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1"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8ABD0DF4-F17B-4A97-A746-13BCBB94E533}" type="datetimeFigureOut">
              <a:rPr lang="pt-BR" smtClean="0"/>
              <a:t>23/09/2016</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9C22023C-0209-40C9-BC61-57A13921F2E0}" type="slidenum">
              <a:rPr lang="pt-BR" smtClean="0"/>
              <a:t>‹nº›</a:t>
            </a:fld>
            <a:endParaRPr lang="pt-BR" dirty="0"/>
          </a:p>
        </p:txBody>
      </p:sp>
    </p:spTree>
    <p:extLst>
      <p:ext uri="{BB962C8B-B14F-4D97-AF65-F5344CB8AC3E}">
        <p14:creationId xmlns:p14="http://schemas.microsoft.com/office/powerpoint/2010/main" val="256583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ABD0DF4-F17B-4A97-A746-13BCBB94E533}" type="datetimeFigureOut">
              <a:rPr lang="pt-BR" smtClean="0"/>
              <a:t>23/09/2016</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9C22023C-0209-40C9-BC61-57A13921F2E0}" type="slidenum">
              <a:rPr lang="pt-BR" smtClean="0"/>
              <a:t>‹nº›</a:t>
            </a:fld>
            <a:endParaRPr lang="pt-BR" dirty="0"/>
          </a:p>
        </p:txBody>
      </p:sp>
    </p:spTree>
    <p:extLst>
      <p:ext uri="{BB962C8B-B14F-4D97-AF65-F5344CB8AC3E}">
        <p14:creationId xmlns:p14="http://schemas.microsoft.com/office/powerpoint/2010/main" val="3516017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ABD0DF4-F17B-4A97-A746-13BCBB94E533}" type="datetimeFigureOut">
              <a:rPr lang="pt-BR" smtClean="0"/>
              <a:t>23/09/2016</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9C22023C-0209-40C9-BC61-57A13921F2E0}" type="slidenum">
              <a:rPr lang="pt-BR" smtClean="0"/>
              <a:t>‹nº›</a:t>
            </a:fld>
            <a:endParaRPr lang="pt-B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58761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ABD0DF4-F17B-4A97-A746-13BCBB94E533}" type="datetimeFigureOut">
              <a:rPr lang="pt-BR" smtClean="0"/>
              <a:t>23/09/2016</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9C22023C-0209-40C9-BC61-57A13921F2E0}" type="slidenum">
              <a:rPr lang="pt-BR" smtClean="0"/>
              <a:t>‹nº›</a:t>
            </a:fld>
            <a:endParaRPr lang="pt-BR" dirty="0"/>
          </a:p>
        </p:txBody>
      </p:sp>
    </p:spTree>
    <p:extLst>
      <p:ext uri="{BB962C8B-B14F-4D97-AF65-F5344CB8AC3E}">
        <p14:creationId xmlns:p14="http://schemas.microsoft.com/office/powerpoint/2010/main" val="2445209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ABD0DF4-F17B-4A97-A746-13BCBB94E533}" type="datetimeFigureOut">
              <a:rPr lang="pt-BR" smtClean="0"/>
              <a:t>23/09/2016</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9C22023C-0209-40C9-BC61-57A13921F2E0}" type="slidenum">
              <a:rPr lang="pt-BR" smtClean="0"/>
              <a:t>‹nº›</a:t>
            </a:fld>
            <a:endParaRPr lang="pt-B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982103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smtClean="0"/>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ABD0DF4-F17B-4A97-A746-13BCBB94E533}" type="datetimeFigureOut">
              <a:rPr lang="pt-BR" smtClean="0"/>
              <a:t>23/09/2016</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9C22023C-0209-40C9-BC61-57A13921F2E0}" type="slidenum">
              <a:rPr lang="pt-BR" smtClean="0"/>
              <a:t>‹nº›</a:t>
            </a:fld>
            <a:endParaRPr lang="pt-BR" dirty="0"/>
          </a:p>
        </p:txBody>
      </p:sp>
    </p:spTree>
    <p:extLst>
      <p:ext uri="{BB962C8B-B14F-4D97-AF65-F5344CB8AC3E}">
        <p14:creationId xmlns:p14="http://schemas.microsoft.com/office/powerpoint/2010/main" val="2200930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ABD0DF4-F17B-4A97-A746-13BCBB94E533}" type="datetimeFigureOut">
              <a:rPr lang="pt-BR" smtClean="0"/>
              <a:t>23/09/2016</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9C22023C-0209-40C9-BC61-57A13921F2E0}" type="slidenum">
              <a:rPr lang="pt-BR" smtClean="0"/>
              <a:t>‹nº›</a:t>
            </a:fld>
            <a:endParaRPr lang="pt-BR" dirty="0"/>
          </a:p>
        </p:txBody>
      </p:sp>
    </p:spTree>
    <p:extLst>
      <p:ext uri="{BB962C8B-B14F-4D97-AF65-F5344CB8AC3E}">
        <p14:creationId xmlns:p14="http://schemas.microsoft.com/office/powerpoint/2010/main" val="25465131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ABD0DF4-F17B-4A97-A746-13BCBB94E533}" type="datetimeFigureOut">
              <a:rPr lang="pt-BR" smtClean="0"/>
              <a:t>23/09/2016</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9C22023C-0209-40C9-BC61-57A13921F2E0}" type="slidenum">
              <a:rPr lang="pt-BR" smtClean="0"/>
              <a:t>‹nº›</a:t>
            </a:fld>
            <a:endParaRPr lang="pt-BR" dirty="0"/>
          </a:p>
        </p:txBody>
      </p:sp>
    </p:spTree>
    <p:extLst>
      <p:ext uri="{BB962C8B-B14F-4D97-AF65-F5344CB8AC3E}">
        <p14:creationId xmlns:p14="http://schemas.microsoft.com/office/powerpoint/2010/main" val="1806636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ABD0DF4-F17B-4A97-A746-13BCBB94E533}" type="datetimeFigureOut">
              <a:rPr lang="pt-BR" smtClean="0"/>
              <a:t>23/09/2016</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9C22023C-0209-40C9-BC61-57A13921F2E0}" type="slidenum">
              <a:rPr lang="pt-BR" smtClean="0"/>
              <a:t>‹nº›</a:t>
            </a:fld>
            <a:endParaRPr lang="pt-BR" dirty="0"/>
          </a:p>
        </p:txBody>
      </p:sp>
    </p:spTree>
    <p:extLst>
      <p:ext uri="{BB962C8B-B14F-4D97-AF65-F5344CB8AC3E}">
        <p14:creationId xmlns:p14="http://schemas.microsoft.com/office/powerpoint/2010/main" val="1130279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8ABD0DF4-F17B-4A97-A746-13BCBB94E533}" type="datetimeFigureOut">
              <a:rPr lang="pt-BR" smtClean="0"/>
              <a:t>23/09/2016</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9C22023C-0209-40C9-BC61-57A13921F2E0}" type="slidenum">
              <a:rPr lang="pt-BR" smtClean="0"/>
              <a:t>‹nº›</a:t>
            </a:fld>
            <a:endParaRPr lang="pt-BR" dirty="0"/>
          </a:p>
        </p:txBody>
      </p:sp>
    </p:spTree>
    <p:extLst>
      <p:ext uri="{BB962C8B-B14F-4D97-AF65-F5344CB8AC3E}">
        <p14:creationId xmlns:p14="http://schemas.microsoft.com/office/powerpoint/2010/main" val="982870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8ABD0DF4-F17B-4A97-A746-13BCBB94E533}" type="datetimeFigureOut">
              <a:rPr lang="pt-BR" smtClean="0"/>
              <a:t>23/09/2016</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9C22023C-0209-40C9-BC61-57A13921F2E0}" type="slidenum">
              <a:rPr lang="pt-BR" smtClean="0"/>
              <a:t>‹nº›</a:t>
            </a:fld>
            <a:endParaRPr lang="pt-BR" dirty="0"/>
          </a:p>
        </p:txBody>
      </p:sp>
    </p:spTree>
    <p:extLst>
      <p:ext uri="{BB962C8B-B14F-4D97-AF65-F5344CB8AC3E}">
        <p14:creationId xmlns:p14="http://schemas.microsoft.com/office/powerpoint/2010/main" val="521683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8ABD0DF4-F17B-4A97-A746-13BCBB94E533}" type="datetimeFigureOut">
              <a:rPr lang="pt-BR" smtClean="0"/>
              <a:t>23/09/2016</a:t>
            </a:fld>
            <a:endParaRPr lang="pt-BR" dirty="0"/>
          </a:p>
        </p:txBody>
      </p:sp>
      <p:sp>
        <p:nvSpPr>
          <p:cNvPr id="8" name="Footer Placeholder 7"/>
          <p:cNvSpPr>
            <a:spLocks noGrp="1"/>
          </p:cNvSpPr>
          <p:nvPr>
            <p:ph type="ftr" sz="quarter" idx="11"/>
          </p:nvPr>
        </p:nvSpPr>
        <p:spPr/>
        <p:txBody>
          <a:bodyPr/>
          <a:lstStyle/>
          <a:p>
            <a:endParaRPr lang="pt-BR" dirty="0"/>
          </a:p>
        </p:txBody>
      </p:sp>
      <p:sp>
        <p:nvSpPr>
          <p:cNvPr id="9" name="Slide Number Placeholder 8"/>
          <p:cNvSpPr>
            <a:spLocks noGrp="1"/>
          </p:cNvSpPr>
          <p:nvPr>
            <p:ph type="sldNum" sz="quarter" idx="12"/>
          </p:nvPr>
        </p:nvSpPr>
        <p:spPr/>
        <p:txBody>
          <a:bodyPr/>
          <a:lstStyle/>
          <a:p>
            <a:fld id="{9C22023C-0209-40C9-BC61-57A13921F2E0}" type="slidenum">
              <a:rPr lang="pt-BR" smtClean="0"/>
              <a:t>‹nº›</a:t>
            </a:fld>
            <a:endParaRPr lang="pt-BR" dirty="0"/>
          </a:p>
        </p:txBody>
      </p:sp>
    </p:spTree>
    <p:extLst>
      <p:ext uri="{BB962C8B-B14F-4D97-AF65-F5344CB8AC3E}">
        <p14:creationId xmlns:p14="http://schemas.microsoft.com/office/powerpoint/2010/main" val="3580767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8ABD0DF4-F17B-4A97-A746-13BCBB94E533}" type="datetimeFigureOut">
              <a:rPr lang="pt-BR" smtClean="0"/>
              <a:t>23/09/2016</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9C22023C-0209-40C9-BC61-57A13921F2E0}" type="slidenum">
              <a:rPr lang="pt-BR" smtClean="0"/>
              <a:t>‹nº›</a:t>
            </a:fld>
            <a:endParaRPr lang="pt-BR" dirty="0"/>
          </a:p>
        </p:txBody>
      </p:sp>
    </p:spTree>
    <p:extLst>
      <p:ext uri="{BB962C8B-B14F-4D97-AF65-F5344CB8AC3E}">
        <p14:creationId xmlns:p14="http://schemas.microsoft.com/office/powerpoint/2010/main" val="3126759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BD0DF4-F17B-4A97-A746-13BCBB94E533}" type="datetimeFigureOut">
              <a:rPr lang="pt-BR" smtClean="0"/>
              <a:t>23/09/2016</a:t>
            </a:fld>
            <a:endParaRPr lang="pt-BR" dirty="0"/>
          </a:p>
        </p:txBody>
      </p:sp>
      <p:sp>
        <p:nvSpPr>
          <p:cNvPr id="3" name="Footer Placeholder 2"/>
          <p:cNvSpPr>
            <a:spLocks noGrp="1"/>
          </p:cNvSpPr>
          <p:nvPr>
            <p:ph type="ftr" sz="quarter" idx="11"/>
          </p:nvPr>
        </p:nvSpPr>
        <p:spPr/>
        <p:txBody>
          <a:bodyPr/>
          <a:lstStyle/>
          <a:p>
            <a:endParaRPr lang="pt-BR" dirty="0"/>
          </a:p>
        </p:txBody>
      </p:sp>
      <p:sp>
        <p:nvSpPr>
          <p:cNvPr id="4" name="Slide Number Placeholder 3"/>
          <p:cNvSpPr>
            <a:spLocks noGrp="1"/>
          </p:cNvSpPr>
          <p:nvPr>
            <p:ph type="sldNum" sz="quarter" idx="12"/>
          </p:nvPr>
        </p:nvSpPr>
        <p:spPr/>
        <p:txBody>
          <a:bodyPr/>
          <a:lstStyle/>
          <a:p>
            <a:fld id="{9C22023C-0209-40C9-BC61-57A13921F2E0}" type="slidenum">
              <a:rPr lang="pt-BR" smtClean="0"/>
              <a:t>‹nº›</a:t>
            </a:fld>
            <a:endParaRPr lang="pt-BR" dirty="0"/>
          </a:p>
        </p:txBody>
      </p:sp>
    </p:spTree>
    <p:extLst>
      <p:ext uri="{BB962C8B-B14F-4D97-AF65-F5344CB8AC3E}">
        <p14:creationId xmlns:p14="http://schemas.microsoft.com/office/powerpoint/2010/main" val="1725952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smtClean="0"/>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ABD0DF4-F17B-4A97-A746-13BCBB94E533}" type="datetimeFigureOut">
              <a:rPr lang="pt-BR" smtClean="0"/>
              <a:t>23/09/2016</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9C22023C-0209-40C9-BC61-57A13921F2E0}" type="slidenum">
              <a:rPr lang="pt-BR" smtClean="0"/>
              <a:t>‹nº›</a:t>
            </a:fld>
            <a:endParaRPr lang="pt-BR" dirty="0"/>
          </a:p>
        </p:txBody>
      </p:sp>
    </p:spTree>
    <p:extLst>
      <p:ext uri="{BB962C8B-B14F-4D97-AF65-F5344CB8AC3E}">
        <p14:creationId xmlns:p14="http://schemas.microsoft.com/office/powerpoint/2010/main" val="2264162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dirty="0" smtClean="0"/>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8ABD0DF4-F17B-4A97-A746-13BCBB94E533}" type="datetimeFigureOut">
              <a:rPr lang="pt-BR" smtClean="0"/>
              <a:t>23/09/2016</a:t>
            </a:fld>
            <a:endParaRPr lang="pt-BR"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C22023C-0209-40C9-BC61-57A13921F2E0}" type="slidenum">
              <a:rPr lang="pt-BR" smtClean="0"/>
              <a:t>‹nº›</a:t>
            </a:fld>
            <a:endParaRPr lang="pt-BR" dirty="0"/>
          </a:p>
        </p:txBody>
      </p:sp>
    </p:spTree>
    <p:extLst>
      <p:ext uri="{BB962C8B-B14F-4D97-AF65-F5344CB8AC3E}">
        <p14:creationId xmlns:p14="http://schemas.microsoft.com/office/powerpoint/2010/main" val="2098411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BD0DF4-F17B-4A97-A746-13BCBB94E533}" type="datetimeFigureOut">
              <a:rPr lang="pt-BR" smtClean="0"/>
              <a:t>23/09/2016</a:t>
            </a:fld>
            <a:endParaRPr lang="pt-B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9C22023C-0209-40C9-BC61-57A13921F2E0}" type="slidenum">
              <a:rPr lang="pt-BR" smtClean="0"/>
              <a:t>‹nº›</a:t>
            </a:fld>
            <a:endParaRPr lang="pt-BR" dirty="0"/>
          </a:p>
        </p:txBody>
      </p:sp>
    </p:spTree>
    <p:extLst>
      <p:ext uri="{BB962C8B-B14F-4D97-AF65-F5344CB8AC3E}">
        <p14:creationId xmlns:p14="http://schemas.microsoft.com/office/powerpoint/2010/main" val="683110820"/>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3" r:id="rId12"/>
    <p:sldLayoutId id="2147483924" r:id="rId13"/>
    <p:sldLayoutId id="2147483925" r:id="rId14"/>
    <p:sldLayoutId id="2147483926" r:id="rId15"/>
    <p:sldLayoutId id="2147483927"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ELABORAÇÃO DE QUESTIONÁRIO</a:t>
            </a:r>
            <a:endParaRPr lang="pt-BR" dirty="0"/>
          </a:p>
        </p:txBody>
      </p:sp>
      <p:sp>
        <p:nvSpPr>
          <p:cNvPr id="3" name="Subtítulo 2"/>
          <p:cNvSpPr>
            <a:spLocks noGrp="1"/>
          </p:cNvSpPr>
          <p:nvPr>
            <p:ph type="subTitle" idx="1"/>
          </p:nvPr>
        </p:nvSpPr>
        <p:spPr/>
        <p:txBody>
          <a:bodyPr/>
          <a:lstStyle/>
          <a:p>
            <a:endParaRPr lang="pt-BR" dirty="0"/>
          </a:p>
        </p:txBody>
      </p:sp>
    </p:spTree>
    <p:extLst>
      <p:ext uri="{BB962C8B-B14F-4D97-AF65-F5344CB8AC3E}">
        <p14:creationId xmlns:p14="http://schemas.microsoft.com/office/powerpoint/2010/main" val="14188836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a:bodyPr>
          <a:lstStyle/>
          <a:p>
            <a:pPr algn="just"/>
            <a:endParaRPr lang="pt-BR" dirty="0"/>
          </a:p>
          <a:p>
            <a:pPr algn="just"/>
            <a:r>
              <a:rPr lang="pt-BR" dirty="0" smtClean="0"/>
              <a:t>DESVANTAGENS:</a:t>
            </a:r>
          </a:p>
          <a:p>
            <a:pPr algn="just"/>
            <a:r>
              <a:rPr lang="pt-BR" dirty="0" smtClean="0"/>
              <a:t>Há grande dificuldade para codificação e possibilidade de interpretação subjetiva de cada decodificador;</a:t>
            </a:r>
          </a:p>
          <a:p>
            <a:pPr algn="just"/>
            <a:r>
              <a:rPr lang="pt-BR" dirty="0"/>
              <a:t>Dificuldades de redação da maioria das pessoas, e mesmo a “preguiça” de escrever;</a:t>
            </a:r>
          </a:p>
          <a:p>
            <a:pPr algn="just"/>
            <a:r>
              <a:rPr lang="pt-BR" dirty="0"/>
              <a:t>São menos objetivas, já que o respondente pode divagar e até mesmo fugir do assunto;</a:t>
            </a:r>
          </a:p>
          <a:p>
            <a:pPr algn="just"/>
            <a:r>
              <a:rPr lang="pt-BR" dirty="0"/>
              <a:t>São mais onerosas e mais demoradas para serem analisadas que os outros tipos de questões.</a:t>
            </a:r>
          </a:p>
          <a:p>
            <a:pPr algn="just"/>
            <a:endParaRPr lang="pt-BR" dirty="0"/>
          </a:p>
        </p:txBody>
      </p:sp>
    </p:spTree>
    <p:extLst>
      <p:ext uri="{BB962C8B-B14F-4D97-AF65-F5344CB8AC3E}">
        <p14:creationId xmlns:p14="http://schemas.microsoft.com/office/powerpoint/2010/main" val="406486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dirty="0" smtClean="0"/>
              <a:t>QUESTÕES DE MÚLTIPLA ESCOLHA</a:t>
            </a:r>
            <a:endParaRPr lang="pt-BR" dirty="0"/>
          </a:p>
        </p:txBody>
      </p:sp>
      <p:sp>
        <p:nvSpPr>
          <p:cNvPr id="3" name="Espaço Reservado para Conteúdo 2"/>
          <p:cNvSpPr>
            <a:spLocks noGrp="1"/>
          </p:cNvSpPr>
          <p:nvPr>
            <p:ph idx="1"/>
          </p:nvPr>
        </p:nvSpPr>
        <p:spPr/>
        <p:txBody>
          <a:bodyPr>
            <a:normAutofit/>
          </a:bodyPr>
          <a:lstStyle/>
          <a:p>
            <a:pPr algn="just"/>
            <a:r>
              <a:rPr lang="pt-BR" dirty="0" smtClean="0"/>
              <a:t>Os respondentes optarão por uma das alternativas, ou por determinado número permitido de opções.</a:t>
            </a:r>
          </a:p>
          <a:p>
            <a:pPr algn="just"/>
            <a:r>
              <a:rPr lang="pt-BR" dirty="0" smtClean="0"/>
              <a:t>As alternativas devem cobrir todas as respostas possíveis e cada uma deve ser totalmente incompatível com todas as demais;</a:t>
            </a:r>
          </a:p>
          <a:p>
            <a:pPr algn="just"/>
            <a:r>
              <a:rPr lang="pt-BR" dirty="0" smtClean="0"/>
              <a:t>Quanto aos vieses de posição, estes ocorrem em função da tendência de se escolher, no caso de palavras, as que aparecem como primeiras opções de resposta e, quando se tratar de números, a escolha daquele que ocupa a posição central. Para contornar isso, pode-se alternar a sequência de apresentação.</a:t>
            </a:r>
          </a:p>
        </p:txBody>
      </p:sp>
    </p:spTree>
    <p:extLst>
      <p:ext uri="{BB962C8B-B14F-4D97-AF65-F5344CB8AC3E}">
        <p14:creationId xmlns:p14="http://schemas.microsoft.com/office/powerpoint/2010/main" val="194226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algn="just"/>
            <a:r>
              <a:rPr lang="pt-BR" dirty="0" smtClean="0"/>
              <a:t>VANTAGENS:</a:t>
            </a:r>
          </a:p>
          <a:p>
            <a:pPr algn="just"/>
            <a:endParaRPr lang="pt-BR" dirty="0" smtClean="0"/>
          </a:p>
          <a:p>
            <a:pPr algn="just"/>
            <a:r>
              <a:rPr lang="pt-BR" dirty="0" smtClean="0"/>
              <a:t>Facilidade de aplicação, processo e análise;</a:t>
            </a:r>
          </a:p>
          <a:p>
            <a:pPr algn="just"/>
            <a:r>
              <a:rPr lang="pt-BR" dirty="0" smtClean="0"/>
              <a:t>Facilidade e rapidez no ato de responder;</a:t>
            </a:r>
          </a:p>
          <a:p>
            <a:pPr algn="just"/>
            <a:r>
              <a:rPr lang="pt-BR" dirty="0" smtClean="0"/>
              <a:t>Apresentam pouca possibilidade de erros;</a:t>
            </a:r>
          </a:p>
          <a:p>
            <a:pPr algn="just"/>
            <a:r>
              <a:rPr lang="pt-BR" dirty="0" smtClean="0"/>
              <a:t>Diferentemente das dicotômicas, trabalham com diversas alternativas.</a:t>
            </a:r>
            <a:endParaRPr lang="pt-BR" dirty="0"/>
          </a:p>
        </p:txBody>
      </p:sp>
    </p:spTree>
    <p:extLst>
      <p:ext uri="{BB962C8B-B14F-4D97-AF65-F5344CB8AC3E}">
        <p14:creationId xmlns:p14="http://schemas.microsoft.com/office/powerpoint/2010/main" val="7994743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algn="just"/>
            <a:r>
              <a:rPr lang="pt-BR" dirty="0" smtClean="0"/>
              <a:t>DESVANTAGENS</a:t>
            </a:r>
          </a:p>
          <a:p>
            <a:pPr algn="just"/>
            <a:endParaRPr lang="pt-BR" dirty="0" smtClean="0"/>
          </a:p>
          <a:p>
            <a:pPr algn="just"/>
            <a:r>
              <a:rPr lang="pt-BR" dirty="0" smtClean="0"/>
              <a:t>Exigem muito cuidado e tempo de preparação para garantir que todas as opções de respostas sejam oferecidas;</a:t>
            </a:r>
          </a:p>
          <a:p>
            <a:pPr algn="just"/>
            <a:r>
              <a:rPr lang="pt-BR" dirty="0" smtClean="0"/>
              <a:t>Se alguma alternativa importante não foi incluída, fortes vieses podem ocorrer, mesmo quando esteja sendo oferecida a alternativa “Outros. Quais?”</a:t>
            </a:r>
          </a:p>
          <a:p>
            <a:pPr algn="just"/>
            <a:r>
              <a:rPr lang="pt-BR" dirty="0" smtClean="0"/>
              <a:t>O respondente pode ser influenciado pelas alternativas apresentadas.</a:t>
            </a:r>
            <a:endParaRPr lang="pt-BR" dirty="0"/>
          </a:p>
        </p:txBody>
      </p:sp>
    </p:spTree>
    <p:extLst>
      <p:ext uri="{BB962C8B-B14F-4D97-AF65-F5344CB8AC3E}">
        <p14:creationId xmlns:p14="http://schemas.microsoft.com/office/powerpoint/2010/main" val="396347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QUESTÕES DICOTÔMICAS</a:t>
            </a:r>
            <a:endParaRPr lang="pt-BR" dirty="0"/>
          </a:p>
        </p:txBody>
      </p:sp>
      <p:sp>
        <p:nvSpPr>
          <p:cNvPr id="3" name="Espaço Reservado para Conteúdo 2"/>
          <p:cNvSpPr>
            <a:spLocks noGrp="1"/>
          </p:cNvSpPr>
          <p:nvPr>
            <p:ph idx="1"/>
          </p:nvPr>
        </p:nvSpPr>
        <p:spPr/>
        <p:txBody>
          <a:bodyPr/>
          <a:lstStyle/>
          <a:p>
            <a:pPr algn="just"/>
            <a:r>
              <a:rPr lang="pt-BR" dirty="0" smtClean="0"/>
              <a:t>São as que apresentam apenas duas opções de respostas, de caráter bipolar, do tipo: sim/não; concordo/não concordo; gosto/não gosto. Por vezes uma terceira opção é oferecida, indicando desconhecimento ou falta de opinião sobre o assunto, exemplo: </a:t>
            </a:r>
          </a:p>
          <a:p>
            <a:pPr algn="just"/>
            <a:r>
              <a:rPr lang="pt-BR" dirty="0" smtClean="0"/>
              <a:t>(   ) não sei ou (   ) não tenho opinião formada.</a:t>
            </a:r>
          </a:p>
          <a:p>
            <a:pPr algn="just"/>
            <a:r>
              <a:rPr lang="pt-BR" dirty="0" smtClean="0"/>
              <a:t>A resposta dicotômica é adequada para muitas perguntas que se referem a questões de fato, bem como a problemas claros e a respeito dos quais existem opiniões bem cristalizadas.</a:t>
            </a:r>
            <a:endParaRPr lang="pt-BR" dirty="0"/>
          </a:p>
        </p:txBody>
      </p:sp>
    </p:spTree>
    <p:extLst>
      <p:ext uri="{BB962C8B-B14F-4D97-AF65-F5344CB8AC3E}">
        <p14:creationId xmlns:p14="http://schemas.microsoft.com/office/powerpoint/2010/main" val="4098684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algn="just"/>
            <a:r>
              <a:rPr lang="pt-BR" dirty="0" smtClean="0"/>
              <a:t>VANTAGENS</a:t>
            </a:r>
          </a:p>
          <a:p>
            <a:pPr algn="just"/>
            <a:endParaRPr lang="pt-BR" dirty="0" smtClean="0"/>
          </a:p>
          <a:p>
            <a:pPr algn="just"/>
            <a:r>
              <a:rPr lang="pt-BR" dirty="0" smtClean="0"/>
              <a:t>Rapidez e facilidade de aplicação, processo e análise;</a:t>
            </a:r>
          </a:p>
          <a:p>
            <a:pPr algn="just"/>
            <a:r>
              <a:rPr lang="pt-BR" dirty="0" smtClean="0"/>
              <a:t>Facilidade e rapidez no ato de responder;</a:t>
            </a:r>
          </a:p>
          <a:p>
            <a:pPr algn="just"/>
            <a:r>
              <a:rPr lang="pt-BR" dirty="0" smtClean="0"/>
              <a:t>Menor risco de parcialidade do entrevistador;</a:t>
            </a:r>
          </a:p>
          <a:p>
            <a:pPr algn="just"/>
            <a:r>
              <a:rPr lang="pt-BR" dirty="0" smtClean="0"/>
              <a:t>Apresentam pouca possibilidade de erros;</a:t>
            </a:r>
          </a:p>
          <a:p>
            <a:pPr algn="just"/>
            <a:r>
              <a:rPr lang="pt-BR" dirty="0" smtClean="0"/>
              <a:t>São altamente objetivas.</a:t>
            </a:r>
            <a:endParaRPr lang="pt-BR" dirty="0"/>
          </a:p>
        </p:txBody>
      </p:sp>
    </p:spTree>
    <p:extLst>
      <p:ext uri="{BB962C8B-B14F-4D97-AF65-F5344CB8AC3E}">
        <p14:creationId xmlns:p14="http://schemas.microsoft.com/office/powerpoint/2010/main" val="574407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algn="just"/>
            <a:r>
              <a:rPr lang="pt-BR" dirty="0" smtClean="0"/>
              <a:t>DESVANTAGENS</a:t>
            </a:r>
          </a:p>
          <a:p>
            <a:pPr algn="just"/>
            <a:endParaRPr lang="pt-BR" dirty="0" smtClean="0"/>
          </a:p>
          <a:p>
            <a:pPr algn="just"/>
            <a:r>
              <a:rPr lang="pt-BR" dirty="0" smtClean="0"/>
              <a:t>Polarização de respostas e/ou possibilidade de forçar respostas em relação a um leque de opiniões;</a:t>
            </a:r>
          </a:p>
          <a:p>
            <a:pPr algn="just"/>
            <a:r>
              <a:rPr lang="pt-BR" dirty="0" smtClean="0"/>
              <a:t>Podem levar a erros de medição, se o tema foi tratado de forma dicotômica, quando na verdade apresenta várias alternativas, por exemplo, entre a concordância total e discordância total;</a:t>
            </a:r>
          </a:p>
          <a:p>
            <a:pPr algn="just"/>
            <a:r>
              <a:rPr lang="pt-BR" dirty="0" smtClean="0"/>
              <a:t>Dependendo de como é feita pode ser passível de erro sistemático.</a:t>
            </a:r>
            <a:endParaRPr lang="pt-BR" dirty="0"/>
          </a:p>
        </p:txBody>
      </p:sp>
    </p:spTree>
    <p:extLst>
      <p:ext uri="{BB962C8B-B14F-4D97-AF65-F5344CB8AC3E}">
        <p14:creationId xmlns:p14="http://schemas.microsoft.com/office/powerpoint/2010/main" val="1966240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dirty="0" smtClean="0"/>
              <a:t>DECISÕES SOBRE A FORMULAÇÃO DAS PERGUNTAS</a:t>
            </a:r>
            <a:endParaRPr lang="pt-BR" dirty="0"/>
          </a:p>
        </p:txBody>
      </p:sp>
      <p:sp>
        <p:nvSpPr>
          <p:cNvPr id="3" name="Espaço Reservado para Conteúdo 2"/>
          <p:cNvSpPr>
            <a:spLocks noGrp="1"/>
          </p:cNvSpPr>
          <p:nvPr>
            <p:ph idx="1"/>
          </p:nvPr>
        </p:nvSpPr>
        <p:spPr/>
        <p:txBody>
          <a:bodyPr>
            <a:normAutofit/>
          </a:bodyPr>
          <a:lstStyle/>
          <a:p>
            <a:pPr algn="just"/>
            <a:r>
              <a:rPr lang="pt-BR" dirty="0" smtClean="0"/>
              <a:t>Usar comunicação simples e palavras conhecidas;</a:t>
            </a:r>
          </a:p>
          <a:p>
            <a:pPr algn="just"/>
            <a:r>
              <a:rPr lang="pt-BR" dirty="0" smtClean="0"/>
              <a:t>Não utilizar palavras ambíguas;</a:t>
            </a:r>
          </a:p>
          <a:p>
            <a:pPr algn="just"/>
            <a:r>
              <a:rPr lang="pt-BR" dirty="0" smtClean="0"/>
              <a:t>Evitar:</a:t>
            </a:r>
          </a:p>
          <a:p>
            <a:pPr algn="just"/>
            <a:r>
              <a:rPr lang="pt-BR" dirty="0" smtClean="0"/>
              <a:t>Perguntas que sugiram a resposta;</a:t>
            </a:r>
          </a:p>
          <a:p>
            <a:pPr algn="just"/>
            <a:r>
              <a:rPr lang="pt-BR" dirty="0" smtClean="0"/>
              <a:t>Perguntas com conteúdo emocional ou sentimento de aprovação ou reprovação;</a:t>
            </a:r>
          </a:p>
          <a:p>
            <a:pPr algn="just"/>
            <a:r>
              <a:rPr lang="pt-BR" dirty="0" smtClean="0"/>
              <a:t>Referências a nomes que impliquem em aceitação ou rejeição ou tenham componente afetivo;</a:t>
            </a:r>
            <a:endParaRPr lang="pt-BR" dirty="0"/>
          </a:p>
        </p:txBody>
      </p:sp>
    </p:spTree>
    <p:extLst>
      <p:ext uri="{BB962C8B-B14F-4D97-AF65-F5344CB8AC3E}">
        <p14:creationId xmlns:p14="http://schemas.microsoft.com/office/powerpoint/2010/main" val="559239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algn="just"/>
            <a:r>
              <a:rPr lang="pt-BR" dirty="0" smtClean="0"/>
              <a:t>Alternativas implícitas;</a:t>
            </a:r>
          </a:p>
          <a:p>
            <a:pPr algn="just"/>
            <a:r>
              <a:rPr lang="pt-BR" dirty="0" smtClean="0"/>
              <a:t>Necessidade do respondente fazer cálculos para responder;</a:t>
            </a:r>
          </a:p>
          <a:p>
            <a:pPr algn="just"/>
            <a:r>
              <a:rPr lang="pt-BR" dirty="0" smtClean="0"/>
              <a:t>Perguntas de dupla resposta;</a:t>
            </a:r>
          </a:p>
          <a:p>
            <a:pPr algn="just"/>
            <a:r>
              <a:rPr lang="pt-BR" dirty="0" smtClean="0"/>
              <a:t>Alternativas longas;</a:t>
            </a:r>
          </a:p>
          <a:p>
            <a:pPr algn="just"/>
            <a:r>
              <a:rPr lang="pt-BR" dirty="0" smtClean="0"/>
              <a:t>Mudanças bruscas de temas (fazer um link entre os temas).</a:t>
            </a:r>
            <a:endParaRPr lang="pt-BR" dirty="0"/>
          </a:p>
        </p:txBody>
      </p:sp>
    </p:spTree>
    <p:extLst>
      <p:ext uri="{BB962C8B-B14F-4D97-AF65-F5344CB8AC3E}">
        <p14:creationId xmlns:p14="http://schemas.microsoft.com/office/powerpoint/2010/main" val="495339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dirty="0" smtClean="0"/>
              <a:t>DECISÕES SOBRE A SEQUÊNCIA DAS PERGUNTAS</a:t>
            </a:r>
            <a:endParaRPr lang="pt-BR" dirty="0"/>
          </a:p>
        </p:txBody>
      </p:sp>
      <p:sp>
        <p:nvSpPr>
          <p:cNvPr id="3" name="Espaço Reservado para Conteúdo 2"/>
          <p:cNvSpPr>
            <a:spLocks noGrp="1"/>
          </p:cNvSpPr>
          <p:nvPr>
            <p:ph idx="1"/>
          </p:nvPr>
        </p:nvSpPr>
        <p:spPr/>
        <p:txBody>
          <a:bodyPr>
            <a:normAutofit/>
          </a:bodyPr>
          <a:lstStyle/>
          <a:p>
            <a:pPr algn="just"/>
            <a:r>
              <a:rPr lang="pt-BR" dirty="0" smtClean="0"/>
              <a:t>Iniciar o questionário com uma pergunta aberta e interessante. Iniciar com perguntas sobre a opinião do respondente pode fazer com que se sinta prestigiado e se torne disposto a colaborar.</a:t>
            </a:r>
          </a:p>
          <a:p>
            <a:pPr algn="just"/>
            <a:r>
              <a:rPr lang="pt-BR" dirty="0" smtClean="0"/>
              <a:t>Usar temas e perguntas gerais no início do questionário, deixando as específicas para depois.</a:t>
            </a:r>
          </a:p>
          <a:p>
            <a:pPr algn="just"/>
            <a:r>
              <a:rPr lang="pt-BR" dirty="0" smtClean="0"/>
              <a:t>As perguntas mais pessoais, sensíveis ou embaraçosas devem ser feitas somente no final do questionário e convém que sejam alternadas com questões simples.</a:t>
            </a:r>
          </a:p>
          <a:p>
            <a:pPr algn="just"/>
            <a:r>
              <a:rPr lang="pt-BR" dirty="0" smtClean="0"/>
              <a:t>Informações que classificam social, econômica ou demograficamente o respondente são pedidas no final.</a:t>
            </a:r>
            <a:endParaRPr lang="pt-BR" dirty="0"/>
          </a:p>
        </p:txBody>
      </p:sp>
    </p:spTree>
    <p:extLst>
      <p:ext uri="{BB962C8B-B14F-4D97-AF65-F5344CB8AC3E}">
        <p14:creationId xmlns:p14="http://schemas.microsoft.com/office/powerpoint/2010/main" val="2285855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COMPONENTES DO QUESTIONÁRIO</a:t>
            </a:r>
            <a:endParaRPr lang="pt-BR" dirty="0"/>
          </a:p>
        </p:txBody>
      </p:sp>
      <p:sp>
        <p:nvSpPr>
          <p:cNvPr id="3" name="Espaço Reservado para Conteúdo 2"/>
          <p:cNvSpPr>
            <a:spLocks noGrp="1"/>
          </p:cNvSpPr>
          <p:nvPr>
            <p:ph idx="1"/>
          </p:nvPr>
        </p:nvSpPr>
        <p:spPr/>
        <p:txBody>
          <a:bodyPr/>
          <a:lstStyle/>
          <a:p>
            <a:pPr algn="just"/>
            <a:r>
              <a:rPr lang="pt-BR" dirty="0" smtClean="0"/>
              <a:t>Identificação do respondente (apenas nome, deixando-se seus dados gerais para o final)</a:t>
            </a:r>
          </a:p>
          <a:p>
            <a:pPr algn="just"/>
            <a:r>
              <a:rPr lang="pt-BR" dirty="0" smtClean="0"/>
              <a:t>Solicitação de cooperação (breve exposição sobre a entidade que está promovendo a pesquisa e vantagens)</a:t>
            </a:r>
          </a:p>
          <a:p>
            <a:pPr algn="just"/>
            <a:r>
              <a:rPr lang="pt-BR" dirty="0" smtClean="0"/>
              <a:t>Instruções (claras e objetivas para o respondente)</a:t>
            </a:r>
          </a:p>
          <a:p>
            <a:pPr algn="just"/>
            <a:r>
              <a:rPr lang="pt-BR" dirty="0" smtClean="0"/>
              <a:t>Informações solicitadas (o que se pretende pesquisar)</a:t>
            </a:r>
          </a:p>
          <a:p>
            <a:endParaRPr lang="pt-BR" dirty="0"/>
          </a:p>
        </p:txBody>
      </p:sp>
    </p:spTree>
    <p:extLst>
      <p:ext uri="{BB962C8B-B14F-4D97-AF65-F5344CB8AC3E}">
        <p14:creationId xmlns:p14="http://schemas.microsoft.com/office/powerpoint/2010/main" val="18484951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dirty="0" smtClean="0"/>
              <a:t>DECISÕES QUANTO AO PRÉ-TESTE</a:t>
            </a:r>
            <a:endParaRPr lang="pt-BR" dirty="0"/>
          </a:p>
        </p:txBody>
      </p:sp>
      <p:sp>
        <p:nvSpPr>
          <p:cNvPr id="3" name="Espaço Reservado para Conteúdo 2"/>
          <p:cNvSpPr>
            <a:spLocks noGrp="1"/>
          </p:cNvSpPr>
          <p:nvPr>
            <p:ph idx="1"/>
          </p:nvPr>
        </p:nvSpPr>
        <p:spPr/>
        <p:txBody>
          <a:bodyPr/>
          <a:lstStyle/>
          <a:p>
            <a:pPr algn="just"/>
            <a:r>
              <a:rPr lang="pt-BR" dirty="0" smtClean="0"/>
              <a:t>É importante a realização de um pré-teste porque é provável que não se consiga prever todos os problemas e/ou dúvidas que podem surgir durante a aplicação do questionário.</a:t>
            </a:r>
          </a:p>
          <a:p>
            <a:pPr algn="just"/>
            <a:r>
              <a:rPr lang="pt-BR" dirty="0" smtClean="0"/>
              <a:t>Os resultados são tabulados para que se conheçam as limitações do instrumento. Isto incluirá a proporção de respostas do tipo “não sei”, de questões difíceis, ambíguas e mal formuladas, a proporção de pessoas que recusam a entrevista, bem como os comentários feitos sobre determinadas questões.</a:t>
            </a:r>
            <a:endParaRPr lang="pt-BR" dirty="0"/>
          </a:p>
        </p:txBody>
      </p:sp>
    </p:spTree>
    <p:extLst>
      <p:ext uri="{BB962C8B-B14F-4D97-AF65-F5344CB8AC3E}">
        <p14:creationId xmlns:p14="http://schemas.microsoft.com/office/powerpoint/2010/main" val="221087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a:bodyPr>
          <a:lstStyle/>
          <a:p>
            <a:pPr algn="just"/>
            <a:r>
              <a:rPr lang="pt-BR" dirty="0" smtClean="0"/>
              <a:t>FATORES QUE INDICAM NECESSIDADE DE ALTERAÇÃO APÓS PRÉ-TESTE:</a:t>
            </a:r>
          </a:p>
          <a:p>
            <a:pPr algn="just"/>
            <a:r>
              <a:rPr lang="pt-BR" dirty="0" smtClean="0"/>
              <a:t>Ausência </a:t>
            </a:r>
            <a:r>
              <a:rPr lang="pt-BR" dirty="0" smtClean="0"/>
              <a:t>de ordem nas respostas;</a:t>
            </a:r>
          </a:p>
          <a:p>
            <a:pPr algn="just"/>
            <a:r>
              <a:rPr lang="pt-BR" dirty="0" smtClean="0"/>
              <a:t>Respostas “tudo-nada”;</a:t>
            </a:r>
          </a:p>
          <a:p>
            <a:pPr algn="just"/>
            <a:r>
              <a:rPr lang="pt-BR" dirty="0" smtClean="0"/>
              <a:t>Grande proporção de respostas do tipo “não sei” ou “não compreendo”;</a:t>
            </a:r>
          </a:p>
          <a:p>
            <a:pPr algn="just"/>
            <a:r>
              <a:rPr lang="pt-BR" dirty="0" smtClean="0"/>
              <a:t>Grande número de qualificações ou comentários adicionais;</a:t>
            </a:r>
          </a:p>
          <a:p>
            <a:pPr algn="just"/>
            <a:r>
              <a:rPr lang="pt-BR" dirty="0" smtClean="0"/>
              <a:t>Variação substancial de respostas quando se muda a ordem das questões;</a:t>
            </a:r>
          </a:p>
          <a:p>
            <a:pPr algn="just"/>
            <a:r>
              <a:rPr lang="pt-BR" dirty="0" smtClean="0"/>
              <a:t>Alta proporção de respostas recusadas.</a:t>
            </a:r>
            <a:endParaRPr lang="pt-BR" dirty="0"/>
          </a:p>
        </p:txBody>
      </p:sp>
    </p:spTree>
    <p:extLst>
      <p:ext uri="{BB962C8B-B14F-4D97-AF65-F5344CB8AC3E}">
        <p14:creationId xmlns:p14="http://schemas.microsoft.com/office/powerpoint/2010/main" val="10580307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r>
              <a:rPr lang="pt-BR" dirty="0">
                <a:solidFill>
                  <a:schemeClr val="tx1"/>
                </a:solidFill>
              </a:rPr>
              <a:t>JULIANA APARECIDA BUENO – NUSP 10119536</a:t>
            </a:r>
            <a:br>
              <a:rPr lang="pt-BR" dirty="0">
                <a:solidFill>
                  <a:schemeClr val="tx1"/>
                </a:solidFill>
              </a:rPr>
            </a:br>
            <a:r>
              <a:rPr lang="pt-BR" dirty="0">
                <a:solidFill>
                  <a:schemeClr val="tx1"/>
                </a:solidFill>
              </a:rPr>
              <a:t>USP ESALQ – ESCOLA SUPERIOR DE AGRICULTURA “LUIZ DE QUEIROZ”</a:t>
            </a:r>
            <a:br>
              <a:rPr lang="pt-BR" dirty="0">
                <a:solidFill>
                  <a:schemeClr val="tx1"/>
                </a:solidFill>
              </a:rPr>
            </a:br>
            <a:r>
              <a:rPr lang="pt-BR" dirty="0">
                <a:solidFill>
                  <a:schemeClr val="tx1"/>
                </a:solidFill>
              </a:rPr>
              <a:t>DEPARTAMENTO DE ECONOMIA, ADMINISTRAÇÃO E SOCIOLOGIA</a:t>
            </a:r>
            <a:br>
              <a:rPr lang="pt-BR" dirty="0">
                <a:solidFill>
                  <a:schemeClr val="tx1"/>
                </a:solidFill>
              </a:rPr>
            </a:br>
            <a:r>
              <a:rPr lang="pt-BR" dirty="0">
                <a:solidFill>
                  <a:schemeClr val="tx1"/>
                </a:solidFill>
              </a:rPr>
              <a:t>ADM 4012 - TÓPICOS ESPECIAIS EM AGRONEGÓCIOS E ORGANIZAÇÕES – </a:t>
            </a:r>
            <a:r>
              <a:rPr lang="pt-BR">
                <a:solidFill>
                  <a:schemeClr val="tx1"/>
                </a:solidFill>
              </a:rPr>
              <a:t>AULA </a:t>
            </a:r>
            <a:r>
              <a:rPr lang="pt-BR" smtClean="0">
                <a:solidFill>
                  <a:schemeClr val="tx1"/>
                </a:solidFill>
              </a:rPr>
              <a:t>06</a:t>
            </a:r>
            <a:r>
              <a:rPr lang="pt-BR" dirty="0">
                <a:solidFill>
                  <a:schemeClr val="tx1"/>
                </a:solidFill>
              </a:rPr>
              <a:t/>
            </a:r>
            <a:br>
              <a:rPr lang="pt-BR" dirty="0">
                <a:solidFill>
                  <a:schemeClr val="tx1"/>
                </a:solidFill>
              </a:rPr>
            </a:br>
            <a:r>
              <a:rPr lang="pt-BR" dirty="0">
                <a:solidFill>
                  <a:schemeClr val="tx1"/>
                </a:solidFill>
              </a:rPr>
              <a:t>PROFESSOR: HERMES MORETTI RIBEIRO DA SILVA</a:t>
            </a:r>
          </a:p>
        </p:txBody>
      </p:sp>
    </p:spTree>
    <p:extLst>
      <p:ext uri="{BB962C8B-B14F-4D97-AF65-F5344CB8AC3E}">
        <p14:creationId xmlns:p14="http://schemas.microsoft.com/office/powerpoint/2010/main" val="1770194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dirty="0" smtClean="0"/>
              <a:t>PASSOS PARA ELABORAÇÃO DO QUESTIONÁRIO</a:t>
            </a:r>
            <a:endParaRPr lang="pt-BR" dirty="0"/>
          </a:p>
        </p:txBody>
      </p:sp>
      <p:sp>
        <p:nvSpPr>
          <p:cNvPr id="3" name="Espaço Reservado para Conteúdo 2"/>
          <p:cNvSpPr>
            <a:spLocks noGrp="1"/>
          </p:cNvSpPr>
          <p:nvPr>
            <p:ph idx="1"/>
          </p:nvPr>
        </p:nvSpPr>
        <p:spPr/>
        <p:txBody>
          <a:bodyPr/>
          <a:lstStyle/>
          <a:p>
            <a:r>
              <a:rPr lang="pt-BR" dirty="0" smtClean="0"/>
              <a:t>ESTABELECER UMA LIGAÇÃO COM:</a:t>
            </a:r>
          </a:p>
          <a:p>
            <a:r>
              <a:rPr lang="pt-BR" dirty="0" smtClean="0"/>
              <a:t>O problema e os objetivos da pesquisa;</a:t>
            </a:r>
          </a:p>
          <a:p>
            <a:r>
              <a:rPr lang="pt-BR" dirty="0" smtClean="0"/>
              <a:t>As hipóteses da pesquisa;</a:t>
            </a:r>
          </a:p>
          <a:p>
            <a:r>
              <a:rPr lang="pt-BR" dirty="0" smtClean="0"/>
              <a:t>A população a ser pesquisada;</a:t>
            </a:r>
          </a:p>
          <a:p>
            <a:r>
              <a:rPr lang="pt-BR" dirty="0" smtClean="0"/>
              <a:t>Os métodos de análise de dados escolhidos e/ou disponíveis.</a:t>
            </a:r>
            <a:endParaRPr lang="pt-BR" dirty="0"/>
          </a:p>
        </p:txBody>
      </p:sp>
    </p:spTree>
    <p:extLst>
      <p:ext uri="{BB962C8B-B14F-4D97-AF65-F5344CB8AC3E}">
        <p14:creationId xmlns:p14="http://schemas.microsoft.com/office/powerpoint/2010/main" val="3462457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a:bodyPr>
          <a:lstStyle/>
          <a:p>
            <a:r>
              <a:rPr lang="pt-BR" dirty="0" smtClean="0"/>
              <a:t>TOMAR AS DECISÕES REFERENTES AOS SEGUINTES PONTOS DA PESQUISA:</a:t>
            </a:r>
          </a:p>
          <a:p>
            <a:r>
              <a:rPr lang="pt-BR" dirty="0" smtClean="0"/>
              <a:t>Conteúdo das perguntas;</a:t>
            </a:r>
          </a:p>
          <a:p>
            <a:r>
              <a:rPr lang="pt-BR" dirty="0" smtClean="0"/>
              <a:t>Formato das respostas desejado;</a:t>
            </a:r>
          </a:p>
          <a:p>
            <a:r>
              <a:rPr lang="pt-BR" dirty="0" smtClean="0"/>
              <a:t>Formulação das perguntas;</a:t>
            </a:r>
          </a:p>
          <a:p>
            <a:r>
              <a:rPr lang="pt-BR" dirty="0" smtClean="0"/>
              <a:t>Sequência </a:t>
            </a:r>
            <a:r>
              <a:rPr lang="pt-BR" dirty="0" smtClean="0"/>
              <a:t>das perguntas;</a:t>
            </a:r>
          </a:p>
          <a:p>
            <a:r>
              <a:rPr lang="pt-BR" dirty="0" smtClean="0"/>
              <a:t>Apresentação e lay-out;</a:t>
            </a:r>
          </a:p>
          <a:p>
            <a:r>
              <a:rPr lang="pt-BR" dirty="0" smtClean="0"/>
              <a:t>Pré-teste.</a:t>
            </a:r>
            <a:endParaRPr lang="pt-BR" dirty="0"/>
          </a:p>
        </p:txBody>
      </p:sp>
    </p:spTree>
    <p:extLst>
      <p:ext uri="{BB962C8B-B14F-4D97-AF65-F5344CB8AC3E}">
        <p14:creationId xmlns:p14="http://schemas.microsoft.com/office/powerpoint/2010/main" val="14486537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dirty="0" smtClean="0"/>
              <a:t>DECISÕES SOBRE O CONTEÚDO DAS PERGUNTAS</a:t>
            </a:r>
            <a:endParaRPr lang="pt-BR" dirty="0"/>
          </a:p>
        </p:txBody>
      </p:sp>
      <p:sp>
        <p:nvSpPr>
          <p:cNvPr id="3" name="Espaço Reservado para Conteúdo 2"/>
          <p:cNvSpPr>
            <a:spLocks noGrp="1"/>
          </p:cNvSpPr>
          <p:nvPr>
            <p:ph idx="1"/>
          </p:nvPr>
        </p:nvSpPr>
        <p:spPr/>
        <p:txBody>
          <a:bodyPr>
            <a:normAutofit/>
          </a:bodyPr>
          <a:lstStyle/>
          <a:p>
            <a:r>
              <a:rPr lang="pt-BR" dirty="0" smtClean="0"/>
              <a:t>A pergunta é realmente necessária? Qual sua utilidade?</a:t>
            </a:r>
          </a:p>
          <a:p>
            <a:r>
              <a:rPr lang="pt-BR" dirty="0" smtClean="0"/>
              <a:t>O assunto exige uma pergunta separada?</a:t>
            </a:r>
          </a:p>
          <a:p>
            <a:r>
              <a:rPr lang="pt-BR" dirty="0" smtClean="0"/>
              <a:t>Várias perguntas são necessárias sobre o assunto?</a:t>
            </a:r>
          </a:p>
          <a:p>
            <a:r>
              <a:rPr lang="pt-BR" dirty="0" smtClean="0"/>
              <a:t>Deve-se evitar o uso de abreviações.</a:t>
            </a:r>
          </a:p>
          <a:p>
            <a:r>
              <a:rPr lang="pt-BR" dirty="0" smtClean="0"/>
              <a:t>Não se deve tratar dois assuntos complexos em uma mesma pergunta.</a:t>
            </a:r>
          </a:p>
          <a:p>
            <a:r>
              <a:rPr lang="pt-BR" dirty="0" smtClean="0"/>
              <a:t>As pessoas têm a informação necessária para responder a pergunta?</a:t>
            </a:r>
          </a:p>
          <a:p>
            <a:r>
              <a:rPr lang="pt-BR" dirty="0" smtClean="0"/>
              <a:t>Os respondentes estão dispostos a dar a informação?</a:t>
            </a:r>
            <a:endParaRPr lang="pt-BR" dirty="0"/>
          </a:p>
        </p:txBody>
      </p:sp>
    </p:spTree>
    <p:extLst>
      <p:ext uri="{BB962C8B-B14F-4D97-AF65-F5344CB8AC3E}">
        <p14:creationId xmlns:p14="http://schemas.microsoft.com/office/powerpoint/2010/main" val="3565602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dirty="0"/>
              <a:t>DECISÕES SOBRE O CONTEÚDO DAS PERGUNTAS</a:t>
            </a:r>
          </a:p>
        </p:txBody>
      </p:sp>
      <p:sp>
        <p:nvSpPr>
          <p:cNvPr id="3" name="Espaço Reservado para Conteúdo 2"/>
          <p:cNvSpPr>
            <a:spLocks noGrp="1"/>
          </p:cNvSpPr>
          <p:nvPr>
            <p:ph idx="1"/>
          </p:nvPr>
        </p:nvSpPr>
        <p:spPr/>
        <p:txBody>
          <a:bodyPr/>
          <a:lstStyle/>
          <a:p>
            <a:pPr algn="just"/>
            <a:r>
              <a:rPr lang="pt-BR" dirty="0" smtClean="0"/>
              <a:t>O tema abordado é muito íntimo, perturbador ou embaraçoso de forma a causar resistências e respostas falsas?</a:t>
            </a:r>
          </a:p>
          <a:p>
            <a:pPr algn="just"/>
            <a:r>
              <a:rPr lang="pt-BR" dirty="0" smtClean="0"/>
              <a:t>A pergunta é, devidamente, neutra, a fim de não influenciar nas respostas?</a:t>
            </a:r>
          </a:p>
          <a:p>
            <a:pPr algn="just"/>
            <a:r>
              <a:rPr lang="pt-BR" dirty="0" smtClean="0"/>
              <a:t>A pergunta contém opiniões ou julgamentos relacionados ao assunto?</a:t>
            </a:r>
          </a:p>
          <a:p>
            <a:endParaRPr lang="pt-BR" dirty="0"/>
          </a:p>
        </p:txBody>
      </p:sp>
    </p:spTree>
    <p:extLst>
      <p:ext uri="{BB962C8B-B14F-4D97-AF65-F5344CB8AC3E}">
        <p14:creationId xmlns:p14="http://schemas.microsoft.com/office/powerpoint/2010/main" val="370269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dirty="0" smtClean="0"/>
              <a:t>DECISÕES SOBRE O FORMATO DAS RESPOSTAS</a:t>
            </a:r>
            <a:endParaRPr lang="pt-BR" dirty="0"/>
          </a:p>
        </p:txBody>
      </p:sp>
      <p:sp>
        <p:nvSpPr>
          <p:cNvPr id="3" name="Espaço Reservado para Conteúdo 2"/>
          <p:cNvSpPr>
            <a:spLocks noGrp="1"/>
          </p:cNvSpPr>
          <p:nvPr>
            <p:ph idx="1"/>
          </p:nvPr>
        </p:nvSpPr>
        <p:spPr/>
        <p:txBody>
          <a:bodyPr/>
          <a:lstStyle/>
          <a:p>
            <a:r>
              <a:rPr lang="pt-BR" dirty="0" smtClean="0"/>
              <a:t>As questões podem ser:</a:t>
            </a:r>
          </a:p>
          <a:p>
            <a:pPr marL="0" indent="0">
              <a:buNone/>
            </a:pPr>
            <a:endParaRPr lang="pt-BR" dirty="0" smtClean="0"/>
          </a:p>
          <a:p>
            <a:r>
              <a:rPr lang="pt-BR" dirty="0" smtClean="0"/>
              <a:t>ABERTAS;</a:t>
            </a:r>
          </a:p>
          <a:p>
            <a:r>
              <a:rPr lang="pt-BR" dirty="0" smtClean="0"/>
              <a:t>DE MÚLTIPLA ESCOLHA;</a:t>
            </a:r>
          </a:p>
          <a:p>
            <a:r>
              <a:rPr lang="pt-BR" dirty="0" smtClean="0"/>
              <a:t>DICOTÔMICAS.</a:t>
            </a:r>
            <a:endParaRPr lang="pt-BR" dirty="0"/>
          </a:p>
        </p:txBody>
      </p:sp>
    </p:spTree>
    <p:extLst>
      <p:ext uri="{BB962C8B-B14F-4D97-AF65-F5344CB8AC3E}">
        <p14:creationId xmlns:p14="http://schemas.microsoft.com/office/powerpoint/2010/main" val="1925227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QUESTÕES ABERTAS</a:t>
            </a:r>
            <a:endParaRPr lang="pt-BR" dirty="0"/>
          </a:p>
        </p:txBody>
      </p:sp>
      <p:sp>
        <p:nvSpPr>
          <p:cNvPr id="3" name="Espaço Reservado para Conteúdo 2"/>
          <p:cNvSpPr>
            <a:spLocks noGrp="1"/>
          </p:cNvSpPr>
          <p:nvPr>
            <p:ph idx="1"/>
          </p:nvPr>
        </p:nvSpPr>
        <p:spPr/>
        <p:txBody>
          <a:bodyPr/>
          <a:lstStyle/>
          <a:p>
            <a:pPr algn="just"/>
            <a:r>
              <a:rPr lang="pt-BR" dirty="0" smtClean="0"/>
              <a:t>Nas questões abertas, os respondentes ficam livres para responderem com suas próprias palavras, sem se limitarem a escolha entre um rol de alternativas.</a:t>
            </a:r>
          </a:p>
          <a:p>
            <a:pPr algn="just"/>
            <a:r>
              <a:rPr lang="pt-BR" dirty="0" smtClean="0"/>
              <a:t>São, normalmente, utilizadas no começo do questionário.</a:t>
            </a:r>
          </a:p>
          <a:p>
            <a:pPr algn="just"/>
            <a:r>
              <a:rPr lang="pt-BR" dirty="0" smtClean="0"/>
              <a:t>Deve-se partir de questões gerais para específicas.</a:t>
            </a:r>
          </a:p>
          <a:p>
            <a:endParaRPr lang="pt-BR" dirty="0"/>
          </a:p>
          <a:p>
            <a:endParaRPr lang="pt-BR" dirty="0" smtClean="0"/>
          </a:p>
          <a:p>
            <a:endParaRPr lang="pt-BR" dirty="0"/>
          </a:p>
        </p:txBody>
      </p:sp>
    </p:spTree>
    <p:extLst>
      <p:ext uri="{BB962C8B-B14F-4D97-AF65-F5344CB8AC3E}">
        <p14:creationId xmlns:p14="http://schemas.microsoft.com/office/powerpoint/2010/main" val="3990135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a:bodyPr>
          <a:lstStyle/>
          <a:p>
            <a:pPr algn="just"/>
            <a:r>
              <a:rPr lang="pt-BR" dirty="0" smtClean="0"/>
              <a:t>VANTAGENS:</a:t>
            </a:r>
          </a:p>
          <a:p>
            <a:pPr algn="just"/>
            <a:r>
              <a:rPr lang="pt-BR" dirty="0" smtClean="0"/>
              <a:t>Estimulam a cooperação;</a:t>
            </a:r>
          </a:p>
          <a:p>
            <a:pPr algn="just"/>
            <a:r>
              <a:rPr lang="pt-BR" dirty="0" smtClean="0"/>
              <a:t>São muito úteis como primeira questão de um determinado tema porque deixam o respondente mais à vontade para entrevista a ser feita;</a:t>
            </a:r>
          </a:p>
          <a:p>
            <a:pPr algn="just"/>
            <a:r>
              <a:rPr lang="pt-BR" dirty="0" smtClean="0"/>
              <a:t>Cobrem pontos além das questões fechadas;</a:t>
            </a:r>
          </a:p>
          <a:p>
            <a:pPr algn="just"/>
            <a:r>
              <a:rPr lang="pt-BR" dirty="0" smtClean="0"/>
              <a:t>Tem menor poder de influência nos respondentes do que as perguntas com alternativas previamente estabelecidas;</a:t>
            </a:r>
          </a:p>
          <a:p>
            <a:pPr algn="just"/>
            <a:r>
              <a:rPr lang="pt-BR" dirty="0"/>
              <a:t>Proporcionam comentários, explicações e esclarecimentos significativos para se interpretar e analisar;</a:t>
            </a:r>
          </a:p>
          <a:p>
            <a:pPr algn="just"/>
            <a:r>
              <a:rPr lang="pt-BR" dirty="0"/>
              <a:t>Evita-se o perigo , no caso das questões fechadas, do pesquisador deixar de relacionar alguma alternativa significativa</a:t>
            </a:r>
            <a:r>
              <a:rPr lang="pt-BR" dirty="0" smtClean="0"/>
              <a:t>.</a:t>
            </a:r>
            <a:endParaRPr lang="pt-BR" dirty="0"/>
          </a:p>
        </p:txBody>
      </p:sp>
    </p:spTree>
    <p:extLst>
      <p:ext uri="{BB962C8B-B14F-4D97-AF65-F5344CB8AC3E}">
        <p14:creationId xmlns:p14="http://schemas.microsoft.com/office/powerpoint/2010/main" val="2212248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do">
  <a:themeElements>
    <a:clrScheme name="Facetado">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113</TotalTime>
  <Words>1163</Words>
  <Application>Microsoft Office PowerPoint</Application>
  <PresentationFormat>Widescreen</PresentationFormat>
  <Paragraphs>114</Paragraphs>
  <Slides>22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22</vt:i4>
      </vt:variant>
    </vt:vector>
  </HeadingPairs>
  <TitlesOfParts>
    <vt:vector size="26" baseType="lpstr">
      <vt:lpstr>Arial</vt:lpstr>
      <vt:lpstr>Trebuchet MS</vt:lpstr>
      <vt:lpstr>Wingdings 3</vt:lpstr>
      <vt:lpstr>Facetado</vt:lpstr>
      <vt:lpstr>ELABORAÇÃO DE QUESTIONÁRIO</vt:lpstr>
      <vt:lpstr>COMPONENTES DO QUESTIONÁRIO</vt:lpstr>
      <vt:lpstr>PASSOS PARA ELABORAÇÃO DO QUESTIONÁRIO</vt:lpstr>
      <vt:lpstr>Apresentação do PowerPoint</vt:lpstr>
      <vt:lpstr>DECISÕES SOBRE O CONTEÚDO DAS PERGUNTAS</vt:lpstr>
      <vt:lpstr>DECISÕES SOBRE O CONTEÚDO DAS PERGUNTAS</vt:lpstr>
      <vt:lpstr>DECISÕES SOBRE O FORMATO DAS RESPOSTAS</vt:lpstr>
      <vt:lpstr>QUESTÕES ABERTAS</vt:lpstr>
      <vt:lpstr>Apresentação do PowerPoint</vt:lpstr>
      <vt:lpstr>Apresentação do PowerPoint</vt:lpstr>
      <vt:lpstr>QUESTÕES DE MÚLTIPLA ESCOLHA</vt:lpstr>
      <vt:lpstr>Apresentação do PowerPoint</vt:lpstr>
      <vt:lpstr>Apresentação do PowerPoint</vt:lpstr>
      <vt:lpstr>QUESTÕES DICOTÔMICAS</vt:lpstr>
      <vt:lpstr>Apresentação do PowerPoint</vt:lpstr>
      <vt:lpstr>Apresentação do PowerPoint</vt:lpstr>
      <vt:lpstr>DECISÕES SOBRE A FORMULAÇÃO DAS PERGUNTAS</vt:lpstr>
      <vt:lpstr>Apresentação do PowerPoint</vt:lpstr>
      <vt:lpstr>DECISÕES SOBRE A SEQUÊNCIA DAS PERGUNTAS</vt:lpstr>
      <vt:lpstr>DECISÕES QUANTO AO PRÉ-TESTE</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ELABORAÇÃO DE QUESTIONÁRIO</dc:title>
  <dc:creator>user</dc:creator>
  <cp:lastModifiedBy>user</cp:lastModifiedBy>
  <cp:revision>12</cp:revision>
  <dcterms:created xsi:type="dcterms:W3CDTF">2016-09-21T17:32:33Z</dcterms:created>
  <dcterms:modified xsi:type="dcterms:W3CDTF">2016-09-23T12:26:20Z</dcterms:modified>
</cp:coreProperties>
</file>