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62" r:id="rId3"/>
    <p:sldId id="257" r:id="rId4"/>
    <p:sldId id="258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6" r:id="rId17"/>
    <p:sldId id="277" r:id="rId18"/>
    <p:sldId id="278" r:id="rId19"/>
    <p:sldId id="279" r:id="rId20"/>
    <p:sldId id="280" r:id="rId21"/>
    <p:sldId id="281" r:id="rId22"/>
    <p:sldId id="259" r:id="rId23"/>
    <p:sldId id="263" r:id="rId24"/>
    <p:sldId id="282" r:id="rId2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79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234ACC-59A0-4690-B370-88848A01A519}" type="datetimeFigureOut">
              <a:rPr lang="pt-BR" smtClean="0"/>
              <a:t>26/09/2016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2874C-0D64-48CA-8A28-5B2CEEB39F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1555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6629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latin typeface="Arial" panose="020B0604020202020204" pitchFamily="34" charset="0"/>
            </a:endParaRPr>
          </a:p>
        </p:txBody>
      </p:sp>
      <p:sp>
        <p:nvSpPr>
          <p:cNvPr id="5632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1A9E7C-0AD6-4FF1-BDBA-141126BFB171}" type="slidenum">
              <a:rPr lang="en-US" altLang="pt-BR"/>
              <a:pPr>
                <a:spcBef>
                  <a:spcPct val="0"/>
                </a:spcBef>
              </a:pPr>
              <a:t>24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249649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latin typeface="Arial" panose="020B0604020202020204" pitchFamily="34" charset="0"/>
            </a:endParaRPr>
          </a:p>
        </p:txBody>
      </p:sp>
      <p:sp>
        <p:nvSpPr>
          <p:cNvPr id="3379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B05BFA-26D1-4246-BB45-488AAF8F4278}" type="slidenum">
              <a:rPr lang="en-US" altLang="pt-BR"/>
              <a:pPr>
                <a:spcBef>
                  <a:spcPct val="0"/>
                </a:spcBef>
              </a:pPr>
              <a:t>8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807491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latin typeface="Arial" panose="020B0604020202020204" pitchFamily="34" charset="0"/>
            </a:endParaRPr>
          </a:p>
        </p:txBody>
      </p:sp>
      <p:sp>
        <p:nvSpPr>
          <p:cNvPr id="3584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C6CC037-FF82-4868-9868-BCBE561E5567}" type="slidenum">
              <a:rPr lang="en-US" altLang="pt-BR"/>
              <a:pPr>
                <a:spcBef>
                  <a:spcPct val="0"/>
                </a:spcBef>
              </a:pPr>
              <a:t>9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7562608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latin typeface="Arial" panose="020B0604020202020204" pitchFamily="34" charset="0"/>
            </a:endParaRPr>
          </a:p>
        </p:txBody>
      </p:sp>
      <p:sp>
        <p:nvSpPr>
          <p:cNvPr id="3789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6FF1FA6-82A7-44C5-9E68-9BCBE0AACAB5}" type="slidenum">
              <a:rPr lang="en-US" altLang="pt-BR"/>
              <a:pPr>
                <a:spcBef>
                  <a:spcPct val="0"/>
                </a:spcBef>
              </a:pPr>
              <a:t>10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73784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latin typeface="Arial" panose="020B0604020202020204" pitchFamily="34" charset="0"/>
            </a:endParaRPr>
          </a:p>
        </p:txBody>
      </p:sp>
      <p:sp>
        <p:nvSpPr>
          <p:cNvPr id="3994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87140E-DA87-40B5-9308-63BF135D401E}" type="slidenum">
              <a:rPr lang="en-US" altLang="pt-BR"/>
              <a:pPr>
                <a:spcBef>
                  <a:spcPct val="0"/>
                </a:spcBef>
              </a:pPr>
              <a:t>11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7803138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latin typeface="Arial" panose="020B0604020202020204" pitchFamily="34" charset="0"/>
            </a:endParaRPr>
          </a:p>
        </p:txBody>
      </p:sp>
      <p:sp>
        <p:nvSpPr>
          <p:cNvPr id="4198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596EA3-ED26-4608-85E3-A9EC97E0CCFE}" type="slidenum">
              <a:rPr lang="en-US" altLang="pt-BR"/>
              <a:pPr>
                <a:spcBef>
                  <a:spcPct val="0"/>
                </a:spcBef>
              </a:pPr>
              <a:t>12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6733155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latin typeface="Arial" panose="020B0604020202020204" pitchFamily="34" charset="0"/>
            </a:endParaRPr>
          </a:p>
        </p:txBody>
      </p:sp>
      <p:sp>
        <p:nvSpPr>
          <p:cNvPr id="4403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1DE9B5E-44A5-4B9C-8A3D-DFE75A76829D}" type="slidenum">
              <a:rPr lang="en-US" altLang="pt-BR"/>
              <a:pPr>
                <a:spcBef>
                  <a:spcPct val="0"/>
                </a:spcBef>
              </a:pPr>
              <a:t>13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3941085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latin typeface="Arial" panose="020B0604020202020204" pitchFamily="34" charset="0"/>
            </a:endParaRPr>
          </a:p>
        </p:txBody>
      </p:sp>
      <p:sp>
        <p:nvSpPr>
          <p:cNvPr id="4608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A70915D-6ED8-45D3-A6B7-2198011DF477}" type="slidenum">
              <a:rPr lang="en-US" altLang="pt-BR"/>
              <a:pPr>
                <a:spcBef>
                  <a:spcPct val="0"/>
                </a:spcBef>
              </a:pPr>
              <a:t>14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9510379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latin typeface="Arial" panose="020B0604020202020204" pitchFamily="34" charset="0"/>
            </a:endParaRPr>
          </a:p>
        </p:txBody>
      </p:sp>
      <p:sp>
        <p:nvSpPr>
          <p:cNvPr id="4813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B6363B-A792-4948-A35B-AEDACD95E0DB}" type="slidenum">
              <a:rPr lang="en-US" altLang="pt-BR"/>
              <a:pPr>
                <a:spcBef>
                  <a:spcPct val="0"/>
                </a:spcBef>
              </a:pPr>
              <a:t>15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269127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4B3A-9AA1-4DBE-99E7-8A508C48A549}" type="datetimeFigureOut">
              <a:rPr lang="pt-BR" smtClean="0"/>
              <a:t>26/09/2016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21A8-1EDB-419A-852B-38492AC4D9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8093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4B3A-9AA1-4DBE-99E7-8A508C48A549}" type="datetimeFigureOut">
              <a:rPr lang="pt-BR" smtClean="0"/>
              <a:t>26/09/2016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21A8-1EDB-419A-852B-38492AC4D9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430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4B3A-9AA1-4DBE-99E7-8A508C48A549}" type="datetimeFigureOut">
              <a:rPr lang="pt-BR" smtClean="0"/>
              <a:t>26/09/2016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21A8-1EDB-419A-852B-38492AC4D9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0726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260352" y="228600"/>
            <a:ext cx="11118849" cy="5791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4F4AF0-733D-4DF5-8AD9-2C059A31D8A3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104647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4B3A-9AA1-4DBE-99E7-8A508C48A549}" type="datetimeFigureOut">
              <a:rPr lang="pt-BR" smtClean="0"/>
              <a:t>26/09/2016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21A8-1EDB-419A-852B-38492AC4D9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9515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4B3A-9AA1-4DBE-99E7-8A508C48A549}" type="datetimeFigureOut">
              <a:rPr lang="pt-BR" smtClean="0"/>
              <a:t>26/09/2016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21A8-1EDB-419A-852B-38492AC4D9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8616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4B3A-9AA1-4DBE-99E7-8A508C48A549}" type="datetimeFigureOut">
              <a:rPr lang="pt-BR" smtClean="0"/>
              <a:t>26/09/2016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21A8-1EDB-419A-852B-38492AC4D9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059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4B3A-9AA1-4DBE-99E7-8A508C48A549}" type="datetimeFigureOut">
              <a:rPr lang="pt-BR" smtClean="0"/>
              <a:t>26/09/2016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21A8-1EDB-419A-852B-38492AC4D9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6723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4B3A-9AA1-4DBE-99E7-8A508C48A549}" type="datetimeFigureOut">
              <a:rPr lang="pt-BR" smtClean="0"/>
              <a:t>26/09/2016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21A8-1EDB-419A-852B-38492AC4D9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030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4B3A-9AA1-4DBE-99E7-8A508C48A549}" type="datetimeFigureOut">
              <a:rPr lang="pt-BR" smtClean="0"/>
              <a:t>26/09/2016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21A8-1EDB-419A-852B-38492AC4D9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0539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4B3A-9AA1-4DBE-99E7-8A508C48A549}" type="datetimeFigureOut">
              <a:rPr lang="pt-BR" smtClean="0"/>
              <a:t>26/09/2016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21A8-1EDB-419A-852B-38492AC4D9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537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4B3A-9AA1-4DBE-99E7-8A508C48A549}" type="datetimeFigureOut">
              <a:rPr lang="pt-BR" smtClean="0"/>
              <a:t>26/09/2016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21A8-1EDB-419A-852B-38492AC4D9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438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64B3A-9AA1-4DBE-99E7-8A508C48A549}" type="datetimeFigureOut">
              <a:rPr lang="pt-BR" smtClean="0"/>
              <a:t>26/09/2016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321A8-1EDB-419A-852B-38492AC4D9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5581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lcweb.loc.gov/marc/marbi/dp/dp88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://dublincore.org/workshops/dc1/report.shtml" TargetMode="External"/><Relationship Id="rId4" Type="http://schemas.openxmlformats.org/officeDocument/2006/relationships/hyperlink" Target="http://www.mysql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Banco de dados - prático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Aula 8 – Prof. Marcos Luiz </a:t>
            </a:r>
            <a:r>
              <a:rPr lang="pt-BR" dirty="0" err="1" smtClean="0"/>
              <a:t>Mucheroni</a:t>
            </a:r>
            <a:endParaRPr lang="pt-BR" dirty="0"/>
          </a:p>
          <a:p>
            <a:r>
              <a:rPr lang="pt-BR" dirty="0" smtClean="0"/>
              <a:t>Documentação </a:t>
            </a:r>
            <a:r>
              <a:rPr lang="pt-BR" smtClean="0"/>
              <a:t>e Informática - 2016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0117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ítulo 1"/>
          <p:cNvSpPr>
            <a:spLocks noGrp="1"/>
          </p:cNvSpPr>
          <p:nvPr>
            <p:ph type="title"/>
          </p:nvPr>
        </p:nvSpPr>
        <p:spPr>
          <a:xfrm>
            <a:off x="2209800" y="533400"/>
            <a:ext cx="7772400" cy="1143000"/>
          </a:xfrm>
        </p:spPr>
        <p:txBody>
          <a:bodyPr/>
          <a:lstStyle/>
          <a:p>
            <a:r>
              <a:rPr lang="pt-BR" altLang="pt-BR" smtClean="0"/>
              <a:t>Bancos de Dados</a:t>
            </a:r>
          </a:p>
        </p:txBody>
      </p:sp>
      <p:sp>
        <p:nvSpPr>
          <p:cNvPr id="36867" name="Espaço Reservado para Conteúdo 2"/>
          <p:cNvSpPr>
            <a:spLocks noGrp="1"/>
          </p:cNvSpPr>
          <p:nvPr>
            <p:ph idx="1"/>
          </p:nvPr>
        </p:nvSpPr>
        <p:spPr>
          <a:xfrm>
            <a:off x="1752600" y="1371600"/>
            <a:ext cx="8153400" cy="4343400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None/>
            </a:pPr>
            <a:endParaRPr lang="pt-BR" altLang="pt-BR" smtClean="0"/>
          </a:p>
          <a:p>
            <a:r>
              <a:rPr lang="pt-BR" altLang="pt-BR" b="1" smtClean="0"/>
              <a:t>MySQL</a:t>
            </a:r>
            <a:r>
              <a:rPr lang="pt-BR" altLang="pt-BR" smtClean="0"/>
              <a:t> e </a:t>
            </a:r>
            <a:r>
              <a:rPr lang="pt-BR" altLang="pt-BR" b="1" smtClean="0"/>
              <a:t>PostgreSQL</a:t>
            </a:r>
            <a:r>
              <a:rPr lang="pt-BR" altLang="pt-BR" smtClean="0"/>
              <a:t>, os mais populares. </a:t>
            </a:r>
          </a:p>
          <a:p>
            <a:r>
              <a:rPr lang="pt-BR" altLang="pt-BR" smtClean="0"/>
              <a:t>PostgreSQL - início na Universidade de Berkeley, na Califórnia, em 1986. </a:t>
            </a:r>
          </a:p>
          <a:p>
            <a:r>
              <a:rPr lang="pt-BR" altLang="pt-BR" smtClean="0"/>
              <a:t>MySQL surgiu na Suécia três colegas: Allan Larsson, David Axmark e Michael Monty Widenius.</a:t>
            </a:r>
          </a:p>
          <a:p>
            <a:r>
              <a:rPr lang="pt-BR" altLang="pt-BR" smtClean="0"/>
              <a:t>MySQL, 1ª. versão foi lançada no ano de 1996.</a:t>
            </a:r>
          </a:p>
          <a:p>
            <a:r>
              <a:rPr lang="pt-BR" altLang="pt-BR" smtClean="0"/>
              <a:t>Compatibilidade com várias linguagens, algumas:</a:t>
            </a:r>
          </a:p>
          <a:p>
            <a:r>
              <a:rPr lang="pt-BR" altLang="pt-BR" smtClean="0"/>
              <a:t>Java, PHP, Python, Ruby, e C/C++;</a:t>
            </a:r>
          </a:p>
          <a:p>
            <a:r>
              <a:rPr lang="pt-BR" altLang="pt-BR" smtClean="0"/>
              <a:t>Base de dados de tamanho ilimitado;</a:t>
            </a:r>
          </a:p>
          <a:p>
            <a:r>
              <a:rPr lang="pt-BR" altLang="pt-BR" smtClean="0"/>
              <a:t>ORACLE: profissional, mas paga.</a:t>
            </a:r>
            <a:br>
              <a:rPr lang="pt-BR" altLang="pt-BR" smtClean="0"/>
            </a:br>
            <a:endParaRPr lang="pt-BR" altLang="pt-BR" smtClean="0"/>
          </a:p>
        </p:txBody>
      </p:sp>
      <p:pic>
        <p:nvPicPr>
          <p:cNvPr id="36868" name="Imagem 3" descr="posgresql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19050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Imagem 4" descr="mysql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3581400"/>
            <a:ext cx="13223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2347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Conteúdo 1"/>
          <p:cNvSpPr>
            <a:spLocks noGrp="1"/>
          </p:cNvSpPr>
          <p:nvPr>
            <p:ph/>
          </p:nvPr>
        </p:nvSpPr>
        <p:spPr>
          <a:xfrm>
            <a:off x="1905000" y="1066800"/>
            <a:ext cx="8339138" cy="5791200"/>
          </a:xfrm>
        </p:spPr>
        <p:txBody>
          <a:bodyPr/>
          <a:lstStyle/>
          <a:p>
            <a:r>
              <a:rPr lang="pt-BR" altLang="pt-BR" smtClean="0"/>
              <a:t>MySQL Comandos (1):</a:t>
            </a:r>
          </a:p>
          <a:p>
            <a:r>
              <a:rPr lang="pt-BR" altLang="pt-BR" b="1" smtClean="0"/>
              <a:t>USE – </a:t>
            </a:r>
            <a:r>
              <a:rPr lang="pt-BR" altLang="pt-BR" smtClean="0"/>
              <a:t>usa um banco de dados;</a:t>
            </a:r>
          </a:p>
          <a:p>
            <a:r>
              <a:rPr lang="pt-BR" altLang="pt-BR" b="1" smtClean="0"/>
              <a:t>CREATE </a:t>
            </a:r>
            <a:r>
              <a:rPr lang="pt-BR" altLang="pt-BR" smtClean="0"/>
              <a:t>cria uma tabela: (no sistema DOS)</a:t>
            </a:r>
          </a:p>
          <a:p>
            <a:pPr>
              <a:buFontTx/>
              <a:buNone/>
            </a:pPr>
            <a:r>
              <a:rPr lang="pt-BR" altLang="pt-BR" smtClean="0"/>
              <a:t>mysql&gt; </a:t>
            </a:r>
            <a:r>
              <a:rPr lang="pt-BR" altLang="pt-BR" b="1" smtClean="0"/>
              <a:t>CREATE TABLE </a:t>
            </a:r>
            <a:r>
              <a:rPr lang="pt-BR" altLang="pt-BR" b="1" i="1" smtClean="0"/>
              <a:t>Pessoas (</a:t>
            </a:r>
          </a:p>
          <a:p>
            <a:pPr>
              <a:buFontTx/>
              <a:buNone/>
            </a:pPr>
            <a:r>
              <a:rPr lang="pt-BR" altLang="pt-BR" smtClean="0"/>
              <a:t>    nome varchar(20) not null,</a:t>
            </a:r>
          </a:p>
          <a:p>
            <a:pPr>
              <a:buFontTx/>
              <a:buNone/>
            </a:pPr>
            <a:r>
              <a:rPr lang="pt-BR" altLang="pt-BR" smtClean="0"/>
              <a:t>    sobrenome varchar(20) not null,</a:t>
            </a:r>
          </a:p>
          <a:p>
            <a:pPr>
              <a:buFontTx/>
              <a:buNone/>
            </a:pPr>
            <a:r>
              <a:rPr lang="pt-BR" altLang="pt-BR" smtClean="0"/>
              <a:t>    pais varchar(18) not null,</a:t>
            </a:r>
          </a:p>
          <a:p>
            <a:pPr>
              <a:buFontTx/>
              <a:buNone/>
            </a:pPr>
            <a:r>
              <a:rPr lang="pt-BR" altLang="pt-BR" smtClean="0"/>
              <a:t>    aniversario not null,</a:t>
            </a:r>
          </a:p>
          <a:p>
            <a:pPr>
              <a:buFontTx/>
              <a:buNone/>
            </a:pPr>
            <a:r>
              <a:rPr lang="pt-BR" altLang="pt-BR" smtClean="0"/>
              <a:t>    default '00-00-0000',</a:t>
            </a:r>
          </a:p>
          <a:p>
            <a:pPr>
              <a:buFontTx/>
              <a:buNone/>
            </a:pPr>
            <a:r>
              <a:rPr lang="pt-BR" altLang="pt-BR" smtClean="0"/>
              <a:t>    falecimento null</a:t>
            </a:r>
          </a:p>
          <a:p>
            <a:pPr>
              <a:buFontTx/>
              <a:buNone/>
            </a:pPr>
            <a:r>
              <a:rPr lang="pt-BR" altLang="pt-BR" smtClean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4018859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Conteúdo 1"/>
          <p:cNvSpPr>
            <a:spLocks noGrp="1"/>
          </p:cNvSpPr>
          <p:nvPr>
            <p:ph/>
          </p:nvPr>
        </p:nvSpPr>
        <p:spPr>
          <a:xfrm>
            <a:off x="1828800" y="1295400"/>
            <a:ext cx="8339138" cy="5791200"/>
          </a:xfrm>
        </p:spPr>
        <p:txBody>
          <a:bodyPr/>
          <a:lstStyle/>
          <a:p>
            <a:r>
              <a:rPr lang="pt-BR" altLang="pt-BR" smtClean="0"/>
              <a:t>MySQL Comandos (2):</a:t>
            </a:r>
            <a:endParaRPr lang="en-US" altLang="pt-BR" b="1" smtClean="0"/>
          </a:p>
          <a:p>
            <a:endParaRPr lang="en-US" altLang="pt-BR" b="1" smtClean="0"/>
          </a:p>
          <a:p>
            <a:r>
              <a:rPr lang="en-US" altLang="pt-BR" b="1" smtClean="0"/>
              <a:t>SHOW  </a:t>
            </a:r>
            <a:r>
              <a:rPr lang="en-US" altLang="pt-BR" smtClean="0"/>
              <a:t>mostra a tabela do banco de dados:</a:t>
            </a:r>
          </a:p>
          <a:p>
            <a:pPr>
              <a:buFontTx/>
              <a:buNone/>
            </a:pPr>
            <a:r>
              <a:rPr lang="pt-BR" altLang="pt-BR" smtClean="0"/>
              <a:t>      mysql&gt; </a:t>
            </a:r>
            <a:r>
              <a:rPr lang="pt-BR" altLang="pt-BR" b="1" smtClean="0"/>
              <a:t>SHOW tables;</a:t>
            </a:r>
          </a:p>
          <a:p>
            <a:r>
              <a:rPr lang="pt-BR" altLang="pt-BR" b="1" smtClean="0"/>
              <a:t>DESCRIBE </a:t>
            </a:r>
            <a:r>
              <a:rPr lang="pt-BR" altLang="pt-BR" smtClean="0"/>
              <a:t>- descreve uma tabela da base de dados</a:t>
            </a:r>
            <a:r>
              <a:rPr lang="pt-BR" altLang="pt-BR" b="1" smtClean="0"/>
              <a:t>:</a:t>
            </a:r>
          </a:p>
          <a:p>
            <a:pPr>
              <a:buFontTx/>
              <a:buNone/>
            </a:pPr>
            <a:r>
              <a:rPr lang="pt-BR" altLang="pt-BR" smtClean="0"/>
              <a:t>      mysql&gt; </a:t>
            </a:r>
            <a:r>
              <a:rPr lang="pt-BR" altLang="pt-BR" b="1" smtClean="0"/>
              <a:t>DESCRIBE </a:t>
            </a:r>
            <a:r>
              <a:rPr lang="pt-BR" altLang="pt-BR" b="1" i="1" smtClean="0"/>
              <a:t>Pessoas</a:t>
            </a:r>
            <a:r>
              <a:rPr lang="pt-BR" altLang="pt-BR" b="1" smtClean="0"/>
              <a:t>;</a:t>
            </a: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4123281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Conteúdo 1"/>
          <p:cNvSpPr>
            <a:spLocks noGrp="1"/>
          </p:cNvSpPr>
          <p:nvPr>
            <p:ph/>
          </p:nvPr>
        </p:nvSpPr>
        <p:spPr>
          <a:xfrm>
            <a:off x="1981200" y="1066800"/>
            <a:ext cx="8339138" cy="5791200"/>
          </a:xfrm>
        </p:spPr>
        <p:txBody>
          <a:bodyPr/>
          <a:lstStyle/>
          <a:p>
            <a:pPr>
              <a:buFontTx/>
              <a:buNone/>
            </a:pPr>
            <a:r>
              <a:rPr lang="pt-BR" altLang="pt-BR" smtClean="0"/>
              <a:t>    MySQL Comandos (3):</a:t>
            </a:r>
            <a:endParaRPr lang="en-US" altLang="pt-BR" b="1" smtClean="0"/>
          </a:p>
          <a:p>
            <a:r>
              <a:rPr lang="en-US" altLang="pt-BR" b="1" smtClean="0"/>
              <a:t>INSERT INTO </a:t>
            </a:r>
            <a:r>
              <a:rPr lang="en-US" altLang="pt-BR" smtClean="0"/>
              <a:t>insere dados na tabela:</a:t>
            </a:r>
          </a:p>
          <a:p>
            <a:pPr>
              <a:buFontTx/>
              <a:buNone/>
            </a:pPr>
            <a:r>
              <a:rPr lang="en-US" altLang="pt-BR" smtClean="0"/>
              <a:t>    mysql&gt; </a:t>
            </a:r>
            <a:r>
              <a:rPr lang="en-US" altLang="pt-BR" b="1" smtClean="0"/>
              <a:t>INSERT INTO </a:t>
            </a:r>
            <a:r>
              <a:rPr lang="en-US" altLang="pt-BR" b="1" i="1" smtClean="0"/>
              <a:t>Pessoas</a:t>
            </a:r>
            <a:r>
              <a:rPr lang="en-US" altLang="pt-BR" smtClean="0"/>
              <a:t> </a:t>
            </a:r>
            <a:r>
              <a:rPr lang="en-US" altLang="pt-BR" b="1" i="1" smtClean="0"/>
              <a:t>VALUES</a:t>
            </a:r>
          </a:p>
          <a:p>
            <a:pPr>
              <a:buFontTx/>
              <a:buNone/>
            </a:pPr>
            <a:r>
              <a:rPr lang="pt-BR" altLang="pt-BR" smtClean="0"/>
              <a:t>     ('Smith',</a:t>
            </a:r>
          </a:p>
          <a:p>
            <a:pPr>
              <a:buFontTx/>
              <a:buNone/>
            </a:pPr>
            <a:r>
              <a:rPr lang="pt-BR" altLang="pt-BR" smtClean="0"/>
              <a:t>      'John',</a:t>
            </a:r>
          </a:p>
          <a:p>
            <a:pPr>
              <a:buFontTx/>
              <a:buNone/>
            </a:pPr>
            <a:r>
              <a:rPr lang="pt-BR" altLang="pt-BR" smtClean="0"/>
              <a:t>      ‘Inglaterra',</a:t>
            </a:r>
          </a:p>
          <a:p>
            <a:pPr>
              <a:buFontTx/>
              <a:buNone/>
            </a:pPr>
            <a:r>
              <a:rPr lang="pt-BR" altLang="pt-BR" smtClean="0"/>
              <a:t>      '10-12-1956',</a:t>
            </a:r>
          </a:p>
          <a:p>
            <a:pPr>
              <a:buFontTx/>
              <a:buNone/>
            </a:pPr>
            <a:r>
              <a:rPr lang="pt-BR" altLang="pt-BR" smtClean="0"/>
              <a:t>      ' </a:t>
            </a:r>
            <a:r>
              <a:rPr lang="pt-BR" altLang="pt-BR" b="1" smtClean="0"/>
              <a:t>');</a:t>
            </a:r>
          </a:p>
        </p:txBody>
      </p:sp>
    </p:spTree>
    <p:extLst>
      <p:ext uri="{BB962C8B-B14F-4D97-AF65-F5344CB8AC3E}">
        <p14:creationId xmlns:p14="http://schemas.microsoft.com/office/powerpoint/2010/main" val="2118741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ço Reservado para Conteúdo 1"/>
          <p:cNvSpPr>
            <a:spLocks noGrp="1"/>
          </p:cNvSpPr>
          <p:nvPr>
            <p:ph/>
          </p:nvPr>
        </p:nvSpPr>
        <p:spPr>
          <a:xfrm>
            <a:off x="1752600" y="762000"/>
            <a:ext cx="8339138" cy="5791200"/>
          </a:xfrm>
        </p:spPr>
        <p:txBody>
          <a:bodyPr/>
          <a:lstStyle/>
          <a:p>
            <a:endParaRPr lang="en-US" altLang="pt-BR" b="1" smtClean="0"/>
          </a:p>
          <a:p>
            <a:r>
              <a:rPr lang="pt-BR" altLang="pt-BR" smtClean="0"/>
              <a:t>MySQL Comandos (4):</a:t>
            </a:r>
            <a:endParaRPr lang="en-US" altLang="pt-BR" b="1" smtClean="0"/>
          </a:p>
          <a:p>
            <a:endParaRPr lang="en-US" altLang="pt-BR" b="1" smtClean="0"/>
          </a:p>
          <a:p>
            <a:r>
              <a:rPr lang="en-US" altLang="pt-BR" b="1" smtClean="0"/>
              <a:t>SELECT seleciona dados de uma table:</a:t>
            </a:r>
          </a:p>
          <a:p>
            <a:pPr>
              <a:buFontTx/>
              <a:buNone/>
            </a:pPr>
            <a:r>
              <a:rPr lang="pt-BR" altLang="pt-BR" smtClean="0"/>
              <a:t>    mysql&gt; </a:t>
            </a:r>
            <a:r>
              <a:rPr lang="pt-BR" altLang="pt-BR" b="1" smtClean="0"/>
              <a:t>SELECT * FROM </a:t>
            </a:r>
            <a:r>
              <a:rPr lang="pt-BR" altLang="pt-BR" b="1" i="1" smtClean="0"/>
              <a:t>Pessoas;</a:t>
            </a:r>
          </a:p>
          <a:p>
            <a:r>
              <a:rPr lang="pt-BR" altLang="pt-BR" b="1" smtClean="0"/>
              <a:t>INSERT mais alguns dados:</a:t>
            </a:r>
          </a:p>
          <a:p>
            <a:pPr>
              <a:buFontTx/>
              <a:buNone/>
            </a:pPr>
            <a:r>
              <a:rPr lang="pt-BR" altLang="pt-BR" b="1" smtClean="0"/>
              <a:t>    INSERT INTO </a:t>
            </a:r>
            <a:r>
              <a:rPr lang="pt-BR" altLang="pt-BR" b="1" i="1" smtClean="0"/>
              <a:t>Pessoas VALUES</a:t>
            </a:r>
            <a:r>
              <a:rPr lang="pt-BR" altLang="pt-BR" b="1" smtClean="0"/>
              <a:t> (</a:t>
            </a:r>
          </a:p>
          <a:p>
            <a:pPr>
              <a:buFontTx/>
              <a:buNone/>
            </a:pPr>
            <a:r>
              <a:rPr lang="pt-BR" altLang="pt-BR" smtClean="0"/>
              <a:t>    'Burke', ‘Peter', ‘EUA', '02-15-1980',' '</a:t>
            </a:r>
          </a:p>
          <a:p>
            <a:pPr>
              <a:buFontTx/>
              <a:buNone/>
            </a:pPr>
            <a:r>
              <a:rPr lang="pt-BR" altLang="pt-BR" b="1" smtClean="0"/>
              <a:t>    );</a:t>
            </a: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824561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Conteúdo 1"/>
          <p:cNvSpPr>
            <a:spLocks noGrp="1"/>
          </p:cNvSpPr>
          <p:nvPr>
            <p:ph/>
          </p:nvPr>
        </p:nvSpPr>
        <p:spPr>
          <a:xfrm>
            <a:off x="1524000" y="1066800"/>
            <a:ext cx="8339138" cy="5791200"/>
          </a:xfrm>
        </p:spPr>
        <p:txBody>
          <a:bodyPr/>
          <a:lstStyle/>
          <a:p>
            <a:endParaRPr lang="pt-BR" altLang="pt-BR" b="1" smtClean="0"/>
          </a:p>
          <a:p>
            <a:pPr>
              <a:buFontTx/>
              <a:buNone/>
            </a:pPr>
            <a:r>
              <a:rPr lang="pt-BR" altLang="pt-BR" b="1" smtClean="0"/>
              <a:t>   INSERT INTO </a:t>
            </a:r>
            <a:r>
              <a:rPr lang="pt-BR" altLang="pt-BR" b="1" i="1" smtClean="0"/>
              <a:t>Pessoas</a:t>
            </a:r>
            <a:r>
              <a:rPr lang="pt-BR" altLang="pt-BR" b="1" smtClean="0"/>
              <a:t> VALUES (</a:t>
            </a:r>
          </a:p>
          <a:p>
            <a:pPr>
              <a:buFontTx/>
              <a:buNone/>
            </a:pPr>
            <a:r>
              <a:rPr lang="pt-BR" altLang="pt-BR" smtClean="0"/>
              <a:t>    'Lynch',</a:t>
            </a:r>
          </a:p>
          <a:p>
            <a:pPr>
              <a:buFontTx/>
              <a:buNone/>
            </a:pPr>
            <a:r>
              <a:rPr lang="pt-BR" altLang="pt-BR" smtClean="0"/>
              <a:t>    'Alan',</a:t>
            </a:r>
          </a:p>
          <a:p>
            <a:pPr>
              <a:buFontTx/>
              <a:buNone/>
            </a:pPr>
            <a:r>
              <a:rPr lang="pt-BR" altLang="pt-BR" smtClean="0"/>
              <a:t>    ‘Holanda',</a:t>
            </a:r>
          </a:p>
          <a:p>
            <a:pPr>
              <a:buFontTx/>
              <a:buNone/>
            </a:pPr>
            <a:r>
              <a:rPr lang="pt-BR" altLang="pt-BR" smtClean="0"/>
              <a:t>    '10-06-1955',</a:t>
            </a:r>
          </a:p>
          <a:p>
            <a:pPr>
              <a:buFontTx/>
              <a:buNone/>
            </a:pPr>
            <a:r>
              <a:rPr lang="pt-BR" altLang="pt-BR" smtClean="0"/>
              <a:t>    '01-07-2001'</a:t>
            </a:r>
            <a:r>
              <a:rPr lang="pt-BR" altLang="pt-BR" b="1" smtClean="0"/>
              <a:t>);</a:t>
            </a:r>
          </a:p>
          <a:p>
            <a:pPr>
              <a:buFontTx/>
              <a:buNone/>
            </a:pPr>
            <a:r>
              <a:rPr lang="pt-BR" altLang="pt-BR" b="1" smtClean="0"/>
              <a:t>    INSERT INTO </a:t>
            </a:r>
            <a:r>
              <a:rPr lang="pt-BR" altLang="pt-BR" b="1" i="1" smtClean="0"/>
              <a:t>Pessoas</a:t>
            </a:r>
            <a:r>
              <a:rPr lang="pt-BR" altLang="pt-BR" b="1" smtClean="0"/>
              <a:t> VALUE (</a:t>
            </a:r>
          </a:p>
          <a:p>
            <a:pPr>
              <a:buFontTx/>
              <a:buNone/>
            </a:pPr>
            <a:r>
              <a:rPr lang="pt-BR" altLang="pt-BR" smtClean="0"/>
              <a:t>     'Baker', 'Pat', ‘Belgica', '01-07-1955', ' ‘</a:t>
            </a:r>
          </a:p>
          <a:p>
            <a:pPr>
              <a:buFontTx/>
              <a:buNone/>
            </a:pPr>
            <a:r>
              <a:rPr lang="pt-BR" altLang="pt-BR" smtClean="0"/>
              <a:t>   </a:t>
            </a:r>
            <a:r>
              <a:rPr lang="pt-BR" altLang="pt-BR" b="1" smtClean="0"/>
              <a:t>)</a:t>
            </a:r>
            <a:r>
              <a:rPr lang="pt-BR" altLang="pt-BR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22718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Passo 1: Instalar uma versão “server” do MySQL</a:t>
            </a:r>
          </a:p>
          <a:p>
            <a:r>
              <a:rPr lang="pt-BR" dirty="0" smtClean="0"/>
              <a:t>Passo 2: Criar uma tabela entrando no ambiente DOS MySQL</a:t>
            </a:r>
          </a:p>
          <a:p>
            <a:r>
              <a:rPr lang="pt-BR" dirty="0" smtClean="0"/>
              <a:t>Passo 3: Gerar uma senha para o “servidor” do MySQL</a:t>
            </a:r>
          </a:p>
          <a:p>
            <a:r>
              <a:rPr lang="pt-BR" dirty="0" smtClean="0"/>
              <a:t>Passo 4: Gerar uma base de Dados, sempre haverão duas do software:</a:t>
            </a:r>
          </a:p>
          <a:p>
            <a:pPr marL="0" indent="0">
              <a:buNone/>
            </a:pPr>
            <a:r>
              <a:rPr lang="pt-BR" dirty="0" smtClean="0"/>
              <a:t>                   </a:t>
            </a:r>
            <a:r>
              <a:rPr lang="pt-BR" dirty="0" err="1" smtClean="0"/>
              <a:t>information_schema</a:t>
            </a:r>
            <a:endParaRPr lang="pt-BR" dirty="0" smtClean="0"/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            </a:t>
            </a:r>
            <a:r>
              <a:rPr lang="pt-BR" dirty="0" err="1" smtClean="0"/>
              <a:t>mysql</a:t>
            </a:r>
            <a:r>
              <a:rPr lang="pt-BR" dirty="0" smtClean="0"/>
              <a:t> (comandos, helps, etc.)</a:t>
            </a:r>
          </a:p>
          <a:p>
            <a:r>
              <a:rPr lang="pt-BR" dirty="0" smtClean="0"/>
              <a:t>Passo 5: construir e atualizar bases de dados.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689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Fazendo uma tabela diretamente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ENCONTRAR O PROGRAMA MYSQL NO DOS</a:t>
            </a:r>
          </a:p>
          <a:p>
            <a:r>
              <a:rPr lang="pt-BR" dirty="0" smtClean="0"/>
              <a:t>Na lupa abaixo: 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A senha inicial que foi colocada é: root 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928" y="2204865"/>
            <a:ext cx="340995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6807" y="2985895"/>
            <a:ext cx="2715004" cy="276264"/>
          </a:xfrm>
          <a:prstGeom prst="rect">
            <a:avLst/>
          </a:prstGeom>
        </p:spPr>
      </p:pic>
      <p:cxnSp>
        <p:nvCxnSpPr>
          <p:cNvPr id="6" name="Conector de seta reta 5"/>
          <p:cNvCxnSpPr/>
          <p:nvPr/>
        </p:nvCxnSpPr>
        <p:spPr>
          <a:xfrm flipV="1">
            <a:off x="1196807" y="3400023"/>
            <a:ext cx="567599" cy="734095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 flipV="1">
            <a:off x="4875972" y="3130096"/>
            <a:ext cx="567599" cy="734095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47520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35560" y="47667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COMANDOS </a:t>
            </a:r>
            <a:r>
              <a:rPr lang="pt-BR" dirty="0" err="1" smtClean="0"/>
              <a:t>Mysql</a:t>
            </a:r>
            <a:r>
              <a:rPr lang="pt-BR" dirty="0" smtClean="0"/>
              <a:t> no DOS</a:t>
            </a:r>
            <a:endParaRPr lang="pt-BR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4" y="2132857"/>
            <a:ext cx="8096358" cy="3582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3558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09800" y="-974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COMANDOS </a:t>
            </a:r>
            <a:r>
              <a:rPr lang="pt-BR" dirty="0" err="1" smtClean="0"/>
              <a:t>Mysql</a:t>
            </a:r>
            <a:r>
              <a:rPr lang="pt-BR" dirty="0" smtClean="0"/>
              <a:t>  no DOS</a:t>
            </a:r>
            <a:endParaRPr lang="pt-BR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632" y="1556792"/>
            <a:ext cx="6778500" cy="453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2478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2686330"/>
              </p:ext>
            </p:extLst>
          </p:nvPr>
        </p:nvGraphicFramePr>
        <p:xfrm>
          <a:off x="838200" y="1825625"/>
          <a:ext cx="10232771" cy="54914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222371"/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effectLst/>
                        </a:rPr>
                        <a:t>TERMO</a:t>
                      </a:r>
                      <a:endParaRPr lang="pt-BR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effectLst/>
                        </a:rPr>
                        <a:t>DEFINIÇÃO</a:t>
                      </a:r>
                      <a:endParaRPr lang="pt-BR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effectLst/>
                        </a:rPr>
                        <a:t>EXEMPLO</a:t>
                      </a:r>
                      <a:r>
                        <a:rPr lang="pt-BR" baseline="0" dirty="0" smtClean="0">
                          <a:effectLst/>
                        </a:rPr>
                        <a:t> DE USO. </a:t>
                      </a:r>
                      <a:endParaRPr lang="pt-BR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effectLst/>
                        </a:rPr>
                        <a:t>Base de dados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effectLst/>
                        </a:rPr>
                        <a:t>Coleção organizada de dados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effectLst/>
                        </a:rPr>
                        <a:t>LILACS é uma base de </a:t>
                      </a:r>
                      <a:r>
                        <a:rPr lang="pt-BR" dirty="0" err="1" smtClean="0">
                          <a:effectLst/>
                        </a:rPr>
                        <a:t>dadospara</a:t>
                      </a:r>
                      <a:endParaRPr lang="pt-BR" dirty="0" smtClean="0">
                        <a:effectLst/>
                      </a:endParaRPr>
                    </a:p>
                    <a:p>
                      <a:r>
                        <a:rPr lang="pt-BR" dirty="0" smtClean="0">
                          <a:effectLst/>
                        </a:rPr>
                        <a:t>de referências bibliográficas.</a:t>
                      </a:r>
                      <a:endParaRPr lang="pt-BR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effectLst/>
                        </a:rPr>
                        <a:t>Sistema de banco de dados (BD)</a:t>
                      </a:r>
                    </a:p>
                    <a:p>
                      <a:r>
                        <a:rPr lang="pt-BR" dirty="0" smtClean="0">
                          <a:effectLst/>
                        </a:rPr>
                        <a:t>termo genérico para qualquer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effectLst/>
                        </a:rPr>
                        <a:t>software usado para manipular</a:t>
                      </a:r>
                    </a:p>
                    <a:p>
                      <a:r>
                        <a:rPr lang="pt-BR" dirty="0" smtClean="0">
                          <a:effectLst/>
                        </a:rPr>
                        <a:t>bases de dados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>
                          <a:effectLst/>
                        </a:rPr>
                        <a:t>PostgreSQL</a:t>
                      </a:r>
                      <a:r>
                        <a:rPr lang="pt-BR" dirty="0" smtClean="0">
                          <a:effectLst/>
                        </a:rPr>
                        <a:t> e </a:t>
                      </a:r>
                      <a:r>
                        <a:rPr lang="pt-BR" dirty="0" err="1" smtClean="0">
                          <a:effectLst/>
                        </a:rPr>
                        <a:t>WinISIS</a:t>
                      </a:r>
                      <a:r>
                        <a:rPr lang="pt-BR" dirty="0" smtClean="0">
                          <a:effectLst/>
                        </a:rPr>
                        <a:t> são</a:t>
                      </a:r>
                    </a:p>
                    <a:p>
                      <a:r>
                        <a:rPr lang="pt-BR" dirty="0" smtClean="0">
                          <a:effectLst/>
                        </a:rPr>
                        <a:t>dois sistemas de bancos de</a:t>
                      </a:r>
                    </a:p>
                    <a:p>
                      <a:r>
                        <a:rPr lang="pt-BR" dirty="0" smtClean="0">
                          <a:effectLst/>
                        </a:rPr>
                        <a:t>dados bem distintos.</a:t>
                      </a:r>
                      <a:endParaRPr lang="pt-BR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effectLst/>
                          <a:latin typeface="Arial" panose="020B0604020202020204" pitchFamily="34" charset="0"/>
                        </a:rPr>
                        <a:t>Sistema gerenciador de </a:t>
                      </a:r>
                    </a:p>
                    <a:p>
                      <a:r>
                        <a:rPr lang="pt-BR" dirty="0" smtClean="0">
                          <a:effectLst/>
                          <a:latin typeface="Arial" panose="020B0604020202020204" pitchFamily="34" charset="0"/>
                        </a:rPr>
                        <a:t>banco de dados (SGBD)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effectLst/>
                          <a:latin typeface="Arial" panose="020B0604020202020204" pitchFamily="34" charset="0"/>
                        </a:rPr>
                        <a:t>projetado para permitir e</a:t>
                      </a:r>
                    </a:p>
                    <a:p>
                      <a:r>
                        <a:rPr lang="pt-BR" dirty="0" smtClean="0">
                          <a:effectLst/>
                          <a:latin typeface="Arial" panose="020B0604020202020204" pitchFamily="34" charset="0"/>
                        </a:rPr>
                        <a:t>controlar o acesso e a</a:t>
                      </a:r>
                    </a:p>
                    <a:p>
                      <a:r>
                        <a:rPr lang="pt-BR" dirty="0" smtClean="0">
                          <a:effectLst/>
                          <a:latin typeface="Arial" panose="020B0604020202020204" pitchFamily="34" charset="0"/>
                        </a:rPr>
                        <a:t>manipulação dos dados por</a:t>
                      </a:r>
                    </a:p>
                    <a:p>
                      <a:r>
                        <a:rPr lang="pt-BR" dirty="0" smtClean="0">
                          <a:effectLst/>
                          <a:latin typeface="Arial" panose="020B0604020202020204" pitchFamily="34" charset="0"/>
                        </a:rPr>
                        <a:t>múltiplos processos ou usuários</a:t>
                      </a:r>
                    </a:p>
                    <a:p>
                      <a:r>
                        <a:rPr lang="pt-BR" dirty="0" smtClean="0">
                          <a:effectLst/>
                          <a:latin typeface="Arial" panose="020B0604020202020204" pitchFamily="34" charset="0"/>
                        </a:rPr>
                        <a:t>remotos via rede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effectLst/>
                          <a:latin typeface="Arial" panose="020B0604020202020204" pitchFamily="34" charset="0"/>
                        </a:rPr>
                        <a:t>SQL é SGBD</a:t>
                      </a:r>
                      <a:r>
                        <a:rPr lang="pt-BR" baseline="0" dirty="0" smtClean="0">
                          <a:effectLst/>
                          <a:latin typeface="Arial" panose="020B0604020202020204" pitchFamily="34" charset="0"/>
                        </a:rPr>
                        <a:t> comum</a:t>
                      </a:r>
                      <a:r>
                        <a:rPr lang="pt-BR" dirty="0" smtClean="0">
                          <a:effectLst/>
                          <a:latin typeface="Arial" panose="020B0604020202020204" pitchFamily="34" charset="0"/>
                        </a:rPr>
                        <a:t>, e o</a:t>
                      </a:r>
                      <a:r>
                        <a:rPr lang="pt-BR" baseline="0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pt-BR" dirty="0" err="1" smtClean="0">
                          <a:effectLst/>
                          <a:latin typeface="Arial" panose="020B0604020202020204" pitchFamily="34" charset="0"/>
                        </a:rPr>
                        <a:t>CouchDB</a:t>
                      </a:r>
                      <a:r>
                        <a:rPr lang="pt-BR" dirty="0" smtClean="0">
                          <a:effectLst/>
                          <a:latin typeface="Arial" panose="020B0604020202020204" pitchFamily="34" charset="0"/>
                        </a:rPr>
                        <a:t> é um SGBD</a:t>
                      </a:r>
                      <a:r>
                        <a:rPr lang="pt-BR" baseline="0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pt-BR" dirty="0" err="1" smtClean="0">
                          <a:effectLst/>
                          <a:latin typeface="Arial" panose="020B0604020202020204" pitchFamily="34" charset="0"/>
                        </a:rPr>
                        <a:t>Semi</a:t>
                      </a:r>
                      <a:r>
                        <a:rPr lang="pt-BR" dirty="0" smtClean="0">
                          <a:effectLst/>
                          <a:latin typeface="Arial" panose="020B0604020202020204" pitchFamily="34" charset="0"/>
                        </a:rPr>
                        <a:t>- estruturado, </a:t>
                      </a:r>
                      <a:r>
                        <a:rPr lang="pt-BR" dirty="0" err="1" smtClean="0">
                          <a:effectLst/>
                          <a:latin typeface="Arial" panose="020B0604020202020204" pitchFamily="34" charset="0"/>
                        </a:rPr>
                        <a:t>WinISIS</a:t>
                      </a:r>
                      <a:r>
                        <a:rPr lang="pt-BR" dirty="0" smtClean="0">
                          <a:effectLst/>
                          <a:latin typeface="Arial" panose="020B0604020202020204" pitchFamily="34" charset="0"/>
                        </a:rPr>
                        <a:t> não é um SGBD é um aplicativo com</a:t>
                      </a:r>
                      <a:r>
                        <a:rPr lang="pt-BR" baseline="0" dirty="0" smtClean="0">
                          <a:effectLst/>
                          <a:latin typeface="Arial" panose="020B0604020202020204" pitchFamily="34" charset="0"/>
                        </a:rPr>
                        <a:t> BD.</a:t>
                      </a:r>
                      <a:endParaRPr lang="pt-BR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effectLst/>
                          <a:latin typeface="Arial" panose="020B0604020202020204" pitchFamily="34" charset="0"/>
                        </a:rPr>
                        <a:t>Sistema</a:t>
                      </a:r>
                      <a:r>
                        <a:rPr lang="pt-BR" baseline="0" dirty="0" smtClean="0">
                          <a:effectLst/>
                          <a:latin typeface="Arial" panose="020B0604020202020204" pitchFamily="34" charset="0"/>
                        </a:rPr>
                        <a:t> Eletrônico de Gerenciamento de Dados</a:t>
                      </a:r>
                      <a:endParaRPr lang="pt-BR" dirty="0" smtClean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effectLst/>
                          <a:latin typeface="Arial" panose="020B0604020202020204" pitchFamily="34" charset="0"/>
                        </a:rPr>
                        <a:t>Sistema que garante a</a:t>
                      </a:r>
                      <a:r>
                        <a:rPr lang="pt-BR" baseline="0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pt-BR" baseline="0" dirty="0" err="1" smtClean="0">
                          <a:effectLst/>
                          <a:latin typeface="Arial" panose="020B0604020202020204" pitchFamily="34" charset="0"/>
                        </a:rPr>
                        <a:t>interope</a:t>
                      </a:r>
                      <a:r>
                        <a:rPr lang="pt-BR" baseline="0" dirty="0" smtClean="0">
                          <a:effectLst/>
                          <a:latin typeface="Arial" panose="020B0604020202020204" pitchFamily="34" charset="0"/>
                        </a:rPr>
                        <a:t>- </a:t>
                      </a:r>
                      <a:r>
                        <a:rPr lang="pt-BR" baseline="0" dirty="0" err="1" smtClean="0">
                          <a:effectLst/>
                          <a:latin typeface="Arial" panose="020B0604020202020204" pitchFamily="34" charset="0"/>
                        </a:rPr>
                        <a:t>rabilidade</a:t>
                      </a:r>
                      <a:r>
                        <a:rPr lang="pt-BR" baseline="0" dirty="0" smtClean="0">
                          <a:effectLst/>
                          <a:latin typeface="Arial" panose="020B0604020202020204" pitchFamily="34" charset="0"/>
                        </a:rPr>
                        <a:t> de dados em </a:t>
                      </a:r>
                      <a:r>
                        <a:rPr lang="pt-BR" baseline="0" dirty="0" err="1" smtClean="0">
                          <a:effectLst/>
                          <a:latin typeface="Arial" panose="020B0604020202020204" pitchFamily="34" charset="0"/>
                        </a:rPr>
                        <a:t>língua-gem</a:t>
                      </a:r>
                      <a:r>
                        <a:rPr lang="pt-BR" baseline="0" dirty="0" smtClean="0">
                          <a:effectLst/>
                          <a:latin typeface="Arial" panose="020B0604020202020204" pitchFamily="34" charset="0"/>
                        </a:rPr>
                        <a:t> padrão ou formato aberto.</a:t>
                      </a:r>
                      <a:endParaRPr lang="pt-BR" dirty="0" smtClean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effectLst/>
                          <a:latin typeface="Arial" panose="020B0604020202020204" pitchFamily="34" charset="0"/>
                        </a:rPr>
                        <a:t>São inúmeros os sistemas GED,</a:t>
                      </a:r>
                      <a:r>
                        <a:rPr lang="pt-BR" baseline="0" dirty="0" smtClean="0">
                          <a:effectLst/>
                          <a:latin typeface="Arial" panose="020B0604020202020204" pitchFamily="34" charset="0"/>
                        </a:rPr>
                        <a:t> ECM (conteúdo em empresas) o </a:t>
                      </a:r>
                      <a:r>
                        <a:rPr lang="pt-BR" baseline="0" dirty="0" err="1" smtClean="0">
                          <a:effectLst/>
                          <a:latin typeface="Arial" panose="020B0604020202020204" pitchFamily="34" charset="0"/>
                        </a:rPr>
                        <a:t>Alfresco</a:t>
                      </a:r>
                      <a:r>
                        <a:rPr lang="pt-BR" baseline="0" dirty="0" smtClean="0">
                          <a:effectLst/>
                          <a:latin typeface="Arial" panose="020B0604020202020204" pitchFamily="34" charset="0"/>
                        </a:rPr>
                        <a:t>, ERM (recursos) podem ser de bibliotecas, ex. </a:t>
                      </a:r>
                      <a:r>
                        <a:rPr lang="pt-BR" baseline="0" dirty="0" err="1" smtClean="0">
                          <a:effectLst/>
                          <a:latin typeface="Arial" panose="020B0604020202020204" pitchFamily="34" charset="0"/>
                        </a:rPr>
                        <a:t>ExLibris</a:t>
                      </a:r>
                      <a:r>
                        <a:rPr lang="pt-BR" baseline="0" dirty="0" smtClean="0"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endParaRPr lang="pt-BR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effectLst/>
                          <a:latin typeface="Arial" panose="020B0604020202020204" pitchFamily="34" charset="0"/>
                        </a:rPr>
                        <a:t>Bancos de Dados </a:t>
                      </a:r>
                      <a:r>
                        <a:rPr lang="pt-BR" dirty="0" err="1" smtClean="0">
                          <a:effectLst/>
                          <a:latin typeface="Arial" panose="020B0604020202020204" pitchFamily="34" charset="0"/>
                        </a:rPr>
                        <a:t>Semi</a:t>
                      </a:r>
                      <a:r>
                        <a:rPr lang="pt-BR" dirty="0" smtClean="0"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pt-BR" baseline="0" dirty="0" smtClean="0">
                          <a:effectLst/>
                          <a:latin typeface="Arial" panose="020B0604020202020204" pitchFamily="34" charset="0"/>
                        </a:rPr>
                        <a:t> estruturados </a:t>
                      </a:r>
                      <a:endParaRPr lang="pt-BR" dirty="0" smtClean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 estrutura formal dos modelos de dados não estão como tabelas de dados, mas separados por</a:t>
                      </a:r>
                      <a:r>
                        <a:rPr lang="pt-BR" baseline="0" dirty="0" smtClean="0"/>
                        <a:t> “</a:t>
                      </a:r>
                      <a:r>
                        <a:rPr lang="pt-BR" baseline="0" dirty="0" err="1" smtClean="0"/>
                        <a:t>tags</a:t>
                      </a:r>
                      <a:r>
                        <a:rPr lang="pt-BR" baseline="0" dirty="0" smtClean="0"/>
                        <a:t>”.</a:t>
                      </a:r>
                      <a:endParaRPr lang="pt-BR" dirty="0" smtClean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effectLst/>
                          <a:latin typeface="Arial" panose="020B0604020202020204" pitchFamily="34" charset="0"/>
                        </a:rPr>
                        <a:t>Todos modelos</a:t>
                      </a:r>
                      <a:r>
                        <a:rPr lang="pt-BR" baseline="0" dirty="0" smtClean="0">
                          <a:effectLst/>
                          <a:latin typeface="Arial" panose="020B0604020202020204" pitchFamily="34" charset="0"/>
                        </a:rPr>
                        <a:t> de BD </a:t>
                      </a:r>
                      <a:r>
                        <a:rPr lang="pt-BR" baseline="0" dirty="0" err="1" smtClean="0">
                          <a:effectLst/>
                          <a:latin typeface="Arial" panose="020B0604020202020204" pitchFamily="34" charset="0"/>
                        </a:rPr>
                        <a:t>noSQL</a:t>
                      </a:r>
                      <a:r>
                        <a:rPr lang="pt-BR" baseline="0" dirty="0" smtClean="0">
                          <a:effectLst/>
                          <a:latin typeface="Arial" panose="020B0604020202020204" pitchFamily="34" charset="0"/>
                        </a:rPr>
                        <a:t>, mas um exemplo forte é o </a:t>
                      </a:r>
                      <a:r>
                        <a:rPr lang="pt-BR" baseline="0" dirty="0" err="1" smtClean="0">
                          <a:effectLst/>
                          <a:latin typeface="Arial" panose="020B0604020202020204" pitchFamily="34" charset="0"/>
                        </a:rPr>
                        <a:t>Hadoop</a:t>
                      </a:r>
                      <a:r>
                        <a:rPr lang="pt-BR" baseline="0" dirty="0" smtClean="0">
                          <a:effectLst/>
                          <a:latin typeface="Arial" panose="020B0604020202020204" pitchFamily="34" charset="0"/>
                        </a:rPr>
                        <a:t>. Isis é semiestruturado.</a:t>
                      </a:r>
                      <a:endParaRPr lang="pt-BR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5" descr="t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431" y="761206"/>
            <a:ext cx="76962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Bancos de dados – nomenclatura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8675313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99075" y="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COMANDOS </a:t>
            </a:r>
            <a:r>
              <a:rPr lang="pt-BR" dirty="0" err="1" smtClean="0"/>
              <a:t>Mysql</a:t>
            </a:r>
            <a:r>
              <a:rPr lang="pt-BR" dirty="0" smtClean="0"/>
              <a:t>  no DOS</a:t>
            </a:r>
            <a:endParaRPr lang="pt-BR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648" y="1556793"/>
            <a:ext cx="6696744" cy="451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ector reto 4"/>
          <p:cNvCxnSpPr/>
          <p:nvPr/>
        </p:nvCxnSpPr>
        <p:spPr>
          <a:xfrm>
            <a:off x="2459596" y="5509236"/>
            <a:ext cx="7632848" cy="72008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05829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COMANDOS </a:t>
            </a:r>
            <a:r>
              <a:rPr lang="pt-BR" dirty="0" err="1" smtClean="0"/>
              <a:t>Mysql</a:t>
            </a:r>
            <a:r>
              <a:rPr lang="pt-BR" dirty="0" smtClean="0"/>
              <a:t> no 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74" y="1821402"/>
            <a:ext cx="8021479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ector reto 4"/>
          <p:cNvCxnSpPr/>
          <p:nvPr/>
        </p:nvCxnSpPr>
        <p:spPr>
          <a:xfrm>
            <a:off x="1847528" y="3573016"/>
            <a:ext cx="8568952" cy="7200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8812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Banco de dados - prático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Vamos criar um banco de dados (SQL) usando </a:t>
            </a:r>
            <a:r>
              <a:rPr lang="pt-BR" dirty="0" err="1" smtClean="0"/>
              <a:t>excel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890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/>
          </p:nvPr>
        </p:nvGraphicFramePr>
        <p:xfrm>
          <a:off x="670774" y="139557"/>
          <a:ext cx="10515600" cy="6481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ELEMENTOS DUBLIN CORE E (DC)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Status (M-O-R)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Origem/ Preenchimento (A - B - F - T - G)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Conteúdo (Notas)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DC.Title.Pt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Título do documento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DC..Creator.PersonalName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Autor Principal do Documento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DC.Subject.X - Keyword.Pt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Palavras-chave em português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DC.Description.X - Degree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Grau da Tese/Dissertação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DC.Description.X - Abstract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Resumo em Português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DC.Publisher.CorporateName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Editora (default: Universidade de SP)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DC.Publicher.CoporateAddres or DC.Place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Local (campus) ou Local da Editora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DC.Contributor.X - Chair.PersonalName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Orientador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DC.Date.Valid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(</a:t>
                      </a: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YYYY-MM-DD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 de defesa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DC.Date.X - Publication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 da publicação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DC.Type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Tipo (coleção, evento, conjunto, texto, som, etc.)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DC.Format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Formato (html, sgml, xml, pdf, etc.)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DC.Rights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Gerenciamento de Direitos autorais</a:t>
                      </a:r>
                    </a:p>
                  </a:txBody>
                  <a:tcPr marL="9525" marR="9525" marT="9525" marB="0" anchor="ctr"/>
                </a:tc>
              </a:tr>
              <a:tr h="37084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Language/Relation/Coverage/ não aparecem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Campos que não aparecem no caso da USP.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Status: M - mandatório, O - obrigatório, R - recomendado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Origem: A - Autor, B - Biblioteca, F - Fenix,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 -tabela , G - gerado.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600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990600"/>
            <a:ext cx="8077200" cy="6553200"/>
          </a:xfrm>
        </p:spPr>
        <p:txBody>
          <a:bodyPr/>
          <a:lstStyle/>
          <a:p>
            <a:r>
              <a:rPr lang="en-US" altLang="pt-BR" sz="1800" dirty="0"/>
              <a:t>AACR2 – </a:t>
            </a:r>
            <a:r>
              <a:rPr lang="en-US" altLang="pt-BR" sz="1800" dirty="0" err="1"/>
              <a:t>Disponível</a:t>
            </a:r>
            <a:r>
              <a:rPr lang="en-US" altLang="pt-BR" sz="1800" dirty="0"/>
              <a:t> </a:t>
            </a:r>
            <a:r>
              <a:rPr lang="en-US" altLang="pt-BR" sz="1800" dirty="0" err="1"/>
              <a:t>em</a:t>
            </a:r>
            <a:r>
              <a:rPr lang="en-US" altLang="pt-BR" sz="1800" dirty="0"/>
              <a:t>: http://www.aacr2.org/</a:t>
            </a:r>
          </a:p>
          <a:p>
            <a:r>
              <a:rPr lang="en-US" altLang="pt-BR" sz="1800" dirty="0" err="1"/>
              <a:t>Brisco</a:t>
            </a:r>
            <a:r>
              <a:rPr lang="en-US" altLang="pt-BR" sz="1800" dirty="0"/>
              <a:t>, Shonda. Visual OPACS. </a:t>
            </a:r>
            <a:r>
              <a:rPr lang="en-US" altLang="pt-BR" sz="1800" i="1" dirty="0"/>
              <a:t>Library Media Connection, Nov/Dec 2006 vol. 25 issue 3, 56-57.</a:t>
            </a:r>
          </a:p>
          <a:p>
            <a:r>
              <a:rPr lang="en-US" altLang="pt-BR" sz="1800" dirty="0"/>
              <a:t>Kiernan, Vincent. "'Open Archives' Project Promises Alternative to Costly</a:t>
            </a:r>
            <a:endParaRPr lang="en-US" altLang="pt-BR" sz="1800" i="1" dirty="0"/>
          </a:p>
          <a:p>
            <a:r>
              <a:rPr lang="pt-BR" altLang="pt-BR" sz="1800" dirty="0"/>
              <a:t>Library </a:t>
            </a:r>
            <a:r>
              <a:rPr lang="pt-BR" altLang="pt-BR" sz="1800" dirty="0" err="1"/>
              <a:t>of</a:t>
            </a:r>
            <a:r>
              <a:rPr lang="pt-BR" altLang="pt-BR" sz="1800" dirty="0"/>
              <a:t> </a:t>
            </a:r>
            <a:r>
              <a:rPr lang="pt-BR" altLang="pt-BR" sz="1800" dirty="0" err="1"/>
              <a:t>Congress</a:t>
            </a:r>
            <a:r>
              <a:rPr lang="pt-BR" altLang="pt-BR" sz="1800" dirty="0"/>
              <a:t>, Network </a:t>
            </a:r>
            <a:r>
              <a:rPr lang="pt-BR" altLang="pt-BR" sz="1800" dirty="0" err="1"/>
              <a:t>Development</a:t>
            </a:r>
            <a:r>
              <a:rPr lang="pt-BR" altLang="pt-BR" sz="1800" dirty="0"/>
              <a:t> </a:t>
            </a:r>
            <a:r>
              <a:rPr lang="pt-BR" altLang="pt-BR" sz="1800" dirty="0" err="1"/>
              <a:t>and</a:t>
            </a:r>
            <a:r>
              <a:rPr lang="pt-BR" altLang="pt-BR" sz="1800" dirty="0"/>
              <a:t> MARC Standards Office (1995). </a:t>
            </a:r>
            <a:r>
              <a:rPr lang="pt-BR" altLang="pt-BR" sz="1800" dirty="0" err="1"/>
              <a:t>Discussion</a:t>
            </a:r>
            <a:r>
              <a:rPr lang="pt-BR" altLang="pt-BR" sz="1800" dirty="0"/>
              <a:t> </a:t>
            </a:r>
            <a:r>
              <a:rPr lang="pt-BR" altLang="pt-BR" sz="1800" dirty="0" err="1"/>
              <a:t>Paper</a:t>
            </a:r>
            <a:r>
              <a:rPr lang="pt-BR" altLang="pt-BR" sz="1800" dirty="0"/>
              <a:t> No: 88. </a:t>
            </a:r>
            <a:r>
              <a:rPr lang="pt-BR" altLang="pt-BR" sz="1800" dirty="0" err="1"/>
              <a:t>Defining</a:t>
            </a:r>
            <a:r>
              <a:rPr lang="pt-BR" altLang="pt-BR" sz="1800" dirty="0"/>
              <a:t> a </a:t>
            </a:r>
            <a:r>
              <a:rPr lang="pt-BR" altLang="pt-BR" sz="1800" dirty="0" err="1"/>
              <a:t>Generic</a:t>
            </a:r>
            <a:r>
              <a:rPr lang="pt-BR" altLang="pt-BR" sz="1800" dirty="0"/>
              <a:t> </a:t>
            </a:r>
            <a:r>
              <a:rPr lang="pt-BR" altLang="pt-BR" sz="1800" dirty="0" err="1"/>
              <a:t>Author</a:t>
            </a:r>
            <a:r>
              <a:rPr lang="pt-BR" altLang="pt-BR" sz="1800" dirty="0"/>
              <a:t> Field in USMARC. [Online]. </a:t>
            </a:r>
            <a:r>
              <a:rPr lang="pt-BR" altLang="pt-BR" sz="1800" dirty="0" err="1"/>
              <a:t>Available</a:t>
            </a:r>
            <a:r>
              <a:rPr lang="pt-BR" altLang="pt-BR" sz="1800" dirty="0"/>
              <a:t>: </a:t>
            </a:r>
            <a:r>
              <a:rPr lang="pt-BR" altLang="pt-BR" sz="1800" dirty="0">
                <a:hlinkClick r:id="rId3"/>
              </a:rPr>
              <a:t>http://lcweb.loc.gov/marc/marbi/dp/dp88.html</a:t>
            </a:r>
            <a:endParaRPr lang="pt-BR" altLang="pt-BR" sz="1800" dirty="0"/>
          </a:p>
          <a:p>
            <a:r>
              <a:rPr lang="pt-BR" altLang="pt-BR" sz="1800" dirty="0" err="1"/>
              <a:t>Mysql</a:t>
            </a:r>
            <a:r>
              <a:rPr lang="pt-BR" altLang="pt-BR" sz="1800" dirty="0"/>
              <a:t> – Disponível em: </a:t>
            </a:r>
            <a:r>
              <a:rPr lang="pt-BR" altLang="pt-BR" sz="1800" dirty="0">
                <a:hlinkClick r:id="rId4"/>
              </a:rPr>
              <a:t>http://www.mysql.com</a:t>
            </a:r>
            <a:r>
              <a:rPr lang="pt-BR" altLang="pt-BR" sz="1800" dirty="0" smtClean="0">
                <a:hlinkClick r:id="rId4"/>
              </a:rPr>
              <a:t>/</a:t>
            </a:r>
            <a:endParaRPr lang="pt-BR" altLang="pt-BR" sz="1800" dirty="0" smtClean="0"/>
          </a:p>
          <a:p>
            <a:r>
              <a:rPr lang="pt-BR" altLang="pt-BR" sz="1800" dirty="0" smtClean="0"/>
              <a:t>ROSSETO, Marcia; NOGUEIRA, A. H. </a:t>
            </a:r>
            <a:r>
              <a:rPr lang="pt-BR" sz="1800" dirty="0"/>
              <a:t>APLICAÇÃO DE ELEMENTOS METADADOS DUBLIN </a:t>
            </a:r>
            <a:r>
              <a:rPr lang="pt-BR" sz="1800" dirty="0"/>
              <a:t>CORE PARA </a:t>
            </a:r>
            <a:r>
              <a:rPr lang="pt-BR" sz="1800" dirty="0"/>
              <a:t>DESCRIÇÃO DE DADOS BIBLIOGRÁFICOS </a:t>
            </a:r>
            <a:r>
              <a:rPr lang="pt-BR" sz="1800" dirty="0"/>
              <a:t>ON-LINE DA </a:t>
            </a:r>
            <a:r>
              <a:rPr lang="pt-BR" sz="1800" dirty="0"/>
              <a:t>BIBLIOTECA DIGITAL DE TESES DA </a:t>
            </a:r>
            <a:r>
              <a:rPr lang="pt-BR" sz="1800" dirty="0" smtClean="0"/>
              <a:t>USP, </a:t>
            </a:r>
            <a:r>
              <a:rPr lang="pt-BR" sz="1800" dirty="0"/>
              <a:t>SISTEMA INTEGRADO DE BIBLIOTECAS – Departamento </a:t>
            </a:r>
            <a:r>
              <a:rPr lang="pt-BR" sz="1800" dirty="0" smtClean="0"/>
              <a:t>Técnico, s/N. </a:t>
            </a:r>
            <a:endParaRPr lang="pt-BR" altLang="pt-BR" sz="1800" dirty="0"/>
          </a:p>
          <a:p>
            <a:r>
              <a:rPr lang="pt-BR" altLang="pt-BR" sz="1800" dirty="0" err="1"/>
              <a:t>Weibel</a:t>
            </a:r>
            <a:r>
              <a:rPr lang="pt-BR" altLang="pt-BR" sz="1800" dirty="0"/>
              <a:t>, S., </a:t>
            </a:r>
            <a:r>
              <a:rPr lang="pt-BR" altLang="pt-BR" sz="1800" dirty="0" err="1"/>
              <a:t>Godby</a:t>
            </a:r>
            <a:r>
              <a:rPr lang="pt-BR" altLang="pt-BR" sz="1800" dirty="0"/>
              <a:t>, J., Miller, E. </a:t>
            </a:r>
            <a:r>
              <a:rPr lang="pt-BR" altLang="pt-BR" sz="1800" dirty="0" err="1"/>
              <a:t>and</a:t>
            </a:r>
            <a:r>
              <a:rPr lang="pt-BR" altLang="pt-BR" sz="1800" dirty="0"/>
              <a:t> Daniel, R. (1995). OCLC/NCSA </a:t>
            </a:r>
            <a:r>
              <a:rPr lang="pt-BR" altLang="pt-BR" sz="1800" dirty="0" err="1"/>
              <a:t>Metadata</a:t>
            </a:r>
            <a:r>
              <a:rPr lang="pt-BR" altLang="pt-BR" sz="1800" dirty="0"/>
              <a:t> Workshop Report. [Online] </a:t>
            </a:r>
            <a:r>
              <a:rPr lang="pt-BR" altLang="pt-BR" sz="1800" dirty="0" err="1"/>
              <a:t>Available</a:t>
            </a:r>
            <a:r>
              <a:rPr lang="pt-BR" altLang="pt-BR" sz="1800" dirty="0"/>
              <a:t>: </a:t>
            </a:r>
            <a:r>
              <a:rPr lang="pt-BR" altLang="pt-BR" sz="1800" dirty="0">
                <a:hlinkClick r:id="rId5" action="ppaction://hlinkfile"/>
              </a:rPr>
              <a:t>http://dublincore.org/workshops/dc1/report.shtml</a:t>
            </a:r>
            <a:endParaRPr lang="pt-BR" altLang="pt-BR" sz="1800" dirty="0"/>
          </a:p>
          <a:p>
            <a:endParaRPr lang="en-US" altLang="pt-BR" sz="1800" i="1" dirty="0"/>
          </a:p>
        </p:txBody>
      </p:sp>
      <p:pic>
        <p:nvPicPr>
          <p:cNvPr id="4" name="Picture 5" descr="tb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983" y="138448"/>
            <a:ext cx="76962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1"/>
          <p:cNvSpPr/>
          <p:nvPr/>
        </p:nvSpPr>
        <p:spPr>
          <a:xfrm>
            <a:off x="1738648" y="220482"/>
            <a:ext cx="45097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/>
              <a:t>Referências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19488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 quiser destacar a primeira coluna (não é necessário, pois isto será feito na importação no Access)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4414" y="2534549"/>
            <a:ext cx="8806600" cy="4951295"/>
          </a:xfrm>
          <a:prstGeom prst="rect">
            <a:avLst/>
          </a:prstGeom>
        </p:spPr>
      </p:pic>
      <p:pic>
        <p:nvPicPr>
          <p:cNvPr id="5" name="Picture 5" descr="t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27095"/>
            <a:ext cx="76962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990600" y="597713"/>
            <a:ext cx="10515600" cy="1325563"/>
          </a:xfrm>
        </p:spPr>
        <p:txBody>
          <a:bodyPr/>
          <a:lstStyle/>
          <a:p>
            <a:r>
              <a:rPr lang="pt-BR" sz="3200" dirty="0"/>
              <a:t>Criar planilha no Excel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09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Ao importar destacar a primeira linha como “Títulos”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92736"/>
            <a:ext cx="10519491" cy="5914326"/>
          </a:xfrm>
          <a:prstGeom prst="rect">
            <a:avLst/>
          </a:prstGeom>
        </p:spPr>
      </p:pic>
      <p:pic>
        <p:nvPicPr>
          <p:cNvPr id="5" name="Picture 5" descr="t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27095"/>
            <a:ext cx="76962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5"/>
          <p:cNvSpPr/>
          <p:nvPr/>
        </p:nvSpPr>
        <p:spPr>
          <a:xfrm>
            <a:off x="4261170" y="3244334"/>
            <a:ext cx="36696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Importar no Banco de Dados - Access</a:t>
            </a: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838200" y="331013"/>
            <a:ext cx="10515600" cy="1325563"/>
          </a:xfrm>
        </p:spPr>
        <p:txBody>
          <a:bodyPr>
            <a:normAutofit/>
          </a:bodyPr>
          <a:lstStyle/>
          <a:p>
            <a:r>
              <a:rPr lang="pt-BR" sz="3200" dirty="0" smtClean="0"/>
              <a:t>Importar no Banco de Dados </a:t>
            </a:r>
            <a:r>
              <a:rPr lang="pt-BR" sz="3200" dirty="0" err="1" smtClean="0"/>
              <a:t>Acess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21375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Veja as seleções de campos que existem para cada “Título”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653" y="1646035"/>
            <a:ext cx="9270240" cy="5211965"/>
          </a:xfrm>
          <a:prstGeom prst="rect">
            <a:avLst/>
          </a:prstGeom>
        </p:spPr>
      </p:pic>
      <p:pic>
        <p:nvPicPr>
          <p:cNvPr id="5" name="Picture 5" descr="t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53" y="988442"/>
            <a:ext cx="76962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838200" y="592360"/>
            <a:ext cx="10515600" cy="1325563"/>
          </a:xfrm>
        </p:spPr>
        <p:txBody>
          <a:bodyPr>
            <a:normAutofit/>
          </a:bodyPr>
          <a:lstStyle/>
          <a:p>
            <a:r>
              <a:rPr lang="pt-BR" sz="2800" dirty="0" smtClean="0"/>
              <a:t>Avançar e colocar os campos no Open Access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89561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92360"/>
            <a:ext cx="10515600" cy="1325563"/>
          </a:xfrm>
        </p:spPr>
        <p:txBody>
          <a:bodyPr>
            <a:normAutofit/>
          </a:bodyPr>
          <a:lstStyle/>
          <a:p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No nome clique com o botão direito e seleciona “Renomear campo”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706" y="2183954"/>
            <a:ext cx="10094488" cy="5675378"/>
          </a:xfrm>
          <a:prstGeom prst="rect">
            <a:avLst/>
          </a:prstGeom>
        </p:spPr>
      </p:pic>
      <p:pic>
        <p:nvPicPr>
          <p:cNvPr id="6" name="Picture 5" descr="t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53" y="988442"/>
            <a:ext cx="76962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942706" y="972068"/>
            <a:ext cx="5427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/>
              <a:t>Renomear campos se for necessário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50446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Bancos de Dados – Comandos do DOS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smtClean="0"/>
              <a:t>São arquivos armazenados em disco sobre os quais os dados são inseridos a partir da criação de campos dentro de uma tabela.</a:t>
            </a:r>
          </a:p>
          <a:p>
            <a:r>
              <a:rPr lang="pt-BR" altLang="pt-BR" smtClean="0"/>
              <a:t>Toda base de dados estão em algum “Banco de Dados”.</a:t>
            </a:r>
          </a:p>
          <a:p>
            <a:r>
              <a:rPr lang="pt-BR" altLang="pt-BR" smtClean="0"/>
              <a:t>O arquivo deve ser: criado (CREATE), selecionado para ser trabalhado (SELECT) e fechado (como o ^Z no DOS, ‘’ no ultimo campo da tabela.</a:t>
            </a:r>
          </a:p>
          <a:p>
            <a:r>
              <a:rPr lang="pt-BR" altLang="pt-BR" smtClean="0"/>
              <a:t>Importante: há aplicativos (programas) para tratar os dados no ambiente Windows.</a:t>
            </a:r>
          </a:p>
          <a:p>
            <a:r>
              <a:rPr lang="pt-BR" altLang="pt-BR" smtClean="0"/>
              <a:t>Escolha do MySql – o mais popular, “open source”. </a:t>
            </a:r>
          </a:p>
        </p:txBody>
      </p:sp>
    </p:spTree>
    <p:extLst>
      <p:ext uri="{BB962C8B-B14F-4D97-AF65-F5344CB8AC3E}">
        <p14:creationId xmlns:p14="http://schemas.microsoft.com/office/powerpoint/2010/main" val="3427564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Bases de Dados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676400"/>
            <a:ext cx="7772400" cy="4876800"/>
          </a:xfrm>
        </p:spPr>
        <p:txBody>
          <a:bodyPr/>
          <a:lstStyle/>
          <a:p>
            <a:r>
              <a:rPr lang="pt-BR" altLang="pt-BR" smtClean="0"/>
              <a:t>Sistemas Gerenciadores de Banco de Dados (SGDB) </a:t>
            </a:r>
          </a:p>
          <a:p>
            <a:r>
              <a:rPr lang="pt-BR" altLang="pt-BR" smtClean="0"/>
              <a:t>um SGBD disponibiliza linguagens de: </a:t>
            </a:r>
          </a:p>
          <a:p>
            <a:r>
              <a:rPr lang="pt-BR" altLang="pt-BR" b="1" smtClean="0"/>
              <a:t>definição de dados</a:t>
            </a:r>
            <a:r>
              <a:rPr lang="pt-BR" altLang="pt-BR" smtClean="0"/>
              <a:t>: para criação e alteração da estrutura da BD (DDL - </a:t>
            </a:r>
            <a:r>
              <a:rPr lang="pt-BR" altLang="pt-BR" i="1" smtClean="0"/>
              <a:t>Data Definition Language</a:t>
            </a:r>
            <a:r>
              <a:rPr lang="pt-BR" altLang="pt-BR" smtClean="0"/>
              <a:t>) </a:t>
            </a:r>
          </a:p>
          <a:p>
            <a:r>
              <a:rPr lang="pt-BR" altLang="pt-BR" b="1" smtClean="0"/>
              <a:t>consulta de dados</a:t>
            </a:r>
            <a:r>
              <a:rPr lang="pt-BR" altLang="pt-BR" smtClean="0"/>
              <a:t>: obter e processar os dados armazenados (DQL - </a:t>
            </a:r>
            <a:r>
              <a:rPr lang="pt-BR" altLang="pt-BR" i="1" smtClean="0"/>
              <a:t>Data Query Language</a:t>
            </a:r>
            <a:r>
              <a:rPr lang="pt-BR" altLang="pt-BR" smtClean="0"/>
              <a:t>) </a:t>
            </a:r>
          </a:p>
          <a:p>
            <a:r>
              <a:rPr lang="pt-BR" altLang="pt-BR" b="1" smtClean="0"/>
              <a:t>manipulação de dados</a:t>
            </a:r>
            <a:r>
              <a:rPr lang="pt-BR" altLang="pt-BR" smtClean="0"/>
              <a:t>: para acrescentar dados novos e modificar dados existentes (DML - </a:t>
            </a:r>
            <a:r>
              <a:rPr lang="pt-BR" altLang="pt-BR" i="1" smtClean="0"/>
              <a:t>Data Manipulation Language</a:t>
            </a:r>
            <a:r>
              <a:rPr lang="pt-BR" altLang="pt-BR" smtClean="0"/>
              <a:t>). </a:t>
            </a:r>
          </a:p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868031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Outras características de SGBDs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76400"/>
            <a:ext cx="7772400" cy="4114800"/>
          </a:xfrm>
        </p:spPr>
        <p:txBody>
          <a:bodyPr/>
          <a:lstStyle/>
          <a:p>
            <a:r>
              <a:rPr lang="pt-BR" altLang="pt-BR" sz="2000" b="1"/>
              <a:t>acesso simultâneo</a:t>
            </a:r>
            <a:r>
              <a:rPr lang="pt-BR" altLang="pt-BR" sz="2000"/>
              <a:t>: vários utilizadores podem aceder e alterar o mesmo BD ao mesmo tempo sem criar inconsistências. Mas.. não permite que ambos os utilizadores alterem esses dados ao mesmo tempo. </a:t>
            </a:r>
          </a:p>
          <a:p>
            <a:r>
              <a:rPr lang="pt-BR" altLang="pt-BR" sz="2000" b="1"/>
              <a:t>vistas</a:t>
            </a:r>
            <a:r>
              <a:rPr lang="pt-BR" altLang="pt-BR" sz="2000"/>
              <a:t>: diferentes utilizadores poderão ter o seu acesso limitado a partes da BD. Por exemplo, embora todos os dados de uma organização estejam na mesma BD, aqueles que são importantes para a definição da estratégia só podem ser consultados pela administração. </a:t>
            </a:r>
          </a:p>
          <a:p>
            <a:r>
              <a:rPr lang="pt-BR" altLang="pt-BR" sz="2000" b="1"/>
              <a:t>construção de aplicações</a:t>
            </a:r>
            <a:r>
              <a:rPr lang="pt-BR" altLang="pt-BR" sz="2000"/>
              <a:t>: a tendência atual dos SGBDs é para combinarem a gestão do armazenamento/manipulação dos dados com a construção das aplicações que implementam os processos da organização. </a:t>
            </a:r>
          </a:p>
          <a:p>
            <a:r>
              <a:rPr lang="pt-BR" altLang="pt-BR" sz="2000"/>
              <a:t>SQL </a:t>
            </a:r>
            <a:r>
              <a:rPr lang="pt-BR" altLang="pt-BR" sz="2000" i="1"/>
              <a:t>(Structured Query Language) – Query – Consultas.</a:t>
            </a:r>
            <a:r>
              <a:rPr lang="pt-BR" altLang="pt-BR" sz="2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171432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1391</Words>
  <Application>Microsoft Office PowerPoint</Application>
  <PresentationFormat>Widescreen</PresentationFormat>
  <Paragraphs>186</Paragraphs>
  <Slides>24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Tema do Office</vt:lpstr>
      <vt:lpstr>Banco de dados - prático</vt:lpstr>
      <vt:lpstr>Bancos de dados – nomenclatura</vt:lpstr>
      <vt:lpstr>Criar planilha no Excel </vt:lpstr>
      <vt:lpstr>Importar no Banco de Dados Acess</vt:lpstr>
      <vt:lpstr>Avançar e colocar os campos no Open Access</vt:lpstr>
      <vt:lpstr>Apresentação do PowerPoint</vt:lpstr>
      <vt:lpstr>Bancos de Dados – Comandos do DOS</vt:lpstr>
      <vt:lpstr>Bases de Dados</vt:lpstr>
      <vt:lpstr>Outras características de SGBDs</vt:lpstr>
      <vt:lpstr>Bancos de Dados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Fazendo uma tabela diretamente</vt:lpstr>
      <vt:lpstr>COMANDOS Mysql no DOS</vt:lpstr>
      <vt:lpstr>COMANDOS Mysql  no DOS</vt:lpstr>
      <vt:lpstr>COMANDOS Mysql  no DOS</vt:lpstr>
      <vt:lpstr>COMANDOS Mysql no DOS</vt:lpstr>
      <vt:lpstr>Banco de dados - prático</vt:lpstr>
      <vt:lpstr>Apresentação do PowerPoint</vt:lpstr>
      <vt:lpstr>Apresentação do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Banco de dados - prático</dc:title>
  <dc:creator>marcos</dc:creator>
  <cp:lastModifiedBy>marcos</cp:lastModifiedBy>
  <cp:revision>23</cp:revision>
  <dcterms:created xsi:type="dcterms:W3CDTF">2015-11-16T08:14:35Z</dcterms:created>
  <dcterms:modified xsi:type="dcterms:W3CDTF">2016-09-26T10:41:27Z</dcterms:modified>
</cp:coreProperties>
</file>