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4" r:id="rId4"/>
    <p:sldId id="306" r:id="rId5"/>
    <p:sldId id="307" r:id="rId6"/>
    <p:sldId id="308" r:id="rId7"/>
    <p:sldId id="309" r:id="rId8"/>
    <p:sldId id="310" r:id="rId9"/>
    <p:sldId id="312" r:id="rId10"/>
    <p:sldId id="313" r:id="rId11"/>
    <p:sldId id="311" r:id="rId12"/>
    <p:sldId id="314" r:id="rId13"/>
    <p:sldId id="315" r:id="rId14"/>
    <p:sldId id="316" r:id="rId15"/>
    <p:sldId id="317" r:id="rId16"/>
    <p:sldId id="305" r:id="rId17"/>
    <p:sldId id="318" r:id="rId18"/>
    <p:sldId id="268" r:id="rId1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ítulo 28"/>
          <p:cNvSpPr>
            <a:spLocks noGrp="1"/>
          </p:cNvSpPr>
          <p:nvPr>
            <p:ph type="ctrTitle"/>
          </p:nvPr>
        </p:nvSpPr>
        <p:spPr>
          <a:xfrm>
            <a:off x="381000" y="4853411"/>
            <a:ext cx="8458200" cy="1222375"/>
          </a:xfrm>
        </p:spPr>
        <p:txBody>
          <a:bodyPr anchor="t"/>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16" name="Espaço Reservado para Data 15"/>
          <p:cNvSpPr>
            <a:spLocks noGrp="1"/>
          </p:cNvSpPr>
          <p:nvPr>
            <p:ph type="dt" sz="half" idx="10"/>
          </p:nvPr>
        </p:nvSpPr>
        <p:spPr/>
        <p:txBody>
          <a:bodyPr/>
          <a:lstStyle/>
          <a:p>
            <a:fld id="{2C779843-4AFB-40E2-BCA8-F46D672028AA}" type="datetimeFigureOut">
              <a:rPr lang="pt-BR" smtClean="0"/>
              <a:pPr/>
              <a:t>18/07/2016</a:t>
            </a:fld>
            <a:endParaRPr lang="pt-BR"/>
          </a:p>
        </p:txBody>
      </p:sp>
      <p:sp>
        <p:nvSpPr>
          <p:cNvPr id="2" name="Espaço Reservado para Rodapé 1"/>
          <p:cNvSpPr>
            <a:spLocks noGrp="1"/>
          </p:cNvSpPr>
          <p:nvPr>
            <p:ph type="ftr" sz="quarter" idx="11"/>
          </p:nvPr>
        </p:nvSpPr>
        <p:spPr/>
        <p:txBody>
          <a:bodyPr/>
          <a:lstStyle/>
          <a:p>
            <a:endParaRPr lang="pt-BR"/>
          </a:p>
        </p:txBody>
      </p:sp>
      <p:sp>
        <p:nvSpPr>
          <p:cNvPr id="15" name="Espaço Reservado para Número de Slide 14"/>
          <p:cNvSpPr>
            <a:spLocks noGrp="1"/>
          </p:cNvSpPr>
          <p:nvPr>
            <p:ph type="sldNum" sz="quarter" idx="12"/>
          </p:nvPr>
        </p:nvSpPr>
        <p:spPr>
          <a:xfrm>
            <a:off x="8229600" y="6473952"/>
            <a:ext cx="758952" cy="246888"/>
          </a:xfrm>
        </p:spPr>
        <p:txBody>
          <a:bodyPr/>
          <a:lstStyle/>
          <a:p>
            <a:fld id="{C201A90C-6357-43FB-86C2-BEBB1B211637}"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C779843-4AFB-40E2-BCA8-F46D672028AA}" type="datetimeFigureOut">
              <a:rPr lang="pt-BR" smtClean="0"/>
              <a:pPr/>
              <a:t>18/07/2016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201A90C-6357-43FB-86C2-BEBB1B211637}"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549276"/>
            <a:ext cx="18288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549276"/>
            <a:ext cx="62484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C779843-4AFB-40E2-BCA8-F46D672028AA}" type="datetimeFigureOut">
              <a:rPr lang="pt-BR" smtClean="0"/>
              <a:pPr/>
              <a:t>18/07/2016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201A90C-6357-43FB-86C2-BEBB1B211637}"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2" name="Título 21"/>
          <p:cNvSpPr>
            <a:spLocks noGrp="1"/>
          </p:cNvSpPr>
          <p:nvPr>
            <p:ph type="title"/>
          </p:nvPr>
        </p:nvSpPr>
        <p:spPr/>
        <p:txBody>
          <a:bodyPr/>
          <a:lstStyle/>
          <a:p>
            <a:r>
              <a:rPr kumimoji="0" lang="pt-BR" smtClean="0"/>
              <a:t>Clique para editar o estilo do título mestre</a:t>
            </a:r>
            <a:endParaRPr kumimoji="0" lang="en-US"/>
          </a:p>
        </p:txBody>
      </p:sp>
      <p:sp>
        <p:nvSpPr>
          <p:cNvPr id="27" name="Espaço Reservado para Conteúdo 26"/>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spaço Reservado para Data 24"/>
          <p:cNvSpPr>
            <a:spLocks noGrp="1"/>
          </p:cNvSpPr>
          <p:nvPr>
            <p:ph type="dt" sz="half" idx="10"/>
          </p:nvPr>
        </p:nvSpPr>
        <p:spPr/>
        <p:txBody>
          <a:bodyPr/>
          <a:lstStyle/>
          <a:p>
            <a:fld id="{2C779843-4AFB-40E2-BCA8-F46D672028AA}" type="datetimeFigureOut">
              <a:rPr lang="pt-BR" smtClean="0"/>
              <a:pPr/>
              <a:t>18/07/2016</a:t>
            </a:fld>
            <a:endParaRPr lang="pt-BR"/>
          </a:p>
        </p:txBody>
      </p:sp>
      <p:sp>
        <p:nvSpPr>
          <p:cNvPr id="19" name="Espaço Reservado para Rodapé 18"/>
          <p:cNvSpPr>
            <a:spLocks noGrp="1"/>
          </p:cNvSpPr>
          <p:nvPr>
            <p:ph type="ftr" sz="quarter" idx="11"/>
          </p:nvPr>
        </p:nvSpPr>
        <p:spPr>
          <a:xfrm>
            <a:off x="3581400" y="76200"/>
            <a:ext cx="2895600" cy="288925"/>
          </a:xfrm>
        </p:spPr>
        <p:txBody>
          <a:bodyPr/>
          <a:lstStyle/>
          <a:p>
            <a:endParaRPr lang="pt-BR"/>
          </a:p>
        </p:txBody>
      </p:sp>
      <p:sp>
        <p:nvSpPr>
          <p:cNvPr id="16" name="Espaço Reservado para Número de Slide 15"/>
          <p:cNvSpPr>
            <a:spLocks noGrp="1"/>
          </p:cNvSpPr>
          <p:nvPr>
            <p:ph type="sldNum" sz="quarter" idx="12"/>
          </p:nvPr>
        </p:nvSpPr>
        <p:spPr>
          <a:xfrm>
            <a:off x="8229600" y="6473952"/>
            <a:ext cx="758952" cy="246888"/>
          </a:xfrm>
        </p:spPr>
        <p:txBody>
          <a:bodyPr/>
          <a:lstStyle/>
          <a:p>
            <a:fld id="{C201A90C-6357-43FB-86C2-BEBB1B211637}"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2"/>
      </p:bgRef>
    </p:bg>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Texto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19" name="Espaço Reservado para Data 18"/>
          <p:cNvSpPr>
            <a:spLocks noGrp="1"/>
          </p:cNvSpPr>
          <p:nvPr>
            <p:ph type="dt" sz="half" idx="10"/>
          </p:nvPr>
        </p:nvSpPr>
        <p:spPr/>
        <p:txBody>
          <a:bodyPr/>
          <a:lstStyle/>
          <a:p>
            <a:fld id="{2C779843-4AFB-40E2-BCA8-F46D672028AA}" type="datetimeFigureOut">
              <a:rPr lang="pt-BR" smtClean="0"/>
              <a:pPr/>
              <a:t>18/07/2016</a:t>
            </a:fld>
            <a:endParaRPr lang="pt-BR"/>
          </a:p>
        </p:txBody>
      </p:sp>
      <p:sp>
        <p:nvSpPr>
          <p:cNvPr id="11" name="Espaço Reservado para Rodapé 10"/>
          <p:cNvSpPr>
            <a:spLocks noGrp="1"/>
          </p:cNvSpPr>
          <p:nvPr>
            <p:ph type="ftr" sz="quarter" idx="11"/>
          </p:nvPr>
        </p:nvSpPr>
        <p:spPr/>
        <p:txBody>
          <a:bodyPr/>
          <a:lstStyle/>
          <a:p>
            <a:endParaRPr lang="pt-BR"/>
          </a:p>
        </p:txBody>
      </p:sp>
      <p:sp>
        <p:nvSpPr>
          <p:cNvPr id="16" name="Espaço Reservado para Número de Slide 15"/>
          <p:cNvSpPr>
            <a:spLocks noGrp="1"/>
          </p:cNvSpPr>
          <p:nvPr>
            <p:ph type="sldNum" sz="quarter" idx="12"/>
          </p:nvPr>
        </p:nvSpPr>
        <p:spPr/>
        <p:txBody>
          <a:bodyPr/>
          <a:lstStyle/>
          <a:p>
            <a:fld id="{C201A90C-6357-43FB-86C2-BEBB1B211637}" type="slidenum">
              <a:rPr lang="pt-BR" smtClean="0"/>
              <a:pPr/>
              <a:t>‹nº›</a:t>
            </a:fld>
            <a:endParaRPr lang="pt-BR"/>
          </a:p>
        </p:txBody>
      </p:sp>
      <p:sp>
        <p:nvSpPr>
          <p:cNvPr id="8" name="Título 7"/>
          <p:cNvSpPr>
            <a:spLocks noGrp="1"/>
          </p:cNvSpPr>
          <p:nvPr>
            <p:ph type="title"/>
          </p:nvPr>
        </p:nvSpPr>
        <p:spPr>
          <a:xfrm>
            <a:off x="180475" y="2947085"/>
            <a:ext cx="8686800" cy="1184825"/>
          </a:xfrm>
        </p:spPr>
        <p:txBody>
          <a:bodyPr rtlCol="0" anchor="t"/>
          <a:lstStyle>
            <a:lvl1pPr algn="r">
              <a:defRPr/>
            </a:lvl1pPr>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0" name="Título 19"/>
          <p:cNvSpPr>
            <a:spLocks noGrp="1"/>
          </p:cNvSpPr>
          <p:nvPr>
            <p:ph type="title"/>
          </p:nvPr>
        </p:nvSpPr>
        <p:spPr>
          <a:xfrm>
            <a:off x="301752" y="457200"/>
            <a:ext cx="8686800" cy="841248"/>
          </a:xfrm>
        </p:spPr>
        <p:txBody>
          <a:bodyPr/>
          <a:lstStyle/>
          <a:p>
            <a:r>
              <a:rPr kumimoji="0" lang="pt-BR" smtClean="0"/>
              <a:t>Clique para editar o estilo do título mestre</a:t>
            </a:r>
            <a:endParaRPr kumimoji="0" lang="en-US"/>
          </a:p>
        </p:txBody>
      </p:sp>
      <p:sp>
        <p:nvSpPr>
          <p:cNvPr id="14" name="Espaço Reservado para Conteúdo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0"/>
          </p:nvPr>
        </p:nvSpPr>
        <p:spPr/>
        <p:txBody>
          <a:bodyPr/>
          <a:lstStyle/>
          <a:p>
            <a:fld id="{2C779843-4AFB-40E2-BCA8-F46D672028AA}" type="datetimeFigureOut">
              <a:rPr lang="pt-BR" smtClean="0"/>
              <a:pPr/>
              <a:t>18/07/2016</a:t>
            </a:fld>
            <a:endParaRPr lang="pt-BR"/>
          </a:p>
        </p:txBody>
      </p:sp>
      <p:sp>
        <p:nvSpPr>
          <p:cNvPr id="10" name="Espaço Reservado para Rodapé 9"/>
          <p:cNvSpPr>
            <a:spLocks noGrp="1"/>
          </p:cNvSpPr>
          <p:nvPr>
            <p:ph type="ftr" sz="quarter" idx="11"/>
          </p:nvPr>
        </p:nvSpPr>
        <p:spPr/>
        <p:txBody>
          <a:bodyPr/>
          <a:lstStyle/>
          <a:p>
            <a:endParaRPr lang="pt-BR"/>
          </a:p>
        </p:txBody>
      </p:sp>
      <p:sp>
        <p:nvSpPr>
          <p:cNvPr id="31" name="Espaço Reservado para Número de Slide 30"/>
          <p:cNvSpPr>
            <a:spLocks noGrp="1"/>
          </p:cNvSpPr>
          <p:nvPr>
            <p:ph type="sldNum" sz="quarter" idx="12"/>
          </p:nvPr>
        </p:nvSpPr>
        <p:spPr/>
        <p:txBody>
          <a:bodyPr/>
          <a:lstStyle/>
          <a:p>
            <a:fld id="{C201A90C-6357-43FB-86C2-BEBB1B211637}"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9" name="Título 28"/>
          <p:cNvSpPr>
            <a:spLocks noGrp="1"/>
          </p:cNvSpPr>
          <p:nvPr>
            <p:ph type="title"/>
          </p:nvPr>
        </p:nvSpPr>
        <p:spPr>
          <a:xfrm>
            <a:off x="304800" y="5410200"/>
            <a:ext cx="8610600" cy="882650"/>
          </a:xfrm>
        </p:spPr>
        <p:txBody>
          <a:bodyPr anchor="ctr"/>
          <a:lstStyle>
            <a:lvl1pPr>
              <a:defRPr/>
            </a:lvl1p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25" name="Espaço Reservado para Texto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8" name="Espaço Reservado para Conteúdo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0"/>
          </p:nvPr>
        </p:nvSpPr>
        <p:spPr/>
        <p:txBody>
          <a:bodyPr/>
          <a:lstStyle/>
          <a:p>
            <a:fld id="{2C779843-4AFB-40E2-BCA8-F46D672028AA}" type="datetimeFigureOut">
              <a:rPr lang="pt-BR" smtClean="0"/>
              <a:pPr/>
              <a:t>18/07/2016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229600" y="6477000"/>
            <a:ext cx="762000" cy="246888"/>
          </a:xfrm>
        </p:spPr>
        <p:txBody>
          <a:bodyPr/>
          <a:lstStyle/>
          <a:p>
            <a:fld id="{C201A90C-6357-43FB-86C2-BEBB1B211637}" type="slidenum">
              <a:rPr lang="pt-BR" smtClean="0"/>
              <a:pPr/>
              <a:t>‹nº›</a:t>
            </a:fld>
            <a:endParaRPr lang="pt-BR"/>
          </a:p>
        </p:txBody>
      </p:sp>
      <p:sp>
        <p:nvSpPr>
          <p:cNvPr id="11" name="Conector reto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0" name="Título 29"/>
          <p:cNvSpPr>
            <a:spLocks noGrp="1"/>
          </p:cNvSpPr>
          <p:nvPr>
            <p:ph type="title"/>
          </p:nvPr>
        </p:nvSpPr>
        <p:spPr>
          <a:xfrm>
            <a:off x="301752" y="457200"/>
            <a:ext cx="8686800" cy="841248"/>
          </a:xfrm>
        </p:spPr>
        <p:txBody>
          <a:bodyPr/>
          <a:lstStyle/>
          <a:p>
            <a:r>
              <a:rPr kumimoji="0" lang="pt-BR" smtClean="0"/>
              <a:t>Clique para editar o estilo do título mestre</a:t>
            </a:r>
            <a:endParaRPr kumimoji="0" lang="en-US"/>
          </a:p>
        </p:txBody>
      </p:sp>
      <p:sp>
        <p:nvSpPr>
          <p:cNvPr id="12" name="Espaço Reservado para Data 11"/>
          <p:cNvSpPr>
            <a:spLocks noGrp="1"/>
          </p:cNvSpPr>
          <p:nvPr>
            <p:ph type="dt" sz="half" idx="10"/>
          </p:nvPr>
        </p:nvSpPr>
        <p:spPr/>
        <p:txBody>
          <a:bodyPr/>
          <a:lstStyle/>
          <a:p>
            <a:fld id="{2C779843-4AFB-40E2-BCA8-F46D672028AA}" type="datetimeFigureOut">
              <a:rPr lang="pt-BR" smtClean="0"/>
              <a:pPr/>
              <a:t>18/07/2016</a:t>
            </a:fld>
            <a:endParaRPr lang="pt-BR"/>
          </a:p>
        </p:txBody>
      </p:sp>
      <p:sp>
        <p:nvSpPr>
          <p:cNvPr id="21" name="Espaço Reservado para Rodapé 20"/>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201A90C-6357-43FB-86C2-BEBB1B211637}"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fld id="{2C779843-4AFB-40E2-BCA8-F46D672028AA}" type="datetimeFigureOut">
              <a:rPr lang="pt-BR" smtClean="0"/>
              <a:pPr/>
              <a:t>18/07/2016</a:t>
            </a:fld>
            <a:endParaRPr lang="pt-BR"/>
          </a:p>
        </p:txBody>
      </p:sp>
      <p:sp>
        <p:nvSpPr>
          <p:cNvPr id="24" name="Espaço Reservado para Rodapé 23"/>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201A90C-6357-43FB-86C2-BEBB1B211637}"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Conector reto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ítulo 11"/>
          <p:cNvSpPr>
            <a:spLocks noGrp="1"/>
          </p:cNvSpPr>
          <p:nvPr>
            <p:ph type="title"/>
          </p:nvPr>
        </p:nvSpPr>
        <p:spPr>
          <a:xfrm>
            <a:off x="457200" y="5486400"/>
            <a:ext cx="8458200" cy="520700"/>
          </a:xfrm>
        </p:spPr>
        <p:txBody>
          <a:bodyPr anchor="ctr"/>
          <a:lstStyle>
            <a:lvl1pPr algn="l">
              <a:buNone/>
              <a:defRPr sz="2000" b="1"/>
            </a:lvl1pPr>
          </a:lstStyle>
          <a:p>
            <a:r>
              <a:rPr kumimoji="0" lang="pt-BR" smtClean="0"/>
              <a:t>Clique para editar o estilo do título mestre</a:t>
            </a:r>
            <a:endParaRPr kumimoji="0" lang="en-US"/>
          </a:p>
        </p:txBody>
      </p:sp>
      <p:sp>
        <p:nvSpPr>
          <p:cNvPr id="26" name="Espaço Reservado para Texto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14" name="Espaço Reservado para Conteúdo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spaço Reservado para Data 24"/>
          <p:cNvSpPr>
            <a:spLocks noGrp="1"/>
          </p:cNvSpPr>
          <p:nvPr>
            <p:ph type="dt" sz="half" idx="10"/>
          </p:nvPr>
        </p:nvSpPr>
        <p:spPr/>
        <p:txBody>
          <a:bodyPr/>
          <a:lstStyle/>
          <a:p>
            <a:fld id="{2C779843-4AFB-40E2-BCA8-F46D672028AA}" type="datetimeFigureOut">
              <a:rPr lang="pt-BR" smtClean="0"/>
              <a:pPr/>
              <a:t>18/07/2016</a:t>
            </a:fld>
            <a:endParaRPr lang="pt-BR"/>
          </a:p>
        </p:txBody>
      </p:sp>
      <p:sp>
        <p:nvSpPr>
          <p:cNvPr id="29" name="Espaço Reservado para Rodapé 28"/>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201A90C-6357-43FB-86C2-BEBB1B211637}"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3" name="Espaço Reservado para Imagem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t-BR" smtClean="0"/>
              <a:t>Clique no ícone para adicionar uma imagem</a:t>
            </a:r>
            <a:endParaRPr kumimoji="0" lang="en-US" dirty="0"/>
          </a:p>
        </p:txBody>
      </p:sp>
      <p:sp>
        <p:nvSpPr>
          <p:cNvPr id="7" name="Espaço Reservado para Data 6"/>
          <p:cNvSpPr>
            <a:spLocks noGrp="1"/>
          </p:cNvSpPr>
          <p:nvPr>
            <p:ph type="dt" sz="half" idx="10"/>
          </p:nvPr>
        </p:nvSpPr>
        <p:spPr/>
        <p:txBody>
          <a:bodyPr/>
          <a:lstStyle/>
          <a:p>
            <a:fld id="{2C779843-4AFB-40E2-BCA8-F46D672028AA}" type="datetimeFigureOut">
              <a:rPr lang="pt-BR" smtClean="0"/>
              <a:pPr/>
              <a:t>18/07/2016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31" name="Espaço Reservado para Número de Slide 30"/>
          <p:cNvSpPr>
            <a:spLocks noGrp="1"/>
          </p:cNvSpPr>
          <p:nvPr>
            <p:ph type="sldNum" sz="quarter" idx="12"/>
          </p:nvPr>
        </p:nvSpPr>
        <p:spPr/>
        <p:txBody>
          <a:bodyPr/>
          <a:lstStyle/>
          <a:p>
            <a:fld id="{C201A90C-6357-43FB-86C2-BEBB1B211637}" type="slidenum">
              <a:rPr lang="pt-BR" smtClean="0"/>
              <a:pPr/>
              <a:t>‹nº›</a:t>
            </a:fld>
            <a:endParaRPr lang="pt-BR"/>
          </a:p>
        </p:txBody>
      </p:sp>
      <p:sp>
        <p:nvSpPr>
          <p:cNvPr id="17" name="Título 16"/>
          <p:cNvSpPr>
            <a:spLocks noGrp="1"/>
          </p:cNvSpPr>
          <p:nvPr>
            <p:ph type="title"/>
          </p:nvPr>
        </p:nvSpPr>
        <p:spPr>
          <a:xfrm>
            <a:off x="381000" y="4993760"/>
            <a:ext cx="5867400" cy="522288"/>
          </a:xfrm>
        </p:spPr>
        <p:txBody>
          <a:bodyPr anchor="ctr"/>
          <a:lstStyle>
            <a:lvl1pPr algn="l">
              <a:buNone/>
              <a:defRPr sz="2000" b="1"/>
            </a:lvl1pPr>
          </a:lstStyle>
          <a:p>
            <a:r>
              <a:rPr kumimoji="0" lang="pt-BR" smtClean="0"/>
              <a:t>Clique para editar o estilo do título mestre</a:t>
            </a:r>
            <a:endParaRPr kumimoji="0" lang="en-US"/>
          </a:p>
        </p:txBody>
      </p:sp>
      <p:sp>
        <p:nvSpPr>
          <p:cNvPr id="26" name="Espaço Reservado para Texto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ço Reservado para Texto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1" name="Espaço Reservado para Data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C779843-4AFB-40E2-BCA8-F46D672028AA}" type="datetimeFigureOut">
              <a:rPr lang="pt-BR" smtClean="0"/>
              <a:pPr/>
              <a:t>18/07/2016</a:t>
            </a:fld>
            <a:endParaRPr lang="pt-BR"/>
          </a:p>
        </p:txBody>
      </p:sp>
      <p:sp>
        <p:nvSpPr>
          <p:cNvPr id="28" name="Espaço Reservado para Rodapé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t-BR"/>
          </a:p>
        </p:txBody>
      </p:sp>
      <p:sp>
        <p:nvSpPr>
          <p:cNvPr id="5" name="Espaço Reservado para Número de Slid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201A90C-6357-43FB-86C2-BEBB1B211637}" type="slidenum">
              <a:rPr lang="pt-BR" smtClean="0"/>
              <a:pPr/>
              <a:t>‹nº›</a:t>
            </a:fld>
            <a:endParaRPr lang="pt-BR"/>
          </a:p>
        </p:txBody>
      </p:sp>
      <p:sp>
        <p:nvSpPr>
          <p:cNvPr id="10" name="Espaço Reservado para Título 9"/>
          <p:cNvSpPr>
            <a:spLocks noGrp="1"/>
          </p:cNvSpPr>
          <p:nvPr>
            <p:ph type="title"/>
          </p:nvPr>
        </p:nvSpPr>
        <p:spPr>
          <a:xfrm>
            <a:off x="304800" y="457200"/>
            <a:ext cx="8686800" cy="838200"/>
          </a:xfrm>
          <a:prstGeom prst="rect">
            <a:avLst/>
          </a:prstGeom>
        </p:spPr>
        <p:txBody>
          <a:bodyPr vert="horz" anchor="ctr">
            <a:normAutofit/>
          </a:bodyPr>
          <a:lstStyle/>
          <a:p>
            <a:r>
              <a:rPr kumimoji="0" lang="pt-BR" smtClean="0"/>
              <a:t>Clique para editar o estilo do título mestre</a:t>
            </a:r>
            <a:endParaRPr kumimoji="0" lang="en-US"/>
          </a:p>
        </p:txBody>
      </p:sp>
      <p:sp>
        <p:nvSpPr>
          <p:cNvPr id="9" name="Conector reto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ector reto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7544" y="4221089"/>
            <a:ext cx="8371656" cy="1854698"/>
          </a:xfrm>
        </p:spPr>
        <p:txBody>
          <a:bodyPr>
            <a:normAutofit fontScale="90000"/>
          </a:bodyPr>
          <a:lstStyle/>
          <a:p>
            <a:pPr algn="r"/>
            <a:r>
              <a:rPr lang="pt-BR" sz="2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POEB - licenciaturas</a:t>
            </a:r>
            <a:br>
              <a:rPr lang="pt-BR" sz="2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br>
            <a:r>
              <a:rPr lang="pt-BR" sz="2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Docente Amélia Artes</a:t>
            </a:r>
            <a:r>
              <a:rPr lang="pt-BR" sz="2000" b="1"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
            </a:r>
            <a:br>
              <a:rPr lang="pt-BR" sz="2000" b="1"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br>
            <a:r>
              <a:rPr lang="pt-BR" sz="2000" b="1"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2º  </a:t>
            </a:r>
            <a:r>
              <a:rPr lang="pt-BR" sz="2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semestre de 2016</a:t>
            </a:r>
            <a:br>
              <a:rPr lang="pt-BR" sz="2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br>
            <a:r>
              <a:rPr lang="pt-BR" sz="2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FEUSP</a:t>
            </a:r>
            <a:br>
              <a:rPr lang="pt-BR" sz="2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br>
            <a:r>
              <a:rPr lang="pt-BR" dirty="0" smtClean="0"/>
              <a:t> </a:t>
            </a:r>
            <a:endParaRPr lang="pt-BR" dirty="0"/>
          </a:p>
        </p:txBody>
      </p:sp>
      <p:sp>
        <p:nvSpPr>
          <p:cNvPr id="3" name="Subtítulo 2"/>
          <p:cNvSpPr>
            <a:spLocks noGrp="1"/>
          </p:cNvSpPr>
          <p:nvPr>
            <p:ph type="subTitle" idx="1"/>
          </p:nvPr>
        </p:nvSpPr>
        <p:spPr>
          <a:xfrm>
            <a:off x="395536" y="1988840"/>
            <a:ext cx="8443664" cy="1728192"/>
          </a:xfrm>
        </p:spPr>
        <p:txBody>
          <a:bodyPr>
            <a:normAutofit/>
          </a:bodyPr>
          <a:lstStyle/>
          <a:p>
            <a:pPr algn="ctr"/>
            <a:r>
              <a:rPr lang="pt-BR" sz="2800" b="1" smtClean="0">
                <a:effectLst>
                  <a:outerShdw blurRad="38100" dist="38100" dir="2700000" algn="tl">
                    <a:srgbClr val="000000">
                      <a:alpha val="43137"/>
                    </a:srgbClr>
                  </a:outerShdw>
                </a:effectLst>
                <a:latin typeface="Arial" pitchFamily="34" charset="0"/>
                <a:cs typeface="Arial" pitchFamily="34" charset="0"/>
              </a:rPr>
              <a:t>Aula 4: </a:t>
            </a:r>
            <a:r>
              <a:rPr lang="pt-BR" sz="2800" b="1" dirty="0" smtClean="0">
                <a:effectLst>
                  <a:outerShdw blurRad="38100" dist="38100" dir="2700000" algn="tl">
                    <a:srgbClr val="000000">
                      <a:alpha val="43137"/>
                    </a:srgbClr>
                  </a:outerShdw>
                </a:effectLst>
                <a:latin typeface="Arial" pitchFamily="34" charset="0"/>
                <a:cs typeface="Arial" pitchFamily="34" charset="0"/>
              </a:rPr>
              <a:t>Organização legal da educação brasileira</a:t>
            </a:r>
            <a:endParaRPr lang="pt-BR" sz="2800" b="1"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14282" y="214290"/>
            <a:ext cx="8777318" cy="714380"/>
          </a:xfrm>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CF, leis , decretos e outras normas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a:xfrm>
            <a:off x="357158" y="1000108"/>
            <a:ext cx="8634442" cy="5857892"/>
          </a:xfrm>
        </p:spPr>
        <p:txBody>
          <a:bodyPr>
            <a:normAutofit fontScale="55000" lnSpcReduction="20000"/>
          </a:bodyPr>
          <a:lstStyle/>
          <a:p>
            <a:pPr>
              <a:buNone/>
            </a:pPr>
            <a:endParaRPr lang="pt-BR" sz="2400" dirty="0" smtClean="0">
              <a:latin typeface="Arial" pitchFamily="34" charset="0"/>
              <a:cs typeface="Arial" pitchFamily="34" charset="0"/>
            </a:endParaRPr>
          </a:p>
          <a:p>
            <a:pPr>
              <a:buNone/>
            </a:pPr>
            <a:r>
              <a:rPr lang="pt-BR" sz="3600" b="1" dirty="0" smtClean="0">
                <a:latin typeface="Arial" pitchFamily="34" charset="0"/>
                <a:cs typeface="Arial" pitchFamily="34" charset="0"/>
              </a:rPr>
              <a:t>LEI:</a:t>
            </a:r>
            <a:r>
              <a:rPr lang="pt-BR" sz="3600" dirty="0" smtClean="0">
                <a:latin typeface="Arial" pitchFamily="34" charset="0"/>
                <a:cs typeface="Arial" pitchFamily="34" charset="0"/>
              </a:rPr>
              <a:t> Regra de direito ditada pela autoridade estatal e tornada obrigatória para manter, numa comunidade, a ordem e o desenvolvimento. Norma ou conjunto de normas elaboradas e votadas pelo poder legislativo. </a:t>
            </a:r>
          </a:p>
          <a:p>
            <a:r>
              <a:rPr lang="pt-BR" sz="3600" dirty="0" smtClean="0">
                <a:latin typeface="Arial" pitchFamily="34" charset="0"/>
                <a:cs typeface="Arial" pitchFamily="34" charset="0"/>
              </a:rPr>
              <a:t>Ex: Lei nº 9.394 de 20 de dezembro de 1996 — LDB</a:t>
            </a:r>
          </a:p>
          <a:p>
            <a:r>
              <a:rPr lang="pt-BR" sz="3600" dirty="0" smtClean="0">
                <a:latin typeface="Arial" pitchFamily="34" charset="0"/>
                <a:cs typeface="Arial" pitchFamily="34" charset="0"/>
              </a:rPr>
              <a:t>Ex: Lei.nº 9.424 de 24 de dezembro de 1996 — Fundo de Manutenção e Desenvolvimento do Ensino Fundamental e de Valorização do Magistério.</a:t>
            </a:r>
          </a:p>
          <a:p>
            <a:pPr>
              <a:buNone/>
            </a:pPr>
            <a:r>
              <a:rPr lang="pt-BR" sz="3600" b="1" dirty="0" smtClean="0">
                <a:latin typeface="Arial" pitchFamily="34" charset="0"/>
                <a:cs typeface="Arial" pitchFamily="34" charset="0"/>
              </a:rPr>
              <a:t>DECRETO:</a:t>
            </a:r>
            <a:r>
              <a:rPr lang="pt-BR" sz="3600" dirty="0" smtClean="0">
                <a:latin typeface="Arial" pitchFamily="34" charset="0"/>
                <a:cs typeface="Arial" pitchFamily="34" charset="0"/>
              </a:rPr>
              <a:t> Determinação escrita, emanada do chefe do Estado, ou de outra autoridade superior. Decisão.</a:t>
            </a:r>
          </a:p>
          <a:p>
            <a:r>
              <a:rPr lang="pt-BR" sz="3600" dirty="0" smtClean="0">
                <a:latin typeface="Arial" pitchFamily="34" charset="0"/>
                <a:cs typeface="Arial" pitchFamily="34" charset="0"/>
              </a:rPr>
              <a:t>Ex: Decreto nº 2.208, de 17 de abril de 1997. Regulamenta o § 2º do art. 36 e os </a:t>
            </a:r>
            <a:r>
              <a:rPr lang="pt-BR" sz="3600" dirty="0" err="1" smtClean="0">
                <a:latin typeface="Arial" pitchFamily="34" charset="0"/>
                <a:cs typeface="Arial" pitchFamily="34" charset="0"/>
              </a:rPr>
              <a:t>arts</a:t>
            </a:r>
            <a:r>
              <a:rPr lang="pt-BR" sz="3600" dirty="0" smtClean="0">
                <a:latin typeface="Arial" pitchFamily="34" charset="0"/>
                <a:cs typeface="Arial" pitchFamily="34" charset="0"/>
              </a:rPr>
              <a:t>. 39 a 42 da LDB.</a:t>
            </a:r>
          </a:p>
          <a:p>
            <a:pPr>
              <a:buNone/>
            </a:pPr>
            <a:r>
              <a:rPr lang="pt-BR" sz="3600" b="1" dirty="0" smtClean="0">
                <a:latin typeface="Arial" pitchFamily="34" charset="0"/>
                <a:cs typeface="Arial" pitchFamily="34" charset="0"/>
              </a:rPr>
              <a:t>MEDIDA PROVISÓRIA: </a:t>
            </a:r>
            <a:r>
              <a:rPr lang="pt-BR" sz="3600" dirty="0" smtClean="0">
                <a:latin typeface="Arial" pitchFamily="34" charset="0"/>
                <a:cs typeface="Arial" pitchFamily="34" charset="0"/>
              </a:rPr>
              <a:t>Competência privada do Presidente da República. Possui força de lei, sendo submetida de imediato ao Congresso Nacional</a:t>
            </a:r>
          </a:p>
          <a:p>
            <a:r>
              <a:rPr lang="pt-BR" sz="3600" dirty="0" smtClean="0">
                <a:latin typeface="Arial" pitchFamily="34" charset="0"/>
                <a:cs typeface="Arial" pitchFamily="34" charset="0"/>
              </a:rPr>
              <a:t>Ex: MP 2.178, de 24 de agosto de 2001 — Dispõe sobre o repasse de recursos financeiros do Programa Nacional de Alimentação Escolar, Institui o Programa Dinheiro Direto na Escola, altera a Lei 9.533, de 10 de dezembro de 1997, que dispõe sobre o programa de garantia de renda mínima, institui programas de apoio da União às ações dos Estados e Municípios, voltadas para o atendimento educacional.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85720" y="457200"/>
            <a:ext cx="8705880" cy="685784"/>
          </a:xfrm>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 CF, Leis, decretos e normas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p:txBody>
          <a:bodyPr>
            <a:normAutofit/>
          </a:bodyPr>
          <a:lstStyle/>
          <a:p>
            <a:pPr>
              <a:buNone/>
            </a:pPr>
            <a:endParaRPr lang="pt-BR" sz="2400" dirty="0" smtClean="0">
              <a:latin typeface="Arial" pitchFamily="34" charset="0"/>
              <a:cs typeface="Arial" pitchFamily="34" charset="0"/>
            </a:endParaRPr>
          </a:p>
          <a:p>
            <a:pPr>
              <a:buNone/>
            </a:pPr>
            <a:endParaRPr lang="pt-BR" sz="2400" dirty="0" smtClean="0">
              <a:latin typeface="Arial" pitchFamily="34" charset="0"/>
              <a:cs typeface="Arial" pitchFamily="34" charset="0"/>
            </a:endParaRPr>
          </a:p>
        </p:txBody>
      </p:sp>
      <p:sp>
        <p:nvSpPr>
          <p:cNvPr id="9" name="Retângulo 8"/>
          <p:cNvSpPr/>
          <p:nvPr/>
        </p:nvSpPr>
        <p:spPr>
          <a:xfrm>
            <a:off x="285720" y="1428736"/>
            <a:ext cx="8572560" cy="5601533"/>
          </a:xfrm>
          <a:prstGeom prst="rect">
            <a:avLst/>
          </a:prstGeom>
        </p:spPr>
        <p:txBody>
          <a:bodyPr wrap="square">
            <a:spAutoFit/>
          </a:bodyPr>
          <a:lstStyle/>
          <a:p>
            <a:r>
              <a:rPr lang="pt-BR" sz="2000" b="1" dirty="0" smtClean="0">
                <a:latin typeface="Arial" pitchFamily="34" charset="0"/>
                <a:cs typeface="Arial" pitchFamily="34" charset="0"/>
              </a:rPr>
              <a:t>EMENDA CONSTITUCIONAL:</a:t>
            </a:r>
            <a:r>
              <a:rPr lang="pt-BR" sz="2000" dirty="0" smtClean="0">
                <a:latin typeface="Arial" pitchFamily="34" charset="0"/>
                <a:cs typeface="Arial" pitchFamily="34" charset="0"/>
              </a:rPr>
              <a:t> Mecanismo legal para alterar artigos da Constituição Federal:</a:t>
            </a:r>
          </a:p>
          <a:p>
            <a:r>
              <a:rPr lang="pt-BR" sz="2000" dirty="0" smtClean="0">
                <a:latin typeface="Arial" pitchFamily="34" charset="0"/>
                <a:cs typeface="Arial" pitchFamily="34" charset="0"/>
              </a:rPr>
              <a:t>Ex: Emenda Constitucional 14, de 12 de setembro de 1996 — Modifica os </a:t>
            </a:r>
            <a:r>
              <a:rPr lang="pt-BR" sz="2000" dirty="0" err="1" smtClean="0">
                <a:latin typeface="Arial" pitchFamily="34" charset="0"/>
                <a:cs typeface="Arial" pitchFamily="34" charset="0"/>
              </a:rPr>
              <a:t>arts</a:t>
            </a:r>
            <a:r>
              <a:rPr lang="pt-BR" sz="2000" dirty="0" smtClean="0">
                <a:latin typeface="Arial" pitchFamily="34" charset="0"/>
                <a:cs typeface="Arial" pitchFamily="34" charset="0"/>
              </a:rPr>
              <a:t>.34, 208, 211,e 212 da CF e da nova redação ao art. 60 do ADCT. </a:t>
            </a:r>
          </a:p>
          <a:p>
            <a:r>
              <a:rPr lang="pt-BR" sz="2000" b="1" dirty="0" smtClean="0">
                <a:latin typeface="Arial" pitchFamily="34" charset="0"/>
                <a:cs typeface="Arial" pitchFamily="34" charset="0"/>
              </a:rPr>
              <a:t>PORTARIA:</a:t>
            </a:r>
            <a:r>
              <a:rPr lang="pt-BR" sz="2000" dirty="0" smtClean="0">
                <a:latin typeface="Arial" pitchFamily="34" charset="0"/>
                <a:cs typeface="Arial" pitchFamily="34" charset="0"/>
              </a:rPr>
              <a:t> Documento de ato administrativo de qualquer autoridade pública, que contém instruções a cerca da aplicação de leis ou regulamentos, recomendações de caráter geral, normas de execução de serviço, punições, demissões, nomeações ou qualquer outra determinação de sua competência.</a:t>
            </a:r>
          </a:p>
          <a:p>
            <a:r>
              <a:rPr lang="pt-BR" sz="2000" dirty="0" smtClean="0">
                <a:latin typeface="Arial" pitchFamily="34" charset="0"/>
                <a:cs typeface="Arial" pitchFamily="34" charset="0"/>
              </a:rPr>
              <a:t>Ex: Portaria 646, de 14 de maio de 1997. Regulamenta a implantação do disposto nos </a:t>
            </a:r>
            <a:r>
              <a:rPr lang="pt-BR" sz="2000" dirty="0" err="1" smtClean="0">
                <a:latin typeface="Arial" pitchFamily="34" charset="0"/>
                <a:cs typeface="Arial" pitchFamily="34" charset="0"/>
              </a:rPr>
              <a:t>arts</a:t>
            </a:r>
            <a:r>
              <a:rPr lang="pt-BR" sz="2000" dirty="0" smtClean="0">
                <a:latin typeface="Arial" pitchFamily="34" charset="0"/>
                <a:cs typeface="Arial" pitchFamily="34" charset="0"/>
              </a:rPr>
              <a:t>. 39 a 42 do Dec. 2.208/97.</a:t>
            </a:r>
          </a:p>
          <a:p>
            <a:r>
              <a:rPr lang="pt-BR" sz="2000" b="1" dirty="0" smtClean="0">
                <a:latin typeface="Arial" pitchFamily="34" charset="0"/>
                <a:cs typeface="Arial" pitchFamily="34" charset="0"/>
              </a:rPr>
              <a:t>RESOLUÇÃO ou COMUNICADO:</a:t>
            </a:r>
            <a:r>
              <a:rPr lang="pt-BR" sz="2000" dirty="0" smtClean="0">
                <a:latin typeface="Arial" pitchFamily="34" charset="0"/>
                <a:cs typeface="Arial" pitchFamily="34" charset="0"/>
              </a:rPr>
              <a:t> Capacidade de resolver, deliberar, decidir; deliberação, decisão. Aviso ou informação transmitida oficialmente.</a:t>
            </a:r>
          </a:p>
          <a:p>
            <a:r>
              <a:rPr lang="pt-BR" sz="2000" dirty="0" smtClean="0">
                <a:latin typeface="Arial" pitchFamily="34" charset="0"/>
                <a:cs typeface="Arial" pitchFamily="34" charset="0"/>
              </a:rPr>
              <a:t>Ex: Resolução 03, de 08 de outubro de 1997. Fixa diretrizes para os novos planos de carreira e de remuneração para o magistério dos Estados, do Distrito Federal e dos Municípios.</a:t>
            </a:r>
          </a:p>
          <a:p>
            <a:pPr>
              <a:buNone/>
            </a:pPr>
            <a:endParaRPr lang="pt-B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85720" y="457200"/>
            <a:ext cx="8705880" cy="685784"/>
          </a:xfrm>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 constituição federal</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p:txBody>
          <a:bodyPr>
            <a:normAutofit/>
          </a:bodyPr>
          <a:lstStyle/>
          <a:p>
            <a:pPr>
              <a:buNone/>
            </a:pPr>
            <a:endParaRPr lang="pt-BR" sz="2400" dirty="0" smtClean="0">
              <a:latin typeface="Arial" pitchFamily="34" charset="0"/>
              <a:cs typeface="Arial" pitchFamily="34" charset="0"/>
            </a:endParaRPr>
          </a:p>
          <a:p>
            <a:pPr>
              <a:buNone/>
            </a:pPr>
            <a:endParaRPr lang="pt-BR" sz="2400" dirty="0" smtClean="0">
              <a:latin typeface="Arial" pitchFamily="34" charset="0"/>
              <a:cs typeface="Arial" pitchFamily="34" charset="0"/>
            </a:endParaRPr>
          </a:p>
        </p:txBody>
      </p:sp>
      <p:sp>
        <p:nvSpPr>
          <p:cNvPr id="9" name="Retângulo 8"/>
          <p:cNvSpPr/>
          <p:nvPr/>
        </p:nvSpPr>
        <p:spPr>
          <a:xfrm>
            <a:off x="285720" y="1285860"/>
            <a:ext cx="8572560" cy="677108"/>
          </a:xfrm>
          <a:prstGeom prst="rect">
            <a:avLst/>
          </a:prstGeom>
        </p:spPr>
        <p:txBody>
          <a:bodyPr wrap="square">
            <a:spAutoFit/>
          </a:bodyPr>
          <a:lstStyle/>
          <a:p>
            <a:endParaRPr lang="pt-BR" sz="2000" dirty="0" smtClean="0"/>
          </a:p>
          <a:p>
            <a:pPr>
              <a:buNone/>
            </a:pPr>
            <a:endParaRPr lang="pt-BR" dirty="0" smtClean="0">
              <a:latin typeface="Arial" pitchFamily="34" charset="0"/>
              <a:cs typeface="Arial" pitchFamily="34" charset="0"/>
            </a:endParaRPr>
          </a:p>
        </p:txBody>
      </p:sp>
      <p:pic>
        <p:nvPicPr>
          <p:cNvPr id="6" name="Imagem 5" descr="http://www2.camara.leg.br/comunicacao/institucional/noticias-institucionais/ExposioImprensaArteeCidadania25AnosdaConstituio808x567px.jpg"/>
          <p:cNvPicPr/>
          <p:nvPr/>
        </p:nvPicPr>
        <p:blipFill>
          <a:blip r:embed="rId2"/>
          <a:srcRect/>
          <a:stretch>
            <a:fillRect/>
          </a:stretch>
        </p:blipFill>
        <p:spPr bwMode="auto">
          <a:xfrm>
            <a:off x="928662" y="1534307"/>
            <a:ext cx="6343358" cy="4323585"/>
          </a:xfrm>
          <a:prstGeom prst="rect">
            <a:avLst/>
          </a:prstGeom>
          <a:noFill/>
          <a:ln w="9525">
            <a:noFill/>
            <a:miter lim="800000"/>
            <a:headEnd/>
            <a:tailEnd/>
          </a:ln>
        </p:spPr>
      </p:pic>
      <p:sp>
        <p:nvSpPr>
          <p:cNvPr id="7" name="CaixaDeTexto 6"/>
          <p:cNvSpPr txBox="1"/>
          <p:nvPr/>
        </p:nvSpPr>
        <p:spPr>
          <a:xfrm>
            <a:off x="3143240" y="6215082"/>
            <a:ext cx="5786478" cy="584775"/>
          </a:xfrm>
          <a:prstGeom prst="rect">
            <a:avLst/>
          </a:prstGeom>
          <a:noFill/>
        </p:spPr>
        <p:txBody>
          <a:bodyPr wrap="square" rtlCol="0">
            <a:spAutoFit/>
          </a:bodyPr>
          <a:lstStyle/>
          <a:p>
            <a:r>
              <a:rPr lang="pt-BR" sz="3200" dirty="0" smtClean="0">
                <a:latin typeface="Arial" pitchFamily="34" charset="0"/>
                <a:cs typeface="Arial" pitchFamily="34" charset="0"/>
              </a:rPr>
              <a:t>O que é?</a:t>
            </a:r>
            <a:endParaRPr lang="pt-BR"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85720" y="457200"/>
            <a:ext cx="8705880" cy="685784"/>
          </a:xfrm>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 constituição federal</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p:txBody>
          <a:bodyPr>
            <a:normAutofit/>
          </a:bodyPr>
          <a:lstStyle/>
          <a:p>
            <a:pPr>
              <a:buNone/>
            </a:pPr>
            <a:endParaRPr lang="pt-BR" sz="2400" dirty="0" smtClean="0">
              <a:latin typeface="Arial" pitchFamily="34" charset="0"/>
              <a:cs typeface="Arial" pitchFamily="34" charset="0"/>
            </a:endParaRPr>
          </a:p>
          <a:p>
            <a:pPr>
              <a:buNone/>
            </a:pPr>
            <a:endParaRPr lang="pt-BR" sz="2400" dirty="0" smtClean="0">
              <a:latin typeface="Arial" pitchFamily="34" charset="0"/>
              <a:cs typeface="Arial" pitchFamily="34" charset="0"/>
            </a:endParaRPr>
          </a:p>
        </p:txBody>
      </p:sp>
      <p:sp>
        <p:nvSpPr>
          <p:cNvPr id="9" name="Retângulo 8"/>
          <p:cNvSpPr/>
          <p:nvPr/>
        </p:nvSpPr>
        <p:spPr>
          <a:xfrm>
            <a:off x="285720" y="1285860"/>
            <a:ext cx="8572560" cy="4821080"/>
          </a:xfrm>
          <a:prstGeom prst="rect">
            <a:avLst/>
          </a:prstGeom>
        </p:spPr>
        <p:txBody>
          <a:bodyPr wrap="square">
            <a:spAutoFit/>
          </a:bodyPr>
          <a:lstStyle/>
          <a:p>
            <a:r>
              <a:rPr lang="pt-BR" sz="2000" b="1" dirty="0" smtClean="0"/>
              <a:t>O que é Constituição?</a:t>
            </a:r>
            <a:endParaRPr lang="pt-BR" sz="2000" dirty="0" smtClean="0"/>
          </a:p>
          <a:p>
            <a:pPr lvl="0"/>
            <a:r>
              <a:rPr lang="pt-BR" sz="2000" i="1" dirty="0" smtClean="0"/>
              <a:t>“a lei ou carta magna de um país”</a:t>
            </a:r>
            <a:r>
              <a:rPr lang="pt-BR" sz="2000" dirty="0" smtClean="0"/>
              <a:t>. (pouco explica a complexidade que a palavra carrega).</a:t>
            </a:r>
          </a:p>
          <a:p>
            <a:r>
              <a:rPr lang="pt-BR" sz="2000" b="1" dirty="0" smtClean="0"/>
              <a:t>A idéia central </a:t>
            </a:r>
          </a:p>
          <a:p>
            <a:pPr lvl="0"/>
            <a:r>
              <a:rPr lang="pt-BR" sz="2000" dirty="0" smtClean="0"/>
              <a:t> um documento que garanta como princípio básico a igualdade, a fraternidade e a liberdade de todas as pessoas, indistintamente.</a:t>
            </a:r>
          </a:p>
          <a:p>
            <a:r>
              <a:rPr lang="pt-BR" sz="2000" b="1" dirty="0" smtClean="0"/>
              <a:t>Formas de elaboração</a:t>
            </a:r>
            <a:r>
              <a:rPr lang="pt-BR" sz="2000" dirty="0" smtClean="0"/>
              <a:t> </a:t>
            </a:r>
          </a:p>
          <a:p>
            <a:pPr lvl="0"/>
            <a:r>
              <a:rPr lang="pt-BR" sz="2000" dirty="0" smtClean="0"/>
              <a:t>a </a:t>
            </a:r>
            <a:r>
              <a:rPr lang="pt-BR" sz="2000" i="1" dirty="0" smtClean="0"/>
              <a:t>democrática</a:t>
            </a:r>
            <a:r>
              <a:rPr lang="pt-BR" sz="2000" dirty="0" smtClean="0"/>
              <a:t>, através de uma Assembléia Nacional Constituinte, legalmente organizada e legitimamente representada, que </a:t>
            </a:r>
            <a:r>
              <a:rPr lang="pt-BR" sz="2000" i="1" dirty="0" smtClean="0"/>
              <a:t>promulgará</a:t>
            </a:r>
            <a:r>
              <a:rPr lang="pt-BR" sz="2000" dirty="0" smtClean="0"/>
              <a:t> a Constituição  - </a:t>
            </a:r>
            <a:r>
              <a:rPr lang="pt-BR" sz="2000" b="1" dirty="0" smtClean="0"/>
              <a:t>1891 , 1934, 1946, 1988</a:t>
            </a:r>
            <a:endParaRPr lang="pt-BR" sz="2000" dirty="0" smtClean="0"/>
          </a:p>
          <a:p>
            <a:pPr lvl="0"/>
            <a:r>
              <a:rPr lang="pt-BR" sz="2000" i="1" dirty="0" smtClean="0"/>
              <a:t>autoritária, </a:t>
            </a:r>
            <a:r>
              <a:rPr lang="pt-BR" sz="2000" dirty="0" smtClean="0"/>
              <a:t>que tanto pode ser elaborada por um Poder Constituinte, com representantes não legítimos, ou pelo chefe do poder Executivo, que no nosso caso seria sempre pelo Presidente da República que então </a:t>
            </a:r>
            <a:r>
              <a:rPr lang="pt-BR" sz="2000" i="1" dirty="0" smtClean="0"/>
              <a:t>outorgará</a:t>
            </a:r>
            <a:r>
              <a:rPr lang="pt-BR" sz="2000" dirty="0" smtClean="0"/>
              <a:t> a Constituição.</a:t>
            </a:r>
            <a:r>
              <a:rPr lang="pt-BR" sz="2000" b="1" dirty="0" smtClean="0"/>
              <a:t> 1824, 1937, 1967</a:t>
            </a:r>
            <a:endParaRPr lang="pt-BR" sz="2000" dirty="0" smtClean="0"/>
          </a:p>
          <a:p>
            <a:pPr>
              <a:buNone/>
            </a:pPr>
            <a:endParaRPr lang="pt-B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85720" y="457200"/>
            <a:ext cx="8705880" cy="685784"/>
          </a:xfrm>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 constituição federal</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p:txBody>
          <a:bodyPr>
            <a:normAutofit/>
          </a:bodyPr>
          <a:lstStyle/>
          <a:p>
            <a:pPr>
              <a:buNone/>
            </a:pPr>
            <a:endParaRPr lang="pt-BR" sz="2400" dirty="0" smtClean="0">
              <a:latin typeface="Arial" pitchFamily="34" charset="0"/>
              <a:cs typeface="Arial" pitchFamily="34" charset="0"/>
            </a:endParaRPr>
          </a:p>
          <a:p>
            <a:pPr>
              <a:buNone/>
            </a:pPr>
            <a:r>
              <a:rPr lang="pt-BR" sz="2400" dirty="0" smtClean="0">
                <a:latin typeface="Arial" pitchFamily="34" charset="0"/>
                <a:cs typeface="Arial" pitchFamily="34" charset="0"/>
              </a:rPr>
              <a:t>Momento político</a:t>
            </a:r>
          </a:p>
          <a:p>
            <a:pPr>
              <a:buNone/>
            </a:pPr>
            <a:endParaRPr lang="pt-BR" sz="2400" dirty="0" smtClean="0">
              <a:latin typeface="Arial" pitchFamily="34" charset="0"/>
              <a:cs typeface="Arial" pitchFamily="34" charset="0"/>
            </a:endParaRPr>
          </a:p>
          <a:p>
            <a:pPr>
              <a:buNone/>
            </a:pPr>
            <a:r>
              <a:rPr lang="pt-BR" sz="2400" dirty="0" smtClean="0">
                <a:latin typeface="Arial" pitchFamily="34" charset="0"/>
                <a:cs typeface="Arial" pitchFamily="34" charset="0"/>
              </a:rPr>
              <a:t>Movimentos sociais</a:t>
            </a:r>
          </a:p>
          <a:p>
            <a:pPr>
              <a:buNone/>
            </a:pPr>
            <a:endParaRPr lang="pt-BR" sz="2400" dirty="0" smtClean="0">
              <a:latin typeface="Arial" pitchFamily="34" charset="0"/>
              <a:cs typeface="Arial" pitchFamily="34" charset="0"/>
            </a:endParaRPr>
          </a:p>
          <a:p>
            <a:pPr>
              <a:buNone/>
            </a:pPr>
            <a:r>
              <a:rPr lang="pt-BR" sz="2400" dirty="0" smtClean="0">
                <a:latin typeface="Arial" pitchFamily="34" charset="0"/>
                <a:cs typeface="Arial" pitchFamily="34" charset="0"/>
              </a:rPr>
              <a:t>Constituição Cidadã</a:t>
            </a:r>
          </a:p>
          <a:p>
            <a:pPr>
              <a:buNone/>
            </a:pPr>
            <a:endParaRPr lang="pt-BR" sz="2400" dirty="0" smtClean="0">
              <a:latin typeface="Arial" pitchFamily="34" charset="0"/>
              <a:cs typeface="Arial" pitchFamily="34" charset="0"/>
            </a:endParaRPr>
          </a:p>
          <a:p>
            <a:pPr algn="ctr">
              <a:buNone/>
            </a:pPr>
            <a:r>
              <a:rPr lang="pt-BR" sz="2400" dirty="0" smtClean="0">
                <a:latin typeface="Arial" pitchFamily="34" charset="0"/>
                <a:cs typeface="Arial" pitchFamily="34" charset="0"/>
              </a:rPr>
              <a:t>Direitos assegurados</a:t>
            </a:r>
          </a:p>
        </p:txBody>
      </p:sp>
      <p:sp>
        <p:nvSpPr>
          <p:cNvPr id="9" name="Retângulo 8"/>
          <p:cNvSpPr/>
          <p:nvPr/>
        </p:nvSpPr>
        <p:spPr>
          <a:xfrm>
            <a:off x="285720" y="1285860"/>
            <a:ext cx="8572560" cy="523220"/>
          </a:xfrm>
          <a:prstGeom prst="rect">
            <a:avLst/>
          </a:prstGeom>
        </p:spPr>
        <p:txBody>
          <a:bodyPr wrap="square">
            <a:spAutoFit/>
          </a:bodyPr>
          <a:lstStyle/>
          <a:p>
            <a:r>
              <a:rPr lang="pt-BR" sz="2800" b="1" dirty="0" smtClean="0">
                <a:latin typeface="Arial" pitchFamily="34" charset="0"/>
                <a:cs typeface="Arial" pitchFamily="34" charset="0"/>
              </a:rPr>
              <a:t>Histórico da Constituição Federal de 1988</a:t>
            </a:r>
            <a:endParaRPr lang="pt-BR"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0" y="457200"/>
            <a:ext cx="8991600" cy="542908"/>
          </a:xfrm>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 constituição federal</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a:xfrm>
            <a:off x="285720" y="1500174"/>
            <a:ext cx="8705880" cy="5072098"/>
          </a:xfrm>
        </p:spPr>
        <p:txBody>
          <a:bodyPr>
            <a:normAutofit fontScale="85000" lnSpcReduction="20000"/>
          </a:bodyPr>
          <a:lstStyle/>
          <a:p>
            <a:pPr>
              <a:buNone/>
            </a:pPr>
            <a:r>
              <a:rPr lang="pt-BR" sz="2600" dirty="0" smtClean="0">
                <a:latin typeface="Arial" pitchFamily="34" charset="0"/>
                <a:cs typeface="Arial" pitchFamily="34" charset="0"/>
              </a:rPr>
              <a:t>Art. 5º Todos são iguais perante a lei, sem distinção de qualquer natureza, garantindo-se aos brasileiros e aos estrangeiros residentes no País a inviolabilidade do direito à vida, à liberdade, à igualdade, à segurança e à propriedade, nos termos seguintes:</a:t>
            </a:r>
          </a:p>
          <a:p>
            <a:r>
              <a:rPr lang="pt-BR" sz="2600" dirty="0" smtClean="0">
                <a:latin typeface="Arial" pitchFamily="34" charset="0"/>
                <a:cs typeface="Arial" pitchFamily="34" charset="0"/>
              </a:rPr>
              <a:t>I - homens e mulheres são iguais em direitos e obrigações, nos termos desta Constituição;</a:t>
            </a:r>
          </a:p>
          <a:p>
            <a:r>
              <a:rPr lang="pt-BR" sz="2600" dirty="0" smtClean="0">
                <a:latin typeface="Arial" pitchFamily="34" charset="0"/>
                <a:cs typeface="Arial" pitchFamily="34" charset="0"/>
              </a:rPr>
              <a:t>II - ninguém será obrigado a fazer ou deixar de fazer alguma coisa senão em virtude de lei;</a:t>
            </a:r>
          </a:p>
          <a:p>
            <a:r>
              <a:rPr lang="pt-BR" sz="2600" dirty="0" smtClean="0">
                <a:latin typeface="Arial" pitchFamily="34" charset="0"/>
                <a:cs typeface="Arial" pitchFamily="34" charset="0"/>
              </a:rPr>
              <a:t>III - ninguém será submetido a tortura nem a tratamento desumano ou degradante;</a:t>
            </a:r>
          </a:p>
          <a:p>
            <a:r>
              <a:rPr lang="pt-BR" sz="2600" dirty="0" smtClean="0">
                <a:latin typeface="Arial" pitchFamily="34" charset="0"/>
                <a:cs typeface="Arial" pitchFamily="34" charset="0"/>
              </a:rPr>
              <a:t>IV - é livre a manifestação do pensamento, sendo vedado o anonimato;  </a:t>
            </a:r>
          </a:p>
          <a:p>
            <a:r>
              <a:rPr lang="pt-BR" sz="2600" dirty="0" smtClean="0">
                <a:latin typeface="Arial" pitchFamily="34" charset="0"/>
                <a:cs typeface="Arial" pitchFamily="34" charset="0"/>
              </a:rPr>
              <a:t>X - são invioláveis a intimidade, a vida privada, a honra e a imagem das pessoas, assegurado o direito a indenização pelo dano material ou moral decorrente de sua violação;   </a:t>
            </a:r>
          </a:p>
          <a:p>
            <a:r>
              <a:rPr lang="pt-BR" sz="2600" b="1" dirty="0" smtClean="0">
                <a:latin typeface="Arial" pitchFamily="34" charset="0"/>
                <a:cs typeface="Arial" pitchFamily="34" charset="0"/>
              </a:rPr>
              <a:t> 78 incisos</a:t>
            </a:r>
          </a:p>
          <a:p>
            <a:pPr>
              <a:buNone/>
            </a:pPr>
            <a:endParaRPr lang="pt-BR" sz="2400" dirty="0" smtClean="0">
              <a:latin typeface="Arial" pitchFamily="34" charset="0"/>
              <a:cs typeface="Arial" pitchFamily="34" charset="0"/>
            </a:endParaRPr>
          </a:p>
        </p:txBody>
      </p:sp>
      <p:sp>
        <p:nvSpPr>
          <p:cNvPr id="9" name="Retângulo 8"/>
          <p:cNvSpPr/>
          <p:nvPr/>
        </p:nvSpPr>
        <p:spPr>
          <a:xfrm>
            <a:off x="214282" y="928670"/>
            <a:ext cx="8643998" cy="461665"/>
          </a:xfrm>
          <a:prstGeom prst="rect">
            <a:avLst/>
          </a:prstGeom>
        </p:spPr>
        <p:txBody>
          <a:bodyPr wrap="square">
            <a:spAutoFit/>
          </a:bodyPr>
          <a:lstStyle/>
          <a:p>
            <a:r>
              <a:rPr lang="pt-BR" sz="2400" b="1" dirty="0" smtClean="0">
                <a:latin typeface="Arial" pitchFamily="34" charset="0"/>
                <a:cs typeface="Arial" pitchFamily="34" charset="0"/>
              </a:rPr>
              <a:t>Artigo 5o</a:t>
            </a:r>
            <a:endParaRPr lang="pt-BR"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04800" y="188640"/>
            <a:ext cx="8686800" cy="792088"/>
          </a:xfrm>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Atividade de discussão</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a:xfrm>
            <a:off x="304800" y="1268760"/>
            <a:ext cx="8587680" cy="5040560"/>
          </a:xfrm>
        </p:spPr>
        <p:txBody>
          <a:bodyPr>
            <a:normAutofit fontScale="25000" lnSpcReduction="20000"/>
          </a:bodyPr>
          <a:lstStyle/>
          <a:p>
            <a:pPr marL="0" indent="0">
              <a:buNone/>
            </a:pPr>
            <a:endParaRPr lang="pt-BR" sz="2000" dirty="0" smtClean="0">
              <a:latin typeface="Arial" pitchFamily="34" charset="0"/>
              <a:cs typeface="Arial" pitchFamily="34" charset="0"/>
            </a:endParaRPr>
          </a:p>
          <a:p>
            <a:pPr marL="0" indent="0" algn="ctr">
              <a:lnSpc>
                <a:spcPct val="150000"/>
              </a:lnSpc>
              <a:buNone/>
            </a:pPr>
            <a:endParaRPr lang="pt-BR" sz="7400" b="1" dirty="0" smtClean="0">
              <a:latin typeface="Arial" pitchFamily="34" charset="0"/>
              <a:cs typeface="Arial" pitchFamily="34" charset="0"/>
            </a:endParaRPr>
          </a:p>
          <a:p>
            <a:pPr marL="0" indent="0" algn="ctr">
              <a:lnSpc>
                <a:spcPct val="150000"/>
              </a:lnSpc>
              <a:buNone/>
            </a:pPr>
            <a:endParaRPr lang="pt-BR" sz="7400" b="1" dirty="0">
              <a:latin typeface="Arial" pitchFamily="34" charset="0"/>
              <a:cs typeface="Arial" pitchFamily="34" charset="0"/>
            </a:endParaRPr>
          </a:p>
          <a:p>
            <a:pPr marL="0" indent="0" algn="ctr">
              <a:lnSpc>
                <a:spcPct val="150000"/>
              </a:lnSpc>
              <a:buNone/>
            </a:pPr>
            <a:endParaRPr lang="pt-BR" sz="7400" b="1" dirty="0" smtClean="0">
              <a:latin typeface="Arial" pitchFamily="34" charset="0"/>
              <a:cs typeface="Arial" pitchFamily="34" charset="0"/>
            </a:endParaRPr>
          </a:p>
          <a:p>
            <a:pPr marL="0" indent="0">
              <a:lnSpc>
                <a:spcPct val="150000"/>
              </a:lnSpc>
              <a:buNone/>
            </a:pPr>
            <a:endParaRPr lang="pt-BR" sz="5900" dirty="0" smtClean="0">
              <a:latin typeface="Arial" pitchFamily="34" charset="0"/>
              <a:cs typeface="Arial" pitchFamily="34" charset="0"/>
            </a:endParaRPr>
          </a:p>
          <a:p>
            <a:pPr marL="1143000" indent="-1143000" algn="ctr">
              <a:lnSpc>
                <a:spcPct val="150000"/>
              </a:lnSpc>
              <a:buNone/>
            </a:pPr>
            <a:r>
              <a:rPr lang="pt-BR" sz="11200" b="1" dirty="0" smtClean="0">
                <a:latin typeface="Arial" pitchFamily="34" charset="0"/>
                <a:cs typeface="Arial" pitchFamily="34" charset="0"/>
              </a:rPr>
              <a:t>Maioridade penal : do ponto de vista legal</a:t>
            </a:r>
          </a:p>
          <a:p>
            <a:pPr lvl="2">
              <a:lnSpc>
                <a:spcPct val="150000"/>
              </a:lnSpc>
            </a:pPr>
            <a:endParaRPr lang="pt-BR" sz="5100" dirty="0" smtClean="0">
              <a:latin typeface="Arial" pitchFamily="34" charset="0"/>
              <a:cs typeface="Arial" pitchFamily="34" charset="0"/>
            </a:endParaRPr>
          </a:p>
          <a:p>
            <a:pPr lvl="1">
              <a:lnSpc>
                <a:spcPct val="150000"/>
              </a:lnSpc>
            </a:pPr>
            <a:endParaRPr lang="pt-BR" sz="9200" dirty="0" smtClean="0">
              <a:latin typeface="Arial" pitchFamily="34" charset="0"/>
              <a:cs typeface="Arial" pitchFamily="34" charset="0"/>
            </a:endParaRPr>
          </a:p>
          <a:p>
            <a:pPr>
              <a:lnSpc>
                <a:spcPct val="150000"/>
              </a:lnSpc>
            </a:pPr>
            <a:endParaRPr lang="pt-BR" sz="9600" dirty="0" smtClean="0">
              <a:latin typeface="Arial" pitchFamily="34" charset="0"/>
              <a:cs typeface="Arial" pitchFamily="34" charset="0"/>
            </a:endParaRPr>
          </a:p>
          <a:p>
            <a:pPr marL="457200" lvl="1" indent="0">
              <a:lnSpc>
                <a:spcPct val="150000"/>
              </a:lnSpc>
              <a:buNone/>
            </a:pPr>
            <a:endParaRPr lang="pt-BR" sz="2000" dirty="0" smtClean="0">
              <a:latin typeface="Arial" pitchFamily="34" charset="0"/>
              <a:cs typeface="Arial" pitchFamily="34" charset="0"/>
            </a:endParaRPr>
          </a:p>
          <a:p>
            <a:pPr marL="457200" lvl="1" indent="0">
              <a:lnSpc>
                <a:spcPct val="150000"/>
              </a:lnSpc>
              <a:buNone/>
            </a:pPr>
            <a:endParaRPr lang="pt-BR" sz="2000" dirty="0">
              <a:latin typeface="Arial" pitchFamily="34" charset="0"/>
              <a:cs typeface="Arial" pitchFamily="34" charset="0"/>
            </a:endParaRPr>
          </a:p>
          <a:p>
            <a:pPr marL="457200" lvl="1" indent="0">
              <a:lnSpc>
                <a:spcPct val="150000"/>
              </a:lnSpc>
              <a:buNone/>
            </a:pPr>
            <a:r>
              <a:rPr lang="pt-BR" sz="2000" dirty="0" smtClean="0">
                <a:latin typeface="Arial" pitchFamily="34" charset="0"/>
                <a:cs typeface="Arial" pitchFamily="34" charset="0"/>
              </a:rPr>
              <a:t> </a:t>
            </a:r>
          </a:p>
          <a:p>
            <a:pPr marL="0" indent="0">
              <a:buNone/>
            </a:pPr>
            <a:endParaRPr lang="pt-BR" sz="2800" b="1" dirty="0" smtClean="0">
              <a:latin typeface="Arial" pitchFamily="34" charset="0"/>
              <a:cs typeface="Arial" pitchFamily="34" charset="0"/>
            </a:endParaRPr>
          </a:p>
          <a:p>
            <a:pPr marL="0" indent="0">
              <a:buNone/>
            </a:pPr>
            <a:r>
              <a:rPr lang="pt-BR" sz="2800" b="1" dirty="0" smtClean="0">
                <a:latin typeface="Arial" pitchFamily="34" charset="0"/>
                <a:cs typeface="Arial" pitchFamily="34" charset="0"/>
              </a:rPr>
              <a:t>                                               </a:t>
            </a:r>
          </a:p>
        </p:txBody>
      </p:sp>
    </p:spTree>
    <p:extLst>
      <p:ext uri="{BB962C8B-B14F-4D97-AF65-F5344CB8AC3E}">
        <p14:creationId xmlns:p14="http://schemas.microsoft.com/office/powerpoint/2010/main" val="3010491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04800" y="188640"/>
            <a:ext cx="8686800" cy="792088"/>
          </a:xfrm>
        </p:spPr>
        <p:txBody>
          <a:bodyPr>
            <a:normAutofit/>
          </a:bodyPr>
          <a:lstStyle/>
          <a:p>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a:xfrm>
            <a:off x="304800" y="1268760"/>
            <a:ext cx="8587680" cy="5040560"/>
          </a:xfrm>
        </p:spPr>
        <p:txBody>
          <a:bodyPr>
            <a:normAutofit fontScale="25000" lnSpcReduction="20000"/>
          </a:bodyPr>
          <a:lstStyle/>
          <a:p>
            <a:pPr marL="0" indent="0">
              <a:buNone/>
            </a:pPr>
            <a:endParaRPr lang="pt-BR" sz="2000" dirty="0" smtClean="0">
              <a:latin typeface="Arial" pitchFamily="34" charset="0"/>
              <a:cs typeface="Arial" pitchFamily="34" charset="0"/>
            </a:endParaRPr>
          </a:p>
          <a:p>
            <a:pPr marL="0" indent="0" algn="ctr">
              <a:lnSpc>
                <a:spcPct val="150000"/>
              </a:lnSpc>
              <a:buNone/>
            </a:pPr>
            <a:endParaRPr lang="pt-BR" sz="7400" b="1" dirty="0" smtClean="0">
              <a:latin typeface="Arial" pitchFamily="34" charset="0"/>
              <a:cs typeface="Arial" pitchFamily="34" charset="0"/>
            </a:endParaRPr>
          </a:p>
          <a:p>
            <a:pPr marL="0" indent="0" algn="ctr">
              <a:lnSpc>
                <a:spcPct val="150000"/>
              </a:lnSpc>
              <a:buNone/>
            </a:pPr>
            <a:endParaRPr lang="pt-BR" sz="7400" b="1" dirty="0">
              <a:latin typeface="Arial" pitchFamily="34" charset="0"/>
              <a:cs typeface="Arial" pitchFamily="34" charset="0"/>
            </a:endParaRPr>
          </a:p>
          <a:p>
            <a:pPr marL="0" indent="0" algn="ctr">
              <a:lnSpc>
                <a:spcPct val="150000"/>
              </a:lnSpc>
              <a:buNone/>
            </a:pPr>
            <a:endParaRPr lang="pt-BR" sz="7400" b="1" dirty="0" smtClean="0">
              <a:latin typeface="Arial" pitchFamily="34" charset="0"/>
              <a:cs typeface="Arial" pitchFamily="34" charset="0"/>
            </a:endParaRPr>
          </a:p>
          <a:p>
            <a:pPr marL="0" indent="0" algn="ctr">
              <a:lnSpc>
                <a:spcPct val="150000"/>
              </a:lnSpc>
              <a:buNone/>
            </a:pPr>
            <a:r>
              <a:rPr lang="pt-BR" sz="11200" b="1" dirty="0" smtClean="0">
                <a:latin typeface="Arial" pitchFamily="34" charset="0"/>
                <a:cs typeface="Arial" pitchFamily="34" charset="0"/>
              </a:rPr>
              <a:t>Próxima aula – Artigos CF 88</a:t>
            </a:r>
          </a:p>
          <a:p>
            <a:pPr marL="0" indent="0">
              <a:lnSpc>
                <a:spcPct val="150000"/>
              </a:lnSpc>
              <a:buNone/>
            </a:pPr>
            <a:endParaRPr lang="pt-BR" sz="5900" dirty="0" smtClean="0">
              <a:latin typeface="Arial" pitchFamily="34" charset="0"/>
              <a:cs typeface="Arial" pitchFamily="34" charset="0"/>
            </a:endParaRPr>
          </a:p>
          <a:p>
            <a:pPr marL="1143000" indent="-1143000">
              <a:lnSpc>
                <a:spcPct val="150000"/>
              </a:lnSpc>
              <a:buAutoNum type="arabicPeriod"/>
            </a:pPr>
            <a:endParaRPr lang="pt-BR" sz="5900" b="1" dirty="0" smtClean="0">
              <a:latin typeface="Arial" pitchFamily="34" charset="0"/>
              <a:cs typeface="Arial" pitchFamily="34" charset="0"/>
            </a:endParaRPr>
          </a:p>
          <a:p>
            <a:pPr lvl="2">
              <a:lnSpc>
                <a:spcPct val="150000"/>
              </a:lnSpc>
            </a:pPr>
            <a:endParaRPr lang="pt-BR" sz="5100" dirty="0" smtClean="0">
              <a:latin typeface="Arial" pitchFamily="34" charset="0"/>
              <a:cs typeface="Arial" pitchFamily="34" charset="0"/>
            </a:endParaRPr>
          </a:p>
          <a:p>
            <a:pPr lvl="1">
              <a:lnSpc>
                <a:spcPct val="150000"/>
              </a:lnSpc>
            </a:pPr>
            <a:endParaRPr lang="pt-BR" sz="9200" dirty="0" smtClean="0">
              <a:latin typeface="Arial" pitchFamily="34" charset="0"/>
              <a:cs typeface="Arial" pitchFamily="34" charset="0"/>
            </a:endParaRPr>
          </a:p>
          <a:p>
            <a:pPr>
              <a:lnSpc>
                <a:spcPct val="150000"/>
              </a:lnSpc>
            </a:pPr>
            <a:endParaRPr lang="pt-BR" sz="9600" dirty="0" smtClean="0">
              <a:latin typeface="Arial" pitchFamily="34" charset="0"/>
              <a:cs typeface="Arial" pitchFamily="34" charset="0"/>
            </a:endParaRPr>
          </a:p>
          <a:p>
            <a:pPr marL="457200" lvl="1" indent="0">
              <a:lnSpc>
                <a:spcPct val="150000"/>
              </a:lnSpc>
              <a:buNone/>
            </a:pPr>
            <a:endParaRPr lang="pt-BR" sz="2000" dirty="0" smtClean="0">
              <a:latin typeface="Arial" pitchFamily="34" charset="0"/>
              <a:cs typeface="Arial" pitchFamily="34" charset="0"/>
            </a:endParaRPr>
          </a:p>
          <a:p>
            <a:pPr marL="457200" lvl="1" indent="0">
              <a:lnSpc>
                <a:spcPct val="150000"/>
              </a:lnSpc>
              <a:buNone/>
            </a:pPr>
            <a:endParaRPr lang="pt-BR" sz="2000" dirty="0">
              <a:latin typeface="Arial" pitchFamily="34" charset="0"/>
              <a:cs typeface="Arial" pitchFamily="34" charset="0"/>
            </a:endParaRPr>
          </a:p>
          <a:p>
            <a:pPr marL="457200" lvl="1" indent="0">
              <a:lnSpc>
                <a:spcPct val="150000"/>
              </a:lnSpc>
              <a:buNone/>
            </a:pPr>
            <a:r>
              <a:rPr lang="pt-BR" sz="2000" dirty="0" smtClean="0">
                <a:latin typeface="Arial" pitchFamily="34" charset="0"/>
                <a:cs typeface="Arial" pitchFamily="34" charset="0"/>
              </a:rPr>
              <a:t> </a:t>
            </a:r>
          </a:p>
          <a:p>
            <a:pPr marL="0" indent="0">
              <a:buNone/>
            </a:pPr>
            <a:endParaRPr lang="pt-BR" sz="2800" b="1" dirty="0" smtClean="0">
              <a:latin typeface="Arial" pitchFamily="34" charset="0"/>
              <a:cs typeface="Arial" pitchFamily="34" charset="0"/>
            </a:endParaRPr>
          </a:p>
          <a:p>
            <a:pPr marL="0" indent="0">
              <a:buNone/>
            </a:pPr>
            <a:r>
              <a:rPr lang="pt-BR" sz="2800" b="1" dirty="0" smtClean="0">
                <a:latin typeface="Arial" pitchFamily="34" charset="0"/>
                <a:cs typeface="Arial" pitchFamily="34" charset="0"/>
              </a:rPr>
              <a:t>                                               </a:t>
            </a:r>
          </a:p>
        </p:txBody>
      </p:sp>
    </p:spTree>
    <p:extLst>
      <p:ext uri="{BB962C8B-B14F-4D97-AF65-F5344CB8AC3E}">
        <p14:creationId xmlns:p14="http://schemas.microsoft.com/office/powerpoint/2010/main" val="3010491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bibliografia</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p:txBody>
          <a:bodyPr>
            <a:normAutofit/>
          </a:bodyPr>
          <a:lstStyle/>
          <a:p>
            <a:endParaRPr lang="pt-B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Organização da aula:</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a:xfrm>
            <a:off x="214282" y="2214554"/>
            <a:ext cx="8777318" cy="3865571"/>
          </a:xfrm>
        </p:spPr>
        <p:txBody>
          <a:bodyPr>
            <a:normAutofit/>
          </a:bodyPr>
          <a:lstStyle/>
          <a:p>
            <a:r>
              <a:rPr lang="pt-BR" sz="2400" dirty="0" smtClean="0">
                <a:latin typeface="Arial" pitchFamily="34" charset="0"/>
                <a:cs typeface="Arial" pitchFamily="34" charset="0"/>
              </a:rPr>
              <a:t> Noções de Legislação</a:t>
            </a:r>
          </a:p>
          <a:p>
            <a:r>
              <a:rPr lang="pt-BR" sz="2400" dirty="0" smtClean="0">
                <a:latin typeface="Arial" pitchFamily="34" charset="0"/>
                <a:cs typeface="Arial" pitchFamily="34" charset="0"/>
              </a:rPr>
              <a:t>Divisão dos poderes</a:t>
            </a:r>
          </a:p>
          <a:p>
            <a:r>
              <a:rPr lang="pt-BR" sz="2400" dirty="0" smtClean="0">
                <a:latin typeface="Arial" pitchFamily="34" charset="0"/>
                <a:cs typeface="Arial" pitchFamily="34" charset="0"/>
              </a:rPr>
              <a:t>Ciclo de elaboração de leis</a:t>
            </a:r>
          </a:p>
          <a:p>
            <a:r>
              <a:rPr lang="pt-BR" sz="2400" dirty="0" smtClean="0">
                <a:latin typeface="Arial" pitchFamily="34" charset="0"/>
                <a:cs typeface="Arial" pitchFamily="34" charset="0"/>
              </a:rPr>
              <a:t>Constituição federal, leis, decretos</a:t>
            </a:r>
          </a:p>
          <a:p>
            <a:r>
              <a:rPr lang="pt-BR" sz="2400" dirty="0" smtClean="0">
                <a:latin typeface="Arial" pitchFamily="34" charset="0"/>
                <a:cs typeface="Arial" pitchFamily="34" charset="0"/>
              </a:rPr>
              <a:t>Histórico das Constituições</a:t>
            </a:r>
          </a:p>
          <a:p>
            <a:pPr marL="0" indent="0" algn="ctr">
              <a:buNone/>
            </a:pPr>
            <a:endParaRPr lang="pt-BR" sz="2400" dirty="0" smtClean="0">
              <a:latin typeface="Arial" pitchFamily="34" charset="0"/>
              <a:cs typeface="Arial" pitchFamily="34" charset="0"/>
            </a:endParaRPr>
          </a:p>
          <a:p>
            <a:endParaRPr lang="pt-B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AULA ANTERIOR</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pic>
        <p:nvPicPr>
          <p:cNvPr id="6" name="Espaço Reservado para Conteúdo 3" descr="http://4.bp.blogspot.com/-ItajqFLIW0k/U0sfMa9j5cI/AAAAAAAAFrA/dqfDoFNKXX4/s1600/incognita.pn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181533" y="1975874"/>
            <a:ext cx="2933334" cy="3682540"/>
          </a:xfrm>
          <a:prstGeom prst="rect">
            <a:avLst/>
          </a:prstGeom>
          <a:noFill/>
          <a:ln>
            <a:noFill/>
          </a:ln>
        </p:spPr>
      </p:pic>
      <p:sp>
        <p:nvSpPr>
          <p:cNvPr id="7" name="CaixaDeTexto 6"/>
          <p:cNvSpPr txBox="1"/>
          <p:nvPr/>
        </p:nvSpPr>
        <p:spPr>
          <a:xfrm>
            <a:off x="6300192" y="4509120"/>
            <a:ext cx="2160240" cy="646331"/>
          </a:xfrm>
          <a:prstGeom prst="rect">
            <a:avLst/>
          </a:prstGeom>
          <a:noFill/>
        </p:spPr>
        <p:txBody>
          <a:bodyPr wrap="square" rtlCol="0">
            <a:spAutoFit/>
          </a:bodyPr>
          <a:lstStyle/>
          <a:p>
            <a:r>
              <a:rPr lang="pt-BR" sz="3600" dirty="0" smtClean="0">
                <a:latin typeface="Arial" pitchFamily="34" charset="0"/>
                <a:cs typeface="Arial" pitchFamily="34" charset="0"/>
              </a:rPr>
              <a:t>Dúvidas?</a:t>
            </a:r>
            <a:endParaRPr lang="pt-BR" sz="3600" dirty="0">
              <a:latin typeface="Arial" pitchFamily="34" charset="0"/>
              <a:cs typeface="Arial" pitchFamily="34" charset="0"/>
            </a:endParaRPr>
          </a:p>
        </p:txBody>
      </p:sp>
    </p:spTree>
    <p:extLst>
      <p:ext uri="{BB962C8B-B14F-4D97-AF65-F5344CB8AC3E}">
        <p14:creationId xmlns:p14="http://schemas.microsoft.com/office/powerpoint/2010/main" val="2184872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Noções de legislação:</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a:xfrm>
            <a:off x="500034" y="1142984"/>
            <a:ext cx="8491566" cy="5429288"/>
          </a:xfrm>
        </p:spPr>
        <p:txBody>
          <a:bodyPr>
            <a:normAutofit/>
          </a:bodyPr>
          <a:lstStyle/>
          <a:p>
            <a:pPr>
              <a:buNone/>
            </a:pPr>
            <a:r>
              <a:rPr lang="pt-BR" sz="2400" b="1" u="sng" dirty="0" smtClean="0">
                <a:latin typeface="Arial" pitchFamily="34" charset="0"/>
                <a:cs typeface="Arial" pitchFamily="34" charset="0"/>
              </a:rPr>
              <a:t>LEGISLAÇÃO</a:t>
            </a:r>
            <a:r>
              <a:rPr lang="pt-BR" sz="2400" b="1" dirty="0" smtClean="0">
                <a:latin typeface="Arial" pitchFamily="34" charset="0"/>
                <a:cs typeface="Arial" pitchFamily="34" charset="0"/>
              </a:rPr>
              <a:t>: </a:t>
            </a:r>
          </a:p>
          <a:p>
            <a:pPr lvl="0">
              <a:buNone/>
            </a:pPr>
            <a:r>
              <a:rPr lang="pt-BR" sz="2400" dirty="0" smtClean="0">
                <a:latin typeface="Arial" pitchFamily="34" charset="0"/>
                <a:cs typeface="Arial" pitchFamily="34" charset="0"/>
              </a:rPr>
              <a:t>-parte da Ciência do Direito que se ocupa dos atos Legislativos;</a:t>
            </a:r>
          </a:p>
          <a:p>
            <a:pPr lvl="0">
              <a:buNone/>
            </a:pPr>
            <a:r>
              <a:rPr lang="pt-BR" sz="2400" dirty="0" smtClean="0">
                <a:latin typeface="Arial" pitchFamily="34" charset="0"/>
                <a:cs typeface="Arial" pitchFamily="34" charset="0"/>
              </a:rPr>
              <a:t>-conjunto de Leis que regulam certa matéria;</a:t>
            </a:r>
          </a:p>
          <a:p>
            <a:pPr lvl="0">
              <a:buNone/>
            </a:pPr>
            <a:r>
              <a:rPr lang="pt-BR" sz="2400" dirty="0" smtClean="0">
                <a:latin typeface="Arial" pitchFamily="34" charset="0"/>
                <a:cs typeface="Arial" pitchFamily="34" charset="0"/>
              </a:rPr>
              <a:t>direito de fazer Leis</a:t>
            </a:r>
          </a:p>
          <a:p>
            <a:pPr>
              <a:buNone/>
            </a:pPr>
            <a:r>
              <a:rPr lang="pt-BR" sz="2400" dirty="0" smtClean="0">
                <a:latin typeface="Arial" pitchFamily="34" charset="0"/>
                <a:cs typeface="Arial" pitchFamily="34" charset="0"/>
              </a:rPr>
              <a:t>-Uma das funções específicas do Estado, exercida pelo poder Legislativo, a par dos poderes Executivo (administra) e Judiciário (fiscaliza)</a:t>
            </a:r>
          </a:p>
          <a:p>
            <a:pPr>
              <a:buNone/>
            </a:pPr>
            <a:endParaRPr lang="pt-BR" sz="2400" dirty="0" smtClean="0">
              <a:latin typeface="Arial" pitchFamily="34" charset="0"/>
              <a:cs typeface="Arial" pitchFamily="34" charset="0"/>
            </a:endParaRPr>
          </a:p>
          <a:p>
            <a:pPr>
              <a:buNone/>
            </a:pPr>
            <a:r>
              <a:rPr lang="pt-BR" sz="2400" u="sng" dirty="0" smtClean="0">
                <a:latin typeface="Arial" pitchFamily="34" charset="0"/>
                <a:cs typeface="Arial" pitchFamily="34" charset="0"/>
              </a:rPr>
              <a:t>Função legislativa do Estado;</a:t>
            </a:r>
            <a:endParaRPr lang="pt-BR" sz="2400" dirty="0" smtClean="0">
              <a:latin typeface="Arial" pitchFamily="34" charset="0"/>
              <a:cs typeface="Arial" pitchFamily="34" charset="0"/>
            </a:endParaRPr>
          </a:p>
          <a:p>
            <a:pPr lvl="0">
              <a:buNone/>
            </a:pPr>
            <a:r>
              <a:rPr lang="pt-BR" sz="2400" dirty="0" smtClean="0">
                <a:latin typeface="Arial" pitchFamily="34" charset="0"/>
                <a:cs typeface="Arial" pitchFamily="34" charset="0"/>
              </a:rPr>
              <a:t>feitura, elaboração, estabelecimento das normas do Direito (leis, regulamentos, portarias)</a:t>
            </a:r>
          </a:p>
          <a:p>
            <a:pPr>
              <a:buNone/>
            </a:pPr>
            <a:endParaRPr lang="pt-BR" sz="2400" dirty="0" smtClean="0">
              <a:latin typeface="Arial" pitchFamily="34" charset="0"/>
              <a:cs typeface="Arial" pitchFamily="34" charset="0"/>
            </a:endParaRPr>
          </a:p>
          <a:p>
            <a:endParaRPr lang="pt-B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Divisão dos poderes: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a:xfrm>
            <a:off x="500034" y="1142984"/>
            <a:ext cx="8491566" cy="5429288"/>
          </a:xfrm>
        </p:spPr>
        <p:txBody>
          <a:bodyPr>
            <a:normAutofit/>
          </a:bodyPr>
          <a:lstStyle/>
          <a:p>
            <a:pPr>
              <a:buNone/>
            </a:pPr>
            <a:endParaRPr lang="pt-BR" sz="2400" dirty="0" smtClean="0">
              <a:latin typeface="Arial" pitchFamily="34" charset="0"/>
              <a:cs typeface="Arial" pitchFamily="34" charset="0"/>
            </a:endParaRPr>
          </a:p>
          <a:p>
            <a:pPr>
              <a:buNone/>
            </a:pPr>
            <a:endParaRPr lang="pt-BR" sz="2400" dirty="0" smtClean="0">
              <a:latin typeface="Arial" pitchFamily="34" charset="0"/>
              <a:cs typeface="Arial" pitchFamily="34" charset="0"/>
            </a:endParaRPr>
          </a:p>
          <a:p>
            <a:endParaRPr lang="pt-BR" sz="2400" dirty="0">
              <a:latin typeface="Arial" pitchFamily="34" charset="0"/>
              <a:cs typeface="Arial" pitchFamily="34" charset="0"/>
            </a:endParaRPr>
          </a:p>
        </p:txBody>
      </p:sp>
      <p:pic>
        <p:nvPicPr>
          <p:cNvPr id="6" name="Imagem 5" descr="http://quizdapolitica.files.wordpress.com/2012/09/3-poderes.jpg"/>
          <p:cNvPicPr/>
          <p:nvPr/>
        </p:nvPicPr>
        <p:blipFill>
          <a:blip r:embed="rId2" cstate="print"/>
          <a:srcRect/>
          <a:stretch>
            <a:fillRect/>
          </a:stretch>
        </p:blipFill>
        <p:spPr bwMode="auto">
          <a:xfrm>
            <a:off x="1643042" y="1500174"/>
            <a:ext cx="6715172" cy="47863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Divisão dos poderes: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p:txBody>
          <a:bodyPr>
            <a:normAutofit/>
          </a:bodyPr>
          <a:lstStyle/>
          <a:p>
            <a:pPr>
              <a:buNone/>
            </a:pPr>
            <a:endParaRPr lang="pt-BR" sz="2400" dirty="0" smtClean="0">
              <a:latin typeface="Arial" pitchFamily="34" charset="0"/>
              <a:cs typeface="Arial" pitchFamily="34" charset="0"/>
            </a:endParaRPr>
          </a:p>
          <a:p>
            <a:pPr>
              <a:buNone/>
            </a:pPr>
            <a:endParaRPr lang="pt-BR" sz="2400" dirty="0" smtClean="0">
              <a:latin typeface="Arial" pitchFamily="34" charset="0"/>
              <a:cs typeface="Arial" pitchFamily="34" charset="0"/>
            </a:endParaRPr>
          </a:p>
          <a:p>
            <a:pPr>
              <a:buNone/>
            </a:pPr>
            <a:r>
              <a:rPr lang="pt-BR" sz="2400" b="1" dirty="0" smtClean="0">
                <a:latin typeface="Arial" pitchFamily="34" charset="0"/>
                <a:cs typeface="Arial" pitchFamily="34" charset="0"/>
              </a:rPr>
              <a:t>Quem compõe o legislativo? (diferença entre Senado e </a:t>
            </a:r>
            <a:r>
              <a:rPr lang="pt-BR" sz="2400" b="1" dirty="0" err="1" smtClean="0">
                <a:latin typeface="Arial" pitchFamily="34" charset="0"/>
                <a:cs typeface="Arial" pitchFamily="34" charset="0"/>
              </a:rPr>
              <a:t>Cãmara</a:t>
            </a:r>
            <a:r>
              <a:rPr lang="pt-BR" sz="2400" b="1" dirty="0" smtClean="0">
                <a:latin typeface="Arial" pitchFamily="34" charset="0"/>
                <a:cs typeface="Arial" pitchFamily="34" charset="0"/>
              </a:rPr>
              <a:t>)</a:t>
            </a:r>
          </a:p>
          <a:p>
            <a:pPr>
              <a:buNone/>
            </a:pPr>
            <a:endParaRPr lang="pt-BR" sz="2400" b="1" dirty="0" smtClean="0">
              <a:latin typeface="Arial" pitchFamily="34" charset="0"/>
              <a:cs typeface="Arial" pitchFamily="34" charset="0"/>
            </a:endParaRPr>
          </a:p>
          <a:p>
            <a:pPr>
              <a:buNone/>
            </a:pPr>
            <a:r>
              <a:rPr lang="pt-BR" sz="2400" b="1" dirty="0" smtClean="0">
                <a:latin typeface="Arial" pitchFamily="34" charset="0"/>
                <a:cs typeface="Arial" pitchFamily="34" charset="0"/>
              </a:rPr>
              <a:t>Quem compõe o executivo?</a:t>
            </a:r>
          </a:p>
          <a:p>
            <a:pPr>
              <a:buNone/>
            </a:pPr>
            <a:endParaRPr lang="pt-BR" sz="2400" b="1" dirty="0" smtClean="0">
              <a:latin typeface="Arial" pitchFamily="34" charset="0"/>
              <a:cs typeface="Arial" pitchFamily="34" charset="0"/>
            </a:endParaRPr>
          </a:p>
          <a:p>
            <a:pPr>
              <a:buNone/>
            </a:pPr>
            <a:r>
              <a:rPr lang="pt-BR" sz="2400" b="1" dirty="0" smtClean="0">
                <a:latin typeface="Arial" pitchFamily="34" charset="0"/>
                <a:cs typeface="Arial" pitchFamily="34" charset="0"/>
              </a:rPr>
              <a:t>Quem compõe o judiciário?</a:t>
            </a:r>
            <a:endParaRPr lang="pt-BR"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Divisão de poderes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p:txBody>
          <a:bodyPr>
            <a:normAutofit/>
          </a:bodyPr>
          <a:lstStyle/>
          <a:p>
            <a:pPr>
              <a:buNone/>
            </a:pPr>
            <a:endParaRPr lang="pt-BR" sz="2400" dirty="0" smtClean="0">
              <a:latin typeface="Arial" pitchFamily="34" charset="0"/>
              <a:cs typeface="Arial" pitchFamily="34" charset="0"/>
            </a:endParaRPr>
          </a:p>
          <a:p>
            <a:pPr>
              <a:buNone/>
            </a:pPr>
            <a:endParaRPr lang="pt-BR" sz="2400" dirty="0" smtClean="0">
              <a:latin typeface="Arial" pitchFamily="34" charset="0"/>
              <a:cs typeface="Arial" pitchFamily="34" charset="0"/>
            </a:endParaRPr>
          </a:p>
        </p:txBody>
      </p:sp>
      <p:pic>
        <p:nvPicPr>
          <p:cNvPr id="6" name="Imagem 5" descr="http://www2.congressonacional.leg.br/visite/imagens/croqui-oscar"/>
          <p:cNvPicPr/>
          <p:nvPr/>
        </p:nvPicPr>
        <p:blipFill>
          <a:blip r:embed="rId2" cstate="print"/>
          <a:srcRect/>
          <a:stretch>
            <a:fillRect/>
          </a:stretch>
        </p:blipFill>
        <p:spPr bwMode="auto">
          <a:xfrm>
            <a:off x="1000100" y="2372642"/>
            <a:ext cx="7429552" cy="37710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Ciclo de elaboração das leis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p:txBody>
          <a:bodyPr>
            <a:normAutofit/>
          </a:bodyPr>
          <a:lstStyle/>
          <a:p>
            <a:pPr>
              <a:buNone/>
            </a:pPr>
            <a:endParaRPr lang="pt-BR" sz="2400" dirty="0" smtClean="0">
              <a:latin typeface="Arial" pitchFamily="34" charset="0"/>
              <a:cs typeface="Arial" pitchFamily="34" charset="0"/>
            </a:endParaRPr>
          </a:p>
          <a:p>
            <a:pPr>
              <a:buNone/>
            </a:pPr>
            <a:endParaRPr lang="pt-BR" sz="2400" dirty="0" smtClean="0">
              <a:latin typeface="Arial" pitchFamily="34" charset="0"/>
              <a:cs typeface="Arial" pitchFamily="34" charset="0"/>
            </a:endParaRPr>
          </a:p>
        </p:txBody>
      </p:sp>
      <p:pic>
        <p:nvPicPr>
          <p:cNvPr id="7" name="Imagem 6" descr="http://s4.static.brasilescola.com/img/2014/11/imagem.jpg"/>
          <p:cNvPicPr/>
          <p:nvPr/>
        </p:nvPicPr>
        <p:blipFill>
          <a:blip r:embed="rId2" cstate="print"/>
          <a:srcRect/>
          <a:stretch>
            <a:fillRect/>
          </a:stretch>
        </p:blipFill>
        <p:spPr bwMode="auto">
          <a:xfrm>
            <a:off x="428596" y="1285860"/>
            <a:ext cx="8429683" cy="5286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Ciclo de elaboração das leis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p:txBody>
          <a:bodyPr>
            <a:normAutofit/>
          </a:bodyPr>
          <a:lstStyle/>
          <a:p>
            <a:pPr>
              <a:buNone/>
            </a:pPr>
            <a:endParaRPr lang="pt-BR" sz="2400" dirty="0" smtClean="0">
              <a:latin typeface="Arial" pitchFamily="34" charset="0"/>
              <a:cs typeface="Arial" pitchFamily="34" charset="0"/>
            </a:endParaRPr>
          </a:p>
          <a:p>
            <a:pPr marL="0" lvl="0" indent="0" algn="just" fontAlgn="base">
              <a:spcBef>
                <a:spcPct val="0"/>
              </a:spcBef>
              <a:spcAft>
                <a:spcPct val="0"/>
              </a:spcAft>
              <a:buClrTx/>
              <a:buSzTx/>
              <a:buNone/>
              <a:tabLst>
                <a:tab pos="2286000" algn="l"/>
              </a:tabLst>
            </a:pPr>
            <a:r>
              <a:rPr lang="pt-BR" sz="2400" b="1" dirty="0" smtClean="0">
                <a:solidFill>
                  <a:schemeClr val="tx1"/>
                </a:solidFill>
                <a:latin typeface="Arial" pitchFamily="34" charset="0"/>
                <a:ea typeface="Times New Roman" pitchFamily="18" charset="0"/>
                <a:cs typeface="Arial" pitchFamily="34" charset="0"/>
              </a:rPr>
              <a:t>Princípios de Constituição das Leis</a:t>
            </a:r>
            <a:endParaRPr lang="pt-BR" sz="2400" dirty="0" smtClean="0">
              <a:solidFill>
                <a:schemeClr val="tx1"/>
              </a:solidFill>
              <a:latin typeface="Arial" pitchFamily="34" charset="0"/>
              <a:cs typeface="Arial" pitchFamily="34" charset="0"/>
            </a:endParaRPr>
          </a:p>
          <a:p>
            <a:pPr marL="457200" lvl="1" indent="0" algn="just" eaLnBrk="0" fontAlgn="base" hangingPunct="0">
              <a:spcBef>
                <a:spcPct val="0"/>
              </a:spcBef>
              <a:spcAft>
                <a:spcPct val="0"/>
              </a:spcAft>
              <a:buClrTx/>
              <a:buSzTx/>
              <a:buFont typeface="Symbol" pitchFamily="18" charset="2"/>
              <a:buChar char=""/>
              <a:tabLst>
                <a:tab pos="2286000" algn="l"/>
              </a:tabLst>
            </a:pPr>
            <a:r>
              <a:rPr lang="pt-BR" sz="2400" b="1" dirty="0" smtClean="0">
                <a:solidFill>
                  <a:schemeClr val="tx1"/>
                </a:solidFill>
                <a:latin typeface="Arial" pitchFamily="34" charset="0"/>
                <a:ea typeface="Times New Roman" pitchFamily="18" charset="0"/>
                <a:cs typeface="Arial" pitchFamily="34" charset="0"/>
              </a:rPr>
              <a:t>Continuidade: </a:t>
            </a:r>
            <a:r>
              <a:rPr lang="pt-BR" sz="2400" dirty="0" smtClean="0">
                <a:solidFill>
                  <a:schemeClr val="tx1"/>
                </a:solidFill>
                <a:latin typeface="Arial" pitchFamily="34" charset="0"/>
                <a:ea typeface="Times New Roman" pitchFamily="18" charset="0"/>
                <a:cs typeface="Arial" pitchFamily="34" charset="0"/>
              </a:rPr>
              <a:t>A Lei permanece vigente até que outra a substitua</a:t>
            </a:r>
            <a:endParaRPr lang="pt-BR" sz="2400" dirty="0" smtClean="0">
              <a:solidFill>
                <a:schemeClr val="tx1"/>
              </a:solidFill>
              <a:latin typeface="Arial" pitchFamily="34" charset="0"/>
              <a:cs typeface="Arial" pitchFamily="34" charset="0"/>
            </a:endParaRPr>
          </a:p>
          <a:p>
            <a:pPr marL="457200" lvl="1" indent="0" algn="just" eaLnBrk="0" fontAlgn="base" hangingPunct="0">
              <a:spcBef>
                <a:spcPct val="0"/>
              </a:spcBef>
              <a:spcAft>
                <a:spcPct val="0"/>
              </a:spcAft>
              <a:buClrTx/>
              <a:buSzTx/>
              <a:buFont typeface="Symbol" pitchFamily="18" charset="2"/>
              <a:buChar char=""/>
              <a:tabLst>
                <a:tab pos="2286000" algn="l"/>
              </a:tabLst>
            </a:pPr>
            <a:r>
              <a:rPr lang="pt-BR" sz="2400" b="1" dirty="0" smtClean="0">
                <a:solidFill>
                  <a:schemeClr val="tx1"/>
                </a:solidFill>
                <a:latin typeface="Arial" pitchFamily="34" charset="0"/>
                <a:ea typeface="Times New Roman" pitchFamily="18" charset="0"/>
                <a:cs typeface="Arial" pitchFamily="34" charset="0"/>
              </a:rPr>
              <a:t>Hierarquia:</a:t>
            </a:r>
            <a:r>
              <a:rPr lang="pt-BR" sz="2400" dirty="0" smtClean="0">
                <a:solidFill>
                  <a:schemeClr val="tx1"/>
                </a:solidFill>
                <a:latin typeface="Arial" pitchFamily="34" charset="0"/>
                <a:ea typeface="Times New Roman" pitchFamily="18" charset="0"/>
                <a:cs typeface="Arial" pitchFamily="34" charset="0"/>
              </a:rPr>
              <a:t> Lei revoga um decreto ou norma jurídica inferior . Constituição revoga todas as normas jurídicas</a:t>
            </a:r>
            <a:endParaRPr lang="pt-BR" sz="2400" dirty="0" smtClean="0">
              <a:solidFill>
                <a:schemeClr val="tx1"/>
              </a:solidFill>
              <a:latin typeface="Arial" pitchFamily="34" charset="0"/>
              <a:cs typeface="Arial" pitchFamily="34" charset="0"/>
            </a:endParaRPr>
          </a:p>
          <a:p>
            <a:pPr marL="457200" lvl="1" indent="0" algn="just" eaLnBrk="0" fontAlgn="base" hangingPunct="0">
              <a:spcBef>
                <a:spcPct val="0"/>
              </a:spcBef>
              <a:spcAft>
                <a:spcPct val="0"/>
              </a:spcAft>
              <a:buClrTx/>
              <a:buSzTx/>
              <a:buFont typeface="Symbol" pitchFamily="18" charset="2"/>
              <a:buChar char=""/>
              <a:tabLst>
                <a:tab pos="2286000" algn="l"/>
              </a:tabLst>
            </a:pPr>
            <a:r>
              <a:rPr lang="pt-BR" sz="2400" b="1" dirty="0" smtClean="0">
                <a:solidFill>
                  <a:schemeClr val="tx1"/>
                </a:solidFill>
                <a:latin typeface="Arial" pitchFamily="34" charset="0"/>
                <a:ea typeface="Times New Roman" pitchFamily="18" charset="0"/>
                <a:cs typeface="Arial" pitchFamily="34" charset="0"/>
              </a:rPr>
              <a:t>Obrigatoriedade:</a:t>
            </a:r>
            <a:r>
              <a:rPr lang="pt-BR" sz="2400" dirty="0" smtClean="0">
                <a:solidFill>
                  <a:schemeClr val="tx1"/>
                </a:solidFill>
                <a:latin typeface="Arial" pitchFamily="34" charset="0"/>
                <a:ea typeface="Times New Roman" pitchFamily="18" charset="0"/>
                <a:cs typeface="Arial" pitchFamily="34" charset="0"/>
              </a:rPr>
              <a:t> Todos os indivíduos estão sujeitos às Leis</a:t>
            </a:r>
            <a:endParaRPr lang="pt-BR" sz="2400" dirty="0" smtClean="0">
              <a:solidFill>
                <a:schemeClr val="tx1"/>
              </a:solidFill>
              <a:latin typeface="Arial" pitchFamily="34" charset="0"/>
              <a:cs typeface="Arial" pitchFamily="34" charset="0"/>
            </a:endParaRPr>
          </a:p>
          <a:p>
            <a:pPr marL="457200" lvl="1" indent="0" algn="just" eaLnBrk="0" fontAlgn="base" hangingPunct="0">
              <a:spcBef>
                <a:spcPct val="0"/>
              </a:spcBef>
              <a:spcAft>
                <a:spcPct val="0"/>
              </a:spcAft>
              <a:buClrTx/>
              <a:buSzTx/>
              <a:buFont typeface="Symbol" pitchFamily="18" charset="2"/>
              <a:buChar char=""/>
              <a:tabLst>
                <a:tab pos="2286000" algn="l"/>
              </a:tabLst>
            </a:pPr>
            <a:r>
              <a:rPr lang="pt-BR" sz="2400" b="1" dirty="0" smtClean="0">
                <a:solidFill>
                  <a:schemeClr val="tx1"/>
                </a:solidFill>
                <a:latin typeface="Arial" pitchFamily="34" charset="0"/>
                <a:ea typeface="Times New Roman" pitchFamily="18" charset="0"/>
                <a:cs typeface="Arial" pitchFamily="34" charset="0"/>
              </a:rPr>
              <a:t>Irretroatividade:</a:t>
            </a:r>
            <a:r>
              <a:rPr lang="pt-BR" sz="2400" dirty="0" smtClean="0">
                <a:solidFill>
                  <a:schemeClr val="tx1"/>
                </a:solidFill>
                <a:latin typeface="Arial" pitchFamily="34" charset="0"/>
                <a:ea typeface="Times New Roman" pitchFamily="18" charset="0"/>
                <a:cs typeface="Arial" pitchFamily="34" charset="0"/>
              </a:rPr>
              <a:t> A Lei se refere ao presente ou ao futuro</a:t>
            </a:r>
            <a:endParaRPr lang="pt-BR" sz="2400" dirty="0" smtClean="0">
              <a:solidFill>
                <a:schemeClr val="tx1"/>
              </a:solidFill>
              <a:latin typeface="Arial" pitchFamily="34" charset="0"/>
              <a:cs typeface="Arial" pitchFamily="34" charset="0"/>
            </a:endParaRPr>
          </a:p>
          <a:p>
            <a:pPr>
              <a:buNone/>
            </a:pPr>
            <a:endParaRPr lang="pt-BR"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gem">
  <a:themeElements>
    <a:clrScheme name="Origem">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Viagem">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gem">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1396</TotalTime>
  <Words>925</Words>
  <Application>Microsoft Office PowerPoint</Application>
  <PresentationFormat>Apresentação na tela (4:3)</PresentationFormat>
  <Paragraphs>114</Paragraphs>
  <Slides>18</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18</vt:i4>
      </vt:variant>
    </vt:vector>
  </HeadingPairs>
  <TitlesOfParts>
    <vt:vector size="25" baseType="lpstr">
      <vt:lpstr>Arial</vt:lpstr>
      <vt:lpstr>Franklin Gothic Book</vt:lpstr>
      <vt:lpstr>Franklin Gothic Medium</vt:lpstr>
      <vt:lpstr>Symbol</vt:lpstr>
      <vt:lpstr>Times New Roman</vt:lpstr>
      <vt:lpstr>Wingdings 2</vt:lpstr>
      <vt:lpstr>Viagem</vt:lpstr>
      <vt:lpstr>POEB - licenciaturas Docente Amélia Artes 2º  semestre de 2016 FEUSP  </vt:lpstr>
      <vt:lpstr>Organização da aula:</vt:lpstr>
      <vt:lpstr>AULA ANTERIOR</vt:lpstr>
      <vt:lpstr>Noções de legislação:</vt:lpstr>
      <vt:lpstr>Divisão dos poderes:</vt:lpstr>
      <vt:lpstr>Divisão dos poderes:</vt:lpstr>
      <vt:lpstr>Divisão de poderes</vt:lpstr>
      <vt:lpstr>Ciclo de elaboração das leis</vt:lpstr>
      <vt:lpstr>Ciclo de elaboração das leis</vt:lpstr>
      <vt:lpstr>CF, leis , decretos e outras normas</vt:lpstr>
      <vt:lpstr> CF, Leis, decretos e normas</vt:lpstr>
      <vt:lpstr> constituição federal</vt:lpstr>
      <vt:lpstr> constituição federal</vt:lpstr>
      <vt:lpstr> constituição federal</vt:lpstr>
      <vt:lpstr> constituição federal</vt:lpstr>
      <vt:lpstr>Atividade de discussão</vt:lpstr>
      <vt:lpstr>Apresentação do PowerPoint</vt:lpstr>
      <vt:lpstr>bibliografia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POEB 1: Licenciatura Pedagogia Docente Amélia Artes PRIMEIRO semestre de 2015 FEUSP</dc:title>
  <dc:creator>Amelia</dc:creator>
  <cp:lastModifiedBy>aartes</cp:lastModifiedBy>
  <cp:revision>92</cp:revision>
  <dcterms:created xsi:type="dcterms:W3CDTF">2015-01-27T17:50:53Z</dcterms:created>
  <dcterms:modified xsi:type="dcterms:W3CDTF">2016-07-18T17:47:27Z</dcterms:modified>
</cp:coreProperties>
</file>