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5" r:id="rId5"/>
    <p:sldId id="258" r:id="rId6"/>
    <p:sldId id="260" r:id="rId7"/>
    <p:sldId id="261" r:id="rId8"/>
    <p:sldId id="263" r:id="rId9"/>
    <p:sldId id="264" r:id="rId10"/>
    <p:sldId id="259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09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3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72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51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61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5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72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03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53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53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3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4B3A-9AA1-4DBE-99E7-8A508C48A549}" type="datetimeFigureOut">
              <a:rPr lang="pt-BR" smtClean="0"/>
              <a:pPr/>
              <a:t>19/09/2016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21A8-1EDB-419A-852B-38492AC4D9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58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/index.php?title=IDMS&amp;action=edit&amp;redlink=1" TargetMode="External"/><Relationship Id="rId13" Type="http://schemas.openxmlformats.org/officeDocument/2006/relationships/hyperlink" Target="https://pt.wikipedia.org/wiki/Microsoft_Access" TargetMode="External"/><Relationship Id="rId18" Type="http://schemas.openxmlformats.org/officeDocument/2006/relationships/hyperlink" Target="https://pt.wikipedia.org/wiki/PostgreSQL" TargetMode="External"/><Relationship Id="rId3" Type="http://schemas.openxmlformats.org/officeDocument/2006/relationships/hyperlink" Target="https://pt.wikipedia.org/wiki/Cach%C3%A9" TargetMode="External"/><Relationship Id="rId21" Type="http://schemas.openxmlformats.org/officeDocument/2006/relationships/hyperlink" Target="https://pt.wikipedia.org/wiki/Sybase" TargetMode="External"/><Relationship Id="rId7" Type="http://schemas.openxmlformats.org/officeDocument/2006/relationships/hyperlink" Target="https://pt.wikipedia.org/wiki/Java_(linguagem_de_programa%C3%A7%C3%A3o)" TargetMode="External"/><Relationship Id="rId12" Type="http://schemas.openxmlformats.org/officeDocument/2006/relationships/hyperlink" Target="https://pt.wikipedia.org/wiki/InterBase" TargetMode="External"/><Relationship Id="rId17" Type="http://schemas.openxmlformats.org/officeDocument/2006/relationships/hyperlink" Target="https://pt.wikipedia.org/wiki/PointBase_Micro" TargetMode="External"/><Relationship Id="rId2" Type="http://schemas.openxmlformats.org/officeDocument/2006/relationships/hyperlink" Target="https://pt.wikipedia.org/wiki/Apache_Derby" TargetMode="External"/><Relationship Id="rId16" Type="http://schemas.openxmlformats.org/officeDocument/2006/relationships/hyperlink" Target="https://pt.wikipedia.org/wiki/Oracle_(banco_de_dados)" TargetMode="External"/><Relationship Id="rId20" Type="http://schemas.openxmlformats.org/officeDocument/2006/relationships/hyperlink" Target="https://pt.wikipedia.org/w/index.php?title=LiteBase_Mobile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HSQLDB" TargetMode="External"/><Relationship Id="rId11" Type="http://schemas.openxmlformats.org/officeDocument/2006/relationships/hyperlink" Target="https://pt.wikipedia.org/wiki/Ingres_(SGBD)" TargetMode="External"/><Relationship Id="rId5" Type="http://schemas.openxmlformats.org/officeDocument/2006/relationships/hyperlink" Target="https://pt.wikipedia.org/wiki/Firebird_(servidor_de_base_de_dados)" TargetMode="External"/><Relationship Id="rId15" Type="http://schemas.openxmlformats.org/officeDocument/2006/relationships/hyperlink" Target="https://pt.wikipedia.org/wiki/MySQL" TargetMode="External"/><Relationship Id="rId23" Type="http://schemas.openxmlformats.org/officeDocument/2006/relationships/hyperlink" Target="https://pt.wikipedia.org/wiki/RDBMS" TargetMode="External"/><Relationship Id="rId10" Type="http://schemas.openxmlformats.org/officeDocument/2006/relationships/hyperlink" Target="https://pt.wikipedia.org/wiki/Informix" TargetMode="External"/><Relationship Id="rId19" Type="http://schemas.openxmlformats.org/officeDocument/2006/relationships/hyperlink" Target="https://pt.wikipedia.org/wiki/SQLite" TargetMode="External"/><Relationship Id="rId4" Type="http://schemas.openxmlformats.org/officeDocument/2006/relationships/hyperlink" Target="https://pt.wikipedia.org/wiki/DB2" TargetMode="External"/><Relationship Id="rId9" Type="http://schemas.openxmlformats.org/officeDocument/2006/relationships/hyperlink" Target="https://pt.wikipedia.org/wiki/IMS" TargetMode="External"/><Relationship Id="rId14" Type="http://schemas.openxmlformats.org/officeDocument/2006/relationships/hyperlink" Target="https://pt.wikipedia.org/wiki/Microsoft_SQL_Server" TargetMode="External"/><Relationship Id="rId22" Type="http://schemas.openxmlformats.org/officeDocument/2006/relationships/hyperlink" Target="https://pt.wikipedia.org/wiki/Teradat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Banco de dados - prático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Usando aplicativos </a:t>
            </a:r>
            <a:r>
              <a:rPr lang="pt-BR" dirty="0" err="1" smtClean="0"/>
              <a:t>MicroSoft</a:t>
            </a:r>
            <a:endParaRPr lang="pt-BR" dirty="0" smtClean="0"/>
          </a:p>
          <a:p>
            <a:r>
              <a:rPr lang="pt-BR" dirty="0" smtClean="0"/>
              <a:t>Prof. Marcos Luiz </a:t>
            </a:r>
            <a:r>
              <a:rPr lang="pt-BR" dirty="0" err="1" smtClean="0"/>
              <a:t>Mucheroni</a:t>
            </a:r>
            <a:endParaRPr lang="pt-BR" dirty="0" smtClean="0"/>
          </a:p>
          <a:p>
            <a:r>
              <a:rPr lang="pt-BR" dirty="0" smtClean="0"/>
              <a:t>7ª. Aula (continuação)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011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Banco de dados - prático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Usando aplicativos </a:t>
            </a:r>
            <a:r>
              <a:rPr lang="pt-BR" dirty="0" err="1" smtClean="0"/>
              <a:t>MicroSoft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9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222395"/>
              </p:ext>
            </p:extLst>
          </p:nvPr>
        </p:nvGraphicFramePr>
        <p:xfrm>
          <a:off x="670774" y="139557"/>
          <a:ext cx="10515600" cy="6481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ELEMENTOS DUBLIN CORE E (DC)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Status (M-O-R)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Origem/ Preenchimento (A - B - F - T - 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Conteúdo (Notas)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DC.Title.Pt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Título do documento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DC..Creator.PersonalName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 Principal do Documento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DC.Subject.X - Keyword.Pt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Palavras-chave em português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DC.Description.X - Degree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Grau da Tese/Dissertação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DC.Description.X - Abstract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Resumo em Português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DC.Publisher.CorporateName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Editora (default: Universidade de SP)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DC.Publicher.CoporateAddres or DC.Place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(campus) ou Local da Editora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DC.Contributor.X - Chair.PersonalName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Orientador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DC.Date.Valid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(</a:t>
                      </a: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YYYY-MM-DD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de defesa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DC.Date.X - Publication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 da publicação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Tipo (coleção, evento, conjunto, texto, som, etc.)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DC.Format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Formato (html, sgml, xml, pdf, etc.)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DC.Rights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Gerenciamento de Direitos autorais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Language/Relation/Coverage/ não aparecem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Campos que não aparecem no caso da USP.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Status: M - mandatório, O - obrigatório, R - recomendado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Origem: A - Autor, B - Biblioteca, F - Fenix,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 -tabela , G - gerado.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96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Criar planilha no Excel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1565" y="1068880"/>
            <a:ext cx="10515600" cy="4351338"/>
          </a:xfrm>
        </p:spPr>
        <p:txBody>
          <a:bodyPr/>
          <a:lstStyle/>
          <a:p>
            <a:r>
              <a:rPr lang="pt-BR" dirty="0" smtClean="0"/>
              <a:t>Se quiser destacar a primeira coluna (não é necessário, pois isto será feito na importação no Access)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83" y="1906705"/>
            <a:ext cx="8806600" cy="495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estruturado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PT" b="1" dirty="0" smtClean="0"/>
              <a:t>Structured Query Language</a:t>
            </a:r>
            <a:r>
              <a:rPr lang="pt-PT" dirty="0" smtClean="0"/>
              <a:t>, ou </a:t>
            </a:r>
            <a:r>
              <a:rPr lang="pt-PT" b="1" dirty="0" smtClean="0"/>
              <a:t>Linguagem de Consulta Estruturada</a:t>
            </a:r>
            <a:r>
              <a:rPr lang="pt-PT" dirty="0" smtClean="0"/>
              <a:t> ou </a:t>
            </a:r>
            <a:r>
              <a:rPr lang="pt-PT" b="1" dirty="0" smtClean="0"/>
              <a:t>SQL</a:t>
            </a:r>
            <a:r>
              <a:rPr lang="pt-PT" dirty="0" smtClean="0"/>
              <a:t>, é uma classe de linguagens de bancos de dados que permitem a estruturação dos dados.</a:t>
            </a:r>
          </a:p>
          <a:p>
            <a:r>
              <a:rPr lang="pt-PT" dirty="0" smtClean="0"/>
              <a:t>Algumas estruturas do SQL:</a:t>
            </a:r>
          </a:p>
          <a:p>
            <a:pPr>
              <a:buNone/>
            </a:pPr>
            <a:endParaRPr lang="pt-PT" dirty="0" smtClean="0"/>
          </a:p>
          <a:p>
            <a:r>
              <a:rPr lang="pt-PT" dirty="0" smtClean="0">
                <a:hlinkClick r:id="rId2" tooltip="Apache Derby"/>
              </a:rPr>
              <a:t>Apache Derby</a:t>
            </a:r>
            <a:endParaRPr lang="pt-PT" dirty="0" smtClean="0"/>
          </a:p>
          <a:p>
            <a:r>
              <a:rPr lang="pt-PT" dirty="0" smtClean="0">
                <a:hlinkClick r:id="rId3" tooltip="Caché"/>
              </a:rPr>
              <a:t>Caché</a:t>
            </a:r>
            <a:endParaRPr lang="pt-PT" dirty="0" smtClean="0"/>
          </a:p>
          <a:p>
            <a:r>
              <a:rPr lang="pt-PT" dirty="0" smtClean="0">
                <a:hlinkClick r:id="rId4" tooltip="DB2"/>
              </a:rPr>
              <a:t>DB2</a:t>
            </a:r>
            <a:endParaRPr lang="pt-PT" dirty="0" smtClean="0"/>
          </a:p>
          <a:p>
            <a:r>
              <a:rPr lang="pt-PT" dirty="0" smtClean="0">
                <a:hlinkClick r:id="rId5" tooltip="Firebird (servidor de base de dados)"/>
              </a:rPr>
              <a:t>Firebird</a:t>
            </a:r>
            <a:endParaRPr lang="pt-PT" dirty="0" smtClean="0"/>
          </a:p>
          <a:p>
            <a:r>
              <a:rPr lang="pt-PT" dirty="0" smtClean="0">
                <a:hlinkClick r:id="rId6" tooltip="HSQLDB"/>
              </a:rPr>
              <a:t>HSQLDB</a:t>
            </a:r>
            <a:r>
              <a:rPr lang="pt-PT" dirty="0" smtClean="0"/>
              <a:t> (banco de dados implementado em </a:t>
            </a:r>
            <a:r>
              <a:rPr lang="pt-PT" dirty="0" smtClean="0">
                <a:hlinkClick r:id="rId7" tooltip="Java (linguagem de programação)"/>
              </a:rPr>
              <a:t>Java</a:t>
            </a:r>
            <a:r>
              <a:rPr lang="pt-PT" dirty="0" smtClean="0"/>
              <a:t>)</a:t>
            </a:r>
          </a:p>
          <a:p>
            <a:r>
              <a:rPr lang="pt-PT" dirty="0" smtClean="0">
                <a:hlinkClick r:id="rId8" tooltip="IDMS (página não existe)"/>
              </a:rPr>
              <a:t>IDMS</a:t>
            </a:r>
            <a:r>
              <a:rPr lang="pt-PT" dirty="0" smtClean="0"/>
              <a:t> (banco de dados hierárquico)</a:t>
            </a:r>
          </a:p>
          <a:p>
            <a:r>
              <a:rPr lang="pt-PT" dirty="0" smtClean="0">
                <a:hlinkClick r:id="rId9" tooltip="IMS"/>
              </a:rPr>
              <a:t>IMS</a:t>
            </a:r>
            <a:r>
              <a:rPr lang="pt-PT" dirty="0" smtClean="0"/>
              <a:t> (banco de dados hierárquico)</a:t>
            </a:r>
          </a:p>
          <a:p>
            <a:r>
              <a:rPr lang="pt-PT" dirty="0" smtClean="0">
                <a:hlinkClick r:id="rId10" tooltip="Informix"/>
              </a:rPr>
              <a:t>Informix</a:t>
            </a:r>
            <a:endParaRPr lang="pt-PT" dirty="0" smtClean="0"/>
          </a:p>
          <a:p>
            <a:r>
              <a:rPr lang="pt-PT" dirty="0" smtClean="0">
                <a:hlinkClick r:id="rId11" tooltip="Ingres (SGBD)"/>
              </a:rPr>
              <a:t>Ingres</a:t>
            </a:r>
            <a:endParaRPr lang="pt-PT" dirty="0" smtClean="0"/>
          </a:p>
          <a:p>
            <a:r>
              <a:rPr lang="pt-PT" dirty="0" smtClean="0">
                <a:hlinkClick r:id="rId12" tooltip="InterBase"/>
              </a:rPr>
              <a:t>InterBase</a:t>
            </a:r>
            <a:endParaRPr lang="pt-PT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5939951" y="2577553"/>
            <a:ext cx="5852161" cy="4141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r>
              <a:rPr lang="pt-PT" sz="4400" dirty="0" smtClean="0">
                <a:hlinkClick r:id="rId13" tooltip="Microsoft Access"/>
              </a:rPr>
              <a:t>Microsoft Access</a:t>
            </a:r>
            <a:endParaRPr lang="pt-PT" sz="4400" dirty="0" smtClean="0"/>
          </a:p>
          <a:p>
            <a:r>
              <a:rPr lang="pt-PT" sz="4400" dirty="0" smtClean="0">
                <a:hlinkClick r:id="rId14" tooltip="Microsoft SQL Server"/>
              </a:rPr>
              <a:t>Microsoft SQL Server</a:t>
            </a:r>
            <a:endParaRPr lang="pt-PT" sz="4400" dirty="0" smtClean="0"/>
          </a:p>
          <a:p>
            <a:r>
              <a:rPr lang="pt-PT" sz="4400" dirty="0" smtClean="0">
                <a:hlinkClick r:id="rId15" tooltip="MySQL"/>
              </a:rPr>
              <a:t>MySQL</a:t>
            </a:r>
            <a:endParaRPr lang="pt-PT" sz="4400" dirty="0" smtClean="0"/>
          </a:p>
          <a:p>
            <a:r>
              <a:rPr lang="pt-PT" sz="4400" dirty="0" smtClean="0">
                <a:hlinkClick r:id="rId16" tooltip="Oracle (banco de dados)"/>
              </a:rPr>
              <a:t>Oracle</a:t>
            </a:r>
            <a:endParaRPr lang="pt-PT" sz="4400" dirty="0" smtClean="0"/>
          </a:p>
          <a:p>
            <a:r>
              <a:rPr lang="pt-PT" sz="4400" dirty="0" smtClean="0">
                <a:hlinkClick r:id="rId17" tooltip="PointBase Micro"/>
              </a:rPr>
              <a:t>PointBase Micro</a:t>
            </a:r>
            <a:r>
              <a:rPr lang="pt-PT" sz="4400" dirty="0" smtClean="0"/>
              <a:t> (banco de dados relacional implementado em Java)</a:t>
            </a:r>
          </a:p>
          <a:p>
            <a:r>
              <a:rPr lang="pt-PT" sz="4400" dirty="0" smtClean="0">
                <a:hlinkClick r:id="rId18" tooltip="PostgreSQL"/>
              </a:rPr>
              <a:t>PostgreSQL</a:t>
            </a:r>
            <a:endParaRPr lang="pt-PT" sz="4400" dirty="0" smtClean="0"/>
          </a:p>
          <a:p>
            <a:r>
              <a:rPr lang="pt-PT" sz="4400" dirty="0" smtClean="0">
                <a:hlinkClick r:id="rId19" tooltip="SQLite"/>
              </a:rPr>
              <a:t>SQLite</a:t>
            </a:r>
            <a:endParaRPr lang="pt-PT" sz="4400" dirty="0" smtClean="0"/>
          </a:p>
          <a:p>
            <a:r>
              <a:rPr lang="pt-PT" sz="4400" dirty="0" smtClean="0">
                <a:hlinkClick r:id="rId20" tooltip="LiteBase Mobile (página não existe)"/>
              </a:rPr>
              <a:t>LiteBase Mobile</a:t>
            </a:r>
            <a:r>
              <a:rPr lang="pt-PT" sz="4400" dirty="0" smtClean="0"/>
              <a:t> (dedicado à plataformas móveis como: Palm OS, Pocket PC, WinCE, Symbian)</a:t>
            </a:r>
          </a:p>
          <a:p>
            <a:r>
              <a:rPr lang="pt-PT" sz="4400" dirty="0" smtClean="0">
                <a:hlinkClick r:id="rId21" tooltip="Sybase"/>
              </a:rPr>
              <a:t>Sybase Adaptive Server Enterprise</a:t>
            </a:r>
            <a:endParaRPr lang="pt-PT" sz="4400" dirty="0" smtClean="0"/>
          </a:p>
          <a:p>
            <a:r>
              <a:rPr lang="pt-PT" sz="4400" dirty="0" smtClean="0">
                <a:hlinkClick r:id="rId22" tooltip="Teradata"/>
              </a:rPr>
              <a:t>Teradata</a:t>
            </a:r>
            <a:r>
              <a:rPr lang="pt-PT" sz="4400" dirty="0" smtClean="0"/>
              <a:t> (primeiro </a:t>
            </a:r>
            <a:r>
              <a:rPr lang="pt-PT" sz="4400" dirty="0" smtClean="0">
                <a:hlinkClick r:id="rId23" tooltip="RDBMS"/>
              </a:rPr>
              <a:t>RDBMS</a:t>
            </a:r>
            <a:r>
              <a:rPr lang="pt-PT" sz="4400" dirty="0" smtClean="0"/>
              <a:t> com arquitetura paralela do mercado)</a:t>
            </a:r>
            <a:endParaRPr lang="pt-PT" sz="4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43000" y="669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Instruções (mínimas)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62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instrução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SQL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O QUE FAZ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EXEMPLO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inclusões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INSERT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é usada para inserir um registro (formalmente uma tupla) a uma tabela existente.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INSERT INTO Pessoa (id, nome, sexo) VALUE;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alterações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 mudar os valores de dados em uma ou mais linhas da tabela existente.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UPDATE Pessoa SET data_nascimento = '11/09/1985' WHERE 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exclusões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DELETE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permite remover linhas existentes de uma tabela.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DELETE FROM pessoa WHERE </a:t>
                      </a:r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id_pessoa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= 7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608083" y="3857297"/>
            <a:ext cx="309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ALGUMAS EXTERIORES NOVAS:</a:t>
            </a:r>
            <a:endParaRPr lang="pt-B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pt-B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Blobs e clobs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pt-B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Binary large objects</a:t>
            </a:r>
            <a:r>
              <a:rPr kumimoji="0" lang="pt-B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(blobs) e </a:t>
            </a:r>
            <a:r>
              <a:rPr kumimoji="0" lang="pt-B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Character large objects</a:t>
            </a:r>
            <a:r>
              <a:rPr kumimoji="0" lang="pt-B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(clobs) são tipos de dados tratados de maneira semelhante aos tipos embutidos JDBC. Por default os objetos blob e clob só se mantém validos durante a transação que os criou.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269402" y="4324574"/>
            <a:ext cx="991194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pt-BR" b="1" dirty="0" err="1" smtClean="0"/>
              <a:t>Blobs</a:t>
            </a:r>
            <a:r>
              <a:rPr lang="pt-BR" b="1" dirty="0" smtClean="0"/>
              <a:t> e </a:t>
            </a:r>
            <a:r>
              <a:rPr lang="pt-BR" b="1" dirty="0" err="1" smtClean="0"/>
              <a:t>clobs</a:t>
            </a:r>
            <a:endParaRPr lang="pt-BR" sz="1050" dirty="0" smtClean="0"/>
          </a:p>
          <a:p>
            <a:r>
              <a:rPr lang="pt-BR" dirty="0" smtClean="0"/>
              <a:t> </a:t>
            </a:r>
            <a:endParaRPr lang="pt-BR" sz="1050" dirty="0" smtClean="0"/>
          </a:p>
          <a:p>
            <a:r>
              <a:rPr lang="pt-BR" b="1" dirty="0" err="1" smtClean="0"/>
              <a:t>Binary</a:t>
            </a:r>
            <a:r>
              <a:rPr lang="pt-BR" b="1" dirty="0" smtClean="0"/>
              <a:t> </a:t>
            </a:r>
            <a:r>
              <a:rPr lang="pt-BR" b="1" dirty="0" err="1" smtClean="0"/>
              <a:t>large</a:t>
            </a:r>
            <a:r>
              <a:rPr lang="pt-BR" b="1" dirty="0" smtClean="0"/>
              <a:t> </a:t>
            </a:r>
            <a:r>
              <a:rPr lang="pt-BR" b="1" dirty="0" err="1" smtClean="0"/>
              <a:t>objects</a:t>
            </a:r>
            <a:r>
              <a:rPr lang="pt-BR" dirty="0" smtClean="0"/>
              <a:t> (</a:t>
            </a:r>
            <a:r>
              <a:rPr lang="pt-BR" dirty="0" err="1" smtClean="0"/>
              <a:t>blobs</a:t>
            </a:r>
            <a:r>
              <a:rPr lang="pt-BR" dirty="0" smtClean="0"/>
              <a:t>) e </a:t>
            </a:r>
            <a:r>
              <a:rPr lang="pt-BR" b="1" dirty="0" err="1" smtClean="0"/>
              <a:t>Character</a:t>
            </a:r>
            <a:r>
              <a:rPr lang="pt-BR" b="1" dirty="0" smtClean="0"/>
              <a:t> </a:t>
            </a:r>
            <a:r>
              <a:rPr lang="pt-BR" b="1" dirty="0" err="1" smtClean="0"/>
              <a:t>large</a:t>
            </a:r>
            <a:r>
              <a:rPr lang="pt-BR" b="1" dirty="0" smtClean="0"/>
              <a:t> </a:t>
            </a:r>
            <a:r>
              <a:rPr lang="pt-BR" b="1" dirty="0" err="1" smtClean="0"/>
              <a:t>objects</a:t>
            </a:r>
            <a:r>
              <a:rPr lang="pt-BR" dirty="0" smtClean="0"/>
              <a:t> (</a:t>
            </a:r>
            <a:r>
              <a:rPr lang="pt-BR" dirty="0" err="1" smtClean="0"/>
              <a:t>clobs</a:t>
            </a:r>
            <a:r>
              <a:rPr lang="pt-BR" dirty="0" smtClean="0"/>
              <a:t>) são tipos de dados tratados de maneira </a:t>
            </a:r>
          </a:p>
          <a:p>
            <a:r>
              <a:rPr lang="pt-BR" dirty="0" smtClean="0"/>
              <a:t>semelhante aos tipos embutidos JDBC. Por default os objetos </a:t>
            </a:r>
            <a:r>
              <a:rPr lang="pt-BR" dirty="0" err="1" smtClean="0"/>
              <a:t>blob</a:t>
            </a:r>
            <a:r>
              <a:rPr lang="pt-BR" dirty="0" smtClean="0"/>
              <a:t> e </a:t>
            </a:r>
            <a:r>
              <a:rPr lang="pt-BR" dirty="0" err="1" smtClean="0"/>
              <a:t>clob</a:t>
            </a:r>
            <a:r>
              <a:rPr lang="pt-BR" dirty="0" smtClean="0"/>
              <a:t> só se mantém validos durante </a:t>
            </a:r>
          </a:p>
          <a:p>
            <a:r>
              <a:rPr lang="pt-BR" dirty="0" smtClean="0"/>
              <a:t>a transação que os criou.   Como fazer (</a:t>
            </a:r>
            <a:r>
              <a:rPr lang="pt-BR" smtClean="0"/>
              <a:t>complicado mesmo):</a:t>
            </a:r>
            <a:endParaRPr lang="pt-BR" dirty="0" smtClean="0"/>
          </a:p>
          <a:p>
            <a:r>
              <a:rPr lang="pt-BR" dirty="0" err="1" smtClean="0"/>
              <a:t>Blob</a:t>
            </a:r>
            <a:r>
              <a:rPr lang="pt-BR" dirty="0" smtClean="0"/>
              <a:t> </a:t>
            </a:r>
            <a:r>
              <a:rPr lang="pt-BR" dirty="0" err="1" smtClean="0"/>
              <a:t>blob</a:t>
            </a:r>
            <a:r>
              <a:rPr lang="pt-BR" dirty="0" smtClean="0"/>
              <a:t> = </a:t>
            </a:r>
            <a:r>
              <a:rPr lang="pt-BR" dirty="0" err="1" smtClean="0"/>
              <a:t>rs.getBlob</a:t>
            </a:r>
            <a:r>
              <a:rPr lang="pt-BR" dirty="0" smtClean="0"/>
              <a:t>()1 ;   // coluna 1</a:t>
            </a:r>
          </a:p>
          <a:p>
            <a:r>
              <a:rPr lang="pt-BR" dirty="0" err="1" smtClean="0"/>
              <a:t>Clob</a:t>
            </a:r>
            <a:r>
              <a:rPr lang="pt-BR" dirty="0" smtClean="0"/>
              <a:t> </a:t>
            </a:r>
            <a:r>
              <a:rPr lang="pt-BR" dirty="0" err="1" smtClean="0"/>
              <a:t>clob</a:t>
            </a:r>
            <a:r>
              <a:rPr lang="pt-BR" dirty="0" smtClean="0"/>
              <a:t> = </a:t>
            </a:r>
            <a:r>
              <a:rPr lang="pt-BR" dirty="0" err="1" smtClean="0"/>
              <a:t>rs.getClob</a:t>
            </a:r>
            <a:r>
              <a:rPr lang="pt-BR" dirty="0" smtClean="0"/>
              <a:t>()1 ;   // coluna 2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Importar no Banco de Dados - Access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3606" y="1216024"/>
            <a:ext cx="10515600" cy="4351338"/>
          </a:xfrm>
        </p:spPr>
        <p:txBody>
          <a:bodyPr/>
          <a:lstStyle/>
          <a:p>
            <a:r>
              <a:rPr lang="pt-BR" dirty="0" smtClean="0"/>
              <a:t>Ao importar destacar a primeira linha como “Títulos”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41" y="1735688"/>
            <a:ext cx="10519491" cy="591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7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Ir avançando e colocando os campos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Veja as seleções de campos que existem para cada “Título”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859" y="2209485"/>
            <a:ext cx="9270240" cy="521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1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Mudar nomes de Campos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nome clique com o botão direito e seleciona “Renomear campo”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706" y="2183954"/>
            <a:ext cx="10094488" cy="567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4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1869" y="1846646"/>
            <a:ext cx="6203731" cy="4351338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pt-BR" dirty="0" smtClean="0"/>
              <a:t>Tipos de dados herdados da SQL2</a:t>
            </a:r>
          </a:p>
          <a:p>
            <a:pPr lvl="0">
              <a:buNone/>
            </a:pPr>
            <a:r>
              <a:rPr lang="pt-BR" dirty="0" err="1" smtClean="0"/>
              <a:t>Char</a:t>
            </a:r>
            <a:endParaRPr lang="pt-BR" dirty="0" smtClean="0"/>
          </a:p>
          <a:p>
            <a:pPr lvl="0">
              <a:buNone/>
            </a:pPr>
            <a:r>
              <a:rPr lang="pt-BR" dirty="0" err="1" smtClean="0"/>
              <a:t>Float</a:t>
            </a:r>
            <a:endParaRPr lang="pt-BR" dirty="0" smtClean="0"/>
          </a:p>
          <a:p>
            <a:pPr lvl="0">
              <a:buNone/>
            </a:pPr>
            <a:r>
              <a:rPr lang="pt-BR" dirty="0" smtClean="0"/>
              <a:t>Date</a:t>
            </a:r>
          </a:p>
          <a:p>
            <a:pPr lvl="0">
              <a:buNone/>
            </a:pPr>
            <a:r>
              <a:rPr lang="pt-BR" dirty="0" smtClean="0"/>
              <a:t>Etc.</a:t>
            </a:r>
          </a:p>
          <a:p>
            <a:pPr lvl="0">
              <a:buNone/>
            </a:pPr>
            <a:r>
              <a:rPr lang="pt-BR" dirty="0" smtClean="0"/>
              <a:t>Novos tipos</a:t>
            </a:r>
          </a:p>
          <a:p>
            <a:pPr lvl="0">
              <a:buNone/>
            </a:pPr>
            <a:r>
              <a:rPr lang="pt-BR" dirty="0" smtClean="0"/>
              <a:t>BLOB</a:t>
            </a:r>
          </a:p>
          <a:p>
            <a:pPr lvl="0">
              <a:buNone/>
            </a:pPr>
            <a:r>
              <a:rPr lang="pt-BR" dirty="0" smtClean="0"/>
              <a:t>CLOB</a:t>
            </a:r>
          </a:p>
          <a:p>
            <a:pPr lvl="0">
              <a:buNone/>
            </a:pPr>
            <a:r>
              <a:rPr lang="pt-BR" dirty="0" smtClean="0"/>
              <a:t>Tipos estruturados tais como</a:t>
            </a:r>
          </a:p>
          <a:p>
            <a:pPr lvl="0">
              <a:buNone/>
            </a:pPr>
            <a:r>
              <a:rPr lang="pt-BR" dirty="0" smtClean="0"/>
              <a:t>CREATE TYPE PONTO_DE_PLANO (X FLOAT,</a:t>
            </a:r>
          </a:p>
          <a:p>
            <a:pPr lvl="0">
              <a:buNone/>
            </a:pPr>
            <a:r>
              <a:rPr lang="pt-BR" dirty="0" smtClean="0"/>
              <a:t> Y FLOAT)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432330" y="1825625"/>
            <a:ext cx="53602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Tipos distintos baseados na representação de primitivos, tais como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TYPE DINHEIRO AS NUMERIC (10,2)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Tipos construídos em função dos primitivos tais como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 (tipo estruturado)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Tipo base ARRAY [m]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Tipos LOCATOR tais como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LOCATOR (tipo estruturado)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LOCATOR (</a:t>
            </a:r>
            <a:r>
              <a:rPr kumimoji="0" lang="pt-B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array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criar e acessar os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Tipos distintos baseados na representação de primitivos, tais como</a:t>
            </a:r>
          </a:p>
          <a:p>
            <a:pPr lvl="0"/>
            <a:r>
              <a:rPr lang="pt-BR" dirty="0" smtClean="0"/>
              <a:t>CREATE TYPE DINHEIRO AS NUMERIC (10,2)</a:t>
            </a:r>
          </a:p>
          <a:p>
            <a:pPr lvl="0"/>
            <a:r>
              <a:rPr lang="pt-BR" dirty="0" smtClean="0"/>
              <a:t>Tipos construídos em função dos primitivos tais como</a:t>
            </a:r>
          </a:p>
          <a:p>
            <a:pPr lvl="0"/>
            <a:r>
              <a:rPr lang="pt-BR" dirty="0" smtClean="0"/>
              <a:t>REF (tipo estruturado)</a:t>
            </a:r>
          </a:p>
          <a:p>
            <a:pPr lvl="0"/>
            <a:r>
              <a:rPr lang="pt-BR" dirty="0" smtClean="0"/>
              <a:t>Tipo base ARRAY [m]</a:t>
            </a:r>
          </a:p>
          <a:p>
            <a:pPr lvl="0"/>
            <a:r>
              <a:rPr lang="pt-BR" dirty="0" smtClean="0"/>
              <a:t>Tipos LOCATOR tais como</a:t>
            </a:r>
          </a:p>
          <a:p>
            <a:pPr lvl="0"/>
            <a:r>
              <a:rPr lang="pt-BR" dirty="0" smtClean="0"/>
              <a:t>LOCATOR (tipo estruturado)</a:t>
            </a:r>
          </a:p>
          <a:p>
            <a:pPr lvl="0"/>
            <a:r>
              <a:rPr lang="pt-BR" dirty="0" smtClean="0"/>
              <a:t>LOCATOR (</a:t>
            </a:r>
            <a:r>
              <a:rPr lang="pt-BR" dirty="0" err="1" smtClean="0"/>
              <a:t>array</a:t>
            </a:r>
            <a:r>
              <a:rPr lang="pt-BR" dirty="0" smtClean="0"/>
              <a:t>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676</Words>
  <Application>Microsoft Office PowerPoint</Application>
  <PresentationFormat>Widescreen</PresentationFormat>
  <Paragraphs>130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Tema do Office</vt:lpstr>
      <vt:lpstr>Banco de dados - prático</vt:lpstr>
      <vt:lpstr>Criar planilha no Excel</vt:lpstr>
      <vt:lpstr>O que é estruturado</vt:lpstr>
      <vt:lpstr>Instruções (mínimas)</vt:lpstr>
      <vt:lpstr>Importar no Banco de Dados - Access</vt:lpstr>
      <vt:lpstr>Ir avançando e colocando os campos</vt:lpstr>
      <vt:lpstr>Mudar nomes de Campos</vt:lpstr>
      <vt:lpstr>Tipos de dados</vt:lpstr>
      <vt:lpstr>Como criar e acessar os dados</vt:lpstr>
      <vt:lpstr>Banco de dados - prático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Banco de dados - prático</dc:title>
  <dc:creator>marcos</dc:creator>
  <cp:lastModifiedBy>marcos</cp:lastModifiedBy>
  <cp:revision>16</cp:revision>
  <dcterms:created xsi:type="dcterms:W3CDTF">2015-11-16T08:14:35Z</dcterms:created>
  <dcterms:modified xsi:type="dcterms:W3CDTF">2016-09-19T18:45:43Z</dcterms:modified>
</cp:coreProperties>
</file>