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70" r:id="rId12"/>
    <p:sldId id="271" r:id="rId13"/>
    <p:sldId id="273" r:id="rId14"/>
    <p:sldId id="274" r:id="rId15"/>
    <p:sldId id="275" r:id="rId16"/>
    <p:sldId id="277" r:id="rId17"/>
    <p:sldId id="278" r:id="rId18"/>
    <p:sldId id="280" r:id="rId19"/>
    <p:sldId id="263" r:id="rId20"/>
    <p:sldId id="282" r:id="rId21"/>
    <p:sldId id="283" r:id="rId22"/>
    <p:sldId id="284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560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89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6614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1021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407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3609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1148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5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230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546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82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89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171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64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557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010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FD4F-C54C-4D04-A30C-BBB714BEF0C1}" type="datetimeFigureOut">
              <a:rPr lang="pt-BR" smtClean="0"/>
              <a:t>07/09/2016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05B060-F3E2-4E75-8493-6BE18938FD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624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6443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dirty="0" smtClean="0">
                <a:solidFill>
                  <a:srgbClr val="C00000"/>
                </a:solidFill>
              </a:rPr>
              <a:t>JULIANA APARECIDA BUENO – NUSP 10119536</a:t>
            </a:r>
            <a:br>
              <a:rPr lang="pt-BR" sz="2000" dirty="0" smtClean="0">
                <a:solidFill>
                  <a:srgbClr val="C00000"/>
                </a:solidFill>
              </a:rPr>
            </a:br>
            <a:r>
              <a:rPr lang="pt-BR" sz="2000" dirty="0" smtClean="0">
                <a:solidFill>
                  <a:srgbClr val="C00000"/>
                </a:solidFill>
              </a:rPr>
              <a:t>USP ESALQ – ESCOLA SUPERIOR DE AGRICULTURA “LUIZ DE QUEIROZ”</a:t>
            </a:r>
            <a:br>
              <a:rPr lang="pt-BR" sz="2000" dirty="0" smtClean="0">
                <a:solidFill>
                  <a:srgbClr val="C00000"/>
                </a:solidFill>
              </a:rPr>
            </a:br>
            <a:r>
              <a:rPr lang="pt-BR" sz="2000" dirty="0" smtClean="0">
                <a:solidFill>
                  <a:srgbClr val="C00000"/>
                </a:solidFill>
              </a:rPr>
              <a:t>DEPARTAMENTO DE ECONOMIA, ADMINISTRAÇÃO E SOCIOLOGIA</a:t>
            </a:r>
            <a:br>
              <a:rPr lang="pt-BR" sz="2000" dirty="0" smtClean="0">
                <a:solidFill>
                  <a:srgbClr val="C00000"/>
                </a:solidFill>
              </a:rPr>
            </a:br>
            <a:r>
              <a:rPr lang="pt-BR" sz="2000" dirty="0" smtClean="0">
                <a:solidFill>
                  <a:srgbClr val="C00000"/>
                </a:solidFill>
              </a:rPr>
              <a:t>ADM 4012 - TÓPICOS ESPECIAIS EM AGRONEGÓCIOS E ORGANIZAÇÕES – AULA 04</a:t>
            </a:r>
            <a:br>
              <a:rPr lang="pt-BR" sz="2000" dirty="0" smtClean="0">
                <a:solidFill>
                  <a:srgbClr val="C00000"/>
                </a:solidFill>
              </a:rPr>
            </a:br>
            <a:r>
              <a:rPr lang="pt-BR" sz="2000" dirty="0" smtClean="0">
                <a:solidFill>
                  <a:srgbClr val="C00000"/>
                </a:solidFill>
              </a:rPr>
              <a:t>PROFESSOR: HERMES MORETTI RIBEIRO DA SILVA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296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Domínio da escola gerencial</a:t>
            </a:r>
          </a:p>
          <a:p>
            <a:pPr algn="just"/>
            <a:r>
              <a:rPr lang="pt-BR" dirty="0" smtClean="0"/>
              <a:t>Essa escola apresenta várias construções próprias tais como mix de marketing, segmentação do mercado, ciclo de vida do produto e plano estratégico de mercado.</a:t>
            </a:r>
          </a:p>
          <a:p>
            <a:pPr algn="just"/>
            <a:r>
              <a:rPr lang="pt-BR" dirty="0" smtClean="0"/>
              <a:t>Também demonstrou coerência em acomodar base de conhecimento das escolas de commodities, funcional e institucional com as escolas contemporâneas, comportamento do consumidor e dinâmica organizacional.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Quanto à pergunta se o marketing é arte ou ciência, autores acreditam que a escola do comportamento do consumidor e gerencial conduzem a disciplina de marketing para ciência.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78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ou deveria ser domínio adequado da teoria do marketing?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As 12 escolas apresentam perspectivas diferentes nesse assunto.</a:t>
            </a:r>
          </a:p>
          <a:p>
            <a:pPr algn="just"/>
            <a:r>
              <a:rPr lang="pt-BR" dirty="0" smtClean="0"/>
              <a:t>As primeiras escolas tratam o domínio do marketing superficialmente pois o foco estava nos produtos básicos, manufaturados e necessários, escola funcional valorizou funções do marketing, institucional analisou os tipos de agentes envolvidos.</a:t>
            </a:r>
          </a:p>
          <a:p>
            <a:pPr algn="just"/>
            <a:r>
              <a:rPr lang="pt-BR" dirty="0" smtClean="0"/>
              <a:t>As escolas mais modernas, no entanto continuou concentrando um aspecto do domínio do marketing. Escola de comportamento do consumidor focou nos consumidores, gerencial analisou os vendedores, a dinâmica organizacional estudou as instituições.</a:t>
            </a:r>
          </a:p>
          <a:p>
            <a:pPr algn="just"/>
            <a:r>
              <a:rPr lang="pt-BR" dirty="0"/>
              <a:t>Vários princípios do marketing podem ser usados para definir o domínio adequado do marketing.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252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Comportamento de mercado como domínio do marketing</a:t>
            </a:r>
          </a:p>
          <a:p>
            <a:pPr algn="just"/>
            <a:r>
              <a:rPr lang="pt-BR" dirty="0" smtClean="0"/>
              <a:t>Assim como a psicologia tem numerosas subdivisões (social, dinâmica de grupo, infantil, clínica, comunidade, organizacional) marketing também possui subdivisões (serviços, industrial, internacional, sem fins lucrativos, etc.)</a:t>
            </a:r>
          </a:p>
          <a:p>
            <a:pPr algn="just"/>
            <a:r>
              <a:rPr lang="pt-BR" dirty="0" smtClean="0"/>
              <a:t>E apresenta várias perspectivas (commodities, funcional, institucional, gerencial, comportamento do consumidor etc.).</a:t>
            </a:r>
          </a:p>
          <a:p>
            <a:pPr algn="just"/>
            <a:r>
              <a:rPr lang="pt-BR" dirty="0"/>
              <a:t>O marketing existe onde há potencial troca. Nessa perspectiva faz pouca diferença se o mercado é visto como geográfico, um grupo de instituições, processo ou classificação de atividades. Nessa perspectivas o mercado existe quando há compradores e vendedores em alguma combinação de números.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44312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5155" y="2160589"/>
            <a:ext cx="8758847" cy="3880773"/>
          </a:xfrm>
        </p:spPr>
        <p:txBody>
          <a:bodyPr>
            <a:normAutofit/>
          </a:bodyPr>
          <a:lstStyle/>
          <a:p>
            <a:pPr marL="1828800" lvl="4" indent="0">
              <a:buNone/>
            </a:pPr>
            <a:endParaRPr lang="pt-BR" sz="1800" dirty="0" smtClean="0"/>
          </a:p>
          <a:p>
            <a:pPr marL="1828800" lvl="4" indent="0">
              <a:buNone/>
            </a:pPr>
            <a:endParaRPr lang="pt-BR" sz="1800" dirty="0"/>
          </a:p>
          <a:p>
            <a:pPr marL="1828800" lvl="4" indent="0">
              <a:buNone/>
            </a:pPr>
            <a:endParaRPr lang="pt-BR" sz="18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88223"/>
              </p:ext>
            </p:extLst>
          </p:nvPr>
        </p:nvGraphicFramePr>
        <p:xfrm>
          <a:off x="1094704" y="2472745"/>
          <a:ext cx="7856112" cy="3339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4816"/>
                <a:gridCol w="1334816"/>
                <a:gridCol w="2593240"/>
                <a:gridCol w="2593240"/>
              </a:tblGrid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COMPRADORES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UM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MUITOS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cooperação e coordenação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Alocação e dependência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UM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(indústria verticalmente integrada)</a:t>
                      </a:r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(indústria regulamentada)</a:t>
                      </a:r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789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6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VENDEDORES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política e aliança estratégica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competição e seleção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MUITOS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(indústria da defesa)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(indústria competitiva)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827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Transação de mercado como unidade de análise</a:t>
            </a:r>
          </a:p>
          <a:p>
            <a:pPr algn="just"/>
            <a:r>
              <a:rPr lang="pt-BR" dirty="0" smtClean="0"/>
              <a:t>É a função das partes na interação que faz a transação de mercado acontecer e não o objeto em si ou processo de transação.</a:t>
            </a:r>
          </a:p>
          <a:p>
            <a:pPr algn="just"/>
            <a:r>
              <a:rPr lang="pt-BR" dirty="0" smtClean="0"/>
              <a:t>É provável que o domínio de marketing será definido em torno do conceito de repetição de transações comerciais ou relações no marketing.</a:t>
            </a:r>
          </a:p>
          <a:p>
            <a:pPr algn="just"/>
            <a:r>
              <a:rPr lang="pt-BR" dirty="0"/>
              <a:t>A sugestão é de que o foco não está em uma transação ou venda mas na continuação da relação entre comprador e vendedor.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2666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Restrições do comportamento no mercado</a:t>
            </a:r>
          </a:p>
          <a:p>
            <a:pPr algn="just"/>
            <a:r>
              <a:rPr lang="pt-BR" dirty="0" smtClean="0"/>
              <a:t>Os consumidores tem restrições de recursos tais como tempo, dinheiro, criação de oportunidades.</a:t>
            </a:r>
          </a:p>
          <a:p>
            <a:pPr algn="just"/>
            <a:r>
              <a:rPr lang="pt-BR" dirty="0" smtClean="0"/>
              <a:t>Vendedores também tem suas restrições como: tecnologia, pessoas, dinheiro, criação de oportunidades. </a:t>
            </a:r>
            <a:endParaRPr lang="pt-BR" dirty="0"/>
          </a:p>
          <a:p>
            <a:pPr algn="just"/>
            <a:r>
              <a:rPr lang="pt-BR" dirty="0" smtClean="0"/>
              <a:t>E há também restrições sociais e legais.</a:t>
            </a:r>
          </a:p>
          <a:p>
            <a:pPr algn="just"/>
            <a:r>
              <a:rPr lang="pt-BR" dirty="0"/>
              <a:t>Necessitamos criar mecanismos que regulem o comportamento do mercado dos consumidores e vendedores.</a:t>
            </a:r>
          </a:p>
          <a:p>
            <a:pPr algn="just"/>
            <a:r>
              <a:rPr lang="pt-BR" dirty="0"/>
              <a:t>Precisamos expandir nosso entendimento de marketing para incorporar princípios básicos, como comportamento do mercado e transações comerciais como a unidade de análise, marketing como um processo dinâmico de relações entre compradores e vendedores que influenciam o mercado.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7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ou deveria ser a perspectiva dominante no marketing?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Cada perspectiva (cada escola) parece definir uma estrutura de marketing de maneira que representa apenas um aspecto.</a:t>
            </a:r>
          </a:p>
          <a:p>
            <a:pPr algn="just"/>
            <a:r>
              <a:rPr lang="pt-BR" dirty="0" smtClean="0"/>
              <a:t>É necessário uma perspectiva que reflita a questão comum entre todos os skateholders (consumidor, vendedor, governo, </a:t>
            </a:r>
            <a:r>
              <a:rPr lang="pt-BR" dirty="0" smtClean="0"/>
              <a:t>sociedade).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Valores da perspectiva do marketing</a:t>
            </a:r>
          </a:p>
          <a:p>
            <a:pPr algn="just"/>
            <a:r>
              <a:rPr lang="pt-BR" dirty="0" smtClean="0"/>
              <a:t>O principal objetivo do marketing é criar e distribuir valores entre as partes envolvidas através do processo de transações comerciais e relações de mercado.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353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conceito é criar e distribuir valores de maneira que os objetos, funções, instituições do marketing devem criar o comportamento de marketing: “ganha-ganha”.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Perspectiva de governo X autorregulação</a:t>
            </a:r>
          </a:p>
          <a:p>
            <a:pPr algn="just"/>
            <a:r>
              <a:rPr lang="pt-BR" dirty="0" smtClean="0"/>
              <a:t>Há a visão idealizada de que o comportamento de mercado se tornou mais autorregulado juntamente com a função da política pública, incluindo legislação e regulação.</a:t>
            </a:r>
          </a:p>
          <a:p>
            <a:pPr algn="just"/>
            <a:r>
              <a:rPr lang="pt-BR" dirty="0"/>
              <a:t>A natureza humana se mostra ao contrário do comportamento “ganha-ganha”, exceto quando há informação e educação já estabelecidas. Também não há como medir tecnologicamente ou economicamente o “ganha-ganha”.</a:t>
            </a:r>
          </a:p>
          <a:p>
            <a:pPr algn="just"/>
            <a:r>
              <a:rPr lang="pt-BR" dirty="0"/>
              <a:t>Então essa concepção torna-se um assunto para futuros testes (de como medir uma competição pura e perfeita).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8494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ou deveria ser a relação entre marketing e sociedade?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Escolas macromarketing e ativista focaram quase exclusivamente na relação entre marketing e sociedade.</a:t>
            </a:r>
          </a:p>
          <a:p>
            <a:pPr algn="just"/>
            <a:r>
              <a:rPr lang="pt-BR" dirty="0" smtClean="0"/>
              <a:t>O entendimento comum é de que há uma relação adversária da sociedade com negócios em geral e marketing.</a:t>
            </a:r>
          </a:p>
          <a:p>
            <a:pPr algn="just"/>
            <a:r>
              <a:rPr lang="pt-BR" dirty="0" smtClean="0"/>
              <a:t>Essa relação adversária baseia-se na suposição de que os objetivos, processos e ferramentas das instituições de negócios são radicalmente diferentes daquelas da sociedade.</a:t>
            </a:r>
            <a:endParaRPr lang="pt-BR" dirty="0"/>
          </a:p>
          <a:p>
            <a:pPr algn="just"/>
            <a:r>
              <a:rPr lang="pt-BR" dirty="0" smtClean="0"/>
              <a:t>Há forte preocupação de que os negócios, se bem sucedidos na criação de valores, podem alinhar os consumidores ao seu lado e no processo prejudicar relação do governo com pessoas.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3547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Política de marketing nacional</a:t>
            </a:r>
          </a:p>
          <a:p>
            <a:pPr algn="just"/>
            <a:r>
              <a:rPr lang="pt-BR" dirty="0" smtClean="0"/>
              <a:t>O que deve ser então a relação entre marketing e sociedade?</a:t>
            </a:r>
          </a:p>
          <a:p>
            <a:pPr algn="just"/>
            <a:r>
              <a:rPr lang="pt-BR" dirty="0" smtClean="0"/>
              <a:t> O conceito de advocacia deve ser deslocado para conceito de comportamento parceiro entre marketing e sociedade.</a:t>
            </a:r>
          </a:p>
          <a:p>
            <a:pPr algn="just"/>
            <a:r>
              <a:rPr lang="pt-BR" dirty="0" smtClean="0"/>
              <a:t>Vantagens:</a:t>
            </a:r>
          </a:p>
          <a:p>
            <a:pPr algn="just"/>
            <a:r>
              <a:rPr lang="pt-BR" dirty="0" smtClean="0"/>
              <a:t>Melhora na eficiência do comportamento no mercado;</a:t>
            </a:r>
          </a:p>
          <a:p>
            <a:pPr algn="just"/>
            <a:r>
              <a:rPr lang="pt-BR" dirty="0" smtClean="0"/>
              <a:t>Custos reduzidos na criação e distribuição de valores.</a:t>
            </a:r>
          </a:p>
          <a:p>
            <a:pPr algn="just"/>
            <a:r>
              <a:rPr lang="pt-BR" dirty="0"/>
              <a:t>As peças da política de marketing nacional já existem tais como leis, regulamentos de garantia dos produtos, embalagem, prática comercial, propaganda, distribuição de produtos e serviços, mas o que não temos é a atitude de parceria assim como relação integrada entre marketing e sociedade.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945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68946"/>
            <a:ext cx="10515600" cy="3550052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rgbClr val="C00000"/>
                </a:solidFill>
              </a:rPr>
              <a:t>MARKETING THEORY: EVOLUTION AND EVALUATION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CHAPTER SIX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								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3657600" lvl="8" indent="0">
              <a:buNone/>
            </a:pPr>
            <a:r>
              <a:rPr lang="pt-BR" sz="2800" dirty="0" smtClean="0"/>
              <a:t>				</a:t>
            </a:r>
            <a:r>
              <a:rPr lang="pt-BR" sz="1800" dirty="0" smtClean="0"/>
              <a:t>Jagdish N. Sheth</a:t>
            </a:r>
          </a:p>
          <a:p>
            <a:pPr marL="0" indent="0">
              <a:buNone/>
            </a:pPr>
            <a:r>
              <a:rPr lang="pt-BR" dirty="0" smtClean="0"/>
              <a:t>												David M. Gardner</a:t>
            </a:r>
          </a:p>
          <a:p>
            <a:pPr marL="0" indent="0">
              <a:buNone/>
            </a:pPr>
            <a:r>
              <a:rPr lang="pt-BR" dirty="0" smtClean="0"/>
              <a:t>												Dennis E. Garrett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4123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 possível criar uma teoria geral de marketing?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Tivemos várias tentativas de elaboração de esquemas conceituais mestres e também uma série de teorias medianas. Mas o que realmente temos na teoria do marketing literalmente é centenas de hipóteses </a:t>
            </a:r>
            <a:r>
              <a:rPr lang="pt-BR" dirty="0" smtClean="0"/>
              <a:t>menores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Ingredientes para uma teoria geral do marketing:</a:t>
            </a:r>
          </a:p>
          <a:p>
            <a:pPr algn="just"/>
            <a:r>
              <a:rPr lang="pt-BR" dirty="0" smtClean="0"/>
              <a:t>1 - Marketing é estudo do comportamento de mercado e não do comportamento do consumidor ou vendedor;</a:t>
            </a:r>
          </a:p>
          <a:p>
            <a:pPr algn="just"/>
            <a:r>
              <a:rPr lang="pt-BR" dirty="0" smtClean="0"/>
              <a:t>2 - Comportamento de mercado é medido pela análise da transação de </a:t>
            </a:r>
            <a:r>
              <a:rPr lang="pt-BR" dirty="0" smtClean="0"/>
              <a:t>mercado;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263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3 – A ênfase em transações mudará o conceito de marketing/venda para </a:t>
            </a:r>
            <a:r>
              <a:rPr lang="pt-BR" dirty="0" smtClean="0"/>
              <a:t>marketing/relacionamento;</a:t>
            </a:r>
            <a:endParaRPr lang="pt-BR" dirty="0" smtClean="0"/>
          </a:p>
          <a:p>
            <a:pPr algn="just"/>
            <a:r>
              <a:rPr lang="pt-BR" dirty="0" smtClean="0"/>
              <a:t>4 – Marketing como estudo de comportamento de mercado deve incluir </a:t>
            </a:r>
            <a:r>
              <a:rPr lang="pt-BR" dirty="0" smtClean="0"/>
              <a:t>restrições;</a:t>
            </a:r>
            <a:endParaRPr lang="pt-BR" dirty="0" smtClean="0"/>
          </a:p>
          <a:p>
            <a:pPr algn="just"/>
            <a:r>
              <a:rPr lang="pt-BR" dirty="0" smtClean="0"/>
              <a:t>5 – Criação e distribuição de </a:t>
            </a:r>
            <a:r>
              <a:rPr lang="pt-BR" dirty="0" smtClean="0"/>
              <a:t>valores;</a:t>
            </a:r>
            <a:endParaRPr lang="pt-BR" dirty="0" smtClean="0"/>
          </a:p>
          <a:p>
            <a:pPr algn="just"/>
            <a:r>
              <a:rPr lang="pt-BR" dirty="0" smtClean="0"/>
              <a:t>6 – Alta pontuação em estrutura, suporte empírico, riqueza, simplicidade.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0423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JULIANA APARECIDA BUENO – NUSP 10119536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USP ESALQ – ESCOLA SUPERIOR DE AGRICULTURA “LUIZ DE QUEIROZ”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DEPARTAMENTO DE ECONOMIA, ADMINISTRAÇÃO E SOCIOLOGIA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ADM 4012 - TÓPICOS ESPECIAIS EM AGRONEGÓCIOS E ORGANIZAÇÕES – AULA 04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PROFESSOR: HERMES MORETTI RIBEIRO DA SILVA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53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APRENDEMOS?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Marketing é percebido como disciplina legítima pelos outros campos afins, e desenvolveu sua própria e impressionante biblioteca de teorias geradas internamente.</a:t>
            </a:r>
          </a:p>
          <a:p>
            <a:pPr algn="just"/>
            <a:r>
              <a:rPr lang="pt-BR" dirty="0" smtClean="0"/>
              <a:t>Conforme os consumidores se tornaram mais bem informados dos objetivos do marketing e as organizações atuaram de maneira a disciplinar os profissionais, muitos consumidores gradualmente passaram a confiar mais na função do marketing na sociedade.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996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Marketing demonstrou flexibilidade para se mover além dos limites do campo tradicional de negócios e encontrar aplicações em campos como social, telecomunicações, política.</a:t>
            </a:r>
          </a:p>
          <a:p>
            <a:pPr algn="just"/>
            <a:r>
              <a:rPr lang="pt-BR" dirty="0" smtClean="0"/>
              <a:t>Esse movimento sugere que o marketing tem teorias e princípios aplicáveis a uma gama maior de troca de relações.</a:t>
            </a:r>
          </a:p>
          <a:p>
            <a:pPr algn="just"/>
            <a:r>
              <a:rPr lang="pt-BR" dirty="0" smtClean="0"/>
              <a:t>Marketing apresenta uma herança muito rica que ainda não é tão explorada pelos pesquisadores.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537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Esse capítulo apresenta as conclusões obtidas sobre as questões apresentadas no capítulo 1:</a:t>
            </a:r>
          </a:p>
          <a:p>
            <a:pPr algn="just"/>
            <a:r>
              <a:rPr lang="pt-BR" dirty="0" smtClean="0"/>
              <a:t>1 – Marketing é ciência ou arte padronizada?</a:t>
            </a:r>
          </a:p>
          <a:p>
            <a:pPr algn="just"/>
            <a:r>
              <a:rPr lang="pt-BR" dirty="0" smtClean="0"/>
              <a:t>2 - O que é ou deveria ser domínio adequado da teoria do marketing?</a:t>
            </a:r>
          </a:p>
          <a:p>
            <a:pPr algn="just"/>
            <a:r>
              <a:rPr lang="pt-BR" dirty="0" smtClean="0"/>
              <a:t>3 – O que é ou deveria ser perspectiva dominante no marketing?</a:t>
            </a:r>
          </a:p>
          <a:p>
            <a:pPr algn="just"/>
            <a:r>
              <a:rPr lang="pt-BR" dirty="0" smtClean="0"/>
              <a:t>4 – O que é ou deveria ser a relação entre marketing e sociedade?</a:t>
            </a:r>
          </a:p>
          <a:p>
            <a:pPr algn="just"/>
            <a:r>
              <a:rPr lang="pt-BR" dirty="0" smtClean="0"/>
              <a:t>5 – É realmente possível criar uma teoria geral do marketing?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979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Marketing é ciência ou arte padronizada?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Utilizou-se sistema de </a:t>
            </a:r>
            <a:r>
              <a:rPr lang="pt-BR" dirty="0" smtClean="0">
                <a:solidFill>
                  <a:srgbClr val="FF0000"/>
                </a:solidFill>
              </a:rPr>
              <a:t>avaliação metateórica </a:t>
            </a:r>
            <a:r>
              <a:rPr lang="pt-BR" dirty="0" smtClean="0"/>
              <a:t>com 6 critérios que preenchem a lacuna entre </a:t>
            </a:r>
            <a:r>
              <a:rPr lang="pt-BR" dirty="0" smtClean="0">
                <a:solidFill>
                  <a:srgbClr val="FF0000"/>
                </a:solidFill>
              </a:rPr>
              <a:t>perspectiva positivista lógica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FF0000"/>
                </a:solidFill>
              </a:rPr>
              <a:t>perspectiva relativista.</a:t>
            </a:r>
          </a:p>
          <a:p>
            <a:pPr algn="just"/>
            <a:r>
              <a:rPr lang="pt-BR" dirty="0" smtClean="0"/>
              <a:t>Além dessa dicotomia (positivismo X relativismo) para criação apropriada do desenvolvimento teórico há o crescente debate sobre metodologia apropriada para pesquisa empírica e de teste.</a:t>
            </a:r>
          </a:p>
          <a:p>
            <a:pPr algn="just"/>
            <a:r>
              <a:rPr lang="pt-BR" dirty="0" smtClean="0"/>
              <a:t>Esse debate foca na dicotomia entre positivismo lógico e filosofia do humanismo.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12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Empréstimos X Construções</a:t>
            </a:r>
          </a:p>
          <a:p>
            <a:pPr algn="just"/>
            <a:r>
              <a:rPr lang="pt-BR" dirty="0" smtClean="0"/>
              <a:t>Escola de commodities e funcional são relevantes e baseadas na observação empírica com fragilidade no desenvolvimento da sintaxe; escola gerencial emprestou conceitos econômicos; escola regional adotou conceitos da geografia e escola comportamento do consumidor emprestou conceitos da psicologia, sociologia e comunicação.</a:t>
            </a:r>
          </a:p>
          <a:p>
            <a:pPr algn="just"/>
            <a:r>
              <a:rPr lang="pt-BR" dirty="0" smtClean="0"/>
              <a:t>Esses empréstimos criaram crise na relevância. Essas fragilidades sugeriram que os teóricos desenvolvessem suas próprias construções e teorias fundamentadas fortemente no critério metateórico.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0786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Alguns conceitos ganharam respeito tais como:</a:t>
            </a:r>
          </a:p>
          <a:p>
            <a:pPr algn="just"/>
            <a:r>
              <a:rPr lang="pt-BR" dirty="0" smtClean="0"/>
              <a:t>Conceito de cadeia de valor da escola funcional;</a:t>
            </a:r>
          </a:p>
          <a:p>
            <a:pPr algn="just"/>
            <a:r>
              <a:rPr lang="pt-BR" dirty="0" smtClean="0"/>
              <a:t>A classificação de produtos e serviços baseada no consumidor;</a:t>
            </a:r>
          </a:p>
          <a:p>
            <a:pPr algn="just"/>
            <a:r>
              <a:rPr lang="pt-BR" dirty="0" smtClean="0"/>
              <a:t>O conceito de varejo da escola regional ;</a:t>
            </a:r>
          </a:p>
          <a:p>
            <a:pPr algn="just"/>
            <a:r>
              <a:rPr lang="pt-BR" dirty="0" smtClean="0"/>
              <a:t>Conceitos como ciclo de vida do produto, mix de marketing da escola gerencial.</a:t>
            </a:r>
          </a:p>
          <a:p>
            <a:pPr algn="just"/>
            <a:r>
              <a:rPr lang="pt-BR" dirty="0" smtClean="0"/>
              <a:t>Os autores recomendam que novos pesquisadores ampliem os conceitos ricos de marketing desenvolvendo </a:t>
            </a:r>
            <a:r>
              <a:rPr lang="pt-BR" dirty="0" smtClean="0"/>
              <a:t>uma sintaxe melhor.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929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Respeitabilidade – escola do comportamento do consumidor</a:t>
            </a:r>
          </a:p>
          <a:p>
            <a:pPr algn="just"/>
            <a:r>
              <a:rPr lang="pt-BR" dirty="0" smtClean="0"/>
              <a:t>Muitos pesquisadores acreditam que essa escola elevou a respeitabilidade do marketing como disciplina, focando no consumidor e não no produtor. </a:t>
            </a:r>
            <a:endParaRPr lang="pt-BR" dirty="0"/>
          </a:p>
          <a:p>
            <a:pPr algn="just"/>
            <a:r>
              <a:rPr lang="pt-BR" dirty="0" smtClean="0"/>
              <a:t>Essa escola apresenta variados métodos de pesquisa tanto quantitativas como qualitativas.</a:t>
            </a:r>
          </a:p>
          <a:p>
            <a:pPr algn="just"/>
            <a:r>
              <a:rPr lang="pt-BR" dirty="0" smtClean="0"/>
              <a:t>Segundo pesquisadores houve relevância para estratégia de marketing, preço e propaganda.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4653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587</TotalTime>
  <Words>1535</Words>
  <Application>Microsoft Office PowerPoint</Application>
  <PresentationFormat>Widescreen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Facetado</vt:lpstr>
      <vt:lpstr>JULIANA APARECIDA BUENO – NUSP 10119536 USP ESALQ – ESCOLA SUPERIOR DE AGRICULTURA “LUIZ DE QUEIROZ” DEPARTAMENTO DE ECONOMIA, ADMINISTRAÇÃO E SOCIOLOGIA ADM 4012 - TÓPICOS ESPECIAIS EM AGRONEGÓCIOS E ORGANIZAÇÕES – AULA 04 PROFESSOR: HERMES MORETTI RIBEIRO DA SILVA</vt:lpstr>
      <vt:lpstr>MARKETING THEORY: EVOLUTION AND EVALUATION CHAPTER SIX</vt:lpstr>
      <vt:lpstr>O QUE APRENDEMOS?</vt:lpstr>
      <vt:lpstr>Apresentação do PowerPoint</vt:lpstr>
      <vt:lpstr>Apresentação do PowerPoint</vt:lpstr>
      <vt:lpstr>Marketing é ciência ou arte padronizada?</vt:lpstr>
      <vt:lpstr>Apresentação do PowerPoint</vt:lpstr>
      <vt:lpstr>Apresentação do PowerPoint</vt:lpstr>
      <vt:lpstr>Apresentação do PowerPoint</vt:lpstr>
      <vt:lpstr>Apresentação do PowerPoint</vt:lpstr>
      <vt:lpstr>O que é ou deveria ser domínio adequado da teoria do marketing?</vt:lpstr>
      <vt:lpstr>Apresentação do PowerPoint</vt:lpstr>
      <vt:lpstr>Apresentação do PowerPoint</vt:lpstr>
      <vt:lpstr>Apresentação do PowerPoint</vt:lpstr>
      <vt:lpstr>Apresentação do PowerPoint</vt:lpstr>
      <vt:lpstr>O que é ou deveria ser a perspectiva dominante no marketing?</vt:lpstr>
      <vt:lpstr>Apresentação do PowerPoint</vt:lpstr>
      <vt:lpstr>O que é ou deveria ser a relação entre marketing e sociedade?</vt:lpstr>
      <vt:lpstr>Apresentação do PowerPoint</vt:lpstr>
      <vt:lpstr>É possível criar uma teoria geral de marketing?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JULIANA APARECIDA BUENO – NUSP 10119536 USP ESALQ – ESCOLA SUPERIOR DE AGRICULTURA “LUIZ DE QUEIROZ” DEPARTAMENTO DE ECONOMIA, ADMINISTRAÇÃO E SOCIOLOGIA ADM 4012 - TÓPICOS ESPECIAIS EM AGRONEGÓCIOS E ORGANIZAÇÕES – AULA 04 PROFESSOR: HERMES MORETTI RIBEIRO DA SILVA</dc:title>
  <dc:creator>user</dc:creator>
  <cp:lastModifiedBy>user</cp:lastModifiedBy>
  <cp:revision>38</cp:revision>
  <dcterms:created xsi:type="dcterms:W3CDTF">2016-08-29T19:31:38Z</dcterms:created>
  <dcterms:modified xsi:type="dcterms:W3CDTF">2016-09-07T14:06:02Z</dcterms:modified>
</cp:coreProperties>
</file>