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8" r:id="rId3"/>
    <p:sldId id="262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87" r:id="rId12"/>
    <p:sldId id="288" r:id="rId13"/>
    <p:sldId id="266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4" r:id="rId22"/>
    <p:sldId id="282" r:id="rId23"/>
    <p:sldId id="283" r:id="rId24"/>
    <p:sldId id="284" r:id="rId25"/>
    <p:sldId id="28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661"/>
    <a:srgbClr val="F9D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0A1946-3671-455F-81B1-AF9BA78CE88F}" type="doc">
      <dgm:prSet loTypeId="urn:microsoft.com/office/officeart/2005/8/layout/cycle6" loCatId="cycle" qsTypeId="urn:microsoft.com/office/officeart/2009/2/quickstyle/3d8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D9BFC34-8E04-42C4-849D-FE4868721414}">
      <dgm:prSet phldrT="[Texto]"/>
      <dgm:spPr/>
      <dgm:t>
        <a:bodyPr/>
        <a:lstStyle/>
        <a:p>
          <a:r>
            <a:rPr lang="pt-BR" dirty="0"/>
            <a:t>Fluxo de informações</a:t>
          </a:r>
        </a:p>
      </dgm:t>
    </dgm:pt>
    <dgm:pt modelId="{D11D79F9-1DA9-4F92-AE50-AB2738E81B7F}" type="parTrans" cxnId="{7D6DB6BD-F643-4704-B35F-5F1E4B9A555C}">
      <dgm:prSet/>
      <dgm:spPr/>
      <dgm:t>
        <a:bodyPr/>
        <a:lstStyle/>
        <a:p>
          <a:endParaRPr lang="pt-BR"/>
        </a:p>
      </dgm:t>
    </dgm:pt>
    <dgm:pt modelId="{95C5C81D-6A87-4AD5-B949-5BCF94B032BB}" type="sibTrans" cxnId="{7D6DB6BD-F643-4704-B35F-5F1E4B9A555C}">
      <dgm:prSet/>
      <dgm:spPr/>
      <dgm:t>
        <a:bodyPr/>
        <a:lstStyle/>
        <a:p>
          <a:endParaRPr lang="pt-BR"/>
        </a:p>
      </dgm:t>
    </dgm:pt>
    <dgm:pt modelId="{A09AABA5-3A54-40A0-ACE9-152E19D0FF2A}">
      <dgm:prSet phldrT="[Texto]"/>
      <dgm:spPr/>
      <dgm:t>
        <a:bodyPr/>
        <a:lstStyle/>
        <a:p>
          <a:r>
            <a:rPr lang="pt-BR" dirty="0"/>
            <a:t>Materiais </a:t>
          </a:r>
        </a:p>
      </dgm:t>
    </dgm:pt>
    <dgm:pt modelId="{962FE9F4-EF9B-41F7-BF37-FA4DB70C56BE}" type="parTrans" cxnId="{156EEBD9-A6E0-44E4-AFAB-E87F01427081}">
      <dgm:prSet/>
      <dgm:spPr/>
      <dgm:t>
        <a:bodyPr/>
        <a:lstStyle/>
        <a:p>
          <a:endParaRPr lang="pt-BR"/>
        </a:p>
      </dgm:t>
    </dgm:pt>
    <dgm:pt modelId="{9FD6D193-4F46-4F9F-9D72-108F02DE1D32}" type="sibTrans" cxnId="{156EEBD9-A6E0-44E4-AFAB-E87F01427081}">
      <dgm:prSet/>
      <dgm:spPr/>
      <dgm:t>
        <a:bodyPr/>
        <a:lstStyle/>
        <a:p>
          <a:endParaRPr lang="pt-BR"/>
        </a:p>
      </dgm:t>
    </dgm:pt>
    <dgm:pt modelId="{F04F3A03-5135-46D1-B8B9-047E522315D6}">
      <dgm:prSet phldrT="[Texto]"/>
      <dgm:spPr/>
      <dgm:t>
        <a:bodyPr/>
        <a:lstStyle/>
        <a:p>
          <a:r>
            <a:rPr lang="pt-BR" dirty="0"/>
            <a:t>Força humana</a:t>
          </a:r>
        </a:p>
      </dgm:t>
    </dgm:pt>
    <dgm:pt modelId="{C49958F0-4365-4D2F-A829-D3D42C8DCAE1}" type="parTrans" cxnId="{A9CCD628-9C9B-469C-8DAD-10C0F381E8A4}">
      <dgm:prSet/>
      <dgm:spPr/>
      <dgm:t>
        <a:bodyPr/>
        <a:lstStyle/>
        <a:p>
          <a:endParaRPr lang="pt-BR"/>
        </a:p>
      </dgm:t>
    </dgm:pt>
    <dgm:pt modelId="{A83108FA-AC10-43A2-9FF9-F5AEB67AFD52}" type="sibTrans" cxnId="{A9CCD628-9C9B-469C-8DAD-10C0F381E8A4}">
      <dgm:prSet/>
      <dgm:spPr/>
      <dgm:t>
        <a:bodyPr/>
        <a:lstStyle/>
        <a:p>
          <a:endParaRPr lang="pt-BR"/>
        </a:p>
      </dgm:t>
    </dgm:pt>
    <dgm:pt modelId="{B0593F2F-E693-4EF0-A591-7B3AB7B82090}">
      <dgm:prSet phldrT="[Texto]"/>
      <dgm:spPr/>
      <dgm:t>
        <a:bodyPr/>
        <a:lstStyle/>
        <a:p>
          <a:r>
            <a:rPr lang="pt-BR" dirty="0"/>
            <a:t>Capital (equipamentos)</a:t>
          </a:r>
        </a:p>
      </dgm:t>
    </dgm:pt>
    <dgm:pt modelId="{43F9194C-6DA3-4554-9207-5191F450E6B2}" type="parTrans" cxnId="{8E1ADD3F-485A-4F95-B5CD-DA7356908B99}">
      <dgm:prSet/>
      <dgm:spPr/>
      <dgm:t>
        <a:bodyPr/>
        <a:lstStyle/>
        <a:p>
          <a:endParaRPr lang="pt-BR"/>
        </a:p>
      </dgm:t>
    </dgm:pt>
    <dgm:pt modelId="{7D600F08-2758-4937-A7B0-F010CDF0FE4D}" type="sibTrans" cxnId="{8E1ADD3F-485A-4F95-B5CD-DA7356908B99}">
      <dgm:prSet/>
      <dgm:spPr/>
      <dgm:t>
        <a:bodyPr/>
        <a:lstStyle/>
        <a:p>
          <a:endParaRPr lang="pt-BR"/>
        </a:p>
      </dgm:t>
    </dgm:pt>
    <dgm:pt modelId="{AAEA3C96-5D0F-4978-9CC8-7214B32A53ED}">
      <dgm:prSet phldrT="[Texto]"/>
      <dgm:spPr/>
      <dgm:t>
        <a:bodyPr/>
        <a:lstStyle/>
        <a:p>
          <a:r>
            <a:rPr lang="pt-BR" dirty="0"/>
            <a:t>Dinheiro</a:t>
          </a:r>
        </a:p>
      </dgm:t>
    </dgm:pt>
    <dgm:pt modelId="{D052D73C-8C0D-4426-A6F5-3B7DD38BDCC0}" type="parTrans" cxnId="{3FA1D5F3-BD22-49EB-BE10-3B490B5B9238}">
      <dgm:prSet/>
      <dgm:spPr/>
      <dgm:t>
        <a:bodyPr/>
        <a:lstStyle/>
        <a:p>
          <a:endParaRPr lang="pt-BR"/>
        </a:p>
      </dgm:t>
    </dgm:pt>
    <dgm:pt modelId="{B7D5389B-1C22-4331-B9F1-C9D52191C2AD}" type="sibTrans" cxnId="{3FA1D5F3-BD22-49EB-BE10-3B490B5B9238}">
      <dgm:prSet/>
      <dgm:spPr/>
      <dgm:t>
        <a:bodyPr/>
        <a:lstStyle/>
        <a:p>
          <a:endParaRPr lang="pt-BR"/>
        </a:p>
      </dgm:t>
    </dgm:pt>
    <dgm:pt modelId="{D0DE21AA-820F-4857-9F83-27573F96A2FE}" type="pres">
      <dgm:prSet presAssocID="{100A1946-3671-455F-81B1-AF9BA78CE88F}" presName="cycle" presStyleCnt="0">
        <dgm:presLayoutVars>
          <dgm:dir/>
          <dgm:resizeHandles val="exact"/>
        </dgm:presLayoutVars>
      </dgm:prSet>
      <dgm:spPr/>
    </dgm:pt>
    <dgm:pt modelId="{388E9604-6432-478C-A7DD-62678225D6A2}" type="pres">
      <dgm:prSet presAssocID="{0D9BFC34-8E04-42C4-849D-FE4868721414}" presName="node" presStyleLbl="node1" presStyleIdx="0" presStyleCnt="5">
        <dgm:presLayoutVars>
          <dgm:bulletEnabled val="1"/>
        </dgm:presLayoutVars>
      </dgm:prSet>
      <dgm:spPr/>
    </dgm:pt>
    <dgm:pt modelId="{14C1F0F6-209D-4B3B-B4D3-9156CC5D5E0F}" type="pres">
      <dgm:prSet presAssocID="{0D9BFC34-8E04-42C4-849D-FE4868721414}" presName="spNode" presStyleCnt="0"/>
      <dgm:spPr/>
    </dgm:pt>
    <dgm:pt modelId="{9EAA9B7E-4FEE-4B04-9D67-3F7B52959A7D}" type="pres">
      <dgm:prSet presAssocID="{95C5C81D-6A87-4AD5-B949-5BCF94B032BB}" presName="sibTrans" presStyleLbl="sibTrans1D1" presStyleIdx="0" presStyleCnt="5"/>
      <dgm:spPr/>
    </dgm:pt>
    <dgm:pt modelId="{F13BF7F2-5C46-48BF-B0E3-13851F7AD99A}" type="pres">
      <dgm:prSet presAssocID="{A09AABA5-3A54-40A0-ACE9-152E19D0FF2A}" presName="node" presStyleLbl="node1" presStyleIdx="1" presStyleCnt="5">
        <dgm:presLayoutVars>
          <dgm:bulletEnabled val="1"/>
        </dgm:presLayoutVars>
      </dgm:prSet>
      <dgm:spPr/>
    </dgm:pt>
    <dgm:pt modelId="{3B403808-98B6-4232-9379-8FEB726E0322}" type="pres">
      <dgm:prSet presAssocID="{A09AABA5-3A54-40A0-ACE9-152E19D0FF2A}" presName="spNode" presStyleCnt="0"/>
      <dgm:spPr/>
    </dgm:pt>
    <dgm:pt modelId="{9E880DFB-020F-402A-96AE-49F3783D2FC6}" type="pres">
      <dgm:prSet presAssocID="{9FD6D193-4F46-4F9F-9D72-108F02DE1D32}" presName="sibTrans" presStyleLbl="sibTrans1D1" presStyleIdx="1" presStyleCnt="5"/>
      <dgm:spPr/>
    </dgm:pt>
    <dgm:pt modelId="{44D75DFD-BB47-4490-A6BC-10E8A56B4C50}" type="pres">
      <dgm:prSet presAssocID="{F04F3A03-5135-46D1-B8B9-047E522315D6}" presName="node" presStyleLbl="node1" presStyleIdx="2" presStyleCnt="5">
        <dgm:presLayoutVars>
          <dgm:bulletEnabled val="1"/>
        </dgm:presLayoutVars>
      </dgm:prSet>
      <dgm:spPr/>
    </dgm:pt>
    <dgm:pt modelId="{126927B0-AAF8-4D97-91BC-A7F7450FAF55}" type="pres">
      <dgm:prSet presAssocID="{F04F3A03-5135-46D1-B8B9-047E522315D6}" presName="spNode" presStyleCnt="0"/>
      <dgm:spPr/>
    </dgm:pt>
    <dgm:pt modelId="{C0D6637C-ABD9-4CAA-9DCC-F919F7CEFE59}" type="pres">
      <dgm:prSet presAssocID="{A83108FA-AC10-43A2-9FF9-F5AEB67AFD52}" presName="sibTrans" presStyleLbl="sibTrans1D1" presStyleIdx="2" presStyleCnt="5"/>
      <dgm:spPr/>
    </dgm:pt>
    <dgm:pt modelId="{60DF0D87-401F-4CFD-8FC2-EA4639E8F047}" type="pres">
      <dgm:prSet presAssocID="{B0593F2F-E693-4EF0-A591-7B3AB7B82090}" presName="node" presStyleLbl="node1" presStyleIdx="3" presStyleCnt="5">
        <dgm:presLayoutVars>
          <dgm:bulletEnabled val="1"/>
        </dgm:presLayoutVars>
      </dgm:prSet>
      <dgm:spPr/>
    </dgm:pt>
    <dgm:pt modelId="{D2A9F35D-A537-4335-82E0-8FFD9095B840}" type="pres">
      <dgm:prSet presAssocID="{B0593F2F-E693-4EF0-A591-7B3AB7B82090}" presName="spNode" presStyleCnt="0"/>
      <dgm:spPr/>
    </dgm:pt>
    <dgm:pt modelId="{637FF9A4-6C2B-48C0-86FF-AD6C1B230AF1}" type="pres">
      <dgm:prSet presAssocID="{7D600F08-2758-4937-A7B0-F010CDF0FE4D}" presName="sibTrans" presStyleLbl="sibTrans1D1" presStyleIdx="3" presStyleCnt="5"/>
      <dgm:spPr/>
    </dgm:pt>
    <dgm:pt modelId="{CFAABBF4-47CA-4AB5-A5FD-9B7D581099FF}" type="pres">
      <dgm:prSet presAssocID="{AAEA3C96-5D0F-4978-9CC8-7214B32A53ED}" presName="node" presStyleLbl="node1" presStyleIdx="4" presStyleCnt="5">
        <dgm:presLayoutVars>
          <dgm:bulletEnabled val="1"/>
        </dgm:presLayoutVars>
      </dgm:prSet>
      <dgm:spPr/>
    </dgm:pt>
    <dgm:pt modelId="{B589E569-D8F9-41E7-B7FB-27BFA7F843F3}" type="pres">
      <dgm:prSet presAssocID="{AAEA3C96-5D0F-4978-9CC8-7214B32A53ED}" presName="spNode" presStyleCnt="0"/>
      <dgm:spPr/>
    </dgm:pt>
    <dgm:pt modelId="{3830BCF8-6B42-409D-BBA5-F3C3814E8271}" type="pres">
      <dgm:prSet presAssocID="{B7D5389B-1C22-4331-B9F1-C9D52191C2AD}" presName="sibTrans" presStyleLbl="sibTrans1D1" presStyleIdx="4" presStyleCnt="5"/>
      <dgm:spPr/>
    </dgm:pt>
  </dgm:ptLst>
  <dgm:cxnLst>
    <dgm:cxn modelId="{8FF5CF69-5818-4CD5-8B3D-DBE386DD25A3}" type="presOf" srcId="{9FD6D193-4F46-4F9F-9D72-108F02DE1D32}" destId="{9E880DFB-020F-402A-96AE-49F3783D2FC6}" srcOrd="0" destOrd="0" presId="urn:microsoft.com/office/officeart/2005/8/layout/cycle6"/>
    <dgm:cxn modelId="{3FA1D5F3-BD22-49EB-BE10-3B490B5B9238}" srcId="{100A1946-3671-455F-81B1-AF9BA78CE88F}" destId="{AAEA3C96-5D0F-4978-9CC8-7214B32A53ED}" srcOrd="4" destOrd="0" parTransId="{D052D73C-8C0D-4426-A6F5-3B7DD38BDCC0}" sibTransId="{B7D5389B-1C22-4331-B9F1-C9D52191C2AD}"/>
    <dgm:cxn modelId="{F652292F-5261-45E9-AA99-C59BF5A39670}" type="presOf" srcId="{7D600F08-2758-4937-A7B0-F010CDF0FE4D}" destId="{637FF9A4-6C2B-48C0-86FF-AD6C1B230AF1}" srcOrd="0" destOrd="0" presId="urn:microsoft.com/office/officeart/2005/8/layout/cycle6"/>
    <dgm:cxn modelId="{8E1ADD3F-485A-4F95-B5CD-DA7356908B99}" srcId="{100A1946-3671-455F-81B1-AF9BA78CE88F}" destId="{B0593F2F-E693-4EF0-A591-7B3AB7B82090}" srcOrd="3" destOrd="0" parTransId="{43F9194C-6DA3-4554-9207-5191F450E6B2}" sibTransId="{7D600F08-2758-4937-A7B0-F010CDF0FE4D}"/>
    <dgm:cxn modelId="{0B848FA2-EF93-4300-9CD1-3F579261A91D}" type="presOf" srcId="{B0593F2F-E693-4EF0-A591-7B3AB7B82090}" destId="{60DF0D87-401F-4CFD-8FC2-EA4639E8F047}" srcOrd="0" destOrd="0" presId="urn:microsoft.com/office/officeart/2005/8/layout/cycle6"/>
    <dgm:cxn modelId="{523CB3BB-090E-4E87-8778-7C5448C1E854}" type="presOf" srcId="{A09AABA5-3A54-40A0-ACE9-152E19D0FF2A}" destId="{F13BF7F2-5C46-48BF-B0E3-13851F7AD99A}" srcOrd="0" destOrd="0" presId="urn:microsoft.com/office/officeart/2005/8/layout/cycle6"/>
    <dgm:cxn modelId="{17819AFA-98DA-4AD5-9F14-959661C2BB59}" type="presOf" srcId="{95C5C81D-6A87-4AD5-B949-5BCF94B032BB}" destId="{9EAA9B7E-4FEE-4B04-9D67-3F7B52959A7D}" srcOrd="0" destOrd="0" presId="urn:microsoft.com/office/officeart/2005/8/layout/cycle6"/>
    <dgm:cxn modelId="{156EEBD9-A6E0-44E4-AFAB-E87F01427081}" srcId="{100A1946-3671-455F-81B1-AF9BA78CE88F}" destId="{A09AABA5-3A54-40A0-ACE9-152E19D0FF2A}" srcOrd="1" destOrd="0" parTransId="{962FE9F4-EF9B-41F7-BF37-FA4DB70C56BE}" sibTransId="{9FD6D193-4F46-4F9F-9D72-108F02DE1D32}"/>
    <dgm:cxn modelId="{BFFD6736-6126-4C0A-9CC0-77475F72AAE9}" type="presOf" srcId="{AAEA3C96-5D0F-4978-9CC8-7214B32A53ED}" destId="{CFAABBF4-47CA-4AB5-A5FD-9B7D581099FF}" srcOrd="0" destOrd="0" presId="urn:microsoft.com/office/officeart/2005/8/layout/cycle6"/>
    <dgm:cxn modelId="{A9CCD628-9C9B-469C-8DAD-10C0F381E8A4}" srcId="{100A1946-3671-455F-81B1-AF9BA78CE88F}" destId="{F04F3A03-5135-46D1-B8B9-047E522315D6}" srcOrd="2" destOrd="0" parTransId="{C49958F0-4365-4D2F-A829-D3D42C8DCAE1}" sibTransId="{A83108FA-AC10-43A2-9FF9-F5AEB67AFD52}"/>
    <dgm:cxn modelId="{F2BA1D70-2E96-4FAD-AECC-BB075CA0C1F4}" type="presOf" srcId="{A83108FA-AC10-43A2-9FF9-F5AEB67AFD52}" destId="{C0D6637C-ABD9-4CAA-9DCC-F919F7CEFE59}" srcOrd="0" destOrd="0" presId="urn:microsoft.com/office/officeart/2005/8/layout/cycle6"/>
    <dgm:cxn modelId="{2333C674-EF1D-4640-90D2-8B92961F535F}" type="presOf" srcId="{0D9BFC34-8E04-42C4-849D-FE4868721414}" destId="{388E9604-6432-478C-A7DD-62678225D6A2}" srcOrd="0" destOrd="0" presId="urn:microsoft.com/office/officeart/2005/8/layout/cycle6"/>
    <dgm:cxn modelId="{66362F27-23EE-4EA3-BFA2-4726E0ECD174}" type="presOf" srcId="{F04F3A03-5135-46D1-B8B9-047E522315D6}" destId="{44D75DFD-BB47-4490-A6BC-10E8A56B4C50}" srcOrd="0" destOrd="0" presId="urn:microsoft.com/office/officeart/2005/8/layout/cycle6"/>
    <dgm:cxn modelId="{FD1327A7-A358-4045-8984-A52F2463DCC0}" type="presOf" srcId="{100A1946-3671-455F-81B1-AF9BA78CE88F}" destId="{D0DE21AA-820F-4857-9F83-27573F96A2FE}" srcOrd="0" destOrd="0" presId="urn:microsoft.com/office/officeart/2005/8/layout/cycle6"/>
    <dgm:cxn modelId="{F2C25DAF-210D-4661-8580-3A397E61B108}" type="presOf" srcId="{B7D5389B-1C22-4331-B9F1-C9D52191C2AD}" destId="{3830BCF8-6B42-409D-BBA5-F3C3814E8271}" srcOrd="0" destOrd="0" presId="urn:microsoft.com/office/officeart/2005/8/layout/cycle6"/>
    <dgm:cxn modelId="{7D6DB6BD-F643-4704-B35F-5F1E4B9A555C}" srcId="{100A1946-3671-455F-81B1-AF9BA78CE88F}" destId="{0D9BFC34-8E04-42C4-849D-FE4868721414}" srcOrd="0" destOrd="0" parTransId="{D11D79F9-1DA9-4F92-AE50-AB2738E81B7F}" sibTransId="{95C5C81D-6A87-4AD5-B949-5BCF94B032BB}"/>
    <dgm:cxn modelId="{F0C61085-9442-41DC-8594-7E9EE5B16D66}" type="presParOf" srcId="{D0DE21AA-820F-4857-9F83-27573F96A2FE}" destId="{388E9604-6432-478C-A7DD-62678225D6A2}" srcOrd="0" destOrd="0" presId="urn:microsoft.com/office/officeart/2005/8/layout/cycle6"/>
    <dgm:cxn modelId="{F615944B-8784-4E24-A183-C6A5B5FB6F10}" type="presParOf" srcId="{D0DE21AA-820F-4857-9F83-27573F96A2FE}" destId="{14C1F0F6-209D-4B3B-B4D3-9156CC5D5E0F}" srcOrd="1" destOrd="0" presId="urn:microsoft.com/office/officeart/2005/8/layout/cycle6"/>
    <dgm:cxn modelId="{4104C9E3-9B89-4BC3-8995-E2EAADDCF288}" type="presParOf" srcId="{D0DE21AA-820F-4857-9F83-27573F96A2FE}" destId="{9EAA9B7E-4FEE-4B04-9D67-3F7B52959A7D}" srcOrd="2" destOrd="0" presId="urn:microsoft.com/office/officeart/2005/8/layout/cycle6"/>
    <dgm:cxn modelId="{A8B93FE9-78DF-434C-891D-715C2735B176}" type="presParOf" srcId="{D0DE21AA-820F-4857-9F83-27573F96A2FE}" destId="{F13BF7F2-5C46-48BF-B0E3-13851F7AD99A}" srcOrd="3" destOrd="0" presId="urn:microsoft.com/office/officeart/2005/8/layout/cycle6"/>
    <dgm:cxn modelId="{179F7E5C-4E4E-480C-B857-28653C028F5E}" type="presParOf" srcId="{D0DE21AA-820F-4857-9F83-27573F96A2FE}" destId="{3B403808-98B6-4232-9379-8FEB726E0322}" srcOrd="4" destOrd="0" presId="urn:microsoft.com/office/officeart/2005/8/layout/cycle6"/>
    <dgm:cxn modelId="{CA0EFF56-30FF-4475-8D6E-D0C2C27A2D3F}" type="presParOf" srcId="{D0DE21AA-820F-4857-9F83-27573F96A2FE}" destId="{9E880DFB-020F-402A-96AE-49F3783D2FC6}" srcOrd="5" destOrd="0" presId="urn:microsoft.com/office/officeart/2005/8/layout/cycle6"/>
    <dgm:cxn modelId="{56DF7F30-3739-4FB3-8EAF-162D41554C6C}" type="presParOf" srcId="{D0DE21AA-820F-4857-9F83-27573F96A2FE}" destId="{44D75DFD-BB47-4490-A6BC-10E8A56B4C50}" srcOrd="6" destOrd="0" presId="urn:microsoft.com/office/officeart/2005/8/layout/cycle6"/>
    <dgm:cxn modelId="{E482C8D2-9945-409F-ACFF-DD30BC37E205}" type="presParOf" srcId="{D0DE21AA-820F-4857-9F83-27573F96A2FE}" destId="{126927B0-AAF8-4D97-91BC-A7F7450FAF55}" srcOrd="7" destOrd="0" presId="urn:microsoft.com/office/officeart/2005/8/layout/cycle6"/>
    <dgm:cxn modelId="{1B9B8654-35E7-4B1C-8C48-1F18768A5C09}" type="presParOf" srcId="{D0DE21AA-820F-4857-9F83-27573F96A2FE}" destId="{C0D6637C-ABD9-4CAA-9DCC-F919F7CEFE59}" srcOrd="8" destOrd="0" presId="urn:microsoft.com/office/officeart/2005/8/layout/cycle6"/>
    <dgm:cxn modelId="{B5028327-6FF1-4428-9578-CA1BB7391599}" type="presParOf" srcId="{D0DE21AA-820F-4857-9F83-27573F96A2FE}" destId="{60DF0D87-401F-4CFD-8FC2-EA4639E8F047}" srcOrd="9" destOrd="0" presId="urn:microsoft.com/office/officeart/2005/8/layout/cycle6"/>
    <dgm:cxn modelId="{AF8E4AB5-466D-43B5-A07D-DB2B64C9C35D}" type="presParOf" srcId="{D0DE21AA-820F-4857-9F83-27573F96A2FE}" destId="{D2A9F35D-A537-4335-82E0-8FFD9095B840}" srcOrd="10" destOrd="0" presId="urn:microsoft.com/office/officeart/2005/8/layout/cycle6"/>
    <dgm:cxn modelId="{87939434-D8CB-4EC0-9BD3-2DCDF59E54A4}" type="presParOf" srcId="{D0DE21AA-820F-4857-9F83-27573F96A2FE}" destId="{637FF9A4-6C2B-48C0-86FF-AD6C1B230AF1}" srcOrd="11" destOrd="0" presId="urn:microsoft.com/office/officeart/2005/8/layout/cycle6"/>
    <dgm:cxn modelId="{671BB182-AF82-4266-A44F-10CA39F59A6A}" type="presParOf" srcId="{D0DE21AA-820F-4857-9F83-27573F96A2FE}" destId="{CFAABBF4-47CA-4AB5-A5FD-9B7D581099FF}" srcOrd="12" destOrd="0" presId="urn:microsoft.com/office/officeart/2005/8/layout/cycle6"/>
    <dgm:cxn modelId="{F0C59A3D-0120-485F-BF0A-B496DB26412A}" type="presParOf" srcId="{D0DE21AA-820F-4857-9F83-27573F96A2FE}" destId="{B589E569-D8F9-41E7-B7FB-27BFA7F843F3}" srcOrd="13" destOrd="0" presId="urn:microsoft.com/office/officeart/2005/8/layout/cycle6"/>
    <dgm:cxn modelId="{E0AA84EF-C9BA-4F89-B168-F83C913CF0AD}" type="presParOf" srcId="{D0DE21AA-820F-4857-9F83-27573F96A2FE}" destId="{3830BCF8-6B42-409D-BBA5-F3C3814E827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81844-140C-43D6-9472-4032B624761A}" type="doc">
      <dgm:prSet loTypeId="urn:microsoft.com/office/officeart/2005/8/layout/process1" loCatId="process" qsTypeId="urn:microsoft.com/office/officeart/2009/2/quickstyle/3d8" qsCatId="3D" csTypeId="urn:microsoft.com/office/officeart/2005/8/colors/accent1_2" csCatId="accent1" phldr="1"/>
      <dgm:spPr/>
    </dgm:pt>
    <dgm:pt modelId="{2A490D0F-A115-4E07-82E0-5B8812445FCD}">
      <dgm:prSet phldrT="[Texto]"/>
      <dgm:spPr/>
      <dgm:t>
        <a:bodyPr/>
        <a:lstStyle/>
        <a:p>
          <a:r>
            <a:rPr lang="pt-BR" dirty="0"/>
            <a:t>Input</a:t>
          </a:r>
        </a:p>
      </dgm:t>
    </dgm:pt>
    <dgm:pt modelId="{DD9F86C7-6D58-4832-BE80-A60F73A68DE6}" type="parTrans" cxnId="{26B3CFC0-91E4-42DB-9B1A-4E572227730D}">
      <dgm:prSet/>
      <dgm:spPr/>
      <dgm:t>
        <a:bodyPr/>
        <a:lstStyle/>
        <a:p>
          <a:endParaRPr lang="pt-BR"/>
        </a:p>
      </dgm:t>
    </dgm:pt>
    <dgm:pt modelId="{8EE59425-46A5-4F2C-A993-554A032A358F}" type="sibTrans" cxnId="{26B3CFC0-91E4-42DB-9B1A-4E572227730D}">
      <dgm:prSet/>
      <dgm:spPr/>
      <dgm:t>
        <a:bodyPr/>
        <a:lstStyle/>
        <a:p>
          <a:endParaRPr lang="pt-BR"/>
        </a:p>
      </dgm:t>
    </dgm:pt>
    <dgm:pt modelId="{2F3FD644-0C94-4C3A-B073-A3D75B4553D2}">
      <dgm:prSet phldrT="[Texto]"/>
      <dgm:spPr/>
      <dgm:t>
        <a:bodyPr/>
        <a:lstStyle/>
        <a:p>
          <a:r>
            <a:rPr lang="pt-BR" dirty="0"/>
            <a:t>Processamento</a:t>
          </a:r>
        </a:p>
      </dgm:t>
    </dgm:pt>
    <dgm:pt modelId="{4881B931-E729-493E-818F-42A695DAD84B}" type="parTrans" cxnId="{7B860034-2042-4B5A-B343-8A33474852DF}">
      <dgm:prSet/>
      <dgm:spPr/>
      <dgm:t>
        <a:bodyPr/>
        <a:lstStyle/>
        <a:p>
          <a:endParaRPr lang="pt-BR"/>
        </a:p>
      </dgm:t>
    </dgm:pt>
    <dgm:pt modelId="{7E04155A-3E66-471B-A23D-5F2905883D9D}" type="sibTrans" cxnId="{7B860034-2042-4B5A-B343-8A33474852DF}">
      <dgm:prSet/>
      <dgm:spPr/>
      <dgm:t>
        <a:bodyPr/>
        <a:lstStyle/>
        <a:p>
          <a:endParaRPr lang="pt-BR"/>
        </a:p>
      </dgm:t>
    </dgm:pt>
    <dgm:pt modelId="{66F1A95B-B0BB-4039-AC79-6D0FC9561573}">
      <dgm:prSet phldrT="[Texto]"/>
      <dgm:spPr/>
      <dgm:t>
        <a:bodyPr/>
        <a:lstStyle/>
        <a:p>
          <a:r>
            <a:rPr lang="pt-BR" dirty="0"/>
            <a:t>Output</a:t>
          </a:r>
        </a:p>
      </dgm:t>
    </dgm:pt>
    <dgm:pt modelId="{87F9FD50-5847-4763-9371-29EAEC03DB42}" type="parTrans" cxnId="{DC94FF56-BA63-4069-89EC-E884CDF51569}">
      <dgm:prSet/>
      <dgm:spPr/>
      <dgm:t>
        <a:bodyPr/>
        <a:lstStyle/>
        <a:p>
          <a:endParaRPr lang="pt-BR"/>
        </a:p>
      </dgm:t>
    </dgm:pt>
    <dgm:pt modelId="{1EABB09D-D885-4B42-9E4C-EBAD18477710}" type="sibTrans" cxnId="{DC94FF56-BA63-4069-89EC-E884CDF51569}">
      <dgm:prSet/>
      <dgm:spPr/>
      <dgm:t>
        <a:bodyPr/>
        <a:lstStyle/>
        <a:p>
          <a:endParaRPr lang="pt-BR"/>
        </a:p>
      </dgm:t>
    </dgm:pt>
    <dgm:pt modelId="{B16EC753-E9EC-448F-A773-FD58CD51F6F0}" type="pres">
      <dgm:prSet presAssocID="{5A981844-140C-43D6-9472-4032B624761A}" presName="Name0" presStyleCnt="0">
        <dgm:presLayoutVars>
          <dgm:dir/>
          <dgm:resizeHandles val="exact"/>
        </dgm:presLayoutVars>
      </dgm:prSet>
      <dgm:spPr/>
    </dgm:pt>
    <dgm:pt modelId="{7D177AB5-0BA1-437C-A030-41D6F56FE558}" type="pres">
      <dgm:prSet presAssocID="{2A490D0F-A115-4E07-82E0-5B8812445FCD}" presName="node" presStyleLbl="node1" presStyleIdx="0" presStyleCnt="3">
        <dgm:presLayoutVars>
          <dgm:bulletEnabled val="1"/>
        </dgm:presLayoutVars>
      </dgm:prSet>
      <dgm:spPr/>
    </dgm:pt>
    <dgm:pt modelId="{36278E79-25B8-418F-9472-D8DC6EF7CDED}" type="pres">
      <dgm:prSet presAssocID="{8EE59425-46A5-4F2C-A993-554A032A358F}" presName="sibTrans" presStyleLbl="sibTrans2D1" presStyleIdx="0" presStyleCnt="2"/>
      <dgm:spPr/>
    </dgm:pt>
    <dgm:pt modelId="{734870F0-05CA-4604-A199-C273529C6004}" type="pres">
      <dgm:prSet presAssocID="{8EE59425-46A5-4F2C-A993-554A032A358F}" presName="connectorText" presStyleLbl="sibTrans2D1" presStyleIdx="0" presStyleCnt="2"/>
      <dgm:spPr/>
    </dgm:pt>
    <dgm:pt modelId="{20114EAB-E3F1-439E-96ED-B31E3C7B8EBB}" type="pres">
      <dgm:prSet presAssocID="{2F3FD644-0C94-4C3A-B073-A3D75B4553D2}" presName="node" presStyleLbl="node1" presStyleIdx="1" presStyleCnt="3">
        <dgm:presLayoutVars>
          <dgm:bulletEnabled val="1"/>
        </dgm:presLayoutVars>
      </dgm:prSet>
      <dgm:spPr/>
    </dgm:pt>
    <dgm:pt modelId="{B391C527-42AF-46BB-BA47-F9CB176F0F0E}" type="pres">
      <dgm:prSet presAssocID="{7E04155A-3E66-471B-A23D-5F2905883D9D}" presName="sibTrans" presStyleLbl="sibTrans2D1" presStyleIdx="1" presStyleCnt="2"/>
      <dgm:spPr/>
    </dgm:pt>
    <dgm:pt modelId="{FF7BC091-F39C-47A0-B58C-2D692F0EE3E4}" type="pres">
      <dgm:prSet presAssocID="{7E04155A-3E66-471B-A23D-5F2905883D9D}" presName="connectorText" presStyleLbl="sibTrans2D1" presStyleIdx="1" presStyleCnt="2"/>
      <dgm:spPr/>
    </dgm:pt>
    <dgm:pt modelId="{9E6E2CEA-5871-449F-B52E-98297F37ECA5}" type="pres">
      <dgm:prSet presAssocID="{66F1A95B-B0BB-4039-AC79-6D0FC9561573}" presName="node" presStyleLbl="node1" presStyleIdx="2" presStyleCnt="3">
        <dgm:presLayoutVars>
          <dgm:bulletEnabled val="1"/>
        </dgm:presLayoutVars>
      </dgm:prSet>
      <dgm:spPr/>
    </dgm:pt>
  </dgm:ptLst>
  <dgm:cxnLst>
    <dgm:cxn modelId="{7B860034-2042-4B5A-B343-8A33474852DF}" srcId="{5A981844-140C-43D6-9472-4032B624761A}" destId="{2F3FD644-0C94-4C3A-B073-A3D75B4553D2}" srcOrd="1" destOrd="0" parTransId="{4881B931-E729-493E-818F-42A695DAD84B}" sibTransId="{7E04155A-3E66-471B-A23D-5F2905883D9D}"/>
    <dgm:cxn modelId="{BCF6EDD3-3A5F-4210-A05E-EC6C2A1D1F7E}" type="presOf" srcId="{2F3FD644-0C94-4C3A-B073-A3D75B4553D2}" destId="{20114EAB-E3F1-439E-96ED-B31E3C7B8EBB}" srcOrd="0" destOrd="0" presId="urn:microsoft.com/office/officeart/2005/8/layout/process1"/>
    <dgm:cxn modelId="{DC94FF56-BA63-4069-89EC-E884CDF51569}" srcId="{5A981844-140C-43D6-9472-4032B624761A}" destId="{66F1A95B-B0BB-4039-AC79-6D0FC9561573}" srcOrd="2" destOrd="0" parTransId="{87F9FD50-5847-4763-9371-29EAEC03DB42}" sibTransId="{1EABB09D-D885-4B42-9E4C-EBAD18477710}"/>
    <dgm:cxn modelId="{CDD73104-77C0-42B9-8ADD-DF40C63BD158}" type="presOf" srcId="{7E04155A-3E66-471B-A23D-5F2905883D9D}" destId="{B391C527-42AF-46BB-BA47-F9CB176F0F0E}" srcOrd="0" destOrd="0" presId="urn:microsoft.com/office/officeart/2005/8/layout/process1"/>
    <dgm:cxn modelId="{26B3CFC0-91E4-42DB-9B1A-4E572227730D}" srcId="{5A981844-140C-43D6-9472-4032B624761A}" destId="{2A490D0F-A115-4E07-82E0-5B8812445FCD}" srcOrd="0" destOrd="0" parTransId="{DD9F86C7-6D58-4832-BE80-A60F73A68DE6}" sibTransId="{8EE59425-46A5-4F2C-A993-554A032A358F}"/>
    <dgm:cxn modelId="{9226BC81-1FC9-41C2-BB63-CF65BCAB780D}" type="presOf" srcId="{7E04155A-3E66-471B-A23D-5F2905883D9D}" destId="{FF7BC091-F39C-47A0-B58C-2D692F0EE3E4}" srcOrd="1" destOrd="0" presId="urn:microsoft.com/office/officeart/2005/8/layout/process1"/>
    <dgm:cxn modelId="{08F88FAC-D03B-4761-A5EB-48CA355D1FF0}" type="presOf" srcId="{66F1A95B-B0BB-4039-AC79-6D0FC9561573}" destId="{9E6E2CEA-5871-449F-B52E-98297F37ECA5}" srcOrd="0" destOrd="0" presId="urn:microsoft.com/office/officeart/2005/8/layout/process1"/>
    <dgm:cxn modelId="{69F8F5A7-6A38-41FD-8E19-6C3A502F73C2}" type="presOf" srcId="{2A490D0F-A115-4E07-82E0-5B8812445FCD}" destId="{7D177AB5-0BA1-437C-A030-41D6F56FE558}" srcOrd="0" destOrd="0" presId="urn:microsoft.com/office/officeart/2005/8/layout/process1"/>
    <dgm:cxn modelId="{15543AAA-D68F-4B4B-8205-2FA593508CDE}" type="presOf" srcId="{8EE59425-46A5-4F2C-A993-554A032A358F}" destId="{36278E79-25B8-418F-9472-D8DC6EF7CDED}" srcOrd="0" destOrd="0" presId="urn:microsoft.com/office/officeart/2005/8/layout/process1"/>
    <dgm:cxn modelId="{A57DFF24-3AF5-48E8-A280-BF5EF36B52E2}" type="presOf" srcId="{8EE59425-46A5-4F2C-A993-554A032A358F}" destId="{734870F0-05CA-4604-A199-C273529C6004}" srcOrd="1" destOrd="0" presId="urn:microsoft.com/office/officeart/2005/8/layout/process1"/>
    <dgm:cxn modelId="{4082C841-DE80-4BD7-BEF5-DF9B261E81C7}" type="presOf" srcId="{5A981844-140C-43D6-9472-4032B624761A}" destId="{B16EC753-E9EC-448F-A773-FD58CD51F6F0}" srcOrd="0" destOrd="0" presId="urn:microsoft.com/office/officeart/2005/8/layout/process1"/>
    <dgm:cxn modelId="{5C39AF06-28D7-42CD-A35C-6BB947CFFECC}" type="presParOf" srcId="{B16EC753-E9EC-448F-A773-FD58CD51F6F0}" destId="{7D177AB5-0BA1-437C-A030-41D6F56FE558}" srcOrd="0" destOrd="0" presId="urn:microsoft.com/office/officeart/2005/8/layout/process1"/>
    <dgm:cxn modelId="{0CD78F5A-83E7-4266-BBFB-88B4A0EB4E3F}" type="presParOf" srcId="{B16EC753-E9EC-448F-A773-FD58CD51F6F0}" destId="{36278E79-25B8-418F-9472-D8DC6EF7CDED}" srcOrd="1" destOrd="0" presId="urn:microsoft.com/office/officeart/2005/8/layout/process1"/>
    <dgm:cxn modelId="{24C7193F-8013-4AA5-BF80-691CD97C9820}" type="presParOf" srcId="{36278E79-25B8-418F-9472-D8DC6EF7CDED}" destId="{734870F0-05CA-4604-A199-C273529C6004}" srcOrd="0" destOrd="0" presId="urn:microsoft.com/office/officeart/2005/8/layout/process1"/>
    <dgm:cxn modelId="{28E8F7F6-116D-4662-8B13-F872218DEC28}" type="presParOf" srcId="{B16EC753-E9EC-448F-A773-FD58CD51F6F0}" destId="{20114EAB-E3F1-439E-96ED-B31E3C7B8EBB}" srcOrd="2" destOrd="0" presId="urn:microsoft.com/office/officeart/2005/8/layout/process1"/>
    <dgm:cxn modelId="{A0582698-9256-4ECE-80FD-1A4B43E64E83}" type="presParOf" srcId="{B16EC753-E9EC-448F-A773-FD58CD51F6F0}" destId="{B391C527-42AF-46BB-BA47-F9CB176F0F0E}" srcOrd="3" destOrd="0" presId="urn:microsoft.com/office/officeart/2005/8/layout/process1"/>
    <dgm:cxn modelId="{BD86556B-24E8-4B17-ADBB-D579A27E2BC7}" type="presParOf" srcId="{B391C527-42AF-46BB-BA47-F9CB176F0F0E}" destId="{FF7BC091-F39C-47A0-B58C-2D692F0EE3E4}" srcOrd="0" destOrd="0" presId="urn:microsoft.com/office/officeart/2005/8/layout/process1"/>
    <dgm:cxn modelId="{82BEB096-C671-42D7-8667-56A01F59B85B}" type="presParOf" srcId="{B16EC753-E9EC-448F-A773-FD58CD51F6F0}" destId="{9E6E2CEA-5871-449F-B52E-98297F37ECA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E9604-6432-478C-A7DD-62678225D6A2}">
      <dsp:nvSpPr>
        <dsp:cNvPr id="0" name=""/>
        <dsp:cNvSpPr/>
      </dsp:nvSpPr>
      <dsp:spPr>
        <a:xfrm>
          <a:off x="1927764" y="2831"/>
          <a:ext cx="1560193" cy="1014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Fluxo de informações</a:t>
          </a:r>
        </a:p>
      </dsp:txBody>
      <dsp:txXfrm>
        <a:off x="1977270" y="52337"/>
        <a:ext cx="1461181" cy="915113"/>
      </dsp:txXfrm>
    </dsp:sp>
    <dsp:sp modelId="{9EAA9B7E-4FEE-4B04-9D67-3F7B52959A7D}">
      <dsp:nvSpPr>
        <dsp:cNvPr id="0" name=""/>
        <dsp:cNvSpPr/>
      </dsp:nvSpPr>
      <dsp:spPr>
        <a:xfrm>
          <a:off x="682383" y="509894"/>
          <a:ext cx="4050955" cy="4050955"/>
        </a:xfrm>
        <a:custGeom>
          <a:avLst/>
          <a:gdLst/>
          <a:ahLst/>
          <a:cxnLst/>
          <a:rect l="0" t="0" r="0" b="0"/>
          <a:pathLst>
            <a:path>
              <a:moveTo>
                <a:pt x="2816284" y="160756"/>
              </a:moveTo>
              <a:arcTo wR="2025477" hR="2025477" stAng="17578874" swAng="19607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BF7F2-5C46-48BF-B0E3-13851F7AD99A}">
      <dsp:nvSpPr>
        <dsp:cNvPr id="0" name=""/>
        <dsp:cNvSpPr/>
      </dsp:nvSpPr>
      <dsp:spPr>
        <a:xfrm>
          <a:off x="3854108" y="1402401"/>
          <a:ext cx="1560193" cy="1014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Materiais </a:t>
          </a:r>
        </a:p>
      </dsp:txBody>
      <dsp:txXfrm>
        <a:off x="3903614" y="1451907"/>
        <a:ext cx="1461181" cy="915113"/>
      </dsp:txXfrm>
    </dsp:sp>
    <dsp:sp modelId="{9E880DFB-020F-402A-96AE-49F3783D2FC6}">
      <dsp:nvSpPr>
        <dsp:cNvPr id="0" name=""/>
        <dsp:cNvSpPr/>
      </dsp:nvSpPr>
      <dsp:spPr>
        <a:xfrm>
          <a:off x="682383" y="509894"/>
          <a:ext cx="4050955" cy="4050955"/>
        </a:xfrm>
        <a:custGeom>
          <a:avLst/>
          <a:gdLst/>
          <a:ahLst/>
          <a:cxnLst/>
          <a:rect l="0" t="0" r="0" b="0"/>
          <a:pathLst>
            <a:path>
              <a:moveTo>
                <a:pt x="4048185" y="1919577"/>
              </a:moveTo>
              <a:arcTo wR="2025477" hR="2025477" stAng="21420178" swAng="21956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D75DFD-BB47-4490-A6BC-10E8A56B4C50}">
      <dsp:nvSpPr>
        <dsp:cNvPr id="0" name=""/>
        <dsp:cNvSpPr/>
      </dsp:nvSpPr>
      <dsp:spPr>
        <a:xfrm>
          <a:off x="3118310" y="3666954"/>
          <a:ext cx="1560193" cy="1014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Força humana</a:t>
          </a:r>
        </a:p>
      </dsp:txBody>
      <dsp:txXfrm>
        <a:off x="3167816" y="3716460"/>
        <a:ext cx="1461181" cy="915113"/>
      </dsp:txXfrm>
    </dsp:sp>
    <dsp:sp modelId="{C0D6637C-ABD9-4CAA-9DCC-F919F7CEFE59}">
      <dsp:nvSpPr>
        <dsp:cNvPr id="0" name=""/>
        <dsp:cNvSpPr/>
      </dsp:nvSpPr>
      <dsp:spPr>
        <a:xfrm>
          <a:off x="682383" y="509894"/>
          <a:ext cx="4050955" cy="4050955"/>
        </a:xfrm>
        <a:custGeom>
          <a:avLst/>
          <a:gdLst/>
          <a:ahLst/>
          <a:cxnLst/>
          <a:rect l="0" t="0" r="0" b="0"/>
          <a:pathLst>
            <a:path>
              <a:moveTo>
                <a:pt x="2427885" y="4010579"/>
              </a:moveTo>
              <a:arcTo wR="2025477" hR="2025477" stAng="4712439" swAng="13751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F0D87-401F-4CFD-8FC2-EA4639E8F047}">
      <dsp:nvSpPr>
        <dsp:cNvPr id="0" name=""/>
        <dsp:cNvSpPr/>
      </dsp:nvSpPr>
      <dsp:spPr>
        <a:xfrm>
          <a:off x="737218" y="3666954"/>
          <a:ext cx="1560193" cy="1014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Capital (equipamentos)</a:t>
          </a:r>
        </a:p>
      </dsp:txBody>
      <dsp:txXfrm>
        <a:off x="786724" y="3716460"/>
        <a:ext cx="1461181" cy="915113"/>
      </dsp:txXfrm>
    </dsp:sp>
    <dsp:sp modelId="{637FF9A4-6C2B-48C0-86FF-AD6C1B230AF1}">
      <dsp:nvSpPr>
        <dsp:cNvPr id="0" name=""/>
        <dsp:cNvSpPr/>
      </dsp:nvSpPr>
      <dsp:spPr>
        <a:xfrm>
          <a:off x="682383" y="509894"/>
          <a:ext cx="4050955" cy="4050955"/>
        </a:xfrm>
        <a:custGeom>
          <a:avLst/>
          <a:gdLst/>
          <a:ahLst/>
          <a:cxnLst/>
          <a:rect l="0" t="0" r="0" b="0"/>
          <a:pathLst>
            <a:path>
              <a:moveTo>
                <a:pt x="338364" y="3146285"/>
              </a:moveTo>
              <a:arcTo wR="2025477" hR="2025477" stAng="8784151" swAng="21956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ABBF4-47CA-4AB5-A5FD-9B7D581099FF}">
      <dsp:nvSpPr>
        <dsp:cNvPr id="0" name=""/>
        <dsp:cNvSpPr/>
      </dsp:nvSpPr>
      <dsp:spPr>
        <a:xfrm>
          <a:off x="1420" y="1402401"/>
          <a:ext cx="1560193" cy="1014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 dirty="0"/>
            <a:t>Dinheiro</a:t>
          </a:r>
        </a:p>
      </dsp:txBody>
      <dsp:txXfrm>
        <a:off x="50926" y="1451907"/>
        <a:ext cx="1461181" cy="915113"/>
      </dsp:txXfrm>
    </dsp:sp>
    <dsp:sp modelId="{3830BCF8-6B42-409D-BBA5-F3C3814E8271}">
      <dsp:nvSpPr>
        <dsp:cNvPr id="0" name=""/>
        <dsp:cNvSpPr/>
      </dsp:nvSpPr>
      <dsp:spPr>
        <a:xfrm>
          <a:off x="682383" y="509894"/>
          <a:ext cx="4050955" cy="4050955"/>
        </a:xfrm>
        <a:custGeom>
          <a:avLst/>
          <a:gdLst/>
          <a:ahLst/>
          <a:cxnLst/>
          <a:rect l="0" t="0" r="0" b="0"/>
          <a:pathLst>
            <a:path>
              <a:moveTo>
                <a:pt x="353034" y="882895"/>
              </a:moveTo>
              <a:arcTo wR="2025477" hR="2025477" stAng="12860411" swAng="196071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77AB5-0BA1-437C-A030-41D6F56FE558}">
      <dsp:nvSpPr>
        <dsp:cNvPr id="0" name=""/>
        <dsp:cNvSpPr/>
      </dsp:nvSpPr>
      <dsp:spPr>
        <a:xfrm>
          <a:off x="5279" y="29499"/>
          <a:ext cx="1577847" cy="946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Input</a:t>
          </a:r>
        </a:p>
      </dsp:txBody>
      <dsp:txXfrm>
        <a:off x="33007" y="57227"/>
        <a:ext cx="1522391" cy="891252"/>
      </dsp:txXfrm>
    </dsp:sp>
    <dsp:sp modelId="{36278E79-25B8-418F-9472-D8DC6EF7CDED}">
      <dsp:nvSpPr>
        <dsp:cNvPr id="0" name=""/>
        <dsp:cNvSpPr/>
      </dsp:nvSpPr>
      <dsp:spPr>
        <a:xfrm>
          <a:off x="1740910" y="307200"/>
          <a:ext cx="334503" cy="391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1740910" y="385461"/>
        <a:ext cx="234152" cy="234784"/>
      </dsp:txXfrm>
    </dsp:sp>
    <dsp:sp modelId="{20114EAB-E3F1-439E-96ED-B31E3C7B8EBB}">
      <dsp:nvSpPr>
        <dsp:cNvPr id="0" name=""/>
        <dsp:cNvSpPr/>
      </dsp:nvSpPr>
      <dsp:spPr>
        <a:xfrm>
          <a:off x="2214264" y="29499"/>
          <a:ext cx="1577847" cy="946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Processamento</a:t>
          </a:r>
        </a:p>
      </dsp:txBody>
      <dsp:txXfrm>
        <a:off x="2241992" y="57227"/>
        <a:ext cx="1522391" cy="891252"/>
      </dsp:txXfrm>
    </dsp:sp>
    <dsp:sp modelId="{B391C527-42AF-46BB-BA47-F9CB176F0F0E}">
      <dsp:nvSpPr>
        <dsp:cNvPr id="0" name=""/>
        <dsp:cNvSpPr/>
      </dsp:nvSpPr>
      <dsp:spPr>
        <a:xfrm>
          <a:off x="3949896" y="307200"/>
          <a:ext cx="334503" cy="3913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/>
        </a:p>
      </dsp:txBody>
      <dsp:txXfrm>
        <a:off x="3949896" y="385461"/>
        <a:ext cx="234152" cy="234784"/>
      </dsp:txXfrm>
    </dsp:sp>
    <dsp:sp modelId="{9E6E2CEA-5871-449F-B52E-98297F37ECA5}">
      <dsp:nvSpPr>
        <dsp:cNvPr id="0" name=""/>
        <dsp:cNvSpPr/>
      </dsp:nvSpPr>
      <dsp:spPr>
        <a:xfrm>
          <a:off x="4423250" y="29499"/>
          <a:ext cx="1577847" cy="946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Output</a:t>
          </a:r>
        </a:p>
      </dsp:txBody>
      <dsp:txXfrm>
        <a:off x="4450978" y="57227"/>
        <a:ext cx="1522391" cy="891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40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87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1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203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177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709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29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941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73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52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80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29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8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62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56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5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774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A80F1-D53B-4CF4-87E2-AF8861B64455}" type="datetimeFigureOut">
              <a:rPr lang="pt-BR" smtClean="0"/>
              <a:t>04/09/2016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4F0D5-9566-4A94-A895-09A03AAF41C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9155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9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5774" y="2680482"/>
            <a:ext cx="8733183" cy="1392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3000" dirty="0"/>
              <a:t>Cap. 5 –</a:t>
            </a:r>
          </a:p>
          <a:p>
            <a:pPr algn="r">
              <a:lnSpc>
                <a:spcPct val="150000"/>
              </a:lnSpc>
            </a:pPr>
            <a:r>
              <a:rPr lang="pt-BR" sz="3000" dirty="0"/>
              <a:t>Escola de marketing interativa e não-econômica 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05461" y="3068636"/>
            <a:ext cx="30892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SHETH, J.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GARDNER, D. M. </a:t>
            </a:r>
          </a:p>
          <a:p>
            <a:pPr algn="r"/>
            <a:r>
              <a:rPr lang="en-US" b="1" dirty="0">
                <a:solidFill>
                  <a:schemeClr val="bg1"/>
                </a:solidFill>
              </a:rPr>
              <a:t>GARRET, D. E.</a:t>
            </a:r>
          </a:p>
        </p:txBody>
      </p:sp>
    </p:spTree>
    <p:extLst>
      <p:ext uri="{BB962C8B-B14F-4D97-AF65-F5344CB8AC3E}">
        <p14:creationId xmlns:p14="http://schemas.microsoft.com/office/powerpoint/2010/main" val="2886249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44459" y="2256949"/>
            <a:ext cx="116282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Qual é a cooperação em um sistema </a:t>
            </a:r>
            <a:r>
              <a:rPr lang="pt-BR" sz="2200" dirty="0" err="1">
                <a:solidFill>
                  <a:schemeClr val="bg1"/>
                </a:solidFill>
              </a:rPr>
              <a:t>interorganizacional</a:t>
            </a:r>
            <a:r>
              <a:rPr lang="pt-BR" sz="2200" dirty="0">
                <a:solidFill>
                  <a:schemeClr val="bg1"/>
                </a:solidFill>
              </a:rPr>
              <a:t>? (</a:t>
            </a:r>
            <a:r>
              <a:rPr lang="pt-BR" sz="2200" dirty="0" err="1">
                <a:solidFill>
                  <a:schemeClr val="accent1"/>
                </a:solidFill>
              </a:rPr>
              <a:t>Childers</a:t>
            </a:r>
            <a:r>
              <a:rPr lang="pt-BR" sz="2200" dirty="0">
                <a:solidFill>
                  <a:schemeClr val="accent1"/>
                </a:solidFill>
              </a:rPr>
              <a:t> e </a:t>
            </a:r>
            <a:r>
              <a:rPr lang="pt-BR" sz="2200" dirty="0" err="1">
                <a:solidFill>
                  <a:schemeClr val="accent1"/>
                </a:solidFill>
              </a:rPr>
              <a:t>Ruekert</a:t>
            </a:r>
            <a:r>
              <a:rPr lang="pt-BR" sz="2200" dirty="0">
                <a:solidFill>
                  <a:schemeClr val="accent1"/>
                </a:solidFill>
              </a:rPr>
              <a:t>, 1982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pPr marL="114300" lvl="2"/>
            <a:r>
              <a:rPr lang="pt-BR" sz="2200" dirty="0">
                <a:solidFill>
                  <a:schemeClr val="bg1"/>
                </a:solidFill>
              </a:rPr>
              <a:t>	- troca equilibrada de recursos </a:t>
            </a:r>
          </a:p>
          <a:p>
            <a:pPr marL="114300" lvl="2"/>
            <a:r>
              <a:rPr lang="pt-BR" sz="2200" dirty="0">
                <a:solidFill>
                  <a:schemeClr val="bg1"/>
                </a:solidFill>
              </a:rPr>
              <a:t>	- ações conjuntas entre atores para atingir os objetivos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Como o poder afeta o poder de negociação?</a:t>
            </a:r>
          </a:p>
          <a:p>
            <a:r>
              <a:rPr lang="pt-BR" sz="2200" dirty="0">
                <a:solidFill>
                  <a:schemeClr val="bg1"/>
                </a:solidFill>
              </a:rPr>
              <a:t>	- canais de distribuição são classificados como economias políticas (</a:t>
            </a:r>
            <a:r>
              <a:rPr lang="pt-BR" sz="2200" dirty="0">
                <a:solidFill>
                  <a:schemeClr val="accent1"/>
                </a:solidFill>
              </a:rPr>
              <a:t>Stern e </a:t>
            </a:r>
            <a:r>
              <a:rPr lang="pt-BR" sz="2200" dirty="0" err="1">
                <a:solidFill>
                  <a:schemeClr val="accent1"/>
                </a:solidFill>
              </a:rPr>
              <a:t>Reve</a:t>
            </a:r>
            <a:r>
              <a:rPr lang="pt-BR" sz="2200" dirty="0">
                <a:solidFill>
                  <a:schemeClr val="accent1"/>
                </a:solidFill>
              </a:rPr>
              <a:t>, 1980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r>
              <a:rPr lang="pt-BR" sz="2200" dirty="0">
                <a:solidFill>
                  <a:schemeClr val="bg1"/>
                </a:solidFill>
              </a:rPr>
              <a:t>	- afetam coletivamente o comportamento e a performance:</a:t>
            </a:r>
          </a:p>
          <a:p>
            <a:r>
              <a:rPr lang="pt-BR" sz="2200" dirty="0">
                <a:solidFill>
                  <a:schemeClr val="bg1"/>
                </a:solidFill>
              </a:rPr>
              <a:t>	  	abordagem econômica: orientada para “eficiência”, custos, diferenciação funcional</a:t>
            </a:r>
          </a:p>
          <a:p>
            <a:r>
              <a:rPr lang="pt-BR" sz="2200" dirty="0">
                <a:solidFill>
                  <a:schemeClr val="bg1"/>
                </a:solidFill>
              </a:rPr>
              <a:t>	  	abordagem política: orientada “socialmente” focando poder e conflitos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	- </a:t>
            </a:r>
            <a:r>
              <a:rPr lang="pt-BR" sz="2200" dirty="0" err="1">
                <a:solidFill>
                  <a:schemeClr val="accent1"/>
                </a:solidFill>
              </a:rPr>
              <a:t>Dwyer</a:t>
            </a:r>
            <a:r>
              <a:rPr lang="pt-BR" sz="2200" dirty="0">
                <a:solidFill>
                  <a:schemeClr val="accent1"/>
                </a:solidFill>
              </a:rPr>
              <a:t> e </a:t>
            </a:r>
            <a:r>
              <a:rPr lang="pt-BR" sz="2200" dirty="0" err="1">
                <a:solidFill>
                  <a:schemeClr val="accent1"/>
                </a:solidFill>
              </a:rPr>
              <a:t>Welsh</a:t>
            </a:r>
            <a:r>
              <a:rPr lang="pt-BR" sz="2200" dirty="0">
                <a:solidFill>
                  <a:schemeClr val="accent1"/>
                </a:solidFill>
              </a:rPr>
              <a:t> (1985) </a:t>
            </a:r>
            <a:r>
              <a:rPr lang="pt-BR" sz="2200" dirty="0">
                <a:solidFill>
                  <a:schemeClr val="bg1"/>
                </a:solidFill>
              </a:rPr>
              <a:t>– desenvolve um modelo político econômico integrando as </a:t>
            </a:r>
          </a:p>
          <a:p>
            <a:r>
              <a:rPr lang="pt-BR" sz="2200" dirty="0">
                <a:solidFill>
                  <a:schemeClr val="bg1"/>
                </a:solidFill>
              </a:rPr>
              <a:t>	  forças econômicas e sociopolíticas internas e externas do marketing.</a:t>
            </a:r>
          </a:p>
        </p:txBody>
      </p:sp>
    </p:spTree>
    <p:extLst>
      <p:ext uri="{BB962C8B-B14F-4D97-AF65-F5344CB8AC3E}">
        <p14:creationId xmlns:p14="http://schemas.microsoft.com/office/powerpoint/2010/main" val="3310976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44459" y="2256949"/>
            <a:ext cx="116282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Qual é a cooperação em um sistema </a:t>
            </a:r>
            <a:r>
              <a:rPr lang="pt-BR" sz="2200" dirty="0" err="1">
                <a:solidFill>
                  <a:schemeClr val="bg1"/>
                </a:solidFill>
              </a:rPr>
              <a:t>interorganizacional</a:t>
            </a:r>
            <a:r>
              <a:rPr lang="pt-BR" sz="2200" dirty="0">
                <a:solidFill>
                  <a:schemeClr val="bg1"/>
                </a:solidFill>
              </a:rPr>
              <a:t>? (</a:t>
            </a:r>
            <a:r>
              <a:rPr lang="pt-BR" sz="2200" dirty="0" err="1">
                <a:solidFill>
                  <a:schemeClr val="accent1"/>
                </a:solidFill>
              </a:rPr>
              <a:t>Childers</a:t>
            </a:r>
            <a:r>
              <a:rPr lang="pt-BR" sz="2200" dirty="0">
                <a:solidFill>
                  <a:schemeClr val="accent1"/>
                </a:solidFill>
              </a:rPr>
              <a:t> e </a:t>
            </a:r>
            <a:r>
              <a:rPr lang="pt-BR" sz="2200" dirty="0" err="1">
                <a:solidFill>
                  <a:schemeClr val="accent1"/>
                </a:solidFill>
              </a:rPr>
              <a:t>Ruekert</a:t>
            </a:r>
            <a:r>
              <a:rPr lang="pt-BR" sz="2200" dirty="0">
                <a:solidFill>
                  <a:schemeClr val="accent1"/>
                </a:solidFill>
              </a:rPr>
              <a:t>, 1982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pPr marL="114300" lvl="2"/>
            <a:r>
              <a:rPr lang="pt-BR" sz="2200" dirty="0">
                <a:solidFill>
                  <a:schemeClr val="bg1"/>
                </a:solidFill>
              </a:rPr>
              <a:t>	- troca equilibrada de recursos </a:t>
            </a:r>
          </a:p>
          <a:p>
            <a:pPr marL="114300" lvl="2"/>
            <a:r>
              <a:rPr lang="pt-BR" sz="2200" dirty="0">
                <a:solidFill>
                  <a:schemeClr val="bg1"/>
                </a:solidFill>
              </a:rPr>
              <a:t>	- ações conjuntas entre atores para atingir os objetivos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Como o poder afeta o poder de negociação?</a:t>
            </a:r>
          </a:p>
          <a:p>
            <a:r>
              <a:rPr lang="pt-BR" sz="2200" dirty="0">
                <a:solidFill>
                  <a:schemeClr val="bg1"/>
                </a:solidFill>
              </a:rPr>
              <a:t>	- canais de distribuição são classificados como economias políticas (</a:t>
            </a:r>
            <a:r>
              <a:rPr lang="pt-BR" sz="2200" dirty="0">
                <a:solidFill>
                  <a:schemeClr val="accent1"/>
                </a:solidFill>
              </a:rPr>
              <a:t>Stern e </a:t>
            </a:r>
            <a:r>
              <a:rPr lang="pt-BR" sz="2200" dirty="0" err="1">
                <a:solidFill>
                  <a:schemeClr val="accent1"/>
                </a:solidFill>
              </a:rPr>
              <a:t>Reve</a:t>
            </a:r>
            <a:r>
              <a:rPr lang="pt-BR" sz="2200" dirty="0">
                <a:solidFill>
                  <a:schemeClr val="accent1"/>
                </a:solidFill>
              </a:rPr>
              <a:t>, 1980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r>
              <a:rPr lang="pt-BR" sz="2200" dirty="0">
                <a:solidFill>
                  <a:schemeClr val="bg1"/>
                </a:solidFill>
              </a:rPr>
              <a:t>	- afetam coletivamente o comportamento e a performance:</a:t>
            </a:r>
          </a:p>
          <a:p>
            <a:r>
              <a:rPr lang="pt-BR" sz="2200" dirty="0">
                <a:solidFill>
                  <a:schemeClr val="bg1"/>
                </a:solidFill>
              </a:rPr>
              <a:t>	  	abordagem econômica: orientada para “eficiência”, custos, diferenciação funcional</a:t>
            </a:r>
          </a:p>
          <a:p>
            <a:r>
              <a:rPr lang="pt-BR" sz="2200" dirty="0">
                <a:solidFill>
                  <a:schemeClr val="bg1"/>
                </a:solidFill>
              </a:rPr>
              <a:t>	  	abordagem política: orientada “socialmente” focando poder e conflitos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	- </a:t>
            </a:r>
            <a:r>
              <a:rPr lang="pt-BR" sz="2200" dirty="0" err="1">
                <a:solidFill>
                  <a:schemeClr val="accent1"/>
                </a:solidFill>
              </a:rPr>
              <a:t>Dwyer</a:t>
            </a:r>
            <a:r>
              <a:rPr lang="pt-BR" sz="2200" dirty="0">
                <a:solidFill>
                  <a:schemeClr val="accent1"/>
                </a:solidFill>
              </a:rPr>
              <a:t> e </a:t>
            </a:r>
            <a:r>
              <a:rPr lang="pt-BR" sz="2200" dirty="0" err="1">
                <a:solidFill>
                  <a:schemeClr val="accent1"/>
                </a:solidFill>
              </a:rPr>
              <a:t>Welsh</a:t>
            </a:r>
            <a:r>
              <a:rPr lang="pt-BR" sz="2200" dirty="0">
                <a:solidFill>
                  <a:schemeClr val="accent1"/>
                </a:solidFill>
              </a:rPr>
              <a:t> (1985) </a:t>
            </a:r>
            <a:r>
              <a:rPr lang="pt-BR" sz="2200" dirty="0">
                <a:solidFill>
                  <a:schemeClr val="bg1"/>
                </a:solidFill>
              </a:rPr>
              <a:t>– desenvolve um modelo político econômico integrando as </a:t>
            </a:r>
          </a:p>
          <a:p>
            <a:r>
              <a:rPr lang="pt-BR" sz="2200" dirty="0">
                <a:solidFill>
                  <a:schemeClr val="bg1"/>
                </a:solidFill>
              </a:rPr>
              <a:t>	  forças econômicas e sociopolíticas internas e externas do marketing.</a:t>
            </a:r>
          </a:p>
        </p:txBody>
      </p:sp>
    </p:spTree>
    <p:extLst>
      <p:ext uri="{BB962C8B-B14F-4D97-AF65-F5344CB8AC3E}">
        <p14:creationId xmlns:p14="http://schemas.microsoft.com/office/powerpoint/2010/main" val="127607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926" y="2062162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6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Sistêmica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1692" y="2688848"/>
            <a:ext cx="539261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>
                <a:solidFill>
                  <a:schemeClr val="bg1"/>
                </a:solidFill>
              </a:rPr>
              <a:t>Tornou-se visível devido à influência das técnicas de pesquisas operacionais e de outras disciplinas de negócios.</a:t>
            </a:r>
          </a:p>
          <a:p>
            <a:pPr algn="ctr"/>
            <a:endParaRPr lang="pt-BR" sz="2200" dirty="0">
              <a:solidFill>
                <a:schemeClr val="bg1"/>
              </a:solidFill>
            </a:endParaRPr>
          </a:p>
          <a:p>
            <a:pPr algn="ctr"/>
            <a:endParaRPr lang="pt-BR" sz="2200" dirty="0">
              <a:solidFill>
                <a:schemeClr val="bg1"/>
              </a:solidFill>
            </a:endParaRPr>
          </a:p>
          <a:p>
            <a:pPr algn="ctr"/>
            <a:r>
              <a:rPr lang="pt-BR" sz="2200" dirty="0">
                <a:solidFill>
                  <a:schemeClr val="bg1"/>
                </a:solidFill>
              </a:rPr>
              <a:t>Segundo </a:t>
            </a:r>
            <a:r>
              <a:rPr lang="pt-BR" sz="2200" dirty="0" err="1">
                <a:solidFill>
                  <a:schemeClr val="accent1"/>
                </a:solidFill>
              </a:rPr>
              <a:t>Forrester</a:t>
            </a:r>
            <a:r>
              <a:rPr lang="pt-BR" sz="2200" dirty="0">
                <a:solidFill>
                  <a:schemeClr val="accent1"/>
                </a:solidFill>
              </a:rPr>
              <a:t> (1958)</a:t>
            </a:r>
            <a:r>
              <a:rPr lang="pt-BR" sz="2200" dirty="0">
                <a:solidFill>
                  <a:schemeClr val="bg1"/>
                </a:solidFill>
              </a:rPr>
              <a:t>, a empresa é reconhecida pelas funções integradas que condicionam forças em direção ao crescimento, flutuações e declínio.</a:t>
            </a:r>
          </a:p>
          <a:p>
            <a:pPr algn="ctr"/>
            <a:endParaRPr lang="pt-BR" sz="2200" dirty="0">
              <a:solidFill>
                <a:schemeClr val="bg1"/>
              </a:solidFill>
            </a:endParaRPr>
          </a:p>
          <a:p>
            <a:pPr algn="ctr"/>
            <a:endParaRPr lang="pt-BR" sz="2200" dirty="0">
              <a:solidFill>
                <a:schemeClr val="bg1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379989102"/>
              </p:ext>
            </p:extLst>
          </p:nvPr>
        </p:nvGraphicFramePr>
        <p:xfrm>
          <a:off x="6246192" y="2107096"/>
          <a:ext cx="5415722" cy="475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25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Sistêmica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1692" y="2688848"/>
            <a:ext cx="111776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Para </a:t>
            </a:r>
            <a:r>
              <a:rPr lang="pt-BR" sz="2200" dirty="0" err="1">
                <a:solidFill>
                  <a:schemeClr val="accent1"/>
                </a:solidFill>
              </a:rPr>
              <a:t>Boulding</a:t>
            </a:r>
            <a:r>
              <a:rPr lang="pt-BR" sz="2200" dirty="0">
                <a:solidFill>
                  <a:schemeClr val="accent1"/>
                </a:solidFill>
              </a:rPr>
              <a:t> (1956)</a:t>
            </a:r>
            <a:r>
              <a:rPr lang="pt-BR" sz="2200" dirty="0">
                <a:solidFill>
                  <a:schemeClr val="bg1"/>
                </a:solidFill>
              </a:rPr>
              <a:t>, na </a:t>
            </a:r>
            <a:r>
              <a:rPr lang="pt-BR" sz="2200" i="1" dirty="0">
                <a:solidFill>
                  <a:schemeClr val="bg1"/>
                </a:solidFill>
              </a:rPr>
              <a:t>Teoria Geral dos Sistemas</a:t>
            </a:r>
            <a:r>
              <a:rPr lang="pt-BR" sz="2200" dirty="0">
                <a:solidFill>
                  <a:schemeClr val="bg1"/>
                </a:solidFill>
              </a:rPr>
              <a:t>, afirma que as frequentes confusões de relacionamento entre Produção, Marketing e Consumo poderiam ser organizadas numa perspectiva coerente e unificada, especialmente de níveis de sistemas para a classificação de problemas.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Para ele, os problemas de marketing pertencem à classe de sistemas caracterizada pela comunicação e adaptação nas organizações sociais.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endParaRPr lang="pt-BR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18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Sistêmica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1692" y="2688848"/>
            <a:ext cx="1117769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 err="1">
                <a:solidFill>
                  <a:schemeClr val="accent1"/>
                </a:solidFill>
              </a:rPr>
              <a:t>Ludvig</a:t>
            </a:r>
            <a:r>
              <a:rPr lang="pt-BR" sz="2200" dirty="0">
                <a:solidFill>
                  <a:schemeClr val="accent1"/>
                </a:solidFill>
              </a:rPr>
              <a:t> von </a:t>
            </a:r>
            <a:r>
              <a:rPr lang="pt-BR" sz="2200" dirty="0" err="1">
                <a:solidFill>
                  <a:schemeClr val="accent1"/>
                </a:solidFill>
              </a:rPr>
              <a:t>Bertalanffy</a:t>
            </a:r>
            <a:r>
              <a:rPr lang="pt-BR" sz="2200" dirty="0">
                <a:solidFill>
                  <a:schemeClr val="accent1"/>
                </a:solidFill>
              </a:rPr>
              <a:t> (1968)</a:t>
            </a:r>
            <a:r>
              <a:rPr lang="pt-BR" sz="2200" dirty="0">
                <a:solidFill>
                  <a:schemeClr val="bg1"/>
                </a:solidFill>
              </a:rPr>
              <a:t>,</a:t>
            </a:r>
            <a:r>
              <a:rPr lang="pt-BR" sz="2200" dirty="0">
                <a:solidFill>
                  <a:schemeClr val="accent1"/>
                </a:solidFill>
              </a:rPr>
              <a:t> </a:t>
            </a:r>
            <a:r>
              <a:rPr lang="pt-BR" sz="2200" dirty="0">
                <a:solidFill>
                  <a:schemeClr val="bg1"/>
                </a:solidFill>
              </a:rPr>
              <a:t>em seu artigo “</a:t>
            </a:r>
            <a:r>
              <a:rPr lang="pt-BR" sz="2200" i="1" dirty="0">
                <a:solidFill>
                  <a:schemeClr val="bg1"/>
                </a:solidFill>
              </a:rPr>
              <a:t>Teoria Geral dos Sistemas</a:t>
            </a:r>
            <a:r>
              <a:rPr lang="pt-BR" sz="2200" dirty="0">
                <a:solidFill>
                  <a:schemeClr val="bg1"/>
                </a:solidFill>
              </a:rPr>
              <a:t>”, propõe uma teoria que explica os sistemas ao longo de vários contextos.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Ele discutiu os sistemas abertos que interagem com o ambiente em que estão inseridos, recebendo e processando inputs, exportando outputs e trocando informações e energia com o ambiente</a:t>
            </a:r>
          </a:p>
          <a:p>
            <a:endParaRPr lang="pt-BR" sz="2200" dirty="0">
              <a:solidFill>
                <a:schemeClr val="bg1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86344560"/>
              </p:ext>
            </p:extLst>
          </p:nvPr>
        </p:nvGraphicFramePr>
        <p:xfrm>
          <a:off x="6185623" y="5197130"/>
          <a:ext cx="6006377" cy="1005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656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Sistêmica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58928" y="2238274"/>
            <a:ext cx="111776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1"/>
                </a:solidFill>
              </a:rPr>
              <a:t>Kuhn (1963) </a:t>
            </a:r>
            <a:r>
              <a:rPr lang="pt-BR" sz="2200" dirty="0">
                <a:solidFill>
                  <a:schemeClr val="bg1"/>
                </a:solidFill>
              </a:rPr>
              <a:t>ampliou o pensamento de sistemas para uma perspectiva mais macro, por meio da aplicação de conceitos de sistemas para a sociedade.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Para ele, o Marketing pode ser considerado um subsistema dentro da sociedade, com mais subsistemas ainda, como o mercado e os canais de distribuição.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Duas classes de variáveis: </a:t>
            </a:r>
          </a:p>
          <a:p>
            <a:pPr marL="342900" indent="-342900"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os componentes ou elementos e;</a:t>
            </a:r>
          </a:p>
          <a:p>
            <a:pPr marL="342900" indent="-342900">
              <a:buClr>
                <a:schemeClr val="accent1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os relacionamentos entre esses componentes.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Interagem dentro de um conjunto de condições limitadas, usualmente referidas como sendo o ambiente. </a:t>
            </a:r>
          </a:p>
        </p:txBody>
      </p:sp>
    </p:spTree>
    <p:extLst>
      <p:ext uri="{BB962C8B-B14F-4D97-AF65-F5344CB8AC3E}">
        <p14:creationId xmlns:p14="http://schemas.microsoft.com/office/powerpoint/2010/main" val="2397726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Sistêmica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1693" y="2463561"/>
            <a:ext cx="1117769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1"/>
                </a:solidFill>
              </a:rPr>
              <a:t>Katz e Kahn (1966) </a:t>
            </a:r>
            <a:r>
              <a:rPr lang="pt-BR" sz="2200" dirty="0">
                <a:solidFill>
                  <a:schemeClr val="bg1"/>
                </a:solidFill>
              </a:rPr>
              <a:t>trabalharam para familiarizar os acadêmicos de administração com a perspectiva de sistemas, no livro “</a:t>
            </a:r>
            <a:r>
              <a:rPr lang="pt-BR" sz="2200" i="1" dirty="0">
                <a:solidFill>
                  <a:schemeClr val="bg1"/>
                </a:solidFill>
              </a:rPr>
              <a:t>A Psicologia Social das Organizações”</a:t>
            </a:r>
            <a:r>
              <a:rPr lang="pt-BR" sz="2200" dirty="0">
                <a:solidFill>
                  <a:schemeClr val="bg1"/>
                </a:solidFill>
              </a:rPr>
              <a:t>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pt-BR" sz="2200" dirty="0">
                <a:solidFill>
                  <a:schemeClr val="bg1"/>
                </a:solidFill>
              </a:rPr>
              <a:t>Os sistemas organizacionais são complexos, abertos e comportamentais: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1"/>
                </a:solidFill>
              </a:rPr>
              <a:t>Importação de energia</a:t>
            </a:r>
            <a:r>
              <a:rPr lang="pt-BR" sz="2200" dirty="0">
                <a:solidFill>
                  <a:schemeClr val="bg1"/>
                </a:solidFill>
              </a:rPr>
              <a:t>: sistemas abertos importam alguma energia do ambiente.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1"/>
                </a:solidFill>
              </a:rPr>
              <a:t>Transformação:</a:t>
            </a:r>
            <a:r>
              <a:rPr lang="pt-BR" sz="2200" dirty="0">
                <a:solidFill>
                  <a:schemeClr val="bg1"/>
                </a:solidFill>
              </a:rPr>
              <a:t> sistemas abertos transformam a energia disponível para eles. Os trabalhos são realizados dentro do sistema, de tal forma que há uma reorganização do input.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1"/>
                </a:solidFill>
              </a:rPr>
              <a:t>Output:</a:t>
            </a:r>
            <a:r>
              <a:rPr lang="pt-BR" sz="2200" dirty="0">
                <a:solidFill>
                  <a:schemeClr val="bg1"/>
                </a:solidFill>
              </a:rPr>
              <a:t> os sistemas abertos exportam algum produto para o ambiente. </a:t>
            </a:r>
          </a:p>
        </p:txBody>
      </p:sp>
    </p:spTree>
    <p:extLst>
      <p:ext uri="{BB962C8B-B14F-4D97-AF65-F5344CB8AC3E}">
        <p14:creationId xmlns:p14="http://schemas.microsoft.com/office/powerpoint/2010/main" val="1388739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Sistêmica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1693" y="2463561"/>
            <a:ext cx="1117769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1"/>
                </a:solidFill>
              </a:rPr>
              <a:t>Sistemas como ciclos de eventos</a:t>
            </a:r>
            <a:r>
              <a:rPr lang="pt-BR" sz="2200" dirty="0">
                <a:solidFill>
                  <a:schemeClr val="bg1"/>
                </a:solidFill>
              </a:rPr>
              <a:t>: o padrão de atividades de energia de troca apresenta uma característica cíclica.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1"/>
                </a:solidFill>
              </a:rPr>
              <a:t>Entropia negativa</a:t>
            </a:r>
            <a:r>
              <a:rPr lang="pt-BR" sz="2200" dirty="0">
                <a:solidFill>
                  <a:schemeClr val="bg1"/>
                </a:solidFill>
              </a:rPr>
              <a:t>: uma lei universal da natureza é a entropia, isto é, todas as formas de organização movem-se no sentido da desorganização ou da morte. Para sobreviver, os sistemas abertos devem adquirir entropia negativa, importando do ambiente de mais energia do que aquela que gastam.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1"/>
                </a:solidFill>
              </a:rPr>
              <a:t>Entrada de informação, feedback negativo e processo de codificação</a:t>
            </a:r>
            <a:r>
              <a:rPr lang="pt-BR" sz="2200" dirty="0">
                <a:solidFill>
                  <a:schemeClr val="bg1"/>
                </a:solidFill>
              </a:rPr>
              <a:t>: em adição à energia, o sistema aberto também importa informação, a fim de fornecer sinais para a estrutura sobre o ambiente e sobre seu funcionamento em relação ao ambiente. O tipo mais simples de informação é o feedback negativo, que permite ao sistema a exata correção de curso. </a:t>
            </a:r>
          </a:p>
        </p:txBody>
      </p:sp>
    </p:spTree>
    <p:extLst>
      <p:ext uri="{BB962C8B-B14F-4D97-AF65-F5344CB8AC3E}">
        <p14:creationId xmlns:p14="http://schemas.microsoft.com/office/powerpoint/2010/main" val="2754541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Sistêmica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1693" y="2463561"/>
            <a:ext cx="1117769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1"/>
                </a:solidFill>
              </a:rPr>
              <a:t>O Estado estático e a homeostase dinâmica</a:t>
            </a:r>
            <a:r>
              <a:rPr lang="pt-BR" sz="2200" dirty="0">
                <a:solidFill>
                  <a:schemeClr val="bg1"/>
                </a:solidFill>
              </a:rPr>
              <a:t>: qualquer fator interno ou externo que provoque uma ruptura no sistema é contrabalançado por forças que restauram o sistema, o mais perto possível do estado inicial.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accent1"/>
                </a:solidFill>
              </a:rPr>
              <a:t>Diferenciação:</a:t>
            </a:r>
            <a:r>
              <a:rPr lang="pt-BR" sz="2200" dirty="0">
                <a:solidFill>
                  <a:schemeClr val="bg1"/>
                </a:solidFill>
              </a:rPr>
              <a:t> os sistemas abertos se movem na direção da diferenciação e da elaboração. Padrões gerais são realocados por funções mais especializadas.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2200" dirty="0" err="1">
                <a:solidFill>
                  <a:schemeClr val="accent1"/>
                </a:solidFill>
              </a:rPr>
              <a:t>Equifinalidade</a:t>
            </a:r>
            <a:r>
              <a:rPr lang="pt-BR" sz="2200" dirty="0">
                <a:solidFill>
                  <a:schemeClr val="accent1"/>
                </a:solidFill>
              </a:rPr>
              <a:t>: </a:t>
            </a:r>
            <a:r>
              <a:rPr lang="pt-BR" sz="2200" dirty="0">
                <a:solidFill>
                  <a:schemeClr val="bg1"/>
                </a:solidFill>
              </a:rPr>
              <a:t>um sistema pode atingir o objetivo por uma variada gama de caminhos. </a:t>
            </a:r>
          </a:p>
        </p:txBody>
      </p:sp>
    </p:spTree>
    <p:extLst>
      <p:ext uri="{BB962C8B-B14F-4D97-AF65-F5344CB8AC3E}">
        <p14:creationId xmlns:p14="http://schemas.microsoft.com/office/powerpoint/2010/main" val="15414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Contextualização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09088" y="2323209"/>
            <a:ext cx="11166077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Analisa a interdependência mútua e os relacionamentos dos atores nas transações de mercado.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Foco nas ciências comportamentais.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Similaridade com a Escola do Comportamento do Consumidor, </a:t>
            </a:r>
            <a:r>
              <a:rPr lang="pt-BR" sz="2200" dirty="0" err="1">
                <a:solidFill>
                  <a:schemeClr val="bg1"/>
                </a:solidFill>
              </a:rPr>
              <a:t>Macromarketing</a:t>
            </a:r>
            <a:r>
              <a:rPr lang="pt-BR" sz="2200" dirty="0">
                <a:solidFill>
                  <a:schemeClr val="bg1"/>
                </a:solidFill>
              </a:rPr>
              <a:t> e Ativista.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2200" dirty="0">
                <a:solidFill>
                  <a:schemeClr val="bg1"/>
                </a:solidFill>
              </a:rPr>
              <a:t>São 3 escolas interativas não-econômicas do marketing:</a:t>
            </a:r>
          </a:p>
          <a:p>
            <a:pPr marL="720000" indent="-28575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Escola Dinâmica Organizacional</a:t>
            </a:r>
          </a:p>
          <a:p>
            <a:pPr marL="720000" indent="-28575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Escola Sistêmica</a:t>
            </a:r>
          </a:p>
          <a:p>
            <a:pPr marL="720000" indent="-28575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Escola das Trocas Sociais</a:t>
            </a:r>
          </a:p>
        </p:txBody>
      </p:sp>
    </p:spTree>
    <p:extLst>
      <p:ext uri="{BB962C8B-B14F-4D97-AF65-F5344CB8AC3E}">
        <p14:creationId xmlns:p14="http://schemas.microsoft.com/office/powerpoint/2010/main" val="1267272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Sistêmica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1693" y="2463561"/>
            <a:ext cx="111776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pt-BR" sz="2200" dirty="0">
                <a:solidFill>
                  <a:schemeClr val="bg1"/>
                </a:solidFill>
              </a:rPr>
              <a:t>Para</a:t>
            </a:r>
            <a:r>
              <a:rPr lang="pt-BR" sz="2200" dirty="0">
                <a:solidFill>
                  <a:schemeClr val="accent1"/>
                </a:solidFill>
              </a:rPr>
              <a:t> </a:t>
            </a:r>
            <a:r>
              <a:rPr lang="pt-BR" sz="2200" dirty="0" err="1">
                <a:solidFill>
                  <a:schemeClr val="accent1"/>
                </a:solidFill>
              </a:rPr>
              <a:t>Dowling</a:t>
            </a:r>
            <a:r>
              <a:rPr lang="pt-BR" sz="2200" dirty="0">
                <a:solidFill>
                  <a:schemeClr val="accent1"/>
                </a:solidFill>
              </a:rPr>
              <a:t> (1983) </a:t>
            </a:r>
            <a:r>
              <a:rPr lang="pt-BR" sz="2200" dirty="0">
                <a:solidFill>
                  <a:schemeClr val="bg1"/>
                </a:solidFill>
              </a:rPr>
              <a:t>o subsistema de marketing apresenta características homeostáticas (instáveis) complexas, que ajuda a atingir um equilíbrio dinâmico e se preservar.</a:t>
            </a:r>
          </a:p>
          <a:p>
            <a:pPr>
              <a:spcAft>
                <a:spcPts val="2400"/>
              </a:spcAft>
            </a:pPr>
            <a:r>
              <a:rPr lang="pt-BR" sz="2200" dirty="0">
                <a:solidFill>
                  <a:schemeClr val="bg1"/>
                </a:solidFill>
              </a:rPr>
              <a:t>Esse papel faz que seja idealmente apto para ajudar a monitorar alterações ambientais e, onde necessário, para prover informações que auxiliarão a iniciar a mudança dentro da estrutura da empresa. </a:t>
            </a:r>
          </a:p>
          <a:p>
            <a:pPr>
              <a:spcAft>
                <a:spcPts val="2400"/>
              </a:spcAft>
            </a:pPr>
            <a:r>
              <a:rPr lang="pt-BR" sz="2200" dirty="0">
                <a:solidFill>
                  <a:schemeClr val="bg1"/>
                </a:solidFill>
              </a:rPr>
              <a:t>A habilidade do sistema de Marketing em realizar essa função homeostática determinará, em parte, como uma empresa percebe e reage ao seu ambiente</a:t>
            </a:r>
          </a:p>
        </p:txBody>
      </p:sp>
    </p:spTree>
    <p:extLst>
      <p:ext uri="{BB962C8B-B14F-4D97-AF65-F5344CB8AC3E}">
        <p14:creationId xmlns:p14="http://schemas.microsoft.com/office/powerpoint/2010/main" val="3118703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Trocas Sociais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5348" y="2415973"/>
            <a:ext cx="111660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E os pioneiros dessa nova perspectiva em Marketing foram </a:t>
            </a:r>
            <a:r>
              <a:rPr lang="pt-BR" sz="2200" dirty="0" err="1">
                <a:solidFill>
                  <a:schemeClr val="bg1"/>
                </a:solidFill>
              </a:rPr>
              <a:t>Alderson</a:t>
            </a:r>
            <a:r>
              <a:rPr lang="pt-BR" sz="2200" dirty="0">
                <a:solidFill>
                  <a:schemeClr val="bg1"/>
                </a:solidFill>
              </a:rPr>
              <a:t> e </a:t>
            </a:r>
            <a:r>
              <a:rPr lang="pt-BR" sz="2200" dirty="0" err="1">
                <a:solidFill>
                  <a:schemeClr val="bg1"/>
                </a:solidFill>
              </a:rPr>
              <a:t>McInnes</a:t>
            </a:r>
            <a:r>
              <a:rPr lang="pt-BR" sz="2200" dirty="0">
                <a:solidFill>
                  <a:schemeClr val="bg1"/>
                </a:solidFill>
              </a:rPr>
              <a:t>. 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 err="1">
                <a:solidFill>
                  <a:schemeClr val="accent1"/>
                </a:solidFill>
              </a:rPr>
              <a:t>McInnes</a:t>
            </a:r>
            <a:r>
              <a:rPr lang="pt-BR" sz="2200" dirty="0">
                <a:solidFill>
                  <a:schemeClr val="accent1"/>
                </a:solidFill>
              </a:rPr>
              <a:t> (1964), </a:t>
            </a:r>
            <a:r>
              <a:rPr lang="pt-BR" sz="2200" dirty="0">
                <a:solidFill>
                  <a:schemeClr val="bg1"/>
                </a:solidFill>
              </a:rPr>
              <a:t>em seu influente livro “</a:t>
            </a:r>
            <a:r>
              <a:rPr lang="pt-BR" sz="2200" i="1" dirty="0">
                <a:solidFill>
                  <a:schemeClr val="bg1"/>
                </a:solidFill>
              </a:rPr>
              <a:t>Teoria de marketing</a:t>
            </a:r>
            <a:r>
              <a:rPr lang="pt-BR" sz="2200" dirty="0">
                <a:solidFill>
                  <a:schemeClr val="bg1"/>
                </a:solidFill>
              </a:rPr>
              <a:t>”, argumentou que uma atenção maior deveria ser dada ao papel do mercado, como ponto central das trocas entre compradores e vendedores.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Para ele, os mercados resultam da troca social entre os indivíduos quando os produtores e os usuários dos bens e serviços econômicos procuram satisfazer suas necessidades e desejos através da troca.</a:t>
            </a:r>
          </a:p>
        </p:txBody>
      </p:sp>
    </p:spTree>
    <p:extLst>
      <p:ext uri="{BB962C8B-B14F-4D97-AF65-F5344CB8AC3E}">
        <p14:creationId xmlns:p14="http://schemas.microsoft.com/office/powerpoint/2010/main" val="4196192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Trocas Sociais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5348" y="2415973"/>
            <a:ext cx="1116607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Para </a:t>
            </a:r>
            <a:r>
              <a:rPr lang="pt-BR" sz="2200" dirty="0" err="1">
                <a:solidFill>
                  <a:schemeClr val="accent1"/>
                </a:solidFill>
              </a:rPr>
              <a:t>Alderson</a:t>
            </a:r>
            <a:r>
              <a:rPr lang="pt-BR" sz="2200" dirty="0">
                <a:solidFill>
                  <a:schemeClr val="accent1"/>
                </a:solidFill>
              </a:rPr>
              <a:t> e Martin (1965) </a:t>
            </a:r>
            <a:r>
              <a:rPr lang="pt-BR" sz="2200" dirty="0">
                <a:solidFill>
                  <a:schemeClr val="bg1"/>
                </a:solidFill>
              </a:rPr>
              <a:t>uma situação concreta que ofereça uma oportunidade de troca, o número de alternativas realisticamente disponíveis para ambos os lados não é infinita em número, mas limitada a apenas algumas possibilidades.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Enfrentando uma decisão, o indivíduo deve ser guiado pelo seu conhecimento das alternativas e pelo ordenamento, de acordo com as suas preferências, dado o conjunto de alternativas.</a:t>
            </a:r>
          </a:p>
        </p:txBody>
      </p:sp>
    </p:spTree>
    <p:extLst>
      <p:ext uri="{BB962C8B-B14F-4D97-AF65-F5344CB8AC3E}">
        <p14:creationId xmlns:p14="http://schemas.microsoft.com/office/powerpoint/2010/main" val="54307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Trocas Sociais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5348" y="2415973"/>
            <a:ext cx="1116607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Para </a:t>
            </a:r>
            <a:r>
              <a:rPr lang="pt-BR" sz="2200" dirty="0">
                <a:solidFill>
                  <a:schemeClr val="accent1"/>
                </a:solidFill>
              </a:rPr>
              <a:t>Kotler (1972) </a:t>
            </a:r>
            <a:r>
              <a:rPr lang="pt-BR" sz="2200" dirty="0">
                <a:solidFill>
                  <a:schemeClr val="bg1"/>
                </a:solidFill>
              </a:rPr>
              <a:t>o conceito básico de Marketing é a transação. E a transação é a troca de valores entre duas partes. As coisas de valor não precisam se limitar a bens, serviços e dinheiro — podem incluir outros recursos, como tempo, energia e sentimentos.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O profissional de Marketing é um especialista em entender os desejos e valores humanos e sabe quanto custa para alguém agir.</a:t>
            </a:r>
          </a:p>
        </p:txBody>
      </p:sp>
    </p:spTree>
    <p:extLst>
      <p:ext uri="{BB962C8B-B14F-4D97-AF65-F5344CB8AC3E}">
        <p14:creationId xmlns:p14="http://schemas.microsoft.com/office/powerpoint/2010/main" val="1287985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Trocas Sociais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5348" y="2415973"/>
            <a:ext cx="111660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Para </a:t>
            </a:r>
            <a:r>
              <a:rPr lang="pt-BR" sz="2200" dirty="0" err="1">
                <a:solidFill>
                  <a:schemeClr val="accent1"/>
                </a:solidFill>
              </a:rPr>
              <a:t>Bagozzi</a:t>
            </a:r>
            <a:r>
              <a:rPr lang="pt-BR" sz="2200" dirty="0">
                <a:solidFill>
                  <a:schemeClr val="accent1"/>
                </a:solidFill>
              </a:rPr>
              <a:t> (1978) </a:t>
            </a:r>
            <a:r>
              <a:rPr lang="pt-BR" sz="2200" dirty="0">
                <a:solidFill>
                  <a:schemeClr val="bg1"/>
                </a:solidFill>
              </a:rPr>
              <a:t>os compradores e vendedores não são mais tratados somente como atores isolados emitindo ou respondendo a estímulos.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Em vez disso, o comportamento de Marketing é agora considerado uma atividade social inerente, na qual os resultados da troca dependem de barganha, negociação, poder, conflito e do significado compartilhado entre comprador e vendedor.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 err="1">
                <a:solidFill>
                  <a:schemeClr val="accent1"/>
                </a:solidFill>
              </a:rPr>
              <a:t>Bagozzi</a:t>
            </a:r>
            <a:r>
              <a:rPr lang="pt-BR" sz="2200" dirty="0">
                <a:solidFill>
                  <a:schemeClr val="accent1"/>
                </a:solidFill>
              </a:rPr>
              <a:t> (1979) </a:t>
            </a:r>
            <a:r>
              <a:rPr lang="pt-BR" sz="2200" dirty="0">
                <a:solidFill>
                  <a:schemeClr val="bg1"/>
                </a:solidFill>
              </a:rPr>
              <a:t>e </a:t>
            </a:r>
            <a:r>
              <a:rPr lang="pt-BR" sz="2200" dirty="0">
                <a:solidFill>
                  <a:schemeClr val="accent1"/>
                </a:solidFill>
              </a:rPr>
              <a:t>Kotler (1972) </a:t>
            </a:r>
            <a:r>
              <a:rPr lang="pt-BR" sz="2200" dirty="0">
                <a:solidFill>
                  <a:schemeClr val="bg1"/>
                </a:solidFill>
              </a:rPr>
              <a:t>mantêm que o conceito de troca forma a fundação de uma Teoria Geral de Marketing.</a:t>
            </a:r>
          </a:p>
        </p:txBody>
      </p:sp>
    </p:spTree>
    <p:extLst>
      <p:ext uri="{BB962C8B-B14F-4D97-AF65-F5344CB8AC3E}">
        <p14:creationId xmlns:p14="http://schemas.microsoft.com/office/powerpoint/2010/main" val="41478548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Trocas Sociais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5348" y="2415973"/>
            <a:ext cx="111660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Para </a:t>
            </a:r>
            <a:r>
              <a:rPr lang="pt-BR" sz="2200" dirty="0">
                <a:solidFill>
                  <a:schemeClr val="accent1"/>
                </a:solidFill>
              </a:rPr>
              <a:t>Houston e </a:t>
            </a:r>
            <a:r>
              <a:rPr lang="pt-BR" sz="2200" dirty="0" err="1">
                <a:solidFill>
                  <a:schemeClr val="accent1"/>
                </a:solidFill>
              </a:rPr>
              <a:t>Gassenheimer</a:t>
            </a:r>
            <a:r>
              <a:rPr lang="pt-BR" sz="2200" dirty="0">
                <a:solidFill>
                  <a:schemeClr val="accent1"/>
                </a:solidFill>
              </a:rPr>
              <a:t> (1987)</a:t>
            </a:r>
            <a:r>
              <a:rPr lang="pt-BR" sz="2200" dirty="0">
                <a:solidFill>
                  <a:schemeClr val="bg1"/>
                </a:solidFill>
              </a:rPr>
              <a:t> sugeriram que a troca deveria servir como um </a:t>
            </a:r>
            <a:r>
              <a:rPr lang="pt-BR" sz="2200" i="1" dirty="0">
                <a:solidFill>
                  <a:schemeClr val="bg1"/>
                </a:solidFill>
              </a:rPr>
              <a:t>hub</a:t>
            </a:r>
            <a:r>
              <a:rPr lang="pt-BR" sz="2200" dirty="0">
                <a:solidFill>
                  <a:schemeClr val="bg1"/>
                </a:solidFill>
              </a:rPr>
              <a:t> - terminal, que conectaria outras teorias de Marketing, mas ressaltaram que esta escola ainda não completou a promessa de prover uma estrutura coerente para a disciplina.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Para outros estudiosos da área, a Escola de Trocas Sociais é um elemento importante do Marketing, apesar de muito rasa e transparente para sustentar uma tradição forte e teórica.</a:t>
            </a:r>
          </a:p>
        </p:txBody>
      </p:sp>
    </p:spTree>
    <p:extLst>
      <p:ext uri="{BB962C8B-B14F-4D97-AF65-F5344CB8AC3E}">
        <p14:creationId xmlns:p14="http://schemas.microsoft.com/office/powerpoint/2010/main" val="221497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42823"/>
              </p:ext>
            </p:extLst>
          </p:nvPr>
        </p:nvGraphicFramePr>
        <p:xfrm>
          <a:off x="2014872" y="2946031"/>
          <a:ext cx="8128000" cy="36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7277322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40006867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FUNCIONAL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F090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bg1"/>
                          </a:solidFill>
                        </a:rPr>
                        <a:t>DINÂMICA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F090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0215"/>
                  </a:ext>
                </a:extLst>
              </a:tr>
              <a:tr h="64800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As duas buscam explicar</a:t>
                      </a:r>
                      <a:r>
                        <a:rPr lang="pt-BR" sz="1500" baseline="0" dirty="0"/>
                        <a:t> o complexo trabalho dos canais de distribuição</a:t>
                      </a:r>
                      <a:endParaRPr lang="pt-BR" sz="1500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F9DC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368497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Perspectiva econômica</a:t>
                      </a:r>
                      <a:r>
                        <a:rPr lang="pt-BR" baseline="0" dirty="0"/>
                        <a:t> </a:t>
                      </a:r>
                      <a:endParaRPr lang="pt-BR" dirty="0"/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F5B6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Perspectiva comportamental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  <a:solidFill>
                      <a:srgbClr val="F5B6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873171"/>
                  </a:ext>
                </a:extLst>
              </a:tr>
              <a:tr h="1548000"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analisar a distribuição no canal e como esta e poderia ser mais bem estruturada e eficiente para eventual benefício do consumidor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dirty="0"/>
                        <a:t>atenção para o bem-estar dos consumidores e para a análise das metas e das necessidades dos membros do</a:t>
                      </a:r>
                      <a:r>
                        <a:rPr lang="pt-BR" sz="1500" baseline="0" dirty="0"/>
                        <a:t> canal de</a:t>
                      </a:r>
                      <a:r>
                        <a:rPr lang="pt-BR" sz="1500" dirty="0"/>
                        <a:t> distribuição, como fornecedores, atacadistas e varejistas</a:t>
                      </a:r>
                    </a:p>
                  </a:txBody>
                  <a:tcPr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714136018"/>
                  </a:ext>
                </a:extLst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19171" y="2226366"/>
            <a:ext cx="26565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Comparativo:</a:t>
            </a:r>
          </a:p>
        </p:txBody>
      </p:sp>
    </p:spTree>
    <p:extLst>
      <p:ext uri="{BB962C8B-B14F-4D97-AF65-F5344CB8AC3E}">
        <p14:creationId xmlns:p14="http://schemas.microsoft.com/office/powerpoint/2010/main" val="145333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1693" y="2164185"/>
            <a:ext cx="1184030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Dá início à visão do canal de distribuição como uma aliança competitiva baseada no interesse próprio.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Dois atores competem entre si, para determinar quem ficará com os benefícios dessa empreitada cooperativa. 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endParaRPr lang="pt-BR" sz="2200" dirty="0">
              <a:solidFill>
                <a:schemeClr val="bg1"/>
              </a:solidFill>
            </a:endParaRPr>
          </a:p>
          <a:p>
            <a:endParaRPr lang="pt-BR" sz="2200" dirty="0">
              <a:solidFill>
                <a:schemeClr val="bg1"/>
              </a:solidFill>
            </a:endParaRP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 err="1">
                <a:solidFill>
                  <a:schemeClr val="accent1"/>
                </a:solidFill>
              </a:rPr>
              <a:t>Ridgeway</a:t>
            </a:r>
            <a:r>
              <a:rPr lang="pt-BR" sz="2200" dirty="0">
                <a:solidFill>
                  <a:schemeClr val="accent1"/>
                </a:solidFill>
              </a:rPr>
              <a:t> (1957) </a:t>
            </a:r>
            <a:r>
              <a:rPr lang="pt-BR" sz="2200" dirty="0">
                <a:solidFill>
                  <a:schemeClr val="bg1"/>
                </a:solidFill>
              </a:rPr>
              <a:t>publicou um artigo “</a:t>
            </a:r>
            <a:r>
              <a:rPr lang="pt-BR" sz="2200" i="1" dirty="0" err="1">
                <a:solidFill>
                  <a:schemeClr val="bg1"/>
                </a:solidFill>
              </a:rPr>
              <a:t>Administration</a:t>
            </a:r>
            <a:r>
              <a:rPr lang="pt-BR" sz="2200" i="1" dirty="0">
                <a:solidFill>
                  <a:schemeClr val="bg1"/>
                </a:solidFill>
              </a:rPr>
              <a:t> </a:t>
            </a:r>
            <a:r>
              <a:rPr lang="pt-BR" sz="2200" i="1" dirty="0" err="1">
                <a:solidFill>
                  <a:schemeClr val="bg1"/>
                </a:solidFill>
              </a:rPr>
              <a:t>of</a:t>
            </a:r>
            <a:r>
              <a:rPr lang="pt-BR" sz="2200" i="1" dirty="0">
                <a:solidFill>
                  <a:schemeClr val="bg1"/>
                </a:solidFill>
              </a:rPr>
              <a:t> </a:t>
            </a:r>
            <a:r>
              <a:rPr lang="pt-BR" sz="2200" i="1" dirty="0" err="1">
                <a:solidFill>
                  <a:schemeClr val="bg1"/>
                </a:solidFill>
              </a:rPr>
              <a:t>Manufacture-dealer</a:t>
            </a:r>
            <a:r>
              <a:rPr lang="pt-BR" sz="2200" i="1" dirty="0">
                <a:solidFill>
                  <a:schemeClr val="bg1"/>
                </a:solidFill>
              </a:rPr>
              <a:t> Systems</a:t>
            </a:r>
            <a:r>
              <a:rPr lang="pt-BR" sz="2200" dirty="0">
                <a:solidFill>
                  <a:schemeClr val="bg1"/>
                </a:solidFill>
              </a:rPr>
              <a:t>”: </a:t>
            </a:r>
          </a:p>
          <a:p>
            <a:pPr marL="342900" indent="-342900"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relação competitiva entre fornecedor e negociador;</a:t>
            </a:r>
          </a:p>
          <a:p>
            <a:pPr marL="342900" indent="-342900"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fornecedor no papel mais lógico;</a:t>
            </a:r>
          </a:p>
          <a:p>
            <a:pPr marL="342900" indent="-342900"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poder do fornecedor por meio de sistema de recompensas e punições </a:t>
            </a:r>
            <a:r>
              <a:rPr lang="pt-BR" sz="2200">
                <a:solidFill>
                  <a:schemeClr val="bg1"/>
                </a:solidFill>
              </a:rPr>
              <a:t>aos negociadores.</a:t>
            </a: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2" name="Retângulo Arredondado 1"/>
          <p:cNvSpPr/>
          <p:nvPr/>
        </p:nvSpPr>
        <p:spPr>
          <a:xfrm>
            <a:off x="1855304" y="4134678"/>
            <a:ext cx="8415131" cy="702365"/>
          </a:xfrm>
          <a:prstGeom prst="roundRect">
            <a:avLst/>
          </a:prstGeom>
          <a:solidFill>
            <a:srgbClr val="F0901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>
                <a:solidFill>
                  <a:schemeClr val="bg1"/>
                </a:solidFill>
              </a:rPr>
              <a:t>Portanto </a:t>
            </a:r>
            <a:r>
              <a:rPr lang="pt-BR" sz="2200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pt-BR" sz="2200" dirty="0">
                <a:solidFill>
                  <a:schemeClr val="bg1"/>
                </a:solidFill>
              </a:rPr>
              <a:t>visão competitiva e cooperativa. </a:t>
            </a:r>
          </a:p>
        </p:txBody>
      </p:sp>
    </p:spTree>
    <p:extLst>
      <p:ext uri="{BB962C8B-B14F-4D97-AF65-F5344CB8AC3E}">
        <p14:creationId xmlns:p14="http://schemas.microsoft.com/office/powerpoint/2010/main" val="2336231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9088" y="2323209"/>
            <a:ext cx="11166077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1"/>
                </a:solidFill>
              </a:rPr>
              <a:t>Bruce </a:t>
            </a:r>
            <a:r>
              <a:rPr lang="pt-BR" sz="2200" dirty="0" err="1">
                <a:solidFill>
                  <a:schemeClr val="accent1"/>
                </a:solidFill>
              </a:rPr>
              <a:t>Mallen</a:t>
            </a:r>
            <a:r>
              <a:rPr lang="pt-BR" sz="2200" dirty="0">
                <a:solidFill>
                  <a:schemeClr val="accent1"/>
                </a:solidFill>
              </a:rPr>
              <a:t> (1963, 1967), </a:t>
            </a:r>
            <a:r>
              <a:rPr lang="pt-BR" sz="2200" dirty="0">
                <a:solidFill>
                  <a:schemeClr val="bg1"/>
                </a:solidFill>
              </a:rPr>
              <a:t>que mostrou o jogo de conflito, controle e cooperação presente na relação dos membros do canal (o líder que força, o líder que ajuda ou falta de liderança).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endParaRPr lang="pt-BR" sz="2200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pt-BR" sz="2200" dirty="0">
                <a:solidFill>
                  <a:schemeClr val="accent1"/>
                </a:solidFill>
              </a:rPr>
              <a:t>Louis Stern (1969) </a:t>
            </a:r>
            <a:r>
              <a:rPr lang="pt-BR" sz="2200" dirty="0">
                <a:solidFill>
                  <a:schemeClr val="bg1"/>
                </a:solidFill>
              </a:rPr>
              <a:t>analisa a inadequação da perspectiva econômica proposta formalmente pela Escola Institucional. </a:t>
            </a:r>
          </a:p>
          <a:p>
            <a:pPr>
              <a:spcAft>
                <a:spcPts val="1200"/>
              </a:spcAft>
            </a:pPr>
            <a:r>
              <a:rPr lang="pt-BR" sz="2200" dirty="0">
                <a:solidFill>
                  <a:schemeClr val="bg1"/>
                </a:solidFill>
              </a:rPr>
              <a:t>Segundo os princípios da Escola Dinâmica as empresas formam arranjos comerciais devido às considerações de custo e receita. </a:t>
            </a:r>
          </a:p>
          <a:p>
            <a:pPr>
              <a:spcAft>
                <a:spcPts val="1200"/>
              </a:spcAft>
            </a:pPr>
            <a:r>
              <a:rPr lang="pt-BR" sz="2200" dirty="0">
                <a:solidFill>
                  <a:schemeClr val="bg1"/>
                </a:solidFill>
              </a:rPr>
              <a:t>Suas estratégias estão condicionadas ao tipo de compensação nos vários mercados nas quais atuam.</a:t>
            </a:r>
          </a:p>
        </p:txBody>
      </p:sp>
    </p:spTree>
    <p:extLst>
      <p:ext uri="{BB962C8B-B14F-4D97-AF65-F5344CB8AC3E}">
        <p14:creationId xmlns:p14="http://schemas.microsoft.com/office/powerpoint/2010/main" val="235883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9088" y="2323209"/>
            <a:ext cx="111660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1"/>
                </a:solidFill>
              </a:rPr>
              <a:t>Primeira influência: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accent1"/>
                </a:solidFill>
              </a:rPr>
              <a:t>Emerson (1962) e </a:t>
            </a:r>
            <a:r>
              <a:rPr lang="pt-BR" sz="2200" dirty="0" err="1">
                <a:solidFill>
                  <a:schemeClr val="accent1"/>
                </a:solidFill>
              </a:rPr>
              <a:t>French</a:t>
            </a:r>
            <a:r>
              <a:rPr lang="pt-BR" sz="2200" dirty="0">
                <a:solidFill>
                  <a:schemeClr val="accent1"/>
                </a:solidFill>
              </a:rPr>
              <a:t> e </a:t>
            </a:r>
            <a:r>
              <a:rPr lang="pt-BR" sz="2200" dirty="0" err="1">
                <a:solidFill>
                  <a:schemeClr val="accent1"/>
                </a:solidFill>
              </a:rPr>
              <a:t>Raven</a:t>
            </a:r>
            <a:r>
              <a:rPr lang="pt-BR" sz="2200" dirty="0">
                <a:solidFill>
                  <a:schemeClr val="accent1"/>
                </a:solidFill>
              </a:rPr>
              <a:t> (1959) </a:t>
            </a:r>
            <a:r>
              <a:rPr lang="pt-BR" sz="2200" dirty="0">
                <a:solidFill>
                  <a:schemeClr val="bg1"/>
                </a:solidFill>
              </a:rPr>
              <a:t>justificam que os conceitos de dependência e compromisso são chaves no entendimento do relacionamento de poder nos canais de marketing.</a:t>
            </a:r>
          </a:p>
          <a:p>
            <a:r>
              <a:rPr lang="pt-BR" sz="2200" dirty="0">
                <a:solidFill>
                  <a:schemeClr val="bg1"/>
                </a:solidFill>
              </a:rPr>
              <a:t>Quanto mais extensiva a divisão de trabalho entre os componentes dos vários sistemas no desempenho das suas funções, mais interdependentes esses componentes se tornarão. </a:t>
            </a:r>
          </a:p>
          <a:p>
            <a:r>
              <a:rPr lang="pt-BR" sz="2200" dirty="0">
                <a:solidFill>
                  <a:schemeClr val="bg1"/>
                </a:solidFill>
              </a:rPr>
              <a:t>Assim, o poder permeia todo o canal que cada membro é dependente.</a:t>
            </a:r>
          </a:p>
        </p:txBody>
      </p:sp>
    </p:spTree>
    <p:extLst>
      <p:ext uri="{BB962C8B-B14F-4D97-AF65-F5344CB8AC3E}">
        <p14:creationId xmlns:p14="http://schemas.microsoft.com/office/powerpoint/2010/main" val="283691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09088" y="2323209"/>
            <a:ext cx="1116607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accent1"/>
                </a:solidFill>
              </a:rPr>
              <a:t>Segunda influência: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accent1"/>
                </a:solidFill>
              </a:rPr>
              <a:t>Stern e </a:t>
            </a:r>
            <a:r>
              <a:rPr lang="pt-BR" sz="2200" dirty="0" err="1">
                <a:solidFill>
                  <a:schemeClr val="accent1"/>
                </a:solidFill>
              </a:rPr>
              <a:t>Gorman</a:t>
            </a:r>
            <a:r>
              <a:rPr lang="pt-BR" sz="2200" dirty="0">
                <a:solidFill>
                  <a:schemeClr val="accent1"/>
                </a:solidFill>
              </a:rPr>
              <a:t> (1969) </a:t>
            </a:r>
            <a:r>
              <a:rPr lang="pt-BR" sz="2200" dirty="0">
                <a:solidFill>
                  <a:schemeClr val="bg1"/>
                </a:solidFill>
              </a:rPr>
              <a:t>mostra a dependência como sendo a causa do conflito:  </a:t>
            </a:r>
          </a:p>
          <a:p>
            <a:r>
              <a:rPr lang="pt-BR" sz="2200" dirty="0">
                <a:solidFill>
                  <a:schemeClr val="bg1"/>
                </a:solidFill>
              </a:rPr>
              <a:t>Quando um canal de distribuição é visto como um sistema social, os membros deste canal estão numa teia de interdependência.</a:t>
            </a:r>
          </a:p>
          <a:p>
            <a:r>
              <a:rPr lang="pt-BR" sz="2200" dirty="0">
                <a:solidFill>
                  <a:schemeClr val="bg1"/>
                </a:solidFill>
              </a:rPr>
              <a:t>Esse relacionamento de dependência representa a raiz dos conflitos dos canais de distribuição. </a:t>
            </a:r>
          </a:p>
          <a:p>
            <a:r>
              <a:rPr lang="pt-BR" sz="2200" dirty="0">
                <a:solidFill>
                  <a:schemeClr val="bg1"/>
                </a:solidFill>
              </a:rPr>
              <a:t>Em qualquer sistema social, quando um componente percebe que o comportamento de outro componente o impede de obter as suas metas ou a sua efetividade, e o seu desempenho eficaz o seu padrão comportamental, uma atmosfera de frustração prevalece.</a:t>
            </a:r>
          </a:p>
        </p:txBody>
      </p:sp>
    </p:spTree>
    <p:extLst>
      <p:ext uri="{BB962C8B-B14F-4D97-AF65-F5344CB8AC3E}">
        <p14:creationId xmlns:p14="http://schemas.microsoft.com/office/powerpoint/2010/main" val="217938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0476" y="2376218"/>
            <a:ext cx="1116607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solidFill>
                  <a:schemeClr val="bg1"/>
                </a:solidFill>
              </a:rPr>
              <a:t>Continuando a ideia de </a:t>
            </a:r>
            <a:r>
              <a:rPr lang="pt-BR" sz="2200" dirty="0">
                <a:solidFill>
                  <a:schemeClr val="accent1"/>
                </a:solidFill>
              </a:rPr>
              <a:t>Stern (1969), </a:t>
            </a:r>
            <a:r>
              <a:rPr lang="pt-BR" sz="2200" dirty="0">
                <a:solidFill>
                  <a:schemeClr val="bg1"/>
                </a:solidFill>
              </a:rPr>
              <a:t>outros também começaram a explorar mais criticamente alguns tópicos quanto a poder, conflito, cooperação e negociação.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r>
              <a:rPr lang="pt-BR" sz="2200" dirty="0">
                <a:solidFill>
                  <a:schemeClr val="bg1"/>
                </a:solidFill>
              </a:rPr>
              <a:t>Surgem algumas questões: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Quais são as fontes de poder? (</a:t>
            </a:r>
            <a:r>
              <a:rPr lang="pt-BR" sz="2200" dirty="0">
                <a:solidFill>
                  <a:schemeClr val="accent1"/>
                </a:solidFill>
              </a:rPr>
              <a:t>Hunt e </a:t>
            </a:r>
            <a:r>
              <a:rPr lang="pt-BR" sz="2200" dirty="0" err="1">
                <a:solidFill>
                  <a:schemeClr val="accent1"/>
                </a:solidFill>
              </a:rPr>
              <a:t>Nevin</a:t>
            </a:r>
            <a:r>
              <a:rPr lang="pt-BR" sz="2200" dirty="0">
                <a:solidFill>
                  <a:schemeClr val="accent1"/>
                </a:solidFill>
              </a:rPr>
              <a:t>, 1974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r>
              <a:rPr lang="pt-BR" sz="2200" dirty="0">
                <a:solidFill>
                  <a:schemeClr val="bg1"/>
                </a:solidFill>
              </a:rPr>
              <a:t>	- coercivo e não-coercivo (punição/ recompensa)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Como utilizar as fontes de energia dos membros? (</a:t>
            </a:r>
            <a:r>
              <a:rPr lang="pt-BR" sz="2200" dirty="0" err="1">
                <a:solidFill>
                  <a:schemeClr val="accent1"/>
                </a:solidFill>
              </a:rPr>
              <a:t>Kasulis</a:t>
            </a:r>
            <a:r>
              <a:rPr lang="pt-BR" sz="2200" dirty="0">
                <a:solidFill>
                  <a:schemeClr val="accent1"/>
                </a:solidFill>
              </a:rPr>
              <a:t> e </a:t>
            </a:r>
            <a:r>
              <a:rPr lang="pt-BR" sz="2200" dirty="0" err="1">
                <a:solidFill>
                  <a:schemeClr val="accent1"/>
                </a:solidFill>
              </a:rPr>
              <a:t>Spekman</a:t>
            </a:r>
            <a:r>
              <a:rPr lang="pt-BR" sz="2200" dirty="0">
                <a:solidFill>
                  <a:schemeClr val="accent1"/>
                </a:solidFill>
              </a:rPr>
              <a:t>, 1980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pt-BR" sz="2200" dirty="0">
                <a:solidFill>
                  <a:schemeClr val="bg1"/>
                </a:solidFill>
              </a:rPr>
              <a:t>- Aproveitar os canais para que as relações influenciem o comportamento do outro</a:t>
            </a:r>
          </a:p>
          <a:p>
            <a:r>
              <a:rPr lang="pt-BR" sz="22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2246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1693" y="1052297"/>
            <a:ext cx="8733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/>
              <a:t>Escola Dinâmica Organizacional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50476" y="2362966"/>
            <a:ext cx="1116607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Como o poder deve ser medido? (</a:t>
            </a:r>
            <a:r>
              <a:rPr lang="pt-BR" sz="2200" dirty="0" err="1">
                <a:solidFill>
                  <a:schemeClr val="accent1"/>
                </a:solidFill>
              </a:rPr>
              <a:t>Frazier</a:t>
            </a:r>
            <a:r>
              <a:rPr lang="pt-BR" sz="2200" dirty="0">
                <a:solidFill>
                  <a:schemeClr val="accent1"/>
                </a:solidFill>
              </a:rPr>
              <a:t>, 1983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pPr lvl="1"/>
            <a:r>
              <a:rPr lang="pt-BR" sz="2200" dirty="0">
                <a:solidFill>
                  <a:schemeClr val="bg1"/>
                </a:solidFill>
              </a:rPr>
              <a:t>-  Alta performance</a:t>
            </a:r>
          </a:p>
          <a:p>
            <a:r>
              <a:rPr lang="pt-BR" sz="2200" dirty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Qual a relação entre poder e conflito? 	</a:t>
            </a:r>
          </a:p>
          <a:p>
            <a:r>
              <a:rPr lang="pt-BR" sz="2200" dirty="0">
                <a:solidFill>
                  <a:schemeClr val="bg1"/>
                </a:solidFill>
              </a:rPr>
              <a:t>	- o uso do poder coercivo pode gerar conflitos (</a:t>
            </a:r>
            <a:r>
              <a:rPr lang="pt-BR" sz="2200" dirty="0" err="1">
                <a:solidFill>
                  <a:schemeClr val="accent1"/>
                </a:solidFill>
              </a:rPr>
              <a:t>Lusch</a:t>
            </a:r>
            <a:r>
              <a:rPr lang="pt-BR" sz="2200" dirty="0">
                <a:solidFill>
                  <a:schemeClr val="accent1"/>
                </a:solidFill>
              </a:rPr>
              <a:t>, 1876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r>
              <a:rPr lang="pt-BR" sz="2200" dirty="0">
                <a:solidFill>
                  <a:schemeClr val="bg1"/>
                </a:solidFill>
              </a:rPr>
              <a:t>	- porém funciona com ameaças (</a:t>
            </a:r>
            <a:r>
              <a:rPr lang="pt-BR" sz="2200" dirty="0" err="1">
                <a:solidFill>
                  <a:schemeClr val="accent1"/>
                </a:solidFill>
              </a:rPr>
              <a:t>Etgar</a:t>
            </a:r>
            <a:r>
              <a:rPr lang="pt-BR" sz="2200" dirty="0">
                <a:solidFill>
                  <a:schemeClr val="accent1"/>
                </a:solidFill>
              </a:rPr>
              <a:t>, 1978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r>
              <a:rPr lang="pt-BR" sz="2200" dirty="0">
                <a:solidFill>
                  <a:schemeClr val="bg1"/>
                </a:solidFill>
              </a:rPr>
              <a:t>	- fornecedores com alta potência usam mais influência do que o poder coercitivo 	   	  (</a:t>
            </a:r>
            <a:r>
              <a:rPr lang="pt-BR" sz="2200" dirty="0" err="1">
                <a:solidFill>
                  <a:schemeClr val="accent1"/>
                </a:solidFill>
              </a:rPr>
              <a:t>Frazier</a:t>
            </a:r>
            <a:r>
              <a:rPr lang="pt-BR" sz="2200" dirty="0">
                <a:solidFill>
                  <a:schemeClr val="accent1"/>
                </a:solidFill>
              </a:rPr>
              <a:t> e Summers, 1986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solidFill>
                  <a:schemeClr val="bg1"/>
                </a:solidFill>
              </a:rPr>
              <a:t>Como o conflito deve ser medido? (</a:t>
            </a:r>
            <a:r>
              <a:rPr lang="pt-BR" sz="2200" dirty="0">
                <a:solidFill>
                  <a:schemeClr val="accent1"/>
                </a:solidFill>
              </a:rPr>
              <a:t>Day, 1981</a:t>
            </a:r>
            <a:r>
              <a:rPr lang="pt-BR" sz="2200" dirty="0">
                <a:solidFill>
                  <a:schemeClr val="bg1"/>
                </a:solidFill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monitoramento da frequência das divergências </a:t>
            </a:r>
          </a:p>
          <a:p>
            <a:pPr marL="800100" lvl="1" indent="-342900">
              <a:buFontTx/>
              <a:buChar char="-"/>
            </a:pPr>
            <a:r>
              <a:rPr lang="pt-BR" sz="2200" dirty="0">
                <a:solidFill>
                  <a:schemeClr val="bg1"/>
                </a:solidFill>
              </a:rPr>
              <a:t>(conflito percebido, sentido ou manifestado)</a:t>
            </a:r>
          </a:p>
        </p:txBody>
      </p:sp>
    </p:spTree>
    <p:extLst>
      <p:ext uri="{BB962C8B-B14F-4D97-AF65-F5344CB8AC3E}">
        <p14:creationId xmlns:p14="http://schemas.microsoft.com/office/powerpoint/2010/main" val="73361574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1347</TotalTime>
  <Words>1691</Words>
  <Application>Microsoft Office PowerPoint</Application>
  <PresentationFormat>Widescreen</PresentationFormat>
  <Paragraphs>182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</vt:lpstr>
      <vt:lpstr>Berlim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GISLAINE MORAES DIAS</dc:creator>
  <cp:lastModifiedBy>GISLAINE MORAES DIAS</cp:lastModifiedBy>
  <cp:revision>91</cp:revision>
  <dcterms:created xsi:type="dcterms:W3CDTF">2016-08-13T18:06:29Z</dcterms:created>
  <dcterms:modified xsi:type="dcterms:W3CDTF">2016-09-04T12:32:28Z</dcterms:modified>
</cp:coreProperties>
</file>