
<file path=[Content_Types].xml><?xml version="1.0" encoding="utf-8"?>
<Types xmlns="http://schemas.openxmlformats.org/package/2006/content-types">
  <Default Extension="bmp" ContentType="image/bmp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4" r:id="rId3"/>
    <p:sldId id="269" r:id="rId4"/>
    <p:sldId id="257" r:id="rId5"/>
    <p:sldId id="258" r:id="rId6"/>
    <p:sldId id="261" r:id="rId7"/>
    <p:sldId id="266" r:id="rId8"/>
    <p:sldId id="275" r:id="rId9"/>
    <p:sldId id="276" r:id="rId10"/>
    <p:sldId id="277" r:id="rId11"/>
    <p:sldId id="267" r:id="rId12"/>
    <p:sldId id="270" r:id="rId13"/>
    <p:sldId id="273" r:id="rId14"/>
    <p:sldId id="259" r:id="rId15"/>
    <p:sldId id="272" r:id="rId16"/>
    <p:sldId id="271" r:id="rId17"/>
    <p:sldId id="264" r:id="rId18"/>
    <p:sldId id="265" r:id="rId19"/>
    <p:sldId id="27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>
        <p:scale>
          <a:sx n="60" d="100"/>
          <a:sy n="60" d="100"/>
        </p:scale>
        <p:origin x="-100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74552-1182-4F15-9CF3-72121B50E40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64B76FA-9598-49A8-B77D-4224F3793CA1}">
      <dgm:prSet phldrT="[Texto]" custT="1"/>
      <dgm:spPr/>
      <dgm:t>
        <a:bodyPr/>
        <a:lstStyle/>
        <a:p>
          <a:r>
            <a:rPr lang="pt-BR" sz="2000" b="1" dirty="0"/>
            <a:t>Suspeita</a:t>
          </a:r>
        </a:p>
      </dgm:t>
    </dgm:pt>
    <dgm:pt modelId="{2BD10CB3-B8C8-4D98-870E-905B723A8F75}" type="parTrans" cxnId="{B0A1813B-95A7-4371-9FC8-E33D204E6588}">
      <dgm:prSet/>
      <dgm:spPr/>
      <dgm:t>
        <a:bodyPr/>
        <a:lstStyle/>
        <a:p>
          <a:endParaRPr lang="pt-BR" sz="2000" b="1"/>
        </a:p>
      </dgm:t>
    </dgm:pt>
    <dgm:pt modelId="{F78C78D3-4ADC-449F-A819-28FDE7A3D2A1}" type="sibTrans" cxnId="{B0A1813B-95A7-4371-9FC8-E33D204E6588}">
      <dgm:prSet/>
      <dgm:spPr/>
      <dgm:t>
        <a:bodyPr/>
        <a:lstStyle/>
        <a:p>
          <a:endParaRPr lang="pt-BR" sz="2000" b="1"/>
        </a:p>
      </dgm:t>
    </dgm:pt>
    <dgm:pt modelId="{C1ADE9A7-BE94-409A-BFA9-02CAD3D24F88}">
      <dgm:prSet phldrT="[Texto]" custT="1"/>
      <dgm:spPr/>
      <dgm:t>
        <a:bodyPr/>
        <a:lstStyle/>
        <a:p>
          <a:r>
            <a:rPr lang="pt-BR" sz="2000" b="1" dirty="0"/>
            <a:t>Acompanhamento</a:t>
          </a:r>
        </a:p>
      </dgm:t>
    </dgm:pt>
    <dgm:pt modelId="{5AC40C83-9ED0-49C5-9DFF-0B38E18BE20F}" type="parTrans" cxnId="{6F32D05D-A374-48C8-A9CD-2EDFE0F5038A}">
      <dgm:prSet/>
      <dgm:spPr/>
      <dgm:t>
        <a:bodyPr/>
        <a:lstStyle/>
        <a:p>
          <a:endParaRPr lang="pt-BR" sz="2000" b="1"/>
        </a:p>
      </dgm:t>
    </dgm:pt>
    <dgm:pt modelId="{ED5AF08B-DAF6-4B92-B70A-911476C0E963}" type="sibTrans" cxnId="{6F32D05D-A374-48C8-A9CD-2EDFE0F5038A}">
      <dgm:prSet/>
      <dgm:spPr/>
      <dgm:t>
        <a:bodyPr/>
        <a:lstStyle/>
        <a:p>
          <a:endParaRPr lang="pt-BR" sz="2000" b="1"/>
        </a:p>
      </dgm:t>
    </dgm:pt>
    <dgm:pt modelId="{1EC0B26E-E04E-4A62-86B7-715B2A045C02}">
      <dgm:prSet phldrT="[Texto]" custT="1"/>
      <dgm:spPr/>
      <dgm:t>
        <a:bodyPr/>
        <a:lstStyle/>
        <a:p>
          <a:r>
            <a:rPr lang="pt-BR" sz="2000" b="1" dirty="0"/>
            <a:t>Diagnóstico </a:t>
          </a:r>
        </a:p>
      </dgm:t>
    </dgm:pt>
    <dgm:pt modelId="{4560E5F0-33E5-4FF3-9252-66633F7864AB}" type="sibTrans" cxnId="{9DBDD0F0-625D-48A6-9DC8-11A8D7D96C64}">
      <dgm:prSet/>
      <dgm:spPr/>
      <dgm:t>
        <a:bodyPr/>
        <a:lstStyle/>
        <a:p>
          <a:endParaRPr lang="pt-BR" sz="2000" b="1"/>
        </a:p>
      </dgm:t>
    </dgm:pt>
    <dgm:pt modelId="{6D0C42AB-2A0A-4A31-87FD-10F635038FD9}" type="parTrans" cxnId="{9DBDD0F0-625D-48A6-9DC8-11A8D7D96C64}">
      <dgm:prSet/>
      <dgm:spPr/>
      <dgm:t>
        <a:bodyPr/>
        <a:lstStyle/>
        <a:p>
          <a:endParaRPr lang="pt-BR" sz="2000" b="1"/>
        </a:p>
      </dgm:t>
    </dgm:pt>
    <dgm:pt modelId="{244D93CF-7531-48FD-A829-90F94375B0D1}" type="pres">
      <dgm:prSet presAssocID="{4D374552-1182-4F15-9CF3-72121B50E40B}" presName="Name0" presStyleCnt="0">
        <dgm:presLayoutVars>
          <dgm:dir/>
          <dgm:resizeHandles val="exact"/>
        </dgm:presLayoutVars>
      </dgm:prSet>
      <dgm:spPr/>
    </dgm:pt>
    <dgm:pt modelId="{AFFC5FBD-9E1E-4EAF-BADC-88355DD88E50}" type="pres">
      <dgm:prSet presAssocID="{564B76FA-9598-49A8-B77D-4224F3793CA1}" presName="parTxOnly" presStyleLbl="node1" presStyleIdx="0" presStyleCnt="3">
        <dgm:presLayoutVars>
          <dgm:bulletEnabled val="1"/>
        </dgm:presLayoutVars>
      </dgm:prSet>
      <dgm:spPr/>
    </dgm:pt>
    <dgm:pt modelId="{020ED89E-7ACF-44F0-A079-7207EF8ADEC4}" type="pres">
      <dgm:prSet presAssocID="{F78C78D3-4ADC-449F-A819-28FDE7A3D2A1}" presName="parSpace" presStyleCnt="0"/>
      <dgm:spPr/>
    </dgm:pt>
    <dgm:pt modelId="{4A840D95-0ED9-4A08-A344-9945EA19286B}" type="pres">
      <dgm:prSet presAssocID="{1EC0B26E-E04E-4A62-86B7-715B2A045C02}" presName="parTxOnly" presStyleLbl="node1" presStyleIdx="1" presStyleCnt="3">
        <dgm:presLayoutVars>
          <dgm:bulletEnabled val="1"/>
        </dgm:presLayoutVars>
      </dgm:prSet>
      <dgm:spPr/>
    </dgm:pt>
    <dgm:pt modelId="{FFA3D59B-1642-4746-9AA7-E8CA080102E1}" type="pres">
      <dgm:prSet presAssocID="{4560E5F0-33E5-4FF3-9252-66633F7864AB}" presName="parSpace" presStyleCnt="0"/>
      <dgm:spPr/>
    </dgm:pt>
    <dgm:pt modelId="{A6757AD9-732F-4A23-8ECA-476CA1EDEF1C}" type="pres">
      <dgm:prSet presAssocID="{C1ADE9A7-BE94-409A-BFA9-02CAD3D24F8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F32D05D-A374-48C8-A9CD-2EDFE0F5038A}" srcId="{4D374552-1182-4F15-9CF3-72121B50E40B}" destId="{C1ADE9A7-BE94-409A-BFA9-02CAD3D24F88}" srcOrd="2" destOrd="0" parTransId="{5AC40C83-9ED0-49C5-9DFF-0B38E18BE20F}" sibTransId="{ED5AF08B-DAF6-4B92-B70A-911476C0E963}"/>
    <dgm:cxn modelId="{07E1028C-70E9-4DDF-8328-7D339A07856B}" type="presOf" srcId="{4D374552-1182-4F15-9CF3-72121B50E40B}" destId="{244D93CF-7531-48FD-A829-90F94375B0D1}" srcOrd="0" destOrd="0" presId="urn:microsoft.com/office/officeart/2005/8/layout/hChevron3"/>
    <dgm:cxn modelId="{F5FEAB75-986A-46FE-98DD-F9F0BEDFFE11}" type="presOf" srcId="{564B76FA-9598-49A8-B77D-4224F3793CA1}" destId="{AFFC5FBD-9E1E-4EAF-BADC-88355DD88E50}" srcOrd="0" destOrd="0" presId="urn:microsoft.com/office/officeart/2005/8/layout/hChevron3"/>
    <dgm:cxn modelId="{AC7E2FBB-A7FB-4889-ABEF-8C4F32237CE6}" type="presOf" srcId="{1EC0B26E-E04E-4A62-86B7-715B2A045C02}" destId="{4A840D95-0ED9-4A08-A344-9945EA19286B}" srcOrd="0" destOrd="0" presId="urn:microsoft.com/office/officeart/2005/8/layout/hChevron3"/>
    <dgm:cxn modelId="{9DBDD0F0-625D-48A6-9DC8-11A8D7D96C64}" srcId="{4D374552-1182-4F15-9CF3-72121B50E40B}" destId="{1EC0B26E-E04E-4A62-86B7-715B2A045C02}" srcOrd="1" destOrd="0" parTransId="{6D0C42AB-2A0A-4A31-87FD-10F635038FD9}" sibTransId="{4560E5F0-33E5-4FF3-9252-66633F7864AB}"/>
    <dgm:cxn modelId="{69355837-3953-4906-97E5-DCB31ECF8E43}" type="presOf" srcId="{C1ADE9A7-BE94-409A-BFA9-02CAD3D24F88}" destId="{A6757AD9-732F-4A23-8ECA-476CA1EDEF1C}" srcOrd="0" destOrd="0" presId="urn:microsoft.com/office/officeart/2005/8/layout/hChevron3"/>
    <dgm:cxn modelId="{B0A1813B-95A7-4371-9FC8-E33D204E6588}" srcId="{4D374552-1182-4F15-9CF3-72121B50E40B}" destId="{564B76FA-9598-49A8-B77D-4224F3793CA1}" srcOrd="0" destOrd="0" parTransId="{2BD10CB3-B8C8-4D98-870E-905B723A8F75}" sibTransId="{F78C78D3-4ADC-449F-A819-28FDE7A3D2A1}"/>
    <dgm:cxn modelId="{245E3CBB-9201-4593-AF0F-5E27284BE6DD}" type="presParOf" srcId="{244D93CF-7531-48FD-A829-90F94375B0D1}" destId="{AFFC5FBD-9E1E-4EAF-BADC-88355DD88E50}" srcOrd="0" destOrd="0" presId="urn:microsoft.com/office/officeart/2005/8/layout/hChevron3"/>
    <dgm:cxn modelId="{BC15636C-A7F7-45A3-B06D-CDC7ADD84606}" type="presParOf" srcId="{244D93CF-7531-48FD-A829-90F94375B0D1}" destId="{020ED89E-7ACF-44F0-A079-7207EF8ADEC4}" srcOrd="1" destOrd="0" presId="urn:microsoft.com/office/officeart/2005/8/layout/hChevron3"/>
    <dgm:cxn modelId="{A007402D-6166-46A3-9570-189884CC54E4}" type="presParOf" srcId="{244D93CF-7531-48FD-A829-90F94375B0D1}" destId="{4A840D95-0ED9-4A08-A344-9945EA19286B}" srcOrd="2" destOrd="0" presId="urn:microsoft.com/office/officeart/2005/8/layout/hChevron3"/>
    <dgm:cxn modelId="{2D7C0AEC-FA65-464A-8E50-C1ABA6498DE1}" type="presParOf" srcId="{244D93CF-7531-48FD-A829-90F94375B0D1}" destId="{FFA3D59B-1642-4746-9AA7-E8CA080102E1}" srcOrd="3" destOrd="0" presId="urn:microsoft.com/office/officeart/2005/8/layout/hChevron3"/>
    <dgm:cxn modelId="{D01897AF-5DD2-4404-B087-914C113A6BB5}" type="presParOf" srcId="{244D93CF-7531-48FD-A829-90F94375B0D1}" destId="{A6757AD9-732F-4A23-8ECA-476CA1EDEF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C5FBD-9E1E-4EAF-BADC-88355DD88E50}">
      <dsp:nvSpPr>
        <dsp:cNvPr id="0" name=""/>
        <dsp:cNvSpPr/>
      </dsp:nvSpPr>
      <dsp:spPr>
        <a:xfrm>
          <a:off x="4905" y="1499025"/>
          <a:ext cx="4289591" cy="17158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Suspeita</a:t>
          </a:r>
        </a:p>
      </dsp:txBody>
      <dsp:txXfrm>
        <a:off x="4905" y="1499025"/>
        <a:ext cx="3860632" cy="1715836"/>
      </dsp:txXfrm>
    </dsp:sp>
    <dsp:sp modelId="{4A840D95-0ED9-4A08-A344-9945EA19286B}">
      <dsp:nvSpPr>
        <dsp:cNvPr id="0" name=""/>
        <dsp:cNvSpPr/>
      </dsp:nvSpPr>
      <dsp:spPr>
        <a:xfrm>
          <a:off x="3436578" y="1499025"/>
          <a:ext cx="4289591" cy="1715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Diagnóstico </a:t>
          </a:r>
        </a:p>
      </dsp:txBody>
      <dsp:txXfrm>
        <a:off x="4294496" y="1499025"/>
        <a:ext cx="2573755" cy="1715836"/>
      </dsp:txXfrm>
    </dsp:sp>
    <dsp:sp modelId="{A6757AD9-732F-4A23-8ECA-476CA1EDEF1C}">
      <dsp:nvSpPr>
        <dsp:cNvPr id="0" name=""/>
        <dsp:cNvSpPr/>
      </dsp:nvSpPr>
      <dsp:spPr>
        <a:xfrm>
          <a:off x="6868251" y="1499025"/>
          <a:ext cx="4289591" cy="1715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Acompanhamento</a:t>
          </a:r>
        </a:p>
      </dsp:txBody>
      <dsp:txXfrm>
        <a:off x="7726169" y="1499025"/>
        <a:ext cx="2573755" cy="171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F4F1-A9D1-4611-B1EB-EB6EB17CE011}" type="datetimeFigureOut">
              <a:rPr lang="pt-BR"/>
              <a:t>24/08/2016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AE61E-C27C-4605-8C05-D94BCA36334A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81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505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83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67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96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02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7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62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24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32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AE61E-C27C-4605-8C05-D94BCA36334A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8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30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25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72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25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6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27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22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7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784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1AD7813-BD4F-455C-BBE1-00C6CCC6AC14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007F97A-8B51-49A5-A142-A5C65997F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264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.org.br/sbdonline/images/docs/DIRETRIZES-SBD-2015-2016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DIABETES MELLITUS – TIPO II</a:t>
            </a:r>
            <a:endParaRPr lang="pt-BR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272455"/>
            <a:ext cx="9205748" cy="12600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1800" dirty="0" err="1"/>
              <a:t>Jailda</a:t>
            </a:r>
            <a:r>
              <a:rPr lang="pt-BR" sz="1800" dirty="0"/>
              <a:t> Vasconcelos</a:t>
            </a:r>
          </a:p>
          <a:p>
            <a:r>
              <a:rPr lang="pt-BR" sz="1800" dirty="0">
                <a:solidFill>
                  <a:srgbClr val="E3DED1"/>
                </a:solidFill>
                <a:latin typeface="Century Gothic"/>
              </a:rPr>
              <a:t>Juan Borges</a:t>
            </a:r>
          </a:p>
          <a:p>
            <a:r>
              <a:rPr lang="pt-BR" sz="1800" dirty="0">
                <a:solidFill>
                  <a:srgbClr val="E3DED1"/>
                </a:solidFill>
                <a:latin typeface="Century Gothic"/>
              </a:rPr>
              <a:t>Poliana </a:t>
            </a:r>
            <a:r>
              <a:rPr lang="pt-BR" sz="1800" dirty="0" err="1">
                <a:solidFill>
                  <a:srgbClr val="E3DED1"/>
                </a:solidFill>
                <a:latin typeface="Century Gothic"/>
              </a:rPr>
              <a:t>Zanoni</a:t>
            </a:r>
            <a:endParaRPr lang="pt-BR" sz="1800" dirty="0">
              <a:solidFill>
                <a:srgbClr val="E3DED1"/>
              </a:solidFill>
              <a:latin typeface="Century Gothic"/>
            </a:endParaRPr>
          </a:p>
          <a:p>
            <a:r>
              <a:rPr lang="pt-BR" sz="1800" dirty="0" err="1">
                <a:solidFill>
                  <a:srgbClr val="E3DED1"/>
                </a:solidFill>
                <a:latin typeface="Century Gothic"/>
              </a:rPr>
              <a:t>Shamara</a:t>
            </a:r>
            <a:r>
              <a:rPr lang="pt-BR" sz="1800" dirty="0">
                <a:solidFill>
                  <a:srgbClr val="E3DED1"/>
                </a:solidFill>
                <a:latin typeface="Century Gothic"/>
              </a:rPr>
              <a:t> Taylor</a:t>
            </a:r>
            <a:endParaRPr lang="pt-BR" sz="1800" dirty="0">
              <a:solidFill>
                <a:schemeClr val="tx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882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828800"/>
            <a:ext cx="10058400" cy="42062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800" b="1" dirty="0"/>
              <a:t>Realização de exames: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sz="2600" dirty="0"/>
              <a:t> Glicemia de jejum: nível de Glicemia de jejum glicose sanguínea após um jejum de 8 a 12 horas;</a:t>
            </a:r>
          </a:p>
          <a:p>
            <a:pPr algn="just"/>
            <a:r>
              <a:rPr lang="pt-BR" sz="2600" dirty="0"/>
              <a:t>Teste oral de tolerância à glicose: O paciente recebe uma carga de 75 g de glicose, em jejum, e a glicemia é medida antes e 120 minutos após a ingestão;</a:t>
            </a:r>
          </a:p>
          <a:p>
            <a:pPr algn="just"/>
            <a:r>
              <a:rPr lang="pt-BR" sz="2800" dirty="0"/>
              <a:t> </a:t>
            </a:r>
            <a:r>
              <a:rPr lang="pt-BR" sz="2600" dirty="0"/>
              <a:t>Glicemia casual: colhida em qualquer horário do dia, independente da última refeição realizada;</a:t>
            </a:r>
          </a:p>
          <a:p>
            <a:endParaRPr lang="pt-BR" sz="2800" dirty="0"/>
          </a:p>
          <a:p>
            <a:r>
              <a:rPr lang="pt-BR" sz="2800" dirty="0"/>
              <a:t>Conclusão: paciente diabética</a:t>
            </a:r>
          </a:p>
        </p:txBody>
      </p:sp>
      <p:pic>
        <p:nvPicPr>
          <p:cNvPr id="1026" name="Picture 2" descr="E:\Imagens Seminário Atenção\Rai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309" y="501784"/>
            <a:ext cx="1974686" cy="20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iagnosti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04" y="703067"/>
            <a:ext cx="2805429" cy="18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09" y="514350"/>
            <a:ext cx="10435754" cy="993775"/>
          </a:xfrm>
        </p:spPr>
        <p:txBody>
          <a:bodyPr>
            <a:normAutofit fontScale="90000"/>
          </a:bodyPr>
          <a:lstStyle/>
          <a:p>
            <a:r>
              <a:rPr lang="en-US" sz="5000" dirty="0" err="1"/>
              <a:t>Serviços</a:t>
            </a:r>
            <a:r>
              <a:rPr lang="en-US" sz="5000" dirty="0"/>
              <a:t> e </a:t>
            </a:r>
            <a:r>
              <a:rPr lang="en-US" sz="5000" dirty="0" err="1"/>
              <a:t>profissionais</a:t>
            </a:r>
            <a:r>
              <a:rPr lang="en-US" sz="5000" dirty="0"/>
              <a:t> da </a:t>
            </a:r>
            <a:r>
              <a:rPr lang="en-US" sz="5000" dirty="0" err="1"/>
              <a:t>saúde</a:t>
            </a:r>
            <a:r>
              <a:rPr lang="en-US" sz="5000" dirty="0"/>
              <a:t> no </a:t>
            </a:r>
            <a:r>
              <a:rPr lang="en-US" sz="5000" dirty="0" err="1"/>
              <a:t>acompanhamento</a:t>
            </a:r>
            <a:endParaRPr lang="pt-BR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4" y="1907627"/>
            <a:ext cx="10561791" cy="3623027"/>
          </a:xfrm>
        </p:spPr>
        <p:txBody>
          <a:bodyPr>
            <a:normAutofit/>
          </a:bodyPr>
          <a:lstStyle/>
          <a:p>
            <a:r>
              <a:rPr lang="pt-PT" sz="2800" b="1" dirty="0"/>
              <a:t>Atenção básica </a:t>
            </a:r>
          </a:p>
          <a:p>
            <a:endParaRPr lang="pt-PT" sz="2800" dirty="0"/>
          </a:p>
          <a:p>
            <a:r>
              <a:rPr lang="pt-PT" sz="2800" dirty="0"/>
              <a:t>Nutricionista, oftalmologista, psicólogo, enfermeiros, educador físico, </a:t>
            </a:r>
            <a:r>
              <a:rPr lang="pt-PT" sz="2800" b="1" dirty="0"/>
              <a:t>farmacêutico</a:t>
            </a:r>
            <a:r>
              <a:rPr lang="pt-PT" sz="2800" dirty="0"/>
              <a:t>, médico, fisioterapeuta, técnicos laboratoriais, agentes comunitários</a:t>
            </a:r>
            <a:br>
              <a:rPr lang="pt-PT" sz="3200" dirty="0"/>
            </a:br>
            <a:endParaRPr lang="en-US" sz="3200" dirty="0"/>
          </a:p>
        </p:txBody>
      </p:sp>
      <p:pic>
        <p:nvPicPr>
          <p:cNvPr id="3075" name="Picture 3" descr="E:\Imagens Seminário Atenção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10760"/>
          <a:stretch/>
        </p:blipFill>
        <p:spPr bwMode="auto">
          <a:xfrm>
            <a:off x="6889531" y="1308537"/>
            <a:ext cx="3917437" cy="1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cuidador-idos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09" y="4484346"/>
            <a:ext cx="2743200" cy="1830263"/>
          </a:xfrm>
          <a:prstGeom prst="rect">
            <a:avLst/>
          </a:prstGeom>
        </p:spPr>
      </p:pic>
      <p:pic>
        <p:nvPicPr>
          <p:cNvPr id="5" name="Imagem 4" descr="gd_93080a3c92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774" y="4333384"/>
            <a:ext cx="3043555" cy="2023346"/>
          </a:xfrm>
          <a:prstGeom prst="rect">
            <a:avLst/>
          </a:prstGeom>
        </p:spPr>
      </p:pic>
      <p:pic>
        <p:nvPicPr>
          <p:cNvPr id="6" name="Imagem 5" descr="idosa-olhos-medica-20130821-original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313" y="4390893"/>
            <a:ext cx="3383279" cy="19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Terapias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9749" y="1900947"/>
            <a:ext cx="10058400" cy="3769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800" dirty="0"/>
              <a:t>Tratamentos não farmacológicos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49" y="2642175"/>
            <a:ext cx="2466975" cy="1847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75" y="2725738"/>
            <a:ext cx="2887120" cy="19216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203" y="2277904"/>
            <a:ext cx="2743200" cy="12825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933" y="39244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3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Terapias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7613" y="2324156"/>
            <a:ext cx="10174014" cy="3808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800" dirty="0"/>
              <a:t>Tratamentos farmacológicos:</a:t>
            </a:r>
          </a:p>
          <a:p>
            <a:r>
              <a:rPr lang="pt-BR" sz="2800" dirty="0"/>
              <a:t>Insulina, Hipoglicemiantes, Estatinas e </a:t>
            </a:r>
          </a:p>
          <a:p>
            <a:pPr marL="0" indent="0">
              <a:buNone/>
            </a:pPr>
            <a:r>
              <a:rPr lang="pt-BR" sz="2800" dirty="0"/>
              <a:t>Anticoagulantes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PT" sz="2800" dirty="0"/>
              <a:t>Disponibilizados pela </a:t>
            </a:r>
            <a:r>
              <a:rPr lang="pt-PT" sz="2800" b="1" dirty="0"/>
              <a:t>rede pública através do Componente básico da assistência farmacêutica</a:t>
            </a:r>
            <a:r>
              <a:rPr lang="pt-PT" sz="2800" dirty="0"/>
              <a:t>, com financiamento tripartite</a:t>
            </a:r>
          </a:p>
          <a:p>
            <a:pPr marL="0" indent="0">
              <a:buNone/>
            </a:pPr>
            <a:endParaRPr lang="pt-PT" sz="2800" b="1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64" y="536611"/>
            <a:ext cx="2948733" cy="1828214"/>
          </a:xfrm>
          <a:prstGeom prst="rect">
            <a:avLst/>
          </a:prstGeom>
        </p:spPr>
      </p:pic>
      <p:pic>
        <p:nvPicPr>
          <p:cNvPr id="3074" name="Picture 2" descr="E:\Imagens Seminário Atenção\12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585" y="2867136"/>
            <a:ext cx="2721898" cy="20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Imagens Seminário Atenção\shutterstock_115738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23" y="629197"/>
            <a:ext cx="2462641" cy="16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8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296" y="412750"/>
            <a:ext cx="10172904" cy="1027113"/>
          </a:xfrm>
        </p:spPr>
        <p:txBody>
          <a:bodyPr/>
          <a:lstStyle/>
          <a:p>
            <a:r>
              <a:rPr lang="pt-BR"/>
              <a:t>Uso de tecnologias duras</a:t>
            </a:r>
            <a:endParaRPr lang="pt-BR">
              <a:latin typeface="Century Gothic"/>
            </a:endParaRPr>
          </a:p>
        </p:txBody>
      </p:sp>
      <p:pic>
        <p:nvPicPr>
          <p:cNvPr id="4" name="Espaço Reservado para Conteúdo 3" descr="tecnologia duras e leve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4177" y="1497772"/>
            <a:ext cx="7740817" cy="4570716"/>
          </a:xfrm>
        </p:spPr>
      </p:pic>
    </p:spTree>
    <p:extLst>
      <p:ext uri="{BB962C8B-B14F-4D97-AF65-F5344CB8AC3E}">
        <p14:creationId xmlns:p14="http://schemas.microsoft.com/office/powerpoint/2010/main" val="216747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4543" y="642938"/>
            <a:ext cx="10190657" cy="1371600"/>
          </a:xfrm>
        </p:spPr>
        <p:txBody>
          <a:bodyPr/>
          <a:lstStyle/>
          <a:p>
            <a:r>
              <a:rPr lang="pt-BR"/>
              <a:t>Uso de tecnologias leves</a:t>
            </a:r>
            <a:endParaRPr lang="pt-BR">
              <a:latin typeface="Century Gothic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1363" y="2011363"/>
            <a:ext cx="6850062" cy="4113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800" dirty="0">
                <a:latin typeface="Arial" charset="0"/>
              </a:rPr>
              <a:t>Orientações fornecida pelos Programas de Educação para Diabéticos (Autocuidado, conduzir à contínua melhoria do controle sobre a doença, aumentar a qualidade de vida e reduzir complicações da doença).</a:t>
            </a:r>
            <a:r>
              <a:rPr lang="pt-BR" sz="2400" dirty="0">
                <a:latin typeface="Arial" charset="0"/>
              </a:rPr>
              <a:t> </a:t>
            </a:r>
            <a:endParaRPr lang="pt-BR" dirty="0">
              <a:latin typeface="Century Gothic"/>
            </a:endParaRP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800" dirty="0">
                <a:latin typeface="Arial" charset="0"/>
              </a:rPr>
              <a:t>Equipe de Saúde responsável pelo </a:t>
            </a:r>
            <a:r>
              <a:rPr lang="pt-BR" sz="2800" dirty="0" err="1">
                <a:latin typeface="Arial" charset="0"/>
              </a:rPr>
              <a:t>automonitoramento</a:t>
            </a:r>
            <a:r>
              <a:rPr lang="pt-BR" sz="2800" dirty="0">
                <a:latin typeface="Arial" charset="0"/>
              </a:rPr>
              <a:t>.</a:t>
            </a:r>
            <a:endParaRPr lang="pt-BR" dirty="0">
              <a:latin typeface="Century Gothic"/>
            </a:endParaRPr>
          </a:p>
          <a:p>
            <a:endParaRPr lang="pt-BR" dirty="0"/>
          </a:p>
        </p:txBody>
      </p:sp>
      <p:pic>
        <p:nvPicPr>
          <p:cNvPr id="4" name="Imagem 3" descr="clip_image002_00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04" y="2222203"/>
            <a:ext cx="3841172" cy="36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9920" y="642938"/>
            <a:ext cx="10255280" cy="1077912"/>
          </a:xfrm>
        </p:spPr>
        <p:txBody>
          <a:bodyPr/>
          <a:lstStyle/>
          <a:p>
            <a:r>
              <a:rPr lang="pt-BR" dirty="0"/>
              <a:t> Uso de tecnologias leves</a:t>
            </a:r>
            <a:endParaRPr lang="pt-BR" dirty="0">
              <a:latin typeface="Century Gothic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814" y="5526811"/>
            <a:ext cx="10918825" cy="944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800" dirty="0">
                <a:latin typeface="Century Gothic"/>
              </a:rPr>
              <a:t>   Orientação complementar das áreas de enfermagem, nutrição, psicologia, e educação física. </a:t>
            </a:r>
            <a:r>
              <a:rPr lang="pt-BR" sz="2800" dirty="0">
                <a:latin typeface="Arial" charset="0"/>
              </a:rPr>
              <a:t> </a:t>
            </a:r>
            <a:endParaRPr lang="pt-BR" sz="2800" dirty="0">
              <a:latin typeface="Century Gothic"/>
            </a:endParaRPr>
          </a:p>
          <a:p>
            <a:endParaRPr lang="pt-BR" sz="2800" dirty="0"/>
          </a:p>
        </p:txBody>
      </p:sp>
      <p:pic>
        <p:nvPicPr>
          <p:cNvPr id="4" name="Imagem 3" descr="equi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078" y="1666069"/>
            <a:ext cx="6318903" cy="31423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4855" y="4966139"/>
            <a:ext cx="109197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Century Gothic" charset="0"/>
              </a:rPr>
              <a:t>Acompanhamento clínico e seguimento terapêutico</a:t>
            </a:r>
            <a:r>
              <a:rPr lang="pt-BR" sz="2400" dirty="0">
                <a:latin typeface="Century 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27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42" y="514350"/>
            <a:ext cx="11000858" cy="1371600"/>
          </a:xfrm>
        </p:spPr>
        <p:txBody>
          <a:bodyPr>
            <a:noAutofit/>
          </a:bodyPr>
          <a:lstStyle/>
          <a:p>
            <a:r>
              <a:rPr lang="en-US" dirty="0"/>
              <a:t> Local de </a:t>
            </a:r>
            <a:r>
              <a:rPr lang="en-US" err="1"/>
              <a:t>Acesso</a:t>
            </a:r>
            <a:r>
              <a:rPr lang="en-US" dirty="0"/>
              <a:t> de </a:t>
            </a:r>
            <a:r>
              <a:rPr lang="en-US" err="1"/>
              <a:t>Medicamentos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372" y="4085182"/>
            <a:ext cx="5619750" cy="21429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2800" dirty="0"/>
              <a:t>Farmácia da UBS </a:t>
            </a:r>
          </a:p>
          <a:p>
            <a:r>
              <a:rPr lang="pt-BR" sz="2800" dirty="0"/>
              <a:t>Programa Nacional de Assistência Farmacêutica para Hipertensão Arterial e Diabetes Mellitus 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4" name="Imagem 3" descr="farmacia-distr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79" y="2003513"/>
            <a:ext cx="5340096" cy="3538760"/>
          </a:xfrm>
          <a:prstGeom prst="rect">
            <a:avLst/>
          </a:prstGeom>
        </p:spPr>
      </p:pic>
      <p:pic>
        <p:nvPicPr>
          <p:cNvPr id="6" name="Imagem 5" descr="farmacia-distrital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922" y="1674329"/>
            <a:ext cx="3375792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415925"/>
            <a:ext cx="11614150" cy="1502853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Determinam</a:t>
            </a:r>
            <a:r>
              <a:rPr lang="en-US" dirty="0"/>
              <a:t> o Local de </a:t>
            </a:r>
            <a:r>
              <a:rPr lang="en-US" err="1"/>
              <a:t>Acesso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714" y="1922827"/>
            <a:ext cx="6432885" cy="2552920"/>
          </a:xfrm>
        </p:spPr>
        <p:txBody>
          <a:bodyPr>
            <a:normAutofit/>
          </a:bodyPr>
          <a:lstStyle/>
          <a:p>
            <a:r>
              <a:rPr lang="pt-BR" sz="2800" dirty="0"/>
              <a:t> Fatores demográficos</a:t>
            </a:r>
          </a:p>
          <a:p>
            <a:endParaRPr lang="en-US" sz="2800" dirty="0"/>
          </a:p>
          <a:p>
            <a:r>
              <a:rPr lang="pt-BR" sz="2800" dirty="0"/>
              <a:t>Fatores socioeconômicos no consumo de medicamentos</a:t>
            </a:r>
          </a:p>
          <a:p>
            <a:endParaRPr lang="pt-B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"/>
          <a:stretch/>
        </p:blipFill>
        <p:spPr>
          <a:xfrm>
            <a:off x="385011" y="1922827"/>
            <a:ext cx="4459703" cy="4059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7" y="4475747"/>
            <a:ext cx="5975684" cy="1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6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 bibliográficas: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u="sng" dirty="0">
                <a:solidFill>
                  <a:srgbClr val="678A26"/>
                </a:solidFill>
                <a:latin typeface="Century Gothic" charset="0"/>
                <a:hlinkClick r:id=""/>
              </a:rPr>
              <a:t>Cadernos de Atenção Básica - Diabetes Melitus. Disponível em: http://bvsms.saude.gov.br/bvs/publicacoes/diabetes_mellitus.PDF</a:t>
            </a:r>
            <a:endParaRPr lang="pt-BR" u="sng" dirty="0">
              <a:latin typeface="Century Gothic" charset="0"/>
            </a:endParaRPr>
          </a:p>
          <a:p>
            <a:endParaRPr lang="pt-BR" dirty="0">
              <a:latin typeface="Century Gothic" charset="0"/>
            </a:endParaRPr>
          </a:p>
          <a:p>
            <a:r>
              <a:rPr lang="pt-BR" u="sng" dirty="0">
                <a:solidFill>
                  <a:srgbClr val="678A26"/>
                </a:solidFill>
                <a:latin typeface="Century Gothic" charset="0"/>
                <a:hlinkClick r:id="rId3"/>
              </a:rPr>
              <a:t>Diretrizes da Sociedade Brasileira de Diabetes. Disponível em: http://www.diabetes.org.br/sbdonline/images/docs/DIRETRIZES-SBD-2015-2016.pdf</a:t>
            </a:r>
            <a:endParaRPr lang="pt-BR" u="sng" dirty="0">
              <a:latin typeface="Century Gothic" charset="0"/>
            </a:endParaRPr>
          </a:p>
          <a:p>
            <a:endParaRPr lang="pt-BR" dirty="0">
              <a:latin typeface="Century Gothic" charset="0"/>
            </a:endParaRPr>
          </a:p>
          <a:p>
            <a:r>
              <a:rPr lang="pt-BR" u="sng" dirty="0">
                <a:solidFill>
                  <a:srgbClr val="678A26"/>
                </a:solidFill>
                <a:latin typeface="Century Gothic" charset="0"/>
              </a:rPr>
              <a:t>RENAME 2014. Disponível em: http://www.saude.pr.gov.br/arquivos/File/0DAF/RENAME2014ed2015.pdf</a:t>
            </a:r>
            <a:endParaRPr lang="pt-BR" u="sng" dirty="0">
              <a:latin typeface="Century Gothic" charset="0"/>
            </a:endParaRPr>
          </a:p>
          <a:p>
            <a:endParaRPr lang="pt-BR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5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diabetes tipo II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4553" y="1895310"/>
            <a:ext cx="8090886" cy="393192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diabetes é um grupo de doenças metabólicas caracterizadas por hiperglicemia e associadas a complicações, disfunções e insuficiência de vários órgãos, especialmente olhos, rins, nervos, cérebro, coração e vasos sanguíneos.</a:t>
            </a:r>
          </a:p>
        </p:txBody>
      </p:sp>
      <p:pic>
        <p:nvPicPr>
          <p:cNvPr id="1026" name="Picture 2" descr="Resultado de imagem para insulina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580" y="669049"/>
            <a:ext cx="2639630" cy="26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6743" y="3704895"/>
            <a:ext cx="107047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O diabetes tipo 2 é uma doença crônica que afeta a forma como o corpo metaboliza a glicose, principal fonte de energia do corpo.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A pessoa com diabetes tipo 2 pode ter uma resistência aos efeitos da insulina - hormônio que regula a entrada de açúcar nas células - ou não produz insulina suficiente para manter um nível de glicose normal.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não tratado, o diabetes pode ser fatal. </a:t>
            </a:r>
          </a:p>
        </p:txBody>
      </p:sp>
    </p:spTree>
    <p:extLst>
      <p:ext uri="{BB962C8B-B14F-4D97-AF65-F5344CB8AC3E}">
        <p14:creationId xmlns:p14="http://schemas.microsoft.com/office/powerpoint/2010/main" val="363034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6566" y="633413"/>
            <a:ext cx="9932109" cy="1167609"/>
          </a:xfrm>
        </p:spPr>
        <p:txBody>
          <a:bodyPr/>
          <a:lstStyle/>
          <a:p>
            <a:r>
              <a:rPr lang="pt-BR"/>
              <a:t>Sinais e sintomas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8" y="1728788"/>
            <a:ext cx="8504363" cy="44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0205" y="446088"/>
            <a:ext cx="10271058" cy="993775"/>
          </a:xfrm>
        </p:spPr>
        <p:txBody>
          <a:bodyPr>
            <a:normAutofit fontScale="90000"/>
          </a:bodyPr>
          <a:lstStyle/>
          <a:p>
            <a:r>
              <a:rPr lang="pt-BR"/>
              <a:t>Incidência de Diabetes no mundo</a:t>
            </a:r>
            <a:endParaRPr lang="pt-BR">
              <a:latin typeface="Century Gothic"/>
            </a:endParaRPr>
          </a:p>
        </p:txBody>
      </p:sp>
      <p:pic>
        <p:nvPicPr>
          <p:cNvPr id="4" name="Espaço Reservado para Conteúdo 3" descr="SLIDE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675" y="1327150"/>
            <a:ext cx="7588812" cy="5102225"/>
          </a:xfrm>
        </p:spPr>
      </p:pic>
      <p:pic>
        <p:nvPicPr>
          <p:cNvPr id="5" name="Imagem 4" descr="SLID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43" y="3366897"/>
            <a:ext cx="3530721" cy="29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0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 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13" y="1868488"/>
            <a:ext cx="5050052" cy="3826452"/>
          </a:xfrm>
        </p:spPr>
      </p:pic>
      <p:sp>
        <p:nvSpPr>
          <p:cNvPr id="5" name="CaixaDeTexto 4"/>
          <p:cNvSpPr txBox="1"/>
          <p:nvPr/>
        </p:nvSpPr>
        <p:spPr>
          <a:xfrm>
            <a:off x="6167871" y="1972454"/>
            <a:ext cx="487533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3600" dirty="0"/>
              <a:t>Causas principais:</a:t>
            </a:r>
            <a:endParaRPr lang="pt-BR" sz="36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83764" y="2857500"/>
            <a:ext cx="5236235" cy="249299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entury Gothic" charset="0"/>
              </a:rPr>
              <a:t>Crescimento e envelhecimento populacional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entury Gothic" charset="0"/>
              </a:rPr>
              <a:t>Maior urbanização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entury Gothic" charset="0"/>
              </a:rPr>
              <a:t>Progressiva prevalência de obesidade e sedentarismo </a:t>
            </a:r>
            <a:r>
              <a:rPr lang="pt-BR" dirty="0">
                <a:latin typeface="Century Gothic" charset="0"/>
              </a:rPr>
              <a:t>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92679" y="445698"/>
            <a:ext cx="1027105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/>
              <a:t>Incidência de Diabetes no Brasil</a:t>
            </a:r>
            <a:endParaRPr lang="pt-BR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155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011" y="514952"/>
            <a:ext cx="10058400" cy="993006"/>
          </a:xfrm>
        </p:spPr>
        <p:txBody>
          <a:bodyPr>
            <a:normAutofit/>
          </a:bodyPr>
          <a:lstStyle/>
          <a:p>
            <a:r>
              <a:rPr lang="en-US" sz="5000"/>
              <a:t>Fatores</a:t>
            </a:r>
            <a:r>
              <a:rPr lang="en-US" sz="5000" dirty="0"/>
              <a:t> de </a:t>
            </a:r>
            <a:r>
              <a:rPr lang="en-US" sz="5000" dirty="0" err="1"/>
              <a:t>Risco</a:t>
            </a:r>
            <a:r>
              <a:rPr lang="en-US" sz="5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129" y="1570546"/>
            <a:ext cx="7131992" cy="33516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/>
              <a:t>Idade</a:t>
            </a:r>
            <a:r>
              <a:rPr lang="en-US" sz="2800" dirty="0"/>
              <a:t> </a:t>
            </a:r>
            <a:r>
              <a:rPr lang="en-US" sz="2800" dirty="0" err="1"/>
              <a:t>acima</a:t>
            </a:r>
            <a:r>
              <a:rPr lang="en-US" sz="2800" dirty="0"/>
              <a:t> de 45 </a:t>
            </a:r>
            <a:r>
              <a:rPr lang="en-US" sz="2800" dirty="0" err="1"/>
              <a:t>anos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Obesidade</a:t>
            </a:r>
            <a:r>
              <a:rPr lang="en-US" sz="2800" dirty="0"/>
              <a:t> e </a:t>
            </a:r>
            <a:r>
              <a:rPr lang="en-US" sz="2800" dirty="0" err="1"/>
              <a:t>sobrepeso</a:t>
            </a:r>
            <a:endParaRPr lang="en-US" sz="2800" dirty="0"/>
          </a:p>
          <a:p>
            <a:r>
              <a:rPr lang="en-US" sz="2800" dirty="0"/>
              <a:t>Diabetes </a:t>
            </a:r>
            <a:r>
              <a:rPr lang="en-US" sz="2800" dirty="0" err="1"/>
              <a:t>Gestacional</a:t>
            </a:r>
            <a:r>
              <a:rPr lang="en-US" sz="2800" dirty="0"/>
              <a:t> anterior </a:t>
            </a:r>
          </a:p>
          <a:p>
            <a:r>
              <a:rPr lang="en-US" sz="2800" dirty="0" err="1"/>
              <a:t>Histórico</a:t>
            </a:r>
            <a:r>
              <a:rPr lang="en-US" sz="2800" dirty="0"/>
              <a:t> Familiar de Diabetes </a:t>
            </a:r>
            <a:r>
              <a:rPr lang="en-US" sz="2800" dirty="0" err="1"/>
              <a:t>Tipo</a:t>
            </a:r>
            <a:r>
              <a:rPr lang="en-US" sz="2800" dirty="0"/>
              <a:t> II</a:t>
            </a:r>
          </a:p>
          <a:p>
            <a:r>
              <a:rPr lang="en-US" sz="2800" dirty="0" err="1"/>
              <a:t>Pré</a:t>
            </a:r>
            <a:r>
              <a:rPr lang="en-US" sz="2800" dirty="0"/>
              <a:t>-Diabetes </a:t>
            </a:r>
          </a:p>
          <a:p>
            <a:r>
              <a:rPr lang="en-US" sz="2800" dirty="0" err="1">
                <a:latin typeface="Century Gothic" charset="0"/>
              </a:rPr>
              <a:t>Consumo</a:t>
            </a:r>
            <a:r>
              <a:rPr lang="en-US" sz="2800" dirty="0">
                <a:latin typeface="Century Gothic" charset="0"/>
              </a:rPr>
              <a:t> </a:t>
            </a:r>
            <a:r>
              <a:rPr lang="en-US" sz="2800" dirty="0" err="1">
                <a:latin typeface="Century Gothic" charset="0"/>
              </a:rPr>
              <a:t>elevado</a:t>
            </a:r>
            <a:r>
              <a:rPr lang="en-US" sz="2800" dirty="0">
                <a:latin typeface="Century Gothic" charset="0"/>
              </a:rPr>
              <a:t> de </a:t>
            </a:r>
            <a:r>
              <a:rPr lang="en-US" sz="2800" dirty="0" err="1">
                <a:latin typeface="Century Gothic" charset="0"/>
              </a:rPr>
              <a:t>Álcool</a:t>
            </a:r>
            <a:endParaRPr lang="en-US" sz="2800" dirty="0">
              <a:latin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0" y="1744684"/>
            <a:ext cx="4054068" cy="2281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5" y="5051725"/>
            <a:ext cx="6609346" cy="1401479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81" y="4430064"/>
            <a:ext cx="3299742" cy="189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94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476" y="548673"/>
            <a:ext cx="10058400" cy="993006"/>
          </a:xfrm>
        </p:spPr>
        <p:txBody>
          <a:bodyPr>
            <a:normAutofit/>
          </a:bodyPr>
          <a:lstStyle/>
          <a:p>
            <a:r>
              <a:rPr lang="en-US" sz="5000"/>
              <a:t>A </a:t>
            </a:r>
            <a:r>
              <a:rPr lang="en-US" sz="5000" dirty="0" err="1"/>
              <a:t>paciente</a:t>
            </a:r>
            <a:endParaRPr lang="pt-BR" sz="5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15487" y="701787"/>
            <a:ext cx="5432137" cy="5138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r>
              <a:rPr lang="pt-PT" sz="2400" dirty="0"/>
              <a:t>Mulher idosa, 60 anos</a:t>
            </a:r>
          </a:p>
          <a:p>
            <a:r>
              <a:rPr lang="pt-BR" sz="2400" dirty="0">
                <a:latin typeface="Century Gothic" charset="0"/>
              </a:rPr>
              <a:t>Mora com o marido e tem dois filhos.</a:t>
            </a:r>
          </a:p>
          <a:p>
            <a:r>
              <a:rPr lang="pt-PT" sz="2400" dirty="0"/>
              <a:t>Classe média baixa </a:t>
            </a:r>
          </a:p>
          <a:p>
            <a:r>
              <a:rPr lang="pt-PT" sz="2400" dirty="0"/>
              <a:t>Pré disposição genética a diabetes</a:t>
            </a:r>
          </a:p>
          <a:p>
            <a:r>
              <a:rPr lang="pt-BR" sz="2400" dirty="0">
                <a:latin typeface="Century Gothic" charset="0"/>
              </a:rPr>
              <a:t>Alimentação desequilibrada antes e após o diagnóstico</a:t>
            </a:r>
          </a:p>
          <a:p>
            <a:r>
              <a:rPr lang="pt-PT" sz="2400" dirty="0"/>
              <a:t>Obesa</a:t>
            </a:r>
            <a:endParaRPr lang="pt-BR" sz="2400" dirty="0"/>
          </a:p>
          <a:p>
            <a:endParaRPr lang="pt-PT" sz="2400" dirty="0"/>
          </a:p>
        </p:txBody>
      </p:sp>
      <p:pic>
        <p:nvPicPr>
          <p:cNvPr id="1026" name="Picture 2" descr="E:\Imagens Seminário Atenção\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451" y="646386"/>
            <a:ext cx="2505281" cy="25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agens Seminário Atenção\depositphotos_87330162-Grandmother-cartoon-charac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0" y="1541679"/>
            <a:ext cx="2681660" cy="33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magens Seminário Atenção\desvantagem-paciente-da-inutilizao-das-cortinas-do-homem-idoso-grvida-19751028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67" y="3714137"/>
            <a:ext cx="1788336" cy="26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15487" y="5417642"/>
            <a:ext cx="8833465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2800" dirty="0"/>
              <a:t>Sintomas </a:t>
            </a:r>
            <a:r>
              <a:rPr lang="pt-BR" sz="2800" dirty="0" err="1"/>
              <a:t>pré</a:t>
            </a:r>
            <a:r>
              <a:rPr lang="pt-BR" sz="2800" dirty="0"/>
              <a:t>-diagnóstico: sede, visão debilitada,  desconforto nos pés</a:t>
            </a:r>
          </a:p>
        </p:txBody>
      </p:sp>
    </p:spTree>
    <p:extLst>
      <p:ext uri="{BB962C8B-B14F-4D97-AF65-F5344CB8AC3E}">
        <p14:creationId xmlns:p14="http://schemas.microsoft.com/office/powerpoint/2010/main" val="53299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Timeline</a:t>
            </a:r>
            <a:endParaRPr lang="pt-BR" dirty="0"/>
          </a:p>
        </p:txBody>
      </p:sp>
      <p:pic>
        <p:nvPicPr>
          <p:cNvPr id="4" name="Imagem 3" descr="Sorrin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836" y="504497"/>
            <a:ext cx="2261345" cy="2146362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0348138"/>
              </p:ext>
            </p:extLst>
          </p:nvPr>
        </p:nvGraphicFramePr>
        <p:xfrm>
          <a:off x="441434" y="1387366"/>
          <a:ext cx="11162748" cy="471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368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Suspeita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2144110"/>
            <a:ext cx="8621192" cy="38909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2800" dirty="0"/>
              <a:t>Campanha promovida pela Faculdade de Ciências Farmacêuticas ao acaso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Resultado de glicemia fora dos níveis considerados normais após refeição: </a:t>
            </a:r>
          </a:p>
          <a:p>
            <a:pPr marL="0" indent="0">
              <a:buNone/>
            </a:pPr>
            <a:r>
              <a:rPr lang="pt-BR" sz="2800" b="1" dirty="0"/>
              <a:t>206 mg/</a:t>
            </a:r>
            <a:r>
              <a:rPr lang="pt-BR" sz="2800" b="1" dirty="0" err="1"/>
              <a:t>dL</a:t>
            </a:r>
            <a:endParaRPr lang="pt-BR" sz="2800" b="1" dirty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dirty="0"/>
              <a:t>Orientação para consultar um médico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92" y="501784"/>
            <a:ext cx="1978491" cy="20589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64038" y="516509"/>
            <a:ext cx="5814950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9600" dirty="0">
                <a:solidFill>
                  <a:srgbClr val="00B050"/>
                </a:solidFill>
                <a:latin typeface="Lucida Sans Unicode"/>
              </a:rPr>
              <a:t>?</a:t>
            </a:r>
            <a:endParaRPr lang="pt-BR" sz="9600" dirty="0">
              <a:latin typeface="Lucida Sans Unicode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166083" y="4077865"/>
            <a:ext cx="2615502" cy="162490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9600" dirty="0">
                <a:solidFill>
                  <a:srgbClr val="00B050"/>
                </a:solidFill>
                <a:latin typeface="Lucida Sans Unicode"/>
              </a:rPr>
              <a:t>?</a:t>
            </a:r>
            <a:endParaRPr lang="pt-BR" sz="9600" dirty="0">
              <a:latin typeface="Lucida Sans Unicode"/>
            </a:endParaRPr>
          </a:p>
        </p:txBody>
      </p:sp>
      <p:pic>
        <p:nvPicPr>
          <p:cNvPr id="8" name="Imagem 7" descr="diagnostico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536" y="4028961"/>
            <a:ext cx="2066545" cy="207008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157216" y="865171"/>
            <a:ext cx="5814950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9600" dirty="0">
                <a:solidFill>
                  <a:srgbClr val="00B050"/>
                </a:solidFill>
                <a:latin typeface="Lucida Sans Unicode"/>
              </a:rPr>
              <a:t>?</a:t>
            </a:r>
            <a:endParaRPr lang="pt-BR" sz="9600" dirty="0">
              <a:latin typeface="Lucida Sans Unicode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08668" y="857982"/>
            <a:ext cx="5814950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9600" dirty="0">
                <a:solidFill>
                  <a:srgbClr val="00B050"/>
                </a:solidFill>
                <a:latin typeface="Lucida Sans Unicode"/>
              </a:rPr>
              <a:t>?</a:t>
            </a:r>
            <a:endParaRPr lang="pt-BR" sz="9600" dirty="0"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05577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1307</TotalTime>
  <Words>520</Words>
  <Application>Microsoft Office PowerPoint</Application>
  <PresentationFormat>Widescreen</PresentationFormat>
  <Paragraphs>101</Paragraphs>
  <Slides>19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Savon</vt:lpstr>
      <vt:lpstr>DIABETES MELLITUS – TIPO II</vt:lpstr>
      <vt:lpstr>A diabetes tipo II</vt:lpstr>
      <vt:lpstr>Sinais e sintomas</vt:lpstr>
      <vt:lpstr>Incidência de Diabetes no mundo</vt:lpstr>
      <vt:lpstr>Apresentação do PowerPoint</vt:lpstr>
      <vt:lpstr>Fatores de Risco </vt:lpstr>
      <vt:lpstr>A paciente</vt:lpstr>
      <vt:lpstr>Timeline</vt:lpstr>
      <vt:lpstr>Suspeita</vt:lpstr>
      <vt:lpstr>Diagnóstico</vt:lpstr>
      <vt:lpstr>Serviços e profissionais da saúde no acompanhamento</vt:lpstr>
      <vt:lpstr>Terapias</vt:lpstr>
      <vt:lpstr> Terapias</vt:lpstr>
      <vt:lpstr>Uso de tecnologias duras</vt:lpstr>
      <vt:lpstr>Uso de tecnologias leves</vt:lpstr>
      <vt:lpstr> Uso de tecnologias leves</vt:lpstr>
      <vt:lpstr> Local de Acesso de Medicamentos</vt:lpstr>
      <vt:lpstr> Fatores que Determinam o Local de Acesso</vt:lpstr>
      <vt:lpstr>Referências bibliográficas: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User</cp:lastModifiedBy>
  <cp:revision>54</cp:revision>
  <dcterms:created xsi:type="dcterms:W3CDTF">2013-07-31T14:59:36Z</dcterms:created>
  <dcterms:modified xsi:type="dcterms:W3CDTF">2016-08-24T21:44:55Z</dcterms:modified>
</cp:coreProperties>
</file>