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ígia Yuki Takai" initials="" lastIdx="2" clrIdx="0"/>
  <p:cmAuthor id="1" name="Luiz Takara" initials="" lastIdx="5" clrIdx="1"/>
  <p:cmAuthor id="2" name="Victória Rocha" initials="" lastIdx="3" clrIdx="2"/>
  <p:cmAuthor id="3" name="Anonymous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6" autoAdjust="0"/>
  </p:normalViewPr>
  <p:slideViewPr>
    <p:cSldViewPr>
      <p:cViewPr>
        <p:scale>
          <a:sx n="121" d="100"/>
          <a:sy n="121" d="100"/>
        </p:scale>
        <p:origin x="-102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idx="2">
    <p:pos x="6000" y="0"/>
    <p:text>não seria melhor colocar acompanhamento de uma equipe multiprofissional ?</p:text>
  </p:cm>
  <p:cm authorId="1" idx="5">
    <p:pos x="6000" y="100"/>
    <p:text>Gostei. Já alterei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idx="1">
    <p:pos x="6000" y="0"/>
    <p:text>Regiões endêmicas para tuberculose ?</p:text>
  </p:cm>
  <p:cm authorId="1" idx="4">
    <p:pos x="6000" y="100"/>
    <p:text>opa, isso fui eu xD
Eu quis dizer áreas com alta prevalência de tuberculose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Gente, de onde pegaram essa tabela? preciso para colocar fonte na imagem!</p:text>
  </p:cm>
  <p:cm authorId="1" idx="1">
    <p:pos x="6000" y="100"/>
    <p:text>a tabela eu tirei daqui
https://www.google.com.br/url?sa=t&amp;rct=j&amp;q=&amp;esrc=s&amp;source=web&amp;cd=1&amp;cad=rja&amp;uact=8&amp;ved=0ahUKEwi67e7_h9rOAhVGjZAKHSwfAr0QFggeMAA&amp;url=http%3A%2F%2Fportalpbh.pbh.gov.br%2Fpbh%2Fecp%2Ffiles.do%3Fevento%3Ddownload%26urlArqPlc%3Dinforme_PNCT_TB_julho2010.pdf&amp;usg=AFQjCNFoh17vKljO8J0xtvKP8NDgefk6Tg&amp;sig2=ugoq2OFH12qnYz-rniz0-w</p:text>
  </p:cm>
  <p:cm authorId="1" idx="2">
    <p:pos x="6000" y="200"/>
    <p:text>o gráfico eu tirei daqui
http://portalsaude.saude.gov.br/images/pdf/2015/outubro/07/tuberculose-mercosul-6out15-web.pdf</p:text>
  </p:cm>
  <p:cm authorId="1" idx="3">
    <p:pos x="6000" y="300"/>
    <p:text>as imagens dos comprimidos eu peguei aqui
http://www.saude.rs.gov.br/upload/1339785741_Mudan%C3%A7as%20no%20Tratamento%20da%20Tuberculose%20-%20apresenta%C3%A7%C3%A3o%20para%20a%20reuni%C3%A3o%20de%20multiplicadores.pdf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idx="1">
    <p:pos x="6000" y="0"/>
    <p:text>Alguém sabe outro tratamento não farmacológico pra tuberculose??</p:text>
  </p:cm>
  <p:cm authorId="2" idx="3">
    <p:pos x="6000" y="100"/>
    <p:text>Desconheço, mas vou pesquisar, acho que deve haver umas medidas paralelas, mas não um tratamento por si</p:text>
  </p:cm>
  <p:cm authorId="0" idx="2">
    <p:pos x="6000" y="200"/>
    <p:text>Entendi, obrigada!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4237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comments" Target="../comments/comment2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452150" y="1346075"/>
            <a:ext cx="6331500" cy="84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Tuberculose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Letícia Shigemura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Lígia Yuki Takai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Luiz Eduardo Massao Takara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Victória Bombarda Rocha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532612" y="1541462"/>
            <a:ext cx="5116974" cy="20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Profissional de saúde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2400250" y="1211350"/>
            <a:ext cx="2027734" cy="3310200"/>
          </a:xfrm>
          <a:prstGeom prst="rect">
            <a:avLst/>
          </a:prstGeom>
        </p:spPr>
        <p:txBody>
          <a:bodyPr lIns="91425" tIns="91425" rIns="91425" bIns="91425" numCol="1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000" dirty="0"/>
              <a:t>Farmacêutico;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000" dirty="0"/>
              <a:t>Médico;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b="1" dirty="0" smtClean="0">
                <a:latin typeface="Raleway"/>
                <a:ea typeface="Raleway"/>
                <a:cs typeface="Raleway"/>
                <a:sym typeface="Raleway"/>
              </a:rPr>
              <a:t>Diretrizes</a:t>
            </a:r>
          </a:p>
          <a:p>
            <a:pPr lvl="0">
              <a:spcBef>
                <a:spcPts val="0"/>
              </a:spcBef>
              <a:buNone/>
            </a:pPr>
            <a:r>
              <a:rPr lang="en" sz="1000" b="1" dirty="0" smtClean="0"/>
              <a:t>Tratamento </a:t>
            </a:r>
            <a:r>
              <a:rPr lang="en" sz="1000" b="1" dirty="0"/>
              <a:t>da TB doença:</a:t>
            </a:r>
          </a:p>
          <a:p>
            <a:pPr marL="457200" lvl="0" indent="-2921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000" dirty="0"/>
              <a:t>O esquema básico para tratamento daTB (idade ≥10 anos)será com quatro medicamentos nos dois primeiros meses e com dois medicamentos </a:t>
            </a:r>
            <a:r>
              <a:rPr lang="en" sz="1000" dirty="0" smtClean="0"/>
              <a:t>nos</a:t>
            </a:r>
            <a:endParaRPr lang="en" sz="1000" dirty="0"/>
          </a:p>
        </p:txBody>
      </p:sp>
      <p:pic>
        <p:nvPicPr>
          <p:cNvPr id="147" name="Shape 147" descr="Diretrizes_tuberculos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240" y="617449"/>
            <a:ext cx="2528232" cy="3907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/>
          <p:nvPr/>
        </p:nvCxnSpPr>
        <p:spPr>
          <a:xfrm flipH="1">
            <a:off x="4067944" y="2342265"/>
            <a:ext cx="2332264" cy="5278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9" name="Shape 149" descr="campanha_tuberculos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25" y="617449"/>
            <a:ext cx="2243625" cy="35273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6"/>
          <p:cNvSpPr txBox="1">
            <a:spLocks/>
          </p:cNvSpPr>
          <p:nvPr/>
        </p:nvSpPr>
        <p:spPr>
          <a:xfrm>
            <a:off x="4398506" y="1214994"/>
            <a:ext cx="2027734" cy="33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292100">
              <a:buFont typeface="Arial" panose="020B0604020202020204" pitchFamily="34" charset="0"/>
              <a:buChar char="•"/>
            </a:pPr>
            <a:r>
              <a:rPr lang="pt-BR" sz="1000" dirty="0" smtClean="0"/>
              <a:t>Enfermeiro.</a:t>
            </a:r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pPr lvl="0"/>
            <a:r>
              <a:rPr lang="en" sz="1000" dirty="0"/>
              <a:t>quatro meses subsequentes (2RHEZ/4RH);</a:t>
            </a:r>
          </a:p>
          <a:p>
            <a:pPr marL="457200" indent="-292100">
              <a:buFont typeface="Arial" panose="020B0604020202020204" pitchFamily="34" charset="0"/>
              <a:buChar char="•"/>
            </a:pPr>
            <a:r>
              <a:rPr lang="pt-BR" sz="1000" dirty="0" smtClean="0"/>
              <a:t>A mudança do esquema na proposta pelo PNCT deve ter sua efetividade avaliada através de estudos realizados em unidades de referência.</a:t>
            </a:r>
          </a:p>
          <a:p>
            <a:endParaRPr lang="pt-BR" sz="1000" b="1" dirty="0" smtClean="0"/>
          </a:p>
          <a:p>
            <a:endParaRPr lang="pt-BR" sz="1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Diretrizes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400256" y="1211350"/>
            <a:ext cx="31725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000" dirty="0"/>
              <a:t>Todos os esquemas de tratamento para a TB deverão ser realizados em regime supervisionado.</a:t>
            </a:r>
          </a:p>
          <a:p>
            <a:pPr lvl="0">
              <a:spcBef>
                <a:spcPts val="0"/>
              </a:spcBef>
              <a:buNone/>
            </a:pPr>
            <a:endParaRPr sz="1000" b="1" dirty="0"/>
          </a:p>
          <a:p>
            <a:pPr lvl="0" rtl="0">
              <a:spcBef>
                <a:spcPts val="0"/>
              </a:spcBef>
              <a:buNone/>
            </a:pPr>
            <a:r>
              <a:rPr lang="en" sz="1000" b="1" dirty="0"/>
              <a:t>Tratamento cirúrgico da TB:</a:t>
            </a:r>
          </a:p>
          <a:p>
            <a:pPr marL="457200" lvl="0" indent="-2921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000" dirty="0"/>
              <a:t>Os critérios de seleção para a ressecção em TB pulmonar ainda são controversos, e os estudos publicados não definitivos quanto a sua contribuição.</a:t>
            </a:r>
          </a:p>
        </p:txBody>
      </p:sp>
      <p:pic>
        <p:nvPicPr>
          <p:cNvPr id="156" name="Shape 156" descr="Diretrizes_tuberculos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120" y="555526"/>
            <a:ext cx="3184879" cy="40324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 flipH="1" flipV="1">
            <a:off x="4139026" y="2490200"/>
            <a:ext cx="1441086" cy="7296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8" name="Shape 158" descr="juntos.tuberculose.pelofi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68" y="1574925"/>
            <a:ext cx="2021700" cy="19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Incidência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 dirty="0">
                <a:highlight>
                  <a:srgbClr val="FFFFFF"/>
                </a:highlight>
              </a:rPr>
              <a:t>Em 2013, foram registrados 73.692 casos novos de tuberculose no Sinan. A taxa de incidência foi de 36,6/100 mil habitantes para todas as formas de tuberculose, dos quais 10,1% eram coinfectados TB-HIV.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 dirty="0">
                <a:highlight>
                  <a:srgbClr val="FFFFFF"/>
                </a:highlight>
              </a:rPr>
              <a:t>Apesar do Brasil ser ainda um dos 22 países responsáveis por 90% dos casos de TB do mundo, até o ano de 2007, ocorreu em nosso país uma queda de 26% na incidência e de 32% na mortalidade por TB. Essa queda se tornou expressiva a partir de 1999 com a implantação da estratégia DOTS;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highlight>
                <a:srgbClr val="FFFFFF"/>
              </a:highlight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25" y="1423937"/>
            <a:ext cx="2397399" cy="22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Introdução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411760" y="1330449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Patógeno: </a:t>
            </a:r>
            <a:r>
              <a:rPr lang="en" sz="1400" i="1" dirty="0"/>
              <a:t>M. tuberculosis.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Principal órgão afetado: Pulmão.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Transmissão: Via aérea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Principais sintomas: Dores no peito, tosse persistente por mais de duas semanas (seca ou produtiva), fadiga, febre, perda de peso, falta de apetite, calafrios e sudorese noturna.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Tratamento: Uso de antibióticos e acompanhamento de uma equipe multiprofissional por 6 meses.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72" y="435050"/>
            <a:ext cx="1676225" cy="22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7" y="2831649"/>
            <a:ext cx="2269325" cy="188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Fatores de risco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400262" y="1299775"/>
            <a:ext cx="2891818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Passagem por regiões de alta prevalência;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Contato com pessoas doentes;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Imunodeficiências, inclusive portadores de HIV;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Câncer de cabeça e pescoço;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/>
              <a:t>Crianças (menores de 5 anos) e idosos</a:t>
            </a:r>
            <a:r>
              <a:rPr lang="en" sz="1400" dirty="0" smtClean="0"/>
              <a:t>;</a:t>
            </a:r>
            <a:endParaRPr lang="en" sz="1400" dirty="0"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2572" t="3156" r="2865" b="3446"/>
          <a:stretch/>
        </p:blipFill>
        <p:spPr>
          <a:xfrm>
            <a:off x="1079700" y="320851"/>
            <a:ext cx="1258950" cy="89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674" y="1382274"/>
            <a:ext cx="1015978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51" y="1046856"/>
            <a:ext cx="1169574" cy="135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49" y="2448065"/>
            <a:ext cx="1169574" cy="82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7">
            <a:alphaModFix/>
          </a:blip>
          <a:srcRect l="17028" t="16240" r="39630"/>
          <a:stretch/>
        </p:blipFill>
        <p:spPr>
          <a:xfrm>
            <a:off x="1301911" y="2448075"/>
            <a:ext cx="1057524" cy="136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524" y="4215424"/>
            <a:ext cx="1140725" cy="77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499" y="3386614"/>
            <a:ext cx="1140725" cy="77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6912" y="3859022"/>
            <a:ext cx="1067500" cy="11315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88"/>
          <p:cNvSpPr txBox="1">
            <a:spLocks/>
          </p:cNvSpPr>
          <p:nvPr/>
        </p:nvSpPr>
        <p:spPr>
          <a:xfrm>
            <a:off x="5597927" y="1382274"/>
            <a:ext cx="2891818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14350" indent="-285750">
              <a:buFont typeface="Arial" panose="020B0604020202020204" pitchFamily="34" charset="0"/>
              <a:buChar char="•"/>
            </a:pPr>
            <a:r>
              <a:rPr lang="en" sz="1400" dirty="0" smtClean="0"/>
              <a:t>Alcoolismo;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" sz="1400" dirty="0" smtClean="0"/>
              <a:t>Uso de cigarro ou qualquer outra droga;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" sz="1400" dirty="0" smtClean="0"/>
              <a:t>Diabetes;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" sz="1400" dirty="0" smtClean="0"/>
              <a:t>Desnutrição;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" sz="1400" dirty="0" smtClean="0"/>
              <a:t>Silicose.</a:t>
            </a:r>
            <a:endParaRPr lang="en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Estudo de Caso - Perfil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411760" y="1370350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Jurema, 30 anos, fumante, portadora de HIV;</a:t>
            </a:r>
          </a:p>
          <a:p>
            <a:pPr marL="514350" lvl="0" indent="-285750" algn="just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Apresentava tosse seca e constante a mais de três semanas quando resolveu procurar assistência </a:t>
            </a:r>
            <a:r>
              <a:rPr lang="en" sz="1400" dirty="0" smtClean="0">
                <a:solidFill>
                  <a:srgbClr val="000000"/>
                </a:solidFill>
              </a:rPr>
              <a:t>médica;</a:t>
            </a:r>
            <a:endParaRPr lang="en" sz="1400" dirty="0">
              <a:solidFill>
                <a:srgbClr val="000000"/>
              </a:solidFill>
            </a:endParaRPr>
          </a:p>
          <a:p>
            <a:pPr marL="514350" lvl="0" indent="-285750" algn="just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Seu diagnótico incial foi </a:t>
            </a:r>
            <a:r>
              <a:rPr lang="en" sz="1400" dirty="0" smtClean="0">
                <a:solidFill>
                  <a:srgbClr val="000000"/>
                </a:solidFill>
              </a:rPr>
              <a:t>tuberculose;</a:t>
            </a:r>
            <a:endParaRPr lang="en" sz="1400" dirty="0">
              <a:solidFill>
                <a:srgbClr val="000000"/>
              </a:solidFill>
            </a:endParaRPr>
          </a:p>
          <a:p>
            <a:pPr marL="514350" lvl="0" indent="-285750" algn="just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Seguindo o protocolo, o médico orientou Jurema a realizar um teste de HIV, cujo resultado foi positivo.</a:t>
            </a:r>
          </a:p>
          <a:p>
            <a:pPr lvl="0" algn="just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03" name="Shape 103" descr="toilet-woman_318-2758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00" y="1370350"/>
            <a:ext cx="2205700" cy="22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Programa Nacional de Controle de Tuberculose (PNTC)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buSzPct val="100000"/>
            </a:pPr>
            <a:r>
              <a:rPr lang="en" sz="1500"/>
              <a:t>O</a:t>
            </a:r>
            <a:r>
              <a:rPr lang="en" sz="1500">
                <a:highlight>
                  <a:srgbClr val="FFFFFF"/>
                </a:highlight>
              </a:rPr>
              <a:t>s medicamentos são disponibilizados pelo Sistema Único de Saúde (SUS) através do Programa Nacional de Controle da Tuberculose (PNCT);</a:t>
            </a:r>
          </a:p>
          <a:p>
            <a:pPr marL="457200" lvl="0" indent="-323850" algn="just" rtl="0">
              <a:spcBef>
                <a:spcPts val="0"/>
              </a:spcBef>
              <a:buSzPct val="100000"/>
            </a:pPr>
            <a:r>
              <a:rPr lang="en" sz="1500">
                <a:highlight>
                  <a:srgbClr val="FFFFFF"/>
                </a:highlight>
              </a:rPr>
              <a:t>O PNCT está integrado na rede de Serviços de Saúde. É desenvolvido por intermédio de um programa unificado, executado em conjunto pelas esferas federal, estadual e municipal. Está subordinado a uma política de programação das suas ações com padrões técnicos e assistenciais bem definidos, garantindo desde a distribuição gratuita de medicamentos e outros insumos necessários até ações preventivas e de controle de agravo.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35825" y="575950"/>
            <a:ext cx="36765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Programa Nacional de Controle de Tuberculose (PNTC)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856" y="720359"/>
            <a:ext cx="4984351" cy="37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732240" y="4154214"/>
            <a:ext cx="543546" cy="3043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 dirty="0"/>
              <a:t>Fonte: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Programa Nacional de Controle de Tuberculose (PNTC)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11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300" dirty="0" smtClean="0">
                <a:highlight>
                  <a:srgbClr val="FFFFFF"/>
                </a:highlight>
              </a:rPr>
              <a:t>O PNCT </a:t>
            </a:r>
            <a:r>
              <a:rPr lang="en" sz="1300" dirty="0">
                <a:highlight>
                  <a:srgbClr val="FFFFFF"/>
                </a:highlight>
              </a:rPr>
              <a:t>recomenda a implantação da Estratégia do Tratamento Diretamente Observado (DOTS) para o controle da Tuberculose no Brasil. A estratégia DOTS engloba cinco elementos: o compromisso político com a implementação e sustentabilidade do programa de controle da tuberculose; detecção de casos, por meio de baciloscopia de escarro, entre sintomáticos respiratórios da demanda dos serviços gerais de saúde; tratamento padronizado de curta duração diretamente observado e monitorado quanto à sua evolução; provisão regular de medicamentos tuberculostáticos; e sistema de informação que permita avaliar a detecção de casos, o resultado do tratamento de casos individuais e o desempenho do programa.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Programa Nacional de Controle de Tuberculose (PNTC)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dirty="0"/>
              <a:t>Em 2009, o MS introduziu o etambutol como quarto fármaco na fase intensiva do tratamento, modelo utilizado em outros países, sob a forma de um comprimido com doses fixas combinadas de rifampicina, 150mg; isoniazida, 75mg; pirazinamida, 400mg; e etambutol, 275mg.</a:t>
            </a:r>
          </a:p>
          <a:p>
            <a:pPr lvl="0" algn="just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dirty="0"/>
              <a:t>Esta alteração justifica-se,entre outras razões, pelo aumento da resistência à isoniazida, observada em dois inquéritos nacionais, realizados em 1995/97 (I) e 2008/2009 (II)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68687" y="79837"/>
            <a:ext cx="1503800" cy="23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449" y="3268900"/>
            <a:ext cx="1746275" cy="145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886387" y="2095062"/>
            <a:ext cx="668400" cy="1069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Programa Nacional de Controle de Tuberculose (PNTC)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21849" r="27456"/>
          <a:stretch/>
        </p:blipFill>
        <p:spPr>
          <a:xfrm>
            <a:off x="2400249" y="1667451"/>
            <a:ext cx="6733902" cy="2859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36700" y="3146025"/>
            <a:ext cx="1639800" cy="12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 - Rifampicina</a:t>
            </a:r>
          </a:p>
          <a:p>
            <a:pPr lvl="0">
              <a:spcBef>
                <a:spcPts val="0"/>
              </a:spcBef>
              <a:buNone/>
            </a:pPr>
            <a:r>
              <a:rPr lang="en" sz="1500"/>
              <a:t>H - Isoniazida</a:t>
            </a:r>
          </a:p>
          <a:p>
            <a:pPr lvl="0">
              <a:spcBef>
                <a:spcPts val="0"/>
              </a:spcBef>
              <a:buNone/>
            </a:pPr>
            <a:r>
              <a:rPr lang="en" sz="1500"/>
              <a:t>Z - Pirazinamida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E - Etambutol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7" y="575950"/>
            <a:ext cx="1873125" cy="20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6965550" y="4415700"/>
            <a:ext cx="2999100" cy="3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Fonte: Secretaria de Vigilância em Saúde.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756</Words>
  <Application>Microsoft Office PowerPoint</Application>
  <PresentationFormat>Apresentação na tela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Raleway</vt:lpstr>
      <vt:lpstr>Lato</vt:lpstr>
      <vt:lpstr>swiss-2</vt:lpstr>
      <vt:lpstr>Tuberculose</vt:lpstr>
      <vt:lpstr>Introdução</vt:lpstr>
      <vt:lpstr>Fatores de risco</vt:lpstr>
      <vt:lpstr>Estudo de Caso - Perfil</vt:lpstr>
      <vt:lpstr>Programa Nacional de Controle de Tuberculose (PNTC)</vt:lpstr>
      <vt:lpstr>Programa Nacional de Controle de Tuberculose (PNTC)</vt:lpstr>
      <vt:lpstr>Programa Nacional de Controle de Tuberculose (PNTC)</vt:lpstr>
      <vt:lpstr>Programa Nacional de Controle de Tuberculose (PNTC)</vt:lpstr>
      <vt:lpstr>Programa Nacional de Controle de Tuberculose (PNTC)</vt:lpstr>
      <vt:lpstr>Profissional de saúde</vt:lpstr>
      <vt:lpstr>Diretrizes</vt:lpstr>
      <vt:lpstr>Incidência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Tuberculose</dc:title>
  <dc:creator>Usuário</dc:creator>
  <cp:lastModifiedBy>Usuário</cp:lastModifiedBy>
  <cp:revision>3</cp:revision>
  <dcterms:modified xsi:type="dcterms:W3CDTF">2016-08-25T20:35:19Z</dcterms:modified>
</cp:coreProperties>
</file>