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Source Code Pro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431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72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14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36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54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92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89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19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92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77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88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70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c.med.br/p/tireoide/53790/hipotireoidismo+o+que+e+quais+sao+as+causas+e+os+fatores+de+risco+quando+procurar+um+medico.htm" TargetMode="External"/><Relationship Id="rId13" Type="http://schemas.openxmlformats.org/officeDocument/2006/relationships/hyperlink" Target="http://bvsms.saude.gov.br/bvs/sus/comissoes.php" TargetMode="External"/><Relationship Id="rId3" Type="http://schemas.openxmlformats.org/officeDocument/2006/relationships/hyperlink" Target="http://www.scielo.br/pdf/abem/v57n4/pt_03.pdf" TargetMode="External"/><Relationship Id="rId7" Type="http://schemas.openxmlformats.org/officeDocument/2006/relationships/hyperlink" Target="http://www.amrigs.org.br/revista/55-04/revisao.pdf" TargetMode="External"/><Relationship Id="rId12" Type="http://schemas.openxmlformats.org/officeDocument/2006/relationships/hyperlink" Target="http://www.scielo.br/scielo.php?script=sci_arttext&amp;pid=S0004-2730200200020000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ff.br/disicamep/hipcong.htm" TargetMode="External"/><Relationship Id="rId11" Type="http://schemas.openxmlformats.org/officeDocument/2006/relationships/hyperlink" Target="http://revistas.ufpr.br/academica/article/viewFile/510/423" TargetMode="External"/><Relationship Id="rId5" Type="http://schemas.openxmlformats.org/officeDocument/2006/relationships/hyperlink" Target="http://diretrizes.amb.org.br/_BibliotecaAntiga/hipotireoidismo.pdf" TargetMode="External"/><Relationship Id="rId10" Type="http://schemas.openxmlformats.org/officeDocument/2006/relationships/hyperlink" Target="http://portalsaude.saude.gov.br/images/pdf/2014/setembro/10/Levotiroxina.pdf" TargetMode="External"/><Relationship Id="rId4" Type="http://schemas.openxmlformats.org/officeDocument/2006/relationships/hyperlink" Target="http://www.endocrino.org.br/diretrizes-da-sbem/" TargetMode="External"/><Relationship Id="rId9" Type="http://schemas.openxmlformats.org/officeDocument/2006/relationships/hyperlink" Target="http://www.scielo.br/pdf/abem/v57n3/v57n3a0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pt-BR" sz="36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acesso a medicamentos e outras tecnologias em saúde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sz="36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3600" b="1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HIPOTIREOIDISMO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Lais Higa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Rogério Ozaki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Saori Kiam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Thais Coelho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253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TRATAMENTO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961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b="1" dirty="0" err="1" smtClean="0">
                <a:solidFill>
                  <a:srgbClr val="000000"/>
                </a:solidFill>
              </a:rPr>
              <a:t>Protocólo</a:t>
            </a:r>
            <a:r>
              <a:rPr lang="pt-BR" b="1" dirty="0" smtClean="0">
                <a:solidFill>
                  <a:srgbClr val="000000"/>
                </a:solidFill>
              </a:rPr>
              <a:t> </a:t>
            </a:r>
            <a:r>
              <a:rPr lang="pt-BR" b="1" dirty="0">
                <a:solidFill>
                  <a:srgbClr val="000000"/>
                </a:solidFill>
              </a:rPr>
              <a:t>clínico do tratamento de hipotireoidismo do Ministério da </a:t>
            </a:r>
            <a:r>
              <a:rPr lang="pt-BR" b="1" dirty="0" smtClean="0">
                <a:solidFill>
                  <a:srgbClr val="000000"/>
                </a:solidFill>
              </a:rPr>
              <a:t>Saúde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0000"/>
                </a:solidFill>
              </a:rPr>
              <a:t>Normalização </a:t>
            </a:r>
            <a:r>
              <a:rPr lang="pt-BR" b="1" dirty="0">
                <a:solidFill>
                  <a:srgbClr val="000000"/>
                </a:solidFill>
              </a:rPr>
              <a:t>do T4 livre e </a:t>
            </a:r>
            <a:r>
              <a:rPr lang="pt-BR" b="1" dirty="0" smtClean="0">
                <a:solidFill>
                  <a:srgbClr val="000000"/>
                </a:solidFill>
              </a:rPr>
              <a:t>TSH</a:t>
            </a:r>
            <a:endParaRPr lang="pt-BR" b="1" dirty="0">
              <a:solidFill>
                <a:srgbClr val="000000"/>
              </a:solidFill>
            </a:endParaRP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</a:rPr>
              <a:t>Fármacos com aquisição pelos municípios, Distrito Federal e/ou estados, conforme </a:t>
            </a:r>
            <a:r>
              <a:rPr lang="pt-BR" b="1" dirty="0" err="1">
                <a:solidFill>
                  <a:srgbClr val="000000"/>
                </a:solidFill>
              </a:rPr>
              <a:t>pactuação</a:t>
            </a:r>
            <a:r>
              <a:rPr lang="pt-BR" b="1" dirty="0">
                <a:solidFill>
                  <a:srgbClr val="000000"/>
                </a:solidFill>
              </a:rPr>
              <a:t> nas CIB e CIT.</a:t>
            </a:r>
            <a:br>
              <a:rPr lang="pt-BR" b="1" dirty="0">
                <a:solidFill>
                  <a:srgbClr val="000000"/>
                </a:solidFill>
              </a:rPr>
            </a:br>
            <a:endParaRPr lang="pt-BR" b="1" dirty="0">
              <a:solidFill>
                <a:srgbClr val="000000"/>
              </a:solidFill>
            </a:endParaRP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</a:rPr>
              <a:t>Medicamento distribuído pelo </a:t>
            </a:r>
            <a:r>
              <a:rPr lang="pt-BR" b="1" dirty="0" smtClean="0">
                <a:solidFill>
                  <a:schemeClr val="dk1"/>
                </a:solidFill>
              </a:rPr>
              <a:t>SUS</a:t>
            </a:r>
            <a:endParaRPr lang="pt-BR" b="1" dirty="0" smtClean="0">
              <a:solidFill>
                <a:srgbClr val="000000"/>
              </a:solidFill>
            </a:endParaRP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0000"/>
                </a:solidFill>
              </a:rPr>
              <a:t>Unidade </a:t>
            </a:r>
            <a:r>
              <a:rPr lang="pt-BR" b="1" dirty="0">
                <a:solidFill>
                  <a:srgbClr val="000000"/>
                </a:solidFill>
              </a:rPr>
              <a:t>Dispensadora de Medicamentos (UDM) e Serviços de Assistência Especializada (SAE</a:t>
            </a:r>
            <a:r>
              <a:rPr lang="pt-BR" dirty="0">
                <a:solidFill>
                  <a:srgbClr val="000000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dirty="0">
              <a:solidFill>
                <a:srgbClr val="98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 smtClean="0"/>
              <a:t>LEVO</a:t>
            </a:r>
            <a:r>
              <a:rPr lang="pt-BR" dirty="0" smtClean="0"/>
              <a:t>TIROXINA </a:t>
            </a:r>
            <a:r>
              <a:rPr lang="pt-BR" dirty="0"/>
              <a:t>SÓDICA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</a:rPr>
              <a:t>Análoga ao T4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Na forma de apresentação de comprimido de 25mcg, 50mcg e 100mcg.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Dosagem individualizada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</a:rPr>
              <a:t>Tratamento contínuo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375" y="3006775"/>
            <a:ext cx="29432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REFERÊNCIA BIBLIOGRÁFICA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pt-BR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http://www.scielo.br/pdf/abem/v57n4/pt_03.pdf</a:t>
            </a:r>
          </a:p>
          <a:p>
            <a:pPr marL="457200" lvl="0" indent="-30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pt-BR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http://www.endocrino.org.br/diretrizes-da-sbem/</a:t>
            </a:r>
          </a:p>
          <a:p>
            <a:pPr marL="457200" lvl="0" indent="-30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pt-BR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http://diretrizes.amb.org.br/_BibliotecaAntiga/hipotireoidismo.pdf</a:t>
            </a:r>
          </a:p>
          <a:p>
            <a:pPr marL="457200" lvl="0" indent="-304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pt-BR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http://www.uff.br/disicamep/hipcong.htm</a:t>
            </a:r>
          </a:p>
          <a:p>
            <a:pPr marL="457200" lvl="0" indent="-30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pt-BR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http://www.amrigs.org.br/revista/55-04/revisao.pdf</a:t>
            </a:r>
          </a:p>
          <a:p>
            <a:pPr marL="457200" lvl="0" indent="-2984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100" u="sng">
                <a:solidFill>
                  <a:srgbClr val="1155CC"/>
                </a:solidFill>
                <a:hlinkClick r:id="rId8"/>
              </a:rPr>
              <a:t>http://www.abc.med.br/p/tireoide/53790/hipotireoidismo+o+que+e+quais+sao+as+causas+e+os+fatores+de+risco+quando+procurar+um+medico.htm</a:t>
            </a:r>
          </a:p>
          <a:p>
            <a:pPr marL="457200" lvl="0" indent="-2984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100" u="sng">
                <a:solidFill>
                  <a:srgbClr val="1155CC"/>
                </a:solidFill>
                <a:hlinkClick r:id="rId3"/>
              </a:rPr>
              <a:t>http://www.scielo.br/pdf/abem/v57n4/pt_03.pdf</a:t>
            </a:r>
          </a:p>
          <a:p>
            <a:pPr marL="457200" lvl="0" indent="-2984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100" u="sng">
                <a:solidFill>
                  <a:srgbClr val="1155CC"/>
                </a:solidFill>
                <a:hlinkClick r:id="rId9"/>
              </a:rPr>
              <a:t>http://www.scielo.br/pdf/abem/v57n3/v57n3a03.pdf</a:t>
            </a:r>
          </a:p>
          <a:p>
            <a:pPr marL="457200" lvl="0" indent="-2984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100" u="sng">
                <a:solidFill>
                  <a:srgbClr val="1155CC"/>
                </a:solidFill>
                <a:hlinkClick r:id="rId10"/>
              </a:rPr>
              <a:t>http://portalsaude.saude.gov.br/images/pdf/2014/setembro/10/Levotiroxina.pdf</a:t>
            </a:r>
          </a:p>
          <a:p>
            <a:pPr marL="457200" lvl="0" indent="-2984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100" u="sng">
                <a:solidFill>
                  <a:srgbClr val="1155CC"/>
                </a:solidFill>
                <a:hlinkClick r:id="rId11"/>
              </a:rPr>
              <a:t>http://revistas.ufpr.br/academica/article/viewFile/510/423</a:t>
            </a:r>
          </a:p>
          <a:p>
            <a:pPr marL="457200" lvl="0" indent="-2984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100" u="sng">
                <a:solidFill>
                  <a:srgbClr val="1155CC"/>
                </a:solidFill>
                <a:hlinkClick r:id="rId12"/>
              </a:rPr>
              <a:t>http://www.scielo.br/scielo.php?script=sci_arttext&amp;pid=S0004-27302002000200006</a:t>
            </a:r>
          </a:p>
          <a:p>
            <a:pPr marL="457200" lvl="0" indent="-298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1100" u="sng">
                <a:solidFill>
                  <a:srgbClr val="1155CC"/>
                </a:solidFill>
                <a:hlinkClick r:id="rId13"/>
              </a:rPr>
              <a:t>http://bvsms.saude.gov.br/bvs/sus/comissoes.php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</a:rPr>
              <a:t>Paciente: </a:t>
            </a: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</a:rPr>
              <a:t>refere-se à palavra sofredor, derivada do latim: </a:t>
            </a:r>
            <a:r>
              <a:rPr lang="pt-BR" sz="2400" i="1">
                <a:solidFill>
                  <a:srgbClr val="000000"/>
                </a:solidFill>
                <a:highlight>
                  <a:srgbClr val="FFFFFF"/>
                </a:highlight>
              </a:rPr>
              <a:t>patiens</a:t>
            </a: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</a:rPr>
              <a:t>, de </a:t>
            </a:r>
            <a:r>
              <a:rPr lang="pt-BR" sz="2400" i="1">
                <a:solidFill>
                  <a:srgbClr val="000000"/>
                </a:solidFill>
                <a:highlight>
                  <a:srgbClr val="FFFFFF"/>
                </a:highlight>
              </a:rPr>
              <a:t>patior</a:t>
            </a: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</a:rPr>
              <a:t>, que significa sofrer.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</a:rPr>
              <a:t>Do grego, pathe, que significa sentimento.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</a:rPr>
              <a:t>Sujeito passivo.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</a:rPr>
              <a:t>Paciente: Joana M., 56 anos</a:t>
            </a:r>
          </a:p>
          <a:p>
            <a:pPr lvl="0">
              <a:spcBef>
                <a:spcPts val="0"/>
              </a:spcBef>
              <a:buNone/>
            </a:pP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INCIDÊNCIA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Doença comum que afeta mais mulheres do que homens</a:t>
            </a:r>
          </a:p>
          <a:p>
            <a:pPr marL="457200" lvl="0" indent="-2286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Mais frequente com o avançar da idade</a:t>
            </a:r>
          </a:p>
          <a:p>
            <a:pPr marL="457200" lvl="0" indent="-2286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Estudos na Inglaterra: incidência média anual de 4,1 casos/mil entre as mulheres e de 0,6 casos/mil nos homens 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Estudos no Brasil: estudo transversal realizado em São Paulo verificou que 6,6% dos indivíduos adultos analisados apresentavam a doença.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FATORES DE RISCO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rgbClr val="000000"/>
                </a:solidFill>
              </a:rPr>
              <a:t>Sexo </a:t>
            </a:r>
            <a:r>
              <a:rPr lang="pt-BR" sz="1600" dirty="0" smtClean="0">
                <a:solidFill>
                  <a:srgbClr val="000000"/>
                </a:solidFill>
              </a:rPr>
              <a:t>feminino</a:t>
            </a:r>
            <a:endParaRPr lang="pt-BR" sz="1600" dirty="0">
              <a:solidFill>
                <a:srgbClr val="000000"/>
              </a:solidFill>
            </a:endParaRPr>
          </a:p>
          <a:p>
            <a:pPr marL="457200" lvl="0" indent="-330200" algn="ctr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rgbClr val="000000"/>
                </a:solidFill>
              </a:rPr>
              <a:t>50 anos ou </a:t>
            </a:r>
            <a:r>
              <a:rPr lang="pt-BR" sz="1600" dirty="0" smtClean="0">
                <a:solidFill>
                  <a:srgbClr val="000000"/>
                </a:solidFill>
              </a:rPr>
              <a:t>mais</a:t>
            </a:r>
            <a:endParaRPr lang="pt-BR" sz="1600" dirty="0">
              <a:solidFill>
                <a:srgbClr val="000000"/>
              </a:solidFill>
            </a:endParaRPr>
          </a:p>
          <a:p>
            <a:pPr marL="457200" lvl="0" indent="-330200" algn="ctr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rgbClr val="000000"/>
                </a:solidFill>
              </a:rPr>
              <a:t>Parente próximo com doença </a:t>
            </a:r>
            <a:r>
              <a:rPr lang="pt-BR" sz="1600" dirty="0" err="1" smtClean="0">
                <a:solidFill>
                  <a:srgbClr val="000000"/>
                </a:solidFill>
              </a:rPr>
              <a:t>auto-imune</a:t>
            </a:r>
            <a:endParaRPr lang="pt-BR" sz="1600" dirty="0">
              <a:solidFill>
                <a:srgbClr val="000000"/>
              </a:solidFill>
            </a:endParaRPr>
          </a:p>
          <a:p>
            <a:pPr marL="457200" lvl="0" indent="-330200" algn="ctr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rgbClr val="000000"/>
                </a:solidFill>
              </a:rPr>
              <a:t>Ser habitante de regiões </a:t>
            </a:r>
            <a:r>
              <a:rPr lang="pt-BR" sz="1600" dirty="0" smtClean="0">
                <a:solidFill>
                  <a:srgbClr val="000000"/>
                </a:solidFill>
              </a:rPr>
              <a:t>endêmicas</a:t>
            </a:r>
            <a:endParaRPr lang="pt-BR" sz="1600" dirty="0">
              <a:solidFill>
                <a:srgbClr val="000000"/>
              </a:solidFill>
            </a:endParaRPr>
          </a:p>
          <a:p>
            <a:pPr marL="457200" lvl="0" indent="-33020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600" dirty="0">
                <a:solidFill>
                  <a:srgbClr val="000000"/>
                </a:solidFill>
              </a:rPr>
              <a:t>Tratamento com iodo radioativo ou radiação no pescoço ou parte superior do </a:t>
            </a:r>
            <a:r>
              <a:rPr lang="pt-BR" sz="1600" dirty="0" smtClean="0">
                <a:solidFill>
                  <a:srgbClr val="000000"/>
                </a:solidFill>
              </a:rPr>
              <a:t>tronco</a:t>
            </a:r>
            <a:endParaRPr lang="pt-BR" sz="1600" dirty="0">
              <a:solidFill>
                <a:srgbClr val="000000"/>
              </a:solidFill>
            </a:endParaRPr>
          </a:p>
          <a:p>
            <a:pPr marL="457200" lvl="0" indent="-33020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pt-BR" sz="1600" dirty="0" err="1">
                <a:solidFill>
                  <a:srgbClr val="000000"/>
                </a:solidFill>
              </a:rPr>
              <a:t>Tireoidectomia</a:t>
            </a:r>
            <a:r>
              <a:rPr lang="pt-BR" sz="1600" dirty="0">
                <a:solidFill>
                  <a:srgbClr val="000000"/>
                </a:solidFill>
              </a:rPr>
              <a:t> parcial ou total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144" y="919831"/>
            <a:ext cx="1477475" cy="22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E a Dona Joana...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Apresentando </a:t>
            </a:r>
            <a:r>
              <a:rPr lang="pt-BR" b="1" i="1">
                <a:solidFill>
                  <a:srgbClr val="000000"/>
                </a:solidFill>
                <a:highlight>
                  <a:srgbClr val="FFFFFF"/>
                </a:highlight>
              </a:rPr>
              <a:t>fraqueza, fadiga, dores musculares, parestesia nas mãos, edema nas extremidades corpóreas e pálpebras, obstipação intestinal, queda de cabelo, pele seca e ganho de pes</a:t>
            </a:r>
            <a:r>
              <a:rPr lang="pt-BR" b="1">
                <a:solidFill>
                  <a:srgbClr val="000000"/>
                </a:solidFill>
                <a:highlight>
                  <a:srgbClr val="FFFFFF"/>
                </a:highlight>
              </a:rPr>
              <a:t>o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Procura da Unidade Básica de Saúde do bairro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Anamnese do clínico geral  v</a:t>
            </a: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erifica que a paciente apresenta também pele amarelada e fria, dificuldade de atenção e deficiência auditiva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       </a:t>
            </a:r>
          </a:p>
          <a:p>
            <a:pPr marL="9144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Encaminhamento para </a:t>
            </a:r>
            <a:r>
              <a:rPr lang="pt-BR">
                <a:solidFill>
                  <a:schemeClr val="dk1"/>
                </a:solidFill>
              </a:rPr>
              <a:t>endocrinologista em uma unidade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 AME </a:t>
            </a:r>
          </a:p>
        </p:txBody>
      </p:sp>
      <p:cxnSp>
        <p:nvCxnSpPr>
          <p:cNvPr id="80" name="Shape 80"/>
          <p:cNvCxnSpPr/>
          <p:nvPr/>
        </p:nvCxnSpPr>
        <p:spPr>
          <a:xfrm>
            <a:off x="1284750" y="3850925"/>
            <a:ext cx="3939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médico endocrinologista então: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462575"/>
            <a:ext cx="8520600" cy="328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BR">
                <a:solidFill>
                  <a:srgbClr val="000000"/>
                </a:solidFill>
              </a:rPr>
              <a:t>Exclui fatores radioativos e geográficos</a:t>
            </a:r>
          </a:p>
          <a:p>
            <a:pPr marL="457200" lvl="0" indent="-228600" algn="just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BR">
                <a:solidFill>
                  <a:srgbClr val="000000"/>
                </a:solidFill>
              </a:rPr>
              <a:t>Suspeita de hipotireoidismo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BR">
                <a:solidFill>
                  <a:srgbClr val="000000"/>
                </a:solidFill>
              </a:rPr>
              <a:t>Solicita 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hemograma completo e avaliação dos níveis séricos de T4 livre e TSH e ultrassonografia da glândula tireóide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RESULTADOS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Os níveis séricos de T4 livre estão diminuídos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Níveis séricos de TSH estão aumentados</a:t>
            </a:r>
          </a:p>
          <a:p>
            <a:pPr marL="457200" lvl="0" indent="-22860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Glândula tireóide aumentada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02" y="2192125"/>
            <a:ext cx="1427699" cy="27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Glândula Tireóide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312875"/>
            <a:ext cx="8520600" cy="302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Shape 100" descr="tiroide+hipofi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912" y="1112237"/>
            <a:ext cx="4022175" cy="40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266025" y="1740575"/>
            <a:ext cx="1996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b="1" i="1">
                <a:solidFill>
                  <a:srgbClr val="FF0000"/>
                </a:solidFill>
              </a:rPr>
              <a:t>Bócio Endêmico</a:t>
            </a:r>
          </a:p>
          <a:p>
            <a:pPr lvl="0">
              <a:spcBef>
                <a:spcPts val="0"/>
              </a:spcBef>
              <a:buNone/>
            </a:pPr>
            <a:endParaRPr sz="1800" b="1" i="1">
              <a:solidFill>
                <a:srgbClr val="FF0000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775475" y="2791225"/>
            <a:ext cx="1857000" cy="66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b="1">
                <a:solidFill>
                  <a:srgbClr val="FF0000"/>
                </a:solidFill>
              </a:rPr>
              <a:t>Tireoidite de Hashimoto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DIAGNÓSTICO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135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</a:rPr>
              <a:t>O médico confirma que paciente é portadora da Tireoidite de Hashimoto, uma doença crônica autoimune.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9" name="Shape 109" descr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775" y="1924050"/>
            <a:ext cx="57150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Apresentação na tela (16:9)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Playfair Display</vt:lpstr>
      <vt:lpstr>Arial</vt:lpstr>
      <vt:lpstr>Source Code Pro</vt:lpstr>
      <vt:lpstr>Calibri</vt:lpstr>
      <vt:lpstr>simple-light-2</vt:lpstr>
      <vt:lpstr>O acesso a medicamentos e outras tecnologias em saúde  HIPOTIREOIDISMO</vt:lpstr>
      <vt:lpstr>Apresentação do PowerPoint</vt:lpstr>
      <vt:lpstr>INCIDÊNCIA </vt:lpstr>
      <vt:lpstr>FATORES DE RISCO </vt:lpstr>
      <vt:lpstr>E a Dona Joana...</vt:lpstr>
      <vt:lpstr>O médico endocrinologista então:</vt:lpstr>
      <vt:lpstr>RESULTADOS</vt:lpstr>
      <vt:lpstr>Glândula Tireóide</vt:lpstr>
      <vt:lpstr>DIAGNÓSTICO </vt:lpstr>
      <vt:lpstr>TRATAMENTO</vt:lpstr>
      <vt:lpstr>LEVOTIROXINA SÓDICA</vt:lpstr>
      <vt:lpstr>REFERÊNCIA BIBLIOGRÁFICA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acesso a medicamentos e outras tecnologias em saúde  HIPOTIREOIDISMO</dc:title>
  <cp:lastModifiedBy>Usuário</cp:lastModifiedBy>
  <cp:revision>1</cp:revision>
  <dcterms:modified xsi:type="dcterms:W3CDTF">2016-08-25T20:50:50Z</dcterms:modified>
</cp:coreProperties>
</file>