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5143500" cx="9144000"/>
  <p:notesSz cx="6858000" cy="9144000"/>
  <p:embeddedFontLst>
    <p:embeddedFont>
      <p:font typeface="Source Code Pro"/>
      <p:regular r:id="rId17"/>
      <p:bold r:id="rId18"/>
    </p:embeddedFont>
    <p:embeddedFont>
      <p:font typeface="Oswald"/>
      <p:regular r:id="rId19"/>
      <p:bold r:id="rId20"/>
    </p:embeddedFont>
    <p:embeddedFont>
      <p:font typeface="Open Sans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swald-bold.fntdata"/><Relationship Id="rId11" Type="http://schemas.openxmlformats.org/officeDocument/2006/relationships/slide" Target="slides/slide7.xml"/><Relationship Id="rId22" Type="http://schemas.openxmlformats.org/officeDocument/2006/relationships/font" Target="fonts/OpenSans-bold.fntdata"/><Relationship Id="rId10" Type="http://schemas.openxmlformats.org/officeDocument/2006/relationships/slide" Target="slides/slide6.xml"/><Relationship Id="rId21" Type="http://schemas.openxmlformats.org/officeDocument/2006/relationships/font" Target="fonts/OpenSans-regular.fntdata"/><Relationship Id="rId13" Type="http://schemas.openxmlformats.org/officeDocument/2006/relationships/slide" Target="slides/slide9.xml"/><Relationship Id="rId24" Type="http://schemas.openxmlformats.org/officeDocument/2006/relationships/font" Target="fonts/OpenSans-boldItalic.fntdata"/><Relationship Id="rId12" Type="http://schemas.openxmlformats.org/officeDocument/2006/relationships/slide" Target="slides/slide8.xml"/><Relationship Id="rId23" Type="http://schemas.openxmlformats.org/officeDocument/2006/relationships/font" Target="fonts/OpenSans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SourceCodePro-regular.fntdata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Oswald-regular.fntdata"/><Relationship Id="rId6" Type="http://schemas.openxmlformats.org/officeDocument/2006/relationships/slide" Target="slides/slide2.xml"/><Relationship Id="rId18" Type="http://schemas.openxmlformats.org/officeDocument/2006/relationships/font" Target="fonts/SourceCodePro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 rot="10800000">
            <a:off x="4226100" y="2933550"/>
            <a:ext cx="691800" cy="388500"/>
          </a:xfrm>
          <a:prstGeom prst="triangle">
            <a:avLst>
              <a:gd fmla="val 50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-25" y="0"/>
            <a:ext cx="9144000" cy="3124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" name="Shape 12"/>
          <p:cNvSpPr txBox="1"/>
          <p:nvPr>
            <p:ph type="ctrTitle"/>
          </p:nvPr>
        </p:nvSpPr>
        <p:spPr>
          <a:xfrm>
            <a:off x="411175" y="644300"/>
            <a:ext cx="8282400" cy="21090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411175" y="3398250"/>
            <a:ext cx="8282400" cy="12606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Shape 52"/>
          <p:cNvCxnSpPr/>
          <p:nvPr/>
        </p:nvCxnSpPr>
        <p:spPr>
          <a:xfrm>
            <a:off x="413275" y="2988275"/>
            <a:ext cx="9105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lgDash"/>
            <a:round/>
            <a:headEnd len="med" w="med" type="none"/>
            <a:tailEnd len="med" w="med" type="none"/>
          </a:ln>
        </p:spPr>
      </p:cxnSp>
      <p:sp>
        <p:nvSpPr>
          <p:cNvPr id="53" name="Shape 53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12000"/>
            </a:lvl1pPr>
            <a:lvl2pPr lvl="1">
              <a:spcBef>
                <a:spcPts val="0"/>
              </a:spcBef>
              <a:buSzPct val="100000"/>
              <a:defRPr sz="12000"/>
            </a:lvl2pPr>
            <a:lvl3pPr lvl="2">
              <a:spcBef>
                <a:spcPts val="0"/>
              </a:spcBef>
              <a:buSzPct val="100000"/>
              <a:defRPr sz="12000"/>
            </a:lvl3pPr>
            <a:lvl4pPr lvl="3">
              <a:spcBef>
                <a:spcPts val="0"/>
              </a:spcBef>
              <a:buSzPct val="100000"/>
              <a:defRPr sz="12000"/>
            </a:lvl4pPr>
            <a:lvl5pPr lvl="4">
              <a:spcBef>
                <a:spcPts val="0"/>
              </a:spcBef>
              <a:buSzPct val="100000"/>
              <a:defRPr sz="12000"/>
            </a:lvl5pPr>
            <a:lvl6pPr lvl="5">
              <a:spcBef>
                <a:spcPts val="0"/>
              </a:spcBef>
              <a:buSzPct val="100000"/>
              <a:defRPr sz="12000"/>
            </a:lvl6pPr>
            <a:lvl7pPr lvl="6">
              <a:spcBef>
                <a:spcPts val="0"/>
              </a:spcBef>
              <a:buSzPct val="100000"/>
              <a:defRPr sz="12000"/>
            </a:lvl7pPr>
            <a:lvl8pPr lvl="7">
              <a:spcBef>
                <a:spcPts val="0"/>
              </a:spcBef>
              <a:buSzPct val="100000"/>
              <a:defRPr sz="12000"/>
            </a:lvl8pPr>
            <a:lvl9pPr lvl="8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>
            <a:off x="0" y="1567350"/>
            <a:ext cx="9144000" cy="2008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" name="Shape 17"/>
          <p:cNvSpPr txBox="1"/>
          <p:nvPr>
            <p:ph type="title"/>
          </p:nvPr>
        </p:nvSpPr>
        <p:spPr>
          <a:xfrm>
            <a:off x="430800" y="1889700"/>
            <a:ext cx="8282400" cy="15165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hape 20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lgDash"/>
            <a:round/>
            <a:headEnd len="med" w="med" type="none"/>
            <a:tailEnd len="med" w="med" type="none"/>
          </a:ln>
        </p:spPr>
      </p:cxnSp>
      <p:sp>
        <p:nvSpPr>
          <p:cNvPr id="21" name="Shape 21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hape 25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lgDash"/>
            <a:round/>
            <a:headEnd len="med" w="med" type="none"/>
            <a:tailEnd len="med" w="med" type="none"/>
          </a:ln>
        </p:spPr>
      </p:cxnSp>
      <p:sp>
        <p:nvSpPr>
          <p:cNvPr id="26" name="Shape 26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" type="body"/>
          </p:nvPr>
        </p:nvSpPr>
        <p:spPr>
          <a:xfrm>
            <a:off x="311700" y="1468825"/>
            <a:ext cx="3999900" cy="3099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8" name="Shape 28"/>
          <p:cNvSpPr txBox="1"/>
          <p:nvPr>
            <p:ph idx="2" type="body"/>
          </p:nvPr>
        </p:nvSpPr>
        <p:spPr>
          <a:xfrm>
            <a:off x="4832400" y="1468825"/>
            <a:ext cx="3999900" cy="3099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9" name="Shape 2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Shape 34"/>
          <p:cNvCxnSpPr/>
          <p:nvPr/>
        </p:nvCxnSpPr>
        <p:spPr>
          <a:xfrm>
            <a:off x="418675" y="1457787"/>
            <a:ext cx="6141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lgDash"/>
            <a:round/>
            <a:headEnd len="med" w="med" type="none"/>
            <a:tailEnd len="med" w="med" type="none"/>
          </a:ln>
        </p:spPr>
      </p:cxnSp>
      <p:sp>
        <p:nvSpPr>
          <p:cNvPr id="35" name="Shape 35"/>
          <p:cNvSpPr txBox="1"/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6" name="Shape 36"/>
          <p:cNvSpPr txBox="1"/>
          <p:nvPr>
            <p:ph idx="1" type="body"/>
          </p:nvPr>
        </p:nvSpPr>
        <p:spPr>
          <a:xfrm>
            <a:off x="311700" y="1618203"/>
            <a:ext cx="2808000" cy="295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lt2"/>
        </a:solid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x="490250" y="528900"/>
            <a:ext cx="5678100" cy="40857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bg>
      <p:bgPr>
        <a:solidFill>
          <a:schemeClr val="dk1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4572000" y="175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3" name="Shape 43"/>
          <p:cNvCxnSpPr/>
          <p:nvPr/>
        </p:nvCxnSpPr>
        <p:spPr>
          <a:xfrm>
            <a:off x="5029675" y="4495500"/>
            <a:ext cx="5772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lgDash"/>
            <a:round/>
            <a:headEnd len="med" w="med" type="none"/>
            <a:tailEnd len="med" w="med" type="none"/>
          </a:ln>
        </p:spPr>
      </p:cxnSp>
      <p:sp>
        <p:nvSpPr>
          <p:cNvPr id="44" name="Shape 44"/>
          <p:cNvSpPr txBox="1"/>
          <p:nvPr>
            <p:ph type="title"/>
          </p:nvPr>
        </p:nvSpPr>
        <p:spPr>
          <a:xfrm>
            <a:off x="265500" y="1078750"/>
            <a:ext cx="4045200" cy="17892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" type="subTitle"/>
          </p:nvPr>
        </p:nvSpPr>
        <p:spPr>
          <a:xfrm>
            <a:off x="265500" y="2921400"/>
            <a:ext cx="4045200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2100"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50" name="Shape 5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Source Code Pro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8.png"/><Relationship Id="rId4" Type="http://schemas.openxmlformats.org/officeDocument/2006/relationships/image" Target="../media/image05.png"/><Relationship Id="rId5" Type="http://schemas.openxmlformats.org/officeDocument/2006/relationships/image" Target="../media/image0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://www.saude.sp.gov.br/ses/perfil/gestor/assistencia-farmaceutica" TargetMode="External"/><Relationship Id="rId4" Type="http://schemas.openxmlformats.org/officeDocument/2006/relationships/hyperlink" Target="http://www.diabetes.org.br/sbdonline/images/docs/DIRETRIZES-SBD-2015-2016.pdf" TargetMode="External"/><Relationship Id="rId5" Type="http://schemas.openxmlformats.org/officeDocument/2006/relationships/hyperlink" Target="http://portalsaude.saude.gov.br/index.php/o-ministerio/principal/secretarias/sctie/farmacia-popular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2.png"/><Relationship Id="rId4" Type="http://schemas.openxmlformats.org/officeDocument/2006/relationships/image" Target="../media/image07.png"/><Relationship Id="rId5" Type="http://schemas.openxmlformats.org/officeDocument/2006/relationships/image" Target="../media/image0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4.png"/><Relationship Id="rId4" Type="http://schemas.openxmlformats.org/officeDocument/2006/relationships/image" Target="../media/image00.png"/><Relationship Id="rId5" Type="http://schemas.openxmlformats.org/officeDocument/2006/relationships/hyperlink" Target="http://www.saude.sp.gov.br/links/farmacia-dose-certa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ctrTitle"/>
          </p:nvPr>
        </p:nvSpPr>
        <p:spPr>
          <a:xfrm>
            <a:off x="411175" y="644300"/>
            <a:ext cx="8282400" cy="2109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Diabetes</a:t>
            </a:r>
          </a:p>
        </p:txBody>
      </p:sp>
      <p:sp>
        <p:nvSpPr>
          <p:cNvPr id="63" name="Shape 63"/>
          <p:cNvSpPr txBox="1"/>
          <p:nvPr>
            <p:ph idx="1" type="subTitle"/>
          </p:nvPr>
        </p:nvSpPr>
        <p:spPr>
          <a:xfrm>
            <a:off x="4052775" y="3398250"/>
            <a:ext cx="4640700" cy="1260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lang="en" sz="2400"/>
              <a:t>Letícia Souza Freitas - 8971989 </a:t>
            </a:r>
          </a:p>
          <a:p>
            <a:pPr lvl="0" rtl="0" algn="r">
              <a:spcBef>
                <a:spcPts val="0"/>
              </a:spcBef>
              <a:buNone/>
            </a:pPr>
            <a:r>
              <a:rPr lang="en" sz="2400"/>
              <a:t>Paola Revolti de Almeida - 8971328</a:t>
            </a:r>
          </a:p>
          <a:p>
            <a:pPr lvl="0" algn="r">
              <a:spcBef>
                <a:spcPts val="0"/>
              </a:spcBef>
              <a:buNone/>
            </a:pPr>
            <a:r>
              <a:rPr lang="en" sz="2400"/>
              <a:t>Paula Takahashi Benitez - 9052151</a:t>
            </a:r>
          </a:p>
        </p:txBody>
      </p:sp>
      <p:sp>
        <p:nvSpPr>
          <p:cNvPr id="64" name="Shape 64"/>
          <p:cNvSpPr txBox="1"/>
          <p:nvPr/>
        </p:nvSpPr>
        <p:spPr>
          <a:xfrm>
            <a:off x="128325" y="3560875"/>
            <a:ext cx="2940600" cy="10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Módulo 1:</a:t>
            </a:r>
          </a:p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Atenção Farmacêutica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Terapias farmacológicas e não farmacológicas</a:t>
            </a:r>
          </a:p>
        </p:txBody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213875" y="1468825"/>
            <a:ext cx="4961700" cy="1450200"/>
          </a:xfrm>
          <a:prstGeom prst="rect">
            <a:avLst/>
          </a:prstGeom>
          <a:solidFill>
            <a:srgbClr val="FFFFFF"/>
          </a:solidFill>
        </p:spPr>
        <p:txBody>
          <a:bodyPr anchorCtr="0" anchor="t" bIns="91425" lIns="91425" rIns="91425" tIns="91425">
            <a:noAutofit/>
          </a:bodyPr>
          <a:lstStyle/>
          <a:p>
            <a:pPr lvl="0" rtl="0" algn="just">
              <a:lnSpc>
                <a:spcPct val="142857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">
                <a:solidFill>
                  <a:srgbClr val="000000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N</a:t>
            </a:r>
            <a:r>
              <a:rPr lang="en">
                <a:solidFill>
                  <a:srgbClr val="000000"/>
                </a:solidFill>
                <a:highlight>
                  <a:srgbClr val="FFFFFF"/>
                </a:highlight>
              </a:rPr>
              <a:t>ão farmacológico: Alterar estilo de vida!</a:t>
            </a:r>
          </a:p>
          <a:p>
            <a:pPr indent="-228600" lvl="0" marL="457200" rtl="0" algn="just">
              <a:lnSpc>
                <a:spcPct val="142857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Char char="-"/>
            </a:pPr>
            <a:r>
              <a:rPr lang="en">
                <a:solidFill>
                  <a:srgbClr val="000000"/>
                </a:solidFill>
                <a:highlight>
                  <a:srgbClr val="FFFFFF"/>
                </a:highlight>
              </a:rPr>
              <a:t>modificação dos hábitos alimentares</a:t>
            </a:r>
          </a:p>
          <a:p>
            <a:pPr indent="-228600" lvl="0" marL="457200" rtl="0" algn="just">
              <a:lnSpc>
                <a:spcPct val="142857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Char char="-"/>
            </a:pPr>
            <a:r>
              <a:rPr lang="en">
                <a:solidFill>
                  <a:srgbClr val="000000"/>
                </a:solidFill>
                <a:highlight>
                  <a:srgbClr val="FFFFFF"/>
                </a:highlight>
              </a:rPr>
              <a:t>perda ponderal caso apresentem sobrepeso ou obesidade</a:t>
            </a:r>
          </a:p>
          <a:p>
            <a:pPr indent="-228600" lvl="0" marL="457200" rtl="0" algn="just">
              <a:lnSpc>
                <a:spcPct val="142857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Char char="-"/>
            </a:pPr>
            <a:r>
              <a:rPr lang="en">
                <a:solidFill>
                  <a:srgbClr val="000000"/>
                </a:solidFill>
                <a:highlight>
                  <a:srgbClr val="FFFFFF"/>
                </a:highlight>
              </a:rPr>
              <a:t>atividade física</a:t>
            </a:r>
          </a:p>
          <a:p>
            <a:pPr lvl="0" rtl="0" algn="just">
              <a:lnSpc>
                <a:spcPct val="142857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lvl="0" rtl="0" algn="just">
              <a:lnSpc>
                <a:spcPct val="142857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25" name="Shape 125"/>
          <p:cNvSpPr txBox="1"/>
          <p:nvPr>
            <p:ph idx="2" type="body"/>
          </p:nvPr>
        </p:nvSpPr>
        <p:spPr>
          <a:xfrm>
            <a:off x="213875" y="3325525"/>
            <a:ext cx="3957600" cy="1550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just">
              <a:lnSpc>
                <a:spcPct val="142857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">
                <a:solidFill>
                  <a:srgbClr val="000000"/>
                </a:solidFill>
              </a:rPr>
              <a:t>Farmacológico: o uso da metformina (indicação prioritária, sobretudo em portadores de obesidade e com idade inferior a 65 anos).</a:t>
            </a:r>
          </a:p>
        </p:txBody>
      </p:sp>
      <p:pic>
        <p:nvPicPr>
          <p:cNvPr id="126" name="Shape 1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24499" y="3281849"/>
            <a:ext cx="2027075" cy="126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Shape 1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69625" y="1167124"/>
            <a:ext cx="2713925" cy="1807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Shape 1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04724" y="3036774"/>
            <a:ext cx="1916050" cy="1916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Obrigada!</a:t>
            </a:r>
          </a:p>
        </p:txBody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6139300" y="2242400"/>
            <a:ext cx="2470800" cy="1699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r>
              <a:rPr lang="en"/>
              <a:t>Letícia Freitas</a:t>
            </a:r>
          </a:p>
          <a:p>
            <a:pPr lvl="0" algn="r">
              <a:spcBef>
                <a:spcPts val="0"/>
              </a:spcBef>
              <a:buNone/>
            </a:pPr>
            <a:r>
              <a:rPr lang="en"/>
              <a:t>Paola Revolti</a:t>
            </a:r>
          </a:p>
          <a:p>
            <a:pPr lvl="0" algn="r">
              <a:spcBef>
                <a:spcPts val="0"/>
              </a:spcBef>
              <a:buNone/>
            </a:pPr>
            <a:r>
              <a:rPr lang="en"/>
              <a:t>Paula Benitez</a:t>
            </a:r>
          </a:p>
        </p:txBody>
      </p:sp>
      <p:pic>
        <p:nvPicPr>
          <p:cNvPr id="135" name="Shape 1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1775" y="1731223"/>
            <a:ext cx="4162550" cy="2605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Referências</a:t>
            </a:r>
          </a:p>
        </p:txBody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400" u="sng">
                <a:solidFill>
                  <a:schemeClr val="hlink"/>
                </a:solidFill>
                <a:hlinkClick r:id="rId3"/>
              </a:rPr>
              <a:t>http://www.saude.sp.gov.br/ses/perfil/gestor/assistencia-farmaceutica</a:t>
            </a:r>
          </a:p>
          <a:p>
            <a:pPr lvl="0">
              <a:spcBef>
                <a:spcPts val="0"/>
              </a:spcBef>
              <a:buNone/>
            </a:pPr>
            <a:r>
              <a:rPr lang="en" sz="1400" u="sng">
                <a:solidFill>
                  <a:schemeClr val="hlink"/>
                </a:solidFill>
                <a:hlinkClick r:id="rId4"/>
              </a:rPr>
              <a:t>http://www.diabetes.org.br/sbdonline/images/docs/DIRETRIZES-SBD-2015-2016.pdf</a:t>
            </a:r>
          </a:p>
          <a:p>
            <a:pPr lvl="0">
              <a:spcBef>
                <a:spcPts val="0"/>
              </a:spcBef>
              <a:buNone/>
            </a:pPr>
            <a:r>
              <a:rPr lang="en" sz="1400" u="sng">
                <a:solidFill>
                  <a:schemeClr val="hlink"/>
                </a:solidFill>
                <a:hlinkClick r:id="rId5"/>
              </a:rPr>
              <a:t>http://portalsaude.saude.gov.br/index.php/o-ministerio/principal/secretarias/sctie/farmacia-popular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ctrTitle"/>
          </p:nvPr>
        </p:nvSpPr>
        <p:spPr>
          <a:xfrm>
            <a:off x="411175" y="644300"/>
            <a:ext cx="8282400" cy="2109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0" name="Shape 70"/>
          <p:cNvSpPr txBox="1"/>
          <p:nvPr>
            <p:ph idx="1" type="subTitle"/>
          </p:nvPr>
        </p:nvSpPr>
        <p:spPr>
          <a:xfrm>
            <a:off x="411175" y="3398250"/>
            <a:ext cx="8282400" cy="1260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>
            <a:off x="311700" y="388975"/>
            <a:ext cx="8520600" cy="733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Perfil</a:t>
            </a:r>
          </a:p>
        </p:txBody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</a:rPr>
              <a:t>Izildinha, 70 anos, viúva.</a:t>
            </a:r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-"/>
            </a:pPr>
            <a:r>
              <a:rPr lang="en" sz="2000">
                <a:solidFill>
                  <a:srgbClr val="000000"/>
                </a:solidFill>
              </a:rPr>
              <a:t>Diabetes e hipertensão diagnosticadas</a:t>
            </a:r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-"/>
            </a:pPr>
            <a:r>
              <a:rPr lang="en" sz="2000">
                <a:solidFill>
                  <a:srgbClr val="000000"/>
                </a:solidFill>
              </a:rPr>
              <a:t>Ex-tabagista (35 anos)</a:t>
            </a:r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-"/>
            </a:pPr>
            <a:r>
              <a:rPr lang="en" sz="2000">
                <a:solidFill>
                  <a:srgbClr val="000000"/>
                </a:solidFill>
              </a:rPr>
              <a:t>Professora aposentada</a:t>
            </a:r>
          </a:p>
          <a:p>
            <a:pPr indent="-355600" lvl="0" marL="4572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-"/>
            </a:pPr>
            <a:r>
              <a:rPr lang="en" sz="2000">
                <a:solidFill>
                  <a:srgbClr val="000000"/>
                </a:solidFill>
              </a:rPr>
              <a:t>Mora em São Paulo, na região da Vila Madalena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Sinais e Sintomas</a:t>
            </a:r>
          </a:p>
        </p:txBody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311700" y="1896775"/>
            <a:ext cx="8520600" cy="3099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Poliúria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Polidipsia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Polifagia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Dificuldade de cicatrização de feridas</a:t>
            </a:r>
          </a:p>
          <a:p>
            <a:pPr indent="-228600" lvl="0" marL="457200">
              <a:spcBef>
                <a:spcPts val="0"/>
              </a:spcBef>
              <a:buChar char="-"/>
            </a:pPr>
            <a:r>
              <a:rPr lang="en"/>
              <a:t>Outros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Incidência no mundo e no Brasil</a:t>
            </a:r>
          </a:p>
        </p:txBody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Char char="-"/>
            </a:pPr>
            <a:r>
              <a:rPr lang="en">
                <a:solidFill>
                  <a:srgbClr val="000000"/>
                </a:solidFill>
              </a:rPr>
              <a:t>Atualmente, estima-se que a população mundial com diabetes seja da ordem de 387 milhões e que alcance 471 milhões em 2035. 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-228600" lvl="0" marL="4572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Char char="-"/>
            </a:pPr>
            <a:r>
              <a:rPr lang="en">
                <a:solidFill>
                  <a:srgbClr val="000000"/>
                </a:solidFill>
              </a:rPr>
              <a:t>Em 2014, estimou-se que existiriam 11,9 milhões de pessoas, na faixa etária de 20 a 79 anos, com diabetes no Brasil, podendo alcançar 19,2 milhões em 2035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Fatores de Risco</a:t>
            </a:r>
          </a:p>
        </p:txBody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311700" y="1468825"/>
            <a:ext cx="4072500" cy="3099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</a:rPr>
              <a:t>Diabetes tipo I:</a:t>
            </a:r>
            <a:r>
              <a:rPr lang="en">
                <a:solidFill>
                  <a:srgbClr val="000000"/>
                </a:solidFill>
              </a:rPr>
              <a:t> </a:t>
            </a:r>
          </a:p>
          <a:p>
            <a:pPr indent="-228600" lvl="0" marL="9144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Char char="-"/>
            </a:pPr>
            <a:r>
              <a:rPr lang="en">
                <a:solidFill>
                  <a:srgbClr val="000000"/>
                </a:solidFill>
              </a:rPr>
              <a:t>Hereditariedade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</a:rPr>
              <a:t>Diabetes tipo II: </a:t>
            </a:r>
          </a:p>
          <a:p>
            <a:pPr indent="-228600" lvl="0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Char char="-"/>
            </a:pPr>
            <a:r>
              <a:rPr lang="en">
                <a:solidFill>
                  <a:srgbClr val="000000"/>
                </a:solidFill>
              </a:rPr>
              <a:t>Obesidade</a:t>
            </a:r>
          </a:p>
          <a:p>
            <a:pPr indent="-228600" lvl="0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Char char="-"/>
            </a:pPr>
            <a:r>
              <a:rPr lang="en">
                <a:solidFill>
                  <a:srgbClr val="000000"/>
                </a:solidFill>
              </a:rPr>
              <a:t>Hereditariedade</a:t>
            </a:r>
          </a:p>
          <a:p>
            <a:pPr indent="-228600" lvl="0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Char char="-"/>
            </a:pPr>
            <a:r>
              <a:rPr lang="en">
                <a:solidFill>
                  <a:srgbClr val="000000"/>
                </a:solidFill>
              </a:rPr>
              <a:t>Sedentarismo </a:t>
            </a:r>
          </a:p>
          <a:p>
            <a:pPr indent="-228600" lvl="0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Char char="-"/>
            </a:pPr>
            <a:r>
              <a:rPr lang="en">
                <a:solidFill>
                  <a:srgbClr val="000000"/>
                </a:solidFill>
              </a:rPr>
              <a:t>Mal hábito alimentar </a:t>
            </a:r>
          </a:p>
          <a:p>
            <a:pPr indent="-228600" lvl="0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Char char="-"/>
            </a:pPr>
            <a:r>
              <a:rPr lang="en">
                <a:solidFill>
                  <a:srgbClr val="000000"/>
                </a:solidFill>
              </a:rPr>
              <a:t>Mal hábito de vida</a:t>
            </a:r>
          </a:p>
          <a:p>
            <a:pPr indent="-228600" lvl="0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Char char="-"/>
            </a:pPr>
            <a:r>
              <a:rPr lang="en">
                <a:solidFill>
                  <a:srgbClr val="000000"/>
                </a:solidFill>
              </a:rPr>
              <a:t>Idade</a:t>
            </a:r>
          </a:p>
        </p:txBody>
      </p:sp>
      <p:pic>
        <p:nvPicPr>
          <p:cNvPr id="95" name="Shape 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27200" y="2652200"/>
            <a:ext cx="2552700" cy="179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Shape 9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67400" y="780400"/>
            <a:ext cx="1804775" cy="211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Shape 9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513037">
            <a:off x="6377948" y="555823"/>
            <a:ext cx="2552700" cy="13465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Serviços de saúde que atendem</a:t>
            </a:r>
          </a:p>
        </p:txBody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311700" y="1390125"/>
            <a:ext cx="8520600" cy="3178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</a:rPr>
              <a:t>Portaria a respeito do fornecimento de insulina e insumos pra portadores de diabetes. </a:t>
            </a:r>
            <a:br>
              <a:rPr lang="en" sz="1200">
                <a:solidFill>
                  <a:srgbClr val="000000"/>
                </a:solidFill>
              </a:rPr>
            </a:br>
            <a:r>
              <a:rPr lang="en" sz="1200">
                <a:solidFill>
                  <a:srgbClr val="000000"/>
                </a:solidFill>
              </a:rPr>
              <a:t>De acordo com os artigos da Lei n°11347 de 27/09/2006: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00000"/>
                </a:solidFill>
              </a:rPr>
              <a:t>Art. 2º </a:t>
            </a:r>
            <a:r>
              <a:rPr lang="en" sz="1200">
                <a:solidFill>
                  <a:srgbClr val="000000"/>
                </a:solidFill>
              </a:rPr>
              <a:t>Os insumos do inciso II do artigo 1º devem ser disponibilizados aos usuários do SUS, portadores de diabetes mellitus insulino-dependentes e que estejam cadastrados no cartão SUS e/ou no Programa de Hipertensão e Diabetes – Hiperdia.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00000"/>
                </a:solidFill>
              </a:rPr>
              <a:t>Art. 3º</a:t>
            </a:r>
            <a:r>
              <a:rPr lang="en" sz="1200">
                <a:solidFill>
                  <a:srgbClr val="000000"/>
                </a:solidFill>
              </a:rPr>
              <a:t> Os usuários portadores de diabetes mellitus insulino-dependentes devem estar inscritos nos Programas de Educação para Diabéticos, promovidos pelas unidades de saúde do SUS, executados conforme descrito: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00000"/>
                </a:solidFill>
              </a:rPr>
              <a:t>Art. 4º</a:t>
            </a:r>
            <a:r>
              <a:rPr lang="en" sz="1200">
                <a:solidFill>
                  <a:srgbClr val="000000"/>
                </a:solidFill>
              </a:rPr>
              <a:t> A aquisição, a distribuição, a dispensação e o financiamento dos medicamentos e insumos de que trata esta Portaria são de responsabilidade da União, dos Estados, do Distrito Federal e dos Municípios, conforme pactuação Tripartite e as normas do Componente Básico da Assistência Farmacêutica.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Serviços de saúde que atendem</a:t>
            </a:r>
          </a:p>
        </p:txBody>
      </p:sp>
      <p:pic>
        <p:nvPicPr>
          <p:cNvPr id="109" name="Shape 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46350" y="1510350"/>
            <a:ext cx="2021625" cy="3116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Shape 1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95675" y="1510350"/>
            <a:ext cx="2181574" cy="153035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Shape 111"/>
          <p:cNvSpPr txBox="1"/>
          <p:nvPr/>
        </p:nvSpPr>
        <p:spPr>
          <a:xfrm>
            <a:off x="438425" y="1589275"/>
            <a:ext cx="3860400" cy="137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27500"/>
              </a:lnSpc>
              <a:spcBef>
                <a:spcPts val="0"/>
              </a:spcBef>
              <a:buNone/>
            </a:pPr>
            <a:r>
              <a:rPr lang="en" sz="1200">
                <a:solidFill>
                  <a:srgbClr val="616161"/>
                </a:solidFill>
                <a:highlight>
                  <a:srgbClr val="FFFFFF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O elenco de medicamentos para uso no âmbito da Atenção Básica à Saúde, é definido pela União, Estados e Municípios, sendo orientado pela </a:t>
            </a:r>
            <a:r>
              <a:rPr b="1" lang="en" sz="1200">
                <a:solidFill>
                  <a:srgbClr val="616161"/>
                </a:solidFill>
                <a:highlight>
                  <a:srgbClr val="FFFFFF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Relação Nacional de Medicamentos Essenciais</a:t>
            </a:r>
            <a:r>
              <a:rPr lang="en" sz="1200">
                <a:solidFill>
                  <a:srgbClr val="616161"/>
                </a:solidFill>
                <a:highlight>
                  <a:srgbClr val="FFFFFF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.</a:t>
            </a:r>
          </a:p>
        </p:txBody>
      </p:sp>
      <p:sp>
        <p:nvSpPr>
          <p:cNvPr id="112" name="Shape 112"/>
          <p:cNvSpPr txBox="1"/>
          <p:nvPr/>
        </p:nvSpPr>
        <p:spPr>
          <a:xfrm>
            <a:off x="641600" y="3040700"/>
            <a:ext cx="5870700" cy="16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04800" lvl="0" marL="647700" rtl="0">
              <a:lnSpc>
                <a:spcPct val="127500"/>
              </a:lnSpc>
              <a:spcBef>
                <a:spcPts val="400"/>
              </a:spcBef>
              <a:spcAft>
                <a:spcPts val="1900"/>
              </a:spcAft>
              <a:buClr>
                <a:srgbClr val="666666"/>
              </a:buClr>
              <a:buSzPct val="100000"/>
              <a:buFont typeface="Source Code Pro"/>
            </a:pPr>
            <a:r>
              <a:rPr lang="en" sz="1200">
                <a:solidFill>
                  <a:srgbClr val="666666"/>
                </a:solidFill>
                <a:highlight>
                  <a:srgbClr val="FFFFFF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Medicamentos do Programa Dose Certa, nos municípios aderentes e unidades </a:t>
            </a:r>
            <a:r>
              <a:rPr lang="en" sz="1200" u="sng">
                <a:solidFill>
                  <a:srgbClr val="666666"/>
                </a:solidFill>
                <a:highlight>
                  <a:srgbClr val="FFFFFF"/>
                </a:highlight>
                <a:latin typeface="Source Code Pro"/>
                <a:ea typeface="Source Code Pro"/>
                <a:cs typeface="Source Code Pro"/>
                <a:sym typeface="Source Code Pro"/>
                <a:hlinkClick r:id="rId5"/>
              </a:rPr>
              <a:t>Farmácia Dose Certa</a:t>
            </a:r>
            <a:r>
              <a:rPr lang="en" sz="1200">
                <a:solidFill>
                  <a:srgbClr val="666666"/>
                </a:solidFill>
                <a:highlight>
                  <a:srgbClr val="FFFFFF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;</a:t>
            </a:r>
          </a:p>
          <a:p>
            <a:pPr indent="-304800" lvl="0" marL="647700" rtl="0">
              <a:lnSpc>
                <a:spcPct val="127500"/>
              </a:lnSpc>
              <a:spcBef>
                <a:spcPts val="400"/>
              </a:spcBef>
              <a:spcAft>
                <a:spcPts val="1900"/>
              </a:spcAft>
              <a:buClr>
                <a:srgbClr val="666666"/>
              </a:buClr>
              <a:buSzPct val="100000"/>
              <a:buFont typeface="Source Code Pro"/>
            </a:pPr>
            <a:r>
              <a:rPr lang="en" sz="1200">
                <a:solidFill>
                  <a:srgbClr val="666666"/>
                </a:solidFill>
                <a:highlight>
                  <a:srgbClr val="FFFFFF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Medicamentos e insumos para o tratamento de Diabetes Mellitus</a:t>
            </a:r>
          </a:p>
          <a:p>
            <a:pPr indent="-304800" lvl="0" marL="647700" rtl="0">
              <a:lnSpc>
                <a:spcPct val="127500"/>
              </a:lnSpc>
              <a:spcBef>
                <a:spcPts val="400"/>
              </a:spcBef>
              <a:spcAft>
                <a:spcPts val="1900"/>
              </a:spcAft>
              <a:buClr>
                <a:srgbClr val="666666"/>
              </a:buClr>
              <a:buSzPct val="100000"/>
              <a:buFont typeface="Source Code Pro"/>
            </a:pPr>
            <a:r>
              <a:rPr lang="en" sz="1200">
                <a:solidFill>
                  <a:srgbClr val="666666"/>
                </a:solidFill>
                <a:highlight>
                  <a:srgbClr val="FFFFFF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Medicamentos da Relação Municipal de Medicamentos Essenciais.</a:t>
            </a:r>
          </a:p>
          <a:p>
            <a:pPr lvl="0" rtl="0">
              <a:lnSpc>
                <a:spcPct val="127500"/>
              </a:lnSpc>
              <a:spcBef>
                <a:spcPts val="0"/>
              </a:spcBef>
              <a:buNone/>
            </a:pPr>
            <a:r>
              <a:t/>
            </a:r>
            <a:endParaRPr sz="1200">
              <a:solidFill>
                <a:srgbClr val="616161"/>
              </a:solidFill>
              <a:highlight>
                <a:srgbClr val="FFFFFF"/>
              </a:highlight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Profissionais da saúde que atendem</a:t>
            </a:r>
          </a:p>
        </p:txBody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-"/>
            </a:pPr>
            <a:r>
              <a:rPr lang="en" sz="2400">
                <a:solidFill>
                  <a:srgbClr val="000000"/>
                </a:solidFill>
              </a:rPr>
              <a:t>Médico endocrinologista</a:t>
            </a: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-"/>
            </a:pPr>
            <a:r>
              <a:rPr lang="en" sz="2400">
                <a:solidFill>
                  <a:srgbClr val="000000"/>
                </a:solidFill>
              </a:rPr>
              <a:t>Nutricionista</a:t>
            </a: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-"/>
            </a:pPr>
            <a:r>
              <a:rPr lang="en" sz="2400">
                <a:solidFill>
                  <a:srgbClr val="000000"/>
                </a:solidFill>
              </a:rPr>
              <a:t>Educador de diabetes</a:t>
            </a: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-"/>
            </a:pPr>
            <a:r>
              <a:rPr lang="en" sz="2400">
                <a:solidFill>
                  <a:srgbClr val="000000"/>
                </a:solidFill>
              </a:rPr>
              <a:t>Psicólogo comportamental</a:t>
            </a: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-"/>
            </a:pPr>
            <a:r>
              <a:rPr lang="en" sz="2400">
                <a:solidFill>
                  <a:srgbClr val="000000"/>
                </a:solidFill>
              </a:rPr>
              <a:t>Farmacêutico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dern-writer">
  <a:themeElements>
    <a:clrScheme name="Modern Writer">
      <a:dk1>
        <a:srgbClr val="E91D63"/>
      </a:dk1>
      <a:lt1>
        <a:srgbClr val="FFFFFF"/>
      </a:lt1>
      <a:dk2>
        <a:srgbClr val="424242"/>
      </a:dk2>
      <a:lt2>
        <a:srgbClr val="999999"/>
      </a:lt2>
      <a:accent1>
        <a:srgbClr val="607D8B"/>
      </a:accent1>
      <a:accent2>
        <a:srgbClr val="673AB7"/>
      </a:accent2>
      <a:accent3>
        <a:srgbClr val="9C26B0"/>
      </a:accent3>
      <a:accent4>
        <a:srgbClr val="0090AC"/>
      </a:accent4>
      <a:accent5>
        <a:srgbClr val="01AFD1"/>
      </a:accent5>
      <a:accent6>
        <a:srgbClr val="F8E71C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