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Sniglet"/>
      <p:regular r:id="rId25"/>
    </p:embeddedFont>
    <p:embeddedFont>
      <p:font typeface="Walter Turncoat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WalterTurncoat-regular.fntdata"/><Relationship Id="rId25" Type="http://schemas.openxmlformats.org/officeDocument/2006/relationships/font" Target="fonts/Snigle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991811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Walter Turncoat"/>
              <a:buNone/>
              <a:defRPr b="0" i="0" sz="6000" u="none" cap="none" strike="noStrik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indent="0" lvl="1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indent="0" lvl="2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indent="0" lvl="3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indent="0" lvl="4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indent="0" lvl="5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indent="0" lvl="6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indent="0" lvl="7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indent="0" lvl="8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36" name="Shape 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Walter Turncoat"/>
              <a:buNone/>
              <a:defRPr b="0" i="0" sz="2600" u="none" cap="none" strike="noStrik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indent="0" lvl="1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indent="0" lvl="2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indent="0" lvl="3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indent="0" lvl="4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indent="0" lvl="5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indent="0" lvl="6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indent="0" lvl="7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indent="0" lvl="8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Walter Turncoat"/>
              <a:buNone/>
              <a:defRPr b="0" i="0" sz="2600" u="none" cap="none" strike="noStrik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indent="0" lvl="1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indent="0" lvl="2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indent="0" lvl="3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indent="0" lvl="4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indent="0" lvl="5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indent="0" lvl="6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indent="0" lvl="7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indent="0" lvl="8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niglet"/>
              <a:buChar char="✘"/>
              <a:defRPr b="0" i="0" sz="16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6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6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6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6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6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6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6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6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niglet"/>
              <a:buChar char="✘"/>
              <a:defRPr b="0" i="0" sz="16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6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6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6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6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6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6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6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6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1964341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Walter Turncoat"/>
              <a:buNone/>
              <a:defRPr b="0" i="0" sz="4800" u="none" cap="none" strike="noStrik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indent="0" lvl="1" rtl="0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indent="0" lvl="2" rtl="0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indent="0" lvl="3" rtl="0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indent="0" lvl="4" rtl="0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indent="0" lvl="5" rtl="0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indent="0" lvl="6" rtl="0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indent="0" lvl="7" rtl="0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indent="0" lvl="8" rtl="0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685800" y="3144852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3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3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3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3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3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3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3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3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90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niglet"/>
              <a:buChar char="✘"/>
              <a:defRPr b="0" i="0" sz="3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3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3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3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3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3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3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3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3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22" name="Shape 22"/>
          <p:cNvSpPr txBox="1"/>
          <p:nvPr/>
        </p:nvSpPr>
        <p:spPr>
          <a:xfrm>
            <a:off x="3593400" y="857567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Walter Turncoat"/>
              <a:buNone/>
            </a:pPr>
            <a:r>
              <a:rPr b="0" i="0" lang="pt-BR" sz="9600" u="none" cap="none" strike="noStrik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</a:p>
        </p:txBody>
      </p:sp>
      <p:sp>
        <p:nvSpPr>
          <p:cNvPr id="23" name="Shape 23"/>
          <p:cNvSpPr/>
          <p:nvPr/>
        </p:nvSpPr>
        <p:spPr>
          <a:xfrm>
            <a:off x="4128150" y="550650"/>
            <a:ext cx="887700" cy="849300"/>
          </a:xfrm>
          <a:custGeom>
            <a:pathLst>
              <a:path extrusionOk="0" h="120000" w="120000">
                <a:moveTo>
                  <a:pt x="74153" y="2934"/>
                </a:moveTo>
                <a:lnTo>
                  <a:pt x="73632" y="2965"/>
                </a:lnTo>
                <a:lnTo>
                  <a:pt x="73632" y="2965"/>
                </a:lnTo>
                <a:lnTo>
                  <a:pt x="73284" y="3086"/>
                </a:lnTo>
                <a:lnTo>
                  <a:pt x="74153" y="2934"/>
                </a:lnTo>
                <a:close/>
                <a:moveTo>
                  <a:pt x="41504" y="3450"/>
                </a:moveTo>
                <a:lnTo>
                  <a:pt x="41158" y="3631"/>
                </a:lnTo>
                <a:lnTo>
                  <a:pt x="40462" y="4539"/>
                </a:lnTo>
                <a:lnTo>
                  <a:pt x="44284" y="3812"/>
                </a:lnTo>
                <a:lnTo>
                  <a:pt x="42721" y="3994"/>
                </a:lnTo>
                <a:lnTo>
                  <a:pt x="42200" y="3812"/>
                </a:lnTo>
                <a:lnTo>
                  <a:pt x="41679" y="3631"/>
                </a:lnTo>
                <a:lnTo>
                  <a:pt x="41679" y="3450"/>
                </a:lnTo>
                <a:close/>
                <a:moveTo>
                  <a:pt x="118783" y="26142"/>
                </a:moveTo>
                <a:lnTo>
                  <a:pt x="118783" y="26323"/>
                </a:lnTo>
                <a:lnTo>
                  <a:pt x="118825" y="26323"/>
                </a:lnTo>
                <a:lnTo>
                  <a:pt x="118783" y="26142"/>
                </a:lnTo>
                <a:close/>
                <a:moveTo>
                  <a:pt x="62344" y="112918"/>
                </a:moveTo>
                <a:lnTo>
                  <a:pt x="62692" y="113099"/>
                </a:lnTo>
                <a:lnTo>
                  <a:pt x="62692" y="113099"/>
                </a:lnTo>
                <a:lnTo>
                  <a:pt x="62517" y="112918"/>
                </a:lnTo>
                <a:close/>
                <a:moveTo>
                  <a:pt x="56786" y="112918"/>
                </a:moveTo>
                <a:lnTo>
                  <a:pt x="56959" y="113099"/>
                </a:lnTo>
                <a:lnTo>
                  <a:pt x="55744" y="113282"/>
                </a:lnTo>
                <a:lnTo>
                  <a:pt x="56092" y="113099"/>
                </a:lnTo>
                <a:lnTo>
                  <a:pt x="56786" y="112918"/>
                </a:lnTo>
                <a:close/>
                <a:moveTo>
                  <a:pt x="59391" y="113645"/>
                </a:moveTo>
                <a:lnTo>
                  <a:pt x="60954" y="114007"/>
                </a:lnTo>
                <a:lnTo>
                  <a:pt x="58349" y="114190"/>
                </a:lnTo>
                <a:lnTo>
                  <a:pt x="57828" y="114190"/>
                </a:lnTo>
                <a:lnTo>
                  <a:pt x="59391" y="113645"/>
                </a:lnTo>
                <a:close/>
                <a:moveTo>
                  <a:pt x="112010" y="0"/>
                </a:moveTo>
                <a:lnTo>
                  <a:pt x="108016" y="182"/>
                </a:lnTo>
                <a:lnTo>
                  <a:pt x="104542" y="363"/>
                </a:lnTo>
                <a:lnTo>
                  <a:pt x="107841" y="727"/>
                </a:lnTo>
                <a:lnTo>
                  <a:pt x="107320" y="363"/>
                </a:lnTo>
                <a:lnTo>
                  <a:pt x="108885" y="727"/>
                </a:lnTo>
                <a:lnTo>
                  <a:pt x="108016" y="908"/>
                </a:lnTo>
                <a:lnTo>
                  <a:pt x="106799" y="908"/>
                </a:lnTo>
                <a:lnTo>
                  <a:pt x="104542" y="544"/>
                </a:lnTo>
                <a:lnTo>
                  <a:pt x="102979" y="544"/>
                </a:lnTo>
                <a:lnTo>
                  <a:pt x="100375" y="727"/>
                </a:lnTo>
                <a:lnTo>
                  <a:pt x="93254" y="727"/>
                </a:lnTo>
                <a:lnTo>
                  <a:pt x="89435" y="908"/>
                </a:lnTo>
                <a:lnTo>
                  <a:pt x="85092" y="908"/>
                </a:lnTo>
                <a:lnTo>
                  <a:pt x="80752" y="544"/>
                </a:lnTo>
                <a:lnTo>
                  <a:pt x="81098" y="908"/>
                </a:lnTo>
                <a:lnTo>
                  <a:pt x="81619" y="908"/>
                </a:lnTo>
                <a:lnTo>
                  <a:pt x="79883" y="1272"/>
                </a:lnTo>
                <a:lnTo>
                  <a:pt x="77626" y="1633"/>
                </a:lnTo>
                <a:lnTo>
                  <a:pt x="75194" y="1452"/>
                </a:lnTo>
                <a:lnTo>
                  <a:pt x="74326" y="1272"/>
                </a:lnTo>
                <a:lnTo>
                  <a:pt x="73459" y="1089"/>
                </a:lnTo>
                <a:lnTo>
                  <a:pt x="73111" y="1089"/>
                </a:lnTo>
                <a:lnTo>
                  <a:pt x="70331" y="1272"/>
                </a:lnTo>
                <a:lnTo>
                  <a:pt x="67205" y="1816"/>
                </a:lnTo>
                <a:lnTo>
                  <a:pt x="64255" y="2178"/>
                </a:lnTo>
                <a:lnTo>
                  <a:pt x="61823" y="2178"/>
                </a:lnTo>
                <a:lnTo>
                  <a:pt x="62517" y="1997"/>
                </a:lnTo>
                <a:lnTo>
                  <a:pt x="62171" y="1816"/>
                </a:lnTo>
                <a:lnTo>
                  <a:pt x="61475" y="1816"/>
                </a:lnTo>
                <a:lnTo>
                  <a:pt x="59739" y="1997"/>
                </a:lnTo>
                <a:lnTo>
                  <a:pt x="55744" y="2542"/>
                </a:lnTo>
                <a:lnTo>
                  <a:pt x="56092" y="2722"/>
                </a:lnTo>
                <a:lnTo>
                  <a:pt x="56265" y="2905"/>
                </a:lnTo>
                <a:lnTo>
                  <a:pt x="53661" y="3086"/>
                </a:lnTo>
                <a:lnTo>
                  <a:pt x="53488" y="3267"/>
                </a:lnTo>
                <a:lnTo>
                  <a:pt x="54703" y="3267"/>
                </a:lnTo>
                <a:lnTo>
                  <a:pt x="51925" y="3450"/>
                </a:lnTo>
                <a:lnTo>
                  <a:pt x="50708" y="3450"/>
                </a:lnTo>
                <a:lnTo>
                  <a:pt x="50883" y="3267"/>
                </a:lnTo>
                <a:lnTo>
                  <a:pt x="52619" y="2905"/>
                </a:lnTo>
                <a:lnTo>
                  <a:pt x="51056" y="3086"/>
                </a:lnTo>
                <a:lnTo>
                  <a:pt x="49493" y="3267"/>
                </a:lnTo>
                <a:lnTo>
                  <a:pt x="47930" y="3267"/>
                </a:lnTo>
                <a:lnTo>
                  <a:pt x="46367" y="3450"/>
                </a:lnTo>
                <a:lnTo>
                  <a:pt x="46367" y="3450"/>
                </a:lnTo>
                <a:lnTo>
                  <a:pt x="47409" y="3267"/>
                </a:lnTo>
                <a:lnTo>
                  <a:pt x="45846" y="3450"/>
                </a:lnTo>
                <a:lnTo>
                  <a:pt x="44284" y="3812"/>
                </a:lnTo>
                <a:lnTo>
                  <a:pt x="46193" y="3631"/>
                </a:lnTo>
                <a:lnTo>
                  <a:pt x="48103" y="3812"/>
                </a:lnTo>
                <a:lnTo>
                  <a:pt x="45846" y="4356"/>
                </a:lnTo>
                <a:lnTo>
                  <a:pt x="43415" y="4539"/>
                </a:lnTo>
                <a:lnTo>
                  <a:pt x="43415" y="4720"/>
                </a:lnTo>
                <a:lnTo>
                  <a:pt x="43415" y="4901"/>
                </a:lnTo>
                <a:lnTo>
                  <a:pt x="47061" y="4539"/>
                </a:lnTo>
                <a:lnTo>
                  <a:pt x="50708" y="4356"/>
                </a:lnTo>
                <a:lnTo>
                  <a:pt x="54182" y="3812"/>
                </a:lnTo>
                <a:lnTo>
                  <a:pt x="55918" y="3450"/>
                </a:lnTo>
                <a:lnTo>
                  <a:pt x="57655" y="3086"/>
                </a:lnTo>
                <a:lnTo>
                  <a:pt x="56092" y="3631"/>
                </a:lnTo>
                <a:lnTo>
                  <a:pt x="56438" y="3812"/>
                </a:lnTo>
                <a:lnTo>
                  <a:pt x="57134" y="3994"/>
                </a:lnTo>
                <a:lnTo>
                  <a:pt x="58870" y="4175"/>
                </a:lnTo>
                <a:lnTo>
                  <a:pt x="61302" y="4175"/>
                </a:lnTo>
                <a:lnTo>
                  <a:pt x="63907" y="3994"/>
                </a:lnTo>
                <a:lnTo>
                  <a:pt x="68247" y="3631"/>
                </a:lnTo>
                <a:lnTo>
                  <a:pt x="69637" y="3450"/>
                </a:lnTo>
                <a:lnTo>
                  <a:pt x="69810" y="3267"/>
                </a:lnTo>
                <a:lnTo>
                  <a:pt x="71548" y="3086"/>
                </a:lnTo>
                <a:lnTo>
                  <a:pt x="71721" y="2905"/>
                </a:lnTo>
                <a:lnTo>
                  <a:pt x="71548" y="2905"/>
                </a:lnTo>
                <a:lnTo>
                  <a:pt x="70158" y="2722"/>
                </a:lnTo>
                <a:lnTo>
                  <a:pt x="73632" y="2905"/>
                </a:lnTo>
                <a:lnTo>
                  <a:pt x="71548" y="3086"/>
                </a:lnTo>
                <a:lnTo>
                  <a:pt x="73632" y="2965"/>
                </a:lnTo>
                <a:lnTo>
                  <a:pt x="73632" y="2965"/>
                </a:lnTo>
                <a:lnTo>
                  <a:pt x="73805" y="2905"/>
                </a:lnTo>
                <a:lnTo>
                  <a:pt x="74326" y="2905"/>
                </a:lnTo>
                <a:lnTo>
                  <a:pt x="74153" y="2934"/>
                </a:lnTo>
                <a:lnTo>
                  <a:pt x="74153" y="2934"/>
                </a:lnTo>
                <a:lnTo>
                  <a:pt x="74673" y="2905"/>
                </a:lnTo>
                <a:lnTo>
                  <a:pt x="76409" y="3086"/>
                </a:lnTo>
                <a:lnTo>
                  <a:pt x="81273" y="2722"/>
                </a:lnTo>
                <a:lnTo>
                  <a:pt x="82836" y="2542"/>
                </a:lnTo>
                <a:lnTo>
                  <a:pt x="81794" y="2542"/>
                </a:lnTo>
                <a:lnTo>
                  <a:pt x="83182" y="2178"/>
                </a:lnTo>
                <a:lnTo>
                  <a:pt x="84050" y="2361"/>
                </a:lnTo>
                <a:lnTo>
                  <a:pt x="84225" y="2361"/>
                </a:lnTo>
                <a:lnTo>
                  <a:pt x="84225" y="2542"/>
                </a:lnTo>
                <a:lnTo>
                  <a:pt x="83530" y="2542"/>
                </a:lnTo>
                <a:lnTo>
                  <a:pt x="84746" y="2722"/>
                </a:lnTo>
                <a:lnTo>
                  <a:pt x="86134" y="2542"/>
                </a:lnTo>
                <a:lnTo>
                  <a:pt x="86134" y="2361"/>
                </a:lnTo>
                <a:lnTo>
                  <a:pt x="86482" y="2542"/>
                </a:lnTo>
                <a:lnTo>
                  <a:pt x="87524" y="2542"/>
                </a:lnTo>
                <a:lnTo>
                  <a:pt x="87176" y="2905"/>
                </a:lnTo>
                <a:lnTo>
                  <a:pt x="86482" y="2905"/>
                </a:lnTo>
                <a:lnTo>
                  <a:pt x="86134" y="2722"/>
                </a:lnTo>
                <a:lnTo>
                  <a:pt x="80752" y="3267"/>
                </a:lnTo>
                <a:lnTo>
                  <a:pt x="83877" y="3267"/>
                </a:lnTo>
                <a:lnTo>
                  <a:pt x="87003" y="3086"/>
                </a:lnTo>
                <a:lnTo>
                  <a:pt x="93081" y="2542"/>
                </a:lnTo>
                <a:lnTo>
                  <a:pt x="96032" y="2361"/>
                </a:lnTo>
                <a:lnTo>
                  <a:pt x="102111" y="2361"/>
                </a:lnTo>
                <a:lnTo>
                  <a:pt x="105063" y="2722"/>
                </a:lnTo>
                <a:lnTo>
                  <a:pt x="104194" y="2542"/>
                </a:lnTo>
                <a:lnTo>
                  <a:pt x="104021" y="2361"/>
                </a:lnTo>
                <a:lnTo>
                  <a:pt x="105411" y="2178"/>
                </a:lnTo>
                <a:lnTo>
                  <a:pt x="107495" y="2361"/>
                </a:lnTo>
                <a:lnTo>
                  <a:pt x="108189" y="2361"/>
                </a:lnTo>
                <a:lnTo>
                  <a:pt x="108537" y="2542"/>
                </a:lnTo>
                <a:lnTo>
                  <a:pt x="110273" y="2542"/>
                </a:lnTo>
                <a:lnTo>
                  <a:pt x="112356" y="2905"/>
                </a:lnTo>
                <a:lnTo>
                  <a:pt x="113398" y="3267"/>
                </a:lnTo>
                <a:lnTo>
                  <a:pt x="114267" y="3631"/>
                </a:lnTo>
                <a:lnTo>
                  <a:pt x="114961" y="3994"/>
                </a:lnTo>
                <a:lnTo>
                  <a:pt x="115136" y="4539"/>
                </a:lnTo>
                <a:lnTo>
                  <a:pt x="115309" y="8713"/>
                </a:lnTo>
                <a:lnTo>
                  <a:pt x="115309" y="15612"/>
                </a:lnTo>
                <a:lnTo>
                  <a:pt x="115136" y="33766"/>
                </a:lnTo>
                <a:lnTo>
                  <a:pt x="115136" y="43388"/>
                </a:lnTo>
                <a:lnTo>
                  <a:pt x="115309" y="52102"/>
                </a:lnTo>
                <a:lnTo>
                  <a:pt x="115657" y="59364"/>
                </a:lnTo>
                <a:lnTo>
                  <a:pt x="115830" y="61905"/>
                </a:lnTo>
                <a:lnTo>
                  <a:pt x="116178" y="63902"/>
                </a:lnTo>
                <a:lnTo>
                  <a:pt x="116178" y="66444"/>
                </a:lnTo>
                <a:lnTo>
                  <a:pt x="116351" y="69167"/>
                </a:lnTo>
                <a:lnTo>
                  <a:pt x="116351" y="70982"/>
                </a:lnTo>
                <a:lnTo>
                  <a:pt x="116178" y="73888"/>
                </a:lnTo>
                <a:lnTo>
                  <a:pt x="115657" y="81512"/>
                </a:lnTo>
                <a:lnTo>
                  <a:pt x="115136" y="89500"/>
                </a:lnTo>
                <a:lnTo>
                  <a:pt x="114961" y="92768"/>
                </a:lnTo>
                <a:lnTo>
                  <a:pt x="115136" y="95308"/>
                </a:lnTo>
                <a:lnTo>
                  <a:pt x="115136" y="98395"/>
                </a:lnTo>
                <a:lnTo>
                  <a:pt x="115136" y="101481"/>
                </a:lnTo>
                <a:lnTo>
                  <a:pt x="114788" y="103115"/>
                </a:lnTo>
                <a:lnTo>
                  <a:pt x="114615" y="104568"/>
                </a:lnTo>
                <a:lnTo>
                  <a:pt x="114094" y="106019"/>
                </a:lnTo>
                <a:lnTo>
                  <a:pt x="113398" y="107291"/>
                </a:lnTo>
                <a:lnTo>
                  <a:pt x="113746" y="107291"/>
                </a:lnTo>
                <a:lnTo>
                  <a:pt x="113919" y="106927"/>
                </a:lnTo>
                <a:lnTo>
                  <a:pt x="114440" y="106564"/>
                </a:lnTo>
                <a:lnTo>
                  <a:pt x="114615" y="106927"/>
                </a:lnTo>
                <a:lnTo>
                  <a:pt x="114440" y="107291"/>
                </a:lnTo>
                <a:lnTo>
                  <a:pt x="114094" y="108197"/>
                </a:lnTo>
                <a:lnTo>
                  <a:pt x="113746" y="107836"/>
                </a:lnTo>
                <a:lnTo>
                  <a:pt x="113225" y="107291"/>
                </a:lnTo>
                <a:lnTo>
                  <a:pt x="113398" y="107653"/>
                </a:lnTo>
                <a:lnTo>
                  <a:pt x="113225" y="107653"/>
                </a:lnTo>
                <a:lnTo>
                  <a:pt x="113398" y="107836"/>
                </a:lnTo>
                <a:lnTo>
                  <a:pt x="110621" y="108380"/>
                </a:lnTo>
                <a:lnTo>
                  <a:pt x="108189" y="108561"/>
                </a:lnTo>
                <a:lnTo>
                  <a:pt x="105932" y="108742"/>
                </a:lnTo>
                <a:lnTo>
                  <a:pt x="103848" y="108742"/>
                </a:lnTo>
                <a:lnTo>
                  <a:pt x="104369" y="108380"/>
                </a:lnTo>
                <a:lnTo>
                  <a:pt x="104369" y="108380"/>
                </a:lnTo>
                <a:lnTo>
                  <a:pt x="103152" y="108742"/>
                </a:lnTo>
                <a:lnTo>
                  <a:pt x="100896" y="109469"/>
                </a:lnTo>
                <a:lnTo>
                  <a:pt x="98812" y="109831"/>
                </a:lnTo>
                <a:lnTo>
                  <a:pt x="99160" y="109287"/>
                </a:lnTo>
                <a:lnTo>
                  <a:pt x="99854" y="109106"/>
                </a:lnTo>
                <a:lnTo>
                  <a:pt x="97597" y="109469"/>
                </a:lnTo>
                <a:lnTo>
                  <a:pt x="95165" y="109650"/>
                </a:lnTo>
                <a:lnTo>
                  <a:pt x="93775" y="109831"/>
                </a:lnTo>
                <a:lnTo>
                  <a:pt x="94123" y="110014"/>
                </a:lnTo>
                <a:lnTo>
                  <a:pt x="90129" y="110559"/>
                </a:lnTo>
                <a:lnTo>
                  <a:pt x="90129" y="110376"/>
                </a:lnTo>
                <a:lnTo>
                  <a:pt x="88393" y="110559"/>
                </a:lnTo>
                <a:lnTo>
                  <a:pt x="87697" y="110559"/>
                </a:lnTo>
                <a:lnTo>
                  <a:pt x="85788" y="110739"/>
                </a:lnTo>
                <a:lnTo>
                  <a:pt x="82315" y="110739"/>
                </a:lnTo>
                <a:lnTo>
                  <a:pt x="81619" y="110559"/>
                </a:lnTo>
                <a:lnTo>
                  <a:pt x="82836" y="110195"/>
                </a:lnTo>
                <a:lnTo>
                  <a:pt x="73632" y="111284"/>
                </a:lnTo>
                <a:lnTo>
                  <a:pt x="69985" y="112010"/>
                </a:lnTo>
                <a:lnTo>
                  <a:pt x="69116" y="111648"/>
                </a:lnTo>
                <a:lnTo>
                  <a:pt x="68247" y="111648"/>
                </a:lnTo>
                <a:lnTo>
                  <a:pt x="67553" y="111829"/>
                </a:lnTo>
                <a:lnTo>
                  <a:pt x="67032" y="112192"/>
                </a:lnTo>
                <a:lnTo>
                  <a:pt x="66338" y="112192"/>
                </a:lnTo>
                <a:lnTo>
                  <a:pt x="66338" y="112373"/>
                </a:lnTo>
                <a:lnTo>
                  <a:pt x="66859" y="112373"/>
                </a:lnTo>
                <a:lnTo>
                  <a:pt x="66511" y="112918"/>
                </a:lnTo>
                <a:lnTo>
                  <a:pt x="68247" y="112918"/>
                </a:lnTo>
                <a:lnTo>
                  <a:pt x="69637" y="112737"/>
                </a:lnTo>
                <a:lnTo>
                  <a:pt x="71027" y="112554"/>
                </a:lnTo>
                <a:lnTo>
                  <a:pt x="72590" y="112554"/>
                </a:lnTo>
                <a:lnTo>
                  <a:pt x="71027" y="113282"/>
                </a:lnTo>
                <a:lnTo>
                  <a:pt x="68768" y="114007"/>
                </a:lnTo>
                <a:lnTo>
                  <a:pt x="67726" y="114190"/>
                </a:lnTo>
                <a:lnTo>
                  <a:pt x="66684" y="114190"/>
                </a:lnTo>
                <a:lnTo>
                  <a:pt x="65817" y="114007"/>
                </a:lnTo>
                <a:lnTo>
                  <a:pt x="65469" y="113645"/>
                </a:lnTo>
                <a:lnTo>
                  <a:pt x="65296" y="113282"/>
                </a:lnTo>
                <a:lnTo>
                  <a:pt x="67205" y="113099"/>
                </a:lnTo>
                <a:lnTo>
                  <a:pt x="65122" y="112918"/>
                </a:lnTo>
                <a:lnTo>
                  <a:pt x="62865" y="113099"/>
                </a:lnTo>
                <a:lnTo>
                  <a:pt x="62692" y="113099"/>
                </a:lnTo>
                <a:lnTo>
                  <a:pt x="61129" y="113462"/>
                </a:lnTo>
                <a:lnTo>
                  <a:pt x="59391" y="113645"/>
                </a:lnTo>
                <a:lnTo>
                  <a:pt x="59391" y="113645"/>
                </a:lnTo>
                <a:lnTo>
                  <a:pt x="60954" y="113282"/>
                </a:lnTo>
                <a:lnTo>
                  <a:pt x="58697" y="112554"/>
                </a:lnTo>
                <a:lnTo>
                  <a:pt x="57307" y="112373"/>
                </a:lnTo>
                <a:lnTo>
                  <a:pt x="57134" y="112192"/>
                </a:lnTo>
                <a:lnTo>
                  <a:pt x="57307" y="112192"/>
                </a:lnTo>
                <a:lnTo>
                  <a:pt x="58001" y="112010"/>
                </a:lnTo>
                <a:lnTo>
                  <a:pt x="56438" y="112010"/>
                </a:lnTo>
                <a:lnTo>
                  <a:pt x="55744" y="112192"/>
                </a:lnTo>
                <a:lnTo>
                  <a:pt x="55051" y="112554"/>
                </a:lnTo>
                <a:lnTo>
                  <a:pt x="53661" y="112918"/>
                </a:lnTo>
                <a:lnTo>
                  <a:pt x="54009" y="112737"/>
                </a:lnTo>
                <a:lnTo>
                  <a:pt x="54182" y="112373"/>
                </a:lnTo>
                <a:lnTo>
                  <a:pt x="54182" y="112373"/>
                </a:lnTo>
                <a:lnTo>
                  <a:pt x="52619" y="112554"/>
                </a:lnTo>
                <a:lnTo>
                  <a:pt x="52446" y="112737"/>
                </a:lnTo>
                <a:lnTo>
                  <a:pt x="52271" y="112918"/>
                </a:lnTo>
                <a:lnTo>
                  <a:pt x="51056" y="113282"/>
                </a:lnTo>
                <a:lnTo>
                  <a:pt x="47234" y="113826"/>
                </a:lnTo>
                <a:lnTo>
                  <a:pt x="40810" y="114734"/>
                </a:lnTo>
                <a:lnTo>
                  <a:pt x="41158" y="114552"/>
                </a:lnTo>
                <a:lnTo>
                  <a:pt x="41158" y="114371"/>
                </a:lnTo>
                <a:lnTo>
                  <a:pt x="40983" y="114371"/>
                </a:lnTo>
                <a:lnTo>
                  <a:pt x="41331" y="114007"/>
                </a:lnTo>
                <a:lnTo>
                  <a:pt x="41331" y="113645"/>
                </a:lnTo>
                <a:lnTo>
                  <a:pt x="38899" y="114190"/>
                </a:lnTo>
                <a:lnTo>
                  <a:pt x="35428" y="114915"/>
                </a:lnTo>
                <a:lnTo>
                  <a:pt x="33517" y="115096"/>
                </a:lnTo>
                <a:lnTo>
                  <a:pt x="31779" y="115279"/>
                </a:lnTo>
                <a:lnTo>
                  <a:pt x="30216" y="115279"/>
                </a:lnTo>
                <a:lnTo>
                  <a:pt x="29174" y="115096"/>
                </a:lnTo>
                <a:lnTo>
                  <a:pt x="26224" y="115096"/>
                </a:lnTo>
                <a:lnTo>
                  <a:pt x="22054" y="115460"/>
                </a:lnTo>
                <a:lnTo>
                  <a:pt x="22054" y="115460"/>
                </a:lnTo>
                <a:lnTo>
                  <a:pt x="22750" y="115279"/>
                </a:lnTo>
                <a:lnTo>
                  <a:pt x="23444" y="114915"/>
                </a:lnTo>
                <a:lnTo>
                  <a:pt x="21012" y="115279"/>
                </a:lnTo>
                <a:lnTo>
                  <a:pt x="18408" y="115641"/>
                </a:lnTo>
                <a:lnTo>
                  <a:pt x="13025" y="115824"/>
                </a:lnTo>
                <a:lnTo>
                  <a:pt x="7641" y="116185"/>
                </a:lnTo>
                <a:lnTo>
                  <a:pt x="5211" y="116368"/>
                </a:lnTo>
                <a:lnTo>
                  <a:pt x="2952" y="116730"/>
                </a:lnTo>
                <a:lnTo>
                  <a:pt x="2258" y="114007"/>
                </a:lnTo>
                <a:lnTo>
                  <a:pt x="1910" y="111103"/>
                </a:lnTo>
                <a:lnTo>
                  <a:pt x="1564" y="108016"/>
                </a:lnTo>
                <a:lnTo>
                  <a:pt x="1389" y="104749"/>
                </a:lnTo>
                <a:lnTo>
                  <a:pt x="1389" y="101481"/>
                </a:lnTo>
                <a:lnTo>
                  <a:pt x="1389" y="98031"/>
                </a:lnTo>
                <a:lnTo>
                  <a:pt x="1910" y="90951"/>
                </a:lnTo>
                <a:lnTo>
                  <a:pt x="2431" y="84052"/>
                </a:lnTo>
                <a:lnTo>
                  <a:pt x="3127" y="76972"/>
                </a:lnTo>
                <a:lnTo>
                  <a:pt x="4515" y="64083"/>
                </a:lnTo>
                <a:lnTo>
                  <a:pt x="4690" y="65355"/>
                </a:lnTo>
                <a:lnTo>
                  <a:pt x="4863" y="66625"/>
                </a:lnTo>
                <a:lnTo>
                  <a:pt x="4863" y="63538"/>
                </a:lnTo>
                <a:lnTo>
                  <a:pt x="4695" y="62132"/>
                </a:lnTo>
                <a:lnTo>
                  <a:pt x="4863" y="57731"/>
                </a:lnTo>
                <a:lnTo>
                  <a:pt x="4515" y="58456"/>
                </a:lnTo>
                <a:lnTo>
                  <a:pt x="4515" y="56278"/>
                </a:lnTo>
                <a:lnTo>
                  <a:pt x="4515" y="53555"/>
                </a:lnTo>
                <a:lnTo>
                  <a:pt x="4863" y="54461"/>
                </a:lnTo>
                <a:lnTo>
                  <a:pt x="5036" y="53917"/>
                </a:lnTo>
                <a:lnTo>
                  <a:pt x="5211" y="53917"/>
                </a:lnTo>
                <a:lnTo>
                  <a:pt x="5384" y="54280"/>
                </a:lnTo>
                <a:lnTo>
                  <a:pt x="5557" y="50832"/>
                </a:lnTo>
                <a:lnTo>
                  <a:pt x="5557" y="47745"/>
                </a:lnTo>
                <a:lnTo>
                  <a:pt x="5557" y="44478"/>
                </a:lnTo>
                <a:lnTo>
                  <a:pt x="5557" y="42663"/>
                </a:lnTo>
                <a:lnTo>
                  <a:pt x="5905" y="41027"/>
                </a:lnTo>
                <a:lnTo>
                  <a:pt x="6078" y="37579"/>
                </a:lnTo>
                <a:lnTo>
                  <a:pt x="6078" y="33947"/>
                </a:lnTo>
                <a:lnTo>
                  <a:pt x="6078" y="32496"/>
                </a:lnTo>
                <a:lnTo>
                  <a:pt x="5905" y="31407"/>
                </a:lnTo>
                <a:lnTo>
                  <a:pt x="6253" y="31588"/>
                </a:lnTo>
                <a:lnTo>
                  <a:pt x="6599" y="23055"/>
                </a:lnTo>
                <a:lnTo>
                  <a:pt x="6774" y="21966"/>
                </a:lnTo>
                <a:lnTo>
                  <a:pt x="6774" y="22511"/>
                </a:lnTo>
                <a:lnTo>
                  <a:pt x="6947" y="21422"/>
                </a:lnTo>
                <a:lnTo>
                  <a:pt x="7120" y="20513"/>
                </a:lnTo>
                <a:lnTo>
                  <a:pt x="6947" y="19424"/>
                </a:lnTo>
                <a:lnTo>
                  <a:pt x="6774" y="18518"/>
                </a:lnTo>
                <a:lnTo>
                  <a:pt x="6947" y="18154"/>
                </a:lnTo>
                <a:lnTo>
                  <a:pt x="7120" y="17790"/>
                </a:lnTo>
                <a:lnTo>
                  <a:pt x="7468" y="16339"/>
                </a:lnTo>
                <a:lnTo>
                  <a:pt x="7989" y="12163"/>
                </a:lnTo>
                <a:lnTo>
                  <a:pt x="8510" y="4356"/>
                </a:lnTo>
                <a:lnTo>
                  <a:pt x="6426" y="13797"/>
                </a:lnTo>
                <a:lnTo>
                  <a:pt x="5384" y="19062"/>
                </a:lnTo>
                <a:lnTo>
                  <a:pt x="4342" y="24508"/>
                </a:lnTo>
                <a:lnTo>
                  <a:pt x="3648" y="29591"/>
                </a:lnTo>
                <a:lnTo>
                  <a:pt x="3127" y="34311"/>
                </a:lnTo>
                <a:lnTo>
                  <a:pt x="2779" y="38304"/>
                </a:lnTo>
                <a:lnTo>
                  <a:pt x="2952" y="39938"/>
                </a:lnTo>
                <a:lnTo>
                  <a:pt x="3127" y="41391"/>
                </a:lnTo>
                <a:lnTo>
                  <a:pt x="2431" y="43207"/>
                </a:lnTo>
                <a:lnTo>
                  <a:pt x="2085" y="45386"/>
                </a:lnTo>
                <a:lnTo>
                  <a:pt x="1910" y="47926"/>
                </a:lnTo>
                <a:lnTo>
                  <a:pt x="1910" y="50468"/>
                </a:lnTo>
                <a:lnTo>
                  <a:pt x="1910" y="55733"/>
                </a:lnTo>
                <a:lnTo>
                  <a:pt x="1910" y="60454"/>
                </a:lnTo>
                <a:lnTo>
                  <a:pt x="1216" y="77336"/>
                </a:lnTo>
                <a:lnTo>
                  <a:pt x="868" y="86594"/>
                </a:lnTo>
                <a:lnTo>
                  <a:pt x="695" y="95491"/>
                </a:lnTo>
                <a:lnTo>
                  <a:pt x="868" y="99303"/>
                </a:lnTo>
                <a:lnTo>
                  <a:pt x="695" y="103841"/>
                </a:lnTo>
                <a:lnTo>
                  <a:pt x="347" y="102570"/>
                </a:lnTo>
                <a:lnTo>
                  <a:pt x="174" y="101300"/>
                </a:lnTo>
                <a:lnTo>
                  <a:pt x="347" y="103660"/>
                </a:lnTo>
                <a:lnTo>
                  <a:pt x="347" y="106019"/>
                </a:lnTo>
                <a:lnTo>
                  <a:pt x="695" y="106202"/>
                </a:lnTo>
                <a:lnTo>
                  <a:pt x="522" y="108742"/>
                </a:lnTo>
                <a:lnTo>
                  <a:pt x="174" y="105657"/>
                </a:lnTo>
                <a:lnTo>
                  <a:pt x="1" y="112554"/>
                </a:lnTo>
                <a:lnTo>
                  <a:pt x="1" y="119998"/>
                </a:lnTo>
                <a:lnTo>
                  <a:pt x="11114" y="119091"/>
                </a:lnTo>
                <a:lnTo>
                  <a:pt x="16499" y="118727"/>
                </a:lnTo>
                <a:lnTo>
                  <a:pt x="21533" y="118547"/>
                </a:lnTo>
                <a:lnTo>
                  <a:pt x="21533" y="118183"/>
                </a:lnTo>
                <a:lnTo>
                  <a:pt x="21881" y="117819"/>
                </a:lnTo>
                <a:lnTo>
                  <a:pt x="22575" y="117819"/>
                </a:lnTo>
                <a:lnTo>
                  <a:pt x="23098" y="118002"/>
                </a:lnTo>
                <a:lnTo>
                  <a:pt x="23444" y="118183"/>
                </a:lnTo>
                <a:lnTo>
                  <a:pt x="23271" y="118002"/>
                </a:lnTo>
                <a:lnTo>
                  <a:pt x="24486" y="118364"/>
                </a:lnTo>
                <a:lnTo>
                  <a:pt x="24486" y="118364"/>
                </a:lnTo>
                <a:lnTo>
                  <a:pt x="23444" y="118183"/>
                </a:lnTo>
                <a:lnTo>
                  <a:pt x="23965" y="118364"/>
                </a:lnTo>
                <a:lnTo>
                  <a:pt x="23444" y="118547"/>
                </a:lnTo>
                <a:lnTo>
                  <a:pt x="23619" y="118727"/>
                </a:lnTo>
                <a:lnTo>
                  <a:pt x="26224" y="118364"/>
                </a:lnTo>
                <a:lnTo>
                  <a:pt x="24834" y="118364"/>
                </a:lnTo>
                <a:lnTo>
                  <a:pt x="27091" y="117819"/>
                </a:lnTo>
                <a:lnTo>
                  <a:pt x="29522" y="117638"/>
                </a:lnTo>
                <a:lnTo>
                  <a:pt x="34905" y="117638"/>
                </a:lnTo>
                <a:lnTo>
                  <a:pt x="35253" y="117819"/>
                </a:lnTo>
                <a:lnTo>
                  <a:pt x="36122" y="118002"/>
                </a:lnTo>
                <a:lnTo>
                  <a:pt x="39074" y="118002"/>
                </a:lnTo>
                <a:lnTo>
                  <a:pt x="42894" y="117819"/>
                </a:lnTo>
                <a:lnTo>
                  <a:pt x="44630" y="117638"/>
                </a:lnTo>
                <a:lnTo>
                  <a:pt x="46193" y="117275"/>
                </a:lnTo>
                <a:lnTo>
                  <a:pt x="53140" y="117094"/>
                </a:lnTo>
                <a:lnTo>
                  <a:pt x="60087" y="116730"/>
                </a:lnTo>
                <a:lnTo>
                  <a:pt x="67032" y="116185"/>
                </a:lnTo>
                <a:lnTo>
                  <a:pt x="74153" y="115641"/>
                </a:lnTo>
                <a:lnTo>
                  <a:pt x="88045" y="114190"/>
                </a:lnTo>
                <a:lnTo>
                  <a:pt x="101938" y="112918"/>
                </a:lnTo>
                <a:lnTo>
                  <a:pt x="112356" y="112918"/>
                </a:lnTo>
                <a:lnTo>
                  <a:pt x="114615" y="112737"/>
                </a:lnTo>
                <a:lnTo>
                  <a:pt x="116351" y="112373"/>
                </a:lnTo>
                <a:lnTo>
                  <a:pt x="116872" y="112010"/>
                </a:lnTo>
                <a:lnTo>
                  <a:pt x="117393" y="111648"/>
                </a:lnTo>
                <a:lnTo>
                  <a:pt x="117741" y="111103"/>
                </a:lnTo>
                <a:lnTo>
                  <a:pt x="118087" y="110376"/>
                </a:lnTo>
                <a:lnTo>
                  <a:pt x="118435" y="108197"/>
                </a:lnTo>
                <a:lnTo>
                  <a:pt x="118783" y="105293"/>
                </a:lnTo>
                <a:lnTo>
                  <a:pt x="118783" y="102026"/>
                </a:lnTo>
                <a:lnTo>
                  <a:pt x="118956" y="95852"/>
                </a:lnTo>
                <a:lnTo>
                  <a:pt x="118956" y="91496"/>
                </a:lnTo>
                <a:lnTo>
                  <a:pt x="119477" y="78606"/>
                </a:lnTo>
                <a:lnTo>
                  <a:pt x="119650" y="69893"/>
                </a:lnTo>
                <a:lnTo>
                  <a:pt x="119825" y="64083"/>
                </a:lnTo>
                <a:lnTo>
                  <a:pt x="119998" y="64266"/>
                </a:lnTo>
                <a:lnTo>
                  <a:pt x="119998" y="60815"/>
                </a:lnTo>
                <a:lnTo>
                  <a:pt x="119998" y="57367"/>
                </a:lnTo>
                <a:lnTo>
                  <a:pt x="119825" y="59001"/>
                </a:lnTo>
                <a:lnTo>
                  <a:pt x="119477" y="54461"/>
                </a:lnTo>
                <a:lnTo>
                  <a:pt x="119304" y="49743"/>
                </a:lnTo>
                <a:lnTo>
                  <a:pt x="119129" y="44841"/>
                </a:lnTo>
                <a:lnTo>
                  <a:pt x="118956" y="40121"/>
                </a:lnTo>
                <a:lnTo>
                  <a:pt x="119304" y="42480"/>
                </a:lnTo>
                <a:lnTo>
                  <a:pt x="119304" y="39938"/>
                </a:lnTo>
                <a:lnTo>
                  <a:pt x="119304" y="36489"/>
                </a:lnTo>
                <a:lnTo>
                  <a:pt x="119304" y="36309"/>
                </a:lnTo>
                <a:lnTo>
                  <a:pt x="119129" y="33403"/>
                </a:lnTo>
                <a:lnTo>
                  <a:pt x="119304" y="34856"/>
                </a:lnTo>
                <a:lnTo>
                  <a:pt x="119650" y="32677"/>
                </a:lnTo>
                <a:lnTo>
                  <a:pt x="119477" y="30318"/>
                </a:lnTo>
                <a:lnTo>
                  <a:pt x="119304" y="27957"/>
                </a:lnTo>
                <a:lnTo>
                  <a:pt x="119129" y="25778"/>
                </a:lnTo>
                <a:lnTo>
                  <a:pt x="118956" y="26323"/>
                </a:lnTo>
                <a:lnTo>
                  <a:pt x="118825" y="26323"/>
                </a:lnTo>
                <a:lnTo>
                  <a:pt x="118956" y="26868"/>
                </a:lnTo>
                <a:lnTo>
                  <a:pt x="119129" y="28865"/>
                </a:lnTo>
                <a:lnTo>
                  <a:pt x="118783" y="28140"/>
                </a:lnTo>
                <a:lnTo>
                  <a:pt x="118783" y="29046"/>
                </a:lnTo>
                <a:lnTo>
                  <a:pt x="118435" y="24508"/>
                </a:lnTo>
                <a:lnTo>
                  <a:pt x="118087" y="22511"/>
                </a:lnTo>
                <a:lnTo>
                  <a:pt x="117914" y="22330"/>
                </a:lnTo>
                <a:lnTo>
                  <a:pt x="117914" y="21603"/>
                </a:lnTo>
                <a:lnTo>
                  <a:pt x="118262" y="20332"/>
                </a:lnTo>
                <a:lnTo>
                  <a:pt x="118262" y="18880"/>
                </a:lnTo>
                <a:lnTo>
                  <a:pt x="118262" y="18396"/>
                </a:lnTo>
                <a:lnTo>
                  <a:pt x="118608" y="19607"/>
                </a:lnTo>
                <a:lnTo>
                  <a:pt x="118956" y="22330"/>
                </a:lnTo>
                <a:lnTo>
                  <a:pt x="119304" y="25053"/>
                </a:lnTo>
                <a:lnTo>
                  <a:pt x="119477" y="27231"/>
                </a:lnTo>
                <a:lnTo>
                  <a:pt x="119477" y="24689"/>
                </a:lnTo>
                <a:lnTo>
                  <a:pt x="119304" y="22511"/>
                </a:lnTo>
                <a:lnTo>
                  <a:pt x="118783" y="17973"/>
                </a:lnTo>
                <a:lnTo>
                  <a:pt x="118608" y="18335"/>
                </a:lnTo>
                <a:lnTo>
                  <a:pt x="118608" y="17973"/>
                </a:lnTo>
                <a:lnTo>
                  <a:pt x="118262" y="16520"/>
                </a:lnTo>
                <a:lnTo>
                  <a:pt x="118087" y="13978"/>
                </a:lnTo>
                <a:lnTo>
                  <a:pt x="117914" y="18154"/>
                </a:lnTo>
                <a:lnTo>
                  <a:pt x="117393" y="17065"/>
                </a:lnTo>
                <a:lnTo>
                  <a:pt x="117220" y="15250"/>
                </a:lnTo>
                <a:lnTo>
                  <a:pt x="117045" y="13070"/>
                </a:lnTo>
                <a:lnTo>
                  <a:pt x="116872" y="10711"/>
                </a:lnTo>
                <a:lnTo>
                  <a:pt x="116872" y="2361"/>
                </a:lnTo>
                <a:lnTo>
                  <a:pt x="116872" y="1272"/>
                </a:lnTo>
                <a:lnTo>
                  <a:pt x="116699" y="1089"/>
                </a:lnTo>
                <a:lnTo>
                  <a:pt x="116351" y="727"/>
                </a:lnTo>
                <a:lnTo>
                  <a:pt x="115309" y="363"/>
                </a:lnTo>
                <a:lnTo>
                  <a:pt x="113746" y="182"/>
                </a:lnTo>
                <a:lnTo>
                  <a:pt x="1120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Walter Turncoat"/>
              <a:buNone/>
              <a:defRPr b="0" i="0" sz="2600" u="none" cap="none" strike="noStrik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indent="0" lvl="1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indent="0" lvl="2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indent="0" lvl="3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indent="0" lvl="4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indent="0" lvl="5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indent="0" lvl="6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indent="0" lvl="7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indent="0" lvl="8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niglet"/>
              <a:buChar char="✘"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Walter Turncoat"/>
              <a:buNone/>
              <a:defRPr b="0" i="0" sz="2600" u="none" cap="none" strike="noStrik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indent="0" lvl="1" rtl="0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indent="0" lvl="2" rtl="0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indent="0" lvl="3" rtl="0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indent="0" lvl="4" rtl="0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indent="0" lvl="5" rtl="0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indent="0" lvl="6" rtl="0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indent="0" lvl="7" rtl="0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indent="0" lvl="8" rtl="0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507925"/>
            <a:ext cx="2631900" cy="3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niglet"/>
              <a:buChar char="✘"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3223963" y="1507925"/>
            <a:ext cx="2631900" cy="3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niglet"/>
              <a:buChar char="✘"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3" type="body"/>
          </p:nvPr>
        </p:nvSpPr>
        <p:spPr>
          <a:xfrm>
            <a:off x="5990726" y="1507925"/>
            <a:ext cx="2631900" cy="3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niglet"/>
              <a:buChar char="✘"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" type="body"/>
          </p:nvPr>
        </p:nvSpPr>
        <p:spPr>
          <a:xfrm>
            <a:off x="457200" y="4406308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18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Walter Turncoat"/>
              <a:buNone/>
              <a:defRPr b="0" i="0" sz="2600" u="none" cap="none" strike="noStrik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indent="0" lvl="1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indent="0" lvl="2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indent="0" lvl="3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indent="0" lvl="4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indent="0" lvl="5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indent="0" lvl="6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indent="0" lvl="7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indent="0" lvl="8" algn="ctr">
              <a:spcBef>
                <a:spcPts val="0"/>
              </a:spcBef>
              <a:buClr>
                <a:srgbClr val="FFFFFF"/>
              </a:buClr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niglet"/>
              <a:buChar char="✘"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7.jpg"/><Relationship Id="rId4" Type="http://schemas.openxmlformats.org/officeDocument/2006/relationships/image" Target="../media/image11.jpg"/><Relationship Id="rId5" Type="http://schemas.openxmlformats.org/officeDocument/2006/relationships/image" Target="../media/image08.png"/><Relationship Id="rId6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Relationship Id="rId4" Type="http://schemas.openxmlformats.org/officeDocument/2006/relationships/image" Target="../media/image16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portalsaude.saude.gov.br" TargetMode="External"/><Relationship Id="rId4" Type="http://schemas.openxmlformats.org/officeDocument/2006/relationships/hyperlink" Target="www.dpoc.org.b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youtube.com/v/S1pOCcR6M94" TargetMode="External"/><Relationship Id="rId4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23612" y="70775"/>
            <a:ext cx="9096786" cy="4813884"/>
          </a:xfrm>
          <a:prstGeom prst="irregularSeal1">
            <a:avLst/>
          </a:prstGeom>
          <a:solidFill>
            <a:srgbClr val="A61C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pt-BR" sz="52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DPOC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i="1" lang="pt-BR" sz="3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(Doença Pulmonar Obstrutiva Crônica)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153450" y="2109875"/>
            <a:ext cx="4112100" cy="251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/>
              <a:t>Exames: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pt-BR"/>
              <a:t>Clínico: indícios de tabagismo e irritantes pulmonares (poluição, poeira)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pt-BR"/>
              <a:t>Oximetria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i="1" lang="pt-BR"/>
              <a:t>Espirometria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153450" y="70800"/>
            <a:ext cx="8837100" cy="9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DPOC:</a:t>
            </a:r>
            <a:r>
              <a:rPr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i="1"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DOENÇA PULMONAR OBSTRUTIVA CRÔNICA</a:t>
            </a:r>
          </a:p>
        </p:txBody>
      </p:sp>
      <p:sp>
        <p:nvSpPr>
          <p:cNvPr id="113" name="Shape 113"/>
          <p:cNvSpPr/>
          <p:nvPr/>
        </p:nvSpPr>
        <p:spPr>
          <a:xfrm>
            <a:off x="303800" y="943900"/>
            <a:ext cx="3527820" cy="1321433"/>
          </a:xfrm>
          <a:prstGeom prst="irregularSeal1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  </a:t>
            </a:r>
            <a:r>
              <a:rPr lang="pt-BR"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  Diagnóstico</a:t>
            </a:r>
            <a:r>
              <a:rPr lang="pt-BR"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</a:p>
        </p:txBody>
      </p:sp>
      <p:pic>
        <p:nvPicPr>
          <p:cNvPr descr="espirometria.jpg"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5662" y="943900"/>
            <a:ext cx="4524375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2371550" y="4492750"/>
            <a:ext cx="1693500" cy="3303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199950" y="122500"/>
            <a:ext cx="8744100" cy="8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DPOC:</a:t>
            </a:r>
            <a:r>
              <a:rPr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i="1"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DOENÇA PULMONAR OBSTRUTIVA CRÔNICA</a:t>
            </a:r>
          </a:p>
        </p:txBody>
      </p:sp>
      <p:sp>
        <p:nvSpPr>
          <p:cNvPr id="121" name="Shape 121"/>
          <p:cNvSpPr/>
          <p:nvPr/>
        </p:nvSpPr>
        <p:spPr>
          <a:xfrm>
            <a:off x="600475" y="1175537"/>
            <a:ext cx="3338604" cy="1041876"/>
          </a:xfrm>
          <a:prstGeom prst="irregularSeal1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  </a:t>
            </a:r>
            <a:r>
              <a:rPr lang="pt-BR" sz="2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Prevenção</a:t>
            </a:r>
            <a:r>
              <a:rPr lang="pt-BR" sz="2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410225" y="2391175"/>
            <a:ext cx="4249500" cy="21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pt-BR">
                <a:solidFill>
                  <a:srgbClr val="FFFF00"/>
                </a:solidFill>
              </a:rPr>
              <a:t>Para diminuir os riscos de uma exacerbação: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pt-BR">
                <a:solidFill>
                  <a:srgbClr val="FFFFFF"/>
                </a:solidFill>
              </a:rPr>
              <a:t>Evitar ambientes muito poluídos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pt-BR">
                <a:solidFill>
                  <a:srgbClr val="FFFFFF"/>
                </a:solidFill>
              </a:rPr>
              <a:t>Evitar fatores de risco que possam irritar os pulmões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pt-BR">
                <a:solidFill>
                  <a:srgbClr val="FFFFFF"/>
                </a:solidFill>
              </a:rPr>
              <a:t>Vacinação: antipneumocócica (a cada 5 anos) e antiinfluenza (anualmente)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pt-BR">
                <a:solidFill>
                  <a:srgbClr val="FFFFFF"/>
                </a:solidFill>
              </a:rPr>
              <a:t>Reabilitação pulmonar (exercícios físicos)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pt-BR">
                <a:solidFill>
                  <a:srgbClr val="FFFFFF"/>
                </a:solidFill>
              </a:rPr>
              <a:t>Aconselhamento nutricional</a:t>
            </a:r>
          </a:p>
        </p:txBody>
      </p:sp>
      <p:pic>
        <p:nvPicPr>
          <p:cNvPr descr="proibido fumar.jpg"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042275" y="1050575"/>
            <a:ext cx="1291824" cy="1291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cina.jpg"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0850" y="2583074"/>
            <a:ext cx="2986075" cy="222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0" y="0"/>
            <a:ext cx="70512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DPOC:</a:t>
            </a:r>
            <a:r>
              <a:rPr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i="1"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DOENÇA PULMONAR OBSTRUTIVA CRÔNICA</a:t>
            </a:r>
          </a:p>
        </p:txBody>
      </p:sp>
      <p:sp>
        <p:nvSpPr>
          <p:cNvPr id="130" name="Shape 130"/>
          <p:cNvSpPr/>
          <p:nvPr/>
        </p:nvSpPr>
        <p:spPr>
          <a:xfrm>
            <a:off x="4069187" y="1058112"/>
            <a:ext cx="3127733" cy="1327482"/>
          </a:xfrm>
          <a:prstGeom prst="irregularSeal1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pt-BR" sz="2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Tratamento </a:t>
            </a:r>
          </a:p>
        </p:txBody>
      </p:sp>
      <p:pic>
        <p:nvPicPr>
          <p:cNvPr descr="bebe triste.jpg"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675" y="382249"/>
            <a:ext cx="1007500" cy="9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4309750" y="3624525"/>
            <a:ext cx="26466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pt-BR" sz="1600">
                <a:solidFill>
                  <a:srgbClr val="FFFFFF"/>
                </a:solidFill>
              </a:rPr>
              <a:t>Farmacológico</a:t>
            </a:r>
            <a:br>
              <a:rPr lang="pt-BR" sz="1600">
                <a:solidFill>
                  <a:srgbClr val="FFFFFF"/>
                </a:solidFill>
              </a:rPr>
            </a:br>
          </a:p>
          <a:p>
            <a:pPr indent="-330200" lvl="0" marL="45720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i="1" lang="pt-BR" sz="1600">
                <a:solidFill>
                  <a:srgbClr val="FFFFFF"/>
                </a:solidFill>
              </a:rPr>
              <a:t>Oxigenoterapia </a:t>
            </a:r>
          </a:p>
        </p:txBody>
      </p:sp>
      <p:pic>
        <p:nvPicPr>
          <p:cNvPr descr="oxigenoterapia.jpg" id="133" name="Shape 133"/>
          <p:cNvPicPr preferRelativeResize="0"/>
          <p:nvPr/>
        </p:nvPicPr>
        <p:blipFill rotWithShape="1">
          <a:blip r:embed="rId4">
            <a:alphaModFix/>
          </a:blip>
          <a:srcRect b="0" l="37812" r="12926" t="7800"/>
          <a:stretch/>
        </p:blipFill>
        <p:spPr>
          <a:xfrm>
            <a:off x="134085" y="1316650"/>
            <a:ext cx="3636815" cy="356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7313350" y="1432200"/>
            <a:ext cx="16320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>
                <a:solidFill>
                  <a:srgbClr val="FFFFFF"/>
                </a:solidFill>
              </a:rPr>
              <a:t>N</a:t>
            </a:r>
            <a:r>
              <a:rPr lang="pt-BR" sz="1800">
                <a:solidFill>
                  <a:srgbClr val="FFFFFF"/>
                </a:solidFill>
              </a:rPr>
              <a:t>ão tem cura</a:t>
            </a:r>
          </a:p>
        </p:txBody>
      </p:sp>
      <p:sp>
        <p:nvSpPr>
          <p:cNvPr id="135" name="Shape 135"/>
          <p:cNvSpPr/>
          <p:nvPr/>
        </p:nvSpPr>
        <p:spPr>
          <a:xfrm rot="5400000">
            <a:off x="6874050" y="591000"/>
            <a:ext cx="986700" cy="695700"/>
          </a:xfrm>
          <a:prstGeom prst="bentArrow">
            <a:avLst>
              <a:gd fmla="val 14659" name="adj1"/>
              <a:gd fmla="val 15216" name="adj2"/>
              <a:gd fmla="val 24994" name="adj3"/>
              <a:gd fmla="val 38158" name="adj4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2511098" y="2757975"/>
            <a:ext cx="1196586" cy="2025918"/>
          </a:xfrm>
          <a:prstGeom prst="flowChartTerminator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5">
            <a:alphaModFix/>
          </a:blip>
          <a:srcRect b="19356" l="0" r="0" t="19116"/>
          <a:stretch/>
        </p:blipFill>
        <p:spPr>
          <a:xfrm>
            <a:off x="7124725" y="3982875"/>
            <a:ext cx="1836900" cy="8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4737" y="2801474"/>
            <a:ext cx="1836875" cy="11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 rot="8102533">
            <a:off x="6290694" y="3440820"/>
            <a:ext cx="863589" cy="807374"/>
          </a:xfrm>
          <a:prstGeom prst="leftUpArrow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/>
        </p:nvSpPr>
        <p:spPr>
          <a:xfrm rot="1698219">
            <a:off x="3673716" y="4154174"/>
            <a:ext cx="804818" cy="326702"/>
          </a:xfrm>
          <a:prstGeom prst="leftArrow">
            <a:avLst>
              <a:gd fmla="val 29786" name="adj1"/>
              <a:gd fmla="val 6945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/>
        </p:nvSpPr>
        <p:spPr>
          <a:xfrm rot="10800000">
            <a:off x="5817175" y="2035650"/>
            <a:ext cx="695700" cy="10722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3907675" y="2385600"/>
            <a:ext cx="1909500" cy="1072200"/>
          </a:xfrm>
          <a:prstGeom prst="horizontalScroll">
            <a:avLst>
              <a:gd fmla="val 12500" name="adj"/>
            </a:avLst>
          </a:prstGeom>
          <a:solidFill>
            <a:srgbClr val="C1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4037512" y="2505987"/>
            <a:ext cx="17643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</a:rPr>
              <a:t>Níveis: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pt-BR">
                <a:solidFill>
                  <a:srgbClr val="FFFFFF"/>
                </a:solidFill>
              </a:rPr>
              <a:t>ambulatorial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pt-BR">
                <a:solidFill>
                  <a:srgbClr val="FFFFFF"/>
                </a:solidFill>
              </a:rPr>
              <a:t>hospitalar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3525300" y="793625"/>
            <a:ext cx="5465400" cy="271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b="1" lang="pt-BR" sz="1700">
                <a:solidFill>
                  <a:srgbClr val="FFFFFF"/>
                </a:solidFill>
              </a:rPr>
              <a:t>FARMACOLÓGICO</a:t>
            </a:r>
          </a:p>
          <a:p>
            <a:pPr indent="-336550" lvl="1" marL="914400" rtl="0">
              <a:lnSpc>
                <a:spcPct val="150000"/>
              </a:lnSpc>
              <a:spcBef>
                <a:spcPts val="0"/>
              </a:spcBef>
              <a:buSzPct val="100000"/>
              <a:buChar char="○"/>
            </a:pPr>
            <a:r>
              <a:rPr lang="pt-BR" sz="1700">
                <a:solidFill>
                  <a:srgbClr val="FFFFFF"/>
                </a:solidFill>
              </a:rPr>
              <a:t>Ordem de escolha (tratamento proposto depende da gravidade e frequência dos sintomas)</a:t>
            </a:r>
          </a:p>
          <a:p>
            <a:pPr indent="-336550" lvl="1" marL="914400" rtl="0">
              <a:lnSpc>
                <a:spcPct val="150000"/>
              </a:lnSpc>
              <a:spcBef>
                <a:spcPts val="0"/>
              </a:spcBef>
              <a:buSzPct val="100000"/>
              <a:buChar char="○"/>
            </a:pPr>
            <a:r>
              <a:rPr lang="pt-BR" sz="1700">
                <a:solidFill>
                  <a:srgbClr val="FFFFFF"/>
                </a:solidFill>
              </a:rPr>
              <a:t>Evidências clínicas</a:t>
            </a:r>
          </a:p>
          <a:p>
            <a:pPr indent="-336550" lvl="1" marL="914400" rtl="0">
              <a:lnSpc>
                <a:spcPct val="150000"/>
              </a:lnSpc>
              <a:spcBef>
                <a:spcPts val="0"/>
              </a:spcBef>
              <a:buSzPct val="100000"/>
              <a:buChar char="○"/>
            </a:pPr>
            <a:r>
              <a:rPr lang="pt-BR" sz="1700">
                <a:solidFill>
                  <a:srgbClr val="FFFFFF"/>
                </a:solidFill>
              </a:rPr>
              <a:t>Farmacoterapia (broncodilatadores de curta e longa ação, corticoides inalatórios e sistêmicos)</a:t>
            </a:r>
          </a:p>
          <a:p>
            <a:pPr indent="0"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775" y="4043662"/>
            <a:ext cx="4428219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>
            <a:off x="310625" y="1248900"/>
            <a:ext cx="3411719" cy="1797174"/>
          </a:xfrm>
          <a:prstGeom prst="irregularSeal1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5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Tratamento</a:t>
            </a:r>
            <a:r>
              <a:rPr lang="pt-BR" sz="2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</a:p>
        </p:txBody>
      </p:sp>
      <p:sp>
        <p:nvSpPr>
          <p:cNvPr id="151" name="Shape 151"/>
          <p:cNvSpPr/>
          <p:nvPr/>
        </p:nvSpPr>
        <p:spPr>
          <a:xfrm>
            <a:off x="7010825" y="290125"/>
            <a:ext cx="1570500" cy="6114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</a:rPr>
              <a:t>Tecnologia dura</a:t>
            </a:r>
          </a:p>
        </p:txBody>
      </p:sp>
      <p:sp>
        <p:nvSpPr>
          <p:cNvPr id="152" name="Shape 152"/>
          <p:cNvSpPr/>
          <p:nvPr/>
        </p:nvSpPr>
        <p:spPr>
          <a:xfrm rot="9260790">
            <a:off x="6012200" y="741235"/>
            <a:ext cx="843327" cy="200192"/>
          </a:xfrm>
          <a:prstGeom prst="leftArrow">
            <a:avLst>
              <a:gd fmla="val 50000" name="adj1"/>
              <a:gd fmla="val 84143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-6025" y="0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575" y="967962"/>
            <a:ext cx="5638800" cy="40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/>
          <p:nvPr/>
        </p:nvSpPr>
        <p:spPr>
          <a:xfrm>
            <a:off x="5175100" y="1364475"/>
            <a:ext cx="1538838" cy="153252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2249825" y="1136625"/>
            <a:ext cx="1671030" cy="153252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337275" y="126475"/>
            <a:ext cx="8547900" cy="7308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pt-BR"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medicamentos aprovados para o tratamento de portadores de dpoc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1141275" y="1338500"/>
            <a:ext cx="4908600" cy="129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algn="just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pt-BR" sz="1600">
                <a:solidFill>
                  <a:srgbClr val="FFFFFF"/>
                </a:solidFill>
              </a:rPr>
              <a:t>Resolução SS-116,de 11</a:t>
            </a:r>
            <a:r>
              <a:rPr lang="pt-BR" sz="1600"/>
              <a:t>/</a:t>
            </a:r>
            <a:r>
              <a:rPr lang="pt-BR" sz="1600">
                <a:solidFill>
                  <a:srgbClr val="FFFFFF"/>
                </a:solidFill>
              </a:rPr>
              <a:t>11</a:t>
            </a:r>
            <a:r>
              <a:rPr lang="pt-BR" sz="1600"/>
              <a:t>/</a:t>
            </a:r>
            <a:r>
              <a:rPr lang="pt-BR" sz="1600">
                <a:solidFill>
                  <a:srgbClr val="FFFFFF"/>
                </a:solidFill>
              </a:rPr>
              <a:t>15 </a:t>
            </a:r>
            <a:r>
              <a:rPr lang="pt-BR" sz="1600">
                <a:solidFill>
                  <a:srgbClr val="FFFF00"/>
                </a:solidFill>
              </a:rPr>
              <a:t>suspende o fornecimento de medicamentos  de alto custo</a:t>
            </a:r>
            <a:r>
              <a:rPr lang="pt-BR" sz="1600">
                <a:solidFill>
                  <a:srgbClr val="FFFFFF"/>
                </a:solidFill>
              </a:rPr>
              <a:t> aos pacientes com DPOC no Estado de São Paulo.</a:t>
            </a:r>
          </a:p>
          <a:p>
            <a:pPr indent="0" lvl="0" algn="just">
              <a:spcBef>
                <a:spcPts val="0"/>
              </a:spcBef>
              <a:buNone/>
            </a:pPr>
            <a:r>
              <a:t/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337275" y="158100"/>
            <a:ext cx="8545500" cy="1296300"/>
          </a:xfrm>
          <a:prstGeom prst="horizontalScroll">
            <a:avLst>
              <a:gd fmla="val 12500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pt-BR" sz="24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GOVERNO DE SÃO PAULO VOLTA ATRÁS E MEDICAMENTOS PARA DPOC SERÃO FORNECIDOS</a:t>
            </a:r>
          </a:p>
        </p:txBody>
      </p:sp>
      <p:pic>
        <p:nvPicPr>
          <p:cNvPr descr="protesto.jpg"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49" y="2677100"/>
            <a:ext cx="3886424" cy="215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.png"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1862" y="1507237"/>
            <a:ext cx="1597200" cy="106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4297475" y="2750800"/>
            <a:ext cx="4490100" cy="21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36550" lvl="0" marL="457200" rtl="0" algn="just">
              <a:spcBef>
                <a:spcPts val="0"/>
              </a:spcBef>
              <a:buClr>
                <a:schemeClr val="lt1"/>
              </a:buClr>
              <a:buSzPct val="106250"/>
              <a:buFont typeface="Sniglet"/>
              <a:buChar char="●"/>
            </a:pPr>
            <a:r>
              <a:rPr lang="pt-BR" sz="16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Após a </a:t>
            </a:r>
            <a:r>
              <a:rPr lang="pt-BR" sz="1600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mobilização</a:t>
            </a:r>
            <a:r>
              <a:rPr lang="pt-BR" sz="16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 dos pneumologistas, da Sociedade Paulista de Pneumologia e Tisiologia e da Associação dos Portadores de DPOC, a resolução foi revogada em 02/12/15. Essa ação conjunta resulta na permanência da Resolução SS-278 26/07/07 que garante o acesso ao tratamento da DPOC.</a:t>
            </a:r>
            <a:r>
              <a:rPr lang="pt-BR" sz="17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</a:p>
        </p:txBody>
      </p:sp>
      <p:cxnSp>
        <p:nvCxnSpPr>
          <p:cNvPr id="171" name="Shape 171"/>
          <p:cNvCxnSpPr/>
          <p:nvPr/>
        </p:nvCxnSpPr>
        <p:spPr>
          <a:xfrm>
            <a:off x="6461000" y="1306950"/>
            <a:ext cx="1560000" cy="1359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2" name="Shape 172"/>
          <p:cNvCxnSpPr/>
          <p:nvPr/>
        </p:nvCxnSpPr>
        <p:spPr>
          <a:xfrm flipH="1" rot="10800000">
            <a:off x="6403100" y="1401700"/>
            <a:ext cx="1754700" cy="1275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457200" y="1563400"/>
            <a:ext cx="8229600" cy="3334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</a:pPr>
            <a:r>
              <a:rPr b="1" lang="pt-BR" sz="1700">
                <a:solidFill>
                  <a:schemeClr val="lt1"/>
                </a:solidFill>
              </a:rPr>
              <a:t>TRATAMENTO</a:t>
            </a:r>
            <a:r>
              <a:rPr b="1" lang="pt-BR">
                <a:solidFill>
                  <a:schemeClr val="lt1"/>
                </a:solidFill>
              </a:rPr>
              <a:t>  </a:t>
            </a:r>
            <a:r>
              <a:rPr b="1" lang="pt-BR" sz="1700">
                <a:solidFill>
                  <a:schemeClr val="lt1"/>
                </a:solidFill>
              </a:rPr>
              <a:t>NÃO-FARMACOLÓGICO E VACINAÇÃO</a:t>
            </a:r>
          </a:p>
          <a:p>
            <a:pPr indent="-336550" lvl="1" marL="9144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pt-BR" sz="1700">
                <a:solidFill>
                  <a:schemeClr val="lt1"/>
                </a:solidFill>
              </a:rPr>
              <a:t>-Redução de fatores de risco e vacinação</a:t>
            </a:r>
          </a:p>
          <a:p>
            <a:pPr indent="0"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36550" lvl="0" marL="457200" rtl="0">
              <a:spcBef>
                <a:spcPts val="0"/>
              </a:spcBef>
              <a:buSzPct val="100000"/>
            </a:pPr>
            <a:r>
              <a:rPr lang="pt-BR" sz="1700"/>
              <a:t>REABILITAÇÃO PULMONAR</a:t>
            </a:r>
          </a:p>
          <a:p>
            <a:pPr indent="-336550" lvl="1" marL="914400" rtl="0">
              <a:spcBef>
                <a:spcPts val="0"/>
              </a:spcBef>
              <a:buSzPct val="100000"/>
            </a:pPr>
            <a:r>
              <a:rPr lang="pt-BR" sz="1700"/>
              <a:t>-Treinamento físico</a:t>
            </a:r>
          </a:p>
          <a:p>
            <a:pPr indent="-336550" lvl="1" marL="914400" rtl="0">
              <a:spcBef>
                <a:spcPts val="0"/>
              </a:spcBef>
              <a:buSzPct val="100000"/>
            </a:pPr>
            <a:r>
              <a:rPr lang="pt-BR" sz="1700"/>
              <a:t>-Aconselhamento nutricional</a:t>
            </a:r>
          </a:p>
          <a:p>
            <a:pPr indent="0"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36550" lvl="0" marL="457200" rtl="0">
              <a:spcBef>
                <a:spcPts val="0"/>
              </a:spcBef>
              <a:buSzPct val="100000"/>
            </a:pPr>
            <a:r>
              <a:rPr lang="pt-BR" sz="1700"/>
              <a:t>PROCEDIMENTOS CIRÚRGICOS</a:t>
            </a:r>
          </a:p>
          <a:p>
            <a:pPr indent="-336550" lvl="1" marL="914400" rtl="0">
              <a:spcBef>
                <a:spcPts val="0"/>
              </a:spcBef>
              <a:buSzPct val="100000"/>
            </a:pPr>
            <a:r>
              <a:rPr lang="pt-BR" sz="1700"/>
              <a:t>-Cirurgia redutora de volume pulmonar</a:t>
            </a:r>
          </a:p>
          <a:p>
            <a:pPr indent="-336550" lvl="1" marL="914400">
              <a:spcBef>
                <a:spcPts val="0"/>
              </a:spcBef>
              <a:buSzPct val="100000"/>
            </a:pPr>
            <a:r>
              <a:rPr lang="pt-BR" sz="1700"/>
              <a:t>-Transplante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7400" y="1447887"/>
            <a:ext cx="2292174" cy="273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457200" y="432150"/>
            <a:ext cx="8337000" cy="6216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pt-BR"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Outras tecnologias em saúde para o tratamento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232200" y="1496650"/>
            <a:ext cx="5438700" cy="287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6550" lvl="0" marL="457200" rtl="0" algn="just">
              <a:spcBef>
                <a:spcPts val="0"/>
              </a:spcBef>
              <a:buSzPct val="100000"/>
            </a:pPr>
            <a:r>
              <a:rPr lang="pt-BR" sz="1700"/>
              <a:t>Atenção Primária </a:t>
            </a:r>
          </a:p>
          <a:p>
            <a:pPr indent="-336550" lvl="1" marL="914400" rtl="0" algn="just">
              <a:spcBef>
                <a:spcPts val="0"/>
              </a:spcBef>
              <a:buClr>
                <a:schemeClr val="lt1"/>
              </a:buClr>
              <a:buSzPct val="100000"/>
              <a:buChar char="○"/>
            </a:pPr>
            <a:r>
              <a:rPr lang="pt-BR" sz="1700">
                <a:solidFill>
                  <a:schemeClr val="lt1"/>
                </a:solidFill>
              </a:rPr>
              <a:t>Estratégia de Saúde da Família (ESF): leva serviços multidisciplinares às comunidades por meio das </a:t>
            </a:r>
            <a:r>
              <a:rPr lang="pt-BR" sz="1700">
                <a:solidFill>
                  <a:srgbClr val="980000"/>
                </a:solidFill>
              </a:rPr>
              <a:t>Unidades Básicas de Saúde (UBSs) -&gt;</a:t>
            </a:r>
            <a:r>
              <a:rPr lang="pt-BR" sz="1700">
                <a:solidFill>
                  <a:schemeClr val="lt1"/>
                </a:solidFill>
              </a:rPr>
              <a:t> disponibilizam consultas, exames, vacinas, radiografias e outros procedimentos</a:t>
            </a:r>
          </a:p>
          <a:p>
            <a:pPr indent="-336550" lvl="1" marL="914400" rtl="0" algn="just">
              <a:spcBef>
                <a:spcPts val="0"/>
              </a:spcBef>
              <a:buSzPct val="100000"/>
              <a:buChar char="○"/>
            </a:pPr>
            <a:r>
              <a:rPr lang="pt-BR" sz="1700"/>
              <a:t>Atuam próximo das famílias</a:t>
            </a:r>
          </a:p>
          <a:p>
            <a:pPr indent="-336550" lvl="1" marL="914400" rtl="0" algn="just">
              <a:spcBef>
                <a:spcPts val="0"/>
              </a:spcBef>
              <a:buSzPct val="100000"/>
              <a:buChar char="○"/>
            </a:pPr>
            <a:r>
              <a:rPr lang="pt-BR" sz="1700"/>
              <a:t>Melhor adesão ao tratamento</a:t>
            </a:r>
          </a:p>
          <a:p>
            <a:pPr indent="-336550" lvl="1" marL="914400" rtl="0" algn="just">
              <a:spcBef>
                <a:spcPts val="0"/>
              </a:spcBef>
              <a:buSzPct val="100000"/>
              <a:buChar char="○"/>
            </a:pPr>
            <a:r>
              <a:rPr lang="pt-BR" sz="1700"/>
              <a:t>Diminuição do número de internações hospitalares</a:t>
            </a:r>
          </a:p>
          <a:p>
            <a:pPr lvl="0" algn="just">
              <a:spcBef>
                <a:spcPts val="0"/>
              </a:spcBef>
              <a:buNone/>
            </a:pPr>
            <a:r>
              <a:t/>
            </a:r>
            <a:endParaRPr sz="1700"/>
          </a:p>
        </p:txBody>
      </p:sp>
      <p:sp>
        <p:nvSpPr>
          <p:cNvPr id="185" name="Shape 185"/>
          <p:cNvSpPr/>
          <p:nvPr/>
        </p:nvSpPr>
        <p:spPr>
          <a:xfrm>
            <a:off x="232200" y="284675"/>
            <a:ext cx="3804900" cy="7377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pt-BR"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SERVIÇOS DE SAÚDE</a:t>
            </a:r>
          </a:p>
        </p:txBody>
      </p:sp>
      <p:pic>
        <p:nvPicPr>
          <p:cNvPr descr="ubs.jpg"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9099" y="2610699"/>
            <a:ext cx="2620774" cy="1756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ude.gif"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7415" y="1022375"/>
            <a:ext cx="1824150" cy="14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 rot="1030059">
            <a:off x="6116885" y="893195"/>
            <a:ext cx="759227" cy="26161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EA9999"/>
          </a:solidFill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4095550" y="46049"/>
            <a:ext cx="2360772" cy="1214946"/>
          </a:xfrm>
          <a:prstGeom prst="irregularSeal2">
            <a:avLst/>
          </a:prstGeom>
          <a:solidFill>
            <a:srgbClr val="980000"/>
          </a:solidFill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 rot="-770728">
            <a:off x="4489921" y="453461"/>
            <a:ext cx="1572043" cy="47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500">
                <a:solidFill>
                  <a:srgbClr val="FFFFFF"/>
                </a:solidFill>
              </a:rPr>
              <a:t>Tecnologia leve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457200" y="917050"/>
            <a:ext cx="8229600" cy="250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algn="just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pt-BR" sz="1700">
                <a:solidFill>
                  <a:srgbClr val="FFFFFF"/>
                </a:solidFill>
              </a:rPr>
              <a:t> Multidisciplinar, tendo apoio de médico pneumologista, nutricionista, fisioterapeuta, educador físico e etc.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875" y="1989837"/>
            <a:ext cx="3524250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/>
          <p:nvPr/>
        </p:nvSpPr>
        <p:spPr>
          <a:xfrm>
            <a:off x="1915950" y="168625"/>
            <a:ext cx="5312100" cy="843300"/>
          </a:xfrm>
          <a:prstGeom prst="horizontalScroll">
            <a:avLst>
              <a:gd fmla="val 12500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pt-BR"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Abordagem de tratamento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102150" y="0"/>
            <a:ext cx="4818900" cy="14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DPOC:</a:t>
            </a:r>
            <a:r>
              <a:rPr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i="1"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DOENÇA PULMONAR OBSTRUTIVA CRÔNICA</a:t>
            </a:r>
          </a:p>
        </p:txBody>
      </p:sp>
      <p:pic>
        <p:nvPicPr>
          <p:cNvPr descr="dpoc 3.png" id="203" name="Shape 203"/>
          <p:cNvPicPr preferRelativeResize="0"/>
          <p:nvPr/>
        </p:nvPicPr>
        <p:blipFill rotWithShape="1">
          <a:blip r:embed="rId3">
            <a:alphaModFix/>
          </a:blip>
          <a:srcRect b="47699" l="8257" r="11576" t="6192"/>
          <a:stretch/>
        </p:blipFill>
        <p:spPr>
          <a:xfrm>
            <a:off x="4857800" y="1053974"/>
            <a:ext cx="4032725" cy="367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poc 4.png" id="204" name="Shape 204"/>
          <p:cNvPicPr preferRelativeResize="0"/>
          <p:nvPr/>
        </p:nvPicPr>
        <p:blipFill rotWithShape="1">
          <a:blip r:embed="rId4">
            <a:alphaModFix/>
          </a:blip>
          <a:srcRect b="16502" l="9835" r="17841" t="53890"/>
          <a:stretch/>
        </p:blipFill>
        <p:spPr>
          <a:xfrm>
            <a:off x="637250" y="1918276"/>
            <a:ext cx="3622224" cy="202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2728400" y="479750"/>
            <a:ext cx="3628200" cy="50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Grupo:</a:t>
            </a:r>
          </a:p>
        </p:txBody>
      </p:sp>
      <p:sp>
        <p:nvSpPr>
          <p:cNvPr id="48" name="Shape 48"/>
          <p:cNvSpPr/>
          <p:nvPr/>
        </p:nvSpPr>
        <p:spPr>
          <a:xfrm>
            <a:off x="1716550" y="1581000"/>
            <a:ext cx="4523100" cy="29064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57150"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Luciana Risi</a:t>
            </a:r>
          </a:p>
          <a:p>
            <a:pPr indent="57150"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Maria Emília Cichon</a:t>
            </a:r>
          </a:p>
          <a:p>
            <a:pPr indent="57150"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Marina Santos</a:t>
            </a:r>
          </a:p>
          <a:p>
            <a:pPr indent="57150"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Winnie Prado               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/>
        </p:nvSpPr>
        <p:spPr>
          <a:xfrm>
            <a:off x="4426775" y="2329350"/>
            <a:ext cx="3172500" cy="16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8971652</a:t>
            </a:r>
          </a:p>
          <a:p>
            <a:pPr lvl="0">
              <a:spcBef>
                <a:spcPts val="0"/>
              </a:spcBef>
              <a:buNone/>
            </a:pPr>
            <a:r>
              <a:rPr lang="pt-BR"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8711773</a:t>
            </a:r>
          </a:p>
          <a:p>
            <a:pPr lvl="0">
              <a:spcBef>
                <a:spcPts val="0"/>
              </a:spcBef>
              <a:buNone/>
            </a:pPr>
            <a:r>
              <a:rPr lang="pt-BR"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8972009</a:t>
            </a:r>
          </a:p>
          <a:p>
            <a:pPr lvl="0">
              <a:spcBef>
                <a:spcPts val="0"/>
              </a:spcBef>
              <a:buNone/>
            </a:pPr>
            <a:r>
              <a:rPr lang="pt-BR"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8971818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-5950" y="207950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Referências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179300" y="896475"/>
            <a:ext cx="8785500" cy="392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buSzPct val="100000"/>
              <a:buAutoNum type="arabicPeriod"/>
            </a:pPr>
            <a:r>
              <a:rPr lang="pt-BR" sz="1800"/>
              <a:t>Menezes, A.M., Padilla R. P., Jardim J. R. et al. Chronic obstructive pulmonary disease in five Latin American cities (the PLATINO study): a prevalence study. Lancet 2005; 366: 1875-81</a:t>
            </a:r>
          </a:p>
          <a:p>
            <a:pPr indent="-342900" lvl="0" marL="457200" rtl="0" algn="just">
              <a:spcBef>
                <a:spcPts val="0"/>
              </a:spcBef>
              <a:buSzPct val="100000"/>
              <a:buAutoNum type="arabicPeriod"/>
            </a:pPr>
            <a:r>
              <a:rPr lang="pt-BR" sz="1800"/>
              <a:t>Global Initiative for Chronic Obstructive Lung Disease (GOLD), Global Strategy for the Diagnosis, Management and Prevention of Chronic Obstructive Pulmonary Disease. Revised 2013. Disponivel em: http://www.goldcopd.org/guidelines-global-strategy-for-diagnosis-management.html. </a:t>
            </a:r>
          </a:p>
          <a:p>
            <a:pPr indent="-342900" lvl="0" marL="457200" rtl="0" algn="just">
              <a:spcBef>
                <a:spcPts val="0"/>
              </a:spcBef>
              <a:buSzPct val="100000"/>
              <a:buAutoNum type="arabicPeriod"/>
            </a:pPr>
            <a:r>
              <a:rPr lang="pt-BR" sz="1800"/>
              <a:t>Murray, C.J.L. et al. Alternative projections of mortality and disabilityby cause 1990-2020: Global burden of disease study. Lancet 1997: 349; 1458-1504</a:t>
            </a:r>
          </a:p>
          <a:p>
            <a:pPr indent="-342900" lvl="0" marL="457200" rtl="0" algn="just">
              <a:spcBef>
                <a:spcPts val="0"/>
              </a:spcBef>
              <a:buSzPct val="100000"/>
              <a:buAutoNum type="arabicPeriod"/>
            </a:pPr>
            <a:r>
              <a:rPr lang="pt-BR" sz="1800"/>
              <a:t>Portal do Ministério da Saúde. Disponíve</a:t>
            </a:r>
            <a:r>
              <a:rPr lang="pt-BR" sz="1800">
                <a:solidFill>
                  <a:srgbClr val="FFFFFF"/>
                </a:solidFill>
              </a:rPr>
              <a:t>l em </a:t>
            </a:r>
            <a:r>
              <a:rPr lang="pt-BR" sz="1800" u="sng">
                <a:solidFill>
                  <a:srgbClr val="FFFFFF"/>
                </a:solidFill>
                <a:hlinkClick r:id="rId3"/>
              </a:rPr>
              <a:t>http://portalsaude.saude.gov.br</a:t>
            </a:r>
            <a:r>
              <a:rPr lang="pt-BR" sz="1800">
                <a:solidFill>
                  <a:srgbClr val="FFFFFF"/>
                </a:solidFill>
              </a:rPr>
              <a:t>.</a:t>
            </a:r>
          </a:p>
          <a:p>
            <a:pPr indent="-342900" lvl="0" marL="457200" rtl="0" algn="just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pt-BR" sz="1800">
                <a:solidFill>
                  <a:srgbClr val="FFFFFF"/>
                </a:solidFill>
              </a:rPr>
              <a:t>Associação Brasileira de Portadores de DPOC. Disponível em: </a:t>
            </a:r>
            <a:r>
              <a:rPr lang="pt-BR" sz="1800" u="sng">
                <a:solidFill>
                  <a:srgbClr val="FFFFFF"/>
                </a:solidFill>
                <a:hlinkClick r:id="rId4"/>
              </a:rPr>
              <a:t>www.dpoc.org.br</a:t>
            </a:r>
          </a:p>
          <a:p>
            <a:pPr indent="-342900" lvl="0" marL="457200" rtl="0" algn="just">
              <a:spcBef>
                <a:spcPts val="0"/>
              </a:spcBef>
              <a:buSzPct val="100000"/>
              <a:buAutoNum type="arabicPeriod"/>
            </a:pPr>
            <a:r>
              <a:rPr lang="pt-BR" sz="1800">
                <a:solidFill>
                  <a:srgbClr val="FFFFFF"/>
                </a:solidFill>
              </a:rPr>
              <a:t>Caderno de Atenção Básica. Ministério da Saúde. Disponível em http://bvsms.saude.gov.br/bvs/publicacoes/doencas_respiratorias_cronicas.pdf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4883575" y="1081175"/>
            <a:ext cx="3397800" cy="38100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Nome: Leandro Barbosa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Idade: 41 anos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Profissão: Professor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Estado civil: Solteiro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Outras informações: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pt-BR">
                <a:solidFill>
                  <a:srgbClr val="000000"/>
                </a:solidFill>
              </a:rPr>
              <a:t>Etilista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pt-BR">
                <a:solidFill>
                  <a:srgbClr val="000000"/>
                </a:solidFill>
              </a:rPr>
              <a:t>Tabagista</a:t>
            </a:r>
          </a:p>
          <a:p>
            <a:pPr indent="-228600" lvl="1" marL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pt-BR">
                <a:solidFill>
                  <a:srgbClr val="000000"/>
                </a:solidFill>
              </a:rPr>
              <a:t>Classe média</a:t>
            </a:r>
          </a:p>
        </p:txBody>
      </p:sp>
      <p:pic>
        <p:nvPicPr>
          <p:cNvPr descr="leandro.jpg"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950" y="1038400"/>
            <a:ext cx="2767074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/>
          <p:nvPr/>
        </p:nvSpPr>
        <p:spPr>
          <a:xfrm>
            <a:off x="4718850" y="340712"/>
            <a:ext cx="2299099" cy="486775"/>
          </a:xfrm>
          <a:custGeom>
            <a:pathLst>
              <a:path extrusionOk="0" h="19471" w="69908">
                <a:moveTo>
                  <a:pt x="0" y="7693"/>
                </a:moveTo>
                <a:cubicBezTo>
                  <a:pt x="10446" y="3513"/>
                  <a:pt x="24111" y="-3844"/>
                  <a:pt x="33363" y="2560"/>
                </a:cubicBezTo>
                <a:cubicBezTo>
                  <a:pt x="38827" y="6343"/>
                  <a:pt x="38521" y="16987"/>
                  <a:pt x="44912" y="18814"/>
                </a:cubicBezTo>
                <a:cubicBezTo>
                  <a:pt x="51583" y="20720"/>
                  <a:pt x="58967" y="17883"/>
                  <a:pt x="65443" y="15392"/>
                </a:cubicBezTo>
                <a:cubicBezTo>
                  <a:pt x="66876" y="14840"/>
                  <a:pt x="69720" y="15216"/>
                  <a:pt x="69720" y="13681"/>
                </a:cubicBezTo>
                <a:cubicBezTo>
                  <a:pt x="69720" y="11240"/>
                  <a:pt x="60008" y="12826"/>
                  <a:pt x="62449" y="12826"/>
                </a:cubicBezTo>
                <a:cubicBezTo>
                  <a:pt x="64730" y="12826"/>
                  <a:pt x="67679" y="11213"/>
                  <a:pt x="69292" y="12826"/>
                </a:cubicBezTo>
                <a:cubicBezTo>
                  <a:pt x="70834" y="14368"/>
                  <a:pt x="68984" y="17291"/>
                  <a:pt x="68009" y="19242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57" name="Shape 57"/>
          <p:cNvSpPr/>
          <p:nvPr/>
        </p:nvSpPr>
        <p:spPr>
          <a:xfrm>
            <a:off x="684882" y="257550"/>
            <a:ext cx="3847200" cy="653100"/>
          </a:xfrm>
          <a:prstGeom prst="horizontalScroll">
            <a:avLst>
              <a:gd fmla="val 12500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pt-BR"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Dados do paciente: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7319575" y="257537"/>
            <a:ext cx="13443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pt-BR" sz="21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Origem</a:t>
            </a:r>
            <a:r>
              <a:rPr lang="pt-BR" sz="21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lang="pt-BR" sz="2100">
                <a:solidFill>
                  <a:srgbClr val="98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???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-6000" y="57862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pt-BR"/>
              <a:t>Problemas de Saúde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pt-BR"/>
              <a:t>Diabetes </a:t>
            </a:r>
            <a:r>
              <a:rPr i="1" lang="pt-BR"/>
              <a:t>Mellitus</a:t>
            </a:r>
            <a:r>
              <a:rPr lang="pt-BR"/>
              <a:t> tipo 2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pt-BR"/>
              <a:t>Hérnia de disco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b="1" lang="pt-BR"/>
              <a:t>DPOC</a:t>
            </a:r>
          </a:p>
        </p:txBody>
      </p:sp>
      <p:sp>
        <p:nvSpPr>
          <p:cNvPr id="65" name="Shape 65"/>
          <p:cNvSpPr/>
          <p:nvPr/>
        </p:nvSpPr>
        <p:spPr>
          <a:xfrm>
            <a:off x="3188600" y="2003692"/>
            <a:ext cx="5415606" cy="2291003"/>
          </a:xfrm>
          <a:prstGeom prst="irregularSeal1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000">
                <a:solidFill>
                  <a:srgbClr val="980000"/>
                </a:solidFill>
              </a:rPr>
              <a:t>O que é isso?</a:t>
            </a:r>
          </a:p>
        </p:txBody>
      </p:sp>
      <p:sp>
        <p:nvSpPr>
          <p:cNvPr id="66" name="Shape 66"/>
          <p:cNvSpPr/>
          <p:nvPr/>
        </p:nvSpPr>
        <p:spPr>
          <a:xfrm>
            <a:off x="1923175" y="2583925"/>
            <a:ext cx="1073700" cy="36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-6000" y="208925"/>
            <a:ext cx="9156000" cy="71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lang="pt-BR" u="sng">
                <a:solidFill>
                  <a:schemeClr val="lt1"/>
                </a:solidFill>
              </a:rPr>
              <a:t>DPOC:</a:t>
            </a:r>
            <a:r>
              <a:rPr lang="pt-BR" u="sng">
                <a:solidFill>
                  <a:schemeClr val="lt1"/>
                </a:solidFill>
              </a:rPr>
              <a:t> </a:t>
            </a:r>
            <a:r>
              <a:rPr i="1" lang="pt-BR" u="sng">
                <a:solidFill>
                  <a:schemeClr val="lt1"/>
                </a:solidFill>
              </a:rPr>
              <a:t>DOENÇA PULMONAR OBSTRUTIVA CRÔNICA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Desenvolvimento e produção audiovisual. Cliente: Medcel Job: ‪Produção de Vídeo Aula - DPOC - PNEUMOLOGIA‬ Desenvolvimento: R2 Editorial Para conhecer mais sobre a R2 acesse: www.r2editorial.com.br  É expressamente proibida a cópia ou reprodução deste vídeo sem a prévia autorização de seus autores." id="72" name="Shape 72" title="‪Produção de Vídeo Aula - DPOC - PNEUMOLOGIA‬">
            <a:hlinkClick r:id="rId3"/>
          </p:cNvPr>
          <p:cNvSpPr/>
          <p:nvPr/>
        </p:nvSpPr>
        <p:spPr>
          <a:xfrm>
            <a:off x="1795537" y="770900"/>
            <a:ext cx="5552924" cy="416469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2133150" y="1244712"/>
            <a:ext cx="4877700" cy="4131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Afeta partes do sistema respiratório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6498500" y="3942700"/>
            <a:ext cx="22770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</a:rPr>
              <a:t>Enfisema pulmonar</a:t>
            </a:r>
          </a:p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</a:rPr>
              <a:t>(destruição dos alvéolos)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379400" y="2020625"/>
            <a:ext cx="27138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>
                <a:solidFill>
                  <a:schemeClr val="lt1"/>
                </a:solidFill>
              </a:rPr>
              <a:t>Bronquite crônica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pt-BR">
                <a:solidFill>
                  <a:schemeClr val="lt1"/>
                </a:solidFill>
              </a:rPr>
              <a:t>(inflamação dos brônquios)</a:t>
            </a:r>
          </a:p>
        </p:txBody>
      </p:sp>
      <p:pic>
        <p:nvPicPr>
          <p:cNvPr descr="pulmao bom.jpg"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6213" y="1970487"/>
            <a:ext cx="3217029" cy="27273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 rot="1109250">
            <a:off x="2452325" y="2819903"/>
            <a:ext cx="1815113" cy="580054"/>
          </a:xfrm>
          <a:custGeom>
            <a:pathLst>
              <a:path extrusionOk="0" h="23202" w="72604">
                <a:moveTo>
                  <a:pt x="2084" y="0"/>
                </a:moveTo>
                <a:cubicBezTo>
                  <a:pt x="1535" y="5487"/>
                  <a:pt x="-1538" y="11697"/>
                  <a:pt x="1140" y="16518"/>
                </a:cubicBezTo>
                <a:cubicBezTo>
                  <a:pt x="5591" y="24528"/>
                  <a:pt x="18995" y="23641"/>
                  <a:pt x="28042" y="22182"/>
                </a:cubicBezTo>
                <a:cubicBezTo>
                  <a:pt x="39260" y="20372"/>
                  <a:pt x="49769" y="15030"/>
                  <a:pt x="59662" y="9439"/>
                </a:cubicBezTo>
                <a:cubicBezTo>
                  <a:pt x="62550" y="7805"/>
                  <a:pt x="65428" y="6136"/>
                  <a:pt x="68157" y="4248"/>
                </a:cubicBezTo>
                <a:cubicBezTo>
                  <a:pt x="68724" y="3855"/>
                  <a:pt x="72667" y="2377"/>
                  <a:pt x="71933" y="1888"/>
                </a:cubicBezTo>
                <a:cubicBezTo>
                  <a:pt x="69442" y="227"/>
                  <a:pt x="65959" y="1416"/>
                  <a:pt x="62966" y="1416"/>
                </a:cubicBezTo>
                <a:cubicBezTo>
                  <a:pt x="61786" y="1416"/>
                  <a:pt x="64145" y="1416"/>
                  <a:pt x="65325" y="1416"/>
                </a:cubicBezTo>
                <a:cubicBezTo>
                  <a:pt x="66741" y="1416"/>
                  <a:pt x="68157" y="1416"/>
                  <a:pt x="69573" y="1416"/>
                </a:cubicBezTo>
                <a:cubicBezTo>
                  <a:pt x="72663" y="1416"/>
                  <a:pt x="72910" y="7450"/>
                  <a:pt x="71933" y="10383"/>
                </a:cubicBezTo>
              </a:path>
            </a:pathLst>
          </a:custGeom>
          <a:noFill/>
          <a:ln cap="flat" cmpd="sng" w="38100">
            <a:solidFill>
              <a:srgbClr val="98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82" name="Shape 82"/>
          <p:cNvSpPr/>
          <p:nvPr/>
        </p:nvSpPr>
        <p:spPr>
          <a:xfrm rot="1171436">
            <a:off x="4247515" y="3419154"/>
            <a:ext cx="2406920" cy="1048108"/>
          </a:xfrm>
          <a:custGeom>
            <a:pathLst>
              <a:path extrusionOk="0" h="34261" w="96277">
                <a:moveTo>
                  <a:pt x="96277" y="8895"/>
                </a:moveTo>
                <a:cubicBezTo>
                  <a:pt x="74034" y="1870"/>
                  <a:pt x="47820" y="-4653"/>
                  <a:pt x="26429" y="4647"/>
                </a:cubicBezTo>
                <a:cubicBezTo>
                  <a:pt x="18448" y="8116"/>
                  <a:pt x="10834" y="14031"/>
                  <a:pt x="6607" y="21638"/>
                </a:cubicBezTo>
                <a:cubicBezTo>
                  <a:pt x="5326" y="23943"/>
                  <a:pt x="4764" y="26603"/>
                  <a:pt x="4247" y="29189"/>
                </a:cubicBezTo>
                <a:cubicBezTo>
                  <a:pt x="3992" y="30460"/>
                  <a:pt x="3304" y="34260"/>
                  <a:pt x="3304" y="32964"/>
                </a:cubicBezTo>
                <a:cubicBezTo>
                  <a:pt x="3304" y="30865"/>
                  <a:pt x="2967" y="28628"/>
                  <a:pt x="1888" y="26829"/>
                </a:cubicBezTo>
                <a:cubicBezTo>
                  <a:pt x="1163" y="25622"/>
                  <a:pt x="0" y="21645"/>
                  <a:pt x="0" y="23053"/>
                </a:cubicBezTo>
                <a:cubicBezTo>
                  <a:pt x="0" y="26782"/>
                  <a:pt x="1461" y="32964"/>
                  <a:pt x="5191" y="32964"/>
                </a:cubicBezTo>
                <a:cubicBezTo>
                  <a:pt x="8943" y="32964"/>
                  <a:pt x="11273" y="28507"/>
                  <a:pt x="14630" y="26829"/>
                </a:cubicBezTo>
              </a:path>
            </a:pathLst>
          </a:custGeom>
          <a:noFill/>
          <a:ln cap="flat" cmpd="sng" w="38100">
            <a:solidFill>
              <a:srgbClr val="98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83" name="Shape 83"/>
          <p:cNvSpPr txBox="1"/>
          <p:nvPr/>
        </p:nvSpPr>
        <p:spPr>
          <a:xfrm>
            <a:off x="207450" y="176975"/>
            <a:ext cx="87291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DPOC:</a:t>
            </a:r>
            <a:r>
              <a:rPr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i="1"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DOENÇA PULMONAR OBSTRUTIVA CRÔNICA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207450" y="318550"/>
            <a:ext cx="4818900" cy="14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DPOC:</a:t>
            </a:r>
            <a:r>
              <a:rPr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i="1"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DOENÇA PULMONAR OBSTRUTIVA CRÔNICA</a:t>
            </a:r>
          </a:p>
        </p:txBody>
      </p:sp>
      <p:pic>
        <p:nvPicPr>
          <p:cNvPr descr="dpoc 1.png" id="89" name="Shape 89"/>
          <p:cNvPicPr preferRelativeResize="0"/>
          <p:nvPr/>
        </p:nvPicPr>
        <p:blipFill rotWithShape="1">
          <a:blip r:embed="rId3">
            <a:alphaModFix/>
          </a:blip>
          <a:srcRect b="13061" l="7297" r="13381" t="44041"/>
          <a:stretch/>
        </p:blipFill>
        <p:spPr>
          <a:xfrm>
            <a:off x="552413" y="1981499"/>
            <a:ext cx="4128974" cy="2420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poc 2.png" id="90" name="Shape 90"/>
          <p:cNvPicPr preferRelativeResize="0"/>
          <p:nvPr/>
        </p:nvPicPr>
        <p:blipFill rotWithShape="1">
          <a:blip r:embed="rId4">
            <a:alphaModFix/>
          </a:blip>
          <a:srcRect b="13596" l="9396" r="14331" t="2524"/>
          <a:stretch/>
        </p:blipFill>
        <p:spPr>
          <a:xfrm>
            <a:off x="5219620" y="289075"/>
            <a:ext cx="3662780" cy="45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501662" y="2006800"/>
            <a:ext cx="4380300" cy="260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Falta de ar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Tosse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Produção de catarro com ou sem chiado no peito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Mudança de cor o muco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Aperto no peito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Febre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Lábios e unhas azulando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153450" y="70800"/>
            <a:ext cx="8837100" cy="9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DPOC:</a:t>
            </a:r>
            <a:r>
              <a:rPr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i="1"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DOENÇA PULMONAR OBSTRUTIVA CRÔNICA</a:t>
            </a:r>
          </a:p>
        </p:txBody>
      </p:sp>
      <p:sp>
        <p:nvSpPr>
          <p:cNvPr id="97" name="Shape 97"/>
          <p:cNvSpPr/>
          <p:nvPr/>
        </p:nvSpPr>
        <p:spPr>
          <a:xfrm>
            <a:off x="927900" y="896175"/>
            <a:ext cx="3527820" cy="1321433"/>
          </a:xfrm>
          <a:prstGeom prst="irregularSeal1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pt-BR" sz="24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 </a:t>
            </a:r>
            <a:r>
              <a:rPr lang="pt-BR"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    </a:t>
            </a:r>
            <a:r>
              <a:rPr lang="pt-BR"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Sintomas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 </a:t>
            </a:r>
          </a:p>
        </p:txBody>
      </p:sp>
      <p:pic>
        <p:nvPicPr>
          <p:cNvPr descr="leandro 2.jpg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2425" y="1284600"/>
            <a:ext cx="3116325" cy="311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401550" y="2343350"/>
            <a:ext cx="5406000" cy="250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Tabagismo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Irritantes químicos</a:t>
            </a:r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</a:pPr>
            <a:r>
              <a:rPr lang="pt-BR"/>
              <a:t>Infecções respiratórias graves na infância </a:t>
            </a:r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</a:pPr>
            <a:r>
              <a:rPr lang="pt-BR"/>
              <a:t>Condição socioeconômica</a:t>
            </a:r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</a:pPr>
            <a:r>
              <a:rPr lang="pt-BR"/>
              <a:t>Poluição atmosférica </a:t>
            </a:r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</a:pPr>
            <a:r>
              <a:rPr lang="pt-BR"/>
              <a:t>Desnutrição</a:t>
            </a:r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</a:pPr>
            <a:r>
              <a:rPr lang="pt-BR"/>
              <a:t>Asma não tratada</a:t>
            </a:r>
          </a:p>
          <a:p>
            <a:pPr indent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3450" y="2455800"/>
            <a:ext cx="2944324" cy="244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0" y="0"/>
            <a:ext cx="90327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DPOC:</a:t>
            </a:r>
            <a:r>
              <a:rPr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i="1" lang="pt-BR" sz="2600" u="sng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DOENÇA PULMONAR OBSTRUTIVA CRÔNICA</a:t>
            </a:r>
          </a:p>
        </p:txBody>
      </p:sp>
      <p:sp>
        <p:nvSpPr>
          <p:cNvPr id="106" name="Shape 106"/>
          <p:cNvSpPr/>
          <p:nvPr/>
        </p:nvSpPr>
        <p:spPr>
          <a:xfrm>
            <a:off x="2687700" y="948599"/>
            <a:ext cx="4342464" cy="1602125"/>
          </a:xfrm>
          <a:prstGeom prst="irregularSeal2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pt-BR"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Fatores de risco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