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Amatic SC"/>
      <p:regular r:id="rId17"/>
      <p:bold r:id="rId18"/>
    </p:embeddedFont>
    <p:embeddedFont>
      <p:font typeface="Source Code Pr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2.xml"/><Relationship Id="rId18" Type="http://schemas.openxmlformats.org/officeDocument/2006/relationships/font" Target="fonts/AmaticS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PT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sbp.com.br/img/cursos/asma/asma_pediatrica03.pdf" TargetMode="External"/><Relationship Id="rId4" Type="http://schemas.openxmlformats.org/officeDocument/2006/relationships/hyperlink" Target="http://www.asbai.org.br/revistas/vol295/IV_diretrizes_brasileiras_para_o_manejo_da_asma.pdf" TargetMode="External"/><Relationship Id="rId10" Type="http://schemas.openxmlformats.org/officeDocument/2006/relationships/hyperlink" Target="http://portalsaude.saude.gov.br/index.php/o-ministerio/principal/secretarias/sgep/doges-departamento-de-ouvidoria-geral-do-sus/ouvidoria-g-sus/noticias-ouvidoria-geral-do-sus/23872-quem-tem-direito-ao-desconto-do-programa-da-farmacia-popular-e-como-ele-incide" TargetMode="External"/><Relationship Id="rId9" Type="http://schemas.openxmlformats.org/officeDocument/2006/relationships/hyperlink" Target="http://portalsaude.saude.gov.br/images/pdf/2015/junho/17/Lista-medicamentos-aquitem-usuario.pdf" TargetMode="External"/><Relationship Id="rId5" Type="http://schemas.openxmlformats.org/officeDocument/2006/relationships/hyperlink" Target="http://www.scielo.br/scielo.php?pid=S0104-07072013000100021&amp;script=sci_arttext&amp;tlng=pt" TargetMode="External"/><Relationship Id="rId6" Type="http://schemas.openxmlformats.org/officeDocument/2006/relationships/hyperlink" Target="http://www.scielo.br/scielo.php?script=sci_arttext&amp;pid=S1806-37132006001100002" TargetMode="External"/><Relationship Id="rId7" Type="http://schemas.openxmlformats.org/officeDocument/2006/relationships/hyperlink" Target="http://www.hospitalinfantilsabara.org.br/saude-da-crianca/informacoes-sobre-doencas/abc-saude-infantil/a/asma-tratamento-da-crise-no-pronto-socorro/" TargetMode="External"/><Relationship Id="rId8" Type="http://schemas.openxmlformats.org/officeDocument/2006/relationships/hyperlink" Target="http://www.asmabronquica.com.br/medical/tratamento_asma_hospitalar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Asma Pediátrica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 sz="1800"/>
              <a:t>Leonardo Jange, Paula Eugênia, Rebecca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Acesso ao Medicamento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95575"/>
            <a:ext cx="8520600" cy="33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	Os medicamentos para a asma tem custo elevado, no entanto, podem ser encontrados em Farmácia Popular gratuitamente.</a:t>
            </a:r>
          </a:p>
        </p:txBody>
      </p:sp>
      <p:pic>
        <p:nvPicPr>
          <p:cNvPr descr="lojas-aqui-tem-farmacia-popular.jp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000" y="2465450"/>
            <a:ext cx="4583999" cy="22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Adesão ao Tratamento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16425" y="1474400"/>
            <a:ext cx="8415900" cy="30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	Por se tratarem de crianças, a adesão ao tratamento fica dependente dos familiares. Assim, para auxiliar na adesão ao tratamento, deve-se orientar familiares e profissionais da educação, sobre medidas a serem tomadas.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Referências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https://www.sbp.com.br/img/cursos/asma/asma_pediatrica03.pdf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http://www.asbai.org.br/revistas/vol295/IV_diretrizes_brasileiras_para_o_manejo_da_asma.pdf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http://www.scielo.br/scielo.php?pid=S0104-07072013000100021&amp;script=sci_arttext&amp;tlng=pt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http://www.scielo.br/scielo.php?script=sci_arttext&amp;pid=S1806-37132006001100002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http://www.hospitalinfantilsabara.org.br/saude-da-crianca/informacoes-sobre-doencas/abc-saude-infantil/a/asma-tratamento-da-crise-no-pronto-socorro/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http://www.asmabronquica.com.br/medical/tratamento_asma_hospitalar.html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http://portalsaude.saude.gov.br/images/pdf/2015/junho/17/Lista-medicamentos-aquitem-usuario.pdf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http://portalsaude.saude.gov.br/index.php/o-ministerio/principal/secretarias/sgep/doges-departamento-de-ouvidoria-geral-do-sus/ouvidoria-g-sus/noticias-ouvidoria-geral-do-sus/23872-quem-tem-direito-ao-desconto-do-programa-da-farmacia-popular-e-como-ele-incide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188550" y="305225"/>
            <a:ext cx="76437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A doença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5150" y="1294325"/>
            <a:ext cx="4797600" cy="326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PT"/>
              <a:t>Doença inflamatória crônica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indent="-228600" lvl="0" marL="457200" rtl="0">
              <a:spcBef>
                <a:spcPts val="0"/>
              </a:spcBef>
            </a:pPr>
            <a:r>
              <a:rPr lang="pt-PT"/>
              <a:t>Aumento da sensibilidade das vias aéreas inferiores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228600" lvl="0" marL="457200">
              <a:spcBef>
                <a:spcPts val="0"/>
              </a:spcBef>
            </a:pPr>
            <a:r>
              <a:rPr lang="pt-PT"/>
              <a:t>Limitação ao fluxo aéreo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sma.pn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724" y="1218850"/>
            <a:ext cx="3784550" cy="27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68900" y="292850"/>
            <a:ext cx="39999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Sintomas		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pt-PT" sz="1800">
                <a:solidFill>
                  <a:srgbClr val="666666"/>
                </a:solidFill>
                <a:highlight>
                  <a:srgbClr val="FFFFFF"/>
                </a:highlight>
              </a:rPr>
              <a:t>sibilância (chiado)</a:t>
            </a:r>
          </a:p>
          <a:p>
            <a:pPr indent="-342900" lvl="0" marL="45720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pt-PT" sz="1800">
                <a:solidFill>
                  <a:srgbClr val="666666"/>
                </a:solidFill>
                <a:highlight>
                  <a:srgbClr val="FFFFFF"/>
                </a:highlight>
              </a:rPr>
              <a:t>dispnéia (dificuldade para respirar)</a:t>
            </a:r>
          </a:p>
          <a:p>
            <a:pPr indent="-342900" lvl="0" marL="45720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pt-PT" sz="1800">
                <a:solidFill>
                  <a:srgbClr val="666666"/>
                </a:solidFill>
                <a:highlight>
                  <a:srgbClr val="FFFFFF"/>
                </a:highlight>
              </a:rPr>
              <a:t>aperto no peito</a:t>
            </a:r>
          </a:p>
          <a:p>
            <a:pPr indent="-342900" lvl="0" marL="45720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pt-PT" sz="1800">
                <a:solidFill>
                  <a:srgbClr val="666666"/>
                </a:solidFill>
                <a:highlight>
                  <a:srgbClr val="FFFFFF"/>
                </a:highlight>
              </a:rPr>
              <a:t>tosse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SzPct val="100000"/>
            </a:pPr>
            <a:r>
              <a:rPr lang="pt-PT" sz="1800"/>
              <a:t>fatores genéticos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pt-PT" sz="1800"/>
              <a:t>exposição ambiental a alérgenos e irritantes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5293325" y="323400"/>
            <a:ext cx="264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Causas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962" y="2949971"/>
            <a:ext cx="2807374" cy="19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3324" y="2765774"/>
            <a:ext cx="3159825" cy="210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7689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Incidência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60150" y="1429375"/>
            <a:ext cx="8472300" cy="313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pt-PT"/>
              <a:t>Mundial: 6-7 anos: 11,6% e 13-14 anos: 13,7%</a:t>
            </a:r>
          </a:p>
          <a:p>
            <a:pPr indent="-228600" lvl="0" marL="457200">
              <a:spcBef>
                <a:spcPts val="0"/>
              </a:spcBef>
            </a:pPr>
            <a:r>
              <a:rPr lang="pt-PT"/>
              <a:t>Brasil: ~20% (para as duas faixas etárias)</a:t>
            </a:r>
          </a:p>
          <a:p>
            <a:pPr indent="-228600" lvl="0" marL="457200">
              <a:spcBef>
                <a:spcPts val="0"/>
              </a:spcBef>
            </a:pPr>
            <a:r>
              <a:rPr lang="pt-PT"/>
              <a:t>Terceira maior causa de hospitalizações de crianças no SUS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692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Tratamento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pt-PT"/>
              <a:t>não-farmacológico: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pt-PT"/>
              <a:t>redução do índice de gordura corporal (pacientes acima do peso)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pt-PT"/>
              <a:t>reduzir exposição de fumaça e afins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pt-PT"/>
              <a:t>exercícios respiratórios fisioterapêuticos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pt-PT"/>
              <a:t>farmacológico: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pt-PT"/>
              <a:t>broncodilatadores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pt-PT"/>
              <a:t>cromonas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pt-PT"/>
              <a:t>antagonista de leucotrienos</a:t>
            </a:r>
          </a:p>
          <a:p>
            <a:pPr indent="-228600" lvl="1" marL="914400">
              <a:spcBef>
                <a:spcPts val="0"/>
              </a:spcBef>
              <a:buChar char="○"/>
            </a:pPr>
            <a:r>
              <a:rPr lang="pt-PT"/>
              <a:t>corticoesteróides sistêmicos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074" y="2643474"/>
            <a:ext cx="3248724" cy="216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Além dos medicamentos...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82675" y="1631975"/>
            <a:ext cx="8449500" cy="293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>
              <a:spcBef>
                <a:spcPts val="0"/>
              </a:spcBef>
              <a:buNone/>
            </a:pPr>
            <a:r>
              <a:rPr lang="pt-PT"/>
              <a:t>Plano Nacional de Controle da Asma (PNCA) estabelece um guia com instruções aos pacientes e familiares para conduzir tratamento em casa e na escola.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555600"/>
            <a:ext cx="3960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>
                <a:solidFill>
                  <a:schemeClr val="dk2"/>
                </a:solidFill>
              </a:rPr>
              <a:t>Maria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9250"/>
            <a:ext cx="3960000" cy="340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pt-PT" sz="1400"/>
              <a:t>5 anos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pt-PT" sz="1400"/>
              <a:t>Nascimento prematuro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pt-PT" sz="1400"/>
              <a:t>Reside em centro urbano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pt-PT" sz="1400"/>
              <a:t>Baixa renda familiar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pt-PT" sz="1400"/>
              <a:t>Mora com os pais, irmão e avós paternos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pt-PT" sz="1400"/>
              <a:t>Divide quarto com pais e irmão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pt-PT" sz="1400"/>
              <a:t>Pais fumantes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pt-PT" sz="1400"/>
              <a:t>Avó asmática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pt-PT" sz="1400"/>
              <a:t>Frequenta escolinha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hloe-dormindo-com-um-ursinho.jp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600" y="800862"/>
            <a:ext cx="3541774" cy="354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Descoberta da doença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046700"/>
            <a:ext cx="8520600" cy="352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pt-PT"/>
              <a:t>Foi descoberta quando Maria tinha 3 anos devido à crise respiratória. Maria foi levada ao Pronto Socorro. E então, </a:t>
            </a:r>
            <a:r>
              <a:rPr lang="pt-PT"/>
              <a:t>foi diagnosticada a doença</a:t>
            </a:r>
            <a:r>
              <a:rPr lang="pt-PT"/>
              <a:t>. E, devido frequência dos sintomas, foi identificado que se tratava de asma moderada.</a:t>
            </a:r>
          </a:p>
        </p:txBody>
      </p:sp>
      <p:pic>
        <p:nvPicPr>
          <p:cNvPr descr="asma moderada.png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39561"/>
            <a:ext cx="9143999" cy="191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Atendimento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PT"/>
              <a:t>Primeiro atendimento realizado em Pronto Socorro, pois tratava-se de crise asmática;</a:t>
            </a:r>
          </a:p>
          <a:p>
            <a:pPr indent="-228600" lvl="0" marL="457200">
              <a:spcBef>
                <a:spcPts val="0"/>
              </a:spcBef>
            </a:pPr>
            <a:r>
              <a:rPr lang="pt-PT"/>
              <a:t>Atendimentos seguintes realizados em Ambulatório ou AME.</a:t>
            </a:r>
          </a:p>
        </p:txBody>
      </p:sp>
      <p:pic>
        <p:nvPicPr>
          <p:cNvPr descr="terapia.pn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512" y="2329775"/>
            <a:ext cx="6262974" cy="26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