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91" r:id="rId9"/>
    <p:sldId id="292" r:id="rId10"/>
    <p:sldId id="293" r:id="rId11"/>
    <p:sldId id="267" r:id="rId12"/>
    <p:sldId id="294" r:id="rId13"/>
    <p:sldId id="295" r:id="rId14"/>
    <p:sldId id="296" r:id="rId15"/>
    <p:sldId id="262" r:id="rId16"/>
    <p:sldId id="265" r:id="rId17"/>
    <p:sldId id="269" r:id="rId18"/>
    <p:sldId id="270" r:id="rId19"/>
    <p:sldId id="280" r:id="rId20"/>
    <p:sldId id="272" r:id="rId21"/>
    <p:sldId id="273" r:id="rId22"/>
    <p:sldId id="282" r:id="rId23"/>
    <p:sldId id="275" r:id="rId24"/>
    <p:sldId id="276" r:id="rId25"/>
    <p:sldId id="277" r:id="rId26"/>
    <p:sldId id="278" r:id="rId27"/>
    <p:sldId id="281" r:id="rId28"/>
    <p:sldId id="279" r:id="rId29"/>
    <p:sldId id="283" r:id="rId30"/>
    <p:sldId id="288" r:id="rId31"/>
    <p:sldId id="289" r:id="rId32"/>
    <p:sldId id="29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9CD28-2797-4EB6-9889-67D4CB98B535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576FAF-6BFE-4B42-ACFA-85DCDAEA9FE1}">
      <dgm:prSet phldrT="[Texto]"/>
      <dgm:spPr/>
      <dgm:t>
        <a:bodyPr/>
        <a:lstStyle/>
        <a:p>
          <a:r>
            <a:rPr lang="pt-BR"/>
            <a:t>História e manifestações clínicas iniciais</a:t>
          </a:r>
        </a:p>
      </dgm:t>
    </dgm:pt>
    <dgm:pt modelId="{649EB903-1BB2-4DFE-B90F-B4BDECC92F77}" type="parTrans" cxnId="{0BE86D0E-489B-4BFB-B0B7-57D973A5CF13}">
      <dgm:prSet/>
      <dgm:spPr/>
      <dgm:t>
        <a:bodyPr/>
        <a:lstStyle/>
        <a:p>
          <a:endParaRPr lang="pt-BR"/>
        </a:p>
      </dgm:t>
    </dgm:pt>
    <dgm:pt modelId="{0EA7F22D-A8A8-4364-B18E-9509CB43A4B6}" type="sibTrans" cxnId="{0BE86D0E-489B-4BFB-B0B7-57D973A5CF13}">
      <dgm:prSet/>
      <dgm:spPr/>
      <dgm:t>
        <a:bodyPr/>
        <a:lstStyle/>
        <a:p>
          <a:endParaRPr lang="pt-BR"/>
        </a:p>
      </dgm:t>
    </dgm:pt>
    <dgm:pt modelId="{64954676-8C5F-4601-8629-F02CC3C703BF}">
      <dgm:prSet phldrT="[Texto]"/>
      <dgm:spPr/>
      <dgm:t>
        <a:bodyPr/>
        <a:lstStyle/>
        <a:p>
          <a:r>
            <a:rPr lang="pt-BR"/>
            <a:t>Exame físico</a:t>
          </a:r>
        </a:p>
      </dgm:t>
    </dgm:pt>
    <dgm:pt modelId="{CAD4888E-28C6-45CC-904B-E5CBD02ED5C9}" type="parTrans" cxnId="{B4796B98-BFDE-4DA0-A00A-D613BCB5C738}">
      <dgm:prSet/>
      <dgm:spPr/>
      <dgm:t>
        <a:bodyPr/>
        <a:lstStyle/>
        <a:p>
          <a:endParaRPr lang="pt-BR"/>
        </a:p>
      </dgm:t>
    </dgm:pt>
    <dgm:pt modelId="{3155FBE2-E848-46D4-A94B-26FC3D5B178C}" type="sibTrans" cxnId="{B4796B98-BFDE-4DA0-A00A-D613BCB5C738}">
      <dgm:prSet/>
      <dgm:spPr/>
      <dgm:t>
        <a:bodyPr/>
        <a:lstStyle/>
        <a:p>
          <a:endParaRPr lang="pt-BR"/>
        </a:p>
      </dgm:t>
    </dgm:pt>
    <dgm:pt modelId="{1C729C62-1B85-4E34-9713-D00B47F5175F}">
      <dgm:prSet/>
      <dgm:spPr/>
      <dgm:t>
        <a:bodyPr/>
        <a:lstStyle/>
        <a:p>
          <a:r>
            <a:rPr lang="pt-BR"/>
            <a:t>Imunizações</a:t>
          </a:r>
        </a:p>
      </dgm:t>
    </dgm:pt>
    <dgm:pt modelId="{4FEE63A1-94A6-4097-93F6-69CBF8BF4AF1}" type="parTrans" cxnId="{1E8C1F52-94A4-4D88-8A50-098C2E3FB4D5}">
      <dgm:prSet/>
      <dgm:spPr/>
      <dgm:t>
        <a:bodyPr/>
        <a:lstStyle/>
        <a:p>
          <a:endParaRPr lang="pt-BR"/>
        </a:p>
      </dgm:t>
    </dgm:pt>
    <dgm:pt modelId="{33AE93B0-4F2F-480C-971A-637ED575BA06}" type="sibTrans" cxnId="{1E8C1F52-94A4-4D88-8A50-098C2E3FB4D5}">
      <dgm:prSet/>
      <dgm:spPr/>
      <dgm:t>
        <a:bodyPr/>
        <a:lstStyle/>
        <a:p>
          <a:endParaRPr lang="pt-BR"/>
        </a:p>
      </dgm:t>
    </dgm:pt>
    <dgm:pt modelId="{FD8B083A-9668-4985-8C7B-D92562D6F056}">
      <dgm:prSet/>
      <dgm:spPr/>
      <dgm:t>
        <a:bodyPr/>
        <a:lstStyle/>
        <a:p>
          <a:r>
            <a:rPr lang="pt-BR"/>
            <a:t>Rastreamento de neoplasias</a:t>
          </a:r>
        </a:p>
      </dgm:t>
    </dgm:pt>
    <dgm:pt modelId="{2E5C1FB0-9A02-4025-8FB8-C0908D0622C1}" type="parTrans" cxnId="{F4F03109-8066-42DB-9175-10A6846EE339}">
      <dgm:prSet/>
      <dgm:spPr/>
      <dgm:t>
        <a:bodyPr/>
        <a:lstStyle/>
        <a:p>
          <a:endParaRPr lang="pt-BR"/>
        </a:p>
      </dgm:t>
    </dgm:pt>
    <dgm:pt modelId="{03354434-F97F-4B56-99F4-2ED419EF5711}" type="sibTrans" cxnId="{F4F03109-8066-42DB-9175-10A6846EE339}">
      <dgm:prSet/>
      <dgm:spPr/>
      <dgm:t>
        <a:bodyPr/>
        <a:lstStyle/>
        <a:p>
          <a:endParaRPr lang="pt-BR"/>
        </a:p>
      </dgm:t>
    </dgm:pt>
    <dgm:pt modelId="{E680B9BD-495E-4910-82A8-845DD6C18251}">
      <dgm:prSet/>
      <dgm:spPr/>
      <dgm:t>
        <a:bodyPr/>
        <a:lstStyle/>
        <a:p>
          <a:r>
            <a:rPr lang="pt-BR"/>
            <a:t> Investigação de risco cardiovascular (RCV)</a:t>
          </a:r>
        </a:p>
      </dgm:t>
    </dgm:pt>
    <dgm:pt modelId="{FD609D71-7350-4D3B-A819-1DCD5E7A5DCB}" type="parTrans" cxnId="{DA4EBB8E-3EBE-47F6-A78A-D62D0CB4443D}">
      <dgm:prSet/>
      <dgm:spPr/>
      <dgm:t>
        <a:bodyPr/>
        <a:lstStyle/>
        <a:p>
          <a:endParaRPr lang="pt-BR"/>
        </a:p>
      </dgm:t>
    </dgm:pt>
    <dgm:pt modelId="{9983B8A1-5035-4A97-8D5B-2144B35FCF9C}" type="sibTrans" cxnId="{DA4EBB8E-3EBE-47F6-A78A-D62D0CB4443D}">
      <dgm:prSet/>
      <dgm:spPr/>
      <dgm:t>
        <a:bodyPr/>
        <a:lstStyle/>
        <a:p>
          <a:endParaRPr lang="pt-BR"/>
        </a:p>
      </dgm:t>
    </dgm:pt>
    <dgm:pt modelId="{3C891F73-CB9C-447E-9F50-2F6DE1970378}">
      <dgm:prSet/>
      <dgm:spPr/>
      <dgm:t>
        <a:bodyPr/>
        <a:lstStyle/>
        <a:p>
          <a:r>
            <a:rPr lang="pt-BR"/>
            <a:t> Investigação de tuberculose</a:t>
          </a:r>
        </a:p>
      </dgm:t>
    </dgm:pt>
    <dgm:pt modelId="{46F74318-4B5D-4A08-BD8D-26AE2B63D957}" type="parTrans" cxnId="{9E4674D6-938D-47FF-830D-8D163B464CC0}">
      <dgm:prSet/>
      <dgm:spPr/>
      <dgm:t>
        <a:bodyPr/>
        <a:lstStyle/>
        <a:p>
          <a:endParaRPr lang="pt-BR"/>
        </a:p>
      </dgm:t>
    </dgm:pt>
    <dgm:pt modelId="{A521D9D7-E628-468E-B364-FE05B2E7A9D3}" type="sibTrans" cxnId="{9E4674D6-938D-47FF-830D-8D163B464CC0}">
      <dgm:prSet/>
      <dgm:spPr/>
      <dgm:t>
        <a:bodyPr/>
        <a:lstStyle/>
        <a:p>
          <a:endParaRPr lang="pt-BR"/>
        </a:p>
      </dgm:t>
    </dgm:pt>
    <dgm:pt modelId="{E443B956-A505-4CBA-8B25-F3ACF5E5E894}">
      <dgm:prSet/>
      <dgm:spPr/>
      <dgm:t>
        <a:bodyPr/>
        <a:lstStyle/>
        <a:p>
          <a:r>
            <a:rPr lang="pt-BR"/>
            <a:t>Periodicidade de consultas e seguimento laboratorial</a:t>
          </a:r>
        </a:p>
      </dgm:t>
    </dgm:pt>
    <dgm:pt modelId="{73796AEB-28B3-48BD-85C4-18FD65BC1444}" type="parTrans" cxnId="{910F8225-CECA-487D-8C5A-FFEFEF20CFA6}">
      <dgm:prSet/>
      <dgm:spPr/>
      <dgm:t>
        <a:bodyPr/>
        <a:lstStyle/>
        <a:p>
          <a:endParaRPr lang="pt-BR"/>
        </a:p>
      </dgm:t>
    </dgm:pt>
    <dgm:pt modelId="{CBDA0F9F-5513-47B6-A2ED-26CC7F18E05C}" type="sibTrans" cxnId="{910F8225-CECA-487D-8C5A-FFEFEF20CFA6}">
      <dgm:prSet/>
      <dgm:spPr/>
      <dgm:t>
        <a:bodyPr/>
        <a:lstStyle/>
        <a:p>
          <a:endParaRPr lang="pt-BR"/>
        </a:p>
      </dgm:t>
    </dgm:pt>
    <dgm:pt modelId="{178157DB-862D-4B02-AEE0-7AB99692ECD2}">
      <dgm:prSet/>
      <dgm:spPr/>
      <dgm:t>
        <a:bodyPr/>
        <a:lstStyle/>
        <a:p>
          <a:r>
            <a:rPr lang="pt-BR"/>
            <a:t>Exames complementares</a:t>
          </a:r>
        </a:p>
      </dgm:t>
    </dgm:pt>
    <dgm:pt modelId="{C22412D7-DAE2-427D-95E7-9F3307B3FE64}" type="parTrans" cxnId="{E703225E-01DC-431C-A783-58F1CABB768F}">
      <dgm:prSet/>
      <dgm:spPr/>
      <dgm:t>
        <a:bodyPr/>
        <a:lstStyle/>
        <a:p>
          <a:endParaRPr lang="pt-BR"/>
        </a:p>
      </dgm:t>
    </dgm:pt>
    <dgm:pt modelId="{82BEEE8D-524A-4DD6-8633-15B5A3F977D2}" type="sibTrans" cxnId="{E703225E-01DC-431C-A783-58F1CABB768F}">
      <dgm:prSet/>
      <dgm:spPr/>
      <dgm:t>
        <a:bodyPr/>
        <a:lstStyle/>
        <a:p>
          <a:endParaRPr lang="pt-BR"/>
        </a:p>
      </dgm:t>
    </dgm:pt>
    <dgm:pt modelId="{0EBE9A4F-AAED-4CFB-874B-48F44476552E}" type="pres">
      <dgm:prSet presAssocID="{7219CD28-2797-4EB6-9889-67D4CB98B5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438D871-3137-4667-995B-70DB50E0BC55}" type="pres">
      <dgm:prSet presAssocID="{A5576FAF-6BFE-4B42-ACFA-85DCDAEA9FE1}" presName="vertOne" presStyleCnt="0"/>
      <dgm:spPr/>
    </dgm:pt>
    <dgm:pt modelId="{C8B9C1B8-98A8-4D6D-AE4F-FF6289BA114D}" type="pres">
      <dgm:prSet presAssocID="{A5576FAF-6BFE-4B42-ACFA-85DCDAEA9FE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88C571-BC0D-4F2F-B88E-D3DA964A8554}" type="pres">
      <dgm:prSet presAssocID="{A5576FAF-6BFE-4B42-ACFA-85DCDAEA9FE1}" presName="parTransOne" presStyleCnt="0"/>
      <dgm:spPr/>
    </dgm:pt>
    <dgm:pt modelId="{6164ED81-1268-4334-B517-63AC094FD84A}" type="pres">
      <dgm:prSet presAssocID="{A5576FAF-6BFE-4B42-ACFA-85DCDAEA9FE1}" presName="horzOne" presStyleCnt="0"/>
      <dgm:spPr/>
    </dgm:pt>
    <dgm:pt modelId="{8CE21999-493B-41CD-B245-619EA3C1F233}" type="pres">
      <dgm:prSet presAssocID="{64954676-8C5F-4601-8629-F02CC3C703BF}" presName="vertTwo" presStyleCnt="0"/>
      <dgm:spPr/>
    </dgm:pt>
    <dgm:pt modelId="{402F0664-8074-4B22-8A75-CD8875CAC52B}" type="pres">
      <dgm:prSet presAssocID="{64954676-8C5F-4601-8629-F02CC3C703BF}" presName="txTwo" presStyleLbl="node2" presStyleIdx="0" presStyleCnt="4" custScaleX="93916" custScaleY="104087" custLinFactX="4459" custLinFactY="83793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5F4D67-DF84-4BE3-904D-8D102C360BEC}" type="pres">
      <dgm:prSet presAssocID="{64954676-8C5F-4601-8629-F02CC3C703BF}" presName="parTransTwo" presStyleCnt="0"/>
      <dgm:spPr/>
    </dgm:pt>
    <dgm:pt modelId="{5FE037F7-6E41-4653-B919-40DC1B5CE57F}" type="pres">
      <dgm:prSet presAssocID="{64954676-8C5F-4601-8629-F02CC3C703BF}" presName="horzTwo" presStyleCnt="0"/>
      <dgm:spPr/>
    </dgm:pt>
    <dgm:pt modelId="{F701D141-4E61-4E40-A454-30825F464ADD}" type="pres">
      <dgm:prSet presAssocID="{178157DB-862D-4B02-AEE0-7AB99692ECD2}" presName="vertThree" presStyleCnt="0"/>
      <dgm:spPr/>
    </dgm:pt>
    <dgm:pt modelId="{B0D743BC-6285-4DFA-82B2-A8C315307208}" type="pres">
      <dgm:prSet presAssocID="{178157DB-862D-4B02-AEE0-7AB99692ECD2}" presName="txThree" presStyleLbl="node3" presStyleIdx="0" presStyleCnt="1" custLinFactNeighborX="2791" custLinFactNeighborY="-195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E55A38-123C-4BD3-9A17-1328BC4B5AB8}" type="pres">
      <dgm:prSet presAssocID="{178157DB-862D-4B02-AEE0-7AB99692ECD2}" presName="horzThree" presStyleCnt="0"/>
      <dgm:spPr/>
    </dgm:pt>
    <dgm:pt modelId="{2F15AA4C-48AE-44C2-B71D-04882017A4FE}" type="pres">
      <dgm:prSet presAssocID="{0EA7F22D-A8A8-4364-B18E-9509CB43A4B6}" presName="sibSpaceOne" presStyleCnt="0"/>
      <dgm:spPr/>
    </dgm:pt>
    <dgm:pt modelId="{560950FE-1F61-4631-A99A-719FB6D87A45}" type="pres">
      <dgm:prSet presAssocID="{E443B956-A505-4CBA-8B25-F3ACF5E5E894}" presName="vertOne" presStyleCnt="0"/>
      <dgm:spPr/>
    </dgm:pt>
    <dgm:pt modelId="{CE073013-A6ED-4325-9C43-4140958770D4}" type="pres">
      <dgm:prSet presAssocID="{E443B956-A505-4CBA-8B25-F3ACF5E5E894}" presName="txOne" presStyleLbl="node0" presStyleIdx="1" presStyleCnt="3" custScaleX="142612" custScaleY="87946" custLinFactY="91340" custLinFactNeighborX="51549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BACD8C-E795-4745-976B-7298F932880C}" type="pres">
      <dgm:prSet presAssocID="{E443B956-A505-4CBA-8B25-F3ACF5E5E894}" presName="parTransOne" presStyleCnt="0"/>
      <dgm:spPr/>
    </dgm:pt>
    <dgm:pt modelId="{2C73E49C-17E8-4563-82B9-D741754FBC7E}" type="pres">
      <dgm:prSet presAssocID="{E443B956-A505-4CBA-8B25-F3ACF5E5E894}" presName="horzOne" presStyleCnt="0"/>
      <dgm:spPr/>
    </dgm:pt>
    <dgm:pt modelId="{8BB511E3-AB86-4BF3-B52E-A11BB76E4C17}" type="pres">
      <dgm:prSet presAssocID="{3C891F73-CB9C-447E-9F50-2F6DE1970378}" presName="vertTwo" presStyleCnt="0"/>
      <dgm:spPr/>
    </dgm:pt>
    <dgm:pt modelId="{3EDF0EDA-D664-4969-8C80-30D3ED68768A}" type="pres">
      <dgm:prSet presAssocID="{3C891F73-CB9C-447E-9F50-2F6DE1970378}" presName="txTwo" presStyleLbl="node2" presStyleIdx="1" presStyleCnt="4" custLinFactY="13031" custLinFactNeighborX="66081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0CEDEA-B0BF-4DAE-9F8B-FC515C602D95}" type="pres">
      <dgm:prSet presAssocID="{3C891F73-CB9C-447E-9F50-2F6DE1970378}" presName="horzTwo" presStyleCnt="0"/>
      <dgm:spPr/>
    </dgm:pt>
    <dgm:pt modelId="{6971EC1B-BFA7-4AA3-AD75-012DDC76F018}" type="pres">
      <dgm:prSet presAssocID="{CBDA0F9F-5513-47B6-A2ED-26CC7F18E05C}" presName="sibSpaceOne" presStyleCnt="0"/>
      <dgm:spPr/>
    </dgm:pt>
    <dgm:pt modelId="{A3EA990C-DEBE-41F8-B208-ED4B4AFE19D7}" type="pres">
      <dgm:prSet presAssocID="{E680B9BD-495E-4910-82A8-845DD6C18251}" presName="vertOne" presStyleCnt="0"/>
      <dgm:spPr/>
    </dgm:pt>
    <dgm:pt modelId="{8DCEE26F-EE43-46F3-8C5E-D3768C71FD98}" type="pres">
      <dgm:prSet presAssocID="{E680B9BD-495E-4910-82A8-845DD6C18251}" presName="txOne" presStyleLbl="node0" presStyleIdx="2" presStyleCnt="3" custScaleX="66542" custScaleY="83225" custLinFactX="-50429" custLinFactY="9468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7E7622-3092-4BE8-B9C2-75B2C37AA4B6}" type="pres">
      <dgm:prSet presAssocID="{E680B9BD-495E-4910-82A8-845DD6C18251}" presName="parTransOne" presStyleCnt="0"/>
      <dgm:spPr/>
    </dgm:pt>
    <dgm:pt modelId="{64DE36EF-0E97-4CD3-AAB4-BC7F398C69A7}" type="pres">
      <dgm:prSet presAssocID="{E680B9BD-495E-4910-82A8-845DD6C18251}" presName="horzOne" presStyleCnt="0"/>
      <dgm:spPr/>
    </dgm:pt>
    <dgm:pt modelId="{2B043ADE-12CD-4BFB-BC7A-69A328A0E5BF}" type="pres">
      <dgm:prSet presAssocID="{FD8B083A-9668-4985-8C7B-D92562D6F056}" presName="vertTwo" presStyleCnt="0"/>
      <dgm:spPr/>
    </dgm:pt>
    <dgm:pt modelId="{CC0F7157-120F-4710-8B0A-F282D2F89252}" type="pres">
      <dgm:prSet presAssocID="{FD8B083A-9668-4985-8C7B-D92562D6F056}" presName="txTwo" presStyleLbl="node2" presStyleIdx="2" presStyleCnt="4" custScaleX="102345" custScaleY="87945" custLinFactNeighborX="-23223" custLinFactNeighborY="-8783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ECDF86-2616-42AB-9D2A-18DDBAF526CC}" type="pres">
      <dgm:prSet presAssocID="{FD8B083A-9668-4985-8C7B-D92562D6F056}" presName="horzTwo" presStyleCnt="0"/>
      <dgm:spPr/>
    </dgm:pt>
    <dgm:pt modelId="{84735C6B-0A66-40EC-8A10-A64232ECC80B}" type="pres">
      <dgm:prSet presAssocID="{03354434-F97F-4B56-99F4-2ED419EF5711}" presName="sibSpaceTwo" presStyleCnt="0"/>
      <dgm:spPr/>
    </dgm:pt>
    <dgm:pt modelId="{8827BCE0-3541-4D59-92E0-DCF159AB029C}" type="pres">
      <dgm:prSet presAssocID="{1C729C62-1B85-4E34-9713-D00B47F5175F}" presName="vertTwo" presStyleCnt="0"/>
      <dgm:spPr/>
    </dgm:pt>
    <dgm:pt modelId="{7812763B-8E1C-4FC7-BAEE-5785DD0C8A20}" type="pres">
      <dgm:prSet presAssocID="{1C729C62-1B85-4E34-9713-D00B47F5175F}" presName="txTwo" presStyleLbl="node2" presStyleIdx="3" presStyleCnt="4" custScaleX="133399" custScaleY="83854" custLinFactX="-100000" custLinFactNeighborX="-173900" custLinFactNeighborY="-867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E80808-8FAB-40BF-B285-BE22C6198266}" type="pres">
      <dgm:prSet presAssocID="{1C729C62-1B85-4E34-9713-D00B47F5175F}" presName="horzTwo" presStyleCnt="0"/>
      <dgm:spPr/>
    </dgm:pt>
  </dgm:ptLst>
  <dgm:cxnLst>
    <dgm:cxn modelId="{0BE86D0E-489B-4BFB-B0B7-57D973A5CF13}" srcId="{7219CD28-2797-4EB6-9889-67D4CB98B535}" destId="{A5576FAF-6BFE-4B42-ACFA-85DCDAEA9FE1}" srcOrd="0" destOrd="0" parTransId="{649EB903-1BB2-4DFE-B90F-B4BDECC92F77}" sibTransId="{0EA7F22D-A8A8-4364-B18E-9509CB43A4B6}"/>
    <dgm:cxn modelId="{B4796B98-BFDE-4DA0-A00A-D613BCB5C738}" srcId="{A5576FAF-6BFE-4B42-ACFA-85DCDAEA9FE1}" destId="{64954676-8C5F-4601-8629-F02CC3C703BF}" srcOrd="0" destOrd="0" parTransId="{CAD4888E-28C6-45CC-904B-E5CBD02ED5C9}" sibTransId="{3155FBE2-E848-46D4-A94B-26FC3D5B178C}"/>
    <dgm:cxn modelId="{FAE3227D-2313-49AB-9500-C003FE815033}" type="presOf" srcId="{7219CD28-2797-4EB6-9889-67D4CB98B535}" destId="{0EBE9A4F-AAED-4CFB-874B-48F44476552E}" srcOrd="0" destOrd="0" presId="urn:microsoft.com/office/officeart/2005/8/layout/hierarchy4"/>
    <dgm:cxn modelId="{33874784-7459-4E51-9DE1-33BD5AB72FE5}" type="presOf" srcId="{3C891F73-CB9C-447E-9F50-2F6DE1970378}" destId="{3EDF0EDA-D664-4969-8C80-30D3ED68768A}" srcOrd="0" destOrd="0" presId="urn:microsoft.com/office/officeart/2005/8/layout/hierarchy4"/>
    <dgm:cxn modelId="{F4F03109-8066-42DB-9175-10A6846EE339}" srcId="{E680B9BD-495E-4910-82A8-845DD6C18251}" destId="{FD8B083A-9668-4985-8C7B-D92562D6F056}" srcOrd="0" destOrd="0" parTransId="{2E5C1FB0-9A02-4025-8FB8-C0908D0622C1}" sibTransId="{03354434-F97F-4B56-99F4-2ED419EF5711}"/>
    <dgm:cxn modelId="{9E4674D6-938D-47FF-830D-8D163B464CC0}" srcId="{E443B956-A505-4CBA-8B25-F3ACF5E5E894}" destId="{3C891F73-CB9C-447E-9F50-2F6DE1970378}" srcOrd="0" destOrd="0" parTransId="{46F74318-4B5D-4A08-BD8D-26AE2B63D957}" sibTransId="{A521D9D7-E628-468E-B364-FE05B2E7A9D3}"/>
    <dgm:cxn modelId="{910F8225-CECA-487D-8C5A-FFEFEF20CFA6}" srcId="{7219CD28-2797-4EB6-9889-67D4CB98B535}" destId="{E443B956-A505-4CBA-8B25-F3ACF5E5E894}" srcOrd="1" destOrd="0" parTransId="{73796AEB-28B3-48BD-85C4-18FD65BC1444}" sibTransId="{CBDA0F9F-5513-47B6-A2ED-26CC7F18E05C}"/>
    <dgm:cxn modelId="{1E8C1F52-94A4-4D88-8A50-098C2E3FB4D5}" srcId="{E680B9BD-495E-4910-82A8-845DD6C18251}" destId="{1C729C62-1B85-4E34-9713-D00B47F5175F}" srcOrd="1" destOrd="0" parTransId="{4FEE63A1-94A6-4097-93F6-69CBF8BF4AF1}" sibTransId="{33AE93B0-4F2F-480C-971A-637ED575BA06}"/>
    <dgm:cxn modelId="{92B38D0F-3D74-4C02-8877-51C6F31A38CD}" type="presOf" srcId="{64954676-8C5F-4601-8629-F02CC3C703BF}" destId="{402F0664-8074-4B22-8A75-CD8875CAC52B}" srcOrd="0" destOrd="0" presId="urn:microsoft.com/office/officeart/2005/8/layout/hierarchy4"/>
    <dgm:cxn modelId="{4C6E3AB7-78B0-4430-8970-FA77DE4DF4E7}" type="presOf" srcId="{1C729C62-1B85-4E34-9713-D00B47F5175F}" destId="{7812763B-8E1C-4FC7-BAEE-5785DD0C8A20}" srcOrd="0" destOrd="0" presId="urn:microsoft.com/office/officeart/2005/8/layout/hierarchy4"/>
    <dgm:cxn modelId="{4CC294FC-3445-4790-85AE-F8EE24AAA854}" type="presOf" srcId="{178157DB-862D-4B02-AEE0-7AB99692ECD2}" destId="{B0D743BC-6285-4DFA-82B2-A8C315307208}" srcOrd="0" destOrd="0" presId="urn:microsoft.com/office/officeart/2005/8/layout/hierarchy4"/>
    <dgm:cxn modelId="{DA4EBB8E-3EBE-47F6-A78A-D62D0CB4443D}" srcId="{7219CD28-2797-4EB6-9889-67D4CB98B535}" destId="{E680B9BD-495E-4910-82A8-845DD6C18251}" srcOrd="2" destOrd="0" parTransId="{FD609D71-7350-4D3B-A819-1DCD5E7A5DCB}" sibTransId="{9983B8A1-5035-4A97-8D5B-2144B35FCF9C}"/>
    <dgm:cxn modelId="{16F7A825-A95F-4300-BA9B-94A798B1E1AF}" type="presOf" srcId="{E443B956-A505-4CBA-8B25-F3ACF5E5E894}" destId="{CE073013-A6ED-4325-9C43-4140958770D4}" srcOrd="0" destOrd="0" presId="urn:microsoft.com/office/officeart/2005/8/layout/hierarchy4"/>
    <dgm:cxn modelId="{22D8A72E-83E1-41C4-890D-6347D65B1A8E}" type="presOf" srcId="{FD8B083A-9668-4985-8C7B-D92562D6F056}" destId="{CC0F7157-120F-4710-8B0A-F282D2F89252}" srcOrd="0" destOrd="0" presId="urn:microsoft.com/office/officeart/2005/8/layout/hierarchy4"/>
    <dgm:cxn modelId="{E703225E-01DC-431C-A783-58F1CABB768F}" srcId="{64954676-8C5F-4601-8629-F02CC3C703BF}" destId="{178157DB-862D-4B02-AEE0-7AB99692ECD2}" srcOrd="0" destOrd="0" parTransId="{C22412D7-DAE2-427D-95E7-9F3307B3FE64}" sibTransId="{82BEEE8D-524A-4DD6-8633-15B5A3F977D2}"/>
    <dgm:cxn modelId="{9BD4DBB8-76E7-44AD-B262-0C60E6CD81B0}" type="presOf" srcId="{A5576FAF-6BFE-4B42-ACFA-85DCDAEA9FE1}" destId="{C8B9C1B8-98A8-4D6D-AE4F-FF6289BA114D}" srcOrd="0" destOrd="0" presId="urn:microsoft.com/office/officeart/2005/8/layout/hierarchy4"/>
    <dgm:cxn modelId="{BE48B288-D56B-4164-B0DC-C0EA325DAC85}" type="presOf" srcId="{E680B9BD-495E-4910-82A8-845DD6C18251}" destId="{8DCEE26F-EE43-46F3-8C5E-D3768C71FD98}" srcOrd="0" destOrd="0" presId="urn:microsoft.com/office/officeart/2005/8/layout/hierarchy4"/>
    <dgm:cxn modelId="{9C119ACE-5D5D-47D8-A284-209DEFAC8F4A}" type="presParOf" srcId="{0EBE9A4F-AAED-4CFB-874B-48F44476552E}" destId="{8438D871-3137-4667-995B-70DB50E0BC55}" srcOrd="0" destOrd="0" presId="urn:microsoft.com/office/officeart/2005/8/layout/hierarchy4"/>
    <dgm:cxn modelId="{4282C4DB-A95D-4035-852E-25C57B9FB37C}" type="presParOf" srcId="{8438D871-3137-4667-995B-70DB50E0BC55}" destId="{C8B9C1B8-98A8-4D6D-AE4F-FF6289BA114D}" srcOrd="0" destOrd="0" presId="urn:microsoft.com/office/officeart/2005/8/layout/hierarchy4"/>
    <dgm:cxn modelId="{C385ED02-552D-4293-866F-7D02CD335FD7}" type="presParOf" srcId="{8438D871-3137-4667-995B-70DB50E0BC55}" destId="{1788C571-BC0D-4F2F-B88E-D3DA964A8554}" srcOrd="1" destOrd="0" presId="urn:microsoft.com/office/officeart/2005/8/layout/hierarchy4"/>
    <dgm:cxn modelId="{2B2EEE89-9A19-4273-B4D3-6DB417A0BFE3}" type="presParOf" srcId="{8438D871-3137-4667-995B-70DB50E0BC55}" destId="{6164ED81-1268-4334-B517-63AC094FD84A}" srcOrd="2" destOrd="0" presId="urn:microsoft.com/office/officeart/2005/8/layout/hierarchy4"/>
    <dgm:cxn modelId="{ED73546A-056F-472D-96BF-F509A7CEAA96}" type="presParOf" srcId="{6164ED81-1268-4334-B517-63AC094FD84A}" destId="{8CE21999-493B-41CD-B245-619EA3C1F233}" srcOrd="0" destOrd="0" presId="urn:microsoft.com/office/officeart/2005/8/layout/hierarchy4"/>
    <dgm:cxn modelId="{F8D4C0D6-D570-4B06-BF17-8F3BE26C501F}" type="presParOf" srcId="{8CE21999-493B-41CD-B245-619EA3C1F233}" destId="{402F0664-8074-4B22-8A75-CD8875CAC52B}" srcOrd="0" destOrd="0" presId="urn:microsoft.com/office/officeart/2005/8/layout/hierarchy4"/>
    <dgm:cxn modelId="{AAA09942-4E22-4FD0-AE30-94C232045A14}" type="presParOf" srcId="{8CE21999-493B-41CD-B245-619EA3C1F233}" destId="{5E5F4D67-DF84-4BE3-904D-8D102C360BEC}" srcOrd="1" destOrd="0" presId="urn:microsoft.com/office/officeart/2005/8/layout/hierarchy4"/>
    <dgm:cxn modelId="{DDBBAA83-ED14-4169-92D7-5B4E14DAC81A}" type="presParOf" srcId="{8CE21999-493B-41CD-B245-619EA3C1F233}" destId="{5FE037F7-6E41-4653-B919-40DC1B5CE57F}" srcOrd="2" destOrd="0" presId="urn:microsoft.com/office/officeart/2005/8/layout/hierarchy4"/>
    <dgm:cxn modelId="{7C20C06C-309D-4C08-BE14-34551E2C5516}" type="presParOf" srcId="{5FE037F7-6E41-4653-B919-40DC1B5CE57F}" destId="{F701D141-4E61-4E40-A454-30825F464ADD}" srcOrd="0" destOrd="0" presId="urn:microsoft.com/office/officeart/2005/8/layout/hierarchy4"/>
    <dgm:cxn modelId="{DE29BE50-3229-4A01-AB30-4341B6075E58}" type="presParOf" srcId="{F701D141-4E61-4E40-A454-30825F464ADD}" destId="{B0D743BC-6285-4DFA-82B2-A8C315307208}" srcOrd="0" destOrd="0" presId="urn:microsoft.com/office/officeart/2005/8/layout/hierarchy4"/>
    <dgm:cxn modelId="{438351C9-00EE-4DDB-B833-C8C4D871B7AC}" type="presParOf" srcId="{F701D141-4E61-4E40-A454-30825F464ADD}" destId="{59E55A38-123C-4BD3-9A17-1328BC4B5AB8}" srcOrd="1" destOrd="0" presId="urn:microsoft.com/office/officeart/2005/8/layout/hierarchy4"/>
    <dgm:cxn modelId="{592DC3D8-D3E7-4FCE-912D-86BBB7DE8EAA}" type="presParOf" srcId="{0EBE9A4F-AAED-4CFB-874B-48F44476552E}" destId="{2F15AA4C-48AE-44C2-B71D-04882017A4FE}" srcOrd="1" destOrd="0" presId="urn:microsoft.com/office/officeart/2005/8/layout/hierarchy4"/>
    <dgm:cxn modelId="{15A679B8-FA80-46A1-B1AD-3F38356B9179}" type="presParOf" srcId="{0EBE9A4F-AAED-4CFB-874B-48F44476552E}" destId="{560950FE-1F61-4631-A99A-719FB6D87A45}" srcOrd="2" destOrd="0" presId="urn:microsoft.com/office/officeart/2005/8/layout/hierarchy4"/>
    <dgm:cxn modelId="{D4139FAB-D744-4AB0-8EC0-062F51CAF208}" type="presParOf" srcId="{560950FE-1F61-4631-A99A-719FB6D87A45}" destId="{CE073013-A6ED-4325-9C43-4140958770D4}" srcOrd="0" destOrd="0" presId="urn:microsoft.com/office/officeart/2005/8/layout/hierarchy4"/>
    <dgm:cxn modelId="{E21DC0FF-99FE-40AC-92CF-E99586CE18B0}" type="presParOf" srcId="{560950FE-1F61-4631-A99A-719FB6D87A45}" destId="{62BACD8C-E795-4745-976B-7298F932880C}" srcOrd="1" destOrd="0" presId="urn:microsoft.com/office/officeart/2005/8/layout/hierarchy4"/>
    <dgm:cxn modelId="{5FBED8E2-7D65-4404-90D2-27AFB7C75C3B}" type="presParOf" srcId="{560950FE-1F61-4631-A99A-719FB6D87A45}" destId="{2C73E49C-17E8-4563-82B9-D741754FBC7E}" srcOrd="2" destOrd="0" presId="urn:microsoft.com/office/officeart/2005/8/layout/hierarchy4"/>
    <dgm:cxn modelId="{F072C64F-7078-41D2-88AD-D340575478A6}" type="presParOf" srcId="{2C73E49C-17E8-4563-82B9-D741754FBC7E}" destId="{8BB511E3-AB86-4BF3-B52E-A11BB76E4C17}" srcOrd="0" destOrd="0" presId="urn:microsoft.com/office/officeart/2005/8/layout/hierarchy4"/>
    <dgm:cxn modelId="{D9648065-A30A-4F01-89F0-0B14F4388F0E}" type="presParOf" srcId="{8BB511E3-AB86-4BF3-B52E-A11BB76E4C17}" destId="{3EDF0EDA-D664-4969-8C80-30D3ED68768A}" srcOrd="0" destOrd="0" presId="urn:microsoft.com/office/officeart/2005/8/layout/hierarchy4"/>
    <dgm:cxn modelId="{B36C78AC-3612-41A2-AF99-5ED3AC854C53}" type="presParOf" srcId="{8BB511E3-AB86-4BF3-B52E-A11BB76E4C17}" destId="{CA0CEDEA-B0BF-4DAE-9F8B-FC515C602D95}" srcOrd="1" destOrd="0" presId="urn:microsoft.com/office/officeart/2005/8/layout/hierarchy4"/>
    <dgm:cxn modelId="{0C49BD68-C350-4A3E-BBD6-D21E6C27202F}" type="presParOf" srcId="{0EBE9A4F-AAED-4CFB-874B-48F44476552E}" destId="{6971EC1B-BFA7-4AA3-AD75-012DDC76F018}" srcOrd="3" destOrd="0" presId="urn:microsoft.com/office/officeart/2005/8/layout/hierarchy4"/>
    <dgm:cxn modelId="{CDA22BE4-B2AA-403A-AE33-EFB55F00A940}" type="presParOf" srcId="{0EBE9A4F-AAED-4CFB-874B-48F44476552E}" destId="{A3EA990C-DEBE-41F8-B208-ED4B4AFE19D7}" srcOrd="4" destOrd="0" presId="urn:microsoft.com/office/officeart/2005/8/layout/hierarchy4"/>
    <dgm:cxn modelId="{53315C3D-3547-463D-A511-B0445F2A03D3}" type="presParOf" srcId="{A3EA990C-DEBE-41F8-B208-ED4B4AFE19D7}" destId="{8DCEE26F-EE43-46F3-8C5E-D3768C71FD98}" srcOrd="0" destOrd="0" presId="urn:microsoft.com/office/officeart/2005/8/layout/hierarchy4"/>
    <dgm:cxn modelId="{631D3305-1EDD-4EFF-A572-85828DF40D67}" type="presParOf" srcId="{A3EA990C-DEBE-41F8-B208-ED4B4AFE19D7}" destId="{5B7E7622-3092-4BE8-B9C2-75B2C37AA4B6}" srcOrd="1" destOrd="0" presId="urn:microsoft.com/office/officeart/2005/8/layout/hierarchy4"/>
    <dgm:cxn modelId="{48953DF9-A8AA-4B20-8A63-42027885CF86}" type="presParOf" srcId="{A3EA990C-DEBE-41F8-B208-ED4B4AFE19D7}" destId="{64DE36EF-0E97-4CD3-AAB4-BC7F398C69A7}" srcOrd="2" destOrd="0" presId="urn:microsoft.com/office/officeart/2005/8/layout/hierarchy4"/>
    <dgm:cxn modelId="{FA31707C-3E3A-42F6-AD51-ED30DEDD1EFC}" type="presParOf" srcId="{64DE36EF-0E97-4CD3-AAB4-BC7F398C69A7}" destId="{2B043ADE-12CD-4BFB-BC7A-69A328A0E5BF}" srcOrd="0" destOrd="0" presId="urn:microsoft.com/office/officeart/2005/8/layout/hierarchy4"/>
    <dgm:cxn modelId="{825B31C7-ADE7-4D90-8F29-AA03FEC443EB}" type="presParOf" srcId="{2B043ADE-12CD-4BFB-BC7A-69A328A0E5BF}" destId="{CC0F7157-120F-4710-8B0A-F282D2F89252}" srcOrd="0" destOrd="0" presId="urn:microsoft.com/office/officeart/2005/8/layout/hierarchy4"/>
    <dgm:cxn modelId="{DA980F5D-F09A-4B99-A8C7-8D8EAE0FC841}" type="presParOf" srcId="{2B043ADE-12CD-4BFB-BC7A-69A328A0E5BF}" destId="{A4ECDF86-2616-42AB-9D2A-18DDBAF526CC}" srcOrd="1" destOrd="0" presId="urn:microsoft.com/office/officeart/2005/8/layout/hierarchy4"/>
    <dgm:cxn modelId="{92D9FF07-9895-45CF-9FFD-26E79E119E71}" type="presParOf" srcId="{64DE36EF-0E97-4CD3-AAB4-BC7F398C69A7}" destId="{84735C6B-0A66-40EC-8A10-A64232ECC80B}" srcOrd="1" destOrd="0" presId="urn:microsoft.com/office/officeart/2005/8/layout/hierarchy4"/>
    <dgm:cxn modelId="{9FEB8511-00EC-43B0-8751-235D76E6BA5F}" type="presParOf" srcId="{64DE36EF-0E97-4CD3-AAB4-BC7F398C69A7}" destId="{8827BCE0-3541-4D59-92E0-DCF159AB029C}" srcOrd="2" destOrd="0" presId="urn:microsoft.com/office/officeart/2005/8/layout/hierarchy4"/>
    <dgm:cxn modelId="{6D4F85FE-BFAB-4905-B0E9-7EF4AE35C723}" type="presParOf" srcId="{8827BCE0-3541-4D59-92E0-DCF159AB029C}" destId="{7812763B-8E1C-4FC7-BAEE-5785DD0C8A20}" srcOrd="0" destOrd="0" presId="urn:microsoft.com/office/officeart/2005/8/layout/hierarchy4"/>
    <dgm:cxn modelId="{BD46D818-3A08-4286-ABEA-E3382D953D35}" type="presParOf" srcId="{8827BCE0-3541-4D59-92E0-DCF159AB029C}" destId="{06E80808-8FAB-40BF-B285-BE22C619826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C1B8-98A8-4D6D-AE4F-FF6289BA114D}">
      <dsp:nvSpPr>
        <dsp:cNvPr id="0" name=""/>
        <dsp:cNvSpPr/>
      </dsp:nvSpPr>
      <dsp:spPr>
        <a:xfrm>
          <a:off x="788" y="929"/>
          <a:ext cx="1554194" cy="137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História e manifestações clínicas iniciais</a:t>
          </a:r>
        </a:p>
      </dsp:txBody>
      <dsp:txXfrm>
        <a:off x="40979" y="41120"/>
        <a:ext cx="1473812" cy="1291825"/>
      </dsp:txXfrm>
    </dsp:sp>
    <dsp:sp modelId="{402F0664-8074-4B22-8A75-CD8875CAC52B}">
      <dsp:nvSpPr>
        <dsp:cNvPr id="0" name=""/>
        <dsp:cNvSpPr/>
      </dsp:nvSpPr>
      <dsp:spPr>
        <a:xfrm>
          <a:off x="1668947" y="2802080"/>
          <a:ext cx="1455365" cy="1428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Exame físico</a:t>
          </a:r>
        </a:p>
      </dsp:txBody>
      <dsp:txXfrm>
        <a:off x="1710780" y="2843913"/>
        <a:ext cx="1371699" cy="1344623"/>
      </dsp:txXfrm>
    </dsp:sp>
    <dsp:sp modelId="{B0D743BC-6285-4DFA-82B2-A8C315307208}">
      <dsp:nvSpPr>
        <dsp:cNvPr id="0" name=""/>
        <dsp:cNvSpPr/>
      </dsp:nvSpPr>
      <dsp:spPr>
        <a:xfrm>
          <a:off x="46313" y="2812084"/>
          <a:ext cx="1549646" cy="137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Exames complementares</a:t>
          </a:r>
        </a:p>
      </dsp:txBody>
      <dsp:txXfrm>
        <a:off x="86504" y="2852275"/>
        <a:ext cx="1469264" cy="1291825"/>
      </dsp:txXfrm>
    </dsp:sp>
    <dsp:sp modelId="{CE073013-A6ED-4325-9C43-4140958770D4}">
      <dsp:nvSpPr>
        <dsp:cNvPr id="0" name=""/>
        <dsp:cNvSpPr/>
      </dsp:nvSpPr>
      <dsp:spPr>
        <a:xfrm>
          <a:off x="2617259" y="1393868"/>
          <a:ext cx="2216468" cy="120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Periodicidade de consultas e seguimento laboratorial</a:t>
          </a:r>
        </a:p>
      </dsp:txBody>
      <dsp:txXfrm>
        <a:off x="2652605" y="1429214"/>
        <a:ext cx="2145776" cy="1136109"/>
      </dsp:txXfrm>
    </dsp:sp>
    <dsp:sp modelId="{3EDF0EDA-D664-4969-8C80-30D3ED68768A}">
      <dsp:nvSpPr>
        <dsp:cNvPr id="0" name=""/>
        <dsp:cNvSpPr/>
      </dsp:nvSpPr>
      <dsp:spPr>
        <a:xfrm>
          <a:off x="3174252" y="2898315"/>
          <a:ext cx="1554194" cy="137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 Investigação de tuberculose</a:t>
          </a:r>
        </a:p>
      </dsp:txBody>
      <dsp:txXfrm>
        <a:off x="3214443" y="2938506"/>
        <a:ext cx="1473812" cy="1291825"/>
      </dsp:txXfrm>
    </dsp:sp>
    <dsp:sp modelId="{8DCEE26F-EE43-46F3-8C5E-D3768C71FD98}">
      <dsp:nvSpPr>
        <dsp:cNvPr id="0" name=""/>
        <dsp:cNvSpPr/>
      </dsp:nvSpPr>
      <dsp:spPr>
        <a:xfrm>
          <a:off x="0" y="1439782"/>
          <a:ext cx="2524918" cy="1142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 Investigação de risco cardiovascular (RCV)</a:t>
          </a:r>
        </a:p>
      </dsp:txBody>
      <dsp:txXfrm>
        <a:off x="33449" y="1473231"/>
        <a:ext cx="2458020" cy="1075121"/>
      </dsp:txXfrm>
    </dsp:sp>
    <dsp:sp modelId="{CC0F7157-120F-4710-8B0A-F282D2F89252}">
      <dsp:nvSpPr>
        <dsp:cNvPr id="0" name=""/>
        <dsp:cNvSpPr/>
      </dsp:nvSpPr>
      <dsp:spPr>
        <a:xfrm>
          <a:off x="3932730" y="77235"/>
          <a:ext cx="1590640" cy="1206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Rastreamento de neoplasias</a:t>
          </a:r>
        </a:p>
      </dsp:txBody>
      <dsp:txXfrm>
        <a:off x="3968076" y="112581"/>
        <a:ext cx="1519948" cy="1136095"/>
      </dsp:txXfrm>
    </dsp:sp>
    <dsp:sp modelId="{7812763B-8E1C-4FC7-BAEE-5785DD0C8A20}">
      <dsp:nvSpPr>
        <dsp:cNvPr id="0" name=""/>
        <dsp:cNvSpPr/>
      </dsp:nvSpPr>
      <dsp:spPr>
        <a:xfrm>
          <a:off x="1757914" y="92206"/>
          <a:ext cx="2073280" cy="1150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Imunizações</a:t>
          </a:r>
        </a:p>
      </dsp:txBody>
      <dsp:txXfrm>
        <a:off x="1791615" y="125907"/>
        <a:ext cx="2005878" cy="1083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5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657" y="2475662"/>
            <a:ext cx="10724606" cy="1634017"/>
          </a:xfrm>
        </p:spPr>
        <p:txBody>
          <a:bodyPr>
            <a:normAutofit/>
          </a:bodyPr>
          <a:lstStyle/>
          <a:p>
            <a:r>
              <a:rPr lang="pt-BR" sz="1050" dirty="0"/>
              <a:t/>
            </a:r>
            <a:br>
              <a:rPr lang="pt-BR" sz="1050" dirty="0"/>
            </a:br>
            <a:r>
              <a:rPr lang="pt-BR" sz="1050" dirty="0"/>
              <a:t>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FBF0432 - Fundamentos de Farmácia Clínica e Atenção Farmacêutica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4424" y="4554068"/>
            <a:ext cx="8637072" cy="97762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Docente responsável: Professora Dra. Sílvia </a:t>
            </a:r>
            <a:r>
              <a:rPr lang="pt-BR" b="1" dirty="0" err="1">
                <a:solidFill>
                  <a:schemeClr val="bg1"/>
                </a:solidFill>
              </a:rPr>
              <a:t>Storpirtis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Monitor: </a:t>
            </a:r>
            <a:r>
              <a:rPr lang="pt-BR" b="1" dirty="0" err="1">
                <a:solidFill>
                  <a:schemeClr val="bg1"/>
                </a:solidFill>
              </a:rPr>
              <a:t>Tácio</a:t>
            </a:r>
            <a:r>
              <a:rPr lang="pt-BR" b="1" dirty="0">
                <a:solidFill>
                  <a:schemeClr val="bg1"/>
                </a:solidFill>
              </a:rPr>
              <a:t> de Mendonça Lima (Doutorando)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500" l="0" r="100000">
                        <a14:foregroundMark x1="73451" y1="71250" x2="73451" y2="71250"/>
                        <a14:foregroundMark x1="81416" y1="70000" x2="81416" y2="70000"/>
                        <a14:foregroundMark x1="80531" y1="61250" x2="80531" y2="6125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21806"/>
            <a:ext cx="2088232" cy="14783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1" l="0" r="100000">
                        <a14:backgroundMark x1="6400" y1="29710" x2="6400" y2="29710"/>
                        <a14:backgroundMark x1="7200" y1="47826" x2="7200" y2="47826"/>
                        <a14:backgroundMark x1="96000" y1="39855" x2="96000" y2="39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5114" y="178425"/>
            <a:ext cx="1234480" cy="13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0404" y="152646"/>
            <a:ext cx="97417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Quais serviços de saúde irá atendê-la? 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Quais profissionais de saúde poderão assisti-la?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GAS8Promo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3" y="1477426"/>
            <a:ext cx="5757571" cy="428939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m 4" descr="Doctor-R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28" y="3974592"/>
            <a:ext cx="4177615" cy="2669032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38912" y="5934670"/>
            <a:ext cx="573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Os profissionais que poderão assisti-lo são: médicos, psicólogos, enfermeiros, farmacêuticos, nutricionistas, assistentes sociais, educadores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9712" y="1402080"/>
            <a:ext cx="4059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Locais: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ambulatórios gerais ou de especialidades,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unidades básicas de saúde,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postos de saúde,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policlínicas e serviços de assistência especializados em DST, HIV/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</a:rPr>
              <a:t>aids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 (SAE).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9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6821"/>
          <a:stretch/>
        </p:blipFill>
        <p:spPr>
          <a:xfrm>
            <a:off x="796097" y="707886"/>
            <a:ext cx="10880993" cy="596294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5723" y="0"/>
            <a:ext cx="3321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FrutigerLTStd-BoldCn"/>
              </a:rPr>
              <a:t>Exame 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ea typeface="FrutigerLTStd-BoldCn"/>
              </a:rPr>
              <a:t>físico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5101" y="165100"/>
            <a:ext cx="1113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Medicamentos da AIDS 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0662" y="1407485"/>
            <a:ext cx="3169920" cy="1200329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soropositivo deve retirar os remédios em uma Unidade Dispensadora de Medicamentos (UDM)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03573" y="1420430"/>
            <a:ext cx="3230880" cy="1200329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Geralmente, essa distribuição é feita nos próprios Serviços de Assistência Especializada (SAE)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87915" y="3932235"/>
            <a:ext cx="4691994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Antirretrovirais deve ser universal e gratuito.</a:t>
            </a:r>
          </a:p>
          <a:p>
            <a:r>
              <a:rPr lang="pt-BR" sz="1600" dirty="0" smtClean="0"/>
              <a:t>No Brasil, em 2015, 455 mil pacientes estavam em tratamento com os 22 medicamentos antirretrovirais distribuídos pelo Sistema Único de Saúde</a:t>
            </a:r>
          </a:p>
        </p:txBody>
      </p:sp>
      <p:pic>
        <p:nvPicPr>
          <p:cNvPr id="8" name="Imagem 7" descr="calabre.jpg"/>
          <p:cNvPicPr>
            <a:picLocks noChangeAspect="1"/>
          </p:cNvPicPr>
          <p:nvPr/>
        </p:nvPicPr>
        <p:blipFill>
          <a:blip r:embed="rId2"/>
          <a:srcRect l="35303" t="9585" r="34325"/>
          <a:stretch>
            <a:fillRect/>
          </a:stretch>
        </p:blipFill>
        <p:spPr>
          <a:xfrm>
            <a:off x="8948928" y="219456"/>
            <a:ext cx="2060448" cy="3450336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10460736" y="341376"/>
            <a:ext cx="1511808" cy="1060704"/>
          </a:xfrm>
          <a:prstGeom prst="wedgeEllipseCallout">
            <a:avLst>
              <a:gd name="adj1" fmla="val -53898"/>
              <a:gd name="adj2" fmla="val 349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TEM NO</a:t>
            </a:r>
          </a:p>
          <a:p>
            <a:pPr algn="ctr"/>
            <a:r>
              <a:rPr lang="pt-BR" dirty="0" smtClean="0"/>
              <a:t>SUS!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1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86 0.13318 C -0.14661 0.08416 -0.13724 0.03538 -0.12968 0.03399 C -0.12213 0.0326 -0.11744 0.12231 -0.11067 0.12486 C -0.1039 0.1274 -0.09296 0.06544 -0.08919 0.04879 C -0.08541 0.03214 -0.09296 0.01411 -0.08802 0.02544 C -0.08307 0.03676 -0.06757 0.11653 -0.0595 0.1163 C -0.05143 0.11607 -0.04609 0.02266 -0.03919 0.02335 C -0.03229 0.02405 -0.02435 0.12 -0.01783 0.1207 C -0.01132 0.12139 -0.00299 0.04763 -4.16667E-6 0.02752 C 0.003 0.0074 0.00144 0.0037 -4.16667E-6 -4.91329E-6 " pathEditMode="relative" ptsTypes="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3637" y="188686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Incidência no Brasil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412342" y="3497941"/>
            <a:ext cx="6052458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faixa etária em que a </a:t>
            </a:r>
            <a:r>
              <a:rPr lang="pt-BR" dirty="0" err="1" smtClean="0"/>
              <a:t>aids</a:t>
            </a:r>
            <a:r>
              <a:rPr lang="pt-BR" dirty="0" smtClean="0"/>
              <a:t> é mais incidente, em ambos os sexos, </a:t>
            </a:r>
            <a:r>
              <a:rPr lang="pt-BR" b="1" dirty="0" smtClean="0"/>
              <a:t>é a de 25 a 49 anos de idade</a:t>
            </a:r>
            <a:r>
              <a:rPr lang="pt-BR" dirty="0" smtClean="0"/>
              <a:t>. 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Nas mulheres, 86,8% </a:t>
            </a:r>
            <a:r>
              <a:rPr lang="pt-BR" dirty="0" smtClean="0"/>
              <a:t>dos casos registrados em 2012 decorreram de </a:t>
            </a:r>
            <a:r>
              <a:rPr lang="pt-BR" b="1" dirty="0" smtClean="0"/>
              <a:t>relações heterossexuais </a:t>
            </a:r>
            <a:r>
              <a:rPr lang="pt-BR" dirty="0" smtClean="0"/>
              <a:t>com pessoas infectadas pelo HIV. Entre os homens, 43,5% dos casos se deram por relações heterossexuais, 24,5% por relações homossexuais e 7,7% por bissexuais. O restante ocorreu por transmissão sanguínea e vertical.</a:t>
            </a:r>
            <a:endParaRPr lang="pt-BR" dirty="0"/>
          </a:p>
        </p:txBody>
      </p:sp>
      <p:pic>
        <p:nvPicPr>
          <p:cNvPr id="5" name="Imagem 4" descr="marcelo-adnet-dani-calabres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" y="925285"/>
            <a:ext cx="3077029" cy="46155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64000" y="827314"/>
            <a:ext cx="6850742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Desde o início da epidemia, em 1980, até junho de 2012, O Brasil tem 656.701 casos registrados de </a:t>
            </a:r>
            <a:r>
              <a:rPr lang="pt-BR" dirty="0" err="1" smtClean="0"/>
              <a:t>aids</a:t>
            </a:r>
            <a:r>
              <a:rPr lang="pt-BR" dirty="0" smtClean="0"/>
              <a:t>. </a:t>
            </a:r>
            <a:br>
              <a:rPr lang="pt-BR" dirty="0" smtClean="0"/>
            </a:br>
            <a:r>
              <a:rPr lang="pt-BR" dirty="0" smtClean="0"/>
              <a:t>Por região em um período de 10 anos, 2001 a 2011, a taxa de incidência</a:t>
            </a:r>
            <a:r>
              <a:rPr lang="pt-BR" sz="2400" dirty="0" smtClean="0"/>
              <a:t> </a:t>
            </a:r>
            <a:r>
              <a:rPr lang="pt-BR" sz="2400" b="1" dirty="0" smtClean="0"/>
              <a:t>caiu</a:t>
            </a:r>
            <a:r>
              <a:rPr lang="pt-BR" sz="2400" dirty="0" smtClean="0"/>
              <a:t> </a:t>
            </a:r>
            <a:r>
              <a:rPr lang="pt-BR" dirty="0" smtClean="0"/>
              <a:t>no Sudeste de 22,9 para 21,0 casos por 100 mil habitantes.</a:t>
            </a:r>
          </a:p>
          <a:p>
            <a:r>
              <a:rPr lang="pt-BR" dirty="0" smtClean="0"/>
              <a:t>Nas outras regiões, </a:t>
            </a:r>
            <a:r>
              <a:rPr lang="pt-BR" sz="2800" b="1" dirty="0" smtClean="0"/>
              <a:t>cresceu</a:t>
            </a:r>
            <a:r>
              <a:rPr lang="pt-BR" dirty="0" smtClean="0"/>
              <a:t>: 27,1 para 30,9 no Sul; 9,1 para 20,8 no Norte; 14,3 para 17,5 no Centro-Oeste; e 7,5 para 13,9 no Nordeste.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138057"/>
            <a:ext cx="38608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Vale lembrar que o maior número de casos acumulados está concentrado na região Sudeste (56%).</a:t>
            </a:r>
            <a:endParaRPr lang="pt-BR" sz="2000" b="1" dirty="0"/>
          </a:p>
        </p:txBody>
      </p:sp>
      <p:pic>
        <p:nvPicPr>
          <p:cNvPr id="8" name="Imagem 7" descr="images.jpg"/>
          <p:cNvPicPr>
            <a:picLocks noChangeAspect="1"/>
          </p:cNvPicPr>
          <p:nvPr/>
        </p:nvPicPr>
        <p:blipFill>
          <a:blip r:embed="rId3"/>
          <a:srcRect l="50918"/>
          <a:stretch>
            <a:fillRect/>
          </a:stretch>
        </p:blipFill>
        <p:spPr>
          <a:xfrm>
            <a:off x="10388229" y="4067173"/>
            <a:ext cx="1803771" cy="25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05511" y="355991"/>
            <a:ext cx="2186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Mundo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mapa_mundo_da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782" y="726167"/>
            <a:ext cx="4400550" cy="203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7155541" y="3151395"/>
            <a:ext cx="4789715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LEGENDA:</a:t>
            </a:r>
            <a:endParaRPr lang="pt-BR" dirty="0" smtClean="0"/>
          </a:p>
          <a:p>
            <a:r>
              <a:rPr lang="pt-BR" dirty="0" smtClean="0"/>
              <a:t>América no Norte: </a:t>
            </a:r>
            <a:r>
              <a:rPr lang="pt-BR" b="1" dirty="0" smtClean="0"/>
              <a:t>1.500.000 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Caribe: </a:t>
            </a:r>
            <a:r>
              <a:rPr lang="pt-BR" b="1" dirty="0" smtClean="0"/>
              <a:t>240.000 </a:t>
            </a:r>
            <a:endParaRPr lang="pt-BR" dirty="0" smtClean="0"/>
          </a:p>
          <a:p>
            <a:r>
              <a:rPr lang="pt-BR" dirty="0" smtClean="0"/>
              <a:t>América Latina: </a:t>
            </a:r>
            <a:r>
              <a:rPr lang="pt-BR" b="1" dirty="0" smtClean="0"/>
              <a:t>1.400.000 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Europa Ocidental: </a:t>
            </a:r>
            <a:r>
              <a:rPr lang="pt-BR" b="1" dirty="0" smtClean="0"/>
              <a:t>820.000 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Oriente Médio e Norte da </a:t>
            </a:r>
            <a:r>
              <a:rPr lang="pt-BR" dirty="0" err="1" smtClean="0"/>
              <a:t>Africa</a:t>
            </a:r>
            <a:r>
              <a:rPr lang="pt-BR" dirty="0" smtClean="0"/>
              <a:t>: </a:t>
            </a:r>
            <a:r>
              <a:rPr lang="pt-BR" b="1" dirty="0" smtClean="0"/>
              <a:t>460.000 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Africa</a:t>
            </a:r>
            <a:r>
              <a:rPr lang="pt-BR" dirty="0" smtClean="0"/>
              <a:t> Sub-Saara: </a:t>
            </a:r>
            <a:r>
              <a:rPr lang="pt-BR" b="1" dirty="0" smtClean="0"/>
              <a:t>22.500.000 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Europa Ocidental e </a:t>
            </a:r>
            <a:r>
              <a:rPr lang="pt-BR" dirty="0" err="1" smtClean="0"/>
              <a:t>Asia</a:t>
            </a:r>
            <a:r>
              <a:rPr lang="pt-BR" dirty="0" smtClean="0"/>
              <a:t> Central: </a:t>
            </a:r>
            <a:r>
              <a:rPr lang="pt-BR" b="1" dirty="0" smtClean="0"/>
              <a:t>1.400.000 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Asia</a:t>
            </a:r>
            <a:r>
              <a:rPr lang="pt-BR" dirty="0" smtClean="0"/>
              <a:t> Oriental: </a:t>
            </a:r>
            <a:r>
              <a:rPr lang="pt-BR" b="1" dirty="0" smtClean="0"/>
              <a:t>770.000 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Sul e Sudeste da </a:t>
            </a:r>
            <a:r>
              <a:rPr lang="pt-BR" dirty="0" err="1" smtClean="0"/>
              <a:t>Asia</a:t>
            </a:r>
            <a:r>
              <a:rPr lang="pt-BR" dirty="0" smtClean="0"/>
              <a:t>: </a:t>
            </a:r>
            <a:r>
              <a:rPr lang="pt-BR" b="1" dirty="0" smtClean="0"/>
              <a:t>4.100.000 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Oceania: </a:t>
            </a:r>
            <a:r>
              <a:rPr lang="pt-BR" b="1" dirty="0" smtClean="0"/>
              <a:t>57.000 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43429" y="3797203"/>
            <a:ext cx="5123543" cy="25237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Atualmente calcula-se que </a:t>
            </a:r>
            <a:r>
              <a:rPr lang="pt-BR" sz="2800" b="1" dirty="0" smtClean="0"/>
              <a:t>33 milhões de pessoas vivem com o HIV</a:t>
            </a:r>
            <a:r>
              <a:rPr lang="pt-BR" b="1" dirty="0" smtClean="0"/>
              <a:t>, muitas delas já doentes. </a:t>
            </a:r>
          </a:p>
          <a:p>
            <a:r>
              <a:rPr lang="pt-BR" b="1" dirty="0" smtClean="0"/>
              <a:t>Todos os dias ocorrem 7.400 novas infecções,  </a:t>
            </a:r>
            <a:r>
              <a:rPr lang="pt-BR" sz="2800" b="1" dirty="0" smtClean="0"/>
              <a:t>45% em jovens entre 15 e 24 anos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7" name="Imagem 6" descr="956550-marcelo-adnet-ouviu-curioso-a-historia-950x0-2.jpg"/>
          <p:cNvPicPr>
            <a:picLocks noChangeAspect="1"/>
          </p:cNvPicPr>
          <p:nvPr/>
        </p:nvPicPr>
        <p:blipFill>
          <a:blip r:embed="rId3"/>
          <a:srcRect l="7787" r="25380" b="17636"/>
          <a:stretch>
            <a:fillRect/>
          </a:stretch>
        </p:blipFill>
        <p:spPr>
          <a:xfrm>
            <a:off x="391886" y="304799"/>
            <a:ext cx="4586515" cy="32366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04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daniela calabres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3" b="100000" l="25137" r="82514">
                        <a14:foregroundMark x1="40437" y1="7636" x2="40437" y2="7636"/>
                        <a14:foregroundMark x1="47541" y1="9818" x2="47541" y2="9818"/>
                        <a14:foregroundMark x1="44262" y1="14182" x2="44262" y2="14182"/>
                        <a14:foregroundMark x1="40984" y1="14182" x2="40984" y2="14182"/>
                        <a14:foregroundMark x1="38798" y1="13455" x2="38798" y2="13455"/>
                        <a14:foregroundMark x1="37705" y1="15636" x2="37705" y2="15636"/>
                        <a14:foregroundMark x1="37705" y1="16727" x2="37705" y2="16727"/>
                        <a14:foregroundMark x1="36066" y1="18909" x2="36066" y2="18909"/>
                        <a14:foregroundMark x1="33333" y1="21091" x2="33333" y2="21091"/>
                        <a14:foregroundMark x1="30601" y1="21818" x2="30601" y2="21818"/>
                        <a14:foregroundMark x1="30601" y1="26545" x2="30601" y2="26545"/>
                        <a14:foregroundMark x1="30055" y1="26909" x2="30601" y2="29091"/>
                        <a14:foregroundMark x1="33333" y1="29818" x2="33333" y2="29818"/>
                        <a14:foregroundMark x1="34973" y1="30909" x2="34973" y2="30909"/>
                        <a14:foregroundMark x1="35519" y1="32000" x2="34973" y2="34545"/>
                        <a14:foregroundMark x1="34973" y1="34545" x2="34973" y2="34545"/>
                        <a14:foregroundMark x1="33880" y1="36727" x2="33880" y2="36727"/>
                        <a14:foregroundMark x1="33333" y1="38182" x2="33333" y2="38182"/>
                        <a14:foregroundMark x1="32240" y1="39273" x2="32240" y2="39273"/>
                        <a14:foregroundMark x1="32240" y1="41455" x2="32240" y2="41455"/>
                        <a14:foregroundMark x1="40437" y1="36727" x2="40437" y2="36727"/>
                        <a14:foregroundMark x1="40437" y1="36727" x2="40437" y2="36727"/>
                        <a14:foregroundMark x1="40984" y1="36364" x2="44262" y2="35273"/>
                        <a14:foregroundMark x1="45902" y1="34182" x2="45902" y2="34182"/>
                        <a14:foregroundMark x1="52459" y1="28727" x2="52459" y2="28727"/>
                        <a14:foregroundMark x1="52459" y1="28000" x2="52459" y2="28000"/>
                        <a14:foregroundMark x1="51913" y1="28000" x2="51913" y2="28000"/>
                        <a14:foregroundMark x1="46995" y1="28727" x2="46995" y2="28727"/>
                        <a14:foregroundMark x1="42623" y1="28727" x2="42623" y2="28727"/>
                        <a14:foregroundMark x1="42623" y1="28000" x2="42623" y2="28000"/>
                        <a14:foregroundMark x1="40437" y1="26909" x2="40437" y2="26909"/>
                        <a14:foregroundMark x1="40437" y1="26909" x2="40437" y2="26909"/>
                        <a14:foregroundMark x1="39344" y1="22182" x2="39344" y2="22182"/>
                        <a14:foregroundMark x1="43716" y1="16727" x2="43716" y2="16727"/>
                        <a14:foregroundMark x1="44262" y1="16727" x2="44262" y2="16727"/>
                        <a14:foregroundMark x1="44262" y1="14182" x2="44262" y2="14182"/>
                        <a14:foregroundMark x1="40984" y1="7636" x2="40984" y2="7636"/>
                        <a14:foregroundMark x1="42623" y1="5455" x2="42623" y2="5455"/>
                        <a14:foregroundMark x1="45902" y1="6182" x2="45902" y2="6182"/>
                        <a14:foregroundMark x1="48634" y1="9455" x2="48634" y2="9455"/>
                        <a14:foregroundMark x1="46995" y1="15636" x2="46995" y2="15636"/>
                        <a14:foregroundMark x1="52459" y1="17818" x2="52459" y2="17818"/>
                        <a14:foregroundMark x1="54098" y1="18545" x2="54098" y2="18545"/>
                        <a14:foregroundMark x1="55738" y1="18545" x2="55738" y2="18545"/>
                        <a14:foregroundMark x1="56284" y1="18909" x2="56284" y2="18909"/>
                        <a14:foregroundMark x1="57377" y1="20000" x2="57377" y2="20000"/>
                        <a14:foregroundMark x1="57923" y1="21818" x2="57923" y2="21818"/>
                        <a14:foregroundMark x1="59016" y1="24000" x2="59016" y2="24000"/>
                        <a14:foregroundMark x1="61202" y1="25818" x2="61202" y2="26545"/>
                        <a14:foregroundMark x1="61202" y1="26909" x2="61202" y2="26909"/>
                        <a14:foregroundMark x1="61202" y1="29818" x2="61202" y2="29818"/>
                        <a14:foregroundMark x1="61202" y1="31273" x2="61202" y2="31273"/>
                        <a14:foregroundMark x1="62295" y1="32364" x2="62295" y2="32364"/>
                        <a14:foregroundMark x1="59563" y1="33455" x2="59563" y2="33455"/>
                        <a14:foregroundMark x1="59016" y1="33455" x2="59016" y2="33455"/>
                        <a14:foregroundMark x1="57923" y1="34545" x2="57923" y2="34545"/>
                        <a14:foregroundMark x1="57377" y1="36364" x2="57377" y2="36364"/>
                        <a14:foregroundMark x1="57377" y1="37818" x2="57377" y2="39273"/>
                        <a14:foregroundMark x1="57377" y1="43273" x2="57377" y2="43273"/>
                        <a14:foregroundMark x1="60656" y1="45818" x2="60656" y2="45818"/>
                        <a14:foregroundMark x1="60656" y1="49091" x2="60656" y2="49091"/>
                        <a14:foregroundMark x1="60656" y1="51273" x2="60656" y2="51273"/>
                        <a14:foregroundMark x1="62842" y1="51636" x2="63934" y2="53455"/>
                        <a14:foregroundMark x1="63934" y1="54545" x2="63934" y2="54545"/>
                        <a14:foregroundMark x1="60656" y1="59273" x2="60656" y2="59273"/>
                        <a14:foregroundMark x1="59563" y1="60364" x2="59563" y2="60364"/>
                        <a14:foregroundMark x1="62295" y1="62909" x2="62295" y2="62909"/>
                        <a14:foregroundMark x1="62842" y1="62909" x2="62842" y2="65091"/>
                        <a14:foregroundMark x1="64481" y1="70182" x2="64481" y2="70182"/>
                        <a14:foregroundMark x1="64481" y1="73091" x2="64481" y2="73091"/>
                        <a14:foregroundMark x1="65574" y1="73818" x2="67213" y2="79636"/>
                        <a14:foregroundMark x1="67213" y1="80727" x2="67213" y2="80727"/>
                        <a14:foregroundMark x1="67213" y1="85091" x2="67213" y2="85091"/>
                        <a14:foregroundMark x1="67760" y1="92000" x2="67760" y2="92000"/>
                        <a14:foregroundMark x1="67760" y1="94545" x2="67760" y2="94545"/>
                        <a14:foregroundMark x1="67760" y1="95636" x2="67760" y2="95636"/>
                        <a14:foregroundMark x1="67760" y1="96364" x2="67760" y2="96364"/>
                        <a14:foregroundMark x1="71585" y1="96364" x2="71585" y2="96364"/>
                        <a14:foregroundMark x1="72678" y1="96727" x2="72678" y2="96727"/>
                        <a14:foregroundMark x1="75956" y1="96727" x2="75956" y2="96727"/>
                        <a14:foregroundMark x1="69399" y1="93091" x2="69399" y2="93091"/>
                        <a14:foregroundMark x1="68852" y1="90909" x2="68852" y2="90909"/>
                        <a14:foregroundMark x1="64481" y1="87636" x2="64481" y2="87636"/>
                        <a14:foregroundMark x1="62842" y1="86182" x2="62842" y2="86182"/>
                        <a14:foregroundMark x1="39344" y1="82909" x2="39344" y2="82909"/>
                        <a14:foregroundMark x1="40437" y1="94545" x2="40437" y2="94545"/>
                        <a14:foregroundMark x1="43716" y1="96364" x2="43716" y2="96364"/>
                        <a14:foregroundMark x1="40984" y1="91636" x2="40984" y2="91636"/>
                        <a14:foregroundMark x1="40437" y1="86545" x2="40437" y2="86545"/>
                        <a14:foregroundMark x1="40437" y1="86545" x2="40437" y2="86545"/>
                        <a14:foregroundMark x1="40437" y1="83273" x2="40437" y2="83273"/>
                        <a14:foregroundMark x1="37705" y1="76364" x2="37705" y2="76364"/>
                        <a14:foregroundMark x1="37705" y1="76364" x2="37705" y2="76364"/>
                        <a14:foregroundMark x1="33333" y1="69455" x2="33333" y2="69455"/>
                        <a14:foregroundMark x1="35519" y1="62909" x2="35519" y2="62909"/>
                        <a14:foregroundMark x1="34973" y1="60364" x2="34973" y2="60364"/>
                        <a14:foregroundMark x1="33333" y1="56727" x2="33333" y2="56727"/>
                        <a14:foregroundMark x1="30601" y1="52727" x2="30601" y2="52727"/>
                        <a14:foregroundMark x1="31694" y1="49091" x2="31694" y2="49091"/>
                        <a14:foregroundMark x1="33333" y1="48000" x2="33333" y2="48000"/>
                        <a14:foregroundMark x1="40437" y1="45455" x2="40437" y2="45455"/>
                        <a14:foregroundMark x1="44262" y1="44727" x2="44262" y2="44727"/>
                        <a14:foregroundMark x1="45355" y1="44727" x2="45355" y2="44727"/>
                        <a14:foregroundMark x1="45902" y1="42545" x2="45902" y2="42545"/>
                        <a14:foregroundMark x1="49180" y1="39273" x2="49180" y2="39273"/>
                        <a14:foregroundMark x1="49180" y1="38909" x2="49180" y2="38909"/>
                        <a14:foregroundMark x1="50273" y1="35636" x2="50273" y2="35636"/>
                        <a14:foregroundMark x1="50820" y1="34545" x2="50820" y2="34545"/>
                        <a14:foregroundMark x1="50273" y1="33091" x2="50273" y2="33091"/>
                        <a14:foregroundMark x1="48634" y1="25455" x2="48634" y2="25455"/>
                        <a14:foregroundMark x1="45902" y1="24364" x2="45902" y2="24364"/>
                        <a14:foregroundMark x1="45355" y1="22909" x2="45355" y2="22909"/>
                        <a14:foregroundMark x1="45902" y1="19636" x2="45902" y2="19636"/>
                        <a14:foregroundMark x1="47541" y1="19636" x2="47541" y2="19636"/>
                        <a14:foregroundMark x1="50273" y1="21091" x2="52459" y2="22909"/>
                        <a14:foregroundMark x1="53005" y1="24364" x2="53005" y2="25818"/>
                        <a14:foregroundMark x1="53005" y1="25818" x2="51913" y2="28727"/>
                        <a14:foregroundMark x1="34973" y1="41091" x2="34973" y2="41091"/>
                        <a14:foregroundMark x1="37705" y1="40364" x2="37705" y2="40364"/>
                        <a14:foregroundMark x1="38798" y1="40364" x2="38798" y2="40364"/>
                        <a14:foregroundMark x1="47541" y1="49091" x2="47541" y2="49091"/>
                        <a14:foregroundMark x1="49180" y1="53818" x2="49180" y2="53818"/>
                        <a14:foregroundMark x1="49180" y1="54909" x2="49180" y2="54909"/>
                        <a14:foregroundMark x1="52459" y1="57091" x2="52459" y2="57091"/>
                        <a14:foregroundMark x1="54098" y1="58182" x2="54098" y2="58182"/>
                        <a14:foregroundMark x1="54645" y1="59636" x2="55738" y2="62909"/>
                        <a14:foregroundMark x1="56284" y1="64000" x2="56284" y2="64000"/>
                        <a14:foregroundMark x1="57923" y1="65091" x2="57923" y2="65091"/>
                        <a14:foregroundMark x1="59563" y1="66909" x2="59563" y2="66909"/>
                        <a14:foregroundMark x1="50273" y1="48000" x2="50273" y2="48000"/>
                        <a14:foregroundMark x1="53005" y1="47636" x2="53005" y2="47636"/>
                        <a14:foregroundMark x1="54098" y1="49455" x2="54098" y2="49455"/>
                        <a14:foregroundMark x1="57377" y1="49455" x2="57377" y2="49455"/>
                        <a14:foregroundMark x1="57377" y1="49455" x2="57377" y2="49455"/>
                        <a14:foregroundMark x1="52459" y1="42545" x2="52459" y2="42545"/>
                        <a14:foregroundMark x1="51913" y1="42545" x2="51913" y2="42545"/>
                        <a14:foregroundMark x1="46995" y1="47636" x2="46995" y2="47636"/>
                        <a14:foregroundMark x1="38798" y1="49455" x2="38798" y2="49455"/>
                        <a14:foregroundMark x1="42077" y1="53455" x2="42077" y2="53455"/>
                        <a14:foregroundMark x1="42623" y1="53818" x2="40437" y2="56000"/>
                        <a14:foregroundMark x1="39344" y1="56000" x2="39344" y2="56000"/>
                        <a14:foregroundMark x1="38798" y1="54545" x2="38798" y2="54545"/>
                        <a14:foregroundMark x1="36066" y1="51273" x2="36066" y2="51273"/>
                        <a14:foregroundMark x1="38798" y1="57091" x2="39344" y2="58909"/>
                        <a14:foregroundMark x1="39344" y1="58909" x2="39344" y2="58909"/>
                        <a14:foregroundMark x1="40984" y1="61455" x2="40984" y2="61455"/>
                        <a14:foregroundMark x1="40437" y1="63636" x2="40437" y2="63636"/>
                        <a14:foregroundMark x1="40437" y1="66909" x2="40437" y2="66909"/>
                        <a14:foregroundMark x1="39344" y1="67273" x2="39344" y2="67273"/>
                        <a14:foregroundMark x1="40984" y1="72000" x2="40984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234" y="546334"/>
            <a:ext cx="3882683" cy="58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83545" y="515893"/>
            <a:ext cx="9884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Abordagem inicial do adulto infectado pelo HIV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43333281"/>
              </p:ext>
            </p:extLst>
          </p:nvPr>
        </p:nvGraphicFramePr>
        <p:xfrm>
          <a:off x="3657600" y="1927274"/>
          <a:ext cx="8088923" cy="445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40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722" y="523166"/>
            <a:ext cx="10433305" cy="104923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e manifestações clínicas iniciais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2" y="2255724"/>
            <a:ext cx="8694970" cy="33432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20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25" y="365761"/>
            <a:ext cx="11493304" cy="129422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Periodicidade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consultas 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seguimento laboratorial</a:t>
            </a:r>
            <a:b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Investigação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tuberculose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752" y="1659989"/>
            <a:ext cx="10759178" cy="3165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</a:rPr>
              <a:t>A tuberculose deve ser pesquisada em todas as consultas, mediante o questionamento sobre a </a:t>
            </a:r>
            <a:r>
              <a:rPr lang="pt-BR" sz="1800" dirty="0" smtClean="0">
                <a:solidFill>
                  <a:schemeClr val="bg1"/>
                </a:solidFill>
              </a:rPr>
              <a:t>presença dos seguintes </a:t>
            </a:r>
            <a:r>
              <a:rPr lang="pt-BR" sz="1800" dirty="0">
                <a:solidFill>
                  <a:schemeClr val="bg1"/>
                </a:solidFill>
              </a:rPr>
              <a:t>sintomas: tosse, febre, emagrecimento e/ou sudorese noturna. A </a:t>
            </a:r>
            <a:r>
              <a:rPr lang="pt-BR" sz="1800" dirty="0" smtClean="0">
                <a:solidFill>
                  <a:schemeClr val="bg1"/>
                </a:solidFill>
              </a:rPr>
              <a:t>presença </a:t>
            </a:r>
            <a:r>
              <a:rPr lang="pt-BR" sz="1800" dirty="0">
                <a:solidFill>
                  <a:schemeClr val="bg1"/>
                </a:solidFill>
              </a:rPr>
              <a:t>de qualquer um desses </a:t>
            </a:r>
            <a:r>
              <a:rPr lang="pt-BR" sz="1800" dirty="0" smtClean="0">
                <a:solidFill>
                  <a:schemeClr val="bg1"/>
                </a:solidFill>
              </a:rPr>
              <a:t>sintomas pode </a:t>
            </a:r>
            <a:r>
              <a:rPr lang="pt-BR" sz="1800" dirty="0">
                <a:solidFill>
                  <a:schemeClr val="bg1"/>
                </a:solidFill>
              </a:rPr>
              <a:t>indicar TB </a:t>
            </a:r>
            <a:r>
              <a:rPr lang="pt-BR" sz="1800" dirty="0" smtClean="0">
                <a:solidFill>
                  <a:schemeClr val="bg1"/>
                </a:solidFill>
              </a:rPr>
              <a:t>(</a:t>
            </a:r>
            <a:r>
              <a:rPr lang="pt-BR" sz="1800" dirty="0">
                <a:solidFill>
                  <a:schemeClr val="bg1"/>
                </a:solidFill>
              </a:rPr>
              <a:t>prova </a:t>
            </a:r>
            <a:r>
              <a:rPr lang="pt-BR" sz="1800" dirty="0" smtClean="0">
                <a:solidFill>
                  <a:schemeClr val="bg1"/>
                </a:solidFill>
              </a:rPr>
              <a:t>tuberculínica) ativa </a:t>
            </a:r>
            <a:r>
              <a:rPr lang="pt-BR" sz="1800" dirty="0">
                <a:solidFill>
                  <a:schemeClr val="bg1"/>
                </a:solidFill>
              </a:rPr>
              <a:t>e deve ser investigada.</a:t>
            </a:r>
          </a:p>
        </p:txBody>
      </p:sp>
      <p:pic>
        <p:nvPicPr>
          <p:cNvPr id="6148" name="Picture 4" descr="Resultado de imagem para tuberc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70" y="3060151"/>
            <a:ext cx="3598348" cy="35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063" y="872197"/>
            <a:ext cx="9898732" cy="981557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bg1"/>
                </a:solidFill>
              </a:rPr>
              <a:t>I. Investigação </a:t>
            </a:r>
            <a:r>
              <a:rPr lang="pt-BR" sz="2800" dirty="0">
                <a:solidFill>
                  <a:schemeClr val="bg1"/>
                </a:solidFill>
              </a:rPr>
              <a:t>de risco cardiovascular (RCV)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II. Rastreamento </a:t>
            </a:r>
            <a:r>
              <a:rPr lang="pt-BR" sz="2800" dirty="0">
                <a:solidFill>
                  <a:schemeClr val="bg1"/>
                </a:solidFill>
              </a:rPr>
              <a:t>de neoplasias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III. Imunizações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8" y="2476045"/>
            <a:ext cx="6666104" cy="372136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6948" y="6369541"/>
            <a:ext cx="6775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Escore de risco de </a:t>
            </a:r>
            <a:r>
              <a:rPr lang="pt-B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Framingham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risco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3291"/>
          <a:stretch/>
        </p:blipFill>
        <p:spPr>
          <a:xfrm>
            <a:off x="7371471" y="2588892"/>
            <a:ext cx="4417984" cy="30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7" y="452827"/>
            <a:ext cx="9291215" cy="104923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51" y="1751167"/>
            <a:ext cx="10898465" cy="39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589" y="1358537"/>
            <a:ext cx="9658577" cy="3004457"/>
          </a:xfrm>
        </p:spPr>
        <p:txBody>
          <a:bodyPr>
            <a:noAutofit/>
          </a:bodyPr>
          <a:lstStyle/>
          <a:p>
            <a:r>
              <a:rPr lang="pt-BR" sz="9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aid</a:t>
            </a:r>
            <a:r>
              <a:rPr lang="pt-BR" sz="9600" b="1" cap="none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endParaRPr lang="pt-BR" sz="9600" b="1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104" y="4820195"/>
            <a:ext cx="9291215" cy="8752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b="1" dirty="0" err="1" smtClean="0">
                <a:solidFill>
                  <a:schemeClr val="bg1"/>
                </a:solidFill>
              </a:rPr>
              <a:t>Pamella</a:t>
            </a:r>
            <a:r>
              <a:rPr lang="pt-BR" sz="1800" b="1" dirty="0" smtClean="0">
                <a:solidFill>
                  <a:schemeClr val="bg1"/>
                </a:solidFill>
              </a:rPr>
              <a:t> </a:t>
            </a:r>
            <a:r>
              <a:rPr lang="pt-BR" sz="1800" b="1" dirty="0" err="1" smtClean="0">
                <a:solidFill>
                  <a:schemeClr val="bg1"/>
                </a:solidFill>
              </a:rPr>
              <a:t>Edreira</a:t>
            </a:r>
            <a:r>
              <a:rPr lang="pt-BR" sz="1800" b="1" dirty="0" smtClean="0">
                <a:solidFill>
                  <a:schemeClr val="bg1"/>
                </a:solidFill>
              </a:rPr>
              <a:t> 9819527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800" b="1" dirty="0" err="1" smtClean="0">
                <a:solidFill>
                  <a:schemeClr val="bg1"/>
                </a:solidFill>
              </a:rPr>
              <a:t>Myllena</a:t>
            </a:r>
            <a:r>
              <a:rPr lang="pt-BR" sz="1800" b="1" dirty="0" smtClean="0">
                <a:solidFill>
                  <a:schemeClr val="bg1"/>
                </a:solidFill>
              </a:rPr>
              <a:t> </a:t>
            </a:r>
            <a:r>
              <a:rPr lang="pt-BR" sz="1800" b="1" dirty="0" err="1" smtClean="0">
                <a:solidFill>
                  <a:schemeClr val="bg1"/>
                </a:solidFill>
              </a:rPr>
              <a:t>Tarisco</a:t>
            </a:r>
            <a:endParaRPr lang="pt-BR" sz="1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1800" b="1" dirty="0" smtClean="0">
                <a:solidFill>
                  <a:schemeClr val="bg1"/>
                </a:solidFill>
              </a:rPr>
              <a:t>Thaís Veleiro Sarau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800" b="1" dirty="0" err="1" smtClean="0">
                <a:solidFill>
                  <a:schemeClr val="bg1"/>
                </a:solidFill>
              </a:rPr>
              <a:t>Nathália</a:t>
            </a:r>
            <a:r>
              <a:rPr lang="pt-BR" sz="1800" b="1" dirty="0" smtClean="0">
                <a:solidFill>
                  <a:schemeClr val="bg1"/>
                </a:solidFill>
              </a:rPr>
              <a:t> </a:t>
            </a:r>
            <a:r>
              <a:rPr lang="pt-BR" sz="1800" b="1" dirty="0" err="1" smtClean="0">
                <a:solidFill>
                  <a:schemeClr val="bg1"/>
                </a:solidFill>
              </a:rPr>
              <a:t>Tercilia</a:t>
            </a:r>
            <a:r>
              <a:rPr lang="pt-BR" sz="1800" b="1" dirty="0" smtClean="0">
                <a:solidFill>
                  <a:schemeClr val="bg1"/>
                </a:solidFill>
              </a:rPr>
              <a:t> de Araújo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82821"/>
            <a:ext cx="9291215" cy="104923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Alterações </a:t>
            </a:r>
            <a:r>
              <a:rPr lang="pt-BR" b="1" dirty="0" err="1">
                <a:solidFill>
                  <a:schemeClr val="bg1"/>
                </a:solidFill>
              </a:rPr>
              <a:t>neurocognitivas</a:t>
            </a:r>
            <a:r>
              <a:rPr lang="pt-BR" b="1" dirty="0">
                <a:solidFill>
                  <a:schemeClr val="bg1"/>
                </a:solidFill>
              </a:rPr>
              <a:t> associadas ao HIV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13" y="3455264"/>
            <a:ext cx="10949906" cy="25243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51" y="1251505"/>
            <a:ext cx="2333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281" y="509098"/>
            <a:ext cx="9291215" cy="104923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Transtornos psiquiátricos em pessoas vivendo com HIV/aids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527" y="1853754"/>
            <a:ext cx="6122724" cy="4638427"/>
          </a:xfrm>
          <a:prstGeom prst="rect">
            <a:avLst/>
          </a:prstGeom>
        </p:spPr>
      </p:pic>
      <p:pic>
        <p:nvPicPr>
          <p:cNvPr id="4" name="Picture 2" descr="Resultado de imagem para daniela calabresa e marcelo ad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20415" r="55346"/>
          <a:stretch/>
        </p:blipFill>
        <p:spPr bwMode="auto">
          <a:xfrm>
            <a:off x="9158068" y="785473"/>
            <a:ext cx="2548363" cy="27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7" y="452827"/>
            <a:ext cx="9291215" cy="104923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51" y="1751167"/>
            <a:ext cx="10898465" cy="39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Preparação </a:t>
            </a:r>
            <a:r>
              <a:rPr lang="pt-BR" b="1" dirty="0">
                <a:solidFill>
                  <a:schemeClr val="bg1"/>
                </a:solidFill>
              </a:rPr>
              <a:t>do paciente para o tratamento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466" y="2479966"/>
            <a:ext cx="9291215" cy="3450613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Comparecimento as consultas agendadas com a equipe multidisciplinar;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exames de seguimento em tempo oportuno;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Retirada dos medicamentos na data prevista;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Tomar doses do medicamento em quantidade 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corretos;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encerrar o medicamento antes do tempo indicado;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ajustar a dose por conta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própria.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44" y="677910"/>
            <a:ext cx="11140159" cy="56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0053" y="312150"/>
            <a:ext cx="9291215" cy="1049235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estímulo</a:t>
            </a:r>
            <a:endParaRPr lang="pt-B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126" y="1640145"/>
            <a:ext cx="9651142" cy="3461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126610" y="5633838"/>
            <a:ext cx="11169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Três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momentos da terapia antirretroviral merecem especial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atenção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e cuidado da equipe multidisciplinar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 abordagem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do paciente: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início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da terapia;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mudança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de esquema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terapêutico;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e retorno de abandono. </a:t>
            </a:r>
          </a:p>
        </p:txBody>
      </p:sp>
    </p:spTree>
    <p:extLst>
      <p:ext uri="{BB962C8B-B14F-4D97-AF65-F5344CB8AC3E}">
        <p14:creationId xmlns:p14="http://schemas.microsoft.com/office/powerpoint/2010/main" val="41681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Prevenção </a:t>
            </a:r>
            <a:r>
              <a:rPr lang="pt-BR" b="1" dirty="0">
                <a:solidFill>
                  <a:schemeClr val="bg1"/>
                </a:solidFill>
              </a:rPr>
              <a:t>Positiva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194" name="Picture 2" descr="Resultado de imagem para daniela calabresa e marcelo ad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03" y="2203326"/>
            <a:ext cx="4380178" cy="26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 para tabag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91" y="3337619"/>
            <a:ext cx="3065926" cy="27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m para alc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8" y="3504369"/>
            <a:ext cx="3094062" cy="30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360" y="1694742"/>
            <a:ext cx="10898187" cy="39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TARV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09" y="2106973"/>
            <a:ext cx="11445666" cy="2002399"/>
          </a:xfrm>
          <a:prstGeom prst="rect">
            <a:avLst/>
          </a:prstGeom>
        </p:spPr>
      </p:pic>
      <p:pic>
        <p:nvPicPr>
          <p:cNvPr id="14338" name="Picture 2" descr="Resultado de imagem para daniela calabresa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89" y="2737820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27674" y="1448679"/>
            <a:ext cx="10717212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 do termo ‘paciente’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5955" y="2447779"/>
            <a:ext cx="9842462" cy="39811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origem da palavra paciente vem do latim "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 o que sofre, o que padece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 primitivo pode ser encontrado também na Gramática, onde dizemos que, na voz passiva, o sujeito que "sofre" a ação do verbo é o "sujeito paciente". 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vocábulo de dupla significação: ao mesmo tempo que indica aquele que sabe esperar, sem pressa, o curso dos acontecimentos, significa também o que está sob o tratamento de algum médico ou hospital. 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Aliás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termo "paciente”, ao contrário de "doente" ou "enfermo", sempre pressupõe essa relação do indivíduo com um especialista ou uma instituição. </a:t>
            </a:r>
          </a:p>
        </p:txBody>
      </p:sp>
    </p:spTree>
    <p:extLst>
      <p:ext uri="{BB962C8B-B14F-4D97-AF65-F5344CB8AC3E}">
        <p14:creationId xmlns:p14="http://schemas.microsoft.com/office/powerpoint/2010/main" val="17804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7" y="478301"/>
            <a:ext cx="11110130" cy="60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Obrigada!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362" name="Picture 2" descr="Resultado de imagem para daniela calabresa e marcelo ad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1964590"/>
            <a:ext cx="2962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89715" y="566057"/>
            <a:ext cx="2790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2171" y="1538513"/>
            <a:ext cx="9100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http://vacinas.crt.saude.sp.gov.br/index.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php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aids-no-mundo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http://www.aids.gov.br/aids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452827"/>
            <a:ext cx="9291215" cy="1049235"/>
          </a:xfrm>
        </p:spPr>
        <p:txBody>
          <a:bodyPr>
            <a:normAutofit/>
          </a:bodyPr>
          <a:lstStyle/>
          <a:p>
            <a:r>
              <a:rPr lang="pt-BR" sz="5400" dirty="0" smtClean="0"/>
              <a:t>Personagem</a:t>
            </a:r>
            <a:endParaRPr lang="pt-BR" sz="5400" dirty="0"/>
          </a:p>
        </p:txBody>
      </p:sp>
      <p:pic>
        <p:nvPicPr>
          <p:cNvPr id="1026" name="Picture 2" descr="Resultado de imagem para daniela calabre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10" y="1670874"/>
            <a:ext cx="4909624" cy="4720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555543" y="2720649"/>
            <a:ext cx="49377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Daniella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Giusti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Adnet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 anos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Bernardo do Campo,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12/11/1981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atriz, comediante, roteirista, apresentadora 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repórter, formada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Comunicação Social com âmbito em publicidade pela Belas Artes de São Paulo.</a:t>
            </a:r>
          </a:p>
        </p:txBody>
      </p:sp>
    </p:spTree>
    <p:extLst>
      <p:ext uri="{BB962C8B-B14F-4D97-AF65-F5344CB8AC3E}">
        <p14:creationId xmlns:p14="http://schemas.microsoft.com/office/powerpoint/2010/main" val="1969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daniela calab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01" y="3391969"/>
            <a:ext cx="3319145" cy="3395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aniela calab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5" y="317087"/>
            <a:ext cx="4430493" cy="29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daniela calabr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81" y="3391969"/>
            <a:ext cx="6362994" cy="31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daniela calabresa trabalha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43" y="315361"/>
            <a:ext cx="6096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daniela calabresa trai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50691"/>
            <a:ext cx="8876714" cy="5568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m para daniela calabresa e marcelo ad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73" y="4234057"/>
            <a:ext cx="4819686" cy="244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59" y="1242572"/>
            <a:ext cx="23336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daniela calabresa trai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5" y="274906"/>
            <a:ext cx="5905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daniela calabresa e marcelo ad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27804" b="16776"/>
          <a:stretch/>
        </p:blipFill>
        <p:spPr bwMode="auto">
          <a:xfrm>
            <a:off x="7272996" y="1147102"/>
            <a:ext cx="3615398" cy="3928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m para a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70" y="3694381"/>
            <a:ext cx="3947967" cy="26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" y="3882170"/>
            <a:ext cx="23336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4498848" y="1670304"/>
            <a:ext cx="6961632" cy="621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633728" y="3950208"/>
            <a:ext cx="8327136" cy="290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69097" y="367022"/>
            <a:ext cx="5945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Sinais e Sintomas  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173756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" y="1274254"/>
            <a:ext cx="3638550" cy="25050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60748" y="1676908"/>
            <a:ext cx="716093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Dani foi para o hospital por sintomas semelhantes ao de uma gripe, </a:t>
            </a:r>
          </a:p>
          <a:p>
            <a:r>
              <a:rPr lang="pt-BR" dirty="0" smtClean="0"/>
              <a:t>que persiste a mais de um mês.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04416" y="3998976"/>
            <a:ext cx="791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células de defesa tem menos eficiência até serem destruídas, deixando o organismo mais fraco e vulnerável!</a:t>
            </a:r>
          </a:p>
          <a:p>
            <a:r>
              <a:rPr lang="pt-BR" dirty="0" smtClean="0"/>
              <a:t>Os sinais mais comuns são: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Emagrecimento rápido,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Diarréia prolongada (por mais de 1 mês);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Febre persistente (por mais de 1 mês);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Tosse seca, sem motivo aparente;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Suores noturnos, cansaço; </a:t>
            </a:r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Candidíase</a:t>
            </a:r>
            <a:r>
              <a:rPr lang="pt-BR" dirty="0" smtClean="0"/>
              <a:t> (sapinho) persistente – na boca ou na genitália;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Manchas avermelhadas pelo corpo.</a:t>
            </a:r>
          </a:p>
        </p:txBody>
      </p:sp>
    </p:spTree>
    <p:extLst>
      <p:ext uri="{BB962C8B-B14F-4D97-AF65-F5344CB8AC3E}">
        <p14:creationId xmlns:p14="http://schemas.microsoft.com/office/powerpoint/2010/main" val="22619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9248" y="475488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Fatores de Risco 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personagem-de-banda-desenhada-de-grito-triste-do-preservativo-49655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38656"/>
            <a:ext cx="1097280" cy="13716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 descr="mae to fil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36" y="4011168"/>
            <a:ext cx="2824352" cy="208578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 descr="181735531203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79" y="4279392"/>
            <a:ext cx="2723640" cy="181717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m 8" descr="19449.jpg"/>
          <p:cNvPicPr>
            <a:picLocks noChangeAspect="1"/>
          </p:cNvPicPr>
          <p:nvPr/>
        </p:nvPicPr>
        <p:blipFill>
          <a:blip r:embed="rId5"/>
          <a:srcRect r="1015" b="6479"/>
          <a:stretch>
            <a:fillRect/>
          </a:stretch>
        </p:blipFill>
        <p:spPr>
          <a:xfrm>
            <a:off x="8466582" y="1426464"/>
            <a:ext cx="2774442" cy="209702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m 9" descr="tumblr_mc61zw1klC1r4zdgdo1_25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5" y="2270950"/>
            <a:ext cx="233362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64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404</TotalTime>
  <Words>770</Words>
  <Application>Microsoft Office PowerPoint</Application>
  <PresentationFormat>Widescreen</PresentationFormat>
  <Paragraphs>89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FrutigerLTStd-BoldCn</vt:lpstr>
      <vt:lpstr>Rockwell</vt:lpstr>
      <vt:lpstr>Gallery</vt:lpstr>
      <vt:lpstr>  FBF0432 - Fundamentos de Farmácia Clínica e Atenção Farmacêutica  </vt:lpstr>
      <vt:lpstr>aidS</vt:lpstr>
      <vt:lpstr>Origem do termo ‘paciente’</vt:lpstr>
      <vt:lpstr>Personagem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História e manifestações clínicas iniciais</vt:lpstr>
      <vt:lpstr>&gt;&gt; Periodicidade de consultas e seguimento laboratorial &gt;&gt; Investigação de tuberculose</vt:lpstr>
      <vt:lpstr>I. Investigação de risco cardiovascular (RCV) II. Rastreamento de neoplasias III. Imunizações </vt:lpstr>
      <vt:lpstr>Apresentação do PowerPoint</vt:lpstr>
      <vt:lpstr>Alterações neurocognitivas associadas ao HIV</vt:lpstr>
      <vt:lpstr>Transtornos psiquiátricos em pessoas vivendo com HIV/aids</vt:lpstr>
      <vt:lpstr>Apresentação do PowerPoint</vt:lpstr>
      <vt:lpstr>Preparação do paciente para o tratamento</vt:lpstr>
      <vt:lpstr>Apresentação do PowerPoint</vt:lpstr>
      <vt:lpstr>estímulo</vt:lpstr>
      <vt:lpstr>Prevenção Positiva</vt:lpstr>
      <vt:lpstr>Apresentação do PowerPoint</vt:lpstr>
      <vt:lpstr>TARV</vt:lpstr>
      <vt:lpstr>Apresentação do PowerPoint</vt:lpstr>
      <vt:lpstr>Apresentação do PowerPoint</vt:lpstr>
      <vt:lpstr>Obrigada!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FBF0432 - Fundamentos de Farmácia Clínica e Atenção Farmacêutica</dc:title>
  <dc:creator>Pamella&amp;Breno</dc:creator>
  <cp:lastModifiedBy>Usuário</cp:lastModifiedBy>
  <cp:revision>31</cp:revision>
  <dcterms:created xsi:type="dcterms:W3CDTF">2016-08-25T12:54:25Z</dcterms:created>
  <dcterms:modified xsi:type="dcterms:W3CDTF">2016-08-25T20:40:35Z</dcterms:modified>
</cp:coreProperties>
</file>