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5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LEN" initials="G" lastIdx="0" clrIdx="0">
    <p:extLst>
      <p:ext uri="{19B8F6BF-5375-455C-9EA6-DF929625EA0E}">
        <p15:presenceInfo xmlns:p15="http://schemas.microsoft.com/office/powerpoint/2012/main" userId="GL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5D42-20BE-42AA-BBE2-51B213F831F5}" type="datetimeFigureOut">
              <a:rPr lang="pt-BR" smtClean="0"/>
              <a:t>25/08/2016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A4623-C9AD-46CB-8CCE-70639CF79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77342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5D42-20BE-42AA-BBE2-51B213F831F5}" type="datetimeFigureOut">
              <a:rPr lang="pt-BR" smtClean="0"/>
              <a:t>25/08/2016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A4623-C9AD-46CB-8CCE-70639CF79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37434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5D42-20BE-42AA-BBE2-51B213F831F5}" type="datetimeFigureOut">
              <a:rPr lang="pt-BR" smtClean="0"/>
              <a:t>25/08/2016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A4623-C9AD-46CB-8CCE-70639CF79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91582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5D42-20BE-42AA-BBE2-51B213F831F5}" type="datetimeFigureOut">
              <a:rPr lang="pt-BR" smtClean="0"/>
              <a:t>25/08/2016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A4623-C9AD-46CB-8CCE-70639CF79473}" type="slidenum">
              <a:rPr lang="pt-BR" smtClean="0"/>
              <a:t>‹nº›</a:t>
            </a:fld>
            <a:endParaRPr lang="pt-B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65028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5D42-20BE-42AA-BBE2-51B213F831F5}" type="datetimeFigureOut">
              <a:rPr lang="pt-BR" smtClean="0"/>
              <a:t>25/08/2016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A4623-C9AD-46CB-8CCE-70639CF79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94378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5D42-20BE-42AA-BBE2-51B213F831F5}" type="datetimeFigureOut">
              <a:rPr lang="pt-BR" smtClean="0"/>
              <a:t>25/08/2016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A4623-C9AD-46CB-8CCE-70639CF79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0746888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5D42-20BE-42AA-BBE2-51B213F831F5}" type="datetimeFigureOut">
              <a:rPr lang="pt-BR" smtClean="0"/>
              <a:t>25/08/2016</a:t>
            </a:fld>
            <a:endParaRPr lang="pt-B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A4623-C9AD-46CB-8CCE-70639CF79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4295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5D42-20BE-42AA-BBE2-51B213F831F5}" type="datetimeFigureOut">
              <a:rPr lang="pt-BR" smtClean="0"/>
              <a:t>25/08/2016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A4623-C9AD-46CB-8CCE-70639CF79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68965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5D42-20BE-42AA-BBE2-51B213F831F5}" type="datetimeFigureOut">
              <a:rPr lang="pt-BR" smtClean="0"/>
              <a:t>25/08/2016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A4623-C9AD-46CB-8CCE-70639CF79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1272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5D42-20BE-42AA-BBE2-51B213F831F5}" type="datetimeFigureOut">
              <a:rPr lang="pt-BR" smtClean="0"/>
              <a:t>25/08/2016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A4623-C9AD-46CB-8CCE-70639CF79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88870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5D42-20BE-42AA-BBE2-51B213F831F5}" type="datetimeFigureOut">
              <a:rPr lang="pt-BR" smtClean="0"/>
              <a:t>25/08/2016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A4623-C9AD-46CB-8CCE-70639CF79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7314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5D42-20BE-42AA-BBE2-51B213F831F5}" type="datetimeFigureOut">
              <a:rPr lang="pt-BR" smtClean="0"/>
              <a:t>25/08/2016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A4623-C9AD-46CB-8CCE-70639CF79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31628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5D42-20BE-42AA-BBE2-51B213F831F5}" type="datetimeFigureOut">
              <a:rPr lang="pt-BR" smtClean="0"/>
              <a:t>25/08/2016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A4623-C9AD-46CB-8CCE-70639CF79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5295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5D42-20BE-42AA-BBE2-51B213F831F5}" type="datetimeFigureOut">
              <a:rPr lang="pt-BR" smtClean="0"/>
              <a:t>25/08/2016</a:t>
            </a:fld>
            <a:endParaRPr lang="pt-B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A4623-C9AD-46CB-8CCE-70639CF79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8103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5D42-20BE-42AA-BBE2-51B213F831F5}" type="datetimeFigureOut">
              <a:rPr lang="pt-BR" smtClean="0"/>
              <a:t>25/08/2016</a:t>
            </a:fld>
            <a:endParaRPr lang="pt-B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A4623-C9AD-46CB-8CCE-70639CF79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2775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5D42-20BE-42AA-BBE2-51B213F831F5}" type="datetimeFigureOut">
              <a:rPr lang="pt-BR" smtClean="0"/>
              <a:t>25/08/2016</a:t>
            </a:fld>
            <a:endParaRPr lang="pt-B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A4623-C9AD-46CB-8CCE-70639CF79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59970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2D5D42-20BE-42AA-BBE2-51B213F831F5}" type="datetimeFigureOut">
              <a:rPr lang="pt-BR" smtClean="0"/>
              <a:t>25/08/2016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AA4623-C9AD-46CB-8CCE-70639CF79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5802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B2D5D42-20BE-42AA-BBE2-51B213F831F5}" type="datetimeFigureOut">
              <a:rPr lang="pt-BR" smtClean="0"/>
              <a:t>25/08/2016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AA4623-C9AD-46CB-8CCE-70639CF7947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3856165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6" r:id="rId1"/>
    <p:sldLayoutId id="2147483867" r:id="rId2"/>
    <p:sldLayoutId id="2147483868" r:id="rId3"/>
    <p:sldLayoutId id="2147483869" r:id="rId4"/>
    <p:sldLayoutId id="2147483870" r:id="rId5"/>
    <p:sldLayoutId id="2147483871" r:id="rId6"/>
    <p:sldLayoutId id="2147483872" r:id="rId7"/>
    <p:sldLayoutId id="2147483873" r:id="rId8"/>
    <p:sldLayoutId id="2147483874" r:id="rId9"/>
    <p:sldLayoutId id="2147483875" r:id="rId10"/>
    <p:sldLayoutId id="2147483876" r:id="rId11"/>
    <p:sldLayoutId id="2147483877" r:id="rId12"/>
    <p:sldLayoutId id="2147483878" r:id="rId13"/>
    <p:sldLayoutId id="2147483879" r:id="rId14"/>
    <p:sldLayoutId id="2147483880" r:id="rId15"/>
    <p:sldLayoutId id="2147483881" r:id="rId16"/>
    <p:sldLayoutId id="214748388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ho.int/en/" TargetMode="External"/><Relationship Id="rId2" Type="http://schemas.openxmlformats.org/officeDocument/2006/relationships/hyperlink" Target="http://bvsms.saude.gov.br/bvs/publicacoes/protocolos_clinicos_diretrizes_terapeuticas_v1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54955" y="1599144"/>
            <a:ext cx="8825658" cy="3026892"/>
          </a:xfrm>
        </p:spPr>
        <p:txBody>
          <a:bodyPr/>
          <a:lstStyle/>
          <a:p>
            <a:r>
              <a:rPr lang="pt-B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anose="04020705040A02060702" pitchFamily="82" charset="0"/>
              </a:rPr>
              <a:t>ASMA PACIENTE PEDIÁTRICO</a:t>
            </a:r>
            <a:endParaRPr lang="pt-BR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anose="04020705040A02060702" pitchFamily="82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37933" y="5086473"/>
            <a:ext cx="8825658" cy="1443116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Gabriela  </a:t>
            </a:r>
            <a:r>
              <a:rPr lang="pt-BR" dirty="0" err="1" smtClean="0">
                <a:solidFill>
                  <a:schemeClr val="tx1"/>
                </a:solidFill>
              </a:rPr>
              <a:t>Tofeti</a:t>
            </a:r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err="1" smtClean="0">
                <a:solidFill>
                  <a:schemeClr val="tx1"/>
                </a:solidFill>
              </a:rPr>
              <a:t>Glen-Chancy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Gustavo </a:t>
            </a:r>
            <a:r>
              <a:rPr lang="pt-BR" dirty="0" err="1" smtClean="0">
                <a:solidFill>
                  <a:schemeClr val="tx1"/>
                </a:solidFill>
              </a:rPr>
              <a:t>solla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</a:p>
          <a:p>
            <a:endParaRPr lang="pt-BR" dirty="0" smtClean="0">
              <a:solidFill>
                <a:schemeClr val="tx1"/>
              </a:solidFill>
            </a:endParaRPr>
          </a:p>
          <a:p>
            <a:endParaRPr lang="pt-BR" dirty="0">
              <a:solidFill>
                <a:schemeClr val="tx1"/>
              </a:solidFill>
            </a:endParaRPr>
          </a:p>
          <a:p>
            <a:endParaRPr lang="pt-BR" dirty="0" smtClean="0">
              <a:solidFill>
                <a:schemeClr val="tx1"/>
              </a:solidFill>
            </a:endParaRPr>
          </a:p>
          <a:p>
            <a:endParaRPr lang="pt-BR" dirty="0">
              <a:solidFill>
                <a:schemeClr val="tx1"/>
              </a:solidFill>
            </a:endParaRPr>
          </a:p>
          <a:p>
            <a:endParaRPr lang="pt-BR" dirty="0" smtClean="0">
              <a:solidFill>
                <a:schemeClr val="tx1"/>
              </a:solidFill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9890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 paciente: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Ana Lúcia Braga </a:t>
            </a:r>
          </a:p>
          <a:p>
            <a:r>
              <a:rPr lang="pt-BR" dirty="0" smtClean="0"/>
              <a:t>Ela tem 9 anos </a:t>
            </a:r>
          </a:p>
          <a:p>
            <a:r>
              <a:rPr lang="pt-BR" dirty="0" smtClean="0"/>
              <a:t>Mora na comunidade de Paraisópolis, </a:t>
            </a:r>
          </a:p>
          <a:p>
            <a:r>
              <a:rPr lang="pt-BR" dirty="0" smtClean="0"/>
              <a:t>Mora com a mãe, o padrasto fumante, e um gato</a:t>
            </a:r>
            <a:r>
              <a:rPr lang="pt-BR" dirty="0" smtClean="0"/>
              <a:t>.</a:t>
            </a:r>
          </a:p>
          <a:p>
            <a:r>
              <a:rPr lang="pt-BR" dirty="0" smtClean="0"/>
              <a:t>Mora em uma casa em que bate pouco sol, tem tapetes, é pouco arejado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9891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Histórico sintomático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Vem apresentado sinais de problemas respiratórios, há uns meses. Como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 smtClean="0"/>
              <a:t> Tosse, 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/>
              <a:t>D</a:t>
            </a:r>
            <a:r>
              <a:rPr lang="pt-BR" dirty="0" smtClean="0"/>
              <a:t>ificuldade para respirar, 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/>
              <a:t>C</a:t>
            </a:r>
            <a:r>
              <a:rPr lang="pt-BR" dirty="0" smtClean="0"/>
              <a:t>hiado,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/>
              <a:t>I</a:t>
            </a:r>
            <a:r>
              <a:rPr lang="pt-BR" dirty="0" smtClean="0"/>
              <a:t>rritação na garganta.  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Principalmente quando faz frio. </a:t>
            </a:r>
          </a:p>
          <a:p>
            <a:pPr marL="0" indent="0">
              <a:buNone/>
            </a:pPr>
            <a:r>
              <a:rPr lang="pt-BR" dirty="0" smtClean="0"/>
              <a:t>Numa noite fria de inverno, teve uma crise e  os pais tomaram as providências.</a:t>
            </a:r>
          </a:p>
        </p:txBody>
      </p:sp>
    </p:spTree>
    <p:extLst>
      <p:ext uri="{BB962C8B-B14F-4D97-AF65-F5344CB8AC3E}">
        <p14:creationId xmlns:p14="http://schemas.microsoft.com/office/powerpoint/2010/main" val="226742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Providências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Hospital da rede pública, </a:t>
            </a:r>
            <a:r>
              <a:rPr lang="pt-BR" dirty="0" smtClean="0"/>
              <a:t>onde recebeu a medicação momentânea (Inalação de brônquio-dilatador, </a:t>
            </a:r>
            <a:r>
              <a:rPr lang="pt-BR" dirty="0" err="1" smtClean="0"/>
              <a:t>antitússico</a:t>
            </a:r>
            <a:r>
              <a:rPr lang="pt-BR" dirty="0" smtClean="0"/>
              <a:t> e paracetamol). E a família voltou para casa. </a:t>
            </a:r>
          </a:p>
          <a:p>
            <a:r>
              <a:rPr lang="pt-BR" dirty="0" smtClean="0"/>
              <a:t>Dias depois a crise volta</a:t>
            </a:r>
          </a:p>
          <a:p>
            <a:r>
              <a:rPr lang="pt-BR" dirty="0" smtClean="0"/>
              <a:t>Ana Lucia volta ao hospital e o processo acima se repete</a:t>
            </a:r>
          </a:p>
          <a:p>
            <a:r>
              <a:rPr lang="pt-BR" dirty="0" smtClean="0"/>
              <a:t>Recomendam que a mãe procure um posto de saúde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12306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Fluxograma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Programado por um médico em conjunto com um farmacêutico para que seja arranjado um padrão de diagnostico e medicamento adequados para o paciente</a:t>
            </a:r>
          </a:p>
          <a:p>
            <a:r>
              <a:rPr lang="pt-BR" dirty="0"/>
              <a:t>Protocolos Clínico e Diretrizes Terapêuticas (</a:t>
            </a:r>
            <a:r>
              <a:rPr lang="pt-BR" dirty="0" err="1"/>
              <a:t>nov</a:t>
            </a:r>
            <a:r>
              <a:rPr lang="pt-BR" dirty="0"/>
              <a:t>/13)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4565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 posto: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Consulta um pediatra </a:t>
            </a:r>
          </a:p>
          <a:p>
            <a:r>
              <a:rPr lang="pt-BR" dirty="0" smtClean="0"/>
              <a:t>Após avaliação, é orientado procurar um pneumologista </a:t>
            </a:r>
          </a:p>
          <a:p>
            <a:r>
              <a:rPr lang="pt-BR" dirty="0" smtClean="0"/>
              <a:t>Este pede exame função pulmonar, e é pela avaliação descobre que Ana Lucia tem asma</a:t>
            </a:r>
          </a:p>
          <a:p>
            <a:r>
              <a:rPr lang="pt-BR" dirty="0" smtClean="0"/>
              <a:t>É então, receitado um medicamento especifico para o paciente</a:t>
            </a:r>
          </a:p>
          <a:p>
            <a:r>
              <a:rPr lang="pt-BR" dirty="0" smtClean="0"/>
              <a:t>É recomendado que ela evite contato com animais como gatos e cachorros, evitar fumaça e praticar natação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8687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Medicamentos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Há duas classes principais de medicamentos: os normais e os </a:t>
            </a:r>
            <a:r>
              <a:rPr lang="pt-BR" dirty="0" smtClean="0"/>
              <a:t>componentes especializados</a:t>
            </a:r>
            <a:endParaRPr lang="pt-BR" dirty="0" smtClean="0"/>
          </a:p>
          <a:p>
            <a:r>
              <a:rPr lang="pt-BR" dirty="0" smtClean="0"/>
              <a:t>Os medicamentos normais são adquiridos em farmácias populares e nos próprios postos de saúde</a:t>
            </a:r>
          </a:p>
          <a:p>
            <a:r>
              <a:rPr lang="pt-BR" dirty="0" smtClean="0"/>
              <a:t>Os </a:t>
            </a:r>
            <a:r>
              <a:rPr lang="pt-BR" dirty="0" smtClean="0"/>
              <a:t>componentes especializados</a:t>
            </a:r>
            <a:r>
              <a:rPr lang="pt-BR" dirty="0" smtClean="0"/>
              <a:t> </a:t>
            </a:r>
            <a:r>
              <a:rPr lang="pt-BR" dirty="0" smtClean="0"/>
              <a:t>são adquiridos apenas em </a:t>
            </a:r>
            <a:r>
              <a:rPr lang="pt-BR" dirty="0" smtClean="0"/>
              <a:t>hospitais da red</a:t>
            </a:r>
            <a:r>
              <a:rPr lang="pt-BR" dirty="0" smtClean="0"/>
              <a:t>e publica</a:t>
            </a:r>
            <a:endParaRPr lang="pt-BR" dirty="0" smtClean="0"/>
          </a:p>
          <a:p>
            <a:r>
              <a:rPr lang="pt-BR" dirty="0" smtClean="0"/>
              <a:t>Ambos os tipos são disponibilizados gratuitamente</a:t>
            </a:r>
          </a:p>
          <a:p>
            <a:r>
              <a:rPr lang="pt-BR" dirty="0" smtClean="0"/>
              <a:t>Os componentes especializados </a:t>
            </a:r>
            <a:r>
              <a:rPr lang="pt-BR" dirty="0" smtClean="0"/>
              <a:t>são </a:t>
            </a:r>
            <a:r>
              <a:rPr lang="pt-BR" dirty="0" smtClean="0"/>
              <a:t>determinados periodicamente </a:t>
            </a:r>
            <a:r>
              <a:rPr lang="pt-BR" dirty="0" smtClean="0"/>
              <a:t>pelo </a:t>
            </a:r>
            <a:r>
              <a:rPr lang="pt-BR" dirty="0" smtClean="0"/>
              <a:t>governo</a:t>
            </a:r>
            <a:r>
              <a:rPr lang="pt-BR" dirty="0"/>
              <a:t> </a:t>
            </a:r>
            <a:r>
              <a:rPr lang="pt-BR" dirty="0" smtClean="0"/>
              <a:t>e, então, são disponibilizadas tabelas com estes.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292277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Terapias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Há dois tipos de terapias principais: as farmacológicas e as não farmacológicas</a:t>
            </a:r>
          </a:p>
          <a:p>
            <a:r>
              <a:rPr lang="pt-BR" dirty="0" smtClean="0"/>
              <a:t>As não farmacológicas são as que foram feitas no posto de passar informações para a família</a:t>
            </a:r>
          </a:p>
          <a:p>
            <a:r>
              <a:rPr lang="pt-BR" dirty="0" smtClean="0"/>
              <a:t>As farmacológicas consistem em dois tipos de medicamentos: os de controle, que são tomados diariamente; os de resgate, que são os tomados durante a </a:t>
            </a:r>
            <a:r>
              <a:rPr lang="pt-BR" dirty="0" smtClean="0"/>
              <a:t>crise</a:t>
            </a:r>
          </a:p>
          <a:p>
            <a:r>
              <a:rPr lang="pt-BR" dirty="0" smtClean="0"/>
              <a:t>Como terapias não farmacológicas também podem ser citados métodos alternativos como homeopatia, além de informações sobre cuidados com o ambiente em que a pessoa reside, como limpeza, ambiente arejado, evitar tapetes e cortinas, dentre outros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27977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Referências: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>
                <a:hlinkClick r:id="rId2"/>
              </a:rPr>
              <a:t>http://</a:t>
            </a:r>
            <a:r>
              <a:rPr lang="pt-BR" dirty="0" smtClean="0">
                <a:hlinkClick r:id="rId2"/>
              </a:rPr>
              <a:t>bvsms.saude.gov.br/bvs/publicacoes/protocolos_clinicos_diretrizes_terapeuticas_v1.pdf</a:t>
            </a:r>
            <a:endParaRPr lang="pt-BR" dirty="0" smtClean="0"/>
          </a:p>
          <a:p>
            <a:r>
              <a:rPr lang="pt-BR" dirty="0">
                <a:hlinkClick r:id="rId3"/>
              </a:rPr>
              <a:t>http://www.who.int/en</a:t>
            </a:r>
            <a:r>
              <a:rPr lang="pt-BR" dirty="0" smtClean="0">
                <a:hlinkClick r:id="rId3"/>
              </a:rPr>
              <a:t>/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022658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Í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Í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Í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1573</TotalTime>
  <Words>415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4" baseType="lpstr">
      <vt:lpstr>Algerian</vt:lpstr>
      <vt:lpstr>Arial</vt:lpstr>
      <vt:lpstr>Century Gothic</vt:lpstr>
      <vt:lpstr>Wingdings 3</vt:lpstr>
      <vt:lpstr>Íon</vt:lpstr>
      <vt:lpstr>ASMA PACIENTE PEDIÁTRICO</vt:lpstr>
      <vt:lpstr>O paciente:</vt:lpstr>
      <vt:lpstr>Histórico sintomático</vt:lpstr>
      <vt:lpstr>Providências </vt:lpstr>
      <vt:lpstr>Fluxograma</vt:lpstr>
      <vt:lpstr>No posto:</vt:lpstr>
      <vt:lpstr>Medicamentos</vt:lpstr>
      <vt:lpstr>Terapias</vt:lpstr>
      <vt:lpstr>Referências: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ASMA PACIENTE PEDIÁTRICO</dc:title>
  <dc:creator>GLEN</dc:creator>
  <cp:lastModifiedBy>GLEN</cp:lastModifiedBy>
  <cp:revision>20</cp:revision>
  <dcterms:created xsi:type="dcterms:W3CDTF">2016-08-24T16:41:14Z</dcterms:created>
  <dcterms:modified xsi:type="dcterms:W3CDTF">2016-08-25T23:35:34Z</dcterms:modified>
</cp:coreProperties>
</file>