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4"/>
  </p:notesMasterIdLst>
  <p:sldIdLst>
    <p:sldId id="256" r:id="rId2"/>
    <p:sldId id="257" r:id="rId3"/>
    <p:sldId id="259" r:id="rId4"/>
    <p:sldId id="269" r:id="rId5"/>
    <p:sldId id="271" r:id="rId6"/>
    <p:sldId id="272" r:id="rId7"/>
    <p:sldId id="264" r:id="rId8"/>
    <p:sldId id="265" r:id="rId9"/>
    <p:sldId id="261" r:id="rId10"/>
    <p:sldId id="268" r:id="rId11"/>
    <p:sldId id="262" r:id="rId12"/>
    <p:sldId id="267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4A8BDB-5630-4398-8857-5A31E2CA55D7}" type="datetimeFigureOut">
              <a:rPr lang="pt-BR"/>
              <a:t>30/08/2016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777E36-E6A5-4D63-A3BC-C922CE0AA7CF}" type="slidenum">
              <a:rPr lang="pt-BR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3396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777E36-E6A5-4D63-A3BC-C922CE0AA7CF}" type="slidenum">
              <a:rPr lang="pt-BR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46158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777E36-E6A5-4D63-A3BC-C922CE0AA7CF}" type="slidenum">
              <a:rPr lang="pt-BR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63538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777E36-E6A5-4D63-A3BC-C922CE0AA7CF}" type="slidenum">
              <a:rPr lang="pt-BR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9479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C7A12-6F28-4FF8-801B-EAF9FBD7C584}" type="datetimeFigureOut">
              <a:rPr lang="pt-BR" smtClean="0"/>
              <a:t>30/08/2016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3175A-AEB4-471F-A88C-E7F6083C9E01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C7A12-6F28-4FF8-801B-EAF9FBD7C584}" type="datetimeFigureOut">
              <a:rPr lang="pt-BR" smtClean="0"/>
              <a:t>30/08/2016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3175A-AEB4-471F-A88C-E7F6083C9E0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C7A12-6F28-4FF8-801B-EAF9FBD7C584}" type="datetimeFigureOut">
              <a:rPr lang="pt-BR" smtClean="0"/>
              <a:t>30/08/2016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3175A-AEB4-471F-A88C-E7F6083C9E0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C7A12-6F28-4FF8-801B-EAF9FBD7C584}" type="datetimeFigureOut">
              <a:rPr lang="pt-BR" smtClean="0"/>
              <a:t>30/08/2016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3175A-AEB4-471F-A88C-E7F6083C9E0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C7A12-6F28-4FF8-801B-EAF9FBD7C584}" type="datetimeFigureOut">
              <a:rPr lang="pt-BR" smtClean="0"/>
              <a:t>30/08/2016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193175A-AEB4-471F-A88C-E7F6083C9E01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C7A12-6F28-4FF8-801B-EAF9FBD7C584}" type="datetimeFigureOut">
              <a:rPr lang="pt-BR" smtClean="0"/>
              <a:t>30/08/2016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3175A-AEB4-471F-A88C-E7F6083C9E0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C7A12-6F28-4FF8-801B-EAF9FBD7C584}" type="datetimeFigureOut">
              <a:rPr lang="pt-BR" smtClean="0"/>
              <a:t>30/08/2016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3175A-AEB4-471F-A88C-E7F6083C9E0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C7A12-6F28-4FF8-801B-EAF9FBD7C584}" type="datetimeFigureOut">
              <a:rPr lang="pt-BR" smtClean="0"/>
              <a:t>30/08/2016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3175A-AEB4-471F-A88C-E7F6083C9E0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C7A12-6F28-4FF8-801B-EAF9FBD7C584}" type="datetimeFigureOut">
              <a:rPr lang="pt-BR" smtClean="0"/>
              <a:t>30/08/2016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3175A-AEB4-471F-A88C-E7F6083C9E0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C7A12-6F28-4FF8-801B-EAF9FBD7C584}" type="datetimeFigureOut">
              <a:rPr lang="pt-BR" smtClean="0"/>
              <a:t>30/08/2016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3175A-AEB4-471F-A88C-E7F6083C9E0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t-BR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C7A12-6F28-4FF8-801B-EAF9FBD7C584}" type="datetimeFigureOut">
              <a:rPr lang="pt-BR" smtClean="0"/>
              <a:t>30/08/2016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3175A-AEB4-471F-A88C-E7F6083C9E0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F4C7A12-6F28-4FF8-801B-EAF9FBD7C584}" type="datetimeFigureOut">
              <a:rPr lang="pt-BR" smtClean="0"/>
              <a:t>30/08/2016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193175A-AEB4-471F-A88C-E7F6083C9E01}" type="slidenum">
              <a:rPr lang="pt-BR" smtClean="0"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5536" y="692696"/>
            <a:ext cx="8229600" cy="1828800"/>
          </a:xfrm>
        </p:spPr>
        <p:txBody>
          <a:bodyPr/>
          <a:lstStyle/>
          <a:p>
            <a:r>
              <a:rPr lang="pt-BR" dirty="0"/>
              <a:t>DENGUE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79712" y="3284984"/>
            <a:ext cx="4953000" cy="2256656"/>
          </a:xfrm>
        </p:spPr>
        <p:txBody>
          <a:bodyPr>
            <a:normAutofit fontScale="92500" lnSpcReduction="10000"/>
          </a:bodyPr>
          <a:lstStyle/>
          <a:p>
            <a:r>
              <a:rPr lang="pt-BR" sz="3000" dirty="0">
                <a:solidFill>
                  <a:srgbClr val="00B0F0"/>
                </a:solidFill>
              </a:rPr>
              <a:t>Atenção Farmacêutica – Integral</a:t>
            </a:r>
          </a:p>
          <a:p>
            <a:endParaRPr lang="pt-BR" dirty="0"/>
          </a:p>
          <a:p>
            <a:r>
              <a:rPr lang="pt-BR" dirty="0"/>
              <a:t>Arthur Melem </a:t>
            </a:r>
          </a:p>
          <a:p>
            <a:r>
              <a:rPr lang="pt-BR" dirty="0"/>
              <a:t>Bruno Coelho</a:t>
            </a:r>
          </a:p>
        </p:txBody>
      </p:sp>
    </p:spTree>
    <p:extLst>
      <p:ext uri="{BB962C8B-B14F-4D97-AF65-F5344CB8AC3E}">
        <p14:creationId xmlns:p14="http://schemas.microsoft.com/office/powerpoint/2010/main" val="14700646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Incidência </a:t>
            </a:r>
            <a:r>
              <a:rPr lang="pt-BR"/>
              <a:t>da dengue no </a:t>
            </a:r>
            <a:r>
              <a:rPr lang="pt-BR" dirty="0"/>
              <a:t>mundo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 incidência de dengue em todo o mundo tem aumentado nas últimas décadas. Hoje, a doença ocorre em mais de 100 países.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744015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Fatores de Risco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Fatores que podem agravar a dengue:</a:t>
            </a:r>
          </a:p>
          <a:p>
            <a:r>
              <a:rPr lang="pt-BR" dirty="0" smtClean="0"/>
              <a:t>Asma, </a:t>
            </a:r>
            <a:r>
              <a:rPr lang="pt-BR" dirty="0" err="1" smtClean="0"/>
              <a:t>atopias</a:t>
            </a:r>
            <a:r>
              <a:rPr lang="pt-BR" dirty="0"/>
              <a:t> </a:t>
            </a:r>
            <a:r>
              <a:rPr lang="pt-BR" dirty="0" smtClean="0"/>
              <a:t>e alergia e drogas;</a:t>
            </a:r>
          </a:p>
          <a:p>
            <a:r>
              <a:rPr lang="pt-BR" dirty="0" smtClean="0"/>
              <a:t>Diabetes;</a:t>
            </a:r>
          </a:p>
          <a:p>
            <a:r>
              <a:rPr lang="pt-BR" dirty="0" smtClean="0"/>
              <a:t>Anemia falciforme, Hemofilia;</a:t>
            </a:r>
            <a:endParaRPr lang="pt-BR" dirty="0"/>
          </a:p>
          <a:p>
            <a:r>
              <a:rPr lang="pt-BR" smtClean="0"/>
              <a:t>HIV</a:t>
            </a:r>
          </a:p>
          <a:p>
            <a:pPr marL="137160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40172935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Referências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/>
              <a:t>http://g1.globo.com/bemestar/noticia/2016/04/brasil-teve-802-mil-casos-de-dengue-e-91-mil-de-zika-em-2016-diz-boletim.html </a:t>
            </a:r>
          </a:p>
          <a:p>
            <a:r>
              <a:rPr lang="pt-BR" dirty="0"/>
              <a:t>http://noticias.uol.com.br/ciencia/ultimas-noticias/redacao/2008/04/11/conheca-o-historico-da-dengue-no-pais-e-no-mundo.htm</a:t>
            </a:r>
          </a:p>
          <a:p>
            <a:r>
              <a:rPr lang="pt-BR" dirty="0"/>
              <a:t>http://</a:t>
            </a:r>
            <a:r>
              <a:rPr lang="pt-BR" dirty="0" smtClean="0"/>
              <a:t>www.ioc.fiocruz.br/pages/informerede/corpo/hotsite/dengue/arquivos/dengue_manejo_clinico.pdf</a:t>
            </a:r>
          </a:p>
          <a:p>
            <a:r>
              <a:rPr lang="pt-BR" dirty="0"/>
              <a:t>http://</a:t>
            </a:r>
            <a:r>
              <a:rPr lang="pt-BR" dirty="0" smtClean="0"/>
              <a:t>www.saude.pr.gov.br/arquivos/File/0DAF/RENAME2014ed2015.pdf </a:t>
            </a:r>
          </a:p>
          <a:p>
            <a:r>
              <a:rPr lang="pt-BR" dirty="0"/>
              <a:t>http://www.prefeitura.sp.gov.br/cidade/secretarias/saude/assist_farmaceutica/index.php?p=218750 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8995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Paciente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Marcelo</a:t>
            </a:r>
          </a:p>
          <a:p>
            <a:r>
              <a:rPr lang="pt-BR" dirty="0"/>
              <a:t>12 anos</a:t>
            </a:r>
          </a:p>
          <a:p>
            <a:r>
              <a:rPr lang="pt-BR" dirty="0"/>
              <a:t>Baixa renda</a:t>
            </a:r>
          </a:p>
          <a:p>
            <a:r>
              <a:rPr lang="pt-BR" dirty="0"/>
              <a:t>Morador do bairro Parque do Carmo – Zona Leste de São Paulo</a:t>
            </a:r>
          </a:p>
          <a:p>
            <a:pPr marL="13716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00635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Sinais e sintomas </a:t>
            </a:r>
            <a:r>
              <a:rPr lang="pt-BR"/>
              <a:t>do agravo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vert="horz" anchor="t">
            <a:normAutofit/>
          </a:bodyPr>
          <a:lstStyle/>
          <a:p>
            <a:r>
              <a:rPr lang="pt-BR" dirty="0"/>
              <a:t>Doença febril aguda com duração de 6 dias</a:t>
            </a:r>
          </a:p>
          <a:p>
            <a:r>
              <a:rPr lang="pt-BR" dirty="0" smtClean="0"/>
              <a:t>Dor de cabeça</a:t>
            </a:r>
            <a:endParaRPr lang="pt-BR" dirty="0"/>
          </a:p>
          <a:p>
            <a:r>
              <a:rPr lang="pt-BR" dirty="0"/>
              <a:t>Manchas cutâneas</a:t>
            </a:r>
          </a:p>
          <a:p>
            <a:r>
              <a:rPr lang="pt-BR" dirty="0"/>
              <a:t>Náuseas e vômitos persistentes</a:t>
            </a:r>
          </a:p>
          <a:p>
            <a:r>
              <a:rPr lang="pt-BR" dirty="0"/>
              <a:t>Moleza e sonolência</a:t>
            </a:r>
          </a:p>
          <a:p>
            <a:pPr marL="13716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3578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Diagnóstico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vert="horz" anchor="t">
            <a:normAutofit/>
          </a:bodyPr>
          <a:lstStyle/>
          <a:p>
            <a:r>
              <a:rPr lang="pt-BR" dirty="0"/>
              <a:t>Prova do laço              Resultado negativo</a:t>
            </a:r>
          </a:p>
          <a:p>
            <a:endParaRPr lang="pt-BR" dirty="0"/>
          </a:p>
          <a:p>
            <a:r>
              <a:rPr lang="pt-BR" dirty="0"/>
              <a:t>Por estar com suspeita de dengue, porém sem hemorragia, Marcelo foi designado ao grupo A</a:t>
            </a:r>
          </a:p>
          <a:p>
            <a:endParaRPr lang="pt-BR" dirty="0"/>
          </a:p>
        </p:txBody>
      </p:sp>
      <p:sp>
        <p:nvSpPr>
          <p:cNvPr id="6" name="Seta: para a Direita 5"/>
          <p:cNvSpPr/>
          <p:nvPr/>
        </p:nvSpPr>
        <p:spPr>
          <a:xfrm>
            <a:off x="3438980" y="16002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0702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Diagnóstico</a:t>
            </a:r>
          </a:p>
        </p:txBody>
      </p:sp>
      <p:pic>
        <p:nvPicPr>
          <p:cNvPr id="5" name="Espaço Reservado para Conteúdo 4" descr="6969696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18166" y="1558306"/>
            <a:ext cx="8579567" cy="4997176"/>
          </a:xfrm>
        </p:spPr>
      </p:pic>
    </p:spTree>
    <p:extLst>
      <p:ext uri="{BB962C8B-B14F-4D97-AF65-F5344CB8AC3E}">
        <p14:creationId xmlns:p14="http://schemas.microsoft.com/office/powerpoint/2010/main" val="465732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Diagnóstico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vert="horz" anchor="t">
            <a:normAutofit/>
          </a:bodyPr>
          <a:lstStyle/>
          <a:p>
            <a:r>
              <a:rPr lang="pt-BR" dirty="0"/>
              <a:t>Por ser menor de 13 anos o exame de hemograma e plaquetas foi pedido pelo médico.</a:t>
            </a:r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O valor do hematócrito no hemograma deu 10% acima do valor de referência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673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 que foi indicado?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vert="horz" anchor="t">
            <a:normAutofit/>
          </a:bodyPr>
          <a:lstStyle/>
          <a:p>
            <a:r>
              <a:rPr lang="pt-BR" dirty="0"/>
              <a:t>Farmacológica:</a:t>
            </a:r>
            <a:br>
              <a:rPr lang="pt-BR" dirty="0"/>
            </a:br>
            <a:r>
              <a:rPr lang="pt-BR" dirty="0"/>
              <a:t> Utilização de paracetamol (e/ou dipirona)</a:t>
            </a:r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Não farmacológica:</a:t>
            </a:r>
            <a:br>
              <a:rPr lang="pt-BR" dirty="0"/>
            </a:br>
            <a:r>
              <a:rPr lang="pt-BR" dirty="0"/>
              <a:t> </a:t>
            </a:r>
            <a:r>
              <a:rPr lang="pt-BR" dirty="0">
                <a:latin typeface="Book Antiqua" charset="0"/>
              </a:rPr>
              <a:t> Hidratação oral 60 a 80ml/kg/dia; um terço deste volume com SRO (Sal de Reidratação Oral) e o restante em líquidos caseiros (</a:t>
            </a:r>
            <a:r>
              <a:rPr lang="pt-BR" dirty="0" err="1">
                <a:latin typeface="Book Antiqua" charset="0"/>
              </a:rPr>
              <a:t>água,sucos</a:t>
            </a:r>
            <a:r>
              <a:rPr lang="pt-BR" dirty="0">
                <a:latin typeface="Book Antiqua" charset="0"/>
              </a:rPr>
              <a:t> naturais, chás, etc.)</a:t>
            </a:r>
          </a:p>
        </p:txBody>
      </p:sp>
    </p:spTree>
    <p:extLst>
      <p:ext uri="{BB962C8B-B14F-4D97-AF65-F5344CB8AC3E}">
        <p14:creationId xmlns:p14="http://schemas.microsoft.com/office/powerpoint/2010/main" val="2357756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/>
              <a:t>Acesso aos medicamentos pela rede pública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vert="horz" anchor="t">
            <a:normAutofit/>
          </a:bodyPr>
          <a:lstStyle/>
          <a:p>
            <a:r>
              <a:rPr lang="pt-BR" dirty="0"/>
              <a:t>Os seguintes medicamentos são disponibilizados pelo SUS:</a:t>
            </a:r>
          </a:p>
          <a:p>
            <a:pPr marL="137160" indent="0">
              <a:buNone/>
            </a:pPr>
            <a:r>
              <a:rPr lang="pt-BR" dirty="0">
                <a:latin typeface="Book Antiqua" charset="0"/>
              </a:rPr>
              <a:t>    Dipirona sódica            Comprimidos 500mg</a:t>
            </a:r>
          </a:p>
          <a:p>
            <a:pPr marL="137160" indent="0">
              <a:buNone/>
            </a:pPr>
            <a:r>
              <a:rPr lang="pt-BR" dirty="0">
                <a:latin typeface="Book Antiqua" charset="0"/>
              </a:rPr>
              <a:t>    Dipirona sódica            Solução oral 500mg/</a:t>
            </a:r>
            <a:r>
              <a:rPr lang="pt-BR" dirty="0" err="1">
                <a:latin typeface="Book Antiqua" charset="0"/>
              </a:rPr>
              <a:t>mL</a:t>
            </a:r>
            <a:endParaRPr lang="pt-BR" dirty="0">
              <a:latin typeface="Book Antiqua" charset="0"/>
            </a:endParaRPr>
          </a:p>
          <a:p>
            <a:pPr marL="137160" indent="0">
              <a:buNone/>
            </a:pPr>
            <a:r>
              <a:rPr lang="pt-BR" dirty="0">
                <a:latin typeface="Book Antiqua" charset="0"/>
              </a:rPr>
              <a:t>    Paracetamol                  Comprimidos 500mg</a:t>
            </a:r>
          </a:p>
          <a:p>
            <a:pPr marL="137160" indent="0">
              <a:buNone/>
            </a:pPr>
            <a:r>
              <a:rPr lang="pt-BR" dirty="0">
                <a:latin typeface="Book Antiqua" charset="0"/>
              </a:rPr>
              <a:t>    Paracetamol                  Gotas 200mg/</a:t>
            </a:r>
            <a:r>
              <a:rPr lang="pt-BR" dirty="0" err="1">
                <a:latin typeface="Book Antiqua" charset="0"/>
              </a:rPr>
              <a:t>mL</a:t>
            </a:r>
            <a:endParaRPr lang="pt-BR" dirty="0">
              <a:latin typeface="Book Antiqua" charset="0"/>
            </a:endParaRPr>
          </a:p>
          <a:p>
            <a:pPr marL="137160" indent="0">
              <a:buNone/>
            </a:pPr>
            <a:endParaRPr lang="pt-BR" dirty="0">
              <a:latin typeface="Book Antiqua" charset="0"/>
            </a:endParaRPr>
          </a:p>
          <a:p>
            <a:pPr marL="137160" indent="0">
              <a:buNone/>
            </a:pPr>
            <a:r>
              <a:rPr lang="pt-BR" dirty="0">
                <a:latin typeface="Book Antiqua" charset="0"/>
              </a:rPr>
              <a:t>Estes medicamentos foram </a:t>
            </a:r>
            <a:r>
              <a:rPr lang="pt-BR">
                <a:latin typeface="Book Antiqua" charset="0"/>
              </a:rPr>
              <a:t>disponibilizados </a:t>
            </a:r>
            <a:r>
              <a:rPr lang="pt-BR" smtClean="0">
                <a:latin typeface="Book Antiqua" charset="0"/>
              </a:rPr>
              <a:t>pelo programa RENAME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2056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Incidência da dengue no Brasil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O Brasil já registrou 802.249 casos prováveis de dengue em 2016, até o dia 2 de abril.</a:t>
            </a:r>
          </a:p>
          <a:p>
            <a:r>
              <a:rPr lang="pt-BR" dirty="0"/>
              <a:t> São 97.198 casos a mais, se comparado ao mesmo período de 2015, o que representa um aumento de 13,8%.</a:t>
            </a:r>
          </a:p>
          <a:p>
            <a:r>
              <a:rPr lang="pt-BR" dirty="0"/>
              <a:t>O ano de 2015 foi recordista: foram 1.649.008 casos no país, maior número registrado na série histórica, iniciada em 1990.</a:t>
            </a:r>
          </a:p>
          <a:p>
            <a:r>
              <a:rPr lang="pt-BR" dirty="0"/>
              <a:t>Apesar do aumento do número de casos em relação ao ano passado, as mortes diminuíram. Até 2 de abril, foram confirmadas 140 mortes por dengue. No mesmo período de 2015, tinham sido 427 mortes.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307615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pice">
  <a:themeElements>
    <a:clrScheme name="Farmacêutico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Áp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Áp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144</TotalTime>
  <Words>254</Words>
  <Application>Microsoft Office PowerPoint</Application>
  <PresentationFormat>Apresentação na tela (4:3)</PresentationFormat>
  <Paragraphs>61</Paragraphs>
  <Slides>12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Ápice</vt:lpstr>
      <vt:lpstr>DENGUE</vt:lpstr>
      <vt:lpstr>Paciente</vt:lpstr>
      <vt:lpstr>Sinais e sintomas do agravo</vt:lpstr>
      <vt:lpstr>Diagnóstico</vt:lpstr>
      <vt:lpstr>Diagnóstico</vt:lpstr>
      <vt:lpstr>Diagnóstico</vt:lpstr>
      <vt:lpstr>O que foi indicado?</vt:lpstr>
      <vt:lpstr>Acesso aos medicamentos pela rede pública</vt:lpstr>
      <vt:lpstr>Incidência da dengue no Brasil</vt:lpstr>
      <vt:lpstr>Incidência da dengue no mundo</vt:lpstr>
      <vt:lpstr>Fatores de Risco</vt:lpstr>
      <vt:lpstr>Referências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DENGUE</dc:title>
  <dc:creator>Milvio Melem Filho</dc:creator>
  <cp:lastModifiedBy>Milvio Melem Filho</cp:lastModifiedBy>
  <cp:revision>43</cp:revision>
  <dcterms:created xsi:type="dcterms:W3CDTF">2016-08-25T01:23:26Z</dcterms:created>
  <dcterms:modified xsi:type="dcterms:W3CDTF">2016-08-30T22:48:00Z</dcterms:modified>
</cp:coreProperties>
</file>