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A611D-A4C5-4910-B4E5-0DF5E2C017CD}" type="datetimeFigureOut">
              <a:rPr lang="pt-BR"/>
              <a:t>26/08/2016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2FE07-1AE7-4720-B409-AD2386A73667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62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>
                <a:latin typeface="Calibri"/>
              </a:rPr>
              <a:t>A DPOC é caracterizada por uma enfermidade respiratória, prevenível e tratável, caracterizada por uma obstrução crônica do fluxo aéreo, que não é totalmente reversível.  A DPOC geralmente é progressiva e está associada à uma resposta inflamatória anormal dos pulmões, causadas principalmente pela inalação de partículas ou gases tóxicos, como os poluentes encontrados no ar de São Paulo e as substâncias encontradas nos cigarros.</a:t>
            </a:r>
          </a:p>
          <a:p>
            <a:r>
              <a:rPr lang="pt-BR">
                <a:latin typeface="Calibri"/>
              </a:rPr>
              <a:t>No Brasil ela já ocupa a 5ª posição em causa morte e aproximadamente 290 mil pacientes são internados anualmente, s</a:t>
            </a:r>
            <a:r>
              <a:rPr lang="pt-BR">
                <a:latin typeface="Arial"/>
              </a:rPr>
              <a:t>ó em São Paulo estima-se ter 7 milhões de pessoas afetadas e no mundo 600 milhões.</a:t>
            </a:r>
          </a:p>
          <a:p>
            <a:br>
              <a:rPr lang="pt-BR">
                <a:latin typeface="Arial"/>
                <a:cs typeface="Arial"/>
              </a:rPr>
            </a:br>
            <a:endParaRPr lang="pt-BR">
              <a:latin typeface="Arial"/>
              <a:cs typeface="Arial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2FE07-1AE7-4720-B409-AD2386A73667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194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>
                <a:latin typeface="Calibri"/>
              </a:rPr>
              <a:t>Além de ter sido um fumante crônico de cachimbo e cigarro, Carlos, por ter uma dieta muito rica em gordura e ser sedentário contraiu um distúrbio cardiológico que fez com que o mesmo tivesse que usar propanolol, um medicamento que causa obstrução crônica. Todos esses fatos, somado com sua idade, fez com que Carlos estivesse no grupo de risco para desenvolver a DPOC.</a:t>
            </a:r>
          </a:p>
          <a:p>
            <a:r>
              <a:rPr lang="pt-BR">
                <a:latin typeface="Calibri"/>
              </a:rPr>
              <a:t>Outros fatores que podem levar ao desenvolvimento da DPOC são, também, infecções respiratórias causadas por vírus ou bactérias e a idade (indivíduos acima dos 40 anos são mais suscetíveis).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2FE07-1AE7-4720-B409-AD2386A73667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700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>
                <a:latin typeface="Calibri"/>
              </a:rPr>
              <a:t>Sintomas da DPOC: falta de ar (começa a ficar mais agravada mesmo quando fazendo pouco esforço, caracterizando uma perda da capacidade pulmonar progressiva),espirros e tosse crônica.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2FE07-1AE7-4720-B409-AD2386A73667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470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>
                <a:latin typeface="Calibri"/>
              </a:rPr>
              <a:t>A UBS em que Carlos procurou ajuda, por apresentar todos os membros  da Equipe Multidisciplinar presente, possui a denominada "Estratégia da Saúde da Família".</a:t>
            </a:r>
          </a:p>
          <a:p>
            <a:br>
              <a:rPr lang="pt-BR">
                <a:latin typeface="Calibri"/>
              </a:rPr>
            </a:br>
            <a:endParaRPr lang="pt-BR">
              <a:latin typeface="Calibri"/>
            </a:endParaRPr>
          </a:p>
          <a:p>
            <a:r>
              <a:rPr lang="pt-BR">
                <a:latin typeface="Calibri"/>
              </a:rPr>
              <a:t>A equipe multidisciplinar é responsável, principalmente, pela parte de tratamento não-farmacológico de Carlos, que envolve: </a:t>
            </a:r>
            <a:r>
              <a:rPr lang="pt-BR">
                <a:latin typeface="Arial"/>
              </a:rPr>
              <a:t>Reabilitação Pulmonar, que envolve a diminuição de fatores de risco, diminuição do tabagismo, diminuição da exposição à poeira, estimulo a atividade física, e até mesmo oxigenoterapia (caracterizada pela administração de oxigênio suplementar, elevando e mantendo o nível de saturação do oxigênio acima de 90%, para que as trocas gasosas não sejam prejudicadas).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2FE07-1AE7-4720-B409-AD2386A73667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407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>
                <a:latin typeface="Calibri"/>
              </a:rPr>
              <a:t>Dentro do tratamento farmacológico, Carlos foi instruído a utilizar dois tipos de medicamentos: corticosteróides (utilizados para diminuir os efeitos da inflamação crônica no trato pulmonar), como o beclometazona, e os broncodilatadores, como o sabutamol e o salmeterol (aumentam o diâmetro dos bronquíolos para aliviar os sintomas da constrição da respiração). Estes medicamentos eram disponibilizados, até 2012 para pacientes asmáticos nas UBS, a partir deste ano passaram a ser disponibilizados, também, para pacientes com DPOC. Podem, também, ser encontrados com até 90% de desconto nas farmácias e drogarias vinculadas ao programa Farmácia Popular. A maioria dos medicamentos indicados para o tratamento da DPOC (como o salmeterol) fazem parte do componente estratégico da RENAME, mas, como dito anteriormente, podem ser adquiridos pelo programa Farmácia Popular com até 90% de desconto.</a:t>
            </a:r>
          </a:p>
          <a:p>
            <a:br>
              <a:rPr lang="pt-BR">
                <a:latin typeface="Calibri"/>
              </a:rPr>
            </a:br>
            <a:endParaRPr lang="pt-BR">
              <a:latin typeface="Calibri"/>
            </a:endParaRPr>
          </a:p>
          <a:p>
            <a:r>
              <a:rPr lang="pt-BR">
                <a:latin typeface="Calibri"/>
              </a:rPr>
              <a:t>Carlos, ainda, foi informado que deveria tomar as seguintes vacinas: anti-influenza e antipneumocócica; as vacinas são indicadas para pacientes com DPOC para que sejam prevenidas  infecções do trato respiratório que possam, eventualmente, causar piora no quadro clínico da DPOC.</a:t>
            </a:r>
          </a:p>
          <a:p>
            <a:br>
              <a:rPr lang="pt-BR">
                <a:latin typeface="Calibri"/>
              </a:rPr>
            </a:br>
            <a:endParaRPr lang="pt-BR">
              <a:latin typeface="Calibri"/>
            </a:endParaRPr>
          </a:p>
          <a:p>
            <a:r>
              <a:rPr lang="pt-BR">
                <a:latin typeface="Calibri"/>
              </a:rPr>
              <a:t>Um último tratamento possível para a DPOC, mas que Carlos não precisa, é a intervenção cirúrgica redutora de volume pulmonar (consiste na retirada cirúrgica das áreas com efisema para diminuir a hiperinsuflação) e, atém mesmo, o transplante pulmonar.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2FE07-1AE7-4720-B409-AD2386A73667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082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2FE07-1AE7-4720-B409-AD2386A73667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822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2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5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latin typeface="HGSMinchoE" charset="-128"/>
                <a:ea typeface="HGSMinchoE" charset="-128"/>
                <a:cs typeface="HGSMinchoE" charset="-128"/>
              </a:rPr>
              <a:t>DPOC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latin typeface="HGMinchoE" charset="-128"/>
                <a:ea typeface="HGMinchoE" charset="-128"/>
                <a:cs typeface="HGMinchoE" charset="-128"/>
              </a:rPr>
              <a:t>Doença Pulmonar Obstrutiva Crônica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035550" y="4627563"/>
            <a:ext cx="4875873" cy="120015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t-BR" dirty="0"/>
              <a:t>Caroline Marques Nº USP 9327804</a:t>
            </a:r>
          </a:p>
          <a:p>
            <a:pPr algn="ctr"/>
            <a:r>
              <a:rPr lang="pt-BR" dirty="0"/>
              <a:t>Gabriela </a:t>
            </a:r>
            <a:r>
              <a:rPr lang="pt-BR" dirty="0" err="1"/>
              <a:t>Ansanelo</a:t>
            </a:r>
            <a:r>
              <a:rPr lang="pt-BR" dirty="0"/>
              <a:t> Nº USP 9328669</a:t>
            </a:r>
          </a:p>
          <a:p>
            <a:pPr algn="ctr"/>
            <a:r>
              <a:rPr lang="pt-BR" dirty="0"/>
              <a:t>Gabriela Carvalho Nº USP 9074948</a:t>
            </a:r>
          </a:p>
          <a:p>
            <a:pPr algn="ctr"/>
            <a:r>
              <a:rPr lang="pt-BR" dirty="0"/>
              <a:t>Giovana Mika </a:t>
            </a:r>
            <a:r>
              <a:rPr lang="pt-BR" dirty="0" err="1"/>
              <a:t>Tanabe</a:t>
            </a:r>
            <a:r>
              <a:rPr lang="pt-BR" dirty="0"/>
              <a:t> Nº USP 9328061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427462" y="4988651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t-BR" dirty="0"/>
              <a:t>Turma A - Integral</a:t>
            </a:r>
          </a:p>
        </p:txBody>
      </p:sp>
    </p:spTree>
    <p:extLst>
      <p:ext uri="{BB962C8B-B14F-4D97-AF65-F5344CB8AC3E}">
        <p14:creationId xmlns:p14="http://schemas.microsoft.com/office/powerpoint/2010/main" val="154307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r="51415"/>
          <a:stretch/>
        </p:blipFill>
        <p:spPr>
          <a:xfrm>
            <a:off x="8943906" y="2262414"/>
            <a:ext cx="2696428" cy="42799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723274" y="1471927"/>
            <a:ext cx="5473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Este é Carlos, ele tem 65 anos e mora na cidade de São Paulo. Ele é aposentado. Ele tem DPOC ou Doença Pulmonar Obstrutiva Crônica. Esse agravo ocorre frequentemente em idosos.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723274" y="2866818"/>
            <a:ext cx="4976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DPOC é um espectro de doenças que inclui bronquite e enfisema que é a obstrução do fluxo aéreo e inflamação do pulmão diante de poeira e partículas nocivas.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09056" y="6173055"/>
            <a:ext cx="3879668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t-BR" dirty="0"/>
              <a:t>Referência: Jornal da Pneumologia</a:t>
            </a:r>
          </a:p>
        </p:txBody>
      </p:sp>
    </p:spTree>
    <p:extLst>
      <p:ext uri="{BB962C8B-B14F-4D97-AF65-F5344CB8AC3E}">
        <p14:creationId xmlns:p14="http://schemas.microsoft.com/office/powerpoint/2010/main" val="148990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54" y="3876585"/>
            <a:ext cx="2997732" cy="212339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05520" y="1642377"/>
            <a:ext cx="317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Carlos gostava muito de fumar cachimbo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092" y="3772203"/>
            <a:ext cx="2754603" cy="238884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604092" y="1703932"/>
            <a:ext cx="3175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/>
              <a:t>Sua dieta é rica em gordura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0901" y="3876584"/>
            <a:ext cx="3341574" cy="2141677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8270901" y="1783414"/>
            <a:ext cx="3175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/>
              <a:t>Ele não pratica esportes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15913" y="41275"/>
            <a:ext cx="4173582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t-BR" dirty="0"/>
              <a:t>Referências: Jornal da Pneumologia</a:t>
            </a:r>
          </a:p>
          <a:p>
            <a:pPr algn="ctr"/>
            <a:r>
              <a:rPr lang="pt-BR" dirty="0"/>
              <a:t>CONITEC</a:t>
            </a:r>
          </a:p>
        </p:txBody>
      </p:sp>
    </p:spTree>
    <p:extLst>
      <p:ext uri="{BB962C8B-B14F-4D97-AF65-F5344CB8AC3E}">
        <p14:creationId xmlns:p14="http://schemas.microsoft.com/office/powerpoint/2010/main" val="108315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36020" y="742327"/>
            <a:ext cx="7159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 partir dos 40 anos ele percebeu um falta de ar quando subia as escadas de sua casa. A cada ano que passava a falta de ar aumentava com esforços menores. Além disso percebeu uma tosse crônica e espirros frequentes.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4442859" y="2470713"/>
            <a:ext cx="3745948" cy="374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46917" y="1262445"/>
            <a:ext cx="49607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/>
              <a:t>Sintomas e diagnósticos: </a:t>
            </a:r>
          </a:p>
          <a:p>
            <a:r>
              <a:rPr lang="pt-BR" sz="2600" dirty="0"/>
              <a:t>Carlos foi então à uma unidade básica de saúde da sua região. </a:t>
            </a:r>
          </a:p>
          <a:p>
            <a:r>
              <a:rPr lang="pt-BR" sz="2600" dirty="0"/>
              <a:t>Lá encontrou com um médico que o diagnosticou com DPOC. Ele descobriu isso fazendo alguns exames como a radiografia de tórax e a  espirometria que mede a quantidade de ar inspirado e expirado.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549" y="1262445"/>
            <a:ext cx="3265152" cy="435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5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85221" y="1313205"/>
            <a:ext cx="37627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 UBS, Carlos foi informado que uma equipe poderia lhe ajudar com o tratamento: </a:t>
            </a:r>
          </a:p>
          <a:p>
            <a:pPr marL="285750" indent="-285750">
              <a:buFont typeface="Arial" charset="0"/>
              <a:buChar char="•"/>
            </a:pPr>
            <a:r>
              <a:rPr lang="pt-BR" dirty="0"/>
              <a:t>Fisioterapeutas responsáveis pela reabilitação pulmonar</a:t>
            </a:r>
          </a:p>
          <a:p>
            <a:pPr marL="285750" indent="-285750">
              <a:buFont typeface="Arial" charset="0"/>
              <a:buChar char="•"/>
            </a:pPr>
            <a:r>
              <a:rPr lang="pt-BR" dirty="0"/>
              <a:t>Nutricionistas que poderão cuidar do aconselhamento nutricional</a:t>
            </a:r>
          </a:p>
          <a:p>
            <a:pPr marL="285750" indent="-285750">
              <a:buFont typeface="Arial" charset="0"/>
              <a:buChar char="•"/>
            </a:pPr>
            <a:r>
              <a:rPr lang="pt-BR" dirty="0"/>
              <a:t>Enfermeiros que o auxiliarão na oxigenoterapia </a:t>
            </a:r>
          </a:p>
          <a:p>
            <a:pPr marL="285750" indent="-285750">
              <a:buFont typeface="Arial" charset="0"/>
              <a:buChar char="•"/>
            </a:pPr>
            <a:r>
              <a:rPr lang="pt-BR" dirty="0"/>
              <a:t>Farmacêuticos responsáveis pela dispensação e atenção farmacêutica.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350" y="1198914"/>
            <a:ext cx="5261966" cy="408157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1275" y="6095774"/>
            <a:ext cx="356616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t-BR" dirty="0"/>
              <a:t>Referência: Jornal da Pneumologia</a:t>
            </a:r>
          </a:p>
        </p:txBody>
      </p:sp>
    </p:spTree>
    <p:extLst>
      <p:ext uri="{BB962C8B-B14F-4D97-AF65-F5344CB8AC3E}">
        <p14:creationId xmlns:p14="http://schemas.microsoft.com/office/powerpoint/2010/main" val="84123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383057" y="1196967"/>
            <a:ext cx="4360590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2400" dirty="0"/>
              <a:t>O tratamento farmacológico consiste resumidamente em </a:t>
            </a:r>
            <a:r>
              <a:rPr lang="pt-BR" sz="2400" dirty="0" err="1"/>
              <a:t>corticosteróides</a:t>
            </a:r>
            <a:r>
              <a:rPr lang="pt-BR" sz="2400" dirty="0"/>
              <a:t> e </a:t>
            </a:r>
            <a:r>
              <a:rPr lang="pt-BR" sz="2400" dirty="0" err="1"/>
              <a:t>broncodilatadores</a:t>
            </a:r>
            <a:r>
              <a:rPr lang="pt-BR" sz="2400" dirty="0"/>
              <a:t> como </a:t>
            </a:r>
            <a:r>
              <a:rPr lang="pt-BR" sz="2400" dirty="0" err="1"/>
              <a:t>beclometazona</a:t>
            </a:r>
            <a:r>
              <a:rPr lang="pt-BR" sz="2400" dirty="0"/>
              <a:t>, </a:t>
            </a:r>
            <a:r>
              <a:rPr lang="pt-BR" sz="2400" dirty="0" err="1"/>
              <a:t>sabutamol</a:t>
            </a:r>
            <a:r>
              <a:rPr lang="pt-BR" sz="2400" dirty="0"/>
              <a:t> e </a:t>
            </a:r>
            <a:r>
              <a:rPr lang="pt-BR" sz="2400" dirty="0" err="1"/>
              <a:t>salmeterol</a:t>
            </a:r>
            <a:r>
              <a:rPr lang="pt-BR" sz="2400" dirty="0"/>
              <a:t>. </a:t>
            </a:r>
          </a:p>
          <a:p>
            <a:r>
              <a:rPr lang="pt-BR" sz="2400" dirty="0"/>
              <a:t>Muitos desses medicamentos podem ser encontrados na própria UBS e alguns são vendidos com até 90% de desconto na farmácia popular.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821" y="975102"/>
            <a:ext cx="1955800" cy="304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189" y="2701041"/>
            <a:ext cx="2273300" cy="35814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84532" y="262439"/>
            <a:ext cx="4291013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just"/>
            <a:r>
              <a:rPr lang="pt-BR" dirty="0"/>
              <a:t>Referências: CONITEC</a:t>
            </a:r>
          </a:p>
          <a:p>
            <a:pPr algn="just"/>
            <a:r>
              <a:rPr lang="pt-BR" dirty="0"/>
              <a:t>                       Portal Brasil</a:t>
            </a:r>
          </a:p>
          <a:p>
            <a:r>
              <a:rPr lang="pt-BR" dirty="0"/>
              <a:t>                       Jornal da Pneumologia</a:t>
            </a:r>
            <a:br>
              <a:rPr lang="pt-BR" dirty="0"/>
            </a:br>
            <a:r>
              <a:rPr lang="pt-BR" dirty="0">
                <a:solidFill>
                  <a:srgbClr val="000000"/>
                </a:solidFill>
                <a:latin typeface="Calibri"/>
              </a:rPr>
              <a:t>                       RENAME</a:t>
            </a:r>
            <a:endParaRPr lang="pt-BR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050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HGS"/>
              </a:rPr>
              <a:t>Referências: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10088"/>
            <a:ext cx="10868297" cy="45668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b="1" dirty="0">
                <a:latin typeface="HGS"/>
              </a:rPr>
              <a:t>Jornal</a:t>
            </a:r>
            <a:r>
              <a:rPr lang="pt-BR" b="1" dirty="0"/>
              <a:t> da Pneumologia</a:t>
            </a:r>
            <a:r>
              <a:rPr lang="pt-BR" dirty="0"/>
              <a:t>: </a:t>
            </a:r>
            <a:r>
              <a:rPr lang="pt-BR" dirty="0">
                <a:latin typeface="Calibri" charset="0"/>
              </a:rPr>
              <a:t>http://www.jornaldepneumologia.com.br/PDF/Suple_124_40_DPOC_COMPLETO_FINALimpresso.pdf </a:t>
            </a:r>
          </a:p>
          <a:p>
            <a:r>
              <a:rPr lang="pt-BR" b="1" dirty="0">
                <a:latin typeface="Calibri" charset="0"/>
              </a:rPr>
              <a:t>CONITEC</a:t>
            </a:r>
            <a:r>
              <a:rPr lang="pt-BR" dirty="0">
                <a:latin typeface="Calibri" charset="0"/>
              </a:rPr>
              <a:t>: http://conitec.gov.br/images/Incorporados/Medicamentos-DPOC-final.pdf</a:t>
            </a:r>
          </a:p>
          <a:p>
            <a:r>
              <a:rPr lang="pt-BR" b="1" dirty="0">
                <a:latin typeface="Calibri" charset="0"/>
              </a:rPr>
              <a:t>Portal Brasil</a:t>
            </a:r>
            <a:r>
              <a:rPr lang="pt-BR" dirty="0">
                <a:latin typeface="Calibri" charset="0"/>
              </a:rPr>
              <a:t>: http://www.brasil.gov.br/saude/2012/09/pacientes-que-sofrem-com-doenca-pulmonar-receberao-remedios-pelo-sus</a:t>
            </a:r>
          </a:p>
          <a:p>
            <a:r>
              <a:rPr lang="pt-BR" b="1" dirty="0">
                <a:latin typeface="Calibri" charset="0"/>
              </a:rPr>
              <a:t>RENAME</a:t>
            </a:r>
            <a:r>
              <a:rPr lang="pt-BR" dirty="0">
                <a:latin typeface="Calibri" charset="0"/>
              </a:rPr>
              <a:t>: http://www.saude.pr.gov.br/arquivos/File/0DAF/RENAME2014ed2015.pdf</a:t>
            </a:r>
          </a:p>
        </p:txBody>
      </p:sp>
    </p:spTree>
    <p:extLst>
      <p:ext uri="{BB962C8B-B14F-4D97-AF65-F5344CB8AC3E}">
        <p14:creationId xmlns:p14="http://schemas.microsoft.com/office/powerpoint/2010/main" val="24439373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118</TotalTime>
  <Application>Microsoft Office PowerPoint</Application>
  <PresentationFormat>Widescreen</PresentationFormat>
  <Slides>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DPOC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mika tanabe</dc:creator>
  <cp:lastModifiedBy>mika tanabe</cp:lastModifiedBy>
  <cp:revision>74</cp:revision>
  <dcterms:created xsi:type="dcterms:W3CDTF">2016-08-18T14:02:54Z</dcterms:created>
  <dcterms:modified xsi:type="dcterms:W3CDTF">2016-08-26T18:00:44Z</dcterms:modified>
</cp:coreProperties>
</file>