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76" r:id="rId6"/>
    <p:sldId id="277" r:id="rId7"/>
    <p:sldId id="278" r:id="rId8"/>
    <p:sldId id="280" r:id="rId9"/>
    <p:sldId id="263" r:id="rId10"/>
    <p:sldId id="269" r:id="rId11"/>
    <p:sldId id="272" r:id="rId12"/>
    <p:sldId id="273" r:id="rId13"/>
    <p:sldId id="274" r:id="rId14"/>
    <p:sldId id="27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32" y="18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B0C2A-5025-44FB-88D1-A9B5EB684EFD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DF228-1585-4652-9D34-E8A2CDB6B5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983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DF228-1585-4652-9D34-E8A2CDB6B5B8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DF228-1585-4652-9D34-E8A2CDB6B5B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195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309385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192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40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365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4124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80699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2917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0859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767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1799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8321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342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7448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120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935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564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512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C14E31-F151-482C-9CCB-574C707567DE}" type="datetimeFigureOut">
              <a:rPr lang="pt-BR" smtClean="0"/>
              <a:pPr/>
              <a:t>26/08/2016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8E7879-F4CA-46E0-8C4B-5BD5C16859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463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opterj.com.br/profissionais/_educacao_continuada/curso_tuberculose_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sm.min-saude.pt/healthdossier.aspx?eid=305&amp;menuid=46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br/url?sa=t&amp;rct=j&amp;q=&amp;esrc=s&amp;source=web&amp;cd=3&amp;cad=rja&amp;uact=8&amp;ved=0ahUKEwjJo8e0meDOAhXMF5AKHUE9A0UQFgguMAI&amp;url=http%3A%2F%2Fpubdiretrizes.einstein.br%2Fdownload.aspx%3FID%3D%257BA9C8CA0B-D502-4EB3-98CA-062D544A79BC%257D&amp;usg=AFQjCNFg5jHh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url?sa=t&amp;rct=j&amp;q=&amp;esrc=s&amp;source=web&amp;cd=4&amp;ved=0ahUKEwjJo8e0meDOAhXMF5AKHUE9A0UQFgg1MAM&amp;url=http%3A%2F%2Fbvsms.saude.gov.br%2Fbvs%2Fis_digital%2Fis_0103%2FIS23(1)029.pdf&amp;usg=AFQjCNHTb_1_12hf4g54ZydVGIreTkVkOg&amp;sig2=e7HlSxYB-6yTRL5yQ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1618734"/>
          </a:xfrm>
        </p:spPr>
        <p:txBody>
          <a:bodyPr>
            <a:normAutofit/>
          </a:bodyPr>
          <a:lstStyle/>
          <a:p>
            <a:r>
              <a:rPr lang="pt-BR" dirty="0" smtClean="0"/>
              <a:t>Tuberculose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3294628"/>
            <a:ext cx="6400800" cy="2977622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Atenção Farmacêutica – Noturno</a:t>
            </a:r>
            <a:endParaRPr lang="pt-BR" b="1" u="sng" dirty="0"/>
          </a:p>
          <a:p>
            <a:endParaRPr lang="pt-BR" b="1" u="sng" dirty="0" smtClean="0"/>
          </a:p>
          <a:p>
            <a:r>
              <a:rPr lang="pt-BR" dirty="0" smtClean="0"/>
              <a:t>Amaury </a:t>
            </a:r>
            <a:r>
              <a:rPr lang="pt-BR" dirty="0" err="1" smtClean="0"/>
              <a:t>Kakazu</a:t>
            </a:r>
            <a:r>
              <a:rPr lang="pt-BR" dirty="0" smtClean="0"/>
              <a:t>  9328158</a:t>
            </a:r>
          </a:p>
          <a:p>
            <a:r>
              <a:rPr lang="pt-BR" dirty="0" smtClean="0"/>
              <a:t>Breno Nascimento  9328137</a:t>
            </a:r>
          </a:p>
          <a:p>
            <a:r>
              <a:rPr lang="pt-BR" smtClean="0"/>
              <a:t>Danilo Badaró  8085921</a:t>
            </a:r>
          </a:p>
          <a:p>
            <a:r>
              <a:rPr lang="pt-BR" dirty="0" smtClean="0"/>
              <a:t>Fernando Pereira  8567268  </a:t>
            </a:r>
          </a:p>
          <a:p>
            <a:r>
              <a:rPr lang="pt-BR" dirty="0" smtClean="0"/>
              <a:t>Johnny Silva  8803452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2324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Incidência da Tuberculose no Brasil e no Mundo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2667000"/>
            <a:ext cx="7834321" cy="2969525"/>
          </a:xfrm>
        </p:spPr>
        <p:txBody>
          <a:bodyPr/>
          <a:lstStyle/>
          <a:p>
            <a:r>
              <a:rPr lang="pt-BR" sz="2000" dirty="0" smtClean="0"/>
              <a:t>No Brasil é um problema de saúde pública</a:t>
            </a:r>
          </a:p>
          <a:p>
            <a:r>
              <a:rPr lang="pt-BR" sz="2000" dirty="0" smtClean="0"/>
              <a:t>70 mil novos casos e 4,6 mil mortos por ano no Brasil</a:t>
            </a:r>
          </a:p>
          <a:p>
            <a:r>
              <a:rPr lang="pt-BR" sz="2000" dirty="0"/>
              <a:t>Brasil ocupa o 16º lugar entre os 22 países responsáveis por 80% do total de casos de tuberculose no mundo.</a:t>
            </a:r>
          </a:p>
          <a:p>
            <a:r>
              <a:rPr lang="pt-BR" sz="2000" dirty="0" smtClean="0"/>
              <a:t>33% da população mundial apresenta a bactéria responsável</a:t>
            </a:r>
          </a:p>
          <a:p>
            <a:pPr marL="13716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211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pt-BR" dirty="0" smtClean="0"/>
              <a:t>Fatores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0469" y="1752600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Além dos fatores relacionados ao sistema imunológico de cada pessoa, o adoecimento por tuberculose, muitas vezes, está ligado à pobreza e à má distribuição de renda. </a:t>
            </a:r>
            <a:endParaRPr lang="pt-BR" dirty="0" smtClean="0"/>
          </a:p>
          <a:p>
            <a:r>
              <a:rPr lang="pt-BR" dirty="0"/>
              <a:t>Populações </a:t>
            </a:r>
            <a:r>
              <a:rPr lang="pt-BR" dirty="0" smtClean="0"/>
              <a:t>vulneráveis</a:t>
            </a:r>
            <a:r>
              <a:rPr lang="pt-BR" dirty="0"/>
              <a:t> r</a:t>
            </a:r>
            <a:r>
              <a:rPr lang="pt-BR" dirty="0" smtClean="0"/>
              <a:t>isco </a:t>
            </a:r>
            <a:r>
              <a:rPr lang="pt-BR" dirty="0"/>
              <a:t>de adoecimento por tuberculose:</a:t>
            </a:r>
          </a:p>
          <a:p>
            <a:pPr marL="137160" indent="0">
              <a:buNone/>
            </a:pPr>
            <a:r>
              <a:rPr lang="pt-BR" dirty="0" smtClean="0"/>
              <a:t>	- Indígenas</a:t>
            </a:r>
            <a:r>
              <a:rPr lang="pt-BR" dirty="0"/>
              <a:t>	3 X maior</a:t>
            </a:r>
          </a:p>
          <a:p>
            <a:pPr marL="137160" indent="0">
              <a:buNone/>
            </a:pPr>
            <a:r>
              <a:rPr lang="pt-BR" dirty="0" smtClean="0"/>
              <a:t>	- Privados </a:t>
            </a:r>
            <a:r>
              <a:rPr lang="pt-BR" dirty="0"/>
              <a:t>de liberdade	28 X maior</a:t>
            </a:r>
          </a:p>
          <a:p>
            <a:pPr marL="137160" indent="0">
              <a:buNone/>
            </a:pPr>
            <a:r>
              <a:rPr lang="pt-BR" dirty="0" smtClean="0"/>
              <a:t>	- Pessoas </a:t>
            </a:r>
            <a:r>
              <a:rPr lang="pt-BR" dirty="0"/>
              <a:t>que vivem com o HIV/aids	</a:t>
            </a:r>
            <a:r>
              <a:rPr lang="pt-BR" dirty="0" smtClean="0"/>
              <a:t>28 </a:t>
            </a:r>
            <a:r>
              <a:rPr lang="pt-BR" dirty="0"/>
              <a:t>X maior</a:t>
            </a:r>
          </a:p>
          <a:p>
            <a:pPr marL="137160" indent="0">
              <a:buNone/>
            </a:pPr>
            <a:r>
              <a:rPr lang="pt-BR" dirty="0" smtClean="0"/>
              <a:t>	 -Pessoas </a:t>
            </a:r>
            <a:r>
              <a:rPr lang="pt-BR" dirty="0"/>
              <a:t>em situação de rua	32 X </a:t>
            </a:r>
            <a:r>
              <a:rPr lang="pt-BR" dirty="0" smtClean="0"/>
              <a:t>maior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320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Fatores de Risco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TB-HIV</a:t>
            </a:r>
            <a:endParaRPr lang="pt-BR" sz="2000" dirty="0"/>
          </a:p>
          <a:p>
            <a:pPr marL="137160" indent="0">
              <a:buNone/>
            </a:pPr>
            <a:r>
              <a:rPr lang="pt-BR" sz="2000" dirty="0" smtClean="0">
                <a:sym typeface="Wingdings" panose="05000000000000000000" pitchFamily="2" charset="2"/>
              </a:rPr>
              <a:t>	 </a:t>
            </a:r>
            <a:r>
              <a:rPr lang="pt-BR" sz="2000" dirty="0">
                <a:sym typeface="Wingdings" panose="05000000000000000000" pitchFamily="2" charset="2"/>
              </a:rPr>
              <a:t>T</a:t>
            </a:r>
            <a:r>
              <a:rPr lang="pt-BR" sz="2000" dirty="0" smtClean="0"/>
              <a:t>uberculose </a:t>
            </a:r>
            <a:r>
              <a:rPr lang="pt-BR" sz="2000" dirty="0"/>
              <a:t>ativa em pessoas que vivem com HIV é uma das condições de maior impacto na mortalidade por HIV e por tuberculose </a:t>
            </a:r>
            <a:r>
              <a:rPr lang="pt-BR" sz="2000" dirty="0" smtClean="0"/>
              <a:t>no Brasil.</a:t>
            </a:r>
            <a:endParaRPr lang="pt-BR" sz="2000" dirty="0"/>
          </a:p>
          <a:p>
            <a:r>
              <a:rPr lang="pt-BR" sz="2000" dirty="0"/>
              <a:t>População </a:t>
            </a:r>
            <a:r>
              <a:rPr lang="pt-BR" sz="2000" dirty="0" smtClean="0"/>
              <a:t>indígena</a:t>
            </a:r>
          </a:p>
          <a:p>
            <a:pPr marL="137160" indent="0">
              <a:buNone/>
            </a:pPr>
            <a:r>
              <a:rPr lang="pt-BR" sz="2000" dirty="0">
                <a:sym typeface="Wingdings" panose="05000000000000000000" pitchFamily="2" charset="2"/>
              </a:rPr>
              <a:t>	</a:t>
            </a:r>
            <a:r>
              <a:rPr lang="pt-BR" sz="2000" dirty="0" smtClean="0">
                <a:sym typeface="Wingdings" panose="05000000000000000000" pitchFamily="2" charset="2"/>
              </a:rPr>
              <a:t> T</a:t>
            </a:r>
            <a:r>
              <a:rPr lang="pt-BR" sz="2000" dirty="0" smtClean="0"/>
              <a:t>axa </a:t>
            </a:r>
            <a:r>
              <a:rPr lang="pt-BR" sz="2000" dirty="0"/>
              <a:t>de incidência da doença entre a essa população foi de 95,6 por 100.000 habitantes, quase três vezes maior que a taxa da população geral</a:t>
            </a:r>
            <a:r>
              <a:rPr lang="pt-BR" sz="2000" dirty="0" smtClean="0"/>
              <a:t>.</a:t>
            </a:r>
            <a:endParaRPr lang="pt-BR" sz="2000" dirty="0"/>
          </a:p>
          <a:p>
            <a:pPr marL="585216" lvl="1" indent="0">
              <a:buNone/>
            </a:pP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626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2339454"/>
            <a:ext cx="7704667" cy="333281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População em Situação de Rua (PSR)</a:t>
            </a:r>
          </a:p>
          <a:p>
            <a:pPr marL="137160" indent="0">
              <a:buNone/>
            </a:pPr>
            <a:r>
              <a:rPr lang="pt-BR" dirty="0"/>
              <a:t>	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>
                <a:sym typeface="Wingdings" panose="05000000000000000000" pitchFamily="2" charset="2"/>
              </a:rPr>
              <a:t>O</a:t>
            </a:r>
            <a:r>
              <a:rPr lang="pt-BR" dirty="0" smtClean="0"/>
              <a:t> </a:t>
            </a:r>
            <a:r>
              <a:rPr lang="pt-BR" dirty="0"/>
              <a:t>coeficiente de incidência de TB na PSR na cidade de São Paulo foi de 1747/100.000 habitantes, 32 vezes maior que na população geral da cidade. </a:t>
            </a:r>
            <a:endParaRPr lang="pt-BR" dirty="0" smtClean="0"/>
          </a:p>
          <a:p>
            <a:r>
              <a:rPr lang="pt-BR" dirty="0" smtClean="0"/>
              <a:t>População Privada de Liberdade</a:t>
            </a:r>
          </a:p>
          <a:p>
            <a:pPr marL="137160" indent="0">
              <a:buNone/>
            </a:pPr>
            <a:r>
              <a:rPr lang="pt-BR" dirty="0"/>
              <a:t>	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A </a:t>
            </a:r>
            <a:r>
              <a:rPr lang="pt-BR" dirty="0"/>
              <a:t>população privada de liberdade representa aproximadamente 0,3% da população brasileira, e contribui com 7,8% dos casos novos de tuberculose notificados no país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09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3452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Bibliografia</a:t>
            </a:r>
            <a:r>
              <a:rPr lang="pt-BR" dirty="0"/>
              <a:t>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2" y="1791730"/>
            <a:ext cx="8039038" cy="4404354"/>
          </a:xfrm>
        </p:spPr>
        <p:txBody>
          <a:bodyPr>
            <a:normAutofit fontScale="70000" lnSpcReduction="20000"/>
          </a:bodyPr>
          <a:lstStyle/>
          <a:p>
            <a:pPr marL="0" indent="0"/>
            <a:endParaRPr lang="pt-BR" dirty="0" smtClean="0">
              <a:hlinkClick r:id="rId3"/>
            </a:endParaRPr>
          </a:p>
          <a:p>
            <a:pPr marL="0" indent="0"/>
            <a:r>
              <a:rPr lang="pt-BR" dirty="0" smtClean="0"/>
              <a:t>World </a:t>
            </a:r>
            <a:r>
              <a:rPr lang="pt-BR" dirty="0"/>
              <a:t>Health </a:t>
            </a:r>
            <a:r>
              <a:rPr lang="pt-BR" dirty="0" err="1"/>
              <a:t>Organization</a:t>
            </a:r>
            <a:r>
              <a:rPr lang="pt-BR" dirty="0"/>
              <a:t>. </a:t>
            </a:r>
            <a:r>
              <a:rPr lang="pt-BR" dirty="0" err="1"/>
              <a:t>Respiratory</a:t>
            </a:r>
            <a:r>
              <a:rPr lang="pt-BR" dirty="0"/>
              <a:t> </a:t>
            </a:r>
            <a:r>
              <a:rPr lang="pt-BR" dirty="0" err="1"/>
              <a:t>care</a:t>
            </a:r>
            <a:r>
              <a:rPr lang="pt-BR" dirty="0"/>
              <a:t> in </a:t>
            </a:r>
            <a:r>
              <a:rPr lang="pt-BR" dirty="0" err="1"/>
              <a:t>primary</a:t>
            </a:r>
            <a:r>
              <a:rPr lang="pt-BR" dirty="0"/>
              <a:t> </a:t>
            </a:r>
            <a:r>
              <a:rPr lang="pt-BR" dirty="0" err="1"/>
              <a:t>care</a:t>
            </a:r>
            <a:r>
              <a:rPr lang="pt-BR" dirty="0"/>
              <a:t> </a:t>
            </a:r>
            <a:r>
              <a:rPr lang="pt-BR" dirty="0" err="1"/>
              <a:t>services</a:t>
            </a:r>
            <a:r>
              <a:rPr lang="pt-BR" dirty="0"/>
              <a:t> - a </a:t>
            </a:r>
            <a:r>
              <a:rPr lang="pt-BR" dirty="0" err="1"/>
              <a:t>survey</a:t>
            </a:r>
            <a:r>
              <a:rPr lang="pt-BR" dirty="0"/>
              <a:t> in 9 countries. </a:t>
            </a:r>
            <a:r>
              <a:rPr lang="pt-BR" dirty="0" err="1"/>
              <a:t>Geneva</a:t>
            </a:r>
            <a:r>
              <a:rPr lang="pt-BR" dirty="0"/>
              <a:t>: World Health </a:t>
            </a:r>
            <a:r>
              <a:rPr lang="pt-BR" dirty="0" err="1"/>
              <a:t>Organization</a:t>
            </a:r>
            <a:r>
              <a:rPr lang="pt-BR" dirty="0"/>
              <a:t>; 2004</a:t>
            </a:r>
            <a:r>
              <a:rPr lang="pt-BR" dirty="0" smtClean="0"/>
              <a:t>.</a:t>
            </a:r>
          </a:p>
          <a:p>
            <a:pPr marL="0" indent="0"/>
            <a:r>
              <a:rPr lang="pt-BR" dirty="0" smtClean="0"/>
              <a:t>World </a:t>
            </a:r>
            <a:r>
              <a:rPr lang="pt-BR" dirty="0"/>
              <a:t>Health </a:t>
            </a:r>
            <a:r>
              <a:rPr lang="pt-BR" dirty="0" err="1"/>
              <a:t>Organization</a:t>
            </a:r>
            <a:r>
              <a:rPr lang="pt-BR" dirty="0"/>
              <a:t> [homepage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Internet]. </a:t>
            </a:r>
            <a:r>
              <a:rPr lang="pt-BR" dirty="0" err="1"/>
              <a:t>Geneva</a:t>
            </a:r>
            <a:r>
              <a:rPr lang="pt-BR" dirty="0"/>
              <a:t>: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Organization</a:t>
            </a:r>
            <a:r>
              <a:rPr lang="pt-BR" dirty="0"/>
              <a:t>; c2009 [</a:t>
            </a:r>
            <a:r>
              <a:rPr lang="pt-BR" dirty="0" err="1"/>
              <a:t>cited</a:t>
            </a:r>
            <a:r>
              <a:rPr lang="pt-BR" dirty="0"/>
              <a:t> 2009 </a:t>
            </a:r>
            <a:r>
              <a:rPr lang="pt-BR" dirty="0" err="1"/>
              <a:t>Aug</a:t>
            </a:r>
            <a:r>
              <a:rPr lang="pt-BR" dirty="0"/>
              <a:t> 23]. </a:t>
            </a:r>
            <a:r>
              <a:rPr lang="pt-BR" dirty="0" err="1"/>
              <a:t>Ottmani</a:t>
            </a:r>
            <a:r>
              <a:rPr lang="pt-BR" dirty="0"/>
              <a:t> SE. Overview </a:t>
            </a:r>
            <a:r>
              <a:rPr lang="pt-BR" dirty="0" err="1"/>
              <a:t>of</a:t>
            </a:r>
            <a:r>
              <a:rPr lang="pt-BR" dirty="0"/>
              <a:t> PAL </a:t>
            </a:r>
            <a:r>
              <a:rPr lang="pt-BR" dirty="0" err="1"/>
              <a:t>strategy</a:t>
            </a:r>
            <a:r>
              <a:rPr lang="pt-BR" dirty="0"/>
              <a:t>; 2006. [Microsoft PowerPoint </a:t>
            </a:r>
            <a:r>
              <a:rPr lang="pt-BR" dirty="0" err="1"/>
              <a:t>document</a:t>
            </a:r>
            <a:r>
              <a:rPr lang="pt-BR" dirty="0"/>
              <a:t>, 22 slides] </a:t>
            </a:r>
            <a:r>
              <a:rPr lang="pt-BR" dirty="0" err="1"/>
              <a:t>Available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: www.who.int/entity/tb/dots/planningframeworks/stb_pal_strategy.ppt </a:t>
            </a:r>
            <a:endParaRPr lang="pt-BR" dirty="0" smtClean="0"/>
          </a:p>
          <a:p>
            <a:pPr marL="0" indent="0"/>
            <a:r>
              <a:rPr lang="pt-BR" dirty="0" smtClean="0"/>
              <a:t>dos Santos MA, Albuquerque MF, Ximenes RA, Lucena-Silva NL, Braga C, Campelo AR, et al. </a:t>
            </a:r>
            <a:r>
              <a:rPr lang="pt-BR" dirty="0" err="1" smtClean="0"/>
              <a:t>Risk</a:t>
            </a:r>
            <a:r>
              <a:rPr lang="pt-BR" dirty="0" smtClean="0"/>
              <a:t> </a:t>
            </a:r>
            <a:r>
              <a:rPr lang="pt-BR" dirty="0" err="1" smtClean="0"/>
              <a:t>factors</a:t>
            </a:r>
            <a:r>
              <a:rPr lang="pt-BR" dirty="0" smtClean="0"/>
              <a:t> for </a:t>
            </a:r>
            <a:r>
              <a:rPr lang="pt-BR" dirty="0" err="1" smtClean="0"/>
              <a:t>treatment</a:t>
            </a:r>
            <a:r>
              <a:rPr lang="pt-BR" dirty="0" smtClean="0"/>
              <a:t> </a:t>
            </a:r>
            <a:r>
              <a:rPr lang="pt-BR" dirty="0" err="1" smtClean="0"/>
              <a:t>delay</a:t>
            </a:r>
            <a:r>
              <a:rPr lang="pt-BR" dirty="0" smtClean="0"/>
              <a:t> in </a:t>
            </a:r>
            <a:r>
              <a:rPr lang="pt-BR" dirty="0" err="1" smtClean="0"/>
              <a:t>pulmonary</a:t>
            </a:r>
            <a:r>
              <a:rPr lang="pt-BR" dirty="0" smtClean="0"/>
              <a:t> </a:t>
            </a:r>
            <a:r>
              <a:rPr lang="pt-BR" dirty="0" err="1" smtClean="0"/>
              <a:t>tuberculosis</a:t>
            </a:r>
            <a:r>
              <a:rPr lang="pt-BR" dirty="0" smtClean="0"/>
              <a:t> in Recife, </a:t>
            </a:r>
            <a:r>
              <a:rPr lang="pt-BR" dirty="0" err="1" smtClean="0"/>
              <a:t>Brazil</a:t>
            </a:r>
            <a:r>
              <a:rPr lang="pt-BR" dirty="0" smtClean="0"/>
              <a:t>. MC </a:t>
            </a:r>
            <a:r>
              <a:rPr lang="pt-BR" dirty="0" err="1" smtClean="0"/>
              <a:t>Public</a:t>
            </a:r>
            <a:r>
              <a:rPr lang="pt-BR" dirty="0" smtClean="0"/>
              <a:t> Health. 2005;5:25.</a:t>
            </a:r>
          </a:p>
          <a:p>
            <a:pPr marL="0" indent="0"/>
            <a:r>
              <a:rPr lang="pt-BR" dirty="0" smtClean="0"/>
              <a:t>http://sopterj.com.br/profissionais/_educacao_continuada/curso_tuberculose_9.pdf</a:t>
            </a:r>
          </a:p>
          <a:p>
            <a:pPr marL="0" indent="0"/>
            <a:r>
              <a:rPr lang="pt-BR" dirty="0" smtClean="0"/>
              <a:t>http://bvsms.saude.gov.br/bvs/publicacoes/manual_tuberculose_2006.pdf</a:t>
            </a:r>
          </a:p>
          <a:p>
            <a:pPr marL="0" indent="0"/>
            <a:r>
              <a:rPr lang="pt-BR" dirty="0" smtClean="0"/>
              <a:t>http://www.minsaude.gov.cv/index.php/sua-saude/tuberculose</a:t>
            </a:r>
          </a:p>
          <a:p>
            <a:pPr marL="0" indent="0"/>
            <a:r>
              <a:rPr lang="pt-BR" dirty="0" smtClean="0"/>
              <a:t>http://bvsms.saude.gov.br/bvs/publicacoes/Guia_Vig_Epid_novo2.pdf</a:t>
            </a:r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7200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981200"/>
          </a:xfrm>
        </p:spPr>
        <p:txBody>
          <a:bodyPr/>
          <a:lstStyle/>
          <a:p>
            <a:r>
              <a:rPr lang="pt-BR" dirty="0" smtClean="0"/>
              <a:t>Paciente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1981199"/>
            <a:ext cx="7704667" cy="3887337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Aurélio Pereira</a:t>
            </a:r>
          </a:p>
          <a:p>
            <a:r>
              <a:rPr lang="pt-BR" dirty="0" smtClean="0"/>
              <a:t>Criança</a:t>
            </a:r>
          </a:p>
          <a:p>
            <a:r>
              <a:rPr lang="pt-BR" dirty="0" smtClean="0"/>
              <a:t>7 anos</a:t>
            </a:r>
          </a:p>
          <a:p>
            <a:r>
              <a:rPr lang="pt-BR" dirty="0" smtClean="0"/>
              <a:t>23 Kg</a:t>
            </a:r>
          </a:p>
          <a:p>
            <a:r>
              <a:rPr lang="pt-BR" dirty="0" smtClean="0"/>
              <a:t>Baixa renda</a:t>
            </a:r>
          </a:p>
          <a:p>
            <a:r>
              <a:rPr lang="pt-BR" dirty="0" smtClean="0"/>
              <a:t>Mora na periferia da capital paulista</a:t>
            </a:r>
          </a:p>
          <a:p>
            <a:r>
              <a:rPr lang="pt-BR" dirty="0" smtClean="0"/>
              <a:t>Utiliza transporte público diariamente para ir ao CEU (Centro Educacional Unificado)</a:t>
            </a:r>
          </a:p>
          <a:p>
            <a:r>
              <a:rPr lang="pt-BR" dirty="0" smtClean="0"/>
              <a:t>Carteira de vacina </a:t>
            </a:r>
            <a:r>
              <a:rPr lang="pt-BR" b="1" dirty="0" smtClean="0"/>
              <a:t>desatualizada</a:t>
            </a:r>
            <a:endParaRPr lang="pt-BR" dirty="0" smtClean="0"/>
          </a:p>
          <a:p>
            <a:r>
              <a:rPr lang="pt-BR" dirty="0" smtClean="0"/>
              <a:t>Sem histórico de doenças respiratórias</a:t>
            </a:r>
          </a:p>
          <a:p>
            <a:r>
              <a:rPr lang="pt-BR" dirty="0" smtClean="0"/>
              <a:t>Sem plano de saúde</a:t>
            </a:r>
          </a:p>
        </p:txBody>
      </p:sp>
    </p:spTree>
    <p:extLst>
      <p:ext uri="{BB962C8B-B14F-4D97-AF65-F5344CB8AC3E}">
        <p14:creationId xmlns:p14="http://schemas.microsoft.com/office/powerpoint/2010/main" xmlns="" val="268028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Primeiro atendimento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2" y="2110946"/>
            <a:ext cx="7704667" cy="3332816"/>
          </a:xfrm>
        </p:spPr>
        <p:txBody>
          <a:bodyPr>
            <a:normAutofit/>
          </a:bodyPr>
          <a:lstStyle/>
          <a:p>
            <a:r>
              <a:rPr lang="pt-BR" dirty="0"/>
              <a:t>Atenção </a:t>
            </a:r>
            <a:r>
              <a:rPr lang="pt-BR" dirty="0" smtClean="0"/>
              <a:t>Básica – UBS</a:t>
            </a:r>
          </a:p>
          <a:p>
            <a:r>
              <a:rPr lang="pt-BR" dirty="0" smtClean="0"/>
              <a:t>Profissional - Médico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2742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Sintomas e sinais apresentados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Tosse a mais de 2 semanas</a:t>
            </a:r>
          </a:p>
          <a:p>
            <a:r>
              <a:rPr lang="pt-BR" sz="2000" dirty="0" smtClean="0"/>
              <a:t>Escassa expectoração </a:t>
            </a:r>
          </a:p>
          <a:p>
            <a:r>
              <a:rPr lang="pt-BR" sz="2000" dirty="0"/>
              <a:t>M</a:t>
            </a:r>
            <a:r>
              <a:rPr lang="pt-BR" sz="2000" dirty="0" smtClean="0"/>
              <a:t>al </a:t>
            </a:r>
            <a:r>
              <a:rPr lang="pt-BR" sz="2000" dirty="0"/>
              <a:t>estar vespertino e alguns picos de temperatura </a:t>
            </a:r>
            <a:r>
              <a:rPr lang="pt-BR" sz="2000" dirty="0" smtClean="0"/>
              <a:t>entre 37,5º </a:t>
            </a:r>
            <a:r>
              <a:rPr lang="pt-BR" sz="2000" dirty="0"/>
              <a:t>e 37,8ºC. </a:t>
            </a:r>
            <a:endParaRPr lang="pt-BR" sz="2000" dirty="0" smtClean="0"/>
          </a:p>
          <a:p>
            <a:r>
              <a:rPr lang="pt-BR" sz="2000" dirty="0" smtClean="0"/>
              <a:t>Tem </a:t>
            </a:r>
            <a:r>
              <a:rPr lang="pt-BR" sz="2000" dirty="0"/>
              <a:t>suado à noite e emagreceu 2 kg neste período.</a:t>
            </a:r>
          </a:p>
          <a:p>
            <a:r>
              <a:rPr lang="pt-BR" sz="2000" dirty="0" smtClean="0"/>
              <a:t>Não apresenta </a:t>
            </a:r>
            <a:r>
              <a:rPr lang="pt-BR" sz="2000" dirty="0"/>
              <a:t>outras </a:t>
            </a:r>
            <a:r>
              <a:rPr lang="pt-BR" sz="2000" dirty="0" smtClean="0"/>
              <a:t>doenças e nem teve </a:t>
            </a:r>
            <a:r>
              <a:rPr lang="pt-BR" sz="2000" dirty="0"/>
              <a:t>contato com </a:t>
            </a:r>
            <a:r>
              <a:rPr lang="pt-BR" sz="2000" dirty="0" smtClean="0"/>
              <a:t>tuberculose, segundo os pais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8217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581665"/>
          </a:xfrm>
        </p:spPr>
        <p:txBody>
          <a:bodyPr>
            <a:normAutofit/>
          </a:bodyPr>
          <a:lstStyle/>
          <a:p>
            <a:r>
              <a:rPr lang="pt-BR" dirty="0" smtClean="0"/>
              <a:t>Diagnóstico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1233616"/>
            <a:ext cx="7704667" cy="3332816"/>
          </a:xfrm>
        </p:spPr>
        <p:txBody>
          <a:bodyPr>
            <a:normAutofit/>
          </a:bodyPr>
          <a:lstStyle/>
          <a:p>
            <a:r>
              <a:rPr lang="pt-BR" sz="2200" dirty="0" smtClean="0"/>
              <a:t>Exame Físico: 37ºC</a:t>
            </a:r>
            <a:r>
              <a:rPr lang="pt-BR" sz="2200" dirty="0"/>
              <a:t>;</a:t>
            </a:r>
            <a:r>
              <a:rPr lang="pt-BR" sz="2200" dirty="0" smtClean="0"/>
              <a:t> Corada </a:t>
            </a:r>
          </a:p>
          <a:p>
            <a:r>
              <a:rPr lang="pt-BR" sz="2200" dirty="0" smtClean="0"/>
              <a:t>Escarro: 2 amostras BAAR negativas</a:t>
            </a:r>
          </a:p>
          <a:p>
            <a:r>
              <a:rPr lang="pt-BR" sz="2200" dirty="0" smtClean="0"/>
              <a:t>PPD: 15mm</a:t>
            </a:r>
          </a:p>
          <a:p>
            <a:r>
              <a:rPr lang="pt-BR" sz="2200" dirty="0" smtClean="0"/>
              <a:t>Radiografia:</a:t>
            </a:r>
          </a:p>
          <a:p>
            <a:pPr marL="0" indent="0">
              <a:buNone/>
            </a:pPr>
            <a:endParaRPr lang="pt-BR" sz="2200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2989" y="2889779"/>
            <a:ext cx="4425041" cy="363959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27871" y="6504317"/>
            <a:ext cx="4425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 smtClean="0">
                <a:hlinkClick r:id="rId3"/>
              </a:rPr>
              <a:t>http://www.ulsm.min-saude.pt/healthdossier.</a:t>
            </a:r>
            <a:r>
              <a:rPr lang="pt-BR" sz="800" dirty="0" err="1" smtClean="0">
                <a:hlinkClick r:id="rId3"/>
              </a:rPr>
              <a:t>aspx</a:t>
            </a:r>
            <a:r>
              <a:rPr lang="pt-BR" sz="800" dirty="0" smtClean="0">
                <a:hlinkClick r:id="rId3"/>
              </a:rPr>
              <a:t>?</a:t>
            </a:r>
            <a:r>
              <a:rPr lang="pt-BR" sz="800" dirty="0" err="1" smtClean="0">
                <a:hlinkClick r:id="rId3"/>
              </a:rPr>
              <a:t>eid</a:t>
            </a:r>
            <a:r>
              <a:rPr lang="pt-BR" sz="800" dirty="0" smtClean="0">
                <a:hlinkClick r:id="rId3"/>
              </a:rPr>
              <a:t>=305&amp;</a:t>
            </a:r>
            <a:r>
              <a:rPr lang="pt-BR" sz="800" dirty="0" err="1" smtClean="0">
                <a:hlinkClick r:id="rId3"/>
              </a:rPr>
              <a:t>menuid</a:t>
            </a:r>
            <a:r>
              <a:rPr lang="pt-BR" sz="800" dirty="0" smtClean="0">
                <a:hlinkClick r:id="rId3"/>
              </a:rPr>
              <a:t>=460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xmlns="" val="21851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2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6592" y="167953"/>
            <a:ext cx="7395748" cy="626487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221638" y="6430061"/>
            <a:ext cx="72859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hlinkClick r:id="rId4"/>
              </a:rPr>
              <a:t>https://www.google.com.br/url?sa=t&amp;rct=j&amp;q=&amp;esrc=s&amp;source=web&amp;cd=3&amp;cad=rja&amp;uact=8&amp;ved=0ahUKEwjJo8e0meDOAhXMF5AKHUE9A0UQFgguMAI&amp;url=http%3A%2F%2Fpubdiretrizes.einstein.br%2Fdownload.aspx%3FID%3D%257BA9C8CA0B-D502-4EB3-98CA-062D544A79BC%257D&amp;usg=AFQjCNFg5jHhX3pxZmtUBYIvBa-3bxA8OA&amp;sig2=x97ztuUkBRcCNmzvwimY3w</a:t>
            </a:r>
            <a:endParaRPr lang="pt-BR" sz="700" dirty="0" smtClean="0"/>
          </a:p>
          <a:p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xmlns="" val="20418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Terapêutico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3" y="924697"/>
            <a:ext cx="7704667" cy="3332816"/>
          </a:xfrm>
        </p:spPr>
        <p:txBody>
          <a:bodyPr/>
          <a:lstStyle/>
          <a:p>
            <a:r>
              <a:rPr lang="pt-BR" dirty="0" smtClean="0"/>
              <a:t>Foi indicado ao paciente: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3595" y="2901047"/>
            <a:ext cx="6873076" cy="364792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423358" y="6550223"/>
            <a:ext cx="6806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hlinkClick r:id="rId3"/>
              </a:rPr>
              <a:t>https://www.google.com.br/url?sa=t&amp;rct=j&amp;q=&amp;esrc=s&amp;source=web&amp;cd=4&amp;ved=0ahUKEwjJo8e0meDOAhXMF5AKHUE9A0UQFgg1MAM&amp;url=http%3A%2F%2Fbvsms.saude.gov.br%2Fbvs%2Fis_digital%2Fis_0103%2FIS23(1)029.pdf&amp;usg=AFQjCNHTb_1_12hf4g54ZydVGIreTkVkOg&amp;sig2=e7HlSxYB-6yTRL5yQLSslg&amp;cad=rja</a:t>
            </a:r>
            <a:endParaRPr lang="pt-BR" sz="700" dirty="0"/>
          </a:p>
        </p:txBody>
      </p:sp>
    </p:spTree>
    <p:extLst>
      <p:ext uri="{BB962C8B-B14F-4D97-AF65-F5344CB8AC3E}">
        <p14:creationId xmlns:p14="http://schemas.microsoft.com/office/powerpoint/2010/main" xmlns="" val="360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4380" y="443553"/>
            <a:ext cx="7220171" cy="1426190"/>
          </a:xfrm>
        </p:spPr>
        <p:txBody>
          <a:bodyPr/>
          <a:lstStyle/>
          <a:p>
            <a:r>
              <a:rPr lang="pt-BR" dirty="0" smtClean="0"/>
              <a:t>O que acontece se o tratamento for abandonado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2131" y="2394045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Vamos dar um exemplo. Vamos supor que quando uma pessoa começa a se tratar ela tenha 100 bacilos. Aí, ela começa a tomar os remédios e morrem os 80 mais fracos. Sobram 20. Os 20 mais fortes!! Então, ela se sente melhor e resolve, por causa disto, parar de se tratar. Os 20 bacilos que sobraram começam a se multiplicar e a pessoa fica novamente doente ou pode vir a ter uma TB causada por bacilos fortes, que os remédios que o doente estava usando têm dificuldade para matar (TUBERCULOSE RESISTENTE). Vai ter que tomar mais remédios e por mais tempo!!! E pode não curar.</a:t>
            </a:r>
          </a:p>
        </p:txBody>
      </p:sp>
    </p:spTree>
    <p:extLst>
      <p:ext uri="{BB962C8B-B14F-4D97-AF65-F5344CB8AC3E}">
        <p14:creationId xmlns:p14="http://schemas.microsoft.com/office/powerpoint/2010/main" xmlns="" val="1822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Onde conseguir os medicamentos?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Os medicamentos são distribuídos pelo SUS após a apresentação da receita em posto de saúde.</a:t>
            </a:r>
          </a:p>
          <a:p>
            <a:r>
              <a:rPr lang="pt-BR" sz="2000" dirty="0" smtClean="0"/>
              <a:t>Esses </a:t>
            </a:r>
            <a:r>
              <a:rPr lang="pt-BR" sz="2000" dirty="0"/>
              <a:t>medicamentos são controlados para uso com retenção de receita, então podem ser disponibilizados apenas na presença de um farmacêutico. </a:t>
            </a:r>
          </a:p>
          <a:p>
            <a:r>
              <a:rPr lang="pt-BR" sz="2000" dirty="0" smtClean="0"/>
              <a:t>São medicamentos </a:t>
            </a:r>
            <a:r>
              <a:rPr lang="pt-BR" sz="2000" dirty="0"/>
              <a:t>para </a:t>
            </a:r>
            <a:r>
              <a:rPr lang="pt-BR" sz="2000" dirty="0" smtClean="0"/>
              <a:t>tratar da tuberculose, para </a:t>
            </a:r>
            <a:r>
              <a:rPr lang="pt-BR" sz="2000" dirty="0"/>
              <a:t>garantir que o paciente não adquira uma cultura de </a:t>
            </a:r>
            <a:r>
              <a:rPr lang="pt-BR" sz="2000" dirty="0" smtClean="0"/>
              <a:t>resistentes </a:t>
            </a:r>
            <a:r>
              <a:rPr lang="pt-BR" sz="2000" dirty="0"/>
              <a:t>dessas bactérias, eles só podem ser disponibilizados os três (</a:t>
            </a:r>
            <a:r>
              <a:rPr lang="pt-BR" sz="2000" dirty="0" err="1"/>
              <a:t>Rifampicina</a:t>
            </a:r>
            <a:r>
              <a:rPr lang="pt-BR" sz="2000" dirty="0"/>
              <a:t>, </a:t>
            </a:r>
            <a:r>
              <a:rPr lang="pt-BR" sz="2000" dirty="0" err="1"/>
              <a:t>Isoniazida</a:t>
            </a:r>
            <a:r>
              <a:rPr lang="pt-BR" sz="2000" dirty="0"/>
              <a:t> e </a:t>
            </a:r>
            <a:r>
              <a:rPr lang="pt-BR" sz="2000" dirty="0" err="1"/>
              <a:t>Pirazinamida</a:t>
            </a:r>
            <a:r>
              <a:rPr lang="pt-BR" sz="2000" dirty="0"/>
              <a:t> – RHZ) em locais específicos como posto de saúde.</a:t>
            </a:r>
          </a:p>
        </p:txBody>
      </p:sp>
    </p:spTree>
    <p:extLst>
      <p:ext uri="{BB962C8B-B14F-4D97-AF65-F5344CB8AC3E}">
        <p14:creationId xmlns:p14="http://schemas.microsoft.com/office/powerpoint/2010/main" xmlns="" val="17717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561</Words>
  <Application>Microsoft Office PowerPoint</Application>
  <PresentationFormat>Apresentação na tela (4:3)</PresentationFormat>
  <Paragraphs>77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Paralaxe</vt:lpstr>
      <vt:lpstr>Tuberculose</vt:lpstr>
      <vt:lpstr>Paciente</vt:lpstr>
      <vt:lpstr>Primeiro atendimento</vt:lpstr>
      <vt:lpstr>Sintomas e sinais apresentados</vt:lpstr>
      <vt:lpstr>Diagnóstico</vt:lpstr>
      <vt:lpstr>Slide 6</vt:lpstr>
      <vt:lpstr>Plano Terapêutico</vt:lpstr>
      <vt:lpstr>O que acontece se o tratamento for abandonado ?</vt:lpstr>
      <vt:lpstr>Onde conseguir os medicamentos?</vt:lpstr>
      <vt:lpstr>Incidência da Tuberculose no Brasil e no Mundo</vt:lpstr>
      <vt:lpstr>Fatores de Risco</vt:lpstr>
      <vt:lpstr>Fatores de Risco</vt:lpstr>
      <vt:lpstr>Fatores de Risco</vt:lpstr>
      <vt:lpstr> Bibliografia: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Turbeculose</dc:title>
  <dc:creator>Johnny Silva</dc:creator>
  <cp:lastModifiedBy>z003m5px</cp:lastModifiedBy>
  <cp:revision>16</cp:revision>
  <dcterms:modified xsi:type="dcterms:W3CDTF">2016-08-26T23:40:31Z</dcterms:modified>
</cp:coreProperties>
</file>