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3758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.gov.br/pagina/onde-fazer" TargetMode="External"/><Relationship Id="rId4" Type="http://schemas.openxmlformats.org/officeDocument/2006/relationships/hyperlink" Target="http://origemdapalavra.com.br/site/palavras/paciencia/" TargetMode="External"/><Relationship Id="rId5" Type="http://schemas.openxmlformats.org/officeDocument/2006/relationships/hyperlink" Target="http://www.metrojornal.com.br/nacional/mundo/caem-as-mortes-por-aids-no-mundo-brasil-teve-alta-de-11-110379" TargetMode="External"/><Relationship Id="rId6" Type="http://schemas.openxmlformats.org/officeDocument/2006/relationships/hyperlink" Target="http://www.aids.gov.br/sites/default/files/anexos/publicacao/2013/55308/guia_rapido_protocolo07_2015_pdf_29479.pdf" TargetMode="External"/><Relationship Id="rId7" Type="http://schemas.openxmlformats.org/officeDocument/2006/relationships/hyperlink" Target="http://www.blog.saude.gov.br/index.php/35001-medicamento-3-em-1-para-a-aids-comeca-a-ser-distribuido-em-todo-o-pai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/>
              <a:t>http://www.aids.gov.br/pagina/recursos-para-financiar-projetos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t-B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rtl="0">
              <a:lnSpc>
                <a:spcPct val="80000"/>
              </a:lnSpc>
              <a:spcBef>
                <a:spcPts val="2000"/>
              </a:spcBef>
              <a:buClr>
                <a:schemeClr val="lt1"/>
              </a:buClr>
              <a:buSzPct val="98214"/>
              <a:buFont typeface="Lustria"/>
              <a:buChar char="•"/>
            </a:pPr>
            <a:r>
              <a:rPr lang="pt-BR" sz="1375" u="sng" dirty="0">
                <a:solidFill>
                  <a:schemeClr val="hlink"/>
                </a:solidFill>
                <a:latin typeface="Lustria"/>
                <a:ea typeface="Lustria"/>
                <a:cs typeface="Lustria"/>
                <a:sym typeface="Lustria"/>
                <a:hlinkClick r:id="rId3"/>
              </a:rPr>
              <a:t>http://www.aids.gov.br/pagina/onde-fazer</a:t>
            </a:r>
          </a:p>
          <a:p>
            <a:pPr marL="342900" lvl="0" indent="-290512" rtl="0">
              <a:lnSpc>
                <a:spcPct val="80000"/>
              </a:lnSpc>
              <a:spcBef>
                <a:spcPts val="2000"/>
              </a:spcBef>
              <a:buClr>
                <a:schemeClr val="lt1"/>
              </a:buClr>
              <a:buSzPct val="98214"/>
              <a:buFont typeface="Lustria"/>
              <a:buChar char="•"/>
            </a:pPr>
            <a:r>
              <a:rPr lang="pt-BR" sz="1375" u="sng" dirty="0">
                <a:solidFill>
                  <a:schemeClr val="hlink"/>
                </a:solidFill>
                <a:latin typeface="Lustria"/>
                <a:ea typeface="Lustria"/>
                <a:cs typeface="Lustria"/>
                <a:sym typeface="Lustria"/>
                <a:hlinkClick r:id="rId4"/>
              </a:rPr>
              <a:t>http://origemdapalavra.com.br/site/palavras/paciencia/</a:t>
            </a:r>
          </a:p>
          <a:p>
            <a:pPr marL="342900" lvl="0" indent="-290512" rtl="0">
              <a:lnSpc>
                <a:spcPct val="80000"/>
              </a:lnSpc>
              <a:spcBef>
                <a:spcPts val="2000"/>
              </a:spcBef>
              <a:buClr>
                <a:schemeClr val="lt1"/>
              </a:buClr>
              <a:buSzPct val="98214"/>
              <a:buFont typeface="Lustria"/>
              <a:buChar char="•"/>
            </a:pPr>
            <a:r>
              <a:rPr lang="pt-BR" sz="1375" u="sng" dirty="0">
                <a:solidFill>
                  <a:schemeClr val="hlink"/>
                </a:solidFill>
                <a:latin typeface="Lustria"/>
                <a:ea typeface="Lustria"/>
                <a:cs typeface="Lustria"/>
                <a:sym typeface="Lustria"/>
                <a:hlinkClick r:id="rId5"/>
              </a:rPr>
              <a:t>http://www.metrojornal.com.br/nacional/mundo/caem-as-mortes-por-aids-no-mundo-brasil-teve-alta-de-11-110379</a:t>
            </a:r>
          </a:p>
          <a:p>
            <a:pPr marL="342900" lvl="0" indent="-342900" rtl="0">
              <a:lnSpc>
                <a:spcPct val="80000"/>
              </a:lnSpc>
              <a:spcBef>
                <a:spcPts val="2000"/>
              </a:spcBef>
              <a:buClr>
                <a:schemeClr val="lt1"/>
              </a:buClr>
              <a:buSzPct val="98214"/>
              <a:buFont typeface="Lustria"/>
              <a:buChar char="•"/>
            </a:pPr>
            <a:r>
              <a:rPr lang="pt-BR" sz="1375" u="sng" dirty="0">
                <a:solidFill>
                  <a:schemeClr val="hlink"/>
                </a:solidFill>
                <a:latin typeface="Lustria"/>
                <a:ea typeface="Lustria"/>
                <a:cs typeface="Lustria"/>
                <a:sym typeface="Lustria"/>
                <a:hlinkClick r:id="rId6"/>
              </a:rPr>
              <a:t>http://www.aids.gov.br/sites/default/files/anexos/publicacao/2013/55308/guia_rapido_protocolo07_2015_pdf_29479.pdf</a:t>
            </a:r>
            <a:r>
              <a:rPr lang="pt-BR" sz="1375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</a:p>
          <a:p>
            <a:pPr marL="342900" lvl="0" indent="-342900" rtl="0">
              <a:lnSpc>
                <a:spcPct val="80000"/>
              </a:lnSpc>
              <a:spcBef>
                <a:spcPts val="2000"/>
              </a:spcBef>
              <a:buClr>
                <a:schemeClr val="lt1"/>
              </a:buClr>
              <a:buSzPct val="98214"/>
              <a:buFont typeface="Lustria"/>
              <a:buChar char="•"/>
            </a:pPr>
            <a:r>
              <a:rPr lang="pt-BR" sz="1375" u="sng" dirty="0">
                <a:solidFill>
                  <a:schemeClr val="hlink"/>
                </a:solidFill>
                <a:latin typeface="Lustria"/>
                <a:ea typeface="Lustria"/>
                <a:cs typeface="Lustria"/>
                <a:sym typeface="Lustria"/>
                <a:hlinkClick r:id="rId7"/>
              </a:rPr>
              <a:t>http://www.blog.saude.gov.br/ind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t-B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t-B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365248"/>
            <a:ext cx="7772400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5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ctr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ctr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pt-BR" sz="12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805082" y="969263"/>
            <a:ext cx="3657600" cy="116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663387" y="510987"/>
            <a:ext cx="3657600" cy="5553636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2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799853" y="2130551"/>
            <a:ext cx="3657600" cy="35844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pt-BR" sz="12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85800" y="4151376"/>
            <a:ext cx="7776881" cy="1014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1828800" y="457199"/>
            <a:ext cx="5486399" cy="3644152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2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0570" y="5181598"/>
            <a:ext cx="7776881" cy="9502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pt-BR" sz="12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oryboard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85800" y="4155141"/>
            <a:ext cx="7776881" cy="10130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685800" y="457200"/>
            <a:ext cx="2331719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2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0570" y="5181598"/>
            <a:ext cx="7776881" cy="9502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pt-BR" sz="12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pic" idx="3"/>
          </p:nvPr>
        </p:nvSpPr>
        <p:spPr>
          <a:xfrm>
            <a:off x="685800" y="2455433"/>
            <a:ext cx="2331719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2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idx="4"/>
          </p:nvPr>
        </p:nvSpPr>
        <p:spPr>
          <a:xfrm>
            <a:off x="3412489" y="457200"/>
            <a:ext cx="2331719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2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idx="5"/>
          </p:nvPr>
        </p:nvSpPr>
        <p:spPr>
          <a:xfrm>
            <a:off x="3412489" y="2455433"/>
            <a:ext cx="2331719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2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6"/>
          </p:nvPr>
        </p:nvSpPr>
        <p:spPr>
          <a:xfrm>
            <a:off x="6139180" y="457200"/>
            <a:ext cx="2331719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2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7"/>
          </p:nvPr>
        </p:nvSpPr>
        <p:spPr>
          <a:xfrm>
            <a:off x="6139180" y="2455433"/>
            <a:ext cx="2331719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2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2384425" y="53975"/>
            <a:ext cx="4373563" cy="7770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3200" algn="l" rtl="0">
              <a:spcBef>
                <a:spcPts val="2000"/>
              </a:spcBef>
              <a:buClr>
                <a:schemeClr val="lt1"/>
              </a:buClr>
              <a:buSzPct val="1000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pt-BR" sz="12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5166518" y="2529681"/>
            <a:ext cx="5592763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899318" y="319881"/>
            <a:ext cx="5592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3200" algn="l" rtl="0">
              <a:spcBef>
                <a:spcPts val="2000"/>
              </a:spcBef>
              <a:buClr>
                <a:schemeClr val="lt1"/>
              </a:buClr>
              <a:buSzPct val="1000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pt-BR" sz="12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85800" y="1869141"/>
            <a:ext cx="7770812" cy="42570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3200" algn="l" rtl="0">
              <a:spcBef>
                <a:spcPts val="2000"/>
              </a:spcBef>
              <a:buClr>
                <a:schemeClr val="lt1"/>
              </a:buClr>
              <a:buSzPct val="1000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pt-BR" sz="12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4267200"/>
            <a:ext cx="7772400" cy="977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5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799" y="5257800"/>
            <a:ext cx="7770812" cy="874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ctr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ctr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pt-BR" sz="12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 rot="-60000">
            <a:off x="2056196" y="424649"/>
            <a:ext cx="5031609" cy="3375799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2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0" y="990600"/>
            <a:ext cx="7770812" cy="1743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5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2756647"/>
            <a:ext cx="7770812" cy="1281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chemeClr val="lt1"/>
              </a:buClr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Lustria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Lustria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Lustria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Lustria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pt-BR" sz="12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1760538"/>
            <a:ext cx="3611879" cy="4365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3200" algn="l" rtl="0">
              <a:spcBef>
                <a:spcPts val="2000"/>
              </a:spcBef>
              <a:buClr>
                <a:schemeClr val="lt1"/>
              </a:buClr>
              <a:buSzPct val="1000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398713" marR="0" lvl="8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844732" y="1760538"/>
            <a:ext cx="3611879" cy="4365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3200" algn="l" rtl="0">
              <a:spcBef>
                <a:spcPts val="2000"/>
              </a:spcBef>
              <a:buClr>
                <a:schemeClr val="lt1"/>
              </a:buClr>
              <a:buSzPct val="1000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222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222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398713" marR="0" lvl="8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pt-BR" sz="12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1550895"/>
            <a:ext cx="3611879" cy="614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8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85800" y="2438400"/>
            <a:ext cx="3611879" cy="3687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3200" algn="l" rtl="0">
              <a:spcBef>
                <a:spcPts val="2000"/>
              </a:spcBef>
              <a:buClr>
                <a:schemeClr val="lt1"/>
              </a:buClr>
              <a:buSzPct val="1000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39713" algn="l" rtl="0">
              <a:spcBef>
                <a:spcPts val="320"/>
              </a:spcBef>
              <a:buClr>
                <a:schemeClr val="lt1"/>
              </a:buClr>
              <a:buSzPct val="1000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39713" algn="l" rtl="0">
              <a:spcBef>
                <a:spcPts val="320"/>
              </a:spcBef>
              <a:buClr>
                <a:schemeClr val="lt1"/>
              </a:buClr>
              <a:buSzPct val="1000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239713" algn="l" rtl="0">
              <a:spcBef>
                <a:spcPts val="320"/>
              </a:spcBef>
              <a:buClr>
                <a:schemeClr val="lt1"/>
              </a:buClr>
              <a:buSzPct val="1000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398713" marR="0" lvl="8" indent="-239713" algn="l" rtl="0">
              <a:spcBef>
                <a:spcPts val="320"/>
              </a:spcBef>
              <a:buClr>
                <a:schemeClr val="lt1"/>
              </a:buClr>
              <a:buSzPct val="1000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845526" y="1550895"/>
            <a:ext cx="3611879" cy="614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20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8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845526" y="2438400"/>
            <a:ext cx="3611879" cy="3687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3200" algn="l" rtl="0">
              <a:spcBef>
                <a:spcPts val="2000"/>
              </a:spcBef>
              <a:buClr>
                <a:schemeClr val="lt1"/>
              </a:buClr>
              <a:buSzPct val="1000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39713" algn="l" rtl="0">
              <a:spcBef>
                <a:spcPts val="320"/>
              </a:spcBef>
              <a:buClr>
                <a:schemeClr val="lt1"/>
              </a:buClr>
              <a:buSzPct val="1000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39713" algn="l" rtl="0">
              <a:spcBef>
                <a:spcPts val="320"/>
              </a:spcBef>
              <a:buClr>
                <a:schemeClr val="lt1"/>
              </a:buClr>
              <a:buSzPct val="1000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239713" algn="l" rtl="0">
              <a:spcBef>
                <a:spcPts val="320"/>
              </a:spcBef>
              <a:buClr>
                <a:schemeClr val="lt1"/>
              </a:buClr>
              <a:buSzPct val="1000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398713" marR="0" lvl="8" indent="-239713" algn="l" rtl="0">
              <a:spcBef>
                <a:spcPts val="320"/>
              </a:spcBef>
              <a:buClr>
                <a:schemeClr val="lt1"/>
              </a:buClr>
              <a:buSzPct val="1000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pt-BR" sz="12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786204" y="2191871"/>
            <a:ext cx="3429000" cy="1587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936966" y="2191871"/>
            <a:ext cx="3429000" cy="1587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pt-BR" sz="12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pt-BR" sz="12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58904" y="971550"/>
            <a:ext cx="3657600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800600" y="457200"/>
            <a:ext cx="3657600" cy="5668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3200" algn="l" rtl="0">
              <a:spcBef>
                <a:spcPts val="2000"/>
              </a:spcBef>
              <a:buClr>
                <a:schemeClr val="lt1"/>
              </a:buClr>
              <a:buSzPct val="1000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398713" marR="0" lvl="8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58904" y="2133600"/>
            <a:ext cx="36576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chemeClr val="lt1"/>
              </a:buClr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1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pt-BR" sz="12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0812" cy="4373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3200" algn="l" rtl="0">
              <a:spcBef>
                <a:spcPts val="2000"/>
              </a:spcBef>
              <a:buClr>
                <a:schemeClr val="lt1"/>
              </a:buClr>
              <a:buSzPct val="1000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159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27013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lt1"/>
              </a:buClr>
              <a:buSzPct val="1000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pt-BR" sz="12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blog.saude.gov.br/index.php/35001-medicamento-3-em-1-para-a-aids-comeca-a-ser-distribuido-em-todo-o-pai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ids.gov.br/pagina/o-departamento" TargetMode="External"/><Relationship Id="rId4" Type="http://schemas.openxmlformats.org/officeDocument/2006/relationships/hyperlink" Target="http://www2.aids.gov.br/pagina/o-que-sao-organizacoes-da-sociedade-civil" TargetMode="External"/><Relationship Id="rId5" Type="http://schemas.openxmlformats.org/officeDocument/2006/relationships/hyperlink" Target="http://www.aids.gov.br/incentivo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.gov.br/" TargetMode="External"/><Relationship Id="rId4" Type="http://schemas.openxmlformats.org/officeDocument/2006/relationships/hyperlink" Target="http://www.aids.gov.br/pagina/sintomas-e-fases-da-aids" TargetMode="External"/><Relationship Id="rId5" Type="http://schemas.openxmlformats.org/officeDocument/2006/relationships/hyperlink" Target="http://unaids.org.br/estatisticas/" TargetMode="External"/><Relationship Id="rId6" Type="http://schemas.openxmlformats.org/officeDocument/2006/relationships/hyperlink" Target="http://vivercomhiv.com.br/2015/03/22/o-que-e-a-aids-causa-sintomas-sinais/" TargetMode="External"/><Relationship Id="rId7" Type="http://schemas.openxmlformats.org/officeDocument/2006/relationships/hyperlink" Target="https://www.caxias.rs.gov.br/_uploads/saude/MEDICAMENTO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origemdapalavra.com.br/site/palavras/paciencia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685800" y="2365248"/>
            <a:ext cx="7772400" cy="9784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pt-BR" sz="5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AIDS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xfrm>
            <a:off x="685800" y="4550448"/>
            <a:ext cx="7772400" cy="203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ustria"/>
              <a:buNone/>
            </a:pPr>
            <a:r>
              <a:rPr lang="pt-BR"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Grupo 4</a:t>
            </a: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ustria"/>
              <a:buNone/>
            </a:pPr>
            <a:r>
              <a:rPr lang="pt-BR"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Bruna Favotto</a:t>
            </a: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ustria"/>
              <a:buNone/>
            </a:pPr>
            <a:r>
              <a:rPr lang="pt-BR"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Gabriela Derani Domingues</a:t>
            </a: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ustria"/>
              <a:buNone/>
            </a:pPr>
            <a:r>
              <a:rPr lang="pt-BR"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Guilherme Bellini</a:t>
            </a:r>
          </a:p>
          <a:p>
            <a:pPr marL="0" marR="0" lvl="0" indent="0" algn="ctr" rtl="0">
              <a:spcBef>
                <a:spcPts val="30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pt-BR"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Juliana Bistriche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pt-BR"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Onde?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1837766"/>
            <a:ext cx="7770900" cy="42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O uso do medicamento 3 em 1 está previsto no Protocolo Clínico de Tratamento de Adultos com HIV e Aids do Ministério da Saúde como tratamento inicial para os pacientes soropositivos. </a:t>
            </a:r>
          </a:p>
          <a:p>
            <a:pPr marL="342900" marR="0" lvl="0" indent="-342900" algn="just" rtl="0">
              <a:spcBef>
                <a:spcPts val="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Atualmente, os medicamentos são distribuídos pelo Sistema Único de Saúde (SUS) e consumidos, separadamente. </a:t>
            </a:r>
            <a:r>
              <a:rPr lang="pt-BR" sz="2200" b="1" i="0" u="sng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Nesse período, cerca de 11 mil pacientes foram beneficiados nos dois estados.</a:t>
            </a:r>
          </a:p>
          <a:p>
            <a:pPr marL="342900" marR="0" lvl="0" indent="-342900" algn="just" rtl="0">
              <a:spcBef>
                <a:spcPts val="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/>
              <a:t>Amazonas e Rio Grande do Sul são os estados com maior taxa de detecção</a:t>
            </a:r>
            <a:r>
              <a:rPr lang="pt-BR" b="1" u="sng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4567" y="6586131"/>
            <a:ext cx="2789433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spcBef>
                <a:spcPts val="2000"/>
              </a:spcBef>
              <a:buClr>
                <a:schemeClr val="lt1"/>
              </a:buClr>
              <a:buSzPct val="98214"/>
            </a:pPr>
            <a:r>
              <a:rPr lang="pt-BR" u="sng" dirty="0" smtClean="0">
                <a:solidFill>
                  <a:schemeClr val="hlink"/>
                </a:solidFill>
                <a:latin typeface="Lustria"/>
                <a:ea typeface="Lustria"/>
                <a:cs typeface="Lustria"/>
                <a:sym typeface="Lustria"/>
                <a:hlinkClick r:id="rId3"/>
              </a:rPr>
              <a:t>http</a:t>
            </a:r>
            <a:r>
              <a:rPr lang="pt-BR" u="sng" dirty="0">
                <a:solidFill>
                  <a:schemeClr val="hlink"/>
                </a:solidFill>
                <a:latin typeface="Lustria"/>
                <a:ea typeface="Lustria"/>
                <a:cs typeface="Lustria"/>
                <a:sym typeface="Lustria"/>
                <a:hlinkClick r:id="rId3"/>
              </a:rPr>
              <a:t>://www.blog.saude.gov.br/ind</a:t>
            </a:r>
            <a:endParaRPr lang="pt-BR" u="sng" dirty="0">
              <a:solidFill>
                <a:schemeClr val="hlink"/>
              </a:solidFill>
              <a:latin typeface="Lustria"/>
              <a:ea typeface="Lustria"/>
              <a:cs typeface="Lustria"/>
              <a:sym typeface="Lustria"/>
              <a:hlinkClick r:id="rId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pt-BR"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Financiamento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1414041"/>
            <a:ext cx="7770900" cy="42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Trebuchet MS"/>
            </a:pPr>
            <a:r>
              <a:rPr lang="pt-BR" sz="18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O Departamento de DST, Aids e Hepatites Virais</a:t>
            </a:r>
            <a:r>
              <a:rPr lang="pt-BR" sz="18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conta com o apoio do Banco Mundial abrangendo todos os estados, municípios, </a:t>
            </a:r>
            <a:r>
              <a:rPr lang="pt-BR" sz="18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organizações da sociedade civil</a:t>
            </a:r>
            <a:r>
              <a:rPr lang="pt-BR" sz="18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e organizações não-governamentais para. 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pt-BR" sz="18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Para isso, repassa às instituições financiadas recursos do Acordo de Empréstimo,</a:t>
            </a:r>
            <a:r>
              <a:rPr lang="pt-BR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18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entre o Banco Mundial e o Brasil. A partir de metas definidas pelo Departamento, e outras instituições governamentais ou não. </a:t>
            </a:r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pt-BR" sz="18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Instituída em dezembro de 2002, a </a:t>
            </a:r>
            <a:r>
              <a:rPr lang="pt-BR" sz="18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Política de Incentivo</a:t>
            </a:r>
            <a:r>
              <a:rPr lang="pt-BR" sz="18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1371600" lvl="2" indent="-342900" algn="just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pt-BR" sz="18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É a transferência fundo a fundo - diretamente do Fundo Nacional de Saúde. </a:t>
            </a:r>
          </a:p>
          <a:p>
            <a:pPr marL="1371600" lvl="2" indent="-342900" algn="just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pt-BR" sz="18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 política pretende fortalecer a Política Nacional de DST e Aids, tendo em vista as características que a epidemia vem assumindo nos últimos anos.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pt-BR"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Referências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99225" y="1297450"/>
            <a:ext cx="8283900" cy="544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pt-BR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Departamento de DST, Aids e Hepatites Virais</a:t>
            </a:r>
            <a:r>
              <a:rPr lang="pt-BR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Disponível em </a:t>
            </a:r>
            <a:r>
              <a:rPr lang="pt-BR" sz="1800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http://www.aids.gov.br/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lnSpc>
                <a:spcPct val="80000"/>
              </a:lnSpc>
              <a:buClr>
                <a:srgbClr val="FFFFFF"/>
              </a:buClr>
              <a:buFont typeface="Arial"/>
            </a:pPr>
            <a:r>
              <a:rPr lang="pt-BR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 AIDS Brasil, </a:t>
            </a:r>
            <a:r>
              <a:rPr lang="pt-BR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Departamento da ONU responsável pelo combate a AIDS, consultada em sua unidade do Brasil. Disponível em </a:t>
            </a:r>
            <a:r>
              <a:rPr lang="pt-BR" sz="180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http://unaids.org.br/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375" dirty="0"/>
          </a:p>
          <a:p>
            <a:pPr marL="4572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pt-BR" sz="1800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Viver com HIV, ONG </a:t>
            </a:r>
            <a:r>
              <a:rPr lang="pt-BR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 auxilia no combate à AIDS. Disponível em </a:t>
            </a:r>
            <a:r>
              <a:rPr lang="pt-BR" sz="1800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http://vivercomhiv.com.br/2015/03/22/o-que-e-a-aids-causa-sintomas-sinais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375" dirty="0"/>
          </a:p>
          <a:p>
            <a:pPr marL="4572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lang="pt-BR" sz="1800" b="0" i="0" strike="noStrike" cap="none" dirty="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rPr>
              <a:t>L</a:t>
            </a:r>
            <a:r>
              <a:rPr lang="pt-BR" sz="1800" dirty="0">
                <a:solidFill>
                  <a:srgbClr val="FFFFFF"/>
                </a:solidFill>
              </a:rPr>
              <a:t>ista de Medicamentos Disponíveis  e como </a:t>
            </a:r>
            <a:r>
              <a:rPr lang="pt-BR" sz="1800" dirty="0" err="1">
                <a:solidFill>
                  <a:srgbClr val="FFFFFF"/>
                </a:solidFill>
              </a:rPr>
              <a:t>obte-los</a:t>
            </a:r>
            <a:r>
              <a:rPr lang="pt-BR" sz="1800" dirty="0">
                <a:solidFill>
                  <a:srgbClr val="FFFFFF"/>
                </a:solidFill>
              </a:rPr>
              <a:t> no Sistema Municipal de Saúde de Caxias do Sul. Disponível em </a:t>
            </a:r>
            <a:r>
              <a:rPr lang="pt-BR" sz="1800" b="0" i="0" strike="noStrike" cap="none" dirty="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  <a:hlinkClick r:id="rId7"/>
              </a:rPr>
              <a:t>https://www.caxias.rs.gov.br/_uploads/saude/MEDICAMENTOS.pdf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buClr>
                <a:schemeClr val="lt1"/>
              </a:buClr>
              <a:buSzPct val="98214"/>
              <a:buFont typeface="Lustria"/>
              <a:buNone/>
            </a:pPr>
            <a:endParaRPr sz="1375" b="0" i="0" u="none" strike="noStrike" cap="none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pt-BR"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Paciente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1367301"/>
            <a:ext cx="5970000" cy="475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</a:pPr>
            <a:r>
              <a:rPr lang="pt-BR"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Paciência, do latim </a:t>
            </a:r>
            <a:r>
              <a:rPr lang="pt-BR" sz="2400" b="0" i="1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pati</a:t>
            </a:r>
            <a:r>
              <a:rPr lang="pt-BR"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: aguentar, sofrer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</a:pPr>
            <a:r>
              <a:rPr lang="pt-BR"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Do grego </a:t>
            </a:r>
            <a:r>
              <a:rPr lang="pt-BR" sz="2400" b="0" i="1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pathe</a:t>
            </a:r>
            <a:r>
              <a:rPr lang="pt-BR"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: sentimento</a:t>
            </a:r>
          </a:p>
          <a:p>
            <a:pPr marL="0" marR="0" lvl="0" indent="0" algn="just" rtl="0">
              <a:spcBef>
                <a:spcPts val="200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just" rtl="0">
              <a:spcBef>
                <a:spcPts val="2000"/>
              </a:spcBef>
              <a:buSzPct val="100000"/>
            </a:pPr>
            <a:r>
              <a:rPr lang="pt-BR" sz="2400"/>
              <a:t>Aloísio, </a:t>
            </a:r>
            <a:r>
              <a:rPr lang="pt-BR"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28 anos, morado</a:t>
            </a:r>
            <a:r>
              <a:rPr lang="pt-BR" sz="2400"/>
              <a:t>r</a:t>
            </a:r>
            <a:r>
              <a:rPr lang="pt-BR"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de Porto Alegre, sujeito de risco</a:t>
            </a:r>
          </a:p>
          <a:p>
            <a:pPr marL="914400" marR="0" lvl="1" indent="-381000" algn="just" rtl="0">
              <a:spcBef>
                <a:spcPts val="2000"/>
              </a:spcBef>
              <a:buSzPct val="100000"/>
            </a:pPr>
            <a:r>
              <a:rPr lang="pt-BR" sz="2400"/>
              <a:t>Usuário de heroína</a:t>
            </a:r>
          </a:p>
          <a:p>
            <a:pPr marL="914400" marR="0" lvl="1" indent="-381000" algn="just" rtl="0">
              <a:spcBef>
                <a:spcPts val="2000"/>
              </a:spcBef>
              <a:buSzPct val="100000"/>
            </a:pPr>
            <a:r>
              <a:rPr lang="pt-BR" sz="2400"/>
              <a:t>Sexo sem proteção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6071" y="1367300"/>
            <a:ext cx="3443939" cy="41920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330538" y="6586131"/>
            <a:ext cx="4813462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90512">
              <a:lnSpc>
                <a:spcPct val="80000"/>
              </a:lnSpc>
              <a:spcBef>
                <a:spcPts val="2000"/>
              </a:spcBef>
              <a:buClr>
                <a:schemeClr val="lt1"/>
              </a:buClr>
              <a:buSzPct val="98214"/>
              <a:buFont typeface="Lustria"/>
              <a:buChar char="•"/>
            </a:pPr>
            <a:r>
              <a:rPr lang="pt-BR" u="sng" dirty="0">
                <a:solidFill>
                  <a:schemeClr val="hlink"/>
                </a:solidFill>
                <a:latin typeface="Lustria"/>
                <a:ea typeface="Lustria"/>
                <a:cs typeface="Lustria"/>
                <a:sym typeface="Lustria"/>
                <a:hlinkClick r:id="rId4"/>
              </a:rPr>
              <a:t>http://origemdapalavra.com.br/site/palavras/paciencia/</a:t>
            </a:r>
            <a:endParaRPr lang="pt-BR" u="sng" dirty="0">
              <a:solidFill>
                <a:schemeClr val="hlink"/>
              </a:solidFill>
              <a:latin typeface="Lustria"/>
              <a:ea typeface="Lustria"/>
              <a:cs typeface="Lustria"/>
              <a:sym typeface="Lustria"/>
              <a:hlinkClick r:id="rId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pt-BR"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Fatores de risco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1612090"/>
            <a:ext cx="7770812" cy="5180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Relações sexuais sem camisinha;</a:t>
            </a:r>
          </a:p>
          <a:p>
            <a:pPr marL="342900" marR="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Compartilhamento de seringas e agulhas;</a:t>
            </a:r>
          </a:p>
          <a:p>
            <a:pPr marL="342900" marR="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Transfusão de sangue contaminado;</a:t>
            </a:r>
          </a:p>
          <a:p>
            <a:pPr marL="342900" marR="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Mãe contaminada para o filho: durante a gestação, no parto ou pelo aleitamento materno;</a:t>
            </a:r>
          </a:p>
          <a:p>
            <a:pPr marL="342900" marR="0" lvl="0" indent="-342900" algn="just" rtl="0">
              <a:spcBef>
                <a:spcPts val="200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Instrumentos não-esterilizados empregados em procedimentos invasivos, como alicates de unhas, agulhas para tatuagens ou acupuntura, lâminas de barbear etc.</a:t>
            </a:r>
          </a:p>
        </p:txBody>
      </p:sp>
      <p:sp>
        <p:nvSpPr>
          <p:cNvPr id="131" name="Shape 131"/>
          <p:cNvSpPr/>
          <p:nvPr/>
        </p:nvSpPr>
        <p:spPr>
          <a:xfrm>
            <a:off x="1300548" y="6488667"/>
            <a:ext cx="784345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80786" y="6504986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Viver com HIV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pt-BR"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Incidência</a:t>
            </a:r>
          </a:p>
        </p:txBody>
      </p:sp>
      <p:pic>
        <p:nvPicPr>
          <p:cNvPr id="138" name="Shape 1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21828" r="-21827"/>
          <a:stretch/>
        </p:blipFill>
        <p:spPr>
          <a:xfrm>
            <a:off x="685800" y="1868488"/>
            <a:ext cx="7770900" cy="42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5217492" y="6126162"/>
            <a:ext cx="206557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Jornal Metro, 2014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pt-BR"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Sinais e sintomas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1869141"/>
            <a:ext cx="4654096" cy="42570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Infecção aguda – 30 a 60 dias – semelhantes aos de gripe: fraqueza, febre</a:t>
            </a:r>
          </a:p>
          <a:p>
            <a:pPr marL="342900" marR="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Fase assintomática</a:t>
            </a:r>
          </a:p>
          <a:p>
            <a:pPr marL="342900" marR="0" lvl="0" indent="-342900" algn="just" rtl="0">
              <a:spcBef>
                <a:spcPts val="200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Fase sintomática inicial: febre, diarreia, suores noturnos e emagrecimento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2296" y="1869141"/>
            <a:ext cx="3111600" cy="36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72000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ct val="25000"/>
            </a:pPr>
            <a:r>
              <a:rPr lang="pt-BR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Departamento de DST, AIDS e Hepatites Virais do Ministério  da Saúde</a:t>
            </a:r>
            <a:endParaRPr lang="pt-BR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pt-BR"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Diagnóstico e Tratamento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1762048"/>
            <a:ext cx="8112024" cy="42570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O paciente procurou um clínico geral</a:t>
            </a:r>
          </a:p>
          <a:p>
            <a:pPr marL="342900" marR="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Teste em CTA</a:t>
            </a:r>
          </a:p>
          <a:p>
            <a:pPr marL="342900" marR="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Consulta em SAE com especialista</a:t>
            </a:r>
          </a:p>
          <a:p>
            <a:pPr marL="342900" marR="0" lvl="0" indent="-342900" algn="just" rtl="0">
              <a:spcBef>
                <a:spcPts val="200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 dirty="0" smtClean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Prescrição da TARV e acompanhamento por equipe multiprofissional</a:t>
            </a:r>
            <a:endParaRPr lang="pt-BR" sz="2200" b="0" i="0" u="none" strike="noStrike" cap="none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781" y="4405128"/>
            <a:ext cx="4360661" cy="245287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4880878" y="6019069"/>
            <a:ext cx="426312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“Protocolo Clínico e Diretrizes Terapêuticas para Manejo da Infecção pelo HIV em Adultos</a:t>
            </a:r>
            <a:r>
              <a:rPr lang="pt-BR" sz="1200" dirty="0" smtClean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” e “Onde Fazer” em Departamento de DST, AIDS e Hepatites Virais do Ministério  da Saúde</a:t>
            </a:r>
            <a:endParaRPr lang="pt-BR" sz="1200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5186600" y="4364175"/>
            <a:ext cx="2944800" cy="13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200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TDF+3TC+EFV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pt-BR"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Serviços e profissionais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1744143"/>
            <a:ext cx="7770812" cy="48193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Objetivo: Assistência, prevenção e tratamento </a:t>
            </a:r>
          </a:p>
          <a:p>
            <a:pPr marL="342900" marR="0" lvl="0" indent="-342900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Pacientes são assistidos em Ambulatórios (gerais, ambulatórios e hospitais), unidades básicas de saúde, policlínicas, e serviços de assistência especializadas em DST, HIV/AIDS.</a:t>
            </a:r>
          </a:p>
          <a:p>
            <a:pPr marL="342900" marR="0" lvl="0" indent="-342900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Instituições são administradas por municípios, estados, governo federal, universidades, organizações filantrópicas e não governamentais conveniadas ao SUS</a:t>
            </a:r>
          </a:p>
          <a:p>
            <a:pPr marL="342900" marR="0" lvl="0" indent="-342900" rtl="0">
              <a:spcBef>
                <a:spcPts val="200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Equipe: médicos, </a:t>
            </a:r>
            <a:r>
              <a:rPr lang="pt-BR" sz="2200" b="0" i="0" u="none" strike="noStrike" cap="none" dirty="0" err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pscicólogos</a:t>
            </a:r>
            <a:r>
              <a:rPr lang="pt-BR" sz="22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, enfermeiros, farmacêuticos, nutricionistas, assistentes sociais, educadores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pt-BR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Como se </a:t>
            </a:r>
            <a:r>
              <a:rPr lang="pt-BR" sz="3600"/>
              <a:t>obtém </a:t>
            </a:r>
            <a:r>
              <a:rPr lang="pt-BR" sz="3600" b="1"/>
              <a:t>gratuitamente</a:t>
            </a:r>
            <a:r>
              <a:rPr lang="pt-BR" sz="3600"/>
              <a:t> o medicamento</a:t>
            </a:r>
            <a:r>
              <a:rPr lang="pt-BR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onde é distribuído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1869141"/>
            <a:ext cx="7770812" cy="42570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Usuários com cartão SUS da região do centro requisitante</a:t>
            </a:r>
          </a:p>
          <a:p>
            <a:pPr marL="342900" marR="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Encaminhamento através do SUS e particular</a:t>
            </a:r>
          </a:p>
          <a:p>
            <a:pPr marL="342900" marR="0" lvl="0" indent="-342900" algn="just" rtl="0">
              <a:spcBef>
                <a:spcPts val="200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pt-BR"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Documentos conforme Programas do Ministério da Saúde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3198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rPr>
              <a:t>L</a:t>
            </a:r>
            <a:r>
              <a:rPr lang="pt-BR" dirty="0">
                <a:solidFill>
                  <a:srgbClr val="FFFFFF"/>
                </a:solidFill>
              </a:rPr>
              <a:t>ista de Medicamentos Disponíveis  e como </a:t>
            </a:r>
            <a:r>
              <a:rPr lang="pt-BR" dirty="0" err="1">
                <a:solidFill>
                  <a:srgbClr val="FFFFFF"/>
                </a:solidFill>
              </a:rPr>
              <a:t>obte-los</a:t>
            </a:r>
            <a:r>
              <a:rPr lang="pt-BR" dirty="0">
                <a:solidFill>
                  <a:srgbClr val="FFFFFF"/>
                </a:solidFill>
              </a:rPr>
              <a:t> no Sistema Municipal de Saúde de Caxias do </a:t>
            </a:r>
            <a:r>
              <a:rPr lang="pt-BR" dirty="0" smtClean="0">
                <a:solidFill>
                  <a:srgbClr val="FFFFFF"/>
                </a:solidFill>
              </a:rPr>
              <a:t>Sul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pt-BR"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Onde?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1716741"/>
            <a:ext cx="7770900" cy="42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7345" algn="just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8421"/>
              <a:buFont typeface="Lustria"/>
            </a:pPr>
            <a:r>
              <a:rPr lang="pt-BR" sz="187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É feita em uma Unidade Dispensadora de Medicamentos (UDM), geralmente é feita nos próprios Serviços de Assistência Especializada (SAE). 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8421"/>
              <a:buFont typeface="Lustria"/>
              <a:buChar char="•"/>
            </a:pPr>
            <a:r>
              <a:rPr lang="pt-BR" sz="187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Se não existir UDM no próprio SAE, a UDM mais próxima é utilizada para dispensação.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8421"/>
              <a:buFont typeface="Lustria"/>
              <a:buChar char="•"/>
            </a:pPr>
            <a:r>
              <a:rPr lang="pt-BR" sz="1870"/>
              <a:t>Avaliação</a:t>
            </a:r>
            <a:r>
              <a:rPr lang="pt-BR" sz="187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Qualiaids: Avaliar a qualidade dos serviços ambulatoriais do SUS que assistem pessoas vivendo com HIV no Brasil.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2000"/>
              </a:spcBef>
              <a:buClr>
                <a:schemeClr val="lt1"/>
              </a:buClr>
              <a:buSzPct val="98421"/>
              <a:buFont typeface="Lustria"/>
              <a:buChar char="•"/>
            </a:pPr>
            <a:r>
              <a:rPr lang="pt-BR" sz="1870"/>
              <a:t>Comparação</a:t>
            </a:r>
            <a:r>
              <a:rPr lang="pt-BR" sz="187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entre as avaliações de 2007 e 2010 mostra que houve melhora significativa em quase todos os sistemas do serviço de saúde, menos a área de recursos não teve uma diferença significativa.</a:t>
            </a:r>
          </a:p>
        </p:txBody>
      </p:sp>
      <p:sp>
        <p:nvSpPr>
          <p:cNvPr id="2" name="Rectangle 1"/>
          <p:cNvSpPr/>
          <p:nvPr/>
        </p:nvSpPr>
        <p:spPr>
          <a:xfrm>
            <a:off x="7750849" y="6550223"/>
            <a:ext cx="1411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UN AIDS Brasil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ory">
  <a:themeElements>
    <a:clrScheme name="Perspective">
      <a:dk1>
        <a:srgbClr val="000000"/>
      </a:dk1>
      <a:lt1>
        <a:srgbClr val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900</Words>
  <Application>Microsoft Macintosh PowerPoint</Application>
  <PresentationFormat>On-screen Show (4:3)</PresentationFormat>
  <Paragraphs>81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Story</vt:lpstr>
      <vt:lpstr>AIDS</vt:lpstr>
      <vt:lpstr>Paciente</vt:lpstr>
      <vt:lpstr>Fatores de risco</vt:lpstr>
      <vt:lpstr>Incidência</vt:lpstr>
      <vt:lpstr>Sinais e sintomas</vt:lpstr>
      <vt:lpstr>Diagnóstico e Tratamento</vt:lpstr>
      <vt:lpstr>Serviços e profissionais</vt:lpstr>
      <vt:lpstr>Como se obtém gratuitamente o medicamento onde é distribuído</vt:lpstr>
      <vt:lpstr>Onde?</vt:lpstr>
      <vt:lpstr>Onde?</vt:lpstr>
      <vt:lpstr>Financiamento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AIDS</dc:title>
  <cp:lastModifiedBy>Gabriela Domingues</cp:lastModifiedBy>
  <cp:revision>2</cp:revision>
  <dcterms:modified xsi:type="dcterms:W3CDTF">2016-08-26T00:05:23Z</dcterms:modified>
</cp:coreProperties>
</file>