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5" r:id="rId5"/>
    <p:sldId id="266" r:id="rId6"/>
    <p:sldId id="292" r:id="rId7"/>
    <p:sldId id="267" r:id="rId8"/>
    <p:sldId id="269" r:id="rId9"/>
    <p:sldId id="27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2" r:id="rId21"/>
    <p:sldId id="289" r:id="rId22"/>
    <p:sldId id="283" r:id="rId23"/>
    <p:sldId id="284" r:id="rId24"/>
    <p:sldId id="285" r:id="rId25"/>
    <p:sldId id="286" r:id="rId26"/>
    <p:sldId id="287" r:id="rId27"/>
    <p:sldId id="288" r:id="rId28"/>
    <p:sldId id="290" r:id="rId29"/>
    <p:sldId id="262" r:id="rId30"/>
    <p:sldId id="295" r:id="rId31"/>
    <p:sldId id="296" r:id="rId32"/>
    <p:sldId id="297" r:id="rId33"/>
    <p:sldId id="294" r:id="rId34"/>
    <p:sldId id="299" r:id="rId35"/>
    <p:sldId id="302" r:id="rId36"/>
    <p:sldId id="301" r:id="rId37"/>
    <p:sldId id="303" r:id="rId38"/>
    <p:sldId id="300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1E923-C41B-4E30-BF8F-2EB4A1F5F616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CCD4-1945-4002-996C-B9371592D4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87463" y="292735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00375" y="2810976"/>
            <a:ext cx="5991225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Universidade de São Paulo</a:t>
            </a:r>
            <a:endParaRPr lang="pt-BR" sz="17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Escola Superior de Agricultura "Luiz de Queiroz"</a:t>
            </a:r>
            <a:endParaRPr lang="pt-BR" sz="17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Departamento de Genética</a:t>
            </a:r>
            <a:endParaRPr lang="pt-BR" sz="17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Ecologia Evolutiva Humana</a:t>
            </a:r>
            <a:endParaRPr lang="pt-BR" sz="17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Docente Responsável: Dra. Silvia Maria Guerra </a:t>
            </a:r>
            <a:r>
              <a:rPr lang="pt-BR" sz="1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Molina</a:t>
            </a:r>
            <a:endParaRPr lang="pt-BR" sz="17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50000"/>
              </a:lnSpc>
            </a:pPr>
            <a:endParaRPr lang="pt-BR" sz="17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2032000"/>
            <a:ext cx="20955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8032" y="548680"/>
            <a:ext cx="8820472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500" i="1" dirty="0" smtClean="0">
                <a:solidFill>
                  <a:srgbClr val="FFC000"/>
                </a:solidFill>
              </a:rPr>
              <a:t>Palavras escritas não são palavras reais, mas símbolos codificados.</a:t>
            </a:r>
            <a:r>
              <a:rPr lang="pt-BR" sz="2500" b="1" i="1" dirty="0" smtClean="0">
                <a:solidFill>
                  <a:srgbClr val="FFC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rgbClr val="FFC000"/>
                </a:solidFill>
              </a:rPr>
              <a:t>Um </a:t>
            </a:r>
            <a:r>
              <a:rPr lang="en-US" sz="2600" i="1" dirty="0" err="1" smtClean="0">
                <a:solidFill>
                  <a:srgbClr val="FFC000"/>
                </a:solidFill>
              </a:rPr>
              <a:t>leitor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pode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evocar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em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sua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consciência</a:t>
            </a:r>
            <a:r>
              <a:rPr lang="en-US" sz="2600" i="1" dirty="0" smtClean="0">
                <a:solidFill>
                  <a:srgbClr val="FFC000"/>
                </a:solidFill>
              </a:rPr>
              <a:t> as </a:t>
            </a:r>
            <a:r>
              <a:rPr lang="en-US" sz="2600" i="1" dirty="0" err="1" smtClean="0">
                <a:solidFill>
                  <a:srgbClr val="FFC000"/>
                </a:solidFill>
              </a:rPr>
              <a:t>palavras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reais</a:t>
            </a:r>
            <a:r>
              <a:rPr lang="en-US" sz="2600" i="1" dirty="0" smtClean="0">
                <a:solidFill>
                  <a:srgbClr val="FFC000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600" i="1" dirty="0" err="1" smtClean="0">
                <a:solidFill>
                  <a:srgbClr val="FFC000"/>
                </a:solidFill>
              </a:rPr>
              <a:t>em</a:t>
            </a:r>
            <a:r>
              <a:rPr lang="en-US" sz="2600" i="1" dirty="0" smtClean="0">
                <a:solidFill>
                  <a:srgbClr val="FFC000"/>
                </a:solidFill>
              </a:rPr>
              <a:t> sons </a:t>
            </a:r>
            <a:r>
              <a:rPr lang="en-US" sz="2600" i="1" dirty="0" err="1" smtClean="0">
                <a:solidFill>
                  <a:srgbClr val="FFC000"/>
                </a:solidFill>
              </a:rPr>
              <a:t>reais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ou</a:t>
            </a:r>
            <a:r>
              <a:rPr lang="en-US" sz="2600" i="1" dirty="0" smtClean="0">
                <a:solidFill>
                  <a:srgbClr val="FFC000"/>
                </a:solidFill>
              </a:rPr>
              <a:t> </a:t>
            </a:r>
            <a:r>
              <a:rPr lang="en-US" sz="2600" i="1" dirty="0" err="1" smtClean="0">
                <a:solidFill>
                  <a:srgbClr val="FFC000"/>
                </a:solidFill>
              </a:rPr>
              <a:t>imaginados</a:t>
            </a:r>
            <a:r>
              <a:rPr lang="en-US" sz="2600" i="1" dirty="0" smtClean="0">
                <a:solidFill>
                  <a:srgbClr val="FFC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aninhados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palavras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orais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ouvinte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o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coração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cosmos.</a:t>
            </a:r>
          </a:p>
          <a:p>
            <a:pPr algn="ctr">
              <a:lnSpc>
                <a:spcPct val="150000"/>
              </a:lnSpc>
            </a:pP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alfabetizado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pessoa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textos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escritos</a:t>
            </a:r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600" b="1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0040" y="692696"/>
            <a:ext cx="882047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500" i="1" dirty="0" smtClean="0">
                <a:solidFill>
                  <a:srgbClr val="FFC000"/>
                </a:solidFill>
              </a:rPr>
              <a:t>Nas sociedades orais, o pensamento é contextual, relacional, operacional.</a:t>
            </a:r>
            <a:endParaRPr lang="en-US" sz="26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letradas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concretas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pessoa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 o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diferentes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entre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oral 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alfabetizado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76672"/>
            <a:ext cx="8820472" cy="780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A comunicação oral une as pessoas em grupos antes que entorno de coisas impessoais.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solitárias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mesma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  <a:p>
            <a:pPr>
              <a:lnSpc>
                <a:spcPct val="150000"/>
              </a:lnSpc>
            </a:pPr>
            <a:endParaRPr lang="en-US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refutar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oralidade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primária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caminhar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adiante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alfabetização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 err="1" smtClean="0">
                <a:solidFill>
                  <a:schemeClr val="bg1"/>
                </a:solidFill>
              </a:rPr>
              <a:t>Ong</a:t>
            </a:r>
            <a:r>
              <a:rPr lang="en-US" sz="1200" dirty="0" smtClean="0">
                <a:solidFill>
                  <a:schemeClr val="bg1"/>
                </a:solidFill>
              </a:rPr>
              <a:t>, 2002/1982, p. 53, 66, 68)</a:t>
            </a: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404664"/>
            <a:ext cx="8820472" cy="796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Aprender a ler e a escrever desabilita o poeta oral: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um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controlando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forma, 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interfere com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composição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oral, 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nada tem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a principal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entre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mnemônica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oral e 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alfabetizado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800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, 2002/1982, p. 99)</a:t>
            </a:r>
            <a:endParaRPr lang="en-US" dirty="0" smtClean="0">
              <a:solidFill>
                <a:srgbClr val="692725"/>
              </a:solidFill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04056" y="332656"/>
            <a:ext cx="882047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800" b="1" i="1" dirty="0" smtClean="0">
                <a:solidFill>
                  <a:srgbClr val="FFC000"/>
                </a:solidFill>
              </a:rPr>
              <a:t>As experiências com a palavra sonora e escrita são muito divergentes.</a:t>
            </a:r>
            <a:endParaRPr lang="en-US" sz="2800" b="1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caminho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alfabetizado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retorno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um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músico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compositor e cantor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brasileiro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contemporâneo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endParaRPr lang="en-US" dirty="0" smtClean="0">
              <a:solidFill>
                <a:srgbClr val="692725"/>
              </a:solidFill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04664"/>
            <a:ext cx="8820472" cy="844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levou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música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cantar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signinifcado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entonação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melódica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divisão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sílabas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cadência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ritmica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…,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descoberta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Talvez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extensão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meu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trabalhar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endParaRPr lang="en-US" sz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(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Arnaldo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Antunes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2012)     </a:t>
            </a:r>
          </a:p>
          <a:p>
            <a:pPr algn="r">
              <a:lnSpc>
                <a:spcPct val="150000"/>
              </a:lnSpc>
            </a:pPr>
            <a:endParaRPr lang="en-US" dirty="0" smtClean="0">
              <a:solidFill>
                <a:srgbClr val="692725"/>
              </a:solidFill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548680"/>
            <a:ext cx="882047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i="1" dirty="0" smtClean="0">
                <a:solidFill>
                  <a:srgbClr val="FFC000"/>
                </a:solidFill>
              </a:rPr>
              <a:t>“Escrever tem transformado a consciência humana mais que qualquer outra invenção isolada”.</a:t>
            </a:r>
            <a:endParaRPr lang="en-US" sz="2800" b="1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profundamente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internalizada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imprensa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Posteriormente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intensificou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processamento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sequencial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espacialização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tornando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virtualmente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instantânea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8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(</a:t>
            </a: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, 2002/1982, p. 78, 133)</a:t>
            </a: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04664"/>
            <a:ext cx="882047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A palavra escrita tem modificado não somente o modo de pensar, mas expandido o alcance temporal e </a:t>
            </a:r>
          </a:p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espacial da palavra.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evanescente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tempo 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</a:t>
            </a:r>
            <a:endParaRPr lang="en-US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produzido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imprensa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modificaram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consciência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ambas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reduziram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‘oral-aural’ a um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visualizadas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r>
              <a:rPr lang="en-US" dirty="0" smtClean="0">
                <a:solidFill>
                  <a:schemeClr val="bg1"/>
                </a:solidFill>
              </a:rPr>
              <a:t>                               (</a:t>
            </a: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, 2002/1982, p. 73)</a:t>
            </a:r>
            <a:endParaRPr lang="pt-BR" sz="1000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endParaRPr lang="en-US" dirty="0" smtClean="0">
              <a:solidFill>
                <a:srgbClr val="692725"/>
              </a:solidFill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0040" y="332656"/>
            <a:ext cx="8820472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Mesmo moderados graus de alfabetização fazem tremenda diferença no processo de pensamento.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escrever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pessoalmente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interiorizado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afetar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oralidade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secundária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resultou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eletrônicas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oralidade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deliberada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autoconsciente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baseada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permanentemente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imprensa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</a:t>
            </a:r>
            <a:endParaRPr lang="en-US" sz="2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essenciais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manufatura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operação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</a:t>
            </a:r>
          </a:p>
          <a:p>
            <a:pPr>
              <a:lnSpc>
                <a:spcPct val="150000"/>
              </a:lnSpc>
            </a:pP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equipamentos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também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(</a:t>
            </a: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 , 2002/1982, p. 56; 134)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260648"/>
            <a:ext cx="8820472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Assumimos que o grande avanço das tecnologias digitais contemporâneas está mudando aspectos essenciais da vida humana com possíveis consequências evolutivas.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também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relações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deslocam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oralidade</a:t>
            </a:r>
            <a:endParaRPr lang="en-US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alfabetização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considerando</a:t>
            </a:r>
            <a:r>
              <a:rPr lang="en-US" dirty="0" smtClean="0">
                <a:solidFill>
                  <a:srgbClr val="FFFF00"/>
                </a:solidFill>
              </a:rPr>
              <a:t> Postman, 1994 and </a:t>
            </a:r>
            <a:r>
              <a:rPr lang="en-US" dirty="0" err="1" smtClean="0">
                <a:solidFill>
                  <a:srgbClr val="FFFF00"/>
                </a:solidFill>
              </a:rPr>
              <a:t>Meyrowitz</a:t>
            </a:r>
            <a:r>
              <a:rPr lang="en-US" dirty="0" smtClean="0">
                <a:solidFill>
                  <a:srgbClr val="FFFF00"/>
                </a:solidFill>
              </a:rPr>
              <a:t>, 2008)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A </a:t>
            </a:r>
            <a:r>
              <a:rPr lang="en-US" sz="2600" dirty="0" err="1" smtClean="0">
                <a:solidFill>
                  <a:schemeClr val="bg1"/>
                </a:solidFill>
              </a:rPr>
              <a:t>palavra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impressa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introduziu</a:t>
            </a:r>
            <a:r>
              <a:rPr lang="en-US" sz="2600" dirty="0" smtClean="0">
                <a:solidFill>
                  <a:schemeClr val="bg1"/>
                </a:solidFill>
              </a:rPr>
              <a:t> novas </a:t>
            </a:r>
            <a:r>
              <a:rPr lang="en-US" sz="2600" dirty="0" err="1" smtClean="0">
                <a:solidFill>
                  <a:schemeClr val="bg1"/>
                </a:solidFill>
              </a:rPr>
              <a:t>mudanças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nas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relações</a:t>
            </a:r>
            <a:r>
              <a:rPr lang="en-US" sz="2600" dirty="0" smtClean="0">
                <a:solidFill>
                  <a:schemeClr val="bg1"/>
                </a:solidFill>
              </a:rPr>
              <a:t> de </a:t>
            </a:r>
            <a:r>
              <a:rPr lang="en-US" sz="2600" dirty="0" err="1" smtClean="0">
                <a:solidFill>
                  <a:schemeClr val="bg1"/>
                </a:solidFill>
              </a:rPr>
              <a:t>poder</a:t>
            </a:r>
            <a:r>
              <a:rPr lang="en-US" sz="2600" dirty="0" smtClean="0">
                <a:solidFill>
                  <a:schemeClr val="bg1"/>
                </a:solidFill>
              </a:rPr>
              <a:t> e </a:t>
            </a:r>
            <a:r>
              <a:rPr lang="en-US" sz="2600" dirty="0" err="1" smtClean="0">
                <a:solidFill>
                  <a:schemeClr val="bg1"/>
                </a:solidFill>
              </a:rPr>
              <a:t>amplificou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ainda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mais</a:t>
            </a:r>
            <a:r>
              <a:rPr lang="en-US" sz="2600" dirty="0" smtClean="0">
                <a:solidFill>
                  <a:schemeClr val="bg1"/>
                </a:solidFill>
              </a:rPr>
              <a:t> o </a:t>
            </a:r>
            <a:r>
              <a:rPr lang="en-US" sz="2600" dirty="0" err="1" smtClean="0">
                <a:solidFill>
                  <a:schemeClr val="bg1"/>
                </a:solidFill>
              </a:rPr>
              <a:t>alcance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delas</a:t>
            </a:r>
            <a:r>
              <a:rPr lang="en-US" sz="2600" dirty="0" smtClean="0">
                <a:solidFill>
                  <a:schemeClr val="bg1"/>
                </a:solidFill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</a:rPr>
              <a:t>permitindo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amplas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superações</a:t>
            </a:r>
            <a:r>
              <a:rPr lang="en-US" sz="2600" dirty="0" smtClean="0">
                <a:solidFill>
                  <a:schemeClr val="bg1"/>
                </a:solidFill>
              </a:rPr>
              <a:t> de tempo e </a:t>
            </a:r>
            <a:r>
              <a:rPr lang="en-US" sz="2600" dirty="0" err="1" smtClean="0">
                <a:solidFill>
                  <a:schemeClr val="bg1"/>
                </a:solidFill>
              </a:rPr>
              <a:t>espaço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  <a:endParaRPr lang="en-US" sz="26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38138"/>
            <a:ext cx="6911975" cy="488315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Interfaces da Ecologia Humana</a:t>
            </a:r>
            <a:b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 outras Disciplinas e Áreas do Conhecimento – III</a:t>
            </a:r>
            <a:b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</a:t>
            </a:r>
            <a:r>
              <a:rPr lang="pt-BR" sz="3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Ecology</a:t>
            </a:r>
            <a:r>
              <a:rPr lang="pt-BR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27088" y="1269281"/>
            <a:ext cx="7416800" cy="367188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07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92623"/>
            <a:ext cx="1027113" cy="13684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3077" name="Picture 2" descr="http://www.esalq.usp.br/images2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2350194"/>
            <a:ext cx="9223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0040" y="572482"/>
            <a:ext cx="88204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Questões relevantes emergem desses referenciais teóricos, na interface Media </a:t>
            </a:r>
            <a:r>
              <a:rPr lang="pt-BR" sz="2800" i="1" dirty="0" err="1" smtClean="0">
                <a:solidFill>
                  <a:srgbClr val="FFC000"/>
                </a:solidFill>
              </a:rPr>
              <a:t>Ecology</a:t>
            </a:r>
            <a:r>
              <a:rPr lang="pt-BR" sz="2800" i="1" dirty="0" smtClean="0">
                <a:solidFill>
                  <a:srgbClr val="FFC000"/>
                </a:solidFill>
              </a:rPr>
              <a:t> – Ecologia Humana: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ascenção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mídias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eletrônicas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mudando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territorialidade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É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possível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caracterizar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emergência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</a:p>
          <a:p>
            <a:pPr algn="just"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territorialidade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virtual?</a:t>
            </a:r>
          </a:p>
          <a:p>
            <a:pPr algn="just">
              <a:lnSpc>
                <a:spcPct val="125000"/>
              </a:lnSpc>
            </a:pPr>
            <a:endParaRPr lang="en-US" sz="1200" i="1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6024" y="572482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Destacamos nesta interface que: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um ser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recebe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mensagens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virtuais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adquire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um “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aí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proposto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Turcke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2010)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Começa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pertencer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um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território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virtual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comum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um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necessariamente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mesmo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território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material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interlocutor 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sincronicamente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572482"/>
            <a:ext cx="849694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As mesmas objeções que hoje têm sido levantadas contra computadores, foram levantadas em tempos antigos contra a escrita e posteriormente contra a imprensa.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imprensa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“</a:t>
            </a:r>
            <a:r>
              <a:rPr lang="en-US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tecnologizar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 </a:t>
            </a:r>
            <a:r>
              <a:rPr lang="en-US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 (2002/1982, p. 79)</a:t>
            </a:r>
            <a:endParaRPr lang="en-GB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Escrever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iniciou</a:t>
            </a:r>
            <a:r>
              <a:rPr lang="en-US" sz="2800" dirty="0" smtClean="0">
                <a:solidFill>
                  <a:schemeClr val="bg1"/>
                </a:solidFill>
              </a:rPr>
              <a:t> o </a:t>
            </a:r>
            <a:r>
              <a:rPr lang="en-US" sz="2800" dirty="0" err="1" smtClean="0">
                <a:solidFill>
                  <a:schemeClr val="bg1"/>
                </a:solidFill>
              </a:rPr>
              <a:t>que</a:t>
            </a:r>
            <a:r>
              <a:rPr lang="en-US" sz="2800" dirty="0" smtClean="0">
                <a:solidFill>
                  <a:schemeClr val="bg1"/>
                </a:solidFill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</a:rPr>
              <a:t>imprensa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os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computadores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somente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continuaram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 err="1" smtClean="0">
                <a:solidFill>
                  <a:schemeClr val="bg1"/>
                </a:solidFill>
              </a:rPr>
              <a:t>redução</a:t>
            </a:r>
            <a:r>
              <a:rPr lang="en-US" sz="2800" dirty="0" smtClean="0">
                <a:solidFill>
                  <a:schemeClr val="bg1"/>
                </a:solidFill>
              </a:rPr>
              <a:t> do </a:t>
            </a:r>
            <a:r>
              <a:rPr lang="en-US" sz="2800" dirty="0" err="1" smtClean="0">
                <a:solidFill>
                  <a:schemeClr val="bg1"/>
                </a:solidFill>
              </a:rPr>
              <a:t>som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dinâmico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espaço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silencioso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 err="1" smtClean="0">
                <a:solidFill>
                  <a:schemeClr val="bg1"/>
                </a:solidFill>
              </a:rPr>
              <a:t>separação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palavra</a:t>
            </a:r>
            <a:r>
              <a:rPr lang="en-US" sz="2800" dirty="0" smtClean="0">
                <a:solidFill>
                  <a:schemeClr val="bg1"/>
                </a:solidFill>
              </a:rPr>
              <a:t> do </a:t>
            </a:r>
            <a:r>
              <a:rPr lang="en-US" sz="2800" dirty="0" err="1" smtClean="0">
                <a:solidFill>
                  <a:schemeClr val="bg1"/>
                </a:solidFill>
              </a:rPr>
              <a:t>presente</a:t>
            </a:r>
            <a:r>
              <a:rPr lang="en-US" sz="2800" dirty="0" smtClean="0">
                <a:solidFill>
                  <a:schemeClr val="bg1"/>
                </a:solidFill>
              </a:rPr>
              <a:t> vivo,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 err="1" smtClean="0">
                <a:solidFill>
                  <a:schemeClr val="bg1"/>
                </a:solidFill>
              </a:rPr>
              <a:t>único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que</a:t>
            </a:r>
            <a:r>
              <a:rPr lang="en-US" sz="2800" dirty="0" smtClean="0">
                <a:solidFill>
                  <a:schemeClr val="bg1"/>
                </a:solidFill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</a:rPr>
              <a:t>palavra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falada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pode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existir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 (2002/1982, p. 81)</a:t>
            </a:r>
            <a:endParaRPr lang="en-GB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496944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700" i="1" dirty="0" smtClean="0">
                <a:solidFill>
                  <a:srgbClr val="FFC000"/>
                </a:solidFill>
              </a:rPr>
              <a:t>As relações entre a palavra falada original e todas as suas transformações tecnológicas são plenas de paradoxos, porque a inteligência é implacavelmente reflexiva, de tal modo que mesmo as ferramentas externas usadas para melhorar o trabalho tornam-se internalizadas, ou seja, parte de próprio processo reflexivo.  </a:t>
            </a:r>
            <a:endParaRPr lang="en-US" sz="27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Achamos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difícil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achamos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imprensa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just"/>
            <a:endParaRPr lang="en-US" sz="1100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Ong</a:t>
            </a:r>
            <a:r>
              <a:rPr lang="en-US" dirty="0" smtClean="0">
                <a:solidFill>
                  <a:schemeClr val="bg1"/>
                </a:solidFill>
              </a:rPr>
              <a:t> (2002/1982, p. 80)</a:t>
            </a:r>
            <a:endParaRPr lang="en-GB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496944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Tecnologias são artificiais, mas – paradoxo novamente – a artificialidade é natural aos seres humanos. 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adequadamente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interiorizada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degrada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contrário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enaltece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-a.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máquinas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psicológica</a:t>
            </a:r>
            <a:endParaRPr lang="en-US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mesmos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Ong</a:t>
            </a:r>
            <a:r>
              <a:rPr lang="en-US" dirty="0" smtClean="0">
                <a:solidFill>
                  <a:srgbClr val="FFFF00"/>
                </a:solidFill>
              </a:rPr>
              <a:t> (2002/1982, p. 81-82)</a:t>
            </a:r>
          </a:p>
          <a:p>
            <a:pPr algn="just"/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Ressaltamos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questão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- São </a:t>
            </a:r>
            <a:r>
              <a:rPr lang="en-US" sz="2600" b="1" dirty="0" err="1" smtClean="0">
                <a:solidFill>
                  <a:schemeClr val="bg1"/>
                </a:solidFill>
              </a:rPr>
              <a:t>tecnologia</a:t>
            </a:r>
            <a:r>
              <a:rPr lang="en-US" sz="2600" b="1" dirty="0" smtClean="0">
                <a:solidFill>
                  <a:schemeClr val="bg1"/>
                </a:solidFill>
              </a:rPr>
              <a:t> a </a:t>
            </a:r>
            <a:r>
              <a:rPr lang="en-US" sz="2600" b="1" dirty="0" err="1" smtClean="0">
                <a:solidFill>
                  <a:schemeClr val="bg1"/>
                </a:solidFill>
              </a:rPr>
              <a:t>palavra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falada</a:t>
            </a:r>
            <a:r>
              <a:rPr lang="en-US" sz="2600" b="1" dirty="0" smtClean="0">
                <a:solidFill>
                  <a:schemeClr val="bg1"/>
                </a:solidFill>
              </a:rPr>
              <a:t> e a </a:t>
            </a:r>
            <a:r>
              <a:rPr lang="en-US" sz="2600" b="1" dirty="0" err="1" smtClean="0">
                <a:solidFill>
                  <a:schemeClr val="bg1"/>
                </a:solidFill>
              </a:rPr>
              <a:t>linguagem</a:t>
            </a:r>
            <a:r>
              <a:rPr lang="en-US" sz="2600" b="1" dirty="0" smtClean="0">
                <a:solidFill>
                  <a:schemeClr val="bg1"/>
                </a:solidFill>
              </a:rPr>
              <a:t> oral?</a:t>
            </a:r>
          </a:p>
          <a:p>
            <a:pPr algn="r">
              <a:lnSpc>
                <a:spcPct val="150000"/>
              </a:lnSpc>
            </a:pPr>
            <a:endParaRPr lang="en-GB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Mais questões são levantadas nessa interface: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virtuais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capazes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emoções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desejos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Ellul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1964, p. 436)</a:t>
            </a:r>
          </a:p>
          <a:p>
            <a:pPr algn="just"/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A internet </a:t>
            </a:r>
            <a:r>
              <a:rPr lang="en-US" sz="2400" dirty="0" err="1" smtClean="0">
                <a:solidFill>
                  <a:schemeClr val="bg1"/>
                </a:solidFill>
              </a:rPr>
              <a:t>poderá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desconectar</a:t>
            </a:r>
            <a:r>
              <a:rPr lang="en-US" sz="2400" dirty="0" smtClean="0">
                <a:solidFill>
                  <a:schemeClr val="bg1"/>
                </a:solidFill>
              </a:rPr>
              <a:t> as </a:t>
            </a:r>
            <a:r>
              <a:rPr lang="en-US" sz="2400" dirty="0" err="1" smtClean="0">
                <a:solidFill>
                  <a:schemeClr val="bg1"/>
                </a:solidFill>
              </a:rPr>
              <a:t>pessoas</a:t>
            </a:r>
            <a:r>
              <a:rPr lang="en-US" sz="2400" dirty="0" smtClean="0">
                <a:solidFill>
                  <a:schemeClr val="bg1"/>
                </a:solidFill>
              </a:rPr>
              <a:t> das </a:t>
            </a:r>
            <a:r>
              <a:rPr lang="en-US" sz="2400" dirty="0" err="1" smtClean="0">
                <a:solidFill>
                  <a:schemeClr val="bg1"/>
                </a:solidFill>
              </a:rPr>
              <a:t>experiências</a:t>
            </a:r>
            <a:r>
              <a:rPr lang="en-US" sz="2400" dirty="0" smtClean="0">
                <a:solidFill>
                  <a:schemeClr val="bg1"/>
                </a:solidFill>
              </a:rPr>
              <a:t> no </a:t>
            </a:r>
            <a:r>
              <a:rPr lang="en-US" sz="2400" dirty="0" err="1" smtClean="0">
                <a:solidFill>
                  <a:schemeClr val="bg1"/>
                </a:solidFill>
              </a:rPr>
              <a:t>mundo</a:t>
            </a:r>
            <a:r>
              <a:rPr lang="en-US" sz="2400" dirty="0" smtClean="0">
                <a:solidFill>
                  <a:schemeClr val="bg1"/>
                </a:solidFill>
              </a:rPr>
              <a:t> “real”?</a:t>
            </a: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O </a:t>
            </a:r>
            <a:r>
              <a:rPr lang="en-US" sz="2400" dirty="0" err="1" smtClean="0">
                <a:solidFill>
                  <a:schemeClr val="bg1"/>
                </a:solidFill>
              </a:rPr>
              <a:t>território</a:t>
            </a:r>
            <a:r>
              <a:rPr lang="en-US" sz="2400" dirty="0" smtClean="0">
                <a:solidFill>
                  <a:schemeClr val="bg1"/>
                </a:solidFill>
              </a:rPr>
              <a:t> virtual </a:t>
            </a:r>
            <a:r>
              <a:rPr lang="en-US" sz="2400" dirty="0" err="1" smtClean="0">
                <a:solidFill>
                  <a:schemeClr val="bg1"/>
                </a:solidFill>
              </a:rPr>
              <a:t>seria</a:t>
            </a:r>
            <a:r>
              <a:rPr lang="en-US" sz="2400" dirty="0" smtClean="0">
                <a:solidFill>
                  <a:schemeClr val="bg1"/>
                </a:solidFill>
              </a:rPr>
              <a:t> um </a:t>
            </a:r>
            <a:r>
              <a:rPr lang="en-US" sz="2400" dirty="0" err="1" smtClean="0">
                <a:solidFill>
                  <a:schemeClr val="bg1"/>
                </a:solidFill>
              </a:rPr>
              <a:t>lugar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seguro</a:t>
            </a:r>
            <a:r>
              <a:rPr lang="en-US" sz="2400" dirty="0" smtClean="0">
                <a:solidFill>
                  <a:schemeClr val="bg1"/>
                </a:solidFill>
              </a:rPr>
              <a:t>? 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motivo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há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tantos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adictos</a:t>
            </a:r>
            <a:r>
              <a:rPr lang="en-US" sz="2400" dirty="0" smtClean="0">
                <a:solidFill>
                  <a:schemeClr val="bg1"/>
                </a:solidFill>
              </a:rPr>
              <a:t> à internet?</a:t>
            </a: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Quais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novos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perigos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trazidos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mundo</a:t>
            </a:r>
            <a:r>
              <a:rPr lang="en-US" sz="2400" dirty="0" smtClean="0">
                <a:solidFill>
                  <a:schemeClr val="bg1"/>
                </a:solidFill>
              </a:rPr>
              <a:t> virtual?</a:t>
            </a:r>
            <a:endParaRPr lang="en-GB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690076"/>
            <a:ext cx="8496944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C000"/>
                </a:solidFill>
              </a:rPr>
              <a:t>Há </a:t>
            </a:r>
            <a:r>
              <a:rPr lang="pt-BR" sz="2800" i="1" dirty="0" err="1" smtClean="0">
                <a:solidFill>
                  <a:srgbClr val="FFC000"/>
                </a:solidFill>
              </a:rPr>
              <a:t>contra-pontos</a:t>
            </a:r>
            <a:r>
              <a:rPr lang="pt-BR" sz="2800" i="1" dirty="0" smtClean="0">
                <a:solidFill>
                  <a:srgbClr val="FFC000"/>
                </a:solidFill>
              </a:rPr>
              <a:t> para a humanidade?</a:t>
            </a:r>
            <a:endParaRPr lang="en-US" sz="2800" i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resgate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arte, do valor dos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idosos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entre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outras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proposições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Postman ( 1994)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serão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suficientes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face dos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apresentam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>
            <a:spLocks/>
          </p:cNvSpPr>
          <p:nvPr/>
        </p:nvSpPr>
        <p:spPr bwMode="auto">
          <a:xfrm>
            <a:off x="-76200" y="-63500"/>
            <a:ext cx="9232900" cy="6946900"/>
          </a:xfrm>
          <a:prstGeom prst="rect">
            <a:avLst/>
          </a:prstGeom>
          <a:solidFill>
            <a:srgbClr val="0E4668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270576" cy="14700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Word, Virtual Territoriality and Human Fitness</a:t>
            </a:r>
            <a:endParaRPr lang="pt-BR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712968" cy="19224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Silvia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Guerra Molina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Flávia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Lordello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Piedade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2,6,8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Ricardo Raele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2,11</a:t>
            </a:r>
            <a:endParaRPr lang="es-US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Helena Gonçalves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3,4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Virna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Camacho-Cabral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Pablo Henrique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Fernandes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Lastra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 Henrique Lui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2,4,6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Laila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Caroline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Zamboni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Fraccaro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6,4 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Mariana Piva-Silva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6,5</a:t>
            </a:r>
          </a:p>
          <a:p>
            <a:pPr>
              <a:defRPr/>
            </a:pPr>
            <a:endParaRPr lang="es-US" sz="72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And: 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Fernanda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Reichardt</a:t>
            </a:r>
            <a:r>
              <a:rPr lang="es-US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2,7</a:t>
            </a:r>
            <a:r>
              <a:rPr lang="es-US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Felipe </a:t>
            </a: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Carvalho</a:t>
            </a:r>
            <a:r>
              <a:rPr lang="en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Jéssika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Gomes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Rafael Falcão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s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Magda Lima</a:t>
            </a:r>
            <a:r>
              <a:rPr lang="es-US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s-US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Eco-Genetics of Agro-Industrial Waste and Human Ecology</a:t>
            </a:r>
            <a:endParaRPr lang="pt-BR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4000" b="1" dirty="0" smtClean="0">
                <a:solidFill>
                  <a:schemeClr val="bg1"/>
                </a:solidFill>
              </a:rPr>
              <a:t>University of São Paulo (USP), Brazil, Department of Genetics, Associated Professor </a:t>
            </a:r>
            <a:r>
              <a:rPr lang="en-US" sz="4800" b="1" dirty="0" smtClean="0">
                <a:solidFill>
                  <a:schemeClr val="bg1"/>
                </a:solidFill>
              </a:rPr>
              <a:t>&lt;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silviamgmolina@usp.br</a:t>
            </a:r>
            <a:r>
              <a:rPr lang="en-US" sz="4800" b="1" dirty="0" smtClean="0">
                <a:solidFill>
                  <a:schemeClr val="bg1"/>
                </a:solidFill>
              </a:rPr>
              <a:t>&gt;</a:t>
            </a:r>
            <a:endParaRPr lang="pt-BR" sz="4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</a:rPr>
              <a:t>MSc; USP,  Graduate Program in Applied Ecology/Dr;</a:t>
            </a:r>
            <a:r>
              <a:rPr lang="pt-BR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</a:rPr>
              <a:t>USP, Graduate Program in Applied Ecology/</a:t>
            </a:r>
            <a:r>
              <a:rPr lang="en-US" sz="4000" b="1" dirty="0" err="1" smtClean="0">
                <a:solidFill>
                  <a:schemeClr val="bg1"/>
                </a:solidFill>
              </a:rPr>
              <a:t>MSc</a:t>
            </a:r>
            <a:endParaRPr lang="pt-BR" sz="40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4000" b="1" baseline="30000" dirty="0" smtClean="0">
                <a:solidFill>
                  <a:schemeClr val="bg1"/>
                </a:solidFill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</a:rPr>
              <a:t> Environmental Manager – graduate/USP;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5</a:t>
            </a:r>
            <a:r>
              <a:rPr lang="en-US" sz="4000" b="1" dirty="0" smtClean="0">
                <a:solidFill>
                  <a:schemeClr val="bg1"/>
                </a:solidFill>
              </a:rPr>
              <a:t> Biologist – graduate/USP;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6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MSc</a:t>
            </a:r>
            <a:r>
              <a:rPr lang="en-US" sz="4000" b="1" dirty="0" smtClean="0">
                <a:solidFill>
                  <a:schemeClr val="bg1"/>
                </a:solidFill>
              </a:rPr>
              <a:t> - Program in Applied Ecology, USP: </a:t>
            </a:r>
          </a:p>
          <a:p>
            <a:pPr>
              <a:defRPr/>
            </a:pPr>
            <a:r>
              <a:rPr lang="en-US" sz="4000" b="1" baseline="30000" dirty="0" smtClean="0">
                <a:solidFill>
                  <a:schemeClr val="bg1"/>
                </a:solidFill>
              </a:rPr>
              <a:t>7</a:t>
            </a:r>
            <a:r>
              <a:rPr lang="en-US" sz="4000" b="1" dirty="0" smtClean="0">
                <a:solidFill>
                  <a:schemeClr val="bg1"/>
                </a:solidFill>
              </a:rPr>
              <a:t>Lawyer – graduate/Mackenzie University , São Paulo, Brazil; 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</a:rPr>
              <a:t> Lawyer – graduate/University of Triangle, 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Minas </a:t>
            </a:r>
            <a:r>
              <a:rPr lang="en-US" sz="4000" b="1" dirty="0" err="1" smtClean="0">
                <a:solidFill>
                  <a:schemeClr val="bg1"/>
                </a:solidFill>
              </a:rPr>
              <a:t>Gerais</a:t>
            </a:r>
            <a:r>
              <a:rPr lang="en-US" sz="4000" b="1" dirty="0" smtClean="0">
                <a:solidFill>
                  <a:schemeClr val="bg1"/>
                </a:solidFill>
              </a:rPr>
              <a:t>, Brazil;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9 </a:t>
            </a:r>
            <a:r>
              <a:rPr lang="en-US" sz="4000" b="1" dirty="0" smtClean="0">
                <a:solidFill>
                  <a:schemeClr val="bg1"/>
                </a:solidFill>
              </a:rPr>
              <a:t>Biologist – undergraduate/USP; 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10</a:t>
            </a:r>
            <a:r>
              <a:rPr lang="en-US" sz="4000" b="1" dirty="0" smtClean="0">
                <a:solidFill>
                  <a:schemeClr val="bg1"/>
                </a:solidFill>
              </a:rPr>
              <a:t>Environmental Manager – undergraduate/USP; </a:t>
            </a:r>
          </a:p>
          <a:p>
            <a:pPr>
              <a:defRPr/>
            </a:pPr>
            <a:r>
              <a:rPr lang="en-US" sz="4000" b="1" baseline="30000" dirty="0" smtClean="0">
                <a:solidFill>
                  <a:schemeClr val="bg1"/>
                </a:solidFill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</a:rPr>
              <a:t> Social Scientist - graduate/USP;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12 </a:t>
            </a:r>
            <a:r>
              <a:rPr lang="en-US" sz="4000" b="1" dirty="0" smtClean="0">
                <a:solidFill>
                  <a:schemeClr val="bg1"/>
                </a:solidFill>
              </a:rPr>
              <a:t>Economist – undergraduate/USP</a:t>
            </a:r>
          </a:p>
          <a:p>
            <a:pPr>
              <a:defRPr/>
            </a:pPr>
            <a:endParaRPr lang="en-US" sz="4800" b="1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pt-BR" sz="48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550" y="260350"/>
            <a:ext cx="705643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srgbClr val="FFFFFF"/>
                </a:solidFill>
                <a:latin typeface="+mn-lt"/>
              </a:rPr>
              <a:t>The </a:t>
            </a:r>
            <a:r>
              <a:rPr lang="en-US" sz="1200" b="1" i="1" dirty="0" smtClean="0">
                <a:solidFill>
                  <a:srgbClr val="FFFFFF"/>
                </a:solidFill>
                <a:latin typeface="+mn-lt"/>
              </a:rPr>
              <a:t>Thirteenth </a:t>
            </a:r>
            <a:r>
              <a:rPr lang="en-US" sz="1200" b="1" i="1" dirty="0">
                <a:solidFill>
                  <a:srgbClr val="FFFFFF"/>
                </a:solidFill>
                <a:latin typeface="+mn-lt"/>
              </a:rPr>
              <a:t>Annual Convention of the Media Ecology </a:t>
            </a:r>
            <a:r>
              <a:rPr lang="en-US" sz="1200" b="1" i="1" dirty="0" smtClean="0">
                <a:solidFill>
                  <a:srgbClr val="FFFFFF"/>
                </a:solidFill>
                <a:latin typeface="+mn-lt"/>
              </a:rPr>
              <a:t>Association/2012</a:t>
            </a:r>
            <a:r>
              <a:rPr lang="en-US" sz="1200" b="1" i="1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1200" b="1" i="1" dirty="0">
                <a:solidFill>
                  <a:srgbClr val="FFFFFF"/>
                </a:solidFill>
                <a:latin typeface="+mn-lt"/>
              </a:rPr>
            </a:br>
            <a:r>
              <a:rPr lang="en-US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en-US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rossroads of the Word -</a:t>
            </a:r>
          </a:p>
          <a:p>
            <a:pPr algn="ctr"/>
            <a:r>
              <a:rPr lang="en-US" sz="1200" b="1" i="1" dirty="0" smtClean="0">
                <a:solidFill>
                  <a:srgbClr val="FFFFFF"/>
                </a:solidFill>
              </a:rPr>
              <a:t>Manhattan College, Riverdale, New York, US</a:t>
            </a:r>
            <a:endParaRPr lang="en-US" sz="1200" b="1" i="1" dirty="0">
              <a:solidFill>
                <a:srgbClr val="FFFFFF"/>
              </a:solidFill>
            </a:endParaRPr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1154103-D89E-4E83-81FD-45E1AF4B38C3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76C430-2299-4A97-9BA8-85D14A7A3763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r"/>
            <a:fld id="{F5F2AFD7-8DE0-EC49-9F7B-4BC3B9203015}" type="slidenum">
              <a:rPr lang="en-US">
                <a:solidFill>
                  <a:srgbClr val="878787"/>
                </a:solidFill>
                <a:latin typeface="Calibri" charset="0"/>
                <a:cs typeface="Calibri" charset="0"/>
                <a:sym typeface="Calibri" charset="0"/>
              </a:rPr>
              <a:pPr algn="r"/>
              <a:t>28</a:t>
            </a:fld>
            <a:endParaRPr lang="en-US">
              <a:solidFill>
                <a:srgbClr val="878787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-180528" y="6375400"/>
            <a:ext cx="9341507" cy="5819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Freeform 4"/>
          <p:cNvSpPr>
            <a:spLocks/>
          </p:cNvSpPr>
          <p:nvPr/>
        </p:nvSpPr>
        <p:spPr bwMode="auto">
          <a:xfrm>
            <a:off x="-138066" y="2658801"/>
            <a:ext cx="9308083" cy="4421187"/>
          </a:xfrm>
          <a:custGeom>
            <a:avLst/>
            <a:gdLst>
              <a:gd name="T0" fmla="+- 0 2131 1983"/>
              <a:gd name="T1" fmla="*/ T0 w 19599"/>
              <a:gd name="T2" fmla="+- 0 18450 942"/>
              <a:gd name="T3" fmla="*/ 18450 h 20658"/>
              <a:gd name="T4" fmla="+- 0 21566 1983"/>
              <a:gd name="T5" fmla="*/ T4 w 19599"/>
              <a:gd name="T6" fmla="+- 0 974 942"/>
              <a:gd name="T7" fmla="*/ 974 h 20658"/>
              <a:gd name="T8" fmla="+- 0 21566 1983"/>
              <a:gd name="T9" fmla="*/ T8 w 19599"/>
              <a:gd name="T10" fmla="+- 0 21600 942"/>
              <a:gd name="T11" fmla="*/ 21600 h 20658"/>
              <a:gd name="T12" fmla="+- 0 2131 1983"/>
              <a:gd name="T13" fmla="*/ T12 w 19599"/>
              <a:gd name="T14" fmla="+- 0 18450 942"/>
              <a:gd name="T15" fmla="*/ 18450 h 20658"/>
              <a:gd name="T16" fmla="+- 0 2131 1983"/>
              <a:gd name="T17" fmla="*/ T16 w 19599"/>
              <a:gd name="T18" fmla="+- 0 18450 942"/>
              <a:gd name="T19" fmla="*/ 18450 h 2065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9599" h="20658">
                <a:moveTo>
                  <a:pt x="148" y="17508"/>
                </a:moveTo>
                <a:cubicBezTo>
                  <a:pt x="18066" y="16918"/>
                  <a:pt x="19038" y="15818"/>
                  <a:pt x="19583" y="32"/>
                </a:cubicBezTo>
                <a:cubicBezTo>
                  <a:pt x="19617" y="-942"/>
                  <a:pt x="19583" y="20658"/>
                  <a:pt x="19583" y="20658"/>
                </a:cubicBezTo>
                <a:cubicBezTo>
                  <a:pt x="19583" y="20658"/>
                  <a:pt x="-1983" y="17578"/>
                  <a:pt x="148" y="17508"/>
                </a:cubicBezTo>
                <a:close/>
                <a:moveTo>
                  <a:pt x="148" y="17508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rgbClr val="FFFFFF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8316913" y="5407025"/>
            <a:ext cx="646112" cy="769938"/>
            <a:chOff x="0" y="0"/>
            <a:chExt cx="406" cy="484"/>
          </a:xfrm>
        </p:grpSpPr>
        <p:sp>
          <p:nvSpPr>
            <p:cNvPr id="27" name="Oval 5"/>
            <p:cNvSpPr>
              <a:spLocks/>
            </p:cNvSpPr>
            <p:nvPr/>
          </p:nvSpPr>
          <p:spPr bwMode="auto">
            <a:xfrm>
              <a:off x="0" y="0"/>
              <a:ext cx="406" cy="328"/>
            </a:xfrm>
            <a:prstGeom prst="ellipse">
              <a:avLst/>
            </a:prstGeom>
            <a:solidFill>
              <a:srgbClr val="00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6"/>
            <p:cNvSpPr>
              <a:spLocks/>
            </p:cNvSpPr>
            <p:nvPr/>
          </p:nvSpPr>
          <p:spPr bwMode="auto">
            <a:xfrm>
              <a:off x="31" y="31"/>
              <a:ext cx="344" cy="297"/>
            </a:xfrm>
            <a:prstGeom prst="ellipse">
              <a:avLst/>
            </a:prstGeom>
            <a:solidFill>
              <a:srgbClr val="0099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7"/>
            <p:cNvSpPr>
              <a:spLocks/>
            </p:cNvSpPr>
            <p:nvPr/>
          </p:nvSpPr>
          <p:spPr bwMode="auto">
            <a:xfrm>
              <a:off x="62" y="78"/>
              <a:ext cx="281" cy="250"/>
            </a:xfrm>
            <a:prstGeom prst="ellipse">
              <a:avLst/>
            </a:prstGeom>
            <a:solidFill>
              <a:srgbClr val="0099CC">
                <a:alpha val="49803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8"/>
            <p:cNvSpPr>
              <a:spLocks/>
            </p:cNvSpPr>
            <p:nvPr/>
          </p:nvSpPr>
          <p:spPr bwMode="auto">
            <a:xfrm>
              <a:off x="109" y="109"/>
              <a:ext cx="156" cy="203"/>
            </a:xfrm>
            <a:prstGeom prst="ellipse">
              <a:avLst/>
            </a:prstGeom>
            <a:solidFill>
              <a:srgbClr val="006666">
                <a:alpha val="97646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9"/>
            <p:cNvSpPr>
              <a:spLocks/>
            </p:cNvSpPr>
            <p:nvPr/>
          </p:nvSpPr>
          <p:spPr bwMode="auto">
            <a:xfrm>
              <a:off x="156" y="109"/>
              <a:ext cx="156" cy="203"/>
            </a:xfrm>
            <a:prstGeom prst="ellipse">
              <a:avLst/>
            </a:prstGeom>
            <a:solidFill>
              <a:srgbClr val="996633">
                <a:alpha val="49803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10"/>
            <p:cNvSpPr>
              <a:spLocks/>
            </p:cNvSpPr>
            <p:nvPr/>
          </p:nvSpPr>
          <p:spPr bwMode="auto">
            <a:xfrm flipH="1">
              <a:off x="0" y="265"/>
              <a:ext cx="406" cy="219"/>
            </a:xfrm>
            <a:prstGeom prst="ellipse">
              <a:avLst/>
            </a:prstGeom>
            <a:solidFill>
              <a:srgbClr val="006699">
                <a:alpha val="47842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11"/>
            <p:cNvSpPr>
              <a:spLocks/>
            </p:cNvSpPr>
            <p:nvPr/>
          </p:nvSpPr>
          <p:spPr bwMode="auto">
            <a:xfrm>
              <a:off x="171" y="250"/>
              <a:ext cx="79" cy="62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" name="Rectangle 13"/>
          <p:cNvSpPr>
            <a:spLocks/>
          </p:cNvSpPr>
          <p:nvPr/>
        </p:nvSpPr>
        <p:spPr bwMode="auto">
          <a:xfrm>
            <a:off x="4067175" y="6443663"/>
            <a:ext cx="513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500">
                <a:solidFill>
                  <a:srgbClr val="366092"/>
                </a:solidFill>
                <a:latin typeface="Calibri Italic" charset="0"/>
                <a:ea typeface="ＭＳ Ｐゴシック" charset="0"/>
                <a:cs typeface="Calibri Italic" charset="0"/>
                <a:sym typeface="Calibri Italic" charset="0"/>
              </a:rPr>
              <a:t>Lab. Eco-Genetics of Agro-Industrial Waste and Human Ecology</a:t>
            </a:r>
          </a:p>
        </p:txBody>
      </p:sp>
      <p:sp>
        <p:nvSpPr>
          <p:cNvPr id="26" name="Rectangle 14"/>
          <p:cNvSpPr>
            <a:spLocks/>
          </p:cNvSpPr>
          <p:nvPr/>
        </p:nvSpPr>
        <p:spPr bwMode="auto">
          <a:xfrm>
            <a:off x="2801324" y="6210300"/>
            <a:ext cx="62394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600" dirty="0">
                <a:solidFill>
                  <a:srgbClr val="3660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Italic" charset="0"/>
                <a:ea typeface="ＭＳ Ｐゴシック" charset="0"/>
                <a:cs typeface="Calibri Italic" charset="0"/>
                <a:sym typeface="Calibri Italic" charset="0"/>
              </a:rPr>
              <a:t>		          Word, Virtual Territoriality and Human Fitness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726" y="6434826"/>
            <a:ext cx="749866" cy="37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0632" y="6435368"/>
            <a:ext cx="1296144" cy="29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3501008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70000"/>
              </a:lnSpc>
            </a:pPr>
            <a:r>
              <a:rPr lang="pt-BR" sz="2400" i="1" dirty="0" smtClean="0">
                <a:solidFill>
                  <a:srgbClr val="FFC000"/>
                </a:solidFill>
              </a:rPr>
              <a:t>Outros aspectos a destacar:</a:t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7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parte substancial da humanidade vive em um mundo repleto de tecnologias avançadas.</a:t>
            </a:r>
            <a:br>
              <a:rPr lang="pt-BR" sz="27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700" i="1" dirty="0" smtClean="0">
                <a:solidFill>
                  <a:srgbClr val="FFFF00"/>
                </a:solidFill>
              </a:rPr>
              <a:t>Somente os benefícios das tecnologias são comumente exaltados e seus aspectos deletérios não são facilmente percebidos.</a:t>
            </a:r>
            <a:br>
              <a:rPr lang="pt-BR" sz="2700" i="1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Poucos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nós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temos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consciência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tecnologias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torno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nós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filtros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nossa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percepção</a:t>
            </a: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endParaRPr lang="pt-BR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7464" y="620688"/>
            <a:ext cx="8201000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b="1" i="1" dirty="0" smtClean="0">
                <a:solidFill>
                  <a:srgbClr val="FFC000"/>
                </a:solidFill>
              </a:rPr>
              <a:t>No contexto da Media </a:t>
            </a:r>
            <a:r>
              <a:rPr lang="pt-BR" b="1" i="1" dirty="0" err="1" smtClean="0">
                <a:solidFill>
                  <a:srgbClr val="FFC000"/>
                </a:solidFill>
              </a:rPr>
              <a:t>Ecology</a:t>
            </a:r>
            <a:r>
              <a:rPr lang="pt-BR" b="1" i="1" dirty="0" smtClean="0">
                <a:solidFill>
                  <a:srgbClr val="FFC000"/>
                </a:solidFill>
              </a:rPr>
              <a:t>/</a:t>
            </a:r>
          </a:p>
          <a:p>
            <a:pPr algn="l"/>
            <a:r>
              <a:rPr lang="pt-BR" b="1" i="1" dirty="0" smtClean="0">
                <a:solidFill>
                  <a:srgbClr val="FFC000"/>
                </a:solidFill>
              </a:rPr>
              <a:t>Ecologia das Tecnologias:</a:t>
            </a:r>
          </a:p>
          <a:p>
            <a:pPr algn="l"/>
            <a:endParaRPr lang="pt-BR" b="1" i="1" dirty="0">
              <a:solidFill>
                <a:srgbClr val="FFC000"/>
              </a:solidFill>
            </a:endParaRPr>
          </a:p>
          <a:p>
            <a:pPr algn="l"/>
            <a:r>
              <a:rPr lang="pt-BR" b="1" i="1" dirty="0" smtClean="0">
                <a:solidFill>
                  <a:srgbClr val="FFC000"/>
                </a:solidFill>
              </a:rPr>
              <a:t>Tecnologia: </a:t>
            </a:r>
          </a:p>
          <a:p>
            <a:pPr algn="l"/>
            <a:r>
              <a:rPr lang="pt-BR" b="1" i="1" dirty="0" smtClean="0">
                <a:solidFill>
                  <a:srgbClr val="FFFF00"/>
                </a:solidFill>
              </a:rPr>
              <a:t>cada artefato</a:t>
            </a:r>
            <a:r>
              <a:rPr lang="pt-BR" i="1" dirty="0" smtClean="0">
                <a:solidFill>
                  <a:srgbClr val="FFFF00"/>
                </a:solidFill>
              </a:rPr>
              <a:t> que intermedeia a relação do ser humano com seu ambiente (humano ou com os demais componentes de seu meio) = </a:t>
            </a:r>
            <a:r>
              <a:rPr lang="pt-BR" b="1" i="1" dirty="0" smtClean="0">
                <a:solidFill>
                  <a:srgbClr val="FFFF00"/>
                </a:solidFill>
              </a:rPr>
              <a:t>MEDIA</a:t>
            </a:r>
            <a:r>
              <a:rPr lang="pt-BR" i="1" dirty="0" smtClean="0">
                <a:solidFill>
                  <a:srgbClr val="FFFF00"/>
                </a:solidFill>
              </a:rPr>
              <a:t>.</a:t>
            </a:r>
          </a:p>
          <a:p>
            <a:pPr algn="l"/>
            <a:endParaRPr lang="pt-BR" i="1" dirty="0" smtClean="0">
              <a:solidFill>
                <a:srgbClr val="FFC000"/>
              </a:solidFill>
            </a:endParaRPr>
          </a:p>
          <a:p>
            <a:pPr algn="l"/>
            <a:r>
              <a:rPr lang="pt-BR" i="1" dirty="0" smtClean="0">
                <a:solidFill>
                  <a:schemeClr val="bg1"/>
                </a:solidFill>
              </a:rPr>
              <a:t>Tecnologias materiais e simbólicas </a:t>
            </a:r>
          </a:p>
          <a:p>
            <a:pPr algn="l"/>
            <a:r>
              <a:rPr lang="pt-BR" i="1" dirty="0" smtClean="0">
                <a:solidFill>
                  <a:schemeClr val="bg1"/>
                </a:solidFill>
              </a:rPr>
              <a:t>(como valores e regras de parentesco) </a:t>
            </a:r>
          </a:p>
          <a:p>
            <a:pPr algn="l"/>
            <a:r>
              <a:rPr lang="pt-BR" i="1" dirty="0" smtClean="0">
                <a:solidFill>
                  <a:schemeClr val="bg1"/>
                </a:solidFill>
              </a:rPr>
              <a:t>estão incluídas neste termo.</a:t>
            </a:r>
            <a:endParaRPr lang="pt-BR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44462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70000"/>
              </a:lnSpc>
            </a:pPr>
            <a:r>
              <a:rPr lang="pt-BR" sz="2700" i="1" dirty="0" smtClean="0">
                <a:solidFill>
                  <a:srgbClr val="FFC000"/>
                </a:solidFill>
              </a:rPr>
              <a:t>Tecnologias, por excelência, estão afetando o tempo humano </a:t>
            </a:r>
            <a:br>
              <a:rPr lang="pt-BR" sz="2700" i="1" dirty="0" smtClean="0">
                <a:solidFill>
                  <a:srgbClr val="FFC000"/>
                </a:solidFill>
              </a:rPr>
            </a:br>
            <a:r>
              <a:rPr lang="pt-BR" sz="2700" i="1" dirty="0" smtClean="0">
                <a:solidFill>
                  <a:srgbClr val="FFC000"/>
                </a:solidFill>
              </a:rPr>
              <a:t>de lidar com eventos. </a:t>
            </a:r>
            <a:br>
              <a:rPr lang="pt-BR" sz="2700" i="1" dirty="0" smtClean="0">
                <a:solidFill>
                  <a:srgbClr val="FFC000"/>
                </a:solidFill>
              </a:rPr>
            </a:br>
            <a:r>
              <a:rPr lang="pt-BR" sz="2700" i="1" dirty="0" smtClean="0">
                <a:solidFill>
                  <a:srgbClr val="FFFF00"/>
                </a:solidFill>
              </a:rPr>
              <a:t>O tempo humano de processar eventos internos e externos </a:t>
            </a:r>
            <a:br>
              <a:rPr lang="pt-BR" sz="2700" i="1" dirty="0" smtClean="0">
                <a:solidFill>
                  <a:srgbClr val="FFFF00"/>
                </a:solidFill>
              </a:rPr>
            </a:br>
            <a:r>
              <a:rPr lang="pt-BR" sz="2700" i="1" dirty="0" smtClean="0">
                <a:solidFill>
                  <a:srgbClr val="FFFF00"/>
                </a:solidFill>
              </a:rPr>
              <a:t>está  sendo ultrapassado.</a:t>
            </a:r>
            <a:r>
              <a:rPr lang="pt-BR" sz="27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7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chemeClr val="bg1"/>
                </a:solidFill>
              </a:rPr>
              <a:t/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 err="1" smtClean="0">
                <a:solidFill>
                  <a:schemeClr val="bg1"/>
                </a:solidFill>
              </a:rPr>
              <a:t>Tecnologias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nos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levam</a:t>
            </a:r>
            <a:r>
              <a:rPr lang="en-US" sz="2700" dirty="0" smtClean="0">
                <a:solidFill>
                  <a:schemeClr val="bg1"/>
                </a:solidFill>
              </a:rPr>
              <a:t> a </a:t>
            </a:r>
            <a:r>
              <a:rPr lang="en-US" sz="2700" dirty="0" err="1" smtClean="0">
                <a:solidFill>
                  <a:schemeClr val="bg1"/>
                </a:solidFill>
              </a:rPr>
              <a:t>mudanças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na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 err="1" smtClean="0">
                <a:solidFill>
                  <a:schemeClr val="bg1"/>
                </a:solidFill>
              </a:rPr>
              <a:t>estrutura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espaço</a:t>
            </a:r>
            <a:r>
              <a:rPr lang="en-US" sz="2700" dirty="0" smtClean="0">
                <a:solidFill>
                  <a:schemeClr val="bg1"/>
                </a:solidFill>
              </a:rPr>
              <a:t>-temporal.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						              (McLuhan, 1964)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endParaRPr lang="pt-BR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44462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70000"/>
              </a:lnSpc>
            </a:pPr>
            <a:r>
              <a:rPr lang="pt-BR" sz="2900" i="1" dirty="0" smtClean="0">
                <a:solidFill>
                  <a:srgbClr val="FFC000"/>
                </a:solidFill>
              </a:rPr>
              <a:t>Não se percebe nem se compreende que as tecnologias não são mais um meio, mas um fim. </a:t>
            </a:r>
            <a:br>
              <a:rPr lang="pt-BR" sz="2900" i="1" dirty="0" smtClean="0">
                <a:solidFill>
                  <a:srgbClr val="FFC000"/>
                </a:solidFill>
              </a:rPr>
            </a:br>
            <a:r>
              <a:rPr lang="pt-BR" sz="2900" i="1" dirty="0" smtClean="0">
                <a:solidFill>
                  <a:srgbClr val="FFFF00"/>
                </a:solidFill>
              </a:rPr>
              <a:t>Tecnologias deveriam servir à humanidade e não o oposto como vem acontecendo.</a:t>
            </a:r>
            <a:br>
              <a:rPr lang="pt-BR" sz="2900" i="1" dirty="0" smtClean="0">
                <a:solidFill>
                  <a:srgbClr val="FFFF00"/>
                </a:solidFill>
              </a:rPr>
            </a:br>
            <a:r>
              <a:rPr lang="pt-BR" sz="2900" i="1" dirty="0" smtClean="0">
                <a:solidFill>
                  <a:srgbClr val="FFFF00"/>
                </a:solidFill>
              </a:rPr>
              <a:t>- TECNOPÓLIO -</a:t>
            </a:r>
            <a:r>
              <a:rPr lang="en-US" sz="2900" dirty="0" smtClean="0">
                <a:solidFill>
                  <a:schemeClr val="bg1"/>
                </a:solidFill>
              </a:rPr>
              <a:t/>
            </a:r>
            <a:br>
              <a:rPr lang="en-US" sz="29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/>
                </a:solidFill>
              </a:rPr>
              <a:t/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					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					(McLuhan, 1967; Postman, 1992)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endParaRPr lang="pt-BR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3717032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34000"/>
              </a:lnSpc>
            </a:pPr>
            <a:r>
              <a:rPr lang="pt-BR" sz="2900" i="1" dirty="0" smtClean="0">
                <a:solidFill>
                  <a:srgbClr val="FFC000"/>
                </a:solidFill>
              </a:rPr>
              <a:t>Mas... </a:t>
            </a:r>
            <a:br>
              <a:rPr lang="pt-BR" sz="2900" i="1" dirty="0" smtClean="0">
                <a:solidFill>
                  <a:srgbClr val="FFC000"/>
                </a:solidFill>
              </a:rPr>
            </a:br>
            <a:r>
              <a:rPr lang="pt-BR" sz="2900" i="1" dirty="0" smtClean="0">
                <a:solidFill>
                  <a:srgbClr val="FFC000"/>
                </a:solidFill>
              </a:rPr>
              <a:t>Sem tecnologias os humanos não seriam o que hoje são ...</a:t>
            </a:r>
            <a:br>
              <a:rPr lang="pt-BR" sz="2900" i="1" dirty="0" smtClean="0">
                <a:solidFill>
                  <a:srgbClr val="FFC000"/>
                </a:solidFill>
              </a:rPr>
            </a:br>
            <a:r>
              <a:rPr lang="pt-BR" sz="2900" i="1" dirty="0" smtClean="0">
                <a:solidFill>
                  <a:srgbClr val="FFC000"/>
                </a:solidFill>
              </a:rPr>
              <a:t/>
            </a:r>
            <a:br>
              <a:rPr lang="pt-BR" sz="2900" i="1" dirty="0" smtClean="0">
                <a:solidFill>
                  <a:srgbClr val="FFC000"/>
                </a:solidFill>
              </a:rPr>
            </a:br>
            <a:r>
              <a:rPr lang="pt-BR" sz="2900" i="1" dirty="0" smtClean="0">
                <a:solidFill>
                  <a:srgbClr val="FFFF00"/>
                </a:solidFill>
              </a:rPr>
              <a:t>- Onde começa o criador e termina a criatura?</a:t>
            </a:r>
            <a:br>
              <a:rPr lang="pt-BR" sz="2900" i="1" dirty="0" smtClean="0">
                <a:solidFill>
                  <a:srgbClr val="FFFF00"/>
                </a:solidFill>
              </a:rPr>
            </a:br>
            <a:r>
              <a:rPr lang="pt-BR" sz="2900" i="1" dirty="0" smtClean="0">
                <a:solidFill>
                  <a:srgbClr val="FFFF00"/>
                </a:solidFill>
              </a:rPr>
              <a:t/>
            </a:r>
            <a:br>
              <a:rPr lang="pt-BR" sz="2900" i="1" dirty="0" smtClean="0">
                <a:solidFill>
                  <a:srgbClr val="FFFF00"/>
                </a:solidFill>
              </a:rPr>
            </a:br>
            <a:r>
              <a:rPr lang="pt-BR" sz="2900" i="1" dirty="0" smtClean="0">
                <a:solidFill>
                  <a:srgbClr val="FFFF00"/>
                </a:solidFill>
              </a:rPr>
              <a:t> - Onde começa e onde termina a característica de ser humano? </a:t>
            </a:r>
            <a:r>
              <a:rPr lang="en-US" sz="2700" dirty="0" smtClean="0">
                <a:solidFill>
                  <a:schemeClr val="bg1"/>
                </a:solidFill>
              </a:rPr>
              <a:t/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		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			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en-US" sz="2900" b="1" dirty="0" err="1" smtClean="0">
                <a:solidFill>
                  <a:schemeClr val="bg1"/>
                </a:solidFill>
              </a:rPr>
              <a:t>Há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</a:rPr>
              <a:t>limites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</a:rPr>
              <a:t>nessa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</a:rPr>
              <a:t>interação</a:t>
            </a:r>
            <a:r>
              <a:rPr lang="en-US" sz="2900" b="1" dirty="0" smtClean="0">
                <a:solidFill>
                  <a:schemeClr val="bg1"/>
                </a:solidFill>
              </a:rPr>
              <a:t>?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endParaRPr lang="pt-BR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>
            <a:spLocks/>
          </p:cNvSpPr>
          <p:nvPr/>
        </p:nvSpPr>
        <p:spPr bwMode="auto">
          <a:xfrm>
            <a:off x="-76200" y="-63500"/>
            <a:ext cx="9232900" cy="6946900"/>
          </a:xfrm>
          <a:prstGeom prst="rect">
            <a:avLst/>
          </a:prstGeom>
          <a:solidFill>
            <a:srgbClr val="0E4668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270576" cy="14700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Unplugged to be plugged:</a:t>
            </a:r>
            <a:b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essential re-plug!</a:t>
            </a:r>
            <a:endParaRPr lang="pt-BR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712968" cy="1922462"/>
          </a:xfrm>
        </p:spPr>
        <p:txBody>
          <a:bodyPr rtlCol="0">
            <a:normAutofit fontScale="25000" lnSpcReduction="20000"/>
          </a:bodyPr>
          <a:lstStyle/>
          <a:p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Silvia M.G. Molina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Fernanda V. Reichardt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Debora D.A. Casagrande-Santos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Jéssika D. Gomes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Regina M. Freitas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Paulo R.A. Berni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Acauã T.M. Bonifácio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Gabriel H. Lui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Tali P.L. Aspis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t-BR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Rafael Falcão</a:t>
            </a:r>
            <a:r>
              <a:rPr lang="pt-BR" sz="56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s-US" sz="5600" b="1" baseline="300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s-US" sz="5600" b="1" baseline="300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i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Eco-Genetics of Agro-Industrial Waste and Human Ecology</a:t>
            </a:r>
            <a:endParaRPr lang="pt-BR" sz="7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baseline="30000" smtClean="0">
                <a:solidFill>
                  <a:schemeClr val="bg1"/>
                </a:solidFill>
              </a:rPr>
              <a:t>1</a:t>
            </a:r>
            <a:r>
              <a:rPr lang="en-US" sz="4000" b="1" smtClean="0">
                <a:solidFill>
                  <a:schemeClr val="bg1"/>
                </a:solidFill>
              </a:rPr>
              <a:t>University of São Paulo (USP), Brazil, Department of Genetics, Associated Professor &lt;silviamgmolina@usp.br&gt;;</a:t>
            </a:r>
          </a:p>
          <a:p>
            <a:r>
              <a:rPr lang="en-US" sz="4000" b="1" baseline="30000" smtClean="0">
                <a:solidFill>
                  <a:schemeClr val="bg1"/>
                </a:solidFill>
              </a:rPr>
              <a:t>2</a:t>
            </a:r>
            <a:r>
              <a:rPr lang="en-US" sz="4000" b="1" smtClean="0">
                <a:solidFill>
                  <a:schemeClr val="bg1"/>
                </a:solidFill>
              </a:rPr>
              <a:t>USP, Graduate Program in Applied Ecology/Dr; </a:t>
            </a:r>
            <a:r>
              <a:rPr lang="en-US" sz="4000" b="1" baseline="30000" smtClean="0">
                <a:solidFill>
                  <a:schemeClr val="bg1"/>
                </a:solidFill>
              </a:rPr>
              <a:t>3</a:t>
            </a:r>
            <a:r>
              <a:rPr lang="en-US" sz="4000" b="1" smtClean="0">
                <a:solidFill>
                  <a:schemeClr val="bg1"/>
                </a:solidFill>
              </a:rPr>
              <a:t>Economist – undergraduate/USP, </a:t>
            </a:r>
            <a:r>
              <a:rPr lang="en-US" sz="4000" b="1" baseline="30000" smtClean="0">
                <a:solidFill>
                  <a:schemeClr val="bg1"/>
                </a:solidFill>
              </a:rPr>
              <a:t>4</a:t>
            </a:r>
            <a:r>
              <a:rPr lang="en-US" sz="4000" b="1" smtClean="0">
                <a:solidFill>
                  <a:schemeClr val="bg1"/>
                </a:solidFill>
              </a:rPr>
              <a:t>Environmental Manager –</a:t>
            </a:r>
          </a:p>
          <a:p>
            <a:r>
              <a:rPr lang="en-US" sz="4000" b="1" smtClean="0">
                <a:solidFill>
                  <a:schemeClr val="bg1"/>
                </a:solidFill>
              </a:rPr>
              <a:t>undergraduate/USP; </a:t>
            </a:r>
            <a:r>
              <a:rPr lang="en-US" sz="4000" b="1" baseline="30000" smtClean="0">
                <a:solidFill>
                  <a:schemeClr val="bg1"/>
                </a:solidFill>
              </a:rPr>
              <a:t>5</a:t>
            </a:r>
            <a:r>
              <a:rPr lang="en-US" sz="4000" b="1" smtClean="0">
                <a:solidFill>
                  <a:schemeClr val="bg1"/>
                </a:solidFill>
              </a:rPr>
              <a:t>USP, Graduate Program in Sciences - Chemistry in the Environment and</a:t>
            </a:r>
          </a:p>
          <a:p>
            <a:r>
              <a:rPr lang="en-US" sz="4000" b="1" smtClean="0">
                <a:solidFill>
                  <a:schemeClr val="bg1"/>
                </a:solidFill>
              </a:rPr>
              <a:t>Agriculture/MSc, </a:t>
            </a:r>
            <a:r>
              <a:rPr lang="en-US" sz="4000" b="1" baseline="30000" smtClean="0">
                <a:solidFill>
                  <a:schemeClr val="bg1"/>
                </a:solidFill>
              </a:rPr>
              <a:t>6</a:t>
            </a:r>
            <a:r>
              <a:rPr lang="en-US" sz="4000" b="1" smtClean="0">
                <a:solidFill>
                  <a:schemeClr val="bg1"/>
                </a:solidFill>
              </a:rPr>
              <a:t>Ad planner – Social Communication - graduate/USP, </a:t>
            </a:r>
            <a:r>
              <a:rPr lang="en-US" sz="4000" b="1" baseline="30000" smtClean="0">
                <a:solidFill>
                  <a:schemeClr val="bg1"/>
                </a:solidFill>
              </a:rPr>
              <a:t>7</a:t>
            </a:r>
            <a:r>
              <a:rPr lang="en-US" sz="4000" b="1" smtClean="0">
                <a:solidFill>
                  <a:schemeClr val="bg1"/>
                </a:solidFill>
              </a:rPr>
              <a:t>Biologist – undergraduate/USP</a:t>
            </a:r>
          </a:p>
          <a:p>
            <a:pPr>
              <a:defRPr/>
            </a:pPr>
            <a:endParaRPr lang="pt-BR" sz="4800" b="1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550" y="260350"/>
            <a:ext cx="705643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srgbClr val="FFFFFF"/>
                </a:solidFill>
                <a:latin typeface="+mn-lt"/>
              </a:rPr>
              <a:t>The </a:t>
            </a:r>
            <a:r>
              <a:rPr lang="en-US" sz="1200" b="1" i="1" dirty="0" smtClean="0">
                <a:solidFill>
                  <a:srgbClr val="FFFFFF"/>
                </a:solidFill>
              </a:rPr>
              <a:t>Fourt</a:t>
            </a:r>
            <a:r>
              <a:rPr lang="en-US" sz="1200" b="1" i="1" dirty="0" smtClean="0">
                <a:solidFill>
                  <a:srgbClr val="FFFFFF"/>
                </a:solidFill>
                <a:latin typeface="+mn-lt"/>
              </a:rPr>
              <a:t>eenth </a:t>
            </a:r>
            <a:r>
              <a:rPr lang="en-US" sz="1200" b="1" i="1" dirty="0">
                <a:solidFill>
                  <a:srgbClr val="FFFFFF"/>
                </a:solidFill>
                <a:latin typeface="+mn-lt"/>
              </a:rPr>
              <a:t>Annual Convention of the Media Ecology </a:t>
            </a:r>
            <a:r>
              <a:rPr lang="en-US" sz="1200" b="1" i="1" dirty="0" smtClean="0">
                <a:solidFill>
                  <a:srgbClr val="FFFFFF"/>
                </a:solidFill>
                <a:latin typeface="+mn-lt"/>
              </a:rPr>
              <a:t>Association/2013</a:t>
            </a:r>
            <a:r>
              <a:rPr lang="en-US" sz="1200" b="1" i="1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1200" b="1" i="1" dirty="0">
                <a:solidFill>
                  <a:srgbClr val="FFFFFF"/>
                </a:solidFill>
                <a:latin typeface="+mn-lt"/>
              </a:rPr>
            </a:br>
            <a:r>
              <a:rPr lang="en-US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Unplugged -</a:t>
            </a:r>
          </a:p>
          <a:p>
            <a:pPr algn="ctr"/>
            <a:r>
              <a:rPr lang="en-US" sz="1200" b="1" i="1" dirty="0" smtClean="0">
                <a:solidFill>
                  <a:srgbClr val="FFFFFF"/>
                </a:solidFill>
              </a:rPr>
              <a:t> Grand Valley State University, Grand Rapids, Michigan, US</a:t>
            </a:r>
            <a:endParaRPr lang="en-US" sz="1200" b="1" i="1" dirty="0">
              <a:solidFill>
                <a:srgbClr val="FFFFFF"/>
              </a:solidFill>
            </a:endParaRPr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1154103-D89E-4E83-81FD-45E1AF4B38C3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76C430-2299-4A97-9BA8-85D14A7A3763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r"/>
            <a:fld id="{F5F2AFD7-8DE0-EC49-9F7B-4BC3B9203015}" type="slidenum">
              <a:rPr lang="en-US">
                <a:solidFill>
                  <a:srgbClr val="878787"/>
                </a:solidFill>
                <a:latin typeface="Calibri" charset="0"/>
                <a:cs typeface="Calibri" charset="0"/>
                <a:sym typeface="Calibri" charset="0"/>
              </a:rPr>
              <a:pPr algn="r"/>
              <a:t>33</a:t>
            </a:fld>
            <a:endParaRPr lang="en-US">
              <a:solidFill>
                <a:srgbClr val="878787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-180528" y="6375400"/>
            <a:ext cx="9341507" cy="5819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Freeform 4"/>
          <p:cNvSpPr>
            <a:spLocks/>
          </p:cNvSpPr>
          <p:nvPr/>
        </p:nvSpPr>
        <p:spPr bwMode="auto">
          <a:xfrm>
            <a:off x="-138066" y="2658801"/>
            <a:ext cx="9308083" cy="4421187"/>
          </a:xfrm>
          <a:custGeom>
            <a:avLst/>
            <a:gdLst>
              <a:gd name="T0" fmla="+- 0 2131 1983"/>
              <a:gd name="T1" fmla="*/ T0 w 19599"/>
              <a:gd name="T2" fmla="+- 0 18450 942"/>
              <a:gd name="T3" fmla="*/ 18450 h 20658"/>
              <a:gd name="T4" fmla="+- 0 21566 1983"/>
              <a:gd name="T5" fmla="*/ T4 w 19599"/>
              <a:gd name="T6" fmla="+- 0 974 942"/>
              <a:gd name="T7" fmla="*/ 974 h 20658"/>
              <a:gd name="T8" fmla="+- 0 21566 1983"/>
              <a:gd name="T9" fmla="*/ T8 w 19599"/>
              <a:gd name="T10" fmla="+- 0 21600 942"/>
              <a:gd name="T11" fmla="*/ 21600 h 20658"/>
              <a:gd name="T12" fmla="+- 0 2131 1983"/>
              <a:gd name="T13" fmla="*/ T12 w 19599"/>
              <a:gd name="T14" fmla="+- 0 18450 942"/>
              <a:gd name="T15" fmla="*/ 18450 h 20658"/>
              <a:gd name="T16" fmla="+- 0 2131 1983"/>
              <a:gd name="T17" fmla="*/ T16 w 19599"/>
              <a:gd name="T18" fmla="+- 0 18450 942"/>
              <a:gd name="T19" fmla="*/ 18450 h 2065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9599" h="20658">
                <a:moveTo>
                  <a:pt x="148" y="17508"/>
                </a:moveTo>
                <a:cubicBezTo>
                  <a:pt x="18066" y="16918"/>
                  <a:pt x="19038" y="15818"/>
                  <a:pt x="19583" y="32"/>
                </a:cubicBezTo>
                <a:cubicBezTo>
                  <a:pt x="19617" y="-942"/>
                  <a:pt x="19583" y="20658"/>
                  <a:pt x="19583" y="20658"/>
                </a:cubicBezTo>
                <a:cubicBezTo>
                  <a:pt x="19583" y="20658"/>
                  <a:pt x="-1983" y="17578"/>
                  <a:pt x="148" y="17508"/>
                </a:cubicBezTo>
                <a:close/>
                <a:moveTo>
                  <a:pt x="148" y="17508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rgbClr val="FFFFFF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8316913" y="5407025"/>
            <a:ext cx="646112" cy="769938"/>
            <a:chOff x="0" y="0"/>
            <a:chExt cx="406" cy="484"/>
          </a:xfrm>
        </p:grpSpPr>
        <p:sp>
          <p:nvSpPr>
            <p:cNvPr id="27" name="Oval 5"/>
            <p:cNvSpPr>
              <a:spLocks/>
            </p:cNvSpPr>
            <p:nvPr/>
          </p:nvSpPr>
          <p:spPr bwMode="auto">
            <a:xfrm>
              <a:off x="0" y="0"/>
              <a:ext cx="406" cy="328"/>
            </a:xfrm>
            <a:prstGeom prst="ellipse">
              <a:avLst/>
            </a:prstGeom>
            <a:solidFill>
              <a:srgbClr val="00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6"/>
            <p:cNvSpPr>
              <a:spLocks/>
            </p:cNvSpPr>
            <p:nvPr/>
          </p:nvSpPr>
          <p:spPr bwMode="auto">
            <a:xfrm>
              <a:off x="31" y="31"/>
              <a:ext cx="344" cy="297"/>
            </a:xfrm>
            <a:prstGeom prst="ellipse">
              <a:avLst/>
            </a:prstGeom>
            <a:solidFill>
              <a:srgbClr val="0099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7"/>
            <p:cNvSpPr>
              <a:spLocks/>
            </p:cNvSpPr>
            <p:nvPr/>
          </p:nvSpPr>
          <p:spPr bwMode="auto">
            <a:xfrm>
              <a:off x="62" y="78"/>
              <a:ext cx="281" cy="250"/>
            </a:xfrm>
            <a:prstGeom prst="ellipse">
              <a:avLst/>
            </a:prstGeom>
            <a:solidFill>
              <a:srgbClr val="0099CC">
                <a:alpha val="49803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8"/>
            <p:cNvSpPr>
              <a:spLocks/>
            </p:cNvSpPr>
            <p:nvPr/>
          </p:nvSpPr>
          <p:spPr bwMode="auto">
            <a:xfrm>
              <a:off x="109" y="109"/>
              <a:ext cx="156" cy="203"/>
            </a:xfrm>
            <a:prstGeom prst="ellipse">
              <a:avLst/>
            </a:prstGeom>
            <a:solidFill>
              <a:srgbClr val="006666">
                <a:alpha val="97646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9"/>
            <p:cNvSpPr>
              <a:spLocks/>
            </p:cNvSpPr>
            <p:nvPr/>
          </p:nvSpPr>
          <p:spPr bwMode="auto">
            <a:xfrm>
              <a:off x="156" y="109"/>
              <a:ext cx="156" cy="203"/>
            </a:xfrm>
            <a:prstGeom prst="ellipse">
              <a:avLst/>
            </a:prstGeom>
            <a:solidFill>
              <a:srgbClr val="996633">
                <a:alpha val="49803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10"/>
            <p:cNvSpPr>
              <a:spLocks/>
            </p:cNvSpPr>
            <p:nvPr/>
          </p:nvSpPr>
          <p:spPr bwMode="auto">
            <a:xfrm flipH="1">
              <a:off x="0" y="265"/>
              <a:ext cx="406" cy="219"/>
            </a:xfrm>
            <a:prstGeom prst="ellipse">
              <a:avLst/>
            </a:prstGeom>
            <a:solidFill>
              <a:srgbClr val="006699">
                <a:alpha val="47842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11"/>
            <p:cNvSpPr>
              <a:spLocks/>
            </p:cNvSpPr>
            <p:nvPr/>
          </p:nvSpPr>
          <p:spPr bwMode="auto">
            <a:xfrm>
              <a:off x="171" y="250"/>
              <a:ext cx="79" cy="62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" name="Rectangle 13"/>
          <p:cNvSpPr>
            <a:spLocks/>
          </p:cNvSpPr>
          <p:nvPr/>
        </p:nvSpPr>
        <p:spPr bwMode="auto">
          <a:xfrm>
            <a:off x="4067175" y="6443663"/>
            <a:ext cx="513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500">
                <a:solidFill>
                  <a:srgbClr val="366092"/>
                </a:solidFill>
                <a:latin typeface="Calibri Italic" charset="0"/>
                <a:ea typeface="ＭＳ Ｐゴシック" charset="0"/>
                <a:cs typeface="Calibri Italic" charset="0"/>
                <a:sym typeface="Calibri Italic" charset="0"/>
              </a:rPr>
              <a:t>Lab. Eco-Genetics of Agro-Industrial Waste and Human Ecology</a:t>
            </a:r>
          </a:p>
        </p:txBody>
      </p:sp>
      <p:sp>
        <p:nvSpPr>
          <p:cNvPr id="26" name="Rectangle 14"/>
          <p:cNvSpPr>
            <a:spLocks/>
          </p:cNvSpPr>
          <p:nvPr/>
        </p:nvSpPr>
        <p:spPr bwMode="auto">
          <a:xfrm>
            <a:off x="5069854" y="6210300"/>
            <a:ext cx="397095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600" dirty="0" smtClean="0">
                <a:solidFill>
                  <a:srgbClr val="3660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Italic" charset="0"/>
                <a:ea typeface="ＭＳ Ｐゴシック" charset="0"/>
                <a:cs typeface="Calibri Italic" charset="0"/>
                <a:sym typeface="Calibri Italic" charset="0"/>
              </a:rPr>
              <a:t>Unplugged to be plugged: an essential re-plug!</a:t>
            </a:r>
            <a:endParaRPr lang="en-US" sz="1600" dirty="0">
              <a:solidFill>
                <a:srgbClr val="36609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 Italic" charset="0"/>
              <a:ea typeface="ＭＳ Ｐゴシック" charset="0"/>
              <a:cs typeface="Calibri Italic" charset="0"/>
              <a:sym typeface="Calibri Italic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726" y="6434826"/>
            <a:ext cx="749866" cy="37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>
            <a:spLocks/>
          </p:cNvSpPr>
          <p:nvPr/>
        </p:nvSpPr>
        <p:spPr bwMode="auto">
          <a:xfrm>
            <a:off x="-76200" y="-63500"/>
            <a:ext cx="9232900" cy="6946900"/>
          </a:xfrm>
          <a:prstGeom prst="rect">
            <a:avLst/>
          </a:prstGeom>
          <a:solidFill>
            <a:srgbClr val="0E4668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1154103-D89E-4E83-81FD-45E1AF4B38C3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76C430-2299-4A97-9BA8-85D14A7A3763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r"/>
            <a:fld id="{F5F2AFD7-8DE0-EC49-9F7B-4BC3B9203015}" type="slidenum">
              <a:rPr lang="en-US">
                <a:solidFill>
                  <a:srgbClr val="878787"/>
                </a:solidFill>
                <a:latin typeface="Calibri" charset="0"/>
                <a:cs typeface="Calibri" charset="0"/>
                <a:sym typeface="Calibri" charset="0"/>
              </a:rPr>
              <a:pPr algn="r"/>
              <a:t>34</a:t>
            </a:fld>
            <a:endParaRPr lang="en-US">
              <a:solidFill>
                <a:srgbClr val="878787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-180528" y="6375400"/>
            <a:ext cx="9341507" cy="5819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Freeform 4"/>
          <p:cNvSpPr>
            <a:spLocks/>
          </p:cNvSpPr>
          <p:nvPr/>
        </p:nvSpPr>
        <p:spPr bwMode="auto">
          <a:xfrm>
            <a:off x="-138066" y="2658801"/>
            <a:ext cx="9308083" cy="4421187"/>
          </a:xfrm>
          <a:custGeom>
            <a:avLst/>
            <a:gdLst>
              <a:gd name="T0" fmla="+- 0 2131 1983"/>
              <a:gd name="T1" fmla="*/ T0 w 19599"/>
              <a:gd name="T2" fmla="+- 0 18450 942"/>
              <a:gd name="T3" fmla="*/ 18450 h 20658"/>
              <a:gd name="T4" fmla="+- 0 21566 1983"/>
              <a:gd name="T5" fmla="*/ T4 w 19599"/>
              <a:gd name="T6" fmla="+- 0 974 942"/>
              <a:gd name="T7" fmla="*/ 974 h 20658"/>
              <a:gd name="T8" fmla="+- 0 21566 1983"/>
              <a:gd name="T9" fmla="*/ T8 w 19599"/>
              <a:gd name="T10" fmla="+- 0 21600 942"/>
              <a:gd name="T11" fmla="*/ 21600 h 20658"/>
              <a:gd name="T12" fmla="+- 0 2131 1983"/>
              <a:gd name="T13" fmla="*/ T12 w 19599"/>
              <a:gd name="T14" fmla="+- 0 18450 942"/>
              <a:gd name="T15" fmla="*/ 18450 h 20658"/>
              <a:gd name="T16" fmla="+- 0 2131 1983"/>
              <a:gd name="T17" fmla="*/ T16 w 19599"/>
              <a:gd name="T18" fmla="+- 0 18450 942"/>
              <a:gd name="T19" fmla="*/ 18450 h 2065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9599" h="20658">
                <a:moveTo>
                  <a:pt x="148" y="17508"/>
                </a:moveTo>
                <a:cubicBezTo>
                  <a:pt x="18066" y="16918"/>
                  <a:pt x="19038" y="15818"/>
                  <a:pt x="19583" y="32"/>
                </a:cubicBezTo>
                <a:cubicBezTo>
                  <a:pt x="19617" y="-942"/>
                  <a:pt x="19583" y="20658"/>
                  <a:pt x="19583" y="20658"/>
                </a:cubicBezTo>
                <a:cubicBezTo>
                  <a:pt x="19583" y="20658"/>
                  <a:pt x="-1983" y="17578"/>
                  <a:pt x="148" y="17508"/>
                </a:cubicBezTo>
                <a:close/>
                <a:moveTo>
                  <a:pt x="148" y="17508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rgbClr val="FFFFFF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16913" y="5407025"/>
            <a:ext cx="646112" cy="769938"/>
            <a:chOff x="0" y="0"/>
            <a:chExt cx="406" cy="484"/>
          </a:xfrm>
        </p:grpSpPr>
        <p:sp>
          <p:nvSpPr>
            <p:cNvPr id="27" name="Oval 5"/>
            <p:cNvSpPr>
              <a:spLocks/>
            </p:cNvSpPr>
            <p:nvPr/>
          </p:nvSpPr>
          <p:spPr bwMode="auto">
            <a:xfrm>
              <a:off x="0" y="0"/>
              <a:ext cx="406" cy="328"/>
            </a:xfrm>
            <a:prstGeom prst="ellipse">
              <a:avLst/>
            </a:prstGeom>
            <a:solidFill>
              <a:srgbClr val="0066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6"/>
            <p:cNvSpPr>
              <a:spLocks/>
            </p:cNvSpPr>
            <p:nvPr/>
          </p:nvSpPr>
          <p:spPr bwMode="auto">
            <a:xfrm>
              <a:off x="31" y="31"/>
              <a:ext cx="344" cy="297"/>
            </a:xfrm>
            <a:prstGeom prst="ellipse">
              <a:avLst/>
            </a:prstGeom>
            <a:solidFill>
              <a:srgbClr val="0099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7"/>
            <p:cNvSpPr>
              <a:spLocks/>
            </p:cNvSpPr>
            <p:nvPr/>
          </p:nvSpPr>
          <p:spPr bwMode="auto">
            <a:xfrm>
              <a:off x="62" y="78"/>
              <a:ext cx="281" cy="250"/>
            </a:xfrm>
            <a:prstGeom prst="ellipse">
              <a:avLst/>
            </a:prstGeom>
            <a:solidFill>
              <a:srgbClr val="0099CC">
                <a:alpha val="49803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8"/>
            <p:cNvSpPr>
              <a:spLocks/>
            </p:cNvSpPr>
            <p:nvPr/>
          </p:nvSpPr>
          <p:spPr bwMode="auto">
            <a:xfrm>
              <a:off x="109" y="109"/>
              <a:ext cx="156" cy="203"/>
            </a:xfrm>
            <a:prstGeom prst="ellipse">
              <a:avLst/>
            </a:prstGeom>
            <a:solidFill>
              <a:srgbClr val="006666">
                <a:alpha val="97646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9"/>
            <p:cNvSpPr>
              <a:spLocks/>
            </p:cNvSpPr>
            <p:nvPr/>
          </p:nvSpPr>
          <p:spPr bwMode="auto">
            <a:xfrm>
              <a:off x="156" y="109"/>
              <a:ext cx="156" cy="203"/>
            </a:xfrm>
            <a:prstGeom prst="ellipse">
              <a:avLst/>
            </a:prstGeom>
            <a:solidFill>
              <a:srgbClr val="996633">
                <a:alpha val="49803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10"/>
            <p:cNvSpPr>
              <a:spLocks/>
            </p:cNvSpPr>
            <p:nvPr/>
          </p:nvSpPr>
          <p:spPr bwMode="auto">
            <a:xfrm flipH="1">
              <a:off x="0" y="265"/>
              <a:ext cx="406" cy="219"/>
            </a:xfrm>
            <a:prstGeom prst="ellipse">
              <a:avLst/>
            </a:prstGeom>
            <a:solidFill>
              <a:srgbClr val="006699">
                <a:alpha val="47842"/>
              </a:srgbClr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11"/>
            <p:cNvSpPr>
              <a:spLocks/>
            </p:cNvSpPr>
            <p:nvPr/>
          </p:nvSpPr>
          <p:spPr bwMode="auto">
            <a:xfrm>
              <a:off x="171" y="250"/>
              <a:ext cx="79" cy="62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" name="Rectangle 13"/>
          <p:cNvSpPr>
            <a:spLocks/>
          </p:cNvSpPr>
          <p:nvPr/>
        </p:nvSpPr>
        <p:spPr bwMode="auto">
          <a:xfrm>
            <a:off x="4067175" y="6443663"/>
            <a:ext cx="513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500">
                <a:solidFill>
                  <a:srgbClr val="366092"/>
                </a:solidFill>
                <a:latin typeface="Calibri Italic" charset="0"/>
                <a:ea typeface="ＭＳ Ｐゴシック" charset="0"/>
                <a:cs typeface="Calibri Italic" charset="0"/>
                <a:sym typeface="Calibri Italic" charset="0"/>
              </a:rPr>
              <a:t>Lab. Eco-Genetics of Agro-Industrial Waste and Human Ecology</a:t>
            </a:r>
          </a:p>
        </p:txBody>
      </p:sp>
      <p:sp>
        <p:nvSpPr>
          <p:cNvPr id="26" name="Rectangle 14"/>
          <p:cNvSpPr>
            <a:spLocks/>
          </p:cNvSpPr>
          <p:nvPr/>
        </p:nvSpPr>
        <p:spPr bwMode="auto">
          <a:xfrm>
            <a:off x="5069854" y="6210300"/>
            <a:ext cx="397095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600" dirty="0" smtClean="0">
                <a:solidFill>
                  <a:srgbClr val="3660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Italic" charset="0"/>
                <a:ea typeface="ＭＳ Ｐゴシック" charset="0"/>
                <a:cs typeface="Calibri Italic" charset="0"/>
                <a:sym typeface="Calibri Italic" charset="0"/>
              </a:rPr>
              <a:t>Unplugged to be plugged: an essential re-plug!</a:t>
            </a:r>
            <a:endParaRPr lang="en-US" sz="1600" dirty="0">
              <a:solidFill>
                <a:srgbClr val="36609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 Italic" charset="0"/>
              <a:ea typeface="ＭＳ Ｐゴシック" charset="0"/>
              <a:cs typeface="Calibri Italic" charset="0"/>
              <a:sym typeface="Calibri Italic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726" y="6434826"/>
            <a:ext cx="749866" cy="37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tângulo 63"/>
          <p:cNvSpPr/>
          <p:nvPr/>
        </p:nvSpPr>
        <p:spPr>
          <a:xfrm>
            <a:off x="149726" y="2273835"/>
            <a:ext cx="1487040" cy="12744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/>
              <a:t>Hyper -Technological </a:t>
            </a:r>
            <a:r>
              <a:rPr lang="en-US" sz="1600" b="1" dirty="0"/>
              <a:t>Environment</a:t>
            </a:r>
          </a:p>
        </p:txBody>
      </p:sp>
      <p:sp>
        <p:nvSpPr>
          <p:cNvPr id="65" name="Retângulo 64"/>
          <p:cNvSpPr/>
          <p:nvPr/>
        </p:nvSpPr>
        <p:spPr>
          <a:xfrm>
            <a:off x="1960440" y="440668"/>
            <a:ext cx="1787122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/>
              <a:t>Unplugged by Alienation</a:t>
            </a:r>
            <a:endParaRPr lang="en-US" b="1" dirty="0"/>
          </a:p>
        </p:txBody>
      </p:sp>
      <p:sp>
        <p:nvSpPr>
          <p:cNvPr id="66" name="Retângulo 65"/>
          <p:cNvSpPr/>
          <p:nvPr/>
        </p:nvSpPr>
        <p:spPr>
          <a:xfrm>
            <a:off x="1975734" y="2002523"/>
            <a:ext cx="1787122" cy="8502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/>
              <a:t>Unplugged by Technological Crash</a:t>
            </a:r>
            <a:endParaRPr lang="en-US" sz="1600" b="1" dirty="0"/>
          </a:p>
        </p:txBody>
      </p:sp>
      <p:sp>
        <p:nvSpPr>
          <p:cNvPr id="67" name="Retângulo 66"/>
          <p:cNvSpPr/>
          <p:nvPr/>
        </p:nvSpPr>
        <p:spPr>
          <a:xfrm>
            <a:off x="1977380" y="3306514"/>
            <a:ext cx="178712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200"/>
              </a:spcAft>
            </a:pPr>
            <a:r>
              <a:rPr lang="en-US" sz="1600" b="1" dirty="0" smtClean="0"/>
              <a:t>Unplugged by Socio-Economical Exclusion</a:t>
            </a:r>
            <a:endParaRPr lang="en-US" sz="1600" b="1" dirty="0"/>
          </a:p>
        </p:txBody>
      </p:sp>
      <p:sp>
        <p:nvSpPr>
          <p:cNvPr id="68" name="Retângulo 67"/>
          <p:cNvSpPr/>
          <p:nvPr/>
        </p:nvSpPr>
        <p:spPr>
          <a:xfrm>
            <a:off x="2006321" y="4658988"/>
            <a:ext cx="178712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/>
              <a:t>Voluntary </a:t>
            </a:r>
            <a:r>
              <a:rPr lang="en-US" b="1" dirty="0"/>
              <a:t>unplugged</a:t>
            </a:r>
            <a:r>
              <a:rPr lang="en-US" dirty="0"/>
              <a:t>  </a:t>
            </a:r>
          </a:p>
        </p:txBody>
      </p:sp>
      <p:sp>
        <p:nvSpPr>
          <p:cNvPr id="69" name="Retângulo 68"/>
          <p:cNvSpPr/>
          <p:nvPr/>
        </p:nvSpPr>
        <p:spPr>
          <a:xfrm>
            <a:off x="4545631" y="188640"/>
            <a:ext cx="220137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rgbClr val="005675"/>
                </a:solidFill>
              </a:rPr>
              <a:t>excess </a:t>
            </a:r>
            <a:r>
              <a:rPr lang="en-US" dirty="0">
                <a:solidFill>
                  <a:srgbClr val="005675"/>
                </a:solidFill>
              </a:rPr>
              <a:t>of </a:t>
            </a:r>
            <a:r>
              <a:rPr lang="en-US" dirty="0" smtClean="0">
                <a:solidFill>
                  <a:srgbClr val="005675"/>
                </a:solidFill>
              </a:rPr>
              <a:t>speed and information</a:t>
            </a:r>
            <a:endParaRPr lang="en-US" dirty="0">
              <a:solidFill>
                <a:srgbClr val="005675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4549805" y="980728"/>
            <a:ext cx="2194763" cy="684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5675"/>
                </a:solidFill>
              </a:rPr>
              <a:t>lack </a:t>
            </a:r>
            <a:r>
              <a:rPr lang="en-US" sz="1600" dirty="0">
                <a:solidFill>
                  <a:srgbClr val="005675"/>
                </a:solidFill>
              </a:rPr>
              <a:t>of meaning in the non-virtual </a:t>
            </a:r>
            <a:r>
              <a:rPr lang="en-US" sz="1600" dirty="0" smtClean="0">
                <a:solidFill>
                  <a:srgbClr val="005675"/>
                </a:solidFill>
              </a:rPr>
              <a:t>world</a:t>
            </a:r>
            <a:endParaRPr lang="en-US" sz="1600" dirty="0">
              <a:solidFill>
                <a:srgbClr val="005675"/>
              </a:solidFill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4560092" y="1808821"/>
            <a:ext cx="2199630" cy="7920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rgbClr val="005675"/>
                </a:solidFill>
              </a:rPr>
              <a:t>increasing of the </a:t>
            </a:r>
            <a:r>
              <a:rPr lang="en-US" dirty="0">
                <a:solidFill>
                  <a:srgbClr val="005675"/>
                </a:solidFill>
              </a:rPr>
              <a:t>importance of </a:t>
            </a:r>
            <a:endParaRPr lang="en-US" dirty="0" smtClean="0">
              <a:solidFill>
                <a:srgbClr val="005675"/>
              </a:solidFill>
            </a:endParaRPr>
          </a:p>
          <a:p>
            <a:pPr lvl="0" algn="ctr"/>
            <a:r>
              <a:rPr lang="en-US" dirty="0" smtClean="0">
                <a:solidFill>
                  <a:srgbClr val="005675"/>
                </a:solidFill>
              </a:rPr>
              <a:t>virtual </a:t>
            </a:r>
            <a:r>
              <a:rPr lang="en-US" dirty="0">
                <a:solidFill>
                  <a:srgbClr val="005675"/>
                </a:solidFill>
              </a:rPr>
              <a:t>territory</a:t>
            </a:r>
          </a:p>
        </p:txBody>
      </p:sp>
      <p:sp>
        <p:nvSpPr>
          <p:cNvPr id="72" name="Retângulo 71"/>
          <p:cNvSpPr/>
          <p:nvPr/>
        </p:nvSpPr>
        <p:spPr>
          <a:xfrm>
            <a:off x="4575385" y="2713732"/>
            <a:ext cx="2199630" cy="7699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dirty="0" smtClean="0">
                <a:solidFill>
                  <a:srgbClr val="005675"/>
                </a:solidFill>
              </a:rPr>
              <a:t>lack </a:t>
            </a:r>
            <a:r>
              <a:rPr lang="en-US" dirty="0">
                <a:solidFill>
                  <a:srgbClr val="005675"/>
                </a:solidFill>
              </a:rPr>
              <a:t>of opportunities</a:t>
            </a:r>
          </a:p>
        </p:txBody>
      </p:sp>
      <p:sp>
        <p:nvSpPr>
          <p:cNvPr id="73" name="Retângulo 72"/>
          <p:cNvSpPr/>
          <p:nvPr/>
        </p:nvSpPr>
        <p:spPr>
          <a:xfrm>
            <a:off x="4560092" y="3593522"/>
            <a:ext cx="2199630" cy="678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rgbClr val="005675"/>
                </a:solidFill>
              </a:rPr>
              <a:t>perpetuations of inequalities</a:t>
            </a:r>
            <a:endParaRPr lang="en-US" dirty="0">
              <a:solidFill>
                <a:srgbClr val="005675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560093" y="4357729"/>
            <a:ext cx="2199629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rgbClr val="005675"/>
                </a:solidFill>
              </a:rPr>
              <a:t>human autonomy rescue</a:t>
            </a:r>
            <a:endParaRPr lang="en-US" dirty="0">
              <a:solidFill>
                <a:srgbClr val="005675"/>
              </a:solidFill>
            </a:endParaRPr>
          </a:p>
        </p:txBody>
      </p:sp>
      <p:sp>
        <p:nvSpPr>
          <p:cNvPr id="75" name="Retângulo 74"/>
          <p:cNvSpPr/>
          <p:nvPr/>
        </p:nvSpPr>
        <p:spPr>
          <a:xfrm>
            <a:off x="4547370" y="5180510"/>
            <a:ext cx="2199631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rgbClr val="005675"/>
                </a:solidFill>
              </a:rPr>
              <a:t>human integrity rescue</a:t>
            </a:r>
            <a:endParaRPr lang="en-US" dirty="0">
              <a:solidFill>
                <a:srgbClr val="005675"/>
              </a:solidFill>
            </a:endParaRPr>
          </a:p>
        </p:txBody>
      </p:sp>
      <p:cxnSp>
        <p:nvCxnSpPr>
          <p:cNvPr id="76" name="Conector reto 75"/>
          <p:cNvCxnSpPr/>
          <p:nvPr/>
        </p:nvCxnSpPr>
        <p:spPr>
          <a:xfrm flipV="1">
            <a:off x="1619672" y="908720"/>
            <a:ext cx="340768" cy="1368152"/>
          </a:xfrm>
          <a:prstGeom prst="line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>
            <a:off x="1619672" y="3573016"/>
            <a:ext cx="360040" cy="1512168"/>
          </a:xfrm>
          <a:prstGeom prst="line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>
            <a:stCxn id="64" idx="3"/>
          </p:cNvCxnSpPr>
          <p:nvPr/>
        </p:nvCxnSpPr>
        <p:spPr>
          <a:xfrm>
            <a:off x="1636766" y="2911055"/>
            <a:ext cx="369555" cy="421094"/>
          </a:xfrm>
          <a:prstGeom prst="line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>
            <a:stCxn id="65" idx="2"/>
            <a:endCxn id="66" idx="0"/>
          </p:cNvCxnSpPr>
          <p:nvPr/>
        </p:nvCxnSpPr>
        <p:spPr>
          <a:xfrm>
            <a:off x="2854001" y="1520788"/>
            <a:ext cx="15294" cy="481735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>
            <a:stCxn id="66" idx="2"/>
            <a:endCxn id="67" idx="0"/>
          </p:cNvCxnSpPr>
          <p:nvPr/>
        </p:nvCxnSpPr>
        <p:spPr>
          <a:xfrm>
            <a:off x="2869295" y="2852730"/>
            <a:ext cx="1646" cy="453784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65" idx="3"/>
            <a:endCxn id="70" idx="1"/>
          </p:cNvCxnSpPr>
          <p:nvPr/>
        </p:nvCxnSpPr>
        <p:spPr>
          <a:xfrm>
            <a:off x="3747562" y="980728"/>
            <a:ext cx="802243" cy="3420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flipV="1">
            <a:off x="3742927" y="450976"/>
            <a:ext cx="855994" cy="2160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endCxn id="71" idx="1"/>
          </p:cNvCxnSpPr>
          <p:nvPr/>
        </p:nvCxnSpPr>
        <p:spPr>
          <a:xfrm>
            <a:off x="3747674" y="1320605"/>
            <a:ext cx="812418" cy="8842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>
            <a:endCxn id="72" idx="1"/>
          </p:cNvCxnSpPr>
          <p:nvPr/>
        </p:nvCxnSpPr>
        <p:spPr>
          <a:xfrm flipV="1">
            <a:off x="3779795" y="3098719"/>
            <a:ext cx="795590" cy="4211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>
            <a:off x="3778149" y="3872341"/>
            <a:ext cx="797236" cy="604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>
            <a:endCxn id="74" idx="1"/>
          </p:cNvCxnSpPr>
          <p:nvPr/>
        </p:nvCxnSpPr>
        <p:spPr>
          <a:xfrm flipV="1">
            <a:off x="3803964" y="4717769"/>
            <a:ext cx="756129" cy="1868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endCxn id="75" idx="1"/>
          </p:cNvCxnSpPr>
          <p:nvPr/>
        </p:nvCxnSpPr>
        <p:spPr>
          <a:xfrm>
            <a:off x="3803964" y="5252518"/>
            <a:ext cx="743406" cy="2520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7040180" y="4509119"/>
            <a:ext cx="1204228" cy="115879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bg2"/>
                </a:solidFill>
              </a:rPr>
              <a:t>Aware</a:t>
            </a:r>
            <a:endParaRPr lang="pt-BR" b="1" dirty="0" smtClean="0">
              <a:solidFill>
                <a:schemeClr val="bg2"/>
              </a:solidFill>
            </a:endParaRPr>
          </a:p>
          <a:p>
            <a:pPr algn="ctr"/>
            <a:r>
              <a:rPr lang="pt-BR" b="1" dirty="0" err="1" smtClean="0">
                <a:solidFill>
                  <a:schemeClr val="bg2"/>
                </a:solidFill>
              </a:rPr>
              <a:t>Re-plug</a:t>
            </a:r>
            <a:r>
              <a:rPr lang="pt-BR" b="1" dirty="0" smtClean="0">
                <a:solidFill>
                  <a:schemeClr val="bg2"/>
                </a:solidFill>
              </a:rPr>
              <a:t>!</a:t>
            </a:r>
            <a:endParaRPr lang="pt-BR" b="1" dirty="0">
              <a:solidFill>
                <a:schemeClr val="bg2"/>
              </a:solidFill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6744568" y="4658988"/>
            <a:ext cx="295611" cy="186808"/>
          </a:xfrm>
          <a:prstGeom prst="line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flipV="1">
            <a:off x="6733046" y="5378532"/>
            <a:ext cx="308332" cy="181919"/>
          </a:xfrm>
          <a:prstGeom prst="line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34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904" y="3222104"/>
            <a:ext cx="7797552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34000"/>
              </a:lnSpc>
            </a:pPr>
            <a:r>
              <a:rPr lang="pt-BR" sz="3100" i="1" dirty="0" smtClean="0">
                <a:solidFill>
                  <a:srgbClr val="FFC000"/>
                </a:solidFill>
              </a:rPr>
              <a:t>Também estamos estabelecendo interfaces com relação às bases biológico-culturais humanas – a </a:t>
            </a:r>
            <a:r>
              <a:rPr lang="pt-BR" sz="3100" b="1" i="1" dirty="0" smtClean="0">
                <a:solidFill>
                  <a:srgbClr val="FFC000"/>
                </a:solidFill>
              </a:rPr>
              <a:t>Biologia Cultural</a:t>
            </a:r>
            <a:r>
              <a:rPr lang="pt-BR" sz="3100" i="1" dirty="0" smtClean="0">
                <a:solidFill>
                  <a:srgbClr val="FFC000"/>
                </a:solidFill>
              </a:rPr>
              <a:t> e a </a:t>
            </a:r>
            <a:r>
              <a:rPr lang="pt-BR" sz="3100" b="1" i="1" dirty="0" smtClean="0">
                <a:solidFill>
                  <a:srgbClr val="FFC000"/>
                </a:solidFill>
              </a:rPr>
              <a:t>Media </a:t>
            </a:r>
            <a:r>
              <a:rPr lang="pt-BR" sz="3100" b="1" i="1" dirty="0" err="1" smtClean="0">
                <a:solidFill>
                  <a:srgbClr val="FFC000"/>
                </a:solidFill>
              </a:rPr>
              <a:t>Ecology</a:t>
            </a:r>
            <a:r>
              <a:rPr lang="pt-BR" sz="3100" i="1" dirty="0" smtClean="0">
                <a:solidFill>
                  <a:srgbClr val="FFC000"/>
                </a:solidFill>
              </a:rPr>
              <a:t> entre outras áreas do conhecimento:</a:t>
            </a:r>
            <a:br>
              <a:rPr lang="pt-BR" sz="3100" i="1" dirty="0" smtClean="0">
                <a:solidFill>
                  <a:srgbClr val="FFC00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r>
              <a:rPr lang="pt-BR" sz="2400" i="1" dirty="0" smtClean="0">
                <a:solidFill>
                  <a:srgbClr val="FFC000"/>
                </a:solidFill>
              </a:rPr>
              <a:t/>
            </a:r>
            <a:br>
              <a:rPr lang="pt-BR" sz="2400" i="1" dirty="0" smtClean="0">
                <a:solidFill>
                  <a:srgbClr val="FFC000"/>
                </a:solidFill>
              </a:rPr>
            </a:br>
            <a:endParaRPr lang="pt-BR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-76200" y="-63500"/>
            <a:ext cx="9232900" cy="6946900"/>
          </a:xfrm>
          <a:prstGeom prst="rect">
            <a:avLst/>
          </a:prstGeom>
          <a:solidFill>
            <a:srgbClr val="0E466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pt-BR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088" y="1268413"/>
            <a:ext cx="7561262" cy="16144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b="1" i="1" dirty="0" smtClean="0">
                <a:solidFill>
                  <a:schemeClr val="bg1"/>
                </a:solidFill>
              </a:rPr>
              <a:t>Beyond </a:t>
            </a:r>
            <a:r>
              <a:rPr lang="en-US" sz="4200" b="1" i="1" dirty="0" err="1" smtClean="0">
                <a:solidFill>
                  <a:schemeClr val="bg1"/>
                </a:solidFill>
              </a:rPr>
              <a:t>Technopoly</a:t>
            </a:r>
            <a:r>
              <a:rPr lang="en-US" sz="4200" b="1" i="1" dirty="0" smtClean="0">
                <a:solidFill>
                  <a:schemeClr val="bg1"/>
                </a:solidFill>
              </a:rPr>
              <a:t>:</a:t>
            </a:r>
            <a:r>
              <a:rPr lang="en-US" sz="4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The rescue of human basis trough creativity, values and ethics.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650" y="3213100"/>
            <a:ext cx="7345363" cy="23034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Silvia </a:t>
            </a:r>
            <a:r>
              <a:rPr lang="pt-BR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M.G.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Molina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Natalia </a:t>
            </a:r>
            <a:r>
              <a:rPr lang="pt-BR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Salaro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Grigol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2,8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Gustavo da Cunha </a:t>
            </a:r>
            <a:r>
              <a:rPr lang="pt-BR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Sant’Ana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2,9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Débora Casagrande Santos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3,10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Ricardo Raele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3,11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Fernanda </a:t>
            </a:r>
            <a:r>
              <a:rPr lang="pt-BR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Viegas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Reichardt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3,12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Regina Maria de Freitas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Lineu Vianna de Oliveira Ribeiro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Catarine Lopes Nogueira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Acauã Tiago Molina Bonifácio</a:t>
            </a:r>
            <a:r>
              <a:rPr lang="pt-BR" sz="5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s-US" sz="56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US" sz="56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also: Paulo R. A. </a:t>
            </a:r>
            <a:r>
              <a:rPr lang="en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Berni</a:t>
            </a: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Ana Carolina M. Lima, Ian </a:t>
            </a: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</a:t>
            </a:r>
            <a:r>
              <a:rPr lang="en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Paiva</a:t>
            </a: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Manuel </a:t>
            </a:r>
            <a:r>
              <a:rPr lang="en-US" sz="5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Cesario</a:t>
            </a:r>
            <a:endParaRPr lang="en-US" sz="5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Eco-Genetics of Agro-Industrial Waste and Human Ecology</a:t>
            </a:r>
            <a:endParaRPr lang="pt-BR" sz="6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4000" b="1" dirty="0" smtClean="0">
                <a:solidFill>
                  <a:schemeClr val="bg1"/>
                </a:solidFill>
              </a:rPr>
              <a:t>University of São Paulo (USP), Brazil, Department of Genetics, Associate Professor &lt;silviamgmolina@usp.br&gt;;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</a:rPr>
              <a:t>USP/Graduate Program in Applied Ecology/</a:t>
            </a:r>
            <a:r>
              <a:rPr lang="en-US" sz="4000" b="1" dirty="0" err="1" smtClean="0">
                <a:solidFill>
                  <a:schemeClr val="bg1"/>
                </a:solidFill>
              </a:rPr>
              <a:t>MSc</a:t>
            </a:r>
            <a:r>
              <a:rPr lang="en-US" sz="4000" b="1" dirty="0" smtClean="0">
                <a:solidFill>
                  <a:schemeClr val="bg1"/>
                </a:solidFill>
              </a:rPr>
              <a:t>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</a:rPr>
              <a:t>USP/Graduate Program in Applied Ecology/Dr;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</a:rPr>
              <a:t> Biological Sciences – undergraduate/USP;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5</a:t>
            </a:r>
            <a:r>
              <a:rPr lang="en-US" sz="4000" b="1" dirty="0" smtClean="0">
                <a:solidFill>
                  <a:schemeClr val="bg1"/>
                </a:solidFill>
              </a:rPr>
              <a:t>Agronomist Eng. – undergraduate/USP;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6</a:t>
            </a:r>
            <a:r>
              <a:rPr lang="en-US" sz="4000" b="1" dirty="0" smtClean="0">
                <a:solidFill>
                  <a:schemeClr val="bg1"/>
                </a:solidFill>
              </a:rPr>
              <a:t>Environmental Management – undergraduate/USP;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7</a:t>
            </a:r>
            <a:r>
              <a:rPr lang="en-US" sz="4000" b="1" dirty="0" smtClean="0">
                <a:solidFill>
                  <a:schemeClr val="bg1"/>
                </a:solidFill>
              </a:rPr>
              <a:t>Ad planner – Social Communication/USP,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</a:rPr>
              <a:t>Food Scientist/USP;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9</a:t>
            </a:r>
            <a:r>
              <a:rPr lang="en-US" sz="4000" b="1" dirty="0" smtClean="0">
                <a:solidFill>
                  <a:schemeClr val="bg1"/>
                </a:solidFill>
              </a:rPr>
              <a:t>Environmental Manager/USP;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10</a:t>
            </a:r>
            <a:r>
              <a:rPr lang="en-US" sz="4000" b="1" dirty="0" smtClean="0">
                <a:solidFill>
                  <a:schemeClr val="bg1"/>
                </a:solidFill>
              </a:rPr>
              <a:t>Agronomist Eng./USP;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</a:rPr>
              <a:t>Social Scientist/USP;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12</a:t>
            </a:r>
            <a:r>
              <a:rPr lang="en-US" sz="4000" b="1" dirty="0" smtClean="0">
                <a:solidFill>
                  <a:schemeClr val="bg1"/>
                </a:solidFill>
              </a:rPr>
              <a:t> Lawyer/Mackenzie University, São Paulo, Brazil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8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2053" name="Retângulo 3"/>
          <p:cNvSpPr>
            <a:spLocks noChangeArrowheads="1"/>
          </p:cNvSpPr>
          <p:nvPr/>
        </p:nvSpPr>
        <p:spPr bwMode="auto">
          <a:xfrm>
            <a:off x="971550" y="44450"/>
            <a:ext cx="705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pt-BR" sz="1200" b="1" i="1">
                <a:solidFill>
                  <a:srgbClr val="FFFFFF"/>
                </a:solidFill>
                <a:latin typeface="Calibri" pitchFamily="34" charset="0"/>
              </a:rPr>
              <a:t>The Fifteenth Annual Convention of the Media Ecology Association/2014</a:t>
            </a:r>
            <a:br>
              <a:rPr lang="en-US" altLang="pt-BR" sz="1200" b="1" i="1">
                <a:solidFill>
                  <a:srgbClr val="FFFFFF"/>
                </a:solidFill>
                <a:latin typeface="Calibri" pitchFamily="34" charset="0"/>
              </a:rPr>
            </a:br>
            <a:r>
              <a:rPr lang="en-US" altLang="pt-BR" sz="1200" b="1" i="1">
                <a:solidFill>
                  <a:srgbClr val="FFFFFF"/>
                </a:solidFill>
                <a:latin typeface="Calibri" pitchFamily="34" charset="0"/>
              </a:rPr>
              <a:t>- Confronting Technopoly: Creativity &amp; the Creative Industries in Global Perspective -</a:t>
            </a:r>
          </a:p>
          <a:p>
            <a:pPr algn="ctr" eaLnBrk="1" hangingPunct="1"/>
            <a:r>
              <a:rPr lang="pt-BR" altLang="pt-BR" sz="1200" b="1" i="1">
                <a:solidFill>
                  <a:srgbClr val="FFFFFF"/>
                </a:solidFill>
                <a:latin typeface="Calibri" pitchFamily="34" charset="0"/>
              </a:rPr>
              <a:t>Ryerson</a:t>
            </a:r>
            <a:r>
              <a:rPr lang="en-US" altLang="pt-BR" sz="1200" b="1" i="1">
                <a:solidFill>
                  <a:srgbClr val="FFFFFF"/>
                </a:solidFill>
                <a:latin typeface="Calibri" pitchFamily="34" charset="0"/>
              </a:rPr>
              <a:t> University, Toronto - CA</a:t>
            </a:r>
          </a:p>
          <a:p>
            <a:pPr algn="ctr" eaLnBrk="1" hangingPunct="1"/>
            <a:r>
              <a:rPr lang="pt-BR" altLang="pt-BR" sz="1200" b="1" i="1">
                <a:solidFill>
                  <a:srgbClr val="FFFFFF"/>
                </a:solidFill>
                <a:latin typeface="Calibri" pitchFamily="34" charset="0"/>
              </a:rPr>
              <a:t>June 19-22, 2014</a:t>
            </a:r>
            <a:endParaRPr lang="en-US" altLang="pt-BR" sz="1200" b="1" i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1154103-D89E-4E83-81FD-45E1AF4B38C3}" type="datetimeFigureOut">
              <a:rPr lang="pt-BR"/>
              <a:pPr>
                <a:defRPr/>
              </a:pPr>
              <a:t>13/06/2014</a:t>
            </a:fld>
            <a:endParaRPr lang="pt-BR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5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C5E929-9993-46FF-A068-5D3AFC68A2DC}" type="slidenum">
              <a:rPr lang="pt-BR" altLang="pt-BR" smtClean="0"/>
              <a:pPr/>
              <a:t>36</a:t>
            </a:fld>
            <a:endParaRPr lang="pt-BR" altLang="pt-BR" smtClean="0"/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fld id="{55443098-B82D-48B2-BA68-7815688279F2}" type="slidenum">
              <a:rPr lang="en-US" altLang="pt-BR" sz="1200">
                <a:solidFill>
                  <a:srgbClr val="878787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  <a:sym typeface="Calibri" pitchFamily="34" charset="0"/>
              </a:rPr>
              <a:pPr algn="r" eaLnBrk="1" hangingPunct="1"/>
              <a:t>36</a:t>
            </a:fld>
            <a:endParaRPr lang="en-US" altLang="pt-BR" sz="1200">
              <a:solidFill>
                <a:srgbClr val="878787"/>
              </a:solidFill>
              <a:latin typeface="Calibri" pitchFamily="34" charset="0"/>
              <a:ea typeface="ＭＳ Ｐゴシック" pitchFamily="34" charset="-128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058" name="Rectangle 2"/>
          <p:cNvSpPr>
            <a:spLocks/>
          </p:cNvSpPr>
          <p:nvPr/>
        </p:nvSpPr>
        <p:spPr bwMode="auto">
          <a:xfrm>
            <a:off x="-180975" y="6375400"/>
            <a:ext cx="8623300" cy="582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pt-BR">
              <a:latin typeface="Calibri" pitchFamily="34" charset="0"/>
            </a:endParaRPr>
          </a:p>
        </p:txBody>
      </p:sp>
      <p:sp>
        <p:nvSpPr>
          <p:cNvPr id="2059" name="Freeform 4"/>
          <p:cNvSpPr>
            <a:spLocks/>
          </p:cNvSpPr>
          <p:nvPr/>
        </p:nvSpPr>
        <p:spPr bwMode="auto">
          <a:xfrm>
            <a:off x="-138113" y="2659063"/>
            <a:ext cx="9307513" cy="4421187"/>
          </a:xfrm>
          <a:custGeom>
            <a:avLst/>
            <a:gdLst>
              <a:gd name="T0" fmla="*/ 2147483647 w 19599"/>
              <a:gd name="T1" fmla="*/ 2147483647 h 20658"/>
              <a:gd name="T2" fmla="*/ 2147483647 w 19599"/>
              <a:gd name="T3" fmla="*/ 2147483647 h 20658"/>
              <a:gd name="T4" fmla="*/ 2147483647 w 19599"/>
              <a:gd name="T5" fmla="*/ 2147483647 h 20658"/>
              <a:gd name="T6" fmla="*/ 2147483647 w 19599"/>
              <a:gd name="T7" fmla="*/ 2147483647 h 20658"/>
              <a:gd name="T8" fmla="*/ 2147483647 w 19599"/>
              <a:gd name="T9" fmla="*/ 2147483647 h 206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99"/>
              <a:gd name="T16" fmla="*/ 0 h 20658"/>
              <a:gd name="T17" fmla="*/ 19599 w 19599"/>
              <a:gd name="T18" fmla="*/ 20658 h 206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99" h="20658">
                <a:moveTo>
                  <a:pt x="148" y="17508"/>
                </a:moveTo>
                <a:cubicBezTo>
                  <a:pt x="18066" y="16918"/>
                  <a:pt x="19038" y="15818"/>
                  <a:pt x="19583" y="32"/>
                </a:cubicBezTo>
                <a:cubicBezTo>
                  <a:pt x="19617" y="-942"/>
                  <a:pt x="19583" y="20658"/>
                  <a:pt x="19583" y="20658"/>
                </a:cubicBezTo>
                <a:cubicBezTo>
                  <a:pt x="19583" y="20658"/>
                  <a:pt x="-1983" y="17578"/>
                  <a:pt x="148" y="17508"/>
                </a:cubicBezTo>
                <a:close/>
                <a:moveTo>
                  <a:pt x="148" y="17508"/>
                </a:move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60" name="Rectangle 13"/>
          <p:cNvSpPr>
            <a:spLocks/>
          </p:cNvSpPr>
          <p:nvPr/>
        </p:nvSpPr>
        <p:spPr bwMode="auto">
          <a:xfrm>
            <a:off x="4067175" y="6597650"/>
            <a:ext cx="513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1" hangingPunct="1"/>
            <a:r>
              <a:rPr lang="en-US" altLang="pt-BR" sz="1500">
                <a:solidFill>
                  <a:srgbClr val="366092"/>
                </a:solidFill>
                <a:latin typeface="Calibri Italic" pitchFamily="34" charset="0"/>
                <a:ea typeface="ＭＳ Ｐゴシック" pitchFamily="34" charset="-128"/>
                <a:cs typeface="Calibri Italic" pitchFamily="34" charset="0"/>
                <a:sym typeface="Calibri Italic" pitchFamily="34" charset="0"/>
              </a:rPr>
              <a:t>Lab. Eco-Genetics of Agro-Industrial Waste and Human Ecology</a:t>
            </a:r>
          </a:p>
        </p:txBody>
      </p:sp>
      <p:sp>
        <p:nvSpPr>
          <p:cNvPr id="26" name="Rectangle 14"/>
          <p:cNvSpPr>
            <a:spLocks/>
          </p:cNvSpPr>
          <p:nvPr/>
        </p:nvSpPr>
        <p:spPr bwMode="auto">
          <a:xfrm>
            <a:off x="1890713" y="6381750"/>
            <a:ext cx="7150100" cy="3222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8100" tIns="38100" rIns="38100" bIns="3810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2"/>
                </a:solidFill>
                <a:latin typeface="+mn-lt"/>
                <a:cs typeface="+mn-cs"/>
              </a:rPr>
              <a:t>Beyond </a:t>
            </a:r>
            <a:r>
              <a:rPr lang="en-US" sz="1600" b="1" i="1" dirty="0" err="1">
                <a:solidFill>
                  <a:schemeClr val="tx2"/>
                </a:solidFill>
                <a:latin typeface="+mn-lt"/>
                <a:cs typeface="+mn-cs"/>
              </a:rPr>
              <a:t>Technopoly</a:t>
            </a:r>
            <a:r>
              <a:rPr lang="en-US" sz="1600" b="1" i="1" dirty="0">
                <a:solidFill>
                  <a:schemeClr val="tx2"/>
                </a:solidFill>
                <a:latin typeface="+mn-lt"/>
                <a:cs typeface="+mn-cs"/>
              </a:rPr>
              <a:t>: The rescue of human basis trough creativity, values and ethics.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 Italic" charset="0"/>
              <a:ea typeface="ＭＳ Ｐゴシック" charset="0"/>
              <a:cs typeface="Calibri Italic" charset="0"/>
              <a:sym typeface="Calibri Italic" charset="0"/>
            </a:endParaRPr>
          </a:p>
        </p:txBody>
      </p:sp>
      <p:pic>
        <p:nvPicPr>
          <p:cNvPr id="206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225" y="6434138"/>
            <a:ext cx="7508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" descr="http://www.esalq.usp.br/images2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5589588"/>
            <a:ext cx="43973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-76200" y="-63500"/>
            <a:ext cx="9232900" cy="6946900"/>
          </a:xfrm>
          <a:prstGeom prst="rect">
            <a:avLst/>
          </a:prstGeom>
          <a:solidFill>
            <a:srgbClr val="0E466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pt-BR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9" name="Título 1"/>
          <p:cNvSpPr>
            <a:spLocks noGrp="1"/>
          </p:cNvSpPr>
          <p:nvPr>
            <p:ph type="ctrTitle"/>
          </p:nvPr>
        </p:nvSpPr>
        <p:spPr>
          <a:xfrm>
            <a:off x="144338" y="2102991"/>
            <a:ext cx="8820150" cy="1470025"/>
          </a:xfrm>
        </p:spPr>
        <p:txBody>
          <a:bodyPr>
            <a:noAutofit/>
          </a:bodyPr>
          <a:lstStyle/>
          <a:p>
            <a:pPr algn="l" eaLnBrk="1" hangingPunct="1">
              <a:spcAft>
                <a:spcPts val="6000"/>
              </a:spcAft>
            </a:pPr>
            <a:r>
              <a:rPr lang="pt-BR" altLang="pt-BR" sz="1800" dirty="0" smtClean="0">
                <a:solidFill>
                  <a:schemeClr val="bg1"/>
                </a:solidFill>
              </a:rPr>
              <a:t>Deste encontro de teorias, cinco proposições emergiram e são discutidas através de um diálogo entre os autores revistos e nossa equipe de estudos, a qual subscreve este texto:</a:t>
            </a:r>
            <a:br>
              <a:rPr lang="pt-BR" altLang="pt-BR" sz="1800" dirty="0" smtClean="0">
                <a:solidFill>
                  <a:schemeClr val="bg1"/>
                </a:solidFill>
              </a:rPr>
            </a:br>
            <a:r>
              <a:rPr lang="pt-BR" altLang="pt-BR" sz="2000" dirty="0" smtClean="0">
                <a:solidFill>
                  <a:schemeClr val="bg1"/>
                </a:solidFill>
              </a:rPr>
              <a:t/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2000" b="1" dirty="0" smtClean="0">
                <a:solidFill>
                  <a:schemeClr val="bg1"/>
                </a:solidFill>
              </a:rPr>
              <a:t>(1)</a:t>
            </a:r>
            <a:r>
              <a:rPr lang="pt-BR" altLang="pt-BR" sz="2000" dirty="0" smtClean="0">
                <a:solidFill>
                  <a:schemeClr val="bg1"/>
                </a:solidFill>
              </a:rPr>
              <a:t> A criatividade é uma forma de </a:t>
            </a:r>
            <a:r>
              <a:rPr lang="pt-BR" altLang="pt-BR" sz="2000" b="1" i="1" dirty="0" err="1" smtClean="0">
                <a:solidFill>
                  <a:schemeClr val="bg1"/>
                </a:solidFill>
              </a:rPr>
              <a:t>autopoiese</a:t>
            </a:r>
            <a:r>
              <a:rPr lang="pt-BR" altLang="pt-BR" sz="2000" dirty="0" smtClean="0">
                <a:solidFill>
                  <a:schemeClr val="bg1"/>
                </a:solidFill>
              </a:rPr>
              <a:t> que nos capacita a romper com a História Única na qual se estabelece o </a:t>
            </a:r>
            <a:r>
              <a:rPr lang="pt-BR" altLang="pt-BR" sz="2000" i="1" dirty="0" err="1" smtClean="0">
                <a:solidFill>
                  <a:schemeClr val="bg1"/>
                </a:solidFill>
              </a:rPr>
              <a:t>Tecnopólio</a:t>
            </a:r>
            <a:r>
              <a:rPr lang="pt-BR" altLang="pt-BR" sz="2000" dirty="0" smtClean="0">
                <a:solidFill>
                  <a:schemeClr val="bg1"/>
                </a:solidFill>
              </a:rPr>
              <a:t>.</a:t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600" dirty="0" smtClean="0">
                <a:solidFill>
                  <a:schemeClr val="bg1"/>
                </a:solidFill>
              </a:rPr>
              <a:t> </a:t>
            </a:r>
            <a:r>
              <a:rPr lang="pt-BR" altLang="pt-BR" sz="2000" dirty="0" smtClean="0">
                <a:solidFill>
                  <a:schemeClr val="bg1"/>
                </a:solidFill>
              </a:rPr>
              <a:t/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2000" b="1" dirty="0" smtClean="0">
                <a:solidFill>
                  <a:schemeClr val="bg1"/>
                </a:solidFill>
              </a:rPr>
              <a:t>(2)</a:t>
            </a:r>
            <a:r>
              <a:rPr lang="pt-BR" altLang="pt-BR" sz="2000" dirty="0" smtClean="0">
                <a:solidFill>
                  <a:schemeClr val="bg1"/>
                </a:solidFill>
              </a:rPr>
              <a:t> Subordinar a tecnologia ao ser humano depende do resgate de valores que priorizam a vida e </a:t>
            </a:r>
            <a:r>
              <a:rPr lang="pt-BR" altLang="pt-BR" sz="2000" b="1" i="1" dirty="0" smtClean="0">
                <a:solidFill>
                  <a:schemeClr val="bg1"/>
                </a:solidFill>
              </a:rPr>
              <a:t>legitimam o outro como um legítimo outro em nossas relações</a:t>
            </a:r>
            <a:r>
              <a:rPr lang="pt-BR" altLang="pt-BR" sz="2000" dirty="0" smtClean="0">
                <a:solidFill>
                  <a:schemeClr val="bg1"/>
                </a:solidFill>
              </a:rPr>
              <a:t>. </a:t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600" dirty="0" smtClean="0">
                <a:solidFill>
                  <a:schemeClr val="bg1"/>
                </a:solidFill>
              </a:rPr>
              <a:t/>
            </a:r>
            <a:br>
              <a:rPr lang="pt-BR" altLang="pt-BR" sz="600" dirty="0" smtClean="0">
                <a:solidFill>
                  <a:schemeClr val="bg1"/>
                </a:solidFill>
              </a:rPr>
            </a:br>
            <a:r>
              <a:rPr lang="pt-BR" altLang="pt-BR" sz="2000" b="1" dirty="0" smtClean="0">
                <a:solidFill>
                  <a:schemeClr val="bg1"/>
                </a:solidFill>
              </a:rPr>
              <a:t>(3)</a:t>
            </a:r>
            <a:r>
              <a:rPr lang="pt-BR" altLang="pt-BR" sz="2000" dirty="0" smtClean="0">
                <a:solidFill>
                  <a:schemeClr val="bg1"/>
                </a:solidFill>
              </a:rPr>
              <a:t> A Indústria Cultural não pode fazer frente ao </a:t>
            </a:r>
            <a:r>
              <a:rPr lang="pt-BR" altLang="pt-BR" sz="2000" i="1" dirty="0" err="1" smtClean="0">
                <a:solidFill>
                  <a:schemeClr val="bg1"/>
                </a:solidFill>
              </a:rPr>
              <a:t>Tecnopólio</a:t>
            </a:r>
            <a:r>
              <a:rPr lang="pt-BR" altLang="pt-BR" sz="2000" dirty="0" smtClean="0">
                <a:solidFill>
                  <a:schemeClr val="bg1"/>
                </a:solidFill>
              </a:rPr>
              <a:t> por si mesma, porque a Indústria Cultural é parte do capitalismo que legitima o </a:t>
            </a:r>
            <a:r>
              <a:rPr lang="pt-BR" altLang="pt-BR" sz="2000" i="1" dirty="0" err="1" smtClean="0">
                <a:solidFill>
                  <a:schemeClr val="bg1"/>
                </a:solidFill>
              </a:rPr>
              <a:t>Tecnopólio</a:t>
            </a:r>
            <a:r>
              <a:rPr lang="pt-BR" altLang="pt-BR" sz="2000" dirty="0" smtClean="0">
                <a:solidFill>
                  <a:schemeClr val="bg1"/>
                </a:solidFill>
              </a:rPr>
              <a:t>.</a:t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600" dirty="0" smtClean="0">
                <a:solidFill>
                  <a:schemeClr val="bg1"/>
                </a:solidFill>
              </a:rPr>
              <a:t/>
            </a:r>
            <a:br>
              <a:rPr lang="pt-BR" altLang="pt-BR" sz="600" dirty="0" smtClean="0">
                <a:solidFill>
                  <a:schemeClr val="bg1"/>
                </a:solidFill>
              </a:rPr>
            </a:br>
            <a:r>
              <a:rPr lang="pt-BR" altLang="pt-BR" sz="2000" dirty="0" smtClean="0">
                <a:solidFill>
                  <a:schemeClr val="bg1"/>
                </a:solidFill>
              </a:rPr>
              <a:t> 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(4)</a:t>
            </a:r>
            <a:r>
              <a:rPr lang="pt-BR" altLang="pt-BR" sz="2000" dirty="0" smtClean="0">
                <a:solidFill>
                  <a:schemeClr val="bg1"/>
                </a:solidFill>
              </a:rPr>
              <a:t> A Economia Criativa pode fazer frente ao </a:t>
            </a:r>
            <a:r>
              <a:rPr lang="pt-BR" altLang="pt-BR" sz="2000" i="1" dirty="0" err="1" smtClean="0">
                <a:solidFill>
                  <a:schemeClr val="bg1"/>
                </a:solidFill>
              </a:rPr>
              <a:t>Tecnopólio</a:t>
            </a:r>
            <a:r>
              <a:rPr lang="pt-BR" altLang="pt-BR" sz="2000" dirty="0" smtClean="0">
                <a:solidFill>
                  <a:schemeClr val="bg1"/>
                </a:solidFill>
              </a:rPr>
              <a:t> uma vez que ela 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atribui valor ao indivíduo em suas relações</a:t>
            </a:r>
            <a:r>
              <a:rPr lang="pt-BR" altLang="pt-BR" sz="2000" dirty="0" smtClean="0">
                <a:solidFill>
                  <a:schemeClr val="bg1"/>
                </a:solidFill>
              </a:rPr>
              <a:t> e </a:t>
            </a:r>
            <a:r>
              <a:rPr lang="pt-BR" altLang="pt-BR" sz="2000" dirty="0" err="1" smtClean="0">
                <a:solidFill>
                  <a:schemeClr val="bg1"/>
                </a:solidFill>
              </a:rPr>
              <a:t>empodera</a:t>
            </a:r>
            <a:r>
              <a:rPr lang="pt-BR" altLang="pt-BR" sz="2000" dirty="0" smtClean="0">
                <a:solidFill>
                  <a:schemeClr val="bg1"/>
                </a:solidFill>
              </a:rPr>
              <a:t> o viver local.</a:t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600" dirty="0" smtClean="0">
                <a:solidFill>
                  <a:schemeClr val="bg1"/>
                </a:solidFill>
              </a:rPr>
              <a:t/>
            </a:r>
            <a:br>
              <a:rPr lang="pt-BR" altLang="pt-BR" sz="600" dirty="0" smtClean="0">
                <a:solidFill>
                  <a:schemeClr val="bg1"/>
                </a:solidFill>
              </a:rPr>
            </a:br>
            <a:r>
              <a:rPr lang="pt-BR" altLang="pt-BR" sz="2000" dirty="0" smtClean="0">
                <a:solidFill>
                  <a:schemeClr val="bg1"/>
                </a:solidFill>
              </a:rPr>
              <a:t> 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(5) </a:t>
            </a:r>
            <a:r>
              <a:rPr lang="pt-BR" altLang="pt-BR" sz="2000" dirty="0" smtClean="0">
                <a:solidFill>
                  <a:schemeClr val="bg1"/>
                </a:solidFill>
              </a:rPr>
              <a:t>Adotar a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 </a:t>
            </a:r>
            <a:r>
              <a:rPr lang="pt-BR" altLang="pt-BR" sz="2000" b="1" i="1" dirty="0" smtClean="0">
                <a:solidFill>
                  <a:schemeClr val="bg1"/>
                </a:solidFill>
              </a:rPr>
              <a:t>perspectiva relacional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, </a:t>
            </a:r>
            <a:r>
              <a:rPr lang="pt-BR" altLang="pt-BR" sz="2000" b="1" i="1" dirty="0" smtClean="0">
                <a:solidFill>
                  <a:schemeClr val="bg1"/>
                </a:solidFill>
              </a:rPr>
              <a:t>legitima o outro como um legítimo outro para as relações humanas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 </a:t>
            </a:r>
            <a:r>
              <a:rPr lang="pt-BR" altLang="pt-BR" sz="2000" dirty="0" smtClean="0">
                <a:solidFill>
                  <a:schemeClr val="bg1"/>
                </a:solidFill>
              </a:rPr>
              <a:t>e deste modo permite superar o </a:t>
            </a:r>
            <a:r>
              <a:rPr lang="pt-BR" altLang="pt-BR" sz="2000" i="1" dirty="0" err="1" smtClean="0">
                <a:solidFill>
                  <a:schemeClr val="bg1"/>
                </a:solidFill>
              </a:rPr>
              <a:t>Tecnopólio</a:t>
            </a:r>
            <a:r>
              <a:rPr lang="pt-BR" altLang="pt-BR" sz="2000" dirty="0" smtClean="0">
                <a:solidFill>
                  <a:schemeClr val="bg1"/>
                </a:solidFill>
              </a:rPr>
              <a:t>. </a:t>
            </a:r>
            <a:br>
              <a:rPr lang="pt-BR" altLang="pt-BR" sz="2000" dirty="0" smtClean="0">
                <a:solidFill>
                  <a:schemeClr val="bg1"/>
                </a:solidFill>
              </a:rPr>
            </a:br>
            <a:r>
              <a:rPr lang="pt-BR" altLang="pt-BR" sz="2000" dirty="0" smtClean="0">
                <a:solidFill>
                  <a:schemeClr val="bg1"/>
                </a:solidFill>
              </a:rPr>
              <a:t>Desta forma, constitui-se em um caminho para uma nova relação entre o ser humano e o ambiente com suas múltiplas dimensões.</a:t>
            </a:r>
            <a:r>
              <a:rPr lang="pt-BR" altLang="pt-BR" sz="2000" b="1" dirty="0" smtClean="0">
                <a:solidFill>
                  <a:schemeClr val="bg1"/>
                </a:solidFill>
              </a:rPr>
              <a:t/>
            </a:r>
            <a:br>
              <a:rPr lang="pt-BR" altLang="pt-BR" sz="2000" b="1" dirty="0" smtClean="0">
                <a:solidFill>
                  <a:schemeClr val="bg1"/>
                </a:solidFill>
              </a:rPr>
            </a:br>
            <a:endParaRPr lang="pt-BR" altLang="pt-BR" sz="2000" dirty="0" smtClean="0">
              <a:solidFill>
                <a:schemeClr val="bg1"/>
              </a:solidFill>
            </a:endParaRPr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1154103-D89E-4E83-81FD-45E1AF4B38C3}" type="datetimeFigureOut">
              <a:rPr lang="pt-BR"/>
              <a:pPr>
                <a:defRPr/>
              </a:pPr>
              <a:t>13/06/2014</a:t>
            </a:fld>
            <a:endParaRPr lang="pt-BR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96C2CE-4C2D-4B27-AE2B-28CA88AEF849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fld id="{A48EBCEA-F11F-4CA5-BC90-609762765A7E}" type="slidenum">
              <a:rPr lang="en-US" altLang="pt-BR" sz="1200">
                <a:solidFill>
                  <a:srgbClr val="878787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  <a:sym typeface="Calibri" pitchFamily="34" charset="0"/>
              </a:rPr>
              <a:pPr algn="r" eaLnBrk="1" hangingPunct="1"/>
              <a:t>37</a:t>
            </a:fld>
            <a:endParaRPr lang="en-US" altLang="pt-BR" sz="1200">
              <a:solidFill>
                <a:srgbClr val="878787"/>
              </a:solidFill>
              <a:latin typeface="Calibri" pitchFamily="34" charset="0"/>
              <a:ea typeface="ＭＳ Ｐゴシック" pitchFamily="34" charset="-128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104" name="Rectangle 2"/>
          <p:cNvSpPr>
            <a:spLocks/>
          </p:cNvSpPr>
          <p:nvPr/>
        </p:nvSpPr>
        <p:spPr bwMode="auto">
          <a:xfrm>
            <a:off x="-180975" y="6375400"/>
            <a:ext cx="8623300" cy="582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pt-BR">
              <a:latin typeface="Calibri" pitchFamily="34" charset="0"/>
            </a:endParaRPr>
          </a:p>
        </p:txBody>
      </p:sp>
      <p:sp>
        <p:nvSpPr>
          <p:cNvPr id="4105" name="Freeform 4"/>
          <p:cNvSpPr>
            <a:spLocks/>
          </p:cNvSpPr>
          <p:nvPr/>
        </p:nvSpPr>
        <p:spPr bwMode="auto">
          <a:xfrm>
            <a:off x="-138113" y="2659063"/>
            <a:ext cx="9307513" cy="4421187"/>
          </a:xfrm>
          <a:custGeom>
            <a:avLst/>
            <a:gdLst>
              <a:gd name="T0" fmla="*/ 2147483647 w 19599"/>
              <a:gd name="T1" fmla="*/ 2147483647 h 20658"/>
              <a:gd name="T2" fmla="*/ 2147483647 w 19599"/>
              <a:gd name="T3" fmla="*/ 2147483647 h 20658"/>
              <a:gd name="T4" fmla="*/ 2147483647 w 19599"/>
              <a:gd name="T5" fmla="*/ 2147483647 h 20658"/>
              <a:gd name="T6" fmla="*/ 2147483647 w 19599"/>
              <a:gd name="T7" fmla="*/ 2147483647 h 20658"/>
              <a:gd name="T8" fmla="*/ 2147483647 w 19599"/>
              <a:gd name="T9" fmla="*/ 2147483647 h 206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99"/>
              <a:gd name="T16" fmla="*/ 0 h 20658"/>
              <a:gd name="T17" fmla="*/ 19599 w 19599"/>
              <a:gd name="T18" fmla="*/ 20658 h 206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99" h="20658">
                <a:moveTo>
                  <a:pt x="148" y="17508"/>
                </a:moveTo>
                <a:cubicBezTo>
                  <a:pt x="18066" y="16918"/>
                  <a:pt x="19038" y="15818"/>
                  <a:pt x="19583" y="32"/>
                </a:cubicBezTo>
                <a:cubicBezTo>
                  <a:pt x="19617" y="-942"/>
                  <a:pt x="19583" y="20658"/>
                  <a:pt x="19583" y="20658"/>
                </a:cubicBezTo>
                <a:cubicBezTo>
                  <a:pt x="19583" y="20658"/>
                  <a:pt x="-1983" y="17578"/>
                  <a:pt x="148" y="17508"/>
                </a:cubicBezTo>
                <a:close/>
                <a:moveTo>
                  <a:pt x="148" y="17508"/>
                </a:move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106" name="Rectangle 13"/>
          <p:cNvSpPr>
            <a:spLocks/>
          </p:cNvSpPr>
          <p:nvPr/>
        </p:nvSpPr>
        <p:spPr bwMode="auto">
          <a:xfrm>
            <a:off x="4067175" y="6597650"/>
            <a:ext cx="513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1" hangingPunct="1"/>
            <a:r>
              <a:rPr lang="en-US" altLang="pt-BR" sz="1500">
                <a:solidFill>
                  <a:srgbClr val="366092"/>
                </a:solidFill>
                <a:latin typeface="Calibri Italic" pitchFamily="34" charset="0"/>
                <a:ea typeface="ＭＳ Ｐゴシック" pitchFamily="34" charset="-128"/>
                <a:cs typeface="Calibri Italic" pitchFamily="34" charset="0"/>
                <a:sym typeface="Calibri Italic" pitchFamily="34" charset="0"/>
              </a:rPr>
              <a:t>Lab. Eco-Genetics of Agro-Industrial Waste and Human Ecology</a:t>
            </a:r>
          </a:p>
        </p:txBody>
      </p:sp>
      <p:sp>
        <p:nvSpPr>
          <p:cNvPr id="26" name="Rectangle 14"/>
          <p:cNvSpPr>
            <a:spLocks/>
          </p:cNvSpPr>
          <p:nvPr/>
        </p:nvSpPr>
        <p:spPr bwMode="auto">
          <a:xfrm>
            <a:off x="1890713" y="6381750"/>
            <a:ext cx="7150100" cy="3222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8100" tIns="38100" rIns="38100" bIns="3810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2"/>
                </a:solidFill>
                <a:latin typeface="+mn-lt"/>
                <a:cs typeface="+mn-cs"/>
              </a:rPr>
              <a:t>Beyond </a:t>
            </a:r>
            <a:r>
              <a:rPr lang="en-US" sz="1600" b="1" i="1" dirty="0" err="1">
                <a:solidFill>
                  <a:schemeClr val="tx2"/>
                </a:solidFill>
                <a:latin typeface="+mn-lt"/>
                <a:cs typeface="+mn-cs"/>
              </a:rPr>
              <a:t>Technopoly</a:t>
            </a:r>
            <a:r>
              <a:rPr lang="en-US" sz="1600" b="1" i="1" dirty="0">
                <a:solidFill>
                  <a:schemeClr val="tx2"/>
                </a:solidFill>
                <a:latin typeface="+mn-lt"/>
                <a:cs typeface="+mn-cs"/>
              </a:rPr>
              <a:t>: The rescue of human basis trough creativity, values and ethics.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 Italic" charset="0"/>
              <a:ea typeface="ＭＳ Ｐゴシック" charset="0"/>
              <a:cs typeface="Calibri Italic" charset="0"/>
              <a:sym typeface="Calibri Italic" charset="0"/>
            </a:endParaRPr>
          </a:p>
        </p:txBody>
      </p:sp>
      <p:pic>
        <p:nvPicPr>
          <p:cNvPr id="410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225" y="6434138"/>
            <a:ext cx="7508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" descr="http://www.esalq.usp.br/images2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5589588"/>
            <a:ext cx="43973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724962"/>
            <a:ext cx="8568952" cy="508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Antunes</a:t>
            </a:r>
            <a:r>
              <a:rPr lang="en-US" dirty="0">
                <a:solidFill>
                  <a:schemeClr val="bg1"/>
                </a:solidFill>
              </a:rPr>
              <a:t>, A.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Acústico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MTV_Arnaldo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Antunes</a:t>
            </a:r>
            <a:r>
              <a:rPr lang="en-US" dirty="0">
                <a:solidFill>
                  <a:schemeClr val="bg1"/>
                </a:solidFill>
              </a:rPr>
              <a:t>. São Paulo: </a:t>
            </a:r>
            <a:r>
              <a:rPr lang="en-US" dirty="0" err="1">
                <a:solidFill>
                  <a:schemeClr val="bg1"/>
                </a:solidFill>
              </a:rPr>
              <a:t>Liminha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Abril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Radiodifusão</a:t>
            </a:r>
            <a:r>
              <a:rPr lang="en-US" dirty="0">
                <a:solidFill>
                  <a:schemeClr val="bg1"/>
                </a:solidFill>
              </a:rPr>
              <a:t>, 2012. DVD – 105 min.</a:t>
            </a:r>
          </a:p>
          <a:p>
            <a:pPr algn="just">
              <a:lnSpc>
                <a:spcPct val="114000"/>
              </a:lnSpc>
            </a:pPr>
            <a:endParaRPr lang="en-US" sz="3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en-US" dirty="0" err="1">
                <a:solidFill>
                  <a:schemeClr val="bg1"/>
                </a:solidFill>
              </a:rPr>
              <a:t>Ellul</a:t>
            </a:r>
            <a:r>
              <a:rPr lang="en-US" dirty="0">
                <a:solidFill>
                  <a:schemeClr val="bg1"/>
                </a:solidFill>
              </a:rPr>
              <a:t>, J.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technological society</a:t>
            </a:r>
            <a:r>
              <a:rPr lang="en-US" dirty="0">
                <a:solidFill>
                  <a:schemeClr val="bg1"/>
                </a:solidFill>
              </a:rPr>
              <a:t>. New York: Vintage. 1964. 449 p.</a:t>
            </a:r>
          </a:p>
          <a:p>
            <a:pPr algn="just">
              <a:lnSpc>
                <a:spcPct val="114000"/>
              </a:lnSpc>
            </a:pPr>
            <a:endParaRPr lang="en-US" sz="300" dirty="0" smtClean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McLuhan, M.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media</a:t>
            </a:r>
            <a:r>
              <a:rPr lang="en-US" i="1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the extensions of man. </a:t>
            </a:r>
            <a:r>
              <a:rPr lang="pt-BR" dirty="0">
                <a:solidFill>
                  <a:schemeClr val="bg1"/>
                </a:solidFill>
              </a:rPr>
              <a:t>Corte </a:t>
            </a:r>
            <a:r>
              <a:rPr lang="pt-BR" dirty="0" err="1">
                <a:solidFill>
                  <a:schemeClr val="bg1"/>
                </a:solidFill>
              </a:rPr>
              <a:t>Madera</a:t>
            </a:r>
            <a:r>
              <a:rPr lang="pt-BR" dirty="0">
                <a:solidFill>
                  <a:schemeClr val="bg1"/>
                </a:solidFill>
              </a:rPr>
              <a:t>, CA: </a:t>
            </a:r>
            <a:r>
              <a:rPr lang="pt-BR" dirty="0" err="1">
                <a:solidFill>
                  <a:schemeClr val="bg1"/>
                </a:solidFill>
              </a:rPr>
              <a:t>Gingko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Press</a:t>
            </a:r>
            <a:r>
              <a:rPr lang="pt-BR" dirty="0">
                <a:solidFill>
                  <a:schemeClr val="bg1"/>
                </a:solidFill>
              </a:rPr>
              <a:t>, 2003 (1964).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endParaRPr lang="en-US" sz="300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Meyrowitz</a:t>
            </a:r>
            <a:r>
              <a:rPr lang="en-US" dirty="0">
                <a:solidFill>
                  <a:schemeClr val="bg1"/>
                </a:solidFill>
              </a:rPr>
              <a:t>, J. Power, Pleasure, Patterns: intersecting narratives of media influence.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Journal of Communication </a:t>
            </a:r>
            <a:r>
              <a:rPr lang="en-US" dirty="0">
                <a:solidFill>
                  <a:schemeClr val="bg1"/>
                </a:solidFill>
              </a:rPr>
              <a:t>(International Communication Association) , 58 (2008): 641-663.</a:t>
            </a:r>
          </a:p>
          <a:p>
            <a:pPr algn="just"/>
            <a:endParaRPr lang="en-US" sz="300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Ong</a:t>
            </a:r>
            <a:r>
              <a:rPr lang="en-US" dirty="0">
                <a:solidFill>
                  <a:schemeClr val="bg1"/>
                </a:solidFill>
              </a:rPr>
              <a:t>, W. J.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Orality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literacy</a:t>
            </a:r>
            <a:r>
              <a:rPr lang="en-US" dirty="0">
                <a:solidFill>
                  <a:schemeClr val="bg1"/>
                </a:solidFill>
              </a:rPr>
              <a:t>: the </a:t>
            </a:r>
            <a:r>
              <a:rPr lang="en-US" dirty="0" err="1">
                <a:solidFill>
                  <a:schemeClr val="bg1"/>
                </a:solidFill>
              </a:rPr>
              <a:t>technologizing</a:t>
            </a:r>
            <a:r>
              <a:rPr lang="en-US" dirty="0">
                <a:solidFill>
                  <a:schemeClr val="bg1"/>
                </a:solidFill>
              </a:rPr>
              <a:t> of the Word.  </a:t>
            </a:r>
            <a:r>
              <a:rPr lang="en-US" dirty="0" err="1">
                <a:solidFill>
                  <a:schemeClr val="bg1"/>
                </a:solidFill>
              </a:rPr>
              <a:t>Lnon</a:t>
            </a:r>
            <a:r>
              <a:rPr lang="en-US" dirty="0">
                <a:solidFill>
                  <a:schemeClr val="bg1"/>
                </a:solidFill>
              </a:rPr>
              <a:t>/New York: </a:t>
            </a:r>
            <a:r>
              <a:rPr lang="en-US" dirty="0" err="1">
                <a:solidFill>
                  <a:schemeClr val="bg1"/>
                </a:solidFill>
              </a:rPr>
              <a:t>Routledge</a:t>
            </a:r>
            <a:r>
              <a:rPr lang="en-US" dirty="0">
                <a:solidFill>
                  <a:schemeClr val="bg1"/>
                </a:solidFill>
              </a:rPr>
              <a:t>, Taylor &amp; Francis Group. 2002(1982). 204 p.</a:t>
            </a:r>
          </a:p>
          <a:p>
            <a:pPr algn="just">
              <a:lnSpc>
                <a:spcPct val="114000"/>
              </a:lnSpc>
            </a:pPr>
            <a:endParaRPr lang="en-US" sz="3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en-US" dirty="0">
                <a:solidFill>
                  <a:schemeClr val="bg1"/>
                </a:solidFill>
              </a:rPr>
              <a:t>Postman, N.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– a </a:t>
            </a:r>
            <a:r>
              <a:rPr lang="en-US" dirty="0" err="1">
                <a:solidFill>
                  <a:schemeClr val="bg1"/>
                </a:solidFill>
              </a:rPr>
              <a:t>rendição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cultura</a:t>
            </a:r>
            <a:r>
              <a:rPr lang="en-US" dirty="0">
                <a:solidFill>
                  <a:schemeClr val="bg1"/>
                </a:solidFill>
              </a:rPr>
              <a:t> à </a:t>
            </a:r>
            <a:r>
              <a:rPr lang="en-US" dirty="0" err="1">
                <a:solidFill>
                  <a:schemeClr val="bg1"/>
                </a:solidFill>
              </a:rPr>
              <a:t>tecnologia</a:t>
            </a:r>
            <a:r>
              <a:rPr lang="en-US" dirty="0">
                <a:solidFill>
                  <a:schemeClr val="bg1"/>
                </a:solidFill>
              </a:rPr>
              <a:t>. Nobel Ed. 1994 (1992). 223 p.</a:t>
            </a:r>
          </a:p>
          <a:p>
            <a:pPr algn="just">
              <a:lnSpc>
                <a:spcPct val="114000"/>
              </a:lnSpc>
            </a:pPr>
            <a:endParaRPr lang="en-US" sz="300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Strate</a:t>
            </a:r>
            <a:r>
              <a:rPr lang="en-US" dirty="0">
                <a:solidFill>
                  <a:schemeClr val="bg1"/>
                </a:solidFill>
              </a:rPr>
              <a:t>, L.; </a:t>
            </a:r>
            <a:r>
              <a:rPr lang="en-US" dirty="0" err="1">
                <a:solidFill>
                  <a:schemeClr val="bg1"/>
                </a:solidFill>
              </a:rPr>
              <a:t>Lum</a:t>
            </a:r>
            <a:r>
              <a:rPr lang="en-US" dirty="0">
                <a:solidFill>
                  <a:schemeClr val="bg1"/>
                </a:solidFill>
              </a:rPr>
              <a:t>, C.M.K. Lewis Mumford and the ecology of </a:t>
            </a:r>
            <a:r>
              <a:rPr lang="en-US" dirty="0" err="1">
                <a:solidFill>
                  <a:schemeClr val="bg1"/>
                </a:solidFill>
              </a:rPr>
              <a:t>technics</a:t>
            </a:r>
            <a:r>
              <a:rPr lang="en-US" dirty="0">
                <a:solidFill>
                  <a:schemeClr val="bg1"/>
                </a:solidFill>
              </a:rPr>
              <a:t>. In: </a:t>
            </a:r>
            <a:r>
              <a:rPr lang="en-US" dirty="0" err="1">
                <a:solidFill>
                  <a:schemeClr val="bg1"/>
                </a:solidFill>
              </a:rPr>
              <a:t>Lum</a:t>
            </a:r>
            <a:r>
              <a:rPr lang="en-US" dirty="0">
                <a:solidFill>
                  <a:schemeClr val="bg1"/>
                </a:solidFill>
              </a:rPr>
              <a:t>, C.M.K. (ed.)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Perspectives on culture, technology and communication</a:t>
            </a:r>
            <a:r>
              <a:rPr lang="en-US" dirty="0">
                <a:solidFill>
                  <a:schemeClr val="bg1"/>
                </a:solidFill>
              </a:rPr>
              <a:t> - the media ecology tradition. Cresskill, NJ: Hampton </a:t>
            </a:r>
            <a:r>
              <a:rPr lang="en-US" dirty="0" err="1">
                <a:solidFill>
                  <a:schemeClr val="bg1"/>
                </a:solidFill>
              </a:rPr>
              <a:t>Presse</a:t>
            </a:r>
            <a:r>
              <a:rPr lang="en-US" dirty="0">
                <a:solidFill>
                  <a:schemeClr val="bg1"/>
                </a:solidFill>
              </a:rPr>
              <a:t>, Inc. 2006, 421 p. (p. 71-95)</a:t>
            </a:r>
          </a:p>
          <a:p>
            <a:pPr algn="just">
              <a:lnSpc>
                <a:spcPct val="114000"/>
              </a:lnSpc>
            </a:pPr>
            <a:endParaRPr lang="en-US" sz="3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en-US" dirty="0" err="1">
                <a:solidFill>
                  <a:schemeClr val="bg1"/>
                </a:solidFill>
              </a:rPr>
              <a:t>Turcke</a:t>
            </a:r>
            <a:r>
              <a:rPr lang="en-US" dirty="0">
                <a:solidFill>
                  <a:schemeClr val="bg1"/>
                </a:solidFill>
              </a:rPr>
              <a:t>, C.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excitada</a:t>
            </a:r>
            <a:r>
              <a:rPr lang="en-US" dirty="0">
                <a:solidFill>
                  <a:schemeClr val="bg1"/>
                </a:solidFill>
              </a:rPr>
              <a:t>. Campinas: EDUNICAMP, 2010.328 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908720"/>
            <a:ext cx="8136904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i="1" dirty="0" smtClean="0">
                <a:solidFill>
                  <a:srgbClr val="FFC000"/>
                </a:solidFill>
              </a:rPr>
              <a:t> A Tecnologia é um filtro sensorial </a:t>
            </a:r>
            <a:r>
              <a:rPr lang="pt-BR" sz="2600" i="1" dirty="0" smtClean="0">
                <a:solidFill>
                  <a:srgbClr val="FFC000"/>
                </a:solidFill>
              </a:rPr>
              <a:t>para a percepção e representação do ambiente e da sociedade.</a:t>
            </a:r>
          </a:p>
          <a:p>
            <a:r>
              <a:rPr lang="pt-BR" i="1" dirty="0" err="1" smtClean="0">
                <a:solidFill>
                  <a:srgbClr val="FFC000"/>
                </a:solidFill>
              </a:rPr>
              <a:t>McLuhan</a:t>
            </a:r>
            <a:r>
              <a:rPr lang="pt-BR" i="1" dirty="0" smtClean="0">
                <a:solidFill>
                  <a:srgbClr val="FFC000"/>
                </a:solidFill>
              </a:rPr>
              <a:t> (2003/1964) e </a:t>
            </a:r>
            <a:r>
              <a:rPr lang="pt-BR" i="1" dirty="0" err="1" smtClean="0">
                <a:solidFill>
                  <a:srgbClr val="FFC000"/>
                </a:solidFill>
              </a:rPr>
              <a:t>Postman</a:t>
            </a:r>
            <a:r>
              <a:rPr lang="pt-BR" i="1" dirty="0" smtClean="0">
                <a:solidFill>
                  <a:srgbClr val="FFC000"/>
                </a:solidFill>
              </a:rPr>
              <a:t> (1994/1992)</a:t>
            </a:r>
            <a:r>
              <a:rPr lang="pt-BR" b="1" i="1" dirty="0" smtClean="0">
                <a:solidFill>
                  <a:srgbClr val="FFC000"/>
                </a:solidFill>
              </a:rPr>
              <a:t> </a:t>
            </a:r>
          </a:p>
          <a:p>
            <a:endParaRPr lang="pt-BR" sz="2600" i="1" dirty="0" smtClean="0">
              <a:solidFill>
                <a:srgbClr val="FFFF00"/>
              </a:solidFill>
            </a:endParaRPr>
          </a:p>
          <a:p>
            <a:endParaRPr lang="pt-BR" sz="2600" i="1" dirty="0" smtClean="0">
              <a:solidFill>
                <a:srgbClr val="FFFF00"/>
              </a:solidFill>
            </a:endParaRPr>
          </a:p>
          <a:p>
            <a:r>
              <a:rPr lang="pt-BR" sz="2600" i="1" dirty="0" smtClean="0">
                <a:solidFill>
                  <a:srgbClr val="FFFF00"/>
                </a:solidFill>
              </a:rPr>
              <a:t>De acordo com </a:t>
            </a:r>
            <a:r>
              <a:rPr lang="pt-BR" sz="2600" i="1" dirty="0" err="1" smtClean="0">
                <a:solidFill>
                  <a:srgbClr val="FFFF00"/>
                </a:solidFill>
              </a:rPr>
              <a:t>McLuhan</a:t>
            </a:r>
            <a:r>
              <a:rPr lang="pt-BR" sz="2600" i="1" dirty="0" smtClean="0">
                <a:solidFill>
                  <a:srgbClr val="FFFF00"/>
                </a:solidFill>
              </a:rPr>
              <a:t> os </a:t>
            </a:r>
            <a:r>
              <a:rPr lang="pt-BR" sz="2600" b="1" i="1" dirty="0" smtClean="0">
                <a:solidFill>
                  <a:srgbClr val="FFFF00"/>
                </a:solidFill>
              </a:rPr>
              <a:t>media/as tecnologias</a:t>
            </a:r>
            <a:r>
              <a:rPr lang="pt-BR" sz="2600" i="1" dirty="0" smtClean="0">
                <a:solidFill>
                  <a:srgbClr val="FFFF00"/>
                </a:solidFill>
              </a:rPr>
              <a:t> </a:t>
            </a:r>
            <a:r>
              <a:rPr lang="pt-BR" sz="2600" b="1" i="1" dirty="0" smtClean="0">
                <a:solidFill>
                  <a:srgbClr val="FFFF00"/>
                </a:solidFill>
              </a:rPr>
              <a:t>são a causa e a razão das estruturas sociais</a:t>
            </a:r>
            <a:r>
              <a:rPr lang="pt-BR" sz="2600" i="1" dirty="0" smtClean="0">
                <a:solidFill>
                  <a:srgbClr val="FFFF00"/>
                </a:solidFill>
              </a:rPr>
              <a:t>.</a:t>
            </a:r>
          </a:p>
          <a:p>
            <a:endParaRPr lang="pt-BR" sz="2600" i="1" dirty="0" smtClean="0">
              <a:solidFill>
                <a:srgbClr val="FFC000"/>
              </a:solidFill>
            </a:endParaRPr>
          </a:p>
          <a:p>
            <a:r>
              <a:rPr lang="pt-BR" sz="2600" i="1" dirty="0" err="1" smtClean="0">
                <a:solidFill>
                  <a:schemeClr val="bg1"/>
                </a:solidFill>
              </a:rPr>
              <a:t>McLuhan</a:t>
            </a:r>
            <a:r>
              <a:rPr lang="pt-BR" sz="2600" i="1" dirty="0" smtClean="0">
                <a:solidFill>
                  <a:schemeClr val="bg1"/>
                </a:solidFill>
              </a:rPr>
              <a:t> enfatiza o papel das </a:t>
            </a:r>
            <a:r>
              <a:rPr lang="pt-BR" sz="2600" b="1" i="1" dirty="0" smtClean="0">
                <a:solidFill>
                  <a:schemeClr val="bg1"/>
                </a:solidFill>
              </a:rPr>
              <a:t>tecnologias de informação</a:t>
            </a:r>
            <a:r>
              <a:rPr lang="pt-BR" sz="2600" i="1" dirty="0" smtClean="0">
                <a:solidFill>
                  <a:schemeClr val="bg1"/>
                </a:solidFill>
              </a:rPr>
              <a:t>, propondo que a forma de um ambiente social é relacionada a novos modos de percepção trazidos pelas tecnologias.</a:t>
            </a: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836712"/>
            <a:ext cx="813690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i="1" dirty="0" smtClean="0">
                <a:solidFill>
                  <a:srgbClr val="FFC000"/>
                </a:solidFill>
              </a:rPr>
              <a:t>De acordo com </a:t>
            </a:r>
            <a:r>
              <a:rPr lang="pt-BR" sz="2600" i="1" dirty="0" err="1" smtClean="0">
                <a:solidFill>
                  <a:srgbClr val="FFC000"/>
                </a:solidFill>
              </a:rPr>
              <a:t>McLuhan</a:t>
            </a:r>
            <a:r>
              <a:rPr lang="pt-BR" sz="2600" i="1" dirty="0" smtClean="0">
                <a:solidFill>
                  <a:srgbClr val="FFC000"/>
                </a:solidFill>
              </a:rPr>
              <a:t>,</a:t>
            </a:r>
          </a:p>
          <a:p>
            <a:r>
              <a:rPr lang="pt-BR" sz="2600" i="1" dirty="0" smtClean="0">
                <a:solidFill>
                  <a:srgbClr val="FFC000"/>
                </a:solidFill>
              </a:rPr>
              <a:t>Cada artefato humano, desde as mais antigas ferramentas são extensões do corpo humano e do sistema nervoso humano e são componentes da evolução humana, em um modo e extensão que Darwin nunca imaginou.</a:t>
            </a:r>
            <a:endParaRPr lang="pt-BR" i="1" dirty="0" smtClean="0">
              <a:solidFill>
                <a:srgbClr val="FFC000"/>
              </a:solidFill>
            </a:endParaRPr>
          </a:p>
          <a:p>
            <a:endParaRPr lang="pt-BR" sz="2600" i="1" dirty="0" smtClean="0">
              <a:solidFill>
                <a:srgbClr val="FFFF00"/>
              </a:solidFill>
            </a:endParaRPr>
          </a:p>
          <a:p>
            <a:r>
              <a:rPr lang="pt-BR" sz="2600" i="1" dirty="0" smtClean="0">
                <a:solidFill>
                  <a:srgbClr val="FFFF00"/>
                </a:solidFill>
              </a:rPr>
              <a:t>Na interface com a Ecologia Humana:</a:t>
            </a:r>
          </a:p>
          <a:p>
            <a:r>
              <a:rPr lang="pt-BR" sz="2600" i="1" dirty="0" smtClean="0">
                <a:solidFill>
                  <a:srgbClr val="FFFF00"/>
                </a:solidFill>
              </a:rPr>
              <a:t>Assumimos que a tecnologia afeta a aptidão humana e deste modo interfere no processo evolutivo humano.</a:t>
            </a:r>
          </a:p>
          <a:p>
            <a:endParaRPr lang="pt-BR" sz="2200" i="1" dirty="0" smtClean="0">
              <a:solidFill>
                <a:schemeClr val="bg1"/>
              </a:solidFill>
            </a:endParaRPr>
          </a:p>
          <a:p>
            <a:r>
              <a:rPr lang="pt-BR" sz="2200" i="1" dirty="0" smtClean="0">
                <a:solidFill>
                  <a:schemeClr val="bg1"/>
                </a:solidFill>
              </a:rPr>
              <a:t>Confrontamos com a Media </a:t>
            </a:r>
            <a:r>
              <a:rPr lang="pt-BR" sz="2200" i="1" dirty="0" err="1" smtClean="0">
                <a:solidFill>
                  <a:schemeClr val="bg1"/>
                </a:solidFill>
              </a:rPr>
              <a:t>Ecology</a:t>
            </a:r>
            <a:r>
              <a:rPr lang="pt-BR" sz="2200" i="1" dirty="0" smtClean="0">
                <a:solidFill>
                  <a:schemeClr val="bg1"/>
                </a:solidFill>
              </a:rPr>
              <a:t> os conceitos de paisagem, territorialidade, populações de pequenos produtores e </a:t>
            </a:r>
            <a:r>
              <a:rPr lang="pt-BR" sz="2200" i="1" dirty="0" err="1" smtClean="0">
                <a:solidFill>
                  <a:schemeClr val="bg1"/>
                </a:solidFill>
              </a:rPr>
              <a:t>desagrarização</a:t>
            </a:r>
            <a:r>
              <a:rPr lang="pt-BR" sz="2200" i="1" dirty="0" smtClean="0">
                <a:solidFill>
                  <a:schemeClr val="bg1"/>
                </a:solidFill>
              </a:rPr>
              <a:t>, no contexto da Ecologia Humana.</a:t>
            </a:r>
            <a:endParaRPr lang="pt-BR" sz="2200" i="1" dirty="0">
              <a:solidFill>
                <a:schemeClr val="bg1"/>
              </a:solidFill>
            </a:endParaRPr>
          </a:p>
          <a:p>
            <a:endParaRPr lang="pt-BR" sz="2600" i="1" dirty="0" smtClean="0">
              <a:solidFill>
                <a:srgbClr val="FFC000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Deagrarianisation</a:t>
            </a:r>
            <a:r>
              <a:rPr lang="en-US" sz="4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Dislocations </a:t>
            </a:r>
            <a:r>
              <a:rPr lang="en-US" sz="4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Technologies and Landscape Dislodgment</a:t>
            </a:r>
            <a:endParaRPr lang="pt-BR" sz="4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350" y="3716338"/>
            <a:ext cx="6840538" cy="19224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Silvia </a:t>
            </a:r>
            <a:r>
              <a:rPr lang="es-US" sz="7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</a:t>
            </a: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Guerra Molina</a:t>
            </a:r>
            <a:r>
              <a:rPr lang="es-US" sz="76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US" sz="7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S" sz="7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Laila</a:t>
            </a: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7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Caroline</a:t>
            </a: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sz="7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Zamboni</a:t>
            </a: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Fraccaro</a:t>
            </a:r>
            <a:r>
              <a:rPr lang="es-US" sz="76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US" sz="7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Mariana Piva-Silva</a:t>
            </a:r>
            <a:r>
              <a:rPr lang="es-US" sz="76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US" sz="7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 Henrique Lui</a:t>
            </a:r>
            <a:r>
              <a:rPr lang="es-US" sz="76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US" sz="7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US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Paula Branco do Nascimento</a:t>
            </a:r>
            <a:r>
              <a:rPr lang="es-US" sz="76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s-US" sz="7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aseline="30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aseline="30000" dirty="0" err="1" smtClean="0">
                <a:solidFill>
                  <a:schemeClr val="bg1"/>
                </a:solidFill>
              </a:rPr>
              <a:t>L</a:t>
            </a:r>
            <a:r>
              <a:rPr lang="en-US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Eco-Genetics of Agro-Industrial Waste </a:t>
            </a:r>
            <a:r>
              <a:rPr 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Human Ecology</a:t>
            </a:r>
            <a:endParaRPr lang="pt-B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4800" b="1" dirty="0" smtClean="0">
                <a:solidFill>
                  <a:schemeClr val="bg1"/>
                </a:solidFill>
              </a:rPr>
              <a:t>University </a:t>
            </a:r>
            <a:r>
              <a:rPr lang="en-US" sz="4800" b="1" dirty="0">
                <a:solidFill>
                  <a:schemeClr val="bg1"/>
                </a:solidFill>
              </a:rPr>
              <a:t>of São Paulo, Brazil, Department of Genetics, Associated </a:t>
            </a:r>
            <a:r>
              <a:rPr lang="en-US" sz="4800" b="1" dirty="0" smtClean="0">
                <a:solidFill>
                  <a:schemeClr val="bg1"/>
                </a:solidFill>
              </a:rPr>
              <a:t>Professor &lt;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smgmolin@esalq.usp.br</a:t>
            </a:r>
            <a:r>
              <a:rPr lang="en-US" sz="4800" b="1" dirty="0" smtClean="0">
                <a:solidFill>
                  <a:schemeClr val="bg1"/>
                </a:solidFill>
              </a:rPr>
              <a:t>&gt;</a:t>
            </a:r>
            <a:endParaRPr lang="pt-BR" sz="4800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baseline="30000" dirty="0">
                <a:solidFill>
                  <a:schemeClr val="bg1"/>
                </a:solidFill>
              </a:rPr>
              <a:t>2</a:t>
            </a:r>
            <a:r>
              <a:rPr lang="en-US" sz="4800" b="1" dirty="0">
                <a:solidFill>
                  <a:schemeClr val="bg1"/>
                </a:solidFill>
              </a:rPr>
              <a:t>University of São Paulo, Brazil, Graduate Program in Applied Ecology/</a:t>
            </a:r>
            <a:r>
              <a:rPr lang="en-US" sz="4800" b="1" dirty="0" err="1">
                <a:solidFill>
                  <a:schemeClr val="bg1"/>
                </a:solidFill>
              </a:rPr>
              <a:t>MSc</a:t>
            </a:r>
            <a:endParaRPr lang="pt-BR" sz="4800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baseline="30000" dirty="0">
                <a:solidFill>
                  <a:schemeClr val="bg1"/>
                </a:solidFill>
              </a:rPr>
              <a:t>3</a:t>
            </a:r>
            <a:r>
              <a:rPr lang="en-US" sz="4800" b="1" dirty="0">
                <a:solidFill>
                  <a:schemeClr val="bg1"/>
                </a:solidFill>
              </a:rPr>
              <a:t>University of São Paulo, Brazil, Graduate Program in Applied Ecology/Dr</a:t>
            </a:r>
            <a:endParaRPr lang="pt-BR" sz="4800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baseline="30000" dirty="0">
                <a:solidFill>
                  <a:schemeClr val="bg1"/>
                </a:solidFill>
              </a:rPr>
              <a:t>4</a:t>
            </a:r>
            <a:r>
              <a:rPr lang="en-US" sz="4800" b="1" dirty="0">
                <a:solidFill>
                  <a:schemeClr val="bg1"/>
                </a:solidFill>
              </a:rPr>
              <a:t> Ninth July University </a:t>
            </a:r>
            <a:r>
              <a:rPr lang="en-US" sz="4800" b="1" dirty="0" smtClean="0">
                <a:solidFill>
                  <a:schemeClr val="bg1"/>
                </a:solidFill>
              </a:rPr>
              <a:t>, </a:t>
            </a:r>
            <a:r>
              <a:rPr lang="en-US" sz="4800" b="1" dirty="0">
                <a:solidFill>
                  <a:schemeClr val="bg1"/>
                </a:solidFill>
              </a:rPr>
              <a:t>Brazil, Department of Health, </a:t>
            </a:r>
            <a:r>
              <a:rPr lang="en-US" sz="4800" b="1" dirty="0" smtClean="0">
                <a:solidFill>
                  <a:schemeClr val="bg1"/>
                </a:solidFill>
              </a:rPr>
              <a:t>Dr-Professor</a:t>
            </a:r>
            <a:endParaRPr lang="pt-BR" sz="4800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200" dirty="0">
              <a:solidFill>
                <a:srgbClr val="00518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550" y="260350"/>
            <a:ext cx="70564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srgbClr val="FFFF00"/>
                </a:solidFill>
                <a:latin typeface="+mn-lt"/>
              </a:rPr>
              <a:t>The Twelfth Annual Convention of the Media Ecology Association /2011</a:t>
            </a:r>
            <a:br>
              <a:rPr lang="en-US" sz="1200" b="1" i="1" dirty="0">
                <a:solidFill>
                  <a:srgbClr val="FFFF00"/>
                </a:solidFill>
                <a:latin typeface="+mn-lt"/>
              </a:rPr>
            </a:br>
            <a:r>
              <a:rPr lang="en-US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Space, Place, and the McLuhan Legacy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srgbClr val="FFFF00"/>
                </a:solidFill>
                <a:latin typeface="+mn-lt"/>
              </a:rPr>
              <a:t>University of Alberta, Edmonton, Canada</a:t>
            </a:r>
            <a:endParaRPr lang="en-US" sz="1200" i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i="1" dirty="0" smtClean="0">
                <a:solidFill>
                  <a:srgbClr val="FFC000"/>
                </a:solidFill>
              </a:rPr>
              <a:t> </a:t>
            </a:r>
            <a:r>
              <a:rPr lang="pt-BR" sz="2600" i="1" dirty="0" smtClean="0">
                <a:solidFill>
                  <a:srgbClr val="FFC000"/>
                </a:solidFill>
              </a:rPr>
              <a:t>A semelhança de enfoques com a Ecologia Humana se deve a que:</a:t>
            </a:r>
          </a:p>
          <a:p>
            <a:endParaRPr lang="pt-BR" sz="2600" b="1" i="1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FF00"/>
                </a:solidFill>
              </a:rPr>
              <a:t>GEDDES foi o pai da ECOLOGIA HUMANA e seu principal discípulo, MUMFORD foi o fundador da MEDIA ECOLOGY, herdando daquela métodos e </a:t>
            </a:r>
          </a:p>
          <a:p>
            <a:pPr>
              <a:lnSpc>
                <a:spcPct val="150000"/>
              </a:lnSpc>
            </a:pPr>
            <a:r>
              <a:rPr lang="pt-BR" sz="2800" i="1" dirty="0" smtClean="0">
                <a:solidFill>
                  <a:srgbClr val="FFFF00"/>
                </a:solidFill>
              </a:rPr>
              <a:t>âmbito de interesses.</a:t>
            </a:r>
          </a:p>
          <a:p>
            <a:endParaRPr lang="pt-BR" sz="2600" i="1" dirty="0" smtClean="0">
              <a:solidFill>
                <a:srgbClr val="FFC000"/>
              </a:solidFill>
            </a:endParaRPr>
          </a:p>
          <a:p>
            <a:pPr algn="r"/>
            <a:r>
              <a:rPr lang="pt-BR" sz="2200" i="1" dirty="0" smtClean="0">
                <a:solidFill>
                  <a:schemeClr val="bg1"/>
                </a:solidFill>
              </a:rPr>
              <a:t>(</a:t>
            </a:r>
            <a:r>
              <a:rPr lang="pt-BR" sz="2200" i="1" dirty="0" err="1" smtClean="0">
                <a:solidFill>
                  <a:schemeClr val="bg1"/>
                </a:solidFill>
              </a:rPr>
              <a:t>Strate</a:t>
            </a:r>
            <a:r>
              <a:rPr lang="pt-BR" sz="2200" i="1" dirty="0" smtClean="0">
                <a:solidFill>
                  <a:schemeClr val="bg1"/>
                </a:solidFill>
              </a:rPr>
              <a:t> e </a:t>
            </a:r>
            <a:r>
              <a:rPr lang="pt-BR" sz="2200" i="1" dirty="0" err="1" smtClean="0">
                <a:solidFill>
                  <a:schemeClr val="bg1"/>
                </a:solidFill>
              </a:rPr>
              <a:t>Lum</a:t>
            </a:r>
            <a:r>
              <a:rPr lang="pt-BR" sz="2200" i="1" dirty="0" smtClean="0">
                <a:solidFill>
                  <a:schemeClr val="bg1"/>
                </a:solidFill>
              </a:rPr>
              <a:t>, 2006 p. 75)</a:t>
            </a: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76470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i="1" dirty="0" smtClean="0">
                <a:solidFill>
                  <a:srgbClr val="FFC000"/>
                </a:solidFill>
              </a:rPr>
              <a:t>A questão da comunicação por diferentes tecnologias destaca-se para a Media </a:t>
            </a:r>
            <a:r>
              <a:rPr lang="pt-BR" sz="2800" i="1" dirty="0" err="1" smtClean="0">
                <a:solidFill>
                  <a:srgbClr val="FFC000"/>
                </a:solidFill>
              </a:rPr>
              <a:t>Ecology</a:t>
            </a:r>
            <a:r>
              <a:rPr lang="pt-BR" sz="2800" i="1" dirty="0" smtClean="0">
                <a:solidFill>
                  <a:srgbClr val="FFC000"/>
                </a:solidFill>
              </a:rPr>
              <a:t>:</a:t>
            </a:r>
          </a:p>
          <a:p>
            <a:endParaRPr lang="pt-BR" sz="2800" i="1" dirty="0">
              <a:solidFill>
                <a:srgbClr val="FFC000"/>
              </a:solidFill>
            </a:endParaRPr>
          </a:p>
          <a:p>
            <a:r>
              <a:rPr lang="pt-BR" sz="2800" i="1" dirty="0" smtClean="0">
                <a:solidFill>
                  <a:srgbClr val="FFFF00"/>
                </a:solidFill>
              </a:rPr>
              <a:t>As diferenças entre a Oralidade (tecnologia da linguagem oral?), a palavra escrita, e as novas formas de oralidade secundária ou terciária (o rádio e televisão num país não alfabetizado e mensagens escritas no celular, respectivamente) são foco de muitos estudos.</a:t>
            </a:r>
          </a:p>
          <a:p>
            <a:endParaRPr lang="pt-BR" sz="2800" i="1" dirty="0">
              <a:solidFill>
                <a:srgbClr val="FFC000"/>
              </a:solidFill>
            </a:endParaRPr>
          </a:p>
          <a:p>
            <a:r>
              <a:rPr lang="pt-BR" sz="2800" i="1" dirty="0" smtClean="0">
                <a:solidFill>
                  <a:schemeClr val="bg1"/>
                </a:solidFill>
              </a:rPr>
              <a:t>– deste modo, vamos abordá-la em mais detalhes: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620688"/>
            <a:ext cx="8496944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i="1" dirty="0" smtClean="0">
                <a:solidFill>
                  <a:srgbClr val="FFC000"/>
                </a:solidFill>
              </a:rPr>
              <a:t>A </a:t>
            </a:r>
            <a:r>
              <a:rPr lang="pt-BR" sz="3000" b="1" i="1" dirty="0" smtClean="0">
                <a:solidFill>
                  <a:srgbClr val="FFC000"/>
                </a:solidFill>
              </a:rPr>
              <a:t>palavra</a:t>
            </a:r>
            <a:r>
              <a:rPr lang="pt-BR" sz="3000" i="1" dirty="0" smtClean="0">
                <a:solidFill>
                  <a:srgbClr val="FFC000"/>
                </a:solidFill>
              </a:rPr>
              <a:t> - oral - é essencialmente um som.</a:t>
            </a:r>
          </a:p>
          <a:p>
            <a:pPr algn="ctr">
              <a:lnSpc>
                <a:spcPct val="150000"/>
              </a:lnSpc>
            </a:pPr>
            <a:endParaRPr lang="pt-BR" sz="1200" i="1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800" i="1" dirty="0" smtClean="0">
                <a:solidFill>
                  <a:srgbClr val="FFFF00"/>
                </a:solidFill>
              </a:rPr>
              <a:t>É contextual e um evento.</a:t>
            </a:r>
          </a:p>
          <a:p>
            <a:pPr algn="ctr">
              <a:lnSpc>
                <a:spcPct val="150000"/>
              </a:lnSpc>
            </a:pPr>
            <a:r>
              <a:rPr lang="pt-BR" sz="2800" i="1" dirty="0" smtClean="0">
                <a:solidFill>
                  <a:srgbClr val="FFFF00"/>
                </a:solidFill>
              </a:rPr>
              <a:t>É evanescente.</a:t>
            </a:r>
          </a:p>
          <a:p>
            <a:pPr algn="ctr">
              <a:lnSpc>
                <a:spcPct val="150000"/>
              </a:lnSpc>
            </a:pPr>
            <a:r>
              <a:rPr lang="pt-BR" sz="2800" i="1" dirty="0" smtClean="0">
                <a:solidFill>
                  <a:srgbClr val="FFFF00"/>
                </a:solidFill>
              </a:rPr>
              <a:t>Desaparece tão logo tenha sido pronunciada.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600" dirty="0" smtClean="0">
                <a:solidFill>
                  <a:schemeClr val="bg1"/>
                </a:solidFill>
              </a:rPr>
              <a:t>As </a:t>
            </a:r>
            <a:r>
              <a:rPr lang="en-US" sz="2600" dirty="0" err="1" smtClean="0">
                <a:solidFill>
                  <a:schemeClr val="bg1"/>
                </a:solidFill>
              </a:rPr>
              <a:t>palavras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faladas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são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sempre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modificações</a:t>
            </a:r>
            <a:r>
              <a:rPr lang="en-US" sz="2600" dirty="0" smtClean="0">
                <a:solidFill>
                  <a:schemeClr val="bg1"/>
                </a:solidFill>
              </a:rPr>
              <a:t> de </a:t>
            </a:r>
            <a:r>
              <a:rPr lang="en-US" sz="2600" dirty="0" err="1" smtClean="0">
                <a:solidFill>
                  <a:schemeClr val="bg1"/>
                </a:solidFill>
              </a:rPr>
              <a:t>uma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situação</a:t>
            </a:r>
            <a:r>
              <a:rPr lang="en-US" sz="2600" dirty="0" smtClean="0">
                <a:solidFill>
                  <a:schemeClr val="bg1"/>
                </a:solidFill>
              </a:rPr>
              <a:t> total, </a:t>
            </a:r>
            <a:r>
              <a:rPr lang="en-US" sz="2600" dirty="0" err="1" smtClean="0">
                <a:solidFill>
                  <a:schemeClr val="bg1"/>
                </a:solidFill>
              </a:rPr>
              <a:t>existencial</a:t>
            </a:r>
            <a:r>
              <a:rPr lang="en-US" sz="2600" dirty="0" smtClean="0">
                <a:solidFill>
                  <a:schemeClr val="bg1"/>
                </a:solidFill>
              </a:rPr>
              <a:t>, a </a:t>
            </a:r>
            <a:r>
              <a:rPr lang="en-US" sz="2600" dirty="0" err="1" smtClean="0">
                <a:solidFill>
                  <a:schemeClr val="bg1"/>
                </a:solidFill>
              </a:rPr>
              <a:t>qual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sempre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engaja</a:t>
            </a:r>
            <a:r>
              <a:rPr lang="en-US" sz="2600" dirty="0" smtClean="0">
                <a:solidFill>
                  <a:schemeClr val="bg1"/>
                </a:solidFill>
              </a:rPr>
              <a:t> o </a:t>
            </a:r>
            <a:r>
              <a:rPr lang="en-US" sz="2600" dirty="0" err="1" smtClean="0">
                <a:solidFill>
                  <a:schemeClr val="bg1"/>
                </a:solidFill>
              </a:rPr>
              <a:t>corpo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en-US" sz="2800" b="1" dirty="0" err="1" smtClean="0">
                <a:solidFill>
                  <a:schemeClr val="bg1"/>
                </a:solidFill>
              </a:rPr>
              <a:t>palavra</a:t>
            </a:r>
            <a:r>
              <a:rPr lang="en-US" sz="2800" b="1" dirty="0" smtClean="0">
                <a:solidFill>
                  <a:schemeClr val="bg1"/>
                </a:solidFill>
              </a:rPr>
              <a:t> oral,  </a:t>
            </a:r>
            <a:r>
              <a:rPr lang="en-US" sz="2800" b="1" dirty="0" err="1" smtClean="0">
                <a:solidFill>
                  <a:schemeClr val="bg1"/>
                </a:solidFill>
              </a:rPr>
              <a:t>ao</a:t>
            </a:r>
            <a:r>
              <a:rPr lang="en-US" sz="2800" b="1" dirty="0" smtClean="0">
                <a:solidFill>
                  <a:schemeClr val="bg1"/>
                </a:solidFill>
              </a:rPr>
              <a:t> soar, é </a:t>
            </a:r>
            <a:r>
              <a:rPr lang="en-US" sz="2800" b="1" dirty="0" err="1" smtClean="0">
                <a:solidFill>
                  <a:schemeClr val="bg1"/>
                </a:solidFill>
              </a:rPr>
              <a:t>poder</a:t>
            </a:r>
            <a:r>
              <a:rPr lang="en-US" sz="2800" b="1" dirty="0" smtClean="0">
                <a:solidFill>
                  <a:schemeClr val="bg1"/>
                </a:solidFill>
              </a:rPr>
              <a:t> e </a:t>
            </a:r>
            <a:r>
              <a:rPr lang="en-US" sz="2800" b="1" dirty="0" err="1" smtClean="0">
                <a:solidFill>
                  <a:schemeClr val="bg1"/>
                </a:solidFill>
              </a:rPr>
              <a:t>ação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algn="r"/>
            <a:endParaRPr lang="en-US" sz="1600" dirty="0" smtClean="0">
              <a:solidFill>
                <a:schemeClr val="bg1"/>
              </a:solidFill>
            </a:endParaRPr>
          </a:p>
          <a:p>
            <a:pPr algn="r"/>
            <a:endParaRPr lang="en-US" sz="1600" dirty="0" smtClean="0">
              <a:solidFill>
                <a:schemeClr val="bg1"/>
              </a:solidFill>
            </a:endParaRP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(ONG,  2002/1982, pp. 67, 74-75)</a:t>
            </a: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2200" i="1" dirty="0" smtClean="0">
              <a:solidFill>
                <a:schemeClr val="bg1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  <a:p>
            <a:pPr algn="just">
              <a:lnSpc>
                <a:spcPct val="125000"/>
              </a:lnSpc>
            </a:pPr>
            <a:endParaRPr lang="en-US" sz="1200" dirty="0" smtClean="0">
              <a:solidFill>
                <a:srgbClr val="6927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2586</Words>
  <Application>Microsoft Office PowerPoint</Application>
  <PresentationFormat>Apresentação na tela (4:3)</PresentationFormat>
  <Paragraphs>337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Tema do Office</vt:lpstr>
      <vt:lpstr>Slide 1</vt:lpstr>
      <vt:lpstr>Interfaces da Ecologia Humana  com outras Disciplinas e Áreas do Conhecimento – III  Media Ecology   </vt:lpstr>
      <vt:lpstr>Slide 3</vt:lpstr>
      <vt:lpstr>Slide 4</vt:lpstr>
      <vt:lpstr>Slide 5</vt:lpstr>
      <vt:lpstr>Deagrarianisation:  Dislocations of Technologies and Landscape Dislodgment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Word, Virtual Territoriality and Human Fitness</vt:lpstr>
      <vt:lpstr>Outros aspectos a destacar:  Uma parte substancial da humanidade vive em um mundo repleto de tecnologias avançadas. Somente os benefícios das tecnologias são comumente exaltados e seus aspectos deletérios não são facilmente percebidos.   Poucos de nós temos consciência de que as tecnologias em torno a nós são filtros para nossa percepção.     </vt:lpstr>
      <vt:lpstr>Tecnologias, por excelência, estão afetando o tempo humano  de lidar com eventos.  O tempo humano de processar eventos internos e externos  está  sendo ultrapassado.  Tecnologias nos levam a mudanças na  estrutura espaço-temporal.                      (McLuhan, 1964)     </vt:lpstr>
      <vt:lpstr>Não se percebe nem se compreende que as tecnologias não são mais um meio, mas um fim.  Tecnologias deveriam servir à humanidade e não o oposto como vem acontecendo. - TECNOPÓLIO -             (McLuhan, 1967; Postman, 1992)      </vt:lpstr>
      <vt:lpstr>Mas...  Sem tecnologias os humanos não seriam o que hoje são ...  - Onde começa o criador e termina a criatura?   - Onde começa e onde termina a característica de ser humano?                                                       Há limites nessa interação?     </vt:lpstr>
      <vt:lpstr>Unplugged to be plugged: an essential re-plug!</vt:lpstr>
      <vt:lpstr>Slide 34</vt:lpstr>
      <vt:lpstr>Também estamos estabelecendo interfaces com relação às bases biológico-culturais humanas – a Biologia Cultural e a Media Ecology entre outras áreas do conhecimento:     </vt:lpstr>
      <vt:lpstr>Beyond Technopoly: The rescue of human basis trough creativity, values and ethics.</vt:lpstr>
      <vt:lpstr>Deste encontro de teorias, cinco proposições emergiram e são discutidas através de um diálogo entre os autores revistos e nossa equipe de estudos, a qual subscreve este texto:  (1) A criatividade é uma forma de autopoiese que nos capacita a romper com a História Única na qual se estabelece o Tecnopólio.   (2) Subordinar a tecnologia ao ser humano depende do resgate de valores que priorizam a vida e legitimam o outro como um legítimo outro em nossas relações.   (3) A Indústria Cultural não pode fazer frente ao Tecnopólio por si mesma, porque a Indústria Cultural é parte do capitalismo que legitima o Tecnopólio.   (4) A Economia Criativa pode fazer frente ao Tecnopólio uma vez que ela atribui valor ao indivíduo em suas relações e empodera o viver local.   (5) Adotar a perspectiva relacional, legitima o outro como um legítimo outro para as relações humanas e deste modo permite superar o Tecnopólio.  Desta forma, constitui-se em um caminho para uma nova relação entre o ser humano e o ambiente com suas múltiplas dimensões. </vt:lpstr>
      <vt:lpstr>Slide 38</vt:lpstr>
    </vt:vector>
  </TitlesOfParts>
  <Company>LGN/ESALQ/USP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 MG Molina</dc:creator>
  <cp:lastModifiedBy>Silvia MG Molina</cp:lastModifiedBy>
  <cp:revision>55</cp:revision>
  <dcterms:created xsi:type="dcterms:W3CDTF">2014-06-08T00:05:36Z</dcterms:created>
  <dcterms:modified xsi:type="dcterms:W3CDTF">2014-06-13T12:49:39Z</dcterms:modified>
</cp:coreProperties>
</file>