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4187" r:id="rId2"/>
  </p:sldMasterIdLst>
  <p:sldIdLst>
    <p:sldId id="289" r:id="rId3"/>
    <p:sldId id="29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18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3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55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6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000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7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7006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96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9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375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3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8318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6350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349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52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52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868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66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07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5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81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5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1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31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39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391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16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551D2A-6983-46D0-A667-BECDD89CF748}" type="datetimeFigureOut">
              <a:rPr lang="pt-BR" smtClean="0"/>
              <a:t>24/08/2016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95A849-5D39-4349-B84F-803A7BF810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5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7" y="1777285"/>
            <a:ext cx="6815669" cy="1017430"/>
          </a:xfrm>
        </p:spPr>
        <p:txBody>
          <a:bodyPr/>
          <a:lstStyle/>
          <a:p>
            <a:pPr algn="l"/>
            <a:r>
              <a:rPr lang="pt-BR" sz="1200" dirty="0" smtClean="0">
                <a:solidFill>
                  <a:srgbClr val="C00000"/>
                </a:solidFill>
              </a:rPr>
              <a:t>JULIANA APARECIDA BUENO – NUSP 10119536</a:t>
            </a:r>
            <a:br>
              <a:rPr lang="pt-BR" sz="1200" dirty="0" smtClean="0">
                <a:solidFill>
                  <a:srgbClr val="C00000"/>
                </a:solidFill>
              </a:rPr>
            </a:br>
            <a:r>
              <a:rPr lang="pt-BR" sz="1200" dirty="0" smtClean="0">
                <a:solidFill>
                  <a:srgbClr val="C00000"/>
                </a:solidFill>
              </a:rPr>
              <a:t>USP </a:t>
            </a:r>
            <a:r>
              <a:rPr lang="pt-BR" sz="1200" dirty="0">
                <a:solidFill>
                  <a:srgbClr val="C00000"/>
                </a:solidFill>
              </a:rPr>
              <a:t>ESALQ – ESCOLA SUPERIOR DE AGRICULTURA “LUIZ DE QUEIROZ”</a:t>
            </a:r>
            <a:br>
              <a:rPr lang="pt-BR" sz="1200" dirty="0">
                <a:solidFill>
                  <a:srgbClr val="C00000"/>
                </a:solidFill>
              </a:rPr>
            </a:br>
            <a:r>
              <a:rPr lang="pt-BR" sz="1200" dirty="0">
                <a:solidFill>
                  <a:srgbClr val="C00000"/>
                </a:solidFill>
              </a:rPr>
              <a:t>DEPARTAMENTO DE ECONOMIA, ADMINISTRAÇÃO E SOCIOLOGIA</a:t>
            </a:r>
            <a:br>
              <a:rPr lang="pt-BR" sz="1200" dirty="0">
                <a:solidFill>
                  <a:srgbClr val="C00000"/>
                </a:solidFill>
              </a:rPr>
            </a:br>
            <a:r>
              <a:rPr lang="pt-BR" sz="1200" dirty="0">
                <a:solidFill>
                  <a:srgbClr val="C00000"/>
                </a:solidFill>
              </a:rPr>
              <a:t>ADM 4012 - TÓPICOS ESPECIAIS EM AGRONEGÓCIOS E ORGANIZAÇÕES – AULA 03</a:t>
            </a:r>
            <a:br>
              <a:rPr lang="pt-BR" sz="1200" dirty="0">
                <a:solidFill>
                  <a:srgbClr val="C00000"/>
                </a:solidFill>
              </a:rPr>
            </a:br>
            <a:r>
              <a:rPr lang="pt-BR" sz="1200" dirty="0">
                <a:solidFill>
                  <a:srgbClr val="C00000"/>
                </a:solidFill>
              </a:rPr>
              <a:t>PROFESSOR: HERMES MORETTI RIBEIRO DA SILVA</a:t>
            </a:r>
            <a:endParaRPr lang="pt-BR" sz="1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887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rgbClr val="C00000"/>
                </a:solidFill>
              </a:rPr>
              <a:t>COLOR CLASSIFICATION</a:t>
            </a:r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CARACTERÍSTICAS		</a:t>
            </a:r>
            <a:r>
              <a:rPr lang="pt-BR" dirty="0" smtClean="0">
                <a:solidFill>
                  <a:srgbClr val="C00000"/>
                </a:solidFill>
              </a:rPr>
              <a:t>VERMELHA</a:t>
            </a:r>
            <a:r>
              <a:rPr lang="pt-BR" dirty="0" smtClean="0"/>
              <a:t>		</a:t>
            </a:r>
            <a:r>
              <a:rPr lang="pt-BR" dirty="0" smtClean="0">
                <a:solidFill>
                  <a:schemeClr val="accent5"/>
                </a:solidFill>
              </a:rPr>
              <a:t>LARANJA</a:t>
            </a:r>
            <a:r>
              <a:rPr lang="pt-BR" dirty="0" smtClean="0"/>
              <a:t>		</a:t>
            </a:r>
            <a:r>
              <a:rPr lang="pt-BR" dirty="0" smtClean="0">
                <a:solidFill>
                  <a:srgbClr val="FFC000"/>
                </a:solidFill>
              </a:rPr>
              <a:t>AMARELA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	     (CONVENIÊNCIA)	    (COMERCIAIS)   (ESPECIALIZADOS)</a:t>
            </a:r>
          </a:p>
          <a:p>
            <a:pPr marL="0" indent="0">
              <a:buNone/>
            </a:pPr>
            <a:r>
              <a:rPr lang="pt-BR" dirty="0" smtClean="0"/>
              <a:t>TAXA DE SUBSTITUIÇÃO	ALTA			MÉDIA		BAIXA</a:t>
            </a:r>
          </a:p>
          <a:p>
            <a:pPr marL="0" indent="0">
              <a:buNone/>
            </a:pPr>
            <a:r>
              <a:rPr lang="pt-BR" dirty="0" smtClean="0"/>
              <a:t>MARGEM BRUTA				BAIXA			MÉDIA		ALTA</a:t>
            </a:r>
          </a:p>
          <a:p>
            <a:pPr marL="0" indent="0">
              <a:buNone/>
            </a:pPr>
            <a:r>
              <a:rPr lang="pt-BR" dirty="0" smtClean="0"/>
              <a:t>AJUSTAMENTO				BAIXA			MÉDIA		ALTA</a:t>
            </a:r>
          </a:p>
          <a:p>
            <a:pPr marL="0" indent="0">
              <a:buNone/>
            </a:pPr>
            <a:r>
              <a:rPr lang="pt-BR" dirty="0" smtClean="0"/>
              <a:t>TEMPO DE CONSUMO		BAIXA			MÉDIA		ALTA</a:t>
            </a:r>
          </a:p>
          <a:p>
            <a:pPr marL="0" indent="0">
              <a:buNone/>
            </a:pPr>
            <a:r>
              <a:rPr lang="pt-BR" dirty="0" smtClean="0"/>
              <a:t>TEMPO DE PESQUISA		BAIXA			MÉDIA		ALTA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541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De acordo com Holton (1958) a ênfase maior deveria ser o papel do consumidor para diferenciar produtos de conveniência e produtos comerciais. O que é produto comercial para um pode ser de conveniência para outro. Também pode não ser fácil distinguir se um produto é especializado.</a:t>
            </a:r>
          </a:p>
          <a:p>
            <a:pPr algn="just"/>
            <a:r>
              <a:rPr lang="pt-BR" dirty="0" smtClean="0"/>
              <a:t>David Luck (1959), com relação aos produtos especializados, acreditava que Holton deveria dar mais ênfase à vontade do consumidor em fazer certo esforço e menos ênfase na necessidade desse esforço.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166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Bucklin (1962) acreditava que a distinção das mercadorias deveria ser entre “comerciais” e “ não comerciais”.</a:t>
            </a:r>
          </a:p>
          <a:p>
            <a:pPr marL="0" indent="0" algn="just">
              <a:buNone/>
            </a:pPr>
            <a:r>
              <a:rPr lang="pt-BR" dirty="0" smtClean="0"/>
              <a:t>Kaish (1967) tentou aplicar a teoria de Festinger da dissonância cognitiva da psicologia no Marketing focando no esforço do consumidor para comprar.</a:t>
            </a:r>
          </a:p>
          <a:p>
            <a:pPr marL="0" indent="0" algn="just">
              <a:buNone/>
            </a:pPr>
            <a:r>
              <a:rPr lang="pt-BR" dirty="0" smtClean="0"/>
              <a:t>Ele propõe a divisão em 3 categorias:</a:t>
            </a:r>
          </a:p>
          <a:p>
            <a:pPr algn="just"/>
            <a:r>
              <a:rPr lang="pt-BR" dirty="0" smtClean="0"/>
              <a:t>Produtos de conveniência - produtos com baixo preço, durabilidade e envolvimento pessoal;</a:t>
            </a:r>
          </a:p>
          <a:p>
            <a:pPr algn="just"/>
            <a:r>
              <a:rPr lang="pt-BR" dirty="0" smtClean="0"/>
              <a:t>Produtos comerciais- produtos com alto preço e de importância pessoal, qualidades físicas percebidas;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618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Produtos especializados – importância econômica e psicológica e características de desempenho e qualidades físicas não percebidas.</a:t>
            </a:r>
          </a:p>
          <a:p>
            <a:pPr marL="0" indent="0" algn="just">
              <a:buNone/>
            </a:pPr>
            <a:r>
              <a:rPr lang="pt-BR" dirty="0" smtClean="0"/>
              <a:t>Holbrook e Howard em 1977 sugeriram a adição da 4º categoria: “bens de preferência” e combinação com 3 dimensões:</a:t>
            </a:r>
          </a:p>
          <a:p>
            <a:pPr algn="just"/>
            <a:r>
              <a:rPr lang="pt-BR" dirty="0" smtClean="0"/>
              <a:t>Características do produto;</a:t>
            </a:r>
          </a:p>
          <a:p>
            <a:pPr algn="just"/>
            <a:r>
              <a:rPr lang="pt-BR" dirty="0" smtClean="0"/>
              <a:t>Características do consumidor;</a:t>
            </a:r>
          </a:p>
          <a:p>
            <a:pPr algn="just"/>
            <a:r>
              <a:rPr lang="pt-BR" dirty="0" smtClean="0"/>
              <a:t>Respostas do consumidor.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240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Enis e Roering (1980) sugeriram que a teoria de Holbrook e Howard poderia melhorar explicitando as perspectivas do consumidor X perspectivas do vendedor.</a:t>
            </a:r>
          </a:p>
          <a:p>
            <a:pPr marL="0" indent="0" algn="just">
              <a:buNone/>
            </a:pPr>
            <a:r>
              <a:rPr lang="pt-BR" dirty="0" smtClean="0"/>
              <a:t>Murphy e Enis (1986), usando dimensões de risco e preço, diziam que a classificação do sistema poderia ser aplicada para todas as transações de marketing, produtos, serviços ou ideias. Eles dividiram em 4 categorias: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823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Produtos de conveniência 	– baixo esforço e risco;</a:t>
            </a:r>
          </a:p>
          <a:p>
            <a:r>
              <a:rPr lang="pt-BR" dirty="0" smtClean="0"/>
              <a:t>Produtos de preferência 		– leve esforço e alto risco;</a:t>
            </a:r>
          </a:p>
          <a:p>
            <a:r>
              <a:rPr lang="pt-BR" dirty="0" smtClean="0"/>
              <a:t>Produtos comerciais 		– alto risco e esforço;</a:t>
            </a:r>
          </a:p>
          <a:p>
            <a:r>
              <a:rPr lang="pt-BR" dirty="0" smtClean="0"/>
              <a:t>Produtos especializados 		– alto risco e esforço;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37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C00000"/>
                </a:solidFill>
              </a:rPr>
              <a:t>AVALIAÇÃO DA ESCOLA DE COMMODITIES</a:t>
            </a:r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Escola de commodities é baseada no processo indutivo de observação do mercado real e casos históricos. É altamente relevante com forte suporte empírico, mas é frágil em relação às dimensões de organização da estrutura e especificação.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66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ESCOLA FUNCIONAL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Grupo de igual tamanho ou maior do que anterior, escola funcional tem como base as atividades necessárias para executar as transações comerciais, enfatizando os estudos no elemento “como”.</a:t>
            </a:r>
          </a:p>
          <a:p>
            <a:pPr marL="0" indent="0" algn="just">
              <a:buNone/>
            </a:pPr>
            <a:r>
              <a:rPr lang="pt-BR" dirty="0" smtClean="0"/>
              <a:t>Historiadores do marketing geralmente atribuem a Arch Shaw (1912) como o pai dessa escola.</a:t>
            </a:r>
          </a:p>
          <a:p>
            <a:pPr marL="0" indent="0" algn="just">
              <a:buNone/>
            </a:pPr>
            <a:r>
              <a:rPr lang="pt-BR" dirty="0" smtClean="0"/>
              <a:t>Ele introduz dizendo:</a:t>
            </a:r>
          </a:p>
          <a:p>
            <a:pPr marL="0" indent="0" algn="just">
              <a:buNone/>
            </a:pPr>
            <a:r>
              <a:rPr lang="pt-BR" dirty="0" smtClean="0"/>
              <a:t>“É necessário analisar as funções desempenhadas pelos intermediários nas transações comerciais”.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46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ESCOLA FUNCIONAL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Essas funções são:</a:t>
            </a:r>
          </a:p>
          <a:p>
            <a:r>
              <a:rPr lang="pt-BR" dirty="0" smtClean="0"/>
              <a:t>1 - Partilha de risco</a:t>
            </a:r>
          </a:p>
          <a:p>
            <a:r>
              <a:rPr lang="pt-BR" dirty="0" smtClean="0"/>
              <a:t>2 - Transporte de mercadorias</a:t>
            </a:r>
          </a:p>
          <a:p>
            <a:r>
              <a:rPr lang="pt-BR" dirty="0" smtClean="0"/>
              <a:t>3 - Financiamento de operações</a:t>
            </a:r>
          </a:p>
          <a:p>
            <a:r>
              <a:rPr lang="pt-BR" dirty="0" smtClean="0"/>
              <a:t>4 - Venda</a:t>
            </a:r>
          </a:p>
          <a:p>
            <a:r>
              <a:rPr lang="pt-BR" dirty="0" smtClean="0"/>
              <a:t>5 - Montagem, triagem, entrega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686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ESCOLA FUNCIONAL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L.D.H.Weld em 1917 ofereceu outra classificação das funções:</a:t>
            </a:r>
          </a:p>
          <a:p>
            <a:endParaRPr lang="pt-BR" dirty="0" smtClean="0"/>
          </a:p>
          <a:p>
            <a:r>
              <a:rPr lang="pt-BR" dirty="0" smtClean="0"/>
              <a:t>1- Montagem</a:t>
            </a:r>
          </a:p>
          <a:p>
            <a:r>
              <a:rPr lang="pt-BR" dirty="0" smtClean="0"/>
              <a:t>2- Armazenamento</a:t>
            </a:r>
          </a:p>
          <a:p>
            <a:r>
              <a:rPr lang="pt-BR" dirty="0" smtClean="0"/>
              <a:t>3- Responsabilidade do risco</a:t>
            </a:r>
          </a:p>
          <a:p>
            <a:r>
              <a:rPr lang="pt-BR" dirty="0" smtClean="0"/>
              <a:t>4- Classificação</a:t>
            </a:r>
          </a:p>
          <a:p>
            <a:r>
              <a:rPr lang="pt-BR" dirty="0" smtClean="0"/>
              <a:t>5- Venda</a:t>
            </a:r>
          </a:p>
          <a:p>
            <a:r>
              <a:rPr lang="pt-BR" dirty="0" smtClean="0"/>
              <a:t>6- Transporte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594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C00000"/>
                </a:solidFill>
              </a:rPr>
              <a:t>MARKETING THEORY: EVOLUTION AND EVALUATION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400" dirty="0" smtClean="0"/>
              <a:t>CHAPTER TWO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									</a:t>
            </a:r>
            <a:r>
              <a:rPr lang="pt-BR" dirty="0" err="1" smtClean="0"/>
              <a:t>Jagdish</a:t>
            </a:r>
            <a:r>
              <a:rPr lang="pt-BR" dirty="0" smtClean="0"/>
              <a:t> N. Sheth</a:t>
            </a:r>
          </a:p>
          <a:p>
            <a:r>
              <a:rPr lang="pt-BR" dirty="0" smtClean="0"/>
              <a:t>									David M. Gardner</a:t>
            </a:r>
          </a:p>
          <a:p>
            <a:r>
              <a:rPr lang="pt-BR" dirty="0" smtClean="0"/>
              <a:t>									Dennis E. Garrett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1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FUNCIONAL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H.B.Vanderblue em 1921 sugeriu que havia risco potencial em isolar as funções e que elas são frequentemente interdependentes.</a:t>
            </a:r>
          </a:p>
          <a:p>
            <a:pPr marL="0" indent="0" algn="just">
              <a:buNone/>
            </a:pPr>
            <a:r>
              <a:rPr lang="pt-BR" dirty="0" smtClean="0"/>
              <a:t>Franklin Ryan em 1935 produziu revisão sobre os artigos e livros que descreviam as funções, as quais são basicamente essas:</a:t>
            </a:r>
          </a:p>
          <a:p>
            <a:r>
              <a:rPr lang="pt-BR" dirty="0" smtClean="0"/>
              <a:t>1 – Montagem</a:t>
            </a:r>
          </a:p>
          <a:p>
            <a:r>
              <a:rPr lang="pt-BR" dirty="0" smtClean="0"/>
              <a:t>2 – Armazenamento</a:t>
            </a:r>
          </a:p>
          <a:p>
            <a:r>
              <a:rPr lang="pt-BR" dirty="0" smtClean="0"/>
              <a:t>3 – Uniformização</a:t>
            </a:r>
          </a:p>
          <a:p>
            <a:r>
              <a:rPr lang="pt-BR" dirty="0" smtClean="0"/>
              <a:t>4 - Transporte</a:t>
            </a:r>
          </a:p>
          <a:p>
            <a:r>
              <a:rPr lang="pt-BR" dirty="0" smtClean="0"/>
              <a:t>5 - Venda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69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FUNCIONAL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McGarry apresentou sua classificação composta de 6 funções: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1 – Função contratual – contrato com consumidores ou fornecedores </a:t>
            </a:r>
          </a:p>
          <a:p>
            <a:pPr marL="0" indent="0" algn="just">
              <a:buNone/>
            </a:pPr>
            <a:r>
              <a:rPr lang="pt-BR" dirty="0" smtClean="0"/>
              <a:t>2 – Função de merchandising – adaptação do produto aos usuários</a:t>
            </a:r>
          </a:p>
          <a:p>
            <a:pPr marL="0" indent="0" algn="just">
              <a:buNone/>
            </a:pPr>
            <a:r>
              <a:rPr lang="pt-BR" dirty="0" smtClean="0"/>
              <a:t>3 – Função de preço – dar os preços</a:t>
            </a:r>
          </a:p>
          <a:p>
            <a:pPr marL="0" indent="0" algn="just">
              <a:buNone/>
            </a:pPr>
            <a:r>
              <a:rPr lang="pt-BR" dirty="0" smtClean="0"/>
              <a:t>4 – Função de propaganda – persuadir clientes</a:t>
            </a:r>
          </a:p>
          <a:p>
            <a:pPr marL="0" indent="0" algn="just">
              <a:buNone/>
            </a:pPr>
            <a:r>
              <a:rPr lang="pt-BR" dirty="0" smtClean="0"/>
              <a:t>5 – Função de distribuição física – transporte e estoque de mercadorias</a:t>
            </a:r>
          </a:p>
          <a:p>
            <a:pPr marL="0" indent="0" algn="just">
              <a:buNone/>
            </a:pPr>
            <a:r>
              <a:rPr lang="pt-BR" dirty="0" smtClean="0"/>
              <a:t>6 – Função de conclusão – responsabilidade das mercadorias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14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FUNCIONAL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Os 4 </a:t>
            </a:r>
            <a:r>
              <a:rPr lang="pt-BR" dirty="0" err="1" smtClean="0"/>
              <a:t>Ps</a:t>
            </a:r>
            <a:r>
              <a:rPr lang="pt-BR" dirty="0" smtClean="0"/>
              <a:t> do Marketing popularizado por McCarthy (1960) que são produto, preço, promoção e praça são derivados dos sistemas de classificação da Escola Funcional de teóricos como Shaw, Weld, Ryan e especialmente McGarry.</a:t>
            </a:r>
          </a:p>
          <a:p>
            <a:pPr marL="0" indent="0" algn="just">
              <a:buNone/>
            </a:pPr>
            <a:r>
              <a:rPr lang="pt-BR" dirty="0" smtClean="0"/>
              <a:t>Lewis e Erickson sustentaram que o Marketing tinha 2 amplas funções: obter demanda e atender demanda.</a:t>
            </a:r>
          </a:p>
          <a:p>
            <a:pPr marL="0" indent="0" algn="just">
              <a:buNone/>
            </a:pPr>
            <a:r>
              <a:rPr lang="pt-BR" dirty="0" smtClean="0"/>
              <a:t>Como subconjuntos dessas funções eles descreveram várias atividades tais como: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47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FUNCIONAL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Obter demanda – propaganda, venda, promoção de vendas, plano e preço do produto;</a:t>
            </a:r>
          </a:p>
          <a:p>
            <a:pPr algn="just"/>
            <a:r>
              <a:rPr lang="pt-BR" dirty="0" smtClean="0"/>
              <a:t>Atender demanda – armazenagem, gestão, transporte, processamento de pedidos e manuseio.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667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AVALIAÇÃO DA ESCOLA FUNCIONAL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escola funcional é também baseada em processo indutivo de casos históricos e observações, assim tem alto grau de relevância e forte suporte empírico. É provavelmente mais prática do que a escola de commodities pela prevalência de estruturas funcionais da organização do marketing mas apresenta fragilidade na sintaxe.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4843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ESCOLA REGIONAL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Essa escola é frequentemente negligenciada na teoria do marketing.</a:t>
            </a:r>
          </a:p>
          <a:p>
            <a:pPr marL="0" indent="0" algn="just">
              <a:buNone/>
            </a:pPr>
            <a:r>
              <a:rPr lang="pt-BR" dirty="0" smtClean="0"/>
              <a:t>E.T.Grether´s 1983 publicou artigo trazendo interesse nessa perspectiva teórica.</a:t>
            </a:r>
          </a:p>
          <a:p>
            <a:pPr marL="0" indent="0" algn="just">
              <a:buNone/>
            </a:pPr>
            <a:r>
              <a:rPr lang="pt-BR" dirty="0" smtClean="0"/>
              <a:t>Essa escola foca a separação/distância física entre compradores e vendedores. Eis as questões que trouxeram reflexões:</a:t>
            </a:r>
          </a:p>
          <a:p>
            <a:pPr marL="0" indent="0" algn="just">
              <a:buNone/>
            </a:pPr>
            <a:r>
              <a:rPr lang="pt-BR" dirty="0" smtClean="0"/>
              <a:t>“Qual o papel que a distância tem na decisão do consumidor em comprar em uma loja?”</a:t>
            </a:r>
          </a:p>
          <a:p>
            <a:pPr marL="0" indent="0" algn="just">
              <a:buNone/>
            </a:pPr>
            <a:r>
              <a:rPr lang="pt-BR" dirty="0" smtClean="0"/>
              <a:t>“Como podemos explicar o fluxo de mercadorias entre várias regiões que tem diversos recursos e necessidades?”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917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REGIONAL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Essa escola representa o início do estudo da relação entre atividade econômica e espaço físico, depois de 1930.</a:t>
            </a:r>
          </a:p>
          <a:p>
            <a:pPr marL="0" indent="0" algn="just">
              <a:buNone/>
            </a:pPr>
            <a:r>
              <a:rPr lang="pt-BR" dirty="0" smtClean="0"/>
              <a:t>Reilly em 1931 estimulou crescimento da abordagem regional no marketing.</a:t>
            </a:r>
          </a:p>
          <a:p>
            <a:pPr marL="0" indent="0" algn="just">
              <a:buNone/>
            </a:pPr>
            <a:r>
              <a:rPr lang="pt-BR" dirty="0" smtClean="0"/>
              <a:t>Objetivo dele era explicar atratividade relativa de 2 cidades com áreas comerciais e consumidores que moravam entre elas.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789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REGIONAL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r>
              <a:rPr lang="pt-BR" u="sng" dirty="0" smtClean="0"/>
              <a:t>B a</a:t>
            </a:r>
            <a:r>
              <a:rPr lang="pt-BR" dirty="0" smtClean="0"/>
              <a:t>	=	</a:t>
            </a:r>
            <a:r>
              <a:rPr lang="pt-BR" u="sng" dirty="0" smtClean="0"/>
              <a:t>Pa</a:t>
            </a:r>
            <a:r>
              <a:rPr lang="pt-BR" dirty="0" smtClean="0"/>
              <a:t>	.  </a:t>
            </a:r>
            <a:r>
              <a:rPr lang="pt-BR" u="sng" dirty="0" smtClean="0"/>
              <a:t>D b</a:t>
            </a:r>
            <a:r>
              <a:rPr lang="pt-BR" dirty="0" smtClean="0"/>
              <a:t>      2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Bb		Pb	   Da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</a:t>
            </a:r>
          </a:p>
          <a:p>
            <a:pPr marL="0" indent="0">
              <a:buNone/>
            </a:pPr>
            <a:r>
              <a:rPr lang="pt-BR" dirty="0" smtClean="0"/>
              <a:t>B – proporção atraída pela cidade a ou b</a:t>
            </a:r>
          </a:p>
          <a:p>
            <a:pPr marL="0" indent="0">
              <a:buNone/>
            </a:pPr>
            <a:r>
              <a:rPr lang="pt-BR" dirty="0" smtClean="0"/>
              <a:t>P – população</a:t>
            </a:r>
          </a:p>
          <a:p>
            <a:pPr marL="0" indent="0">
              <a:buNone/>
            </a:pPr>
            <a:r>
              <a:rPr lang="pt-BR" dirty="0" smtClean="0"/>
              <a:t>D - distância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10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REGIONAL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P.D.Converse propôs modificação na teoria de Reilly nomeando-a de “novas leis da atração do varejo” e desenvolveu outra fórmula.</a:t>
            </a:r>
          </a:p>
          <a:p>
            <a:pPr marL="0" indent="0" algn="just">
              <a:buNone/>
            </a:pPr>
            <a:r>
              <a:rPr lang="pt-BR" dirty="0" smtClean="0"/>
              <a:t>David Huff propôs outro modelo e focou no tamanho do Shopping Center e dizia que com o complexo transporte metropolitano os consumidores concentram-se mais no tempo de viagem do que na distância.</a:t>
            </a:r>
          </a:p>
          <a:p>
            <a:pPr marL="0" indent="0" algn="just">
              <a:buNone/>
            </a:pPr>
            <a:r>
              <a:rPr lang="pt-BR" dirty="0" smtClean="0"/>
              <a:t>Revzan (1961) propôs que 8 fatores afetam o tamanho da área do mercado de atacado: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568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REGIONAL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1 – Peso do produto em relação ao valor;</a:t>
            </a:r>
          </a:p>
          <a:p>
            <a:r>
              <a:rPr lang="pt-BR" dirty="0" smtClean="0"/>
              <a:t>2 - Relativa perecibilidade;</a:t>
            </a:r>
          </a:p>
          <a:p>
            <a:r>
              <a:rPr lang="pt-BR" dirty="0" smtClean="0"/>
              <a:t>3 - Técnicas de diferenciação do produto;</a:t>
            </a:r>
          </a:p>
          <a:p>
            <a:r>
              <a:rPr lang="pt-BR" dirty="0" smtClean="0"/>
              <a:t>4 - Fatores que afetam a localização da fábrica;</a:t>
            </a:r>
          </a:p>
          <a:p>
            <a:r>
              <a:rPr lang="pt-BR" dirty="0" smtClean="0"/>
              <a:t>5 - Preço e políticas de preço;</a:t>
            </a:r>
          </a:p>
          <a:p>
            <a:r>
              <a:rPr lang="pt-BR" dirty="0" smtClean="0"/>
              <a:t>6 - Taxas e serviços de transporte;</a:t>
            </a:r>
          </a:p>
          <a:p>
            <a:r>
              <a:rPr lang="pt-BR" dirty="0" smtClean="0"/>
              <a:t>7 - Métodos de marketing de empresas individuais;</a:t>
            </a:r>
          </a:p>
          <a:p>
            <a:r>
              <a:rPr lang="pt-BR" dirty="0" smtClean="0"/>
              <a:t>8 - Serviços auxiliares.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8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ESCOLAS DO MARKETING NÃO INTERATIVA ECONÔMICA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Capítulo descreve, resume e avalia 3 escolas do pensamento do Marketing:</a:t>
            </a:r>
          </a:p>
          <a:p>
            <a:pPr algn="just"/>
            <a:r>
              <a:rPr lang="pt-BR" dirty="0" smtClean="0"/>
              <a:t>Escola de commodities;</a:t>
            </a:r>
          </a:p>
          <a:p>
            <a:pPr algn="just"/>
            <a:r>
              <a:rPr lang="pt-BR" dirty="0" smtClean="0"/>
              <a:t>Escola funcional;</a:t>
            </a:r>
          </a:p>
          <a:p>
            <a:pPr algn="just"/>
            <a:r>
              <a:rPr lang="pt-BR" dirty="0" smtClean="0"/>
              <a:t>Escola regional.</a:t>
            </a:r>
          </a:p>
          <a:p>
            <a:pPr marL="0" indent="0" algn="just">
              <a:buNone/>
            </a:pPr>
            <a:r>
              <a:rPr lang="pt-BR" dirty="0" smtClean="0"/>
              <a:t>Elas estão baseadas na concepção econômica com pouca perspectiva social ou psicológica.</a:t>
            </a:r>
          </a:p>
          <a:p>
            <a:pPr marL="0" indent="0" algn="just">
              <a:buNone/>
            </a:pPr>
            <a:r>
              <a:rPr lang="pt-BR" dirty="0" smtClean="0"/>
              <a:t>O foco está na perspectiva de quem vende.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942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REGIONAL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Entre as hipóteses propostas por Vaile, Grether e Cox (1952), era um conjunto para explicar por que algumas mercadorias são produzidas e consumidas dentro de uma região econômica enquanto que outras são consumidas fora da região produzida.</a:t>
            </a:r>
          </a:p>
          <a:p>
            <a:pPr marL="0" indent="0" algn="just">
              <a:buNone/>
            </a:pPr>
            <a:r>
              <a:rPr lang="pt-BR" dirty="0" smtClean="0"/>
              <a:t>Eles também inspiraram a previsão do trabalho de Bertin Ohlin (1931) em economia apresentando hipóteses para explicar marketing inter-regional.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347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AVALIAÇÃO DA ESCOLA </a:t>
            </a:r>
            <a:r>
              <a:rPr lang="pt-BR" dirty="0" smtClean="0">
                <a:solidFill>
                  <a:srgbClr val="C00000"/>
                </a:solidFill>
              </a:rPr>
              <a:t>REGIONAL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teoria regional é baseada no processo dedutivo de conceitos de empréstimos de disciplinas bem estabelecidas e aplicadas na área do marketing. Portanto é muito boa na organização, moderada no suporte empírico e um pouco limitada na relevância.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363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800" dirty="0" smtClean="0">
                <a:solidFill>
                  <a:srgbClr val="C00000"/>
                </a:solidFill>
              </a:rPr>
              <a:t>USP ESALQ – ESCOLA SUPERIOR DE AGRICULTURA “LUIZ DE QUEIROZ”</a:t>
            </a:r>
            <a:br>
              <a:rPr lang="pt-BR" sz="1800" dirty="0" smtClean="0">
                <a:solidFill>
                  <a:srgbClr val="C00000"/>
                </a:solidFill>
              </a:rPr>
            </a:br>
            <a:r>
              <a:rPr lang="pt-BR" sz="1800" dirty="0" smtClean="0">
                <a:solidFill>
                  <a:srgbClr val="C00000"/>
                </a:solidFill>
              </a:rPr>
              <a:t>DEPARTAMENTO DE ECONOMIA, ADMINISTRAÇÃO E SOCIOLOGIA</a:t>
            </a:r>
            <a:br>
              <a:rPr lang="pt-BR" sz="1800" dirty="0" smtClean="0">
                <a:solidFill>
                  <a:srgbClr val="C00000"/>
                </a:solidFill>
              </a:rPr>
            </a:br>
            <a:r>
              <a:rPr lang="pt-BR" sz="1800" dirty="0" smtClean="0">
                <a:solidFill>
                  <a:srgbClr val="C00000"/>
                </a:solidFill>
              </a:rPr>
              <a:t>ADM 4012 - TÓPICOS ESPECIAIS EM AGRONEGÓCIOS E ORGANIZAÇÕES – AULA 03</a:t>
            </a:r>
            <a:br>
              <a:rPr lang="pt-BR" sz="1800" dirty="0" smtClean="0">
                <a:solidFill>
                  <a:srgbClr val="C00000"/>
                </a:solidFill>
              </a:rPr>
            </a:br>
            <a:r>
              <a:rPr lang="pt-BR" sz="1800" dirty="0" smtClean="0">
                <a:solidFill>
                  <a:srgbClr val="C00000"/>
                </a:solidFill>
              </a:rPr>
              <a:t>PROFESSOR: HERMES MORETTI RIBEIRO DA SILVA</a:t>
            </a:r>
            <a:endParaRPr lang="pt-BR" sz="18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3657600" lvl="8" indent="0">
              <a:buNone/>
            </a:pPr>
            <a:r>
              <a:rPr lang="pt-BR" sz="1800" dirty="0" smtClean="0"/>
              <a:t>					</a:t>
            </a:r>
            <a:r>
              <a:rPr lang="pt-BR" sz="1800" dirty="0" smtClean="0">
                <a:solidFill>
                  <a:srgbClr val="C00000"/>
                </a:solidFill>
              </a:rPr>
              <a:t>JULIANA APARECIDA BUENO</a:t>
            </a:r>
          </a:p>
          <a:p>
            <a:pPr marL="3657600" lvl="8" indent="0">
              <a:buNone/>
            </a:pPr>
            <a:r>
              <a:rPr lang="pt-BR" sz="1800" dirty="0">
                <a:solidFill>
                  <a:srgbClr val="C00000"/>
                </a:solidFill>
              </a:rPr>
              <a:t>	</a:t>
            </a:r>
            <a:r>
              <a:rPr lang="pt-BR" sz="1800" dirty="0" smtClean="0">
                <a:solidFill>
                  <a:srgbClr val="C00000"/>
                </a:solidFill>
              </a:rPr>
              <a:t>				25/AGOSTO/2016</a:t>
            </a:r>
            <a:endParaRPr lang="pt-BR" sz="1800" dirty="0">
              <a:solidFill>
                <a:srgbClr val="C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8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ESCOLA DE COMMODITIES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Marketing surgiu como disciplina nos anos iniciais de 1900 ( início século XX).</a:t>
            </a:r>
          </a:p>
          <a:p>
            <a:pPr marL="0" indent="0" algn="just">
              <a:buNone/>
            </a:pPr>
            <a:r>
              <a:rPr lang="pt-BR" dirty="0" smtClean="0"/>
              <a:t>Os estudiosos estavam interessados na pergunta: Como faz sentido a nova era do marketing?</a:t>
            </a:r>
          </a:p>
          <a:p>
            <a:pPr marL="0" indent="0" algn="just">
              <a:buNone/>
            </a:pPr>
            <a:r>
              <a:rPr lang="pt-BR" dirty="0" smtClean="0"/>
              <a:t>Queriam descrever um sistema atraente e lógico.</a:t>
            </a:r>
          </a:p>
          <a:p>
            <a:pPr marL="0" indent="0" algn="just">
              <a:buNone/>
            </a:pPr>
            <a:r>
              <a:rPr lang="pt-BR" dirty="0" smtClean="0"/>
              <a:t>Grupo considerável emergiu e fundou “commodity school”.</a:t>
            </a:r>
          </a:p>
          <a:p>
            <a:pPr marL="0" indent="0" algn="just">
              <a:buNone/>
            </a:pPr>
            <a:r>
              <a:rPr lang="pt-BR" dirty="0" smtClean="0"/>
              <a:t>Dado que marketing é a concentração do movimento de mercadorias de produtores para consumidores, teóricos propuseram que a concentração deveria ser os “objetos” das transações, chamando-os de produtos.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668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ESCOLA DE </a:t>
            </a:r>
            <a:r>
              <a:rPr lang="pt-BR" dirty="0" smtClean="0">
                <a:solidFill>
                  <a:srgbClr val="C00000"/>
                </a:solidFill>
              </a:rPr>
              <a:t>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Como Marketing emergiu fortemente da economia agrícola então a abordagem do estudo recebe o nome de “commodity school”.</a:t>
            </a:r>
          </a:p>
          <a:p>
            <a:pPr marL="0" indent="0" algn="just">
              <a:buNone/>
            </a:pPr>
            <a:r>
              <a:rPr lang="pt-BR" dirty="0" smtClean="0"/>
              <a:t>Rhodes (1927) propôs que poderia haver classificação de produtos/mercadorias para comparação no mercado.</a:t>
            </a:r>
          </a:p>
          <a:p>
            <a:pPr marL="0" indent="0" algn="just">
              <a:buNone/>
            </a:pPr>
            <a:r>
              <a:rPr lang="pt-BR" dirty="0" smtClean="0"/>
              <a:t>Pesquisadores acreditavam que se as mercadorias fossem classificadas num sistema racional, haveria um grande ganho científico. Contudo eles não queriam apenas importância científica mas também a contribuição prática.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5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Eles acreditavam que a medida que a classificação se desenvolvesse, o modelo de uma categoria poderia ser usado para outras, usando mesmo procedimento e prática.</a:t>
            </a:r>
          </a:p>
          <a:p>
            <a:pPr marL="0" indent="0" algn="just">
              <a:buNone/>
            </a:pPr>
            <a:r>
              <a:rPr lang="pt-BR" dirty="0" smtClean="0"/>
              <a:t>Surgiu então a ideia do “marketing cookbook” - livro de receitas do marketing. Quando o vendedor queria uma “receita” dos procedimentos de venda, então poderia procurar na categoria do produto.</a:t>
            </a:r>
          </a:p>
          <a:p>
            <a:pPr marL="0" indent="0" algn="just">
              <a:buNone/>
            </a:pPr>
            <a:r>
              <a:rPr lang="pt-BR" dirty="0" smtClean="0"/>
              <a:t>Melvin Copeland (1925) disse: “A classificação dos produtos em grupos facilita a determinação do tipo de lojas, mercado para específico produto, métodos, distribuição, relações dos negociantes”.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71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Vários sistemas de classificação foram propostos durante os primeiros anos da escola.</a:t>
            </a:r>
          </a:p>
          <a:p>
            <a:pPr marL="0" indent="0" algn="just">
              <a:buNone/>
            </a:pPr>
            <a:r>
              <a:rPr lang="pt-BR" dirty="0" smtClean="0"/>
              <a:t>Charles Parlin sugeriu que havia 3 categorias para “women´s purchases” - compras das mulheres:</a:t>
            </a:r>
          </a:p>
          <a:p>
            <a:pPr algn="just"/>
            <a:r>
              <a:rPr lang="pt-BR" dirty="0" smtClean="0"/>
              <a:t>Produtos de conveniência – produtos de uso imediato, diários, baratos;</a:t>
            </a:r>
          </a:p>
          <a:p>
            <a:pPr algn="just"/>
            <a:r>
              <a:rPr lang="pt-BR" dirty="0" smtClean="0"/>
              <a:t>Produtos de emergência – inclui remédios e suprimentos necessários;</a:t>
            </a:r>
          </a:p>
          <a:p>
            <a:pPr algn="just"/>
            <a:r>
              <a:rPr lang="pt-BR" dirty="0" smtClean="0"/>
              <a:t>Linhas de compras – produtos importantes que requerem mais tempo e pesquisa.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737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Melvin Copeland (1923) sugeriu que o sistema de Parlin poderia ser melhorado. Ele divide as mercadorias em 3 categorias:</a:t>
            </a:r>
          </a:p>
          <a:p>
            <a:pPr algn="just"/>
            <a:r>
              <a:rPr lang="pt-BR" dirty="0" smtClean="0"/>
              <a:t>Produtos de conveniência – produtos acessíveis e familiares, de necessidade imediata, comprados nos lugares mais próximos;</a:t>
            </a:r>
          </a:p>
          <a:p>
            <a:pPr algn="just"/>
            <a:r>
              <a:rPr lang="pt-BR" dirty="0" smtClean="0"/>
              <a:t>Produtos comerciais – aqueles que o consumidor deseja comparar preços, qualidade e de necessidade casual;</a:t>
            </a:r>
          </a:p>
          <a:p>
            <a:pPr algn="just"/>
            <a:r>
              <a:rPr lang="pt-BR" dirty="0" smtClean="0"/>
              <a:t>Produtos especializados – produtos específicos, marcas especiais, que atraem determinados consumidores.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27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ESCOLA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Rhoades (1927) acreditava que as mercadorias poderiam ser classificadas de acordo com suas características físicas e de produção.</a:t>
            </a:r>
          </a:p>
          <a:p>
            <a:pPr marL="0" indent="0" algn="just">
              <a:buNone/>
            </a:pPr>
            <a:r>
              <a:rPr lang="pt-BR" dirty="0" smtClean="0"/>
              <a:t>Leo Aspinwall (1958) usou 5 características para diferenciar 3 tipos de mercadorias: vermelha, laranja, amarela.</a:t>
            </a:r>
          </a:p>
          <a:p>
            <a:pPr algn="just"/>
            <a:r>
              <a:rPr lang="pt-BR" dirty="0" smtClean="0"/>
              <a:t>Taxa de substituição: proporção satisfação esperada pelo consumidor</a:t>
            </a:r>
          </a:p>
          <a:p>
            <a:pPr algn="just"/>
            <a:r>
              <a:rPr lang="pt-BR" dirty="0" smtClean="0"/>
              <a:t>Margem bruta: lucro obtido pela venda </a:t>
            </a:r>
          </a:p>
          <a:p>
            <a:pPr algn="just"/>
            <a:r>
              <a:rPr lang="pt-BR" dirty="0" smtClean="0"/>
              <a:t>Ajustamento: serviço aplicado ao produto para necessidade do consumidor</a:t>
            </a:r>
          </a:p>
          <a:p>
            <a:pPr algn="just"/>
            <a:r>
              <a:rPr lang="pt-BR" dirty="0" smtClean="0"/>
              <a:t>Tempo de consumo: medida de tempo para utilidade desejada</a:t>
            </a:r>
          </a:p>
          <a:p>
            <a:pPr algn="just"/>
            <a:r>
              <a:rPr lang="pt-BR" dirty="0" smtClean="0"/>
              <a:t>Tempo de pesquisa: medida de tempo e distância da loja</a:t>
            </a:r>
          </a:p>
        </p:txBody>
      </p:sp>
    </p:spTree>
    <p:extLst>
      <p:ext uri="{BB962C8B-B14F-4D97-AF65-F5344CB8AC3E}">
        <p14:creationId xmlns:p14="http://schemas.microsoft.com/office/powerpoint/2010/main" val="1638653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TM02892315[[fn=Mecha]]</Template>
  <TotalTime>501</TotalTime>
  <Words>1713</Words>
  <Application>Microsoft Office PowerPoint</Application>
  <PresentationFormat>Widescreen</PresentationFormat>
  <Paragraphs>169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Wingdings 2</vt:lpstr>
      <vt:lpstr>HDOfficeLightV0</vt:lpstr>
      <vt:lpstr>Orgânico</vt:lpstr>
      <vt:lpstr>JULIANA APARECIDA BUENO – NUSP 10119536 USP ESALQ – ESCOLA SUPERIOR DE AGRICULTURA “LUIZ DE QUEIROZ” DEPARTAMENTO DE ECONOMIA, ADMINISTRAÇÃO E SOCIOLOGIA ADM 4012 - TÓPICOS ESPECIAIS EM AGRONEGÓCIOS E ORGANIZAÇÕES – AULA 03 PROFESSOR: HERMES MORETTI RIBEIRO DA SILVA</vt:lpstr>
      <vt:lpstr>MARKETING THEORY: EVOLUTION AND EVALUATION CHAPTER TWO</vt:lpstr>
      <vt:lpstr>ESCOLAS DO MARKETING NÃO INTERATIVA ECONÔMICA</vt:lpstr>
      <vt:lpstr>ESCOLA DE COMMODITIES</vt:lpstr>
      <vt:lpstr>ESCOLA DE COMMODITIES</vt:lpstr>
      <vt:lpstr>ESCOLA DE COMMODITIES</vt:lpstr>
      <vt:lpstr>ESCOLA DE COMMODITIES</vt:lpstr>
      <vt:lpstr>ESCOLA DE COMMODITIES</vt:lpstr>
      <vt:lpstr>ESCOLA DE COMMODITIES</vt:lpstr>
      <vt:lpstr>COLOR CLASSIFICATION</vt:lpstr>
      <vt:lpstr>ESCOLA DE COMMODITIES</vt:lpstr>
      <vt:lpstr>ESCOLA DE COMMODITIES</vt:lpstr>
      <vt:lpstr>ESCOLA DE COMMODITIES</vt:lpstr>
      <vt:lpstr>ESCOLA DE COMMODITIES</vt:lpstr>
      <vt:lpstr>ESCOLA DE COMMODITIES</vt:lpstr>
      <vt:lpstr>AVALIAÇÃO DA ESCOLA DE COMMODITIES</vt:lpstr>
      <vt:lpstr>ESCOLA FUNCIONAL</vt:lpstr>
      <vt:lpstr>ESCOLA FUNCIONAL</vt:lpstr>
      <vt:lpstr>ESCOLA FUNCIONAL</vt:lpstr>
      <vt:lpstr>ESCOLA FUNCIONAL</vt:lpstr>
      <vt:lpstr>ESCOLA FUNCIONAL</vt:lpstr>
      <vt:lpstr>ESCOLA FUNCIONAL</vt:lpstr>
      <vt:lpstr>ESCOLA FUNCIONAL</vt:lpstr>
      <vt:lpstr>AVALIAÇÃO DA ESCOLA FUNCIONAL</vt:lpstr>
      <vt:lpstr>ESCOLA REGIONAL</vt:lpstr>
      <vt:lpstr>ESCOLA REGIONAL</vt:lpstr>
      <vt:lpstr>ESCOLA REGIONAL</vt:lpstr>
      <vt:lpstr>ESCOLA REGIONAL</vt:lpstr>
      <vt:lpstr>ESCOLA REGIONAL</vt:lpstr>
      <vt:lpstr>ESCOLA REGIONAL</vt:lpstr>
      <vt:lpstr>AVALIAÇÃO DA ESCOLA REGIONAL</vt:lpstr>
      <vt:lpstr>USP ESALQ – ESCOLA SUPERIOR DE AGRICULTURA “LUIZ DE QUEIROZ” DEPARTAMENTO DE ECONOMIA, ADMINISTRAÇÃO E SOCIOLOGIA ADM 4012 - TÓPICOS ESPECIAIS EM AGRONEGÓCIOS E ORGANIZAÇÕES – AULA 03 PROFESSOR: HERMES MORETTI RIBEIRO DA SILVA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THEORY: EVOLUTION AND EVALUATION CHAPTER TWO</dc:title>
  <dc:creator>user</dc:creator>
  <cp:lastModifiedBy>user</cp:lastModifiedBy>
  <cp:revision>37</cp:revision>
  <dcterms:created xsi:type="dcterms:W3CDTF">2016-08-22T19:55:53Z</dcterms:created>
  <dcterms:modified xsi:type="dcterms:W3CDTF">2016-08-24T21:39:11Z</dcterms:modified>
</cp:coreProperties>
</file>