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embeddedFontLst>
    <p:embeddedFont>
      <p:font typeface="Libre Baskerville" charset="0"/>
      <p:regular r:id="rId17"/>
      <p:bold r:id="rId18"/>
      <p:italic r:id="rId19"/>
    </p:embeddedFont>
    <p:embeddedFont>
      <p:font typeface="Calibri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relação ao ensino fundamental a contextualização social, cultural e histórica das ciências é mais ampla, com enfoque principal em fixação de conceitos base e relação destes, Não só, com o contexto que está inserido mas, também, com maiores escalas. Já no ensino médio o conhecimento conceitual de zoologia é importante para os alunos estarem informados e se posicionarem em relações as questoes contemporâneas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pt-B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2286000" y="2343150"/>
            <a:ext cx="6172200" cy="14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1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2286000" y="3752491"/>
            <a:ext cx="6172200" cy="10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ctr" rtl="0">
              <a:spcBef>
                <a:spcPts val="420"/>
              </a:spcBef>
              <a:buClr>
                <a:schemeClr val="accent1"/>
              </a:buClr>
              <a:buFont typeface="Noto Sans Symbols"/>
              <a:buNone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ctr" rtl="0">
              <a:spcBef>
                <a:spcPts val="360"/>
              </a:spcBef>
              <a:buClr>
                <a:srgbClr val="DE7530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ctr" rtl="0">
              <a:spcBef>
                <a:spcPts val="360"/>
              </a:spcBef>
              <a:buClr>
                <a:srgbClr val="FEC2AC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ctr" rtl="0">
              <a:spcBef>
                <a:spcPts val="320"/>
              </a:spcBef>
              <a:buClr>
                <a:srgbClr val="BBC9E9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ctr" rtl="0">
              <a:spcBef>
                <a:spcPts val="320"/>
              </a:spcBef>
              <a:buClr>
                <a:schemeClr val="accent1"/>
              </a:buClr>
              <a:buFont typeface="Libre Baskerville"/>
              <a:buNone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ctr" rtl="0">
              <a:spcBef>
                <a:spcPts val="280"/>
              </a:spcBef>
              <a:buClr>
                <a:srgbClr val="FEC2AC"/>
              </a:buClr>
              <a:buFont typeface="Noto Sans Symbols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accent2"/>
              </a:buClr>
              <a:buFont typeface="Libre Baskerville"/>
              <a:buNone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DE7530"/>
              </a:buClr>
              <a:buFont typeface="Libre Baskerville"/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 rot="5400000">
            <a:off x="8050371" y="832947"/>
            <a:ext cx="171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 rot="5400000">
            <a:off x="7534492" y="3088269"/>
            <a:ext cx="27432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381000" y="0"/>
            <a:ext cx="609600" cy="5143500"/>
          </a:xfrm>
          <a:prstGeom prst="rect">
            <a:avLst/>
          </a:prstGeom>
          <a:solidFill>
            <a:srgbClr val="FEC2AC">
              <a:alpha val="5373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276336" y="0"/>
            <a:ext cx="104700" cy="5143500"/>
          </a:xfrm>
          <a:prstGeom prst="rect">
            <a:avLst/>
          </a:prstGeom>
          <a:solidFill>
            <a:srgbClr val="FFD8CC">
              <a:alpha val="35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990600" y="0"/>
            <a:ext cx="181800" cy="5143500"/>
          </a:xfrm>
          <a:prstGeom prst="rect">
            <a:avLst/>
          </a:prstGeom>
          <a:solidFill>
            <a:srgbClr val="FFD8CC">
              <a:alpha val="698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1141320" y="0"/>
            <a:ext cx="230400" cy="51435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71" name="Shape 71"/>
          <p:cNvCxnSpPr/>
          <p:nvPr/>
        </p:nvCxnSpPr>
        <p:spPr>
          <a:xfrm>
            <a:off x="106343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Shape 72"/>
          <p:cNvCxnSpPr/>
          <p:nvPr/>
        </p:nvCxnSpPr>
        <p:spPr>
          <a:xfrm>
            <a:off x="914400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5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Shape 73"/>
          <p:cNvCxnSpPr/>
          <p:nvPr/>
        </p:nvCxnSpPr>
        <p:spPr>
          <a:xfrm>
            <a:off x="854112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Shape 74"/>
          <p:cNvCxnSpPr/>
          <p:nvPr/>
        </p:nvCxnSpPr>
        <p:spPr>
          <a:xfrm>
            <a:off x="172664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Shape 75"/>
          <p:cNvCxnSpPr/>
          <p:nvPr/>
        </p:nvCxnSpPr>
        <p:spPr>
          <a:xfrm>
            <a:off x="10668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" name="Shape 76"/>
          <p:cNvCxnSpPr/>
          <p:nvPr/>
        </p:nvCxnSpPr>
        <p:spPr>
          <a:xfrm>
            <a:off x="9113856" y="0"/>
            <a:ext cx="0" cy="51435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Shape 77"/>
          <p:cNvSpPr/>
          <p:nvPr/>
        </p:nvSpPr>
        <p:spPr>
          <a:xfrm>
            <a:off x="1219200" y="0"/>
            <a:ext cx="76200" cy="51435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609600" y="2571750"/>
            <a:ext cx="1295400" cy="971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1309632" y="3650063"/>
            <a:ext cx="641400" cy="481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091079" y="4125474"/>
            <a:ext cx="137100" cy="10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1664208" y="4341113"/>
            <a:ext cx="274200" cy="20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905000" y="3371850"/>
            <a:ext cx="365700" cy="274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1325544" y="3696526"/>
            <a:ext cx="609600" cy="38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bg>
      <p:bgPr>
        <a:solidFill>
          <a:schemeClr val="dk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286000" y="2171700"/>
            <a:ext cx="6172200" cy="15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Libre Baskerville"/>
              <a:buNone/>
              <a:defRPr sz="3000" b="1" i="0" u="none" strike="noStrike" cap="small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286000" y="3757612"/>
            <a:ext cx="6172200" cy="102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28448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90500" algn="l" rtl="0">
              <a:spcBef>
                <a:spcPts val="320"/>
              </a:spcBef>
              <a:buClr>
                <a:srgbClr val="DE7530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85419" algn="l" rtl="0">
              <a:spcBef>
                <a:spcPts val="280"/>
              </a:spcBef>
              <a:buClr>
                <a:srgbClr val="FEC2AC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93039" algn="l" rtl="0">
              <a:spcBef>
                <a:spcPts val="280"/>
              </a:spcBef>
              <a:buClr>
                <a:srgbClr val="BBC9E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 rot="5400000">
            <a:off x="8049006" y="830199"/>
            <a:ext cx="171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 rot="5400000">
            <a:off x="7534679" y="3086124"/>
            <a:ext cx="27432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81000" y="0"/>
            <a:ext cx="609600" cy="5143500"/>
          </a:xfrm>
          <a:prstGeom prst="rect">
            <a:avLst/>
          </a:prstGeom>
          <a:solidFill>
            <a:srgbClr val="FEC2AC">
              <a:alpha val="5373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76336" y="0"/>
            <a:ext cx="104700" cy="5143500"/>
          </a:xfrm>
          <a:prstGeom prst="rect">
            <a:avLst/>
          </a:prstGeom>
          <a:solidFill>
            <a:srgbClr val="FFD8CC">
              <a:alpha val="356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990600" y="0"/>
            <a:ext cx="181800" cy="5143500"/>
          </a:xfrm>
          <a:prstGeom prst="rect">
            <a:avLst/>
          </a:prstGeom>
          <a:solidFill>
            <a:srgbClr val="FFD8CC">
              <a:alpha val="698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141320" y="0"/>
            <a:ext cx="230400" cy="51435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99" name="Shape 99"/>
          <p:cNvCxnSpPr/>
          <p:nvPr/>
        </p:nvCxnSpPr>
        <p:spPr>
          <a:xfrm>
            <a:off x="106343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914400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5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854112" y="0"/>
            <a:ext cx="0" cy="51435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>
            <a:off x="1726640" y="0"/>
            <a:ext cx="0" cy="51435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Shape 103"/>
          <p:cNvCxnSpPr/>
          <p:nvPr/>
        </p:nvCxnSpPr>
        <p:spPr>
          <a:xfrm>
            <a:off x="10668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Shape 104"/>
          <p:cNvSpPr/>
          <p:nvPr/>
        </p:nvSpPr>
        <p:spPr>
          <a:xfrm>
            <a:off x="1219200" y="0"/>
            <a:ext cx="76200" cy="51435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609600" y="2571750"/>
            <a:ext cx="1295400" cy="971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324704" y="3650063"/>
            <a:ext cx="641400" cy="481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1091079" y="4125474"/>
            <a:ext cx="137100" cy="10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1664208" y="4343400"/>
            <a:ext cx="274200" cy="205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1879040" y="3359915"/>
            <a:ext cx="365700" cy="274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10" name="Shape 110"/>
          <p:cNvCxnSpPr/>
          <p:nvPr/>
        </p:nvCxnSpPr>
        <p:spPr>
          <a:xfrm>
            <a:off x="9097943" y="0"/>
            <a:ext cx="0" cy="51435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340616" y="3696526"/>
            <a:ext cx="609600" cy="38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6576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270248" y="1200150"/>
            <a:ext cx="3657599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75438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771650"/>
            <a:ext cx="3657600" cy="29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371975" y="1771650"/>
            <a:ext cx="3657600" cy="29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idx="3"/>
          </p:nvPr>
        </p:nvSpPr>
        <p:spPr>
          <a:xfrm>
            <a:off x="457200" y="1177290"/>
            <a:ext cx="3657600" cy="493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idx="4"/>
          </p:nvPr>
        </p:nvSpPr>
        <p:spPr>
          <a:xfrm>
            <a:off x="4343400" y="1177290"/>
            <a:ext cx="3657600" cy="493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Shape 138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160579" y="2343089"/>
            <a:ext cx="4731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2000" b="1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12279" y="205739"/>
            <a:ext cx="1527000" cy="373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28448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90500" algn="l" rtl="0">
              <a:spcBef>
                <a:spcPts val="200"/>
              </a:spcBef>
              <a:buClr>
                <a:srgbClr val="DE7530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85419" algn="l" rtl="0">
              <a:spcBef>
                <a:spcPts val="180"/>
              </a:spcBef>
              <a:buClr>
                <a:srgbClr val="FEC2AC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93039" algn="l" rtl="0">
              <a:spcBef>
                <a:spcPts val="180"/>
              </a:spcBef>
              <a:buClr>
                <a:srgbClr val="BBC9E9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cxnSp>
        <p:nvCxnSpPr>
          <p:cNvPr id="141" name="Shape 141"/>
          <p:cNvCxnSpPr/>
          <p:nvPr/>
        </p:nvCxnSpPr>
        <p:spPr>
          <a:xfrm>
            <a:off x="6248400" y="0"/>
            <a:ext cx="0" cy="51435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Shape 142"/>
          <p:cNvCxnSpPr/>
          <p:nvPr/>
        </p:nvCxnSpPr>
        <p:spPr>
          <a:xfrm>
            <a:off x="6192296" y="0"/>
            <a:ext cx="0" cy="51435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Shape 143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" name="Shape 144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>
              <a:alpha val="8667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45" name="Shape 145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6" name="Shape 146"/>
          <p:cNvSpPr/>
          <p:nvPr/>
        </p:nvSpPr>
        <p:spPr>
          <a:xfrm>
            <a:off x="8156447" y="4286250"/>
            <a:ext cx="548700" cy="411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304800" y="205739"/>
            <a:ext cx="5638800" cy="474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hape 152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3" name="Shape 153"/>
          <p:cNvSpPr/>
          <p:nvPr/>
        </p:nvSpPr>
        <p:spPr>
          <a:xfrm>
            <a:off x="8156447" y="4286250"/>
            <a:ext cx="548700" cy="411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138863" y="2343089"/>
            <a:ext cx="4731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2000" b="1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765797" y="198596"/>
            <a:ext cx="1524000" cy="371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223520" algn="l" rtl="0">
              <a:spcBef>
                <a:spcPts val="24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52400" algn="l" rtl="0">
              <a:spcBef>
                <a:spcPts val="20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51130" algn="l" rtl="0">
              <a:spcBef>
                <a:spcPts val="18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54178" algn="l" rtl="0">
              <a:spcBef>
                <a:spcPts val="18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cxnSp>
        <p:nvCxnSpPr>
          <p:cNvPr id="157" name="Shape 157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8" name="Shape 158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59" name="Shape 159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Shape 160"/>
          <p:cNvCxnSpPr/>
          <p:nvPr/>
        </p:nvCxnSpPr>
        <p:spPr>
          <a:xfrm>
            <a:off x="6248400" y="0"/>
            <a:ext cx="0" cy="51435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Shape 161"/>
          <p:cNvCxnSpPr/>
          <p:nvPr/>
        </p:nvCxnSpPr>
        <p:spPr>
          <a:xfrm>
            <a:off x="6192296" y="0"/>
            <a:ext cx="0" cy="51435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Shape 162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 rot="5400000">
            <a:off x="2363400" y="-706050"/>
            <a:ext cx="3655200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 rot="5400000">
            <a:off x="5273250" y="1562129"/>
            <a:ext cx="4388700" cy="16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 rt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hape 51"/>
          <p:cNvCxnSpPr/>
          <p:nvPr/>
        </p:nvCxnSpPr>
        <p:spPr>
          <a:xfrm>
            <a:off x="8763000" y="0"/>
            <a:ext cx="0" cy="51435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6764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lvl="1" indent="-177800" algn="l" rtl="0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-121919" algn="l" rtl="0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lvl="3" indent="-116839" algn="l" rtl="0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lvl="4" indent="-123951" algn="l" rtl="0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lvl="5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Libre Baskerville"/>
              <a:buChar char="•"/>
              <a:defRPr sz="1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lvl="6" indent="-129539" algn="l" rtl="0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lvl="7" indent="-101600" algn="l" rtl="0">
              <a:spcBef>
                <a:spcPts val="28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4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lvl="8" indent="-96520" algn="l" rtl="0">
              <a:spcBef>
                <a:spcPts val="280"/>
              </a:spcBef>
              <a:buClr>
                <a:srgbClr val="DE7530"/>
              </a:buClr>
              <a:buSzPct val="100000"/>
              <a:buFont typeface="Libre Baskerville"/>
              <a:buChar char="•"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 rot="5400000">
            <a:off x="7841034" y="763376"/>
            <a:ext cx="1508700" cy="3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 rot="5400000">
            <a:off x="7390265" y="2757239"/>
            <a:ext cx="2400299" cy="3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>
            <a:off x="76200" y="0"/>
            <a:ext cx="0" cy="51435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8991600" y="0"/>
            <a:ext cx="0" cy="51435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/>
          <p:nvPr/>
        </p:nvSpPr>
        <p:spPr>
          <a:xfrm>
            <a:off x="8839200" y="0"/>
            <a:ext cx="304800" cy="5143500"/>
          </a:xfrm>
          <a:prstGeom prst="rect">
            <a:avLst/>
          </a:prstGeom>
          <a:solidFill>
            <a:srgbClr val="FEC2AC">
              <a:alpha val="8667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59" name="Shape 59"/>
          <p:cNvCxnSpPr/>
          <p:nvPr/>
        </p:nvCxnSpPr>
        <p:spPr>
          <a:xfrm>
            <a:off x="8915400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Shape 60"/>
          <p:cNvSpPr/>
          <p:nvPr/>
        </p:nvSpPr>
        <p:spPr>
          <a:xfrm>
            <a:off x="8156447" y="4286250"/>
            <a:ext cx="548700" cy="411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129015" y="4300537"/>
            <a:ext cx="609600" cy="39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ctrTitle"/>
          </p:nvPr>
        </p:nvSpPr>
        <p:spPr>
          <a:xfrm>
            <a:off x="611560" y="627534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3000" b="1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Proposta da Base nacional Comum Curricular – Anos finais de Ensino Fundamental e Ensino Médio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ubTitle" idx="1"/>
          </p:nvPr>
        </p:nvSpPr>
        <p:spPr>
          <a:xfrm>
            <a:off x="2286000" y="2860106"/>
            <a:ext cx="6172200" cy="1754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Henrique Hideki Honda</a:t>
            </a:r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Juliana Bordin de Campos Leite</a:t>
            </a:r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Pedro Henrique de Lima Pereira</a:t>
            </a:r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800" b="1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Pedro Henrique Moita</a:t>
            </a:r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/>
          </a:p>
          <a:p>
            <a:pPr marL="0" marR="0" lvl="0" indent="0" algn="r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200"/>
              <a:t>BIZ0307 - Contexto e Práticas no Ensino de Zoologia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endParaRPr sz="27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endParaRPr sz="27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endParaRPr sz="27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1800"/>
              <a:t>Quais você acha que são os principais desafios para ensinar Zoologia na educação básica? Por quê?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>
                <a:highlight>
                  <a:srgbClr val="FFFFFF"/>
                </a:highlight>
              </a:rPr>
              <a:t>"No ensino de Ciências Naturais, onde está situado o Ensino de Zoologia, observamos que, a mesma, sofre com uma série de problemas, tais como: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>
              <a:highlight>
                <a:srgbClr val="FFFFFF"/>
              </a:highlight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solidFill>
                  <a:srgbClr val="DE7530"/>
                </a:solidFill>
                <a:highlight>
                  <a:srgbClr val="FFFFFF"/>
                </a:highlight>
              </a:rPr>
              <a:t>a)</a:t>
            </a:r>
            <a:r>
              <a:rPr lang="pt-BR" sz="1400" b="1">
                <a:highlight>
                  <a:srgbClr val="FFFFFF"/>
                </a:highlight>
              </a:rPr>
              <a:t> </a:t>
            </a:r>
            <a:r>
              <a:rPr lang="pt-BR" sz="1400">
                <a:highlight>
                  <a:srgbClr val="FFFFFF"/>
                </a:highlight>
              </a:rPr>
              <a:t>o uso exclusivo da apostila ou o livro didático,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solidFill>
                  <a:srgbClr val="DE7530"/>
                </a:solidFill>
                <a:highlight>
                  <a:srgbClr val="FFFFFF"/>
                </a:highlight>
              </a:rPr>
              <a:t>b)</a:t>
            </a:r>
            <a:r>
              <a:rPr lang="pt-BR" sz="1400">
                <a:highlight>
                  <a:srgbClr val="FFFFFF"/>
                </a:highlight>
              </a:rPr>
              <a:t> a falta de recursos didáticos alternativos,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solidFill>
                  <a:srgbClr val="DE7530"/>
                </a:solidFill>
                <a:highlight>
                  <a:srgbClr val="FFFFFF"/>
                </a:highlight>
              </a:rPr>
              <a:t>c)</a:t>
            </a:r>
            <a:r>
              <a:rPr lang="pt-BR" sz="1400">
                <a:highlight>
                  <a:srgbClr val="FFFFFF"/>
                </a:highlight>
              </a:rPr>
              <a:t> a exposição oral como único recurso por parte do professor para ministrar os conteúdos de Zoologia em sala de aula;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solidFill>
                  <a:srgbClr val="DE7530"/>
                </a:solidFill>
                <a:highlight>
                  <a:srgbClr val="FFFFFF"/>
                </a:highlight>
              </a:rPr>
              <a:t>d)</a:t>
            </a:r>
            <a:r>
              <a:rPr lang="pt-BR" sz="1400">
                <a:highlight>
                  <a:srgbClr val="FFFFFF"/>
                </a:highlight>
              </a:rPr>
              <a:t> tempo reduzido do professor para planejar e executar suas atividades acadêmicas em sala de aula, laboratórios e espaços não formais;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solidFill>
                  <a:srgbClr val="DE7530"/>
                </a:solidFill>
                <a:highlight>
                  <a:srgbClr val="FFFFFF"/>
                </a:highlight>
              </a:rPr>
              <a:t>e) </a:t>
            </a:r>
            <a:r>
              <a:rPr lang="pt-BR" sz="1400">
                <a:highlight>
                  <a:srgbClr val="FFFFFF"/>
                </a:highlight>
              </a:rPr>
              <a:t>a formação inicial do professor deficiente em relação à realidade de ensino (...)"</a:t>
            </a:r>
          </a:p>
          <a:p>
            <a:pPr marL="0" lvl="0" indent="46799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 b="1">
                <a:highlight>
                  <a:srgbClr val="FFFFFF"/>
                </a:highlight>
              </a:rPr>
              <a:t> </a:t>
            </a:r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19999"/>
              <a:buFont typeface="Noto Sans Symbols"/>
              <a:buNone/>
            </a:pP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/>
              <a:t>Quais você acha que são os principais desafios para ensinar Zoologia na educação básica? Por quê?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/>
              <a:t>"(...) Um importante desafio é ensinar os conteúdos relacionados aos filos de grupos como, por exemplo: poríferos, cnidários e moluscos. Animais aos quais os alunos têm </a:t>
            </a:r>
            <a:r>
              <a:rPr lang="pt-BR" sz="1400" b="1">
                <a:solidFill>
                  <a:srgbClr val="DE7530"/>
                </a:solidFill>
              </a:rPr>
              <a:t>menor contato no dia a dia</a:t>
            </a:r>
            <a:r>
              <a:rPr lang="pt-BR" sz="1400" b="1"/>
              <a:t> </a:t>
            </a:r>
            <a:r>
              <a:rPr lang="pt-BR" sz="1400"/>
              <a:t>e mais dificuldade de compreender com o estudo apenas na sala de aula, usando o livro texto como único recurso didático. </a:t>
            </a:r>
            <a:r>
              <a:rPr lang="pt-BR" sz="1400" b="1">
                <a:solidFill>
                  <a:srgbClr val="DE7530"/>
                </a:solidFill>
              </a:rPr>
              <a:t>Aulas práticas</a:t>
            </a:r>
            <a:r>
              <a:rPr lang="pt-BR" sz="1400" b="1">
                <a:solidFill>
                  <a:srgbClr val="FF9900"/>
                </a:solidFill>
              </a:rPr>
              <a:t> </a:t>
            </a:r>
            <a:r>
              <a:rPr lang="pt-BR" sz="1400"/>
              <a:t>deveriam  ser mais utilizadas como recurso didático dando ao aluno maior significado no  processo de aprendizagem.</a:t>
            </a:r>
          </a:p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/>
              <a:t>Referente à prática de ensino percebeu-se que prevalecem as formas </a:t>
            </a:r>
            <a:r>
              <a:rPr lang="pt-BR" sz="1400" b="1">
                <a:solidFill>
                  <a:srgbClr val="DE7530"/>
                </a:solidFill>
              </a:rPr>
              <a:t>tradicionais tecnicistas, memoristas, passivas de transmissão do conhecimento</a:t>
            </a:r>
            <a:r>
              <a:rPr lang="pt-BR" sz="1400"/>
              <a:t>, sem propiciar a construção de capacidades (competências) e relacionar com temas transversais e a </a:t>
            </a:r>
            <a:r>
              <a:rPr lang="pt-BR" sz="1400" b="1">
                <a:solidFill>
                  <a:srgbClr val="DE7530"/>
                </a:solidFill>
              </a:rPr>
              <a:t>interdisciplinaridade</a:t>
            </a:r>
            <a:r>
              <a:rPr lang="pt-BR" sz="1400"/>
              <a:t> do contexto do estudante (...)"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1800"/>
              <a:t>Quais você acha que são os principais desafios para ensinar Zoologia na educação básica? Por quê?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/>
              <a:t>"(...)Zoologia é uma temática muito importante no ensino de Ciências, que muitas vezes se apoia em </a:t>
            </a:r>
            <a:r>
              <a:rPr lang="pt-BR" sz="1400" b="1">
                <a:solidFill>
                  <a:srgbClr val="DE7530"/>
                </a:solidFill>
              </a:rPr>
              <a:t>memorização de características morfológicas, fisiológicas e comportamentais, pouco articulada aos processos evolutivos e distantes da realidade estudantil.</a:t>
            </a:r>
          </a:p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/>
              <a:t>Um segundo desafio relaciona-se a produção de </a:t>
            </a:r>
            <a:r>
              <a:rPr lang="pt-BR" sz="1400" b="1">
                <a:solidFill>
                  <a:srgbClr val="DE7530"/>
                </a:solidFill>
              </a:rPr>
              <a:t>sequências didáticas</a:t>
            </a:r>
            <a:r>
              <a:rPr lang="pt-BR" sz="1400"/>
              <a:t>, levando em consideração </a:t>
            </a:r>
            <a:r>
              <a:rPr lang="pt-BR" sz="1400" b="1">
                <a:solidFill>
                  <a:srgbClr val="DE7530"/>
                </a:solidFill>
              </a:rPr>
              <a:t>aspectos sociais e culturais</a:t>
            </a:r>
            <a:r>
              <a:rPr lang="pt-BR" sz="1400" b="1"/>
              <a:t> </a:t>
            </a:r>
            <a:r>
              <a:rPr lang="pt-BR" sz="1400"/>
              <a:t>relacionados ao conhecimento científico é imprescindível a contextualização e ampliação do repertório em relação à biodiversidade."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pt-BR"/>
              <a:t>Obrigado!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Pergunta 1 - Influ</a:t>
            </a:r>
            <a:r>
              <a:rPr lang="pt-BR"/>
              <a:t>ência da História da Ciência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Libre Baskerville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Nesse caso, o currículo tem influência da vertente da </a:t>
            </a:r>
            <a:r>
              <a:rPr lang="pt-BR"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valorização dos estudos de diversos grupos de animais focado no entendimento do processo evolutivo e das relações de parentesco. </a:t>
            </a:r>
          </a:p>
          <a:p>
            <a:pPr marL="274320" marR="0" lvl="0" indent="-274320" algn="just" rtl="0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</a:p>
          <a:p>
            <a:pPr marL="457200" marR="0" lvl="0" indent="-342900" algn="just" rtl="0">
              <a:spcBef>
                <a:spcPts val="600"/>
              </a:spcBef>
              <a:buClr>
                <a:schemeClr val="dk1"/>
              </a:buClr>
              <a:buSzPct val="100000"/>
              <a:buFont typeface="Libre Baskerville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 ensino médio o ensino de zoologia é mais focado na diversidade que no ensino fundamental.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Pergunta 2 - Fun</a:t>
            </a:r>
            <a:r>
              <a:rPr lang="pt-BR"/>
              <a:t>ção Social do Ensino de Zoologia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819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Apropriação dos processos e das práticas investigativas;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3333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81940" algn="l" rtl="0">
              <a:spcBef>
                <a:spcPts val="600"/>
              </a:spcBef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Preservação da biodiversidade;</a:t>
            </a:r>
          </a:p>
          <a:p>
            <a:pPr marL="0" marR="0" lvl="0" indent="0" algn="l" rtl="0">
              <a:spcBef>
                <a:spcPts val="600"/>
              </a:spcBef>
              <a:buNone/>
            </a:pPr>
            <a:endParaRPr sz="1800"/>
          </a:p>
          <a:p>
            <a:pPr marL="274320" marR="0" lvl="0" indent="-281940" algn="l" rtl="0">
              <a:spcBef>
                <a:spcPts val="600"/>
              </a:spcBef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/>
              <a:t>Não foi observado nada diretamente relacionado à Zoologia.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/>
              <a:t>Pergunta 2 - Função Social do Ensino de Zoologia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95536" y="122160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819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Ensino Fundamental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estabelecer conceitos base e relacioná-los com o cotidiano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3333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8194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Ensino Médio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: estimula o posicionamento e o debate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30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Entrevista Professor de Zoologia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819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Professor Doutor </a:t>
            </a:r>
            <a:r>
              <a:rPr lang="pt-BR"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José Eduardo Amoroso Rodriguez Marian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3333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8194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Docente da disciplina de invertebrados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3333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81940" algn="l" rtl="0">
              <a:spcBef>
                <a:spcPts val="600"/>
              </a:spcBef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Laboratório de Biologia e Evolução de Mollusca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05961" y="904390"/>
            <a:ext cx="8229600" cy="85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27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Que conteúdo(s) de Zoologia você considera que é(são) essencial(is) para disciplina de Ciências e/ou Biologia na educação básica? Por quê?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0" y="1761660"/>
            <a:ext cx="8445623" cy="2778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40080" marR="0" lvl="1" indent="-284480" algn="just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“Na minha opinião, considero essenciais os conceitos básicos sobre </a:t>
            </a:r>
            <a:r>
              <a:rPr lang="pt-BR" sz="1800" b="1" i="0" u="none" strike="noStrike" cap="none">
                <a:solidFill>
                  <a:srgbClr val="DE753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evolução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(que são essenciais para outras áreas da Biologia também). Pensando em conceitos/conteúdos exclusivos da Zoologia, considero importante o reconhecimento de grandes padrões nos animais, p. ex., noções básicas de embriologia e de planos corpóreos. Na minha opinião, esses conceitos/conteúdos deveriam ser trabalhados em conjunto com embriologia e anatomia humana, permitindo ao estudante contato com uma dimensão alternativa à antropocêntrica.”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539552" y="73554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endParaRPr sz="2700"/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2700" b="0" i="0" u="none" strike="noStrike" cap="small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Quais você acha que são os principais desafios para ensinar Zoologia na educação básica? Por quê?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0" y="1869672"/>
            <a:ext cx="8229600" cy="28869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40080" marR="0" lvl="1" indent="-28448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t-BR" sz="21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“Possivelmente, os desafios são os mesmos encontrados em outras áreas das Ciências: permitir ao estudante formação mínima suficiente para que possa </a:t>
            </a:r>
            <a:r>
              <a:rPr lang="pt-BR" sz="1800" b="1" i="0" u="none" strike="noStrike" cap="none">
                <a:solidFill>
                  <a:srgbClr val="DE753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acompanhar os avanços da Ciência</a:t>
            </a:r>
            <a:r>
              <a:rPr lang="pt-BR"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pt-BR"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pelos meios de comunicação comuns (jornais, revistas, internet) e opinar, de forma fundamentada, sobre o uso de recursos naturais e sustentabilidade.”</a:t>
            </a:r>
          </a:p>
          <a:p>
            <a:pPr marL="274320" marR="0" lvl="0" indent="-27432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3333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/>
              <a:t>Entrevista Professora de Ciências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93333"/>
              <a:buFont typeface="Noto Sans Symbols"/>
              <a:buNone/>
            </a:pPr>
            <a:r>
              <a:rPr lang="pt-BR" sz="1800"/>
              <a:t>Gislaine Gomes Martins Guethi</a:t>
            </a:r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93333"/>
              <a:buFont typeface="Noto Sans Symbols"/>
              <a:buNone/>
            </a:pPr>
            <a:endParaRPr sz="1800"/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93333"/>
              <a:buFont typeface="Noto Sans Symbols"/>
              <a:buNone/>
            </a:pPr>
            <a:r>
              <a:rPr lang="pt-BR" sz="1800"/>
              <a:t>Professora da rede estadual de ensino por 25 anos (aposentou-se em junho de 2016) </a:t>
            </a:r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93333"/>
              <a:buFont typeface="Noto Sans Symbols"/>
              <a:buNone/>
            </a:pPr>
            <a:endParaRPr sz="1800"/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93333"/>
              <a:buFont typeface="Noto Sans Symbols"/>
              <a:buNone/>
            </a:pPr>
            <a:r>
              <a:rPr lang="pt-BR" sz="1800"/>
              <a:t>Doutora pelo ICB - USP (Microbiologia)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pt-BR" sz="1800"/>
              <a:t>Que conteúdo(s) de Zoologia você considera que é(são) essencial(is) para disciplina de Ciências e/ou Biologia na educação básica? Por quê?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>
                <a:solidFill>
                  <a:srgbClr val="000000"/>
                </a:solidFill>
              </a:rPr>
              <a:t>"Os Parâmetros Curriculares Nacionais para o Ensino Médio, em suas Orientações Educacionais Complementares (2002), criticam esse modo como o ensino de Ciências/ Biologia tem sido tradicionalmente organizado, de maneira compartimentada e descontextualizada, seguindo uma lógica interna, cujas linguagens, métodos e conceitos perdem de vista o entendimento dos fenômenos biológicos propriamente ditos e as vivências práticas desses conhecimentos. Ressaltam, ainda, que pouco se aborda o ambiente em que os seres vivos estão inseridos, bem como as interações que estabelecem com outros seres vivos. O enfoque frequentemente está na classificação, anatomia e fisiologia comparadas.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>
                <a:solidFill>
                  <a:srgbClr val="000000"/>
                </a:solidFill>
              </a:rPr>
              <a:t>Os conteúdo de Zoologia tem como foco as estruturas morfofisiológicas, a doenças relacionada a zoonose e contextualização eco evolutivo.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>
                <a:solidFill>
                  <a:srgbClr val="000000"/>
                </a:solidFill>
              </a:rPr>
              <a:t>Diante dos conteúdos dos PCNs e objetivos gerais considero todos os conteúdos essenciais, porém se faz necessário </a:t>
            </a:r>
            <a:r>
              <a:rPr lang="pt-BR" sz="1400" b="1">
                <a:solidFill>
                  <a:srgbClr val="DE7530"/>
                </a:solidFill>
              </a:rPr>
              <a:t>facilitar a compreensão da biodiversidade por meio de sua estrutura evolutiva</a:t>
            </a:r>
            <a:r>
              <a:rPr lang="pt-BR" sz="1400">
                <a:solidFill>
                  <a:srgbClr val="DE7530"/>
                </a:solidFill>
              </a:rPr>
              <a:t>.</a:t>
            </a:r>
            <a:r>
              <a:rPr lang="pt-BR" sz="1400">
                <a:solidFill>
                  <a:srgbClr val="000000"/>
                </a:solidFill>
              </a:rPr>
              <a:t>"</a:t>
            </a:r>
          </a:p>
          <a:p>
            <a:pPr marL="0" lvl="0" indent="52260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pt-BR" sz="1400">
                <a:solidFill>
                  <a:srgbClr val="000000"/>
                </a:solidFill>
              </a:rPr>
              <a:t> </a:t>
            </a:r>
          </a:p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19999"/>
              <a:buFont typeface="Noto Sans Symbols"/>
              <a:buNone/>
            </a:pP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lcão Envidraçado">
  <a:themeElements>
    <a:clrScheme name="Balcão Envidraçado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PresentationFormat>Apresentação na tela (16:9)</PresentationFormat>
  <Paragraphs>68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Libre Baskerville</vt:lpstr>
      <vt:lpstr>Noto Sans Symbols</vt:lpstr>
      <vt:lpstr>Calibri</vt:lpstr>
      <vt:lpstr>simple-light-2</vt:lpstr>
      <vt:lpstr>Balcão Envidraçado</vt:lpstr>
      <vt:lpstr>Proposta da Base nacional Comum Curricular – Anos finais de Ensino Fundamental e Ensino Médio</vt:lpstr>
      <vt:lpstr>Pergunta 1 - Influência da História da Ciência</vt:lpstr>
      <vt:lpstr>Pergunta 2 - Função Social do Ensino de Zoologia</vt:lpstr>
      <vt:lpstr>Pergunta 2 - Função Social do Ensino de Zoologia</vt:lpstr>
      <vt:lpstr>Entrevista Professor de Zoologia</vt:lpstr>
      <vt:lpstr>Que conteúdo(s) de Zoologia você considera que é(são) essencial(is) para disciplina de Ciências e/ou Biologia na educação básica? Por quê?</vt:lpstr>
      <vt:lpstr> Quais você acha que são os principais desafios para ensinar Zoologia na educação básica? Por quê?</vt:lpstr>
      <vt:lpstr> Entrevista Professora de Ciências</vt:lpstr>
      <vt:lpstr>Que conteúdo(s) de Zoologia você considera que é(são) essencial(is) para disciplina de Ciências e/ou Biologia na educação básica? Por quê?</vt:lpstr>
      <vt:lpstr>   Quais você acha que são os principais desafios para ensinar Zoologia na educação básica? Por quê?</vt:lpstr>
      <vt:lpstr>Quais você acha que são os principais desafios para ensinar Zoologia na educação básica? Por quê?</vt:lpstr>
      <vt:lpstr>Quais você acha que são os principais desafios para ensinar Zoologia na educação básica? Por quê?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da Base nacional Comum Curricular – Anos finais de Ensino Fundamental e Ensino Médio</dc:title>
  <cp:lastModifiedBy>User</cp:lastModifiedBy>
  <cp:revision>1</cp:revision>
  <dcterms:modified xsi:type="dcterms:W3CDTF">2016-08-24T16:29:21Z</dcterms:modified>
</cp:coreProperties>
</file>