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B60A-E81A-417F-AA5D-C39177FEE384}" type="datetimeFigureOut">
              <a:rPr lang="pt-BR" smtClean="0"/>
              <a:pPr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B8FA-9A3F-4DD8-9DE4-9C5426E2F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Autofit/>
          </a:bodyPr>
          <a:lstStyle/>
          <a:p>
            <a:r>
              <a:rPr lang="pt-BR" sz="2000" b="1" dirty="0" smtClean="0"/>
              <a:t>Escola Superior de Agricultura “Luiz de Queiroz” – ESALQ/USP</a:t>
            </a:r>
            <a:br>
              <a:rPr lang="pt-BR" sz="2000" b="1" dirty="0" smtClean="0"/>
            </a:br>
            <a:r>
              <a:rPr lang="pt-BR" sz="2000" b="1" dirty="0" smtClean="0"/>
              <a:t>Disciplina: Tópicos Especiais em Agronegócios e Organizações</a:t>
            </a:r>
            <a:br>
              <a:rPr lang="pt-BR" sz="2000" b="1" dirty="0" smtClean="0"/>
            </a:br>
            <a:r>
              <a:rPr lang="pt-BR" sz="2000" b="1" dirty="0" smtClean="0"/>
              <a:t>Professor: Hermes Moretti</a:t>
            </a: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5696" y="4293096"/>
            <a:ext cx="5544616" cy="697632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 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Resenha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  <a:r>
              <a:rPr lang="en-US" b="1" i="1" dirty="0" err="1" smtClean="0">
                <a:solidFill>
                  <a:schemeClr val="tx1"/>
                </a:solidFill>
              </a:rPr>
              <a:t>Periodization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in Marketing </a:t>
            </a:r>
            <a:r>
              <a:rPr lang="en-US" b="1" i="1" dirty="0" smtClean="0">
                <a:solidFill>
                  <a:schemeClr val="tx1"/>
                </a:solidFill>
              </a:rPr>
              <a:t>History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03848" y="54452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SCOTTON, M.R; </a:t>
            </a:r>
            <a:r>
              <a:rPr lang="pt-BR" dirty="0" smtClean="0"/>
              <a:t>Agosto </a:t>
            </a:r>
            <a:r>
              <a:rPr lang="pt-BR" dirty="0" smtClean="0"/>
              <a:t>2016</a:t>
            </a:r>
            <a:endParaRPr lang="pt-BR" dirty="0"/>
          </a:p>
        </p:txBody>
      </p:sp>
      <p:pic>
        <p:nvPicPr>
          <p:cNvPr id="1027" name="Picture 3" descr="C:\Users\Scotton\AppData\Local\Microsoft\Windows\Temporary Internet Files\Content.IE5\74W9COXE\temp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6"/>
            <a:ext cx="6120680" cy="202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000" dirty="0" err="1" smtClean="0"/>
              <a:t>Conceitual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Problemática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Amostra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Exemplificação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Metodologias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Periodização</a:t>
            </a:r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err="1" smtClean="0"/>
              <a:t>Técnicas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Periodização</a:t>
            </a:r>
            <a:r>
              <a:rPr lang="en-US" sz="2000" dirty="0" smtClean="0"/>
              <a:t> </a:t>
            </a:r>
          </a:p>
          <a:p>
            <a:pPr marL="457200" indent="-457200"/>
            <a:r>
              <a:rPr lang="en-US" sz="2000" dirty="0" err="1" smtClean="0"/>
              <a:t>História</a:t>
            </a:r>
            <a:r>
              <a:rPr lang="en-US" sz="2000" dirty="0" smtClean="0"/>
              <a:t> do Marketing X </a:t>
            </a:r>
            <a:r>
              <a:rPr lang="en-US" sz="2000" dirty="0" err="1" smtClean="0"/>
              <a:t>História</a:t>
            </a:r>
            <a:r>
              <a:rPr lang="en-US" sz="2000" dirty="0" smtClean="0"/>
              <a:t> das </a:t>
            </a:r>
            <a:r>
              <a:rPr lang="en-US" sz="2000" dirty="0" err="1" smtClean="0"/>
              <a:t>Idéias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Marketing</a:t>
            </a:r>
          </a:p>
          <a:p>
            <a:pPr marL="457200" indent="-457200"/>
            <a:r>
              <a:rPr lang="en-US" sz="2000" dirty="0" err="1" smtClean="0"/>
              <a:t>Barreiras</a:t>
            </a:r>
            <a:r>
              <a:rPr lang="en-US" sz="2000" dirty="0" smtClean="0"/>
              <a:t> à </a:t>
            </a:r>
            <a:r>
              <a:rPr lang="en-US" sz="2000" dirty="0" err="1" smtClean="0"/>
              <a:t>Periodização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Quadros</a:t>
            </a:r>
            <a:r>
              <a:rPr lang="en-US" sz="2000" dirty="0" smtClean="0"/>
              <a:t>  </a:t>
            </a:r>
            <a:r>
              <a:rPr lang="en-US" sz="2000" dirty="0" err="1" smtClean="0"/>
              <a:t>exemplificativos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Ideias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próximos</a:t>
            </a:r>
            <a:r>
              <a:rPr lang="en-US" sz="2000" dirty="0" smtClean="0"/>
              <a:t> </a:t>
            </a:r>
            <a:r>
              <a:rPr lang="en-US" sz="2000" dirty="0" err="1" smtClean="0"/>
              <a:t>estudos</a:t>
            </a:r>
            <a:endParaRPr lang="en-US" sz="2000" dirty="0" smtClean="0"/>
          </a:p>
          <a:p>
            <a:pPr marL="457200" indent="-457200"/>
            <a:r>
              <a:rPr lang="en-US" sz="2000" dirty="0" err="1" smtClean="0"/>
              <a:t>Apontamentos</a:t>
            </a:r>
            <a:r>
              <a:rPr lang="en-US" sz="2000" dirty="0" smtClean="0"/>
              <a:t> do </a:t>
            </a:r>
            <a:r>
              <a:rPr lang="en-US" sz="2000" dirty="0" err="1" smtClean="0"/>
              <a:t>autor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Resenha</a:t>
            </a:r>
            <a:endParaRPr lang="en-US" sz="20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6856" y="1168152"/>
            <a:ext cx="822960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RESUMO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47687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Conceito</a:t>
            </a:r>
            <a:r>
              <a:rPr lang="en-US" sz="2000" dirty="0" smtClean="0"/>
              <a:t> de </a:t>
            </a:r>
            <a:r>
              <a:rPr lang="en-US" sz="2000" dirty="0" err="1" smtClean="0"/>
              <a:t>Periodização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 err="1" smtClean="0"/>
              <a:t>importância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Periodização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ensino</a:t>
            </a:r>
            <a:r>
              <a:rPr lang="en-US" sz="2000" dirty="0" smtClean="0"/>
              <a:t> e </a:t>
            </a:r>
            <a:r>
              <a:rPr lang="en-US" sz="2000" dirty="0" err="1" smtClean="0"/>
              <a:t>pesquisa</a:t>
            </a:r>
            <a:endParaRPr lang="en-US" sz="2000" dirty="0" smtClean="0"/>
          </a:p>
          <a:p>
            <a:r>
              <a:rPr lang="en-US" sz="2000" dirty="0" err="1" smtClean="0"/>
              <a:t>Origem</a:t>
            </a:r>
            <a:r>
              <a:rPr lang="en-US" sz="2000" dirty="0" smtClean="0"/>
              <a:t> do Marketing e a </a:t>
            </a:r>
            <a:r>
              <a:rPr lang="en-US" sz="2000" dirty="0" err="1" smtClean="0"/>
              <a:t>Periodização</a:t>
            </a:r>
            <a:endParaRPr lang="en-US" sz="2000" dirty="0" smtClean="0"/>
          </a:p>
          <a:p>
            <a:r>
              <a:rPr lang="en-US" sz="2000" dirty="0" smtClean="0"/>
              <a:t>“</a:t>
            </a:r>
            <a:r>
              <a:rPr lang="en-US" sz="2000" dirty="0" err="1" smtClean="0"/>
              <a:t>Quebra</a:t>
            </a:r>
            <a:r>
              <a:rPr lang="en-US" sz="2000" dirty="0" smtClean="0"/>
              <a:t>”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história</a:t>
            </a:r>
            <a:r>
              <a:rPr lang="en-US" sz="2000" dirty="0" smtClean="0"/>
              <a:t> do Marketing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duas</a:t>
            </a:r>
            <a:r>
              <a:rPr lang="en-US" sz="2000" dirty="0" smtClean="0"/>
              <a:t> </a:t>
            </a:r>
            <a:r>
              <a:rPr lang="en-US" sz="2000" dirty="0" err="1" smtClean="0"/>
              <a:t>vertentes</a:t>
            </a:r>
            <a:r>
              <a:rPr lang="en-US" sz="2000" dirty="0" smtClean="0"/>
              <a:t> – </a:t>
            </a:r>
            <a:r>
              <a:rPr lang="en-US" sz="2000" dirty="0" err="1" smtClean="0"/>
              <a:t>História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disciplina</a:t>
            </a:r>
            <a:r>
              <a:rPr lang="en-US" sz="2000" dirty="0" smtClean="0"/>
              <a:t> X </a:t>
            </a:r>
            <a:r>
              <a:rPr lang="en-US" sz="2000" dirty="0" err="1" smtClean="0"/>
              <a:t>história</a:t>
            </a:r>
            <a:r>
              <a:rPr lang="en-US" sz="2000" dirty="0" smtClean="0"/>
              <a:t> das </a:t>
            </a:r>
            <a:r>
              <a:rPr lang="en-US" sz="2000" dirty="0" err="1" smtClean="0"/>
              <a:t>idéias</a:t>
            </a:r>
            <a:r>
              <a:rPr lang="en-US" sz="2000" dirty="0" smtClean="0"/>
              <a:t> (</a:t>
            </a:r>
            <a:r>
              <a:rPr lang="en-US" sz="2000" dirty="0" err="1" smtClean="0"/>
              <a:t>teorias</a:t>
            </a:r>
            <a:r>
              <a:rPr lang="en-US" sz="20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6856" y="116815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/>
              <a:t>CONCEITUAL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512168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Dificuldade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principais</a:t>
            </a:r>
            <a:r>
              <a:rPr lang="en-US" sz="2000" dirty="0" smtClean="0"/>
              <a:t> </a:t>
            </a:r>
            <a:r>
              <a:rPr lang="en-US" sz="2000" dirty="0" err="1" smtClean="0"/>
              <a:t>acontecimentos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história</a:t>
            </a:r>
            <a:r>
              <a:rPr lang="en-US" sz="2000" dirty="0" smtClean="0"/>
              <a:t> do Marketing e </a:t>
            </a:r>
            <a:r>
              <a:rPr lang="en-US" sz="2000" dirty="0" err="1" smtClean="0"/>
              <a:t>seus</a:t>
            </a:r>
            <a:r>
              <a:rPr lang="en-US" sz="2000" dirty="0" smtClean="0"/>
              <a:t> </a:t>
            </a:r>
            <a:r>
              <a:rPr lang="en-US" sz="2000" dirty="0" err="1" smtClean="0"/>
              <a:t>períodos</a:t>
            </a:r>
            <a:r>
              <a:rPr lang="en-US" sz="2000" dirty="0" smtClean="0"/>
              <a:t>  </a:t>
            </a:r>
          </a:p>
          <a:p>
            <a:r>
              <a:rPr lang="en-US" sz="2000" dirty="0" err="1" smtClean="0"/>
              <a:t>falta</a:t>
            </a:r>
            <a:r>
              <a:rPr lang="en-US" sz="2000" dirty="0" smtClean="0"/>
              <a:t> de </a:t>
            </a:r>
            <a:r>
              <a:rPr lang="en-US" sz="2000" dirty="0" err="1" smtClean="0"/>
              <a:t>consenso</a:t>
            </a:r>
            <a:r>
              <a:rPr lang="en-US" sz="2000" dirty="0" smtClean="0"/>
              <a:t> entre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historiadores</a:t>
            </a:r>
            <a:r>
              <a:rPr lang="en-US" sz="2000" dirty="0" smtClean="0"/>
              <a:t> e a </a:t>
            </a:r>
            <a:r>
              <a:rPr lang="en-US" sz="2000" dirty="0" err="1" smtClean="0"/>
              <a:t>dificuldade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contribuir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periodização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Marketing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6856" y="1168152"/>
            <a:ext cx="8229600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PROBLEMÁTICA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46856" y="3284984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/>
              <a:t>AMOSTRA E EXEMPLIFICAÇÃO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46856" y="386104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smtClean="0"/>
              <a:t>28 </a:t>
            </a:r>
            <a:r>
              <a:rPr lang="en-US" sz="2000" dirty="0" err="1" smtClean="0"/>
              <a:t>amostras</a:t>
            </a:r>
            <a:endParaRPr lang="en-US" sz="2000" dirty="0" smtClean="0"/>
          </a:p>
          <a:p>
            <a:r>
              <a:rPr lang="en-US" sz="2000" dirty="0" err="1" smtClean="0"/>
              <a:t>Histórias</a:t>
            </a:r>
            <a:r>
              <a:rPr lang="en-US" sz="2000" dirty="0" smtClean="0"/>
              <a:t>: Marketing / Propaganda /</a:t>
            </a:r>
            <a:r>
              <a:rPr lang="en-US" sz="2000" dirty="0" err="1" smtClean="0"/>
              <a:t>Negócios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4606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METODOLOGIAS DA PERIODIZAÇÃO</a:t>
            </a:r>
            <a:endParaRPr lang="pt-BR" sz="2000" b="1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41277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 smtClean="0"/>
              <a:t>Ex Ante: </a:t>
            </a:r>
            <a:r>
              <a:rPr lang="pt-BR" sz="2000" dirty="0" smtClean="0"/>
              <a:t>busca prever (induz) dados novos, com base em tendências do passado (prever as vendas do próximo mês)</a:t>
            </a:r>
            <a:endParaRPr lang="en-US" sz="2000" i="1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noProof="0" dirty="0" smtClean="0"/>
              <a:t>Ex Post: </a:t>
            </a:r>
            <a:r>
              <a:rPr lang="pt-BR" sz="2000" dirty="0" smtClean="0"/>
              <a:t>observa e analisa (deduz) a partir de dados já disponíveis (estudar as vendas anteriores)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67544" y="3284984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/>
              <a:t>É </a:t>
            </a:r>
            <a:r>
              <a:rPr lang="en-US" sz="2000" dirty="0" err="1" smtClean="0"/>
              <a:t>necessário</a:t>
            </a:r>
            <a:r>
              <a:rPr lang="en-US" sz="2000" dirty="0" smtClean="0"/>
              <a:t> </a:t>
            </a:r>
            <a:r>
              <a:rPr lang="en-US" sz="2000" dirty="0" err="1" smtClean="0"/>
              <a:t>escolher</a:t>
            </a:r>
            <a:r>
              <a:rPr lang="en-US" sz="2000" dirty="0" smtClean="0"/>
              <a:t> </a:t>
            </a:r>
            <a:r>
              <a:rPr lang="en-US" sz="2000" dirty="0" err="1" smtClean="0"/>
              <a:t>qual</a:t>
            </a:r>
            <a:r>
              <a:rPr lang="en-US" sz="2000" dirty="0" smtClean="0"/>
              <a:t> a </a:t>
            </a:r>
            <a:r>
              <a:rPr lang="en-US" sz="2000" dirty="0" err="1" smtClean="0"/>
              <a:t>melhor</a:t>
            </a:r>
            <a:r>
              <a:rPr lang="en-US" sz="2000" dirty="0" smtClean="0"/>
              <a:t> </a:t>
            </a:r>
            <a:r>
              <a:rPr lang="en-US" sz="2000" dirty="0" err="1" smtClean="0"/>
              <a:t>técnica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trabalhar</a:t>
            </a:r>
            <a:r>
              <a:rPr lang="en-US" sz="2000" dirty="0" smtClean="0"/>
              <a:t> a </a:t>
            </a:r>
            <a:r>
              <a:rPr lang="en-US" sz="2000" dirty="0" err="1" smtClean="0"/>
              <a:t>separação</a:t>
            </a:r>
            <a:r>
              <a:rPr lang="en-US" sz="2000" dirty="0" smtClean="0"/>
              <a:t> e a </a:t>
            </a:r>
            <a:r>
              <a:rPr lang="en-US" sz="2000" dirty="0" err="1" smtClean="0"/>
              <a:t>duração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periodos</a:t>
            </a:r>
            <a:r>
              <a:rPr lang="en-US" sz="2000" dirty="0" smtClean="0"/>
              <a:t>:</a:t>
            </a:r>
          </a:p>
          <a:p>
            <a:pPr marL="342900" lvl="0" indent="-342900">
              <a:spcBef>
                <a:spcPct val="20000"/>
              </a:spcBef>
            </a:pPr>
            <a:endParaRPr lang="pt-BR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por </a:t>
            </a:r>
            <a:r>
              <a:rPr lang="pt-BR" sz="2000" dirty="0" smtClean="0"/>
              <a:t>décadas ou séculos (e uso rígido do calendário</a:t>
            </a:r>
            <a:r>
              <a:rPr lang="pt-BR" sz="2000" dirty="0" smtClean="0"/>
              <a:t>);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por </a:t>
            </a:r>
            <a:r>
              <a:rPr lang="pt-BR" sz="2000" dirty="0" smtClean="0"/>
              <a:t>ocorrências marcantes no contexto interno do </a:t>
            </a:r>
            <a:r>
              <a:rPr lang="pt-BR" sz="2000" dirty="0" smtClean="0"/>
              <a:t>estudo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por </a:t>
            </a:r>
            <a:r>
              <a:rPr lang="pt-BR" sz="2000" dirty="0" smtClean="0"/>
              <a:t>ocorrências marcantes no contexto externo do estudo </a:t>
            </a:r>
            <a:r>
              <a:rPr lang="pt-BR" sz="2000" dirty="0" smtClean="0"/>
              <a:t> </a:t>
            </a:r>
          </a:p>
          <a:p>
            <a:pPr marL="342900" lvl="0" indent="-342900">
              <a:spcBef>
                <a:spcPct val="20000"/>
              </a:spcBef>
            </a:pPr>
            <a:endParaRPr lang="pt-BR" sz="2000" dirty="0" smtClean="0"/>
          </a:p>
          <a:p>
            <a:pPr lvl="0" algn="just">
              <a:spcBef>
                <a:spcPct val="20000"/>
              </a:spcBef>
            </a:pPr>
            <a:r>
              <a:rPr lang="pt-BR" dirty="0" smtClean="0"/>
              <a:t>OBS: As </a:t>
            </a:r>
            <a:r>
              <a:rPr lang="pt-BR" dirty="0" smtClean="0"/>
              <a:t>duas últimas técnicas são recomendadas conforme o contexto e a necessidade.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5536" y="2852936"/>
            <a:ext cx="8229600" cy="46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TÉCNICAS DA PERIODIZAÇÃO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1124744"/>
            <a:ext cx="8229600" cy="4606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HISTÓRIA DO MARKETING X HISTÓRIA DAS IDÉIAS EM MARKETING</a:t>
            </a:r>
            <a:endParaRPr lang="pt-BR" sz="2000" b="1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84482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Utilizar periodização ou  ciclos de vida?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A importância do contexto para a periodização e para os ciclos de vida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95536" y="3645024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000" dirty="0" smtClean="0"/>
              <a:t>Reducionismo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/>
              <a:t>Duração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períodos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/>
              <a:t>Foco</a:t>
            </a:r>
            <a:r>
              <a:rPr lang="en-US" sz="2000" dirty="0" smtClean="0"/>
              <a:t> no </a:t>
            </a:r>
            <a:r>
              <a:rPr lang="en-US" sz="2000" dirty="0" err="1" smtClean="0"/>
              <a:t>contexto</a:t>
            </a:r>
            <a:endParaRPr lang="en-US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/>
              <a:t>Falso</a:t>
            </a:r>
            <a:r>
              <a:rPr lang="en-US" sz="2000" dirty="0" smtClean="0"/>
              <a:t> </a:t>
            </a:r>
            <a:r>
              <a:rPr lang="en-US" sz="2000" dirty="0" err="1" smtClean="0"/>
              <a:t>senso</a:t>
            </a:r>
            <a:r>
              <a:rPr lang="en-US" sz="2000" dirty="0" smtClean="0"/>
              <a:t> de </a:t>
            </a:r>
            <a:r>
              <a:rPr lang="en-US" sz="2000" dirty="0" err="1" smtClean="0"/>
              <a:t>progresso</a:t>
            </a:r>
            <a:endParaRPr lang="pt-BR" sz="20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99256" y="3040361"/>
            <a:ext cx="8229600" cy="46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BARREIRAS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PERIODIZAÇÃO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pic>
        <p:nvPicPr>
          <p:cNvPr id="5" name="Imagem 4" descr="FIGURE 2.jpg"/>
          <p:cNvPicPr>
            <a:picLocks noChangeAspect="1"/>
          </p:cNvPicPr>
          <p:nvPr/>
        </p:nvPicPr>
        <p:blipFill>
          <a:blip r:embed="rId2" cstate="print">
            <a:lum bright="16000" contrast="-30000"/>
          </a:blip>
          <a:stretch>
            <a:fillRect/>
          </a:stretch>
        </p:blipFill>
        <p:spPr>
          <a:xfrm>
            <a:off x="395536" y="908720"/>
            <a:ext cx="8338451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pic>
        <p:nvPicPr>
          <p:cNvPr id="8" name="Imagem 7" descr="FIGURE 2.jpg"/>
          <p:cNvPicPr>
            <a:picLocks noChangeAspect="1"/>
          </p:cNvPicPr>
          <p:nvPr/>
        </p:nvPicPr>
        <p:blipFill>
          <a:blip r:embed="rId2" cstate="print">
            <a:lum bright="2000" contrast="3000"/>
          </a:blip>
          <a:stretch>
            <a:fillRect/>
          </a:stretch>
        </p:blipFill>
        <p:spPr>
          <a:xfrm>
            <a:off x="323528" y="908720"/>
            <a:ext cx="8473734" cy="4566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4392488" cy="490066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Resenha</a:t>
            </a:r>
            <a:r>
              <a:rPr lang="en-US" sz="1800" dirty="0" smtClean="0"/>
              <a:t> :</a:t>
            </a:r>
            <a:r>
              <a:rPr lang="en-US" sz="1800" i="1" dirty="0" err="1" smtClean="0"/>
              <a:t>Periodization</a:t>
            </a:r>
            <a:r>
              <a:rPr lang="en-US" sz="1800" i="1" dirty="0" smtClean="0"/>
              <a:t> in Marketing History</a:t>
            </a:r>
            <a:endParaRPr lang="pt-BR" sz="18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1124744"/>
            <a:ext cx="8229600" cy="4606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IDÉIAS PARA OS PRÓXIMOS ESTUDOS</a:t>
            </a:r>
            <a:endParaRPr lang="pt-BR" sz="2000" b="1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57200" y="1844824"/>
            <a:ext cx="843528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Há a possibilidade gerar contribuições para a </a:t>
            </a:r>
            <a:r>
              <a:rPr lang="pt-BR" sz="2000" dirty="0" smtClean="0"/>
              <a:t>periodização em </a:t>
            </a:r>
            <a:r>
              <a:rPr lang="pt-BR" sz="2000" dirty="0" smtClean="0"/>
              <a:t>Marketing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Há a necessidade de sabermos se existe uma verdadeira compreensão da evolução do Marketing ao longo do tempo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Há a necessidade de saber se realmente esgotamos as identificações dos benefícios e prejuízos causados pelo Marketing à sociedade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426696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Buscou-se apresentar os  </a:t>
            </a:r>
            <a:r>
              <a:rPr lang="pt-BR" sz="2000" dirty="0" smtClean="0"/>
              <a:t>pontos </a:t>
            </a:r>
            <a:r>
              <a:rPr lang="pt-BR" sz="2000" dirty="0" smtClean="0"/>
              <a:t>pertinentes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O Artigo pode fonte confiável de metodologia e técnica de periodizações. </a:t>
            </a:r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Boa quantidade e qualidade </a:t>
            </a:r>
            <a:r>
              <a:rPr lang="pt-BR" sz="2000" dirty="0" smtClean="0"/>
              <a:t>de exemplos </a:t>
            </a:r>
            <a:endParaRPr lang="pt-BR" sz="2000" dirty="0" smtClean="0"/>
          </a:p>
          <a:p>
            <a:pPr>
              <a:buFont typeface="Arial" pitchFamily="34" charset="0"/>
              <a:buChar char="•"/>
            </a:pPr>
            <a:r>
              <a:rPr lang="pt-BR" sz="2000" dirty="0" smtClean="0"/>
              <a:t>Bom volume amostral</a:t>
            </a:r>
            <a:endParaRPr lang="pt-BR" sz="2000" dirty="0" smtClean="0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5536" y="3688433"/>
            <a:ext cx="8229600" cy="460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APONTAMENTOS DO AUTOR DA RESENHA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419</Words>
  <Application>Microsoft Office PowerPoint</Application>
  <PresentationFormat>Apresentação na tela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Escola Superior de Agricultura “Luiz de Queiroz” – ESALQ/USP Disciplina: Tópicos Especiais em Agronegócios e Organizações Professor: Hermes Moretti </vt:lpstr>
      <vt:lpstr>Resenha :Periodization in Marketing History</vt:lpstr>
      <vt:lpstr>Resenha :Periodization in Marketing History</vt:lpstr>
      <vt:lpstr>Resenha :Periodization in Marketing History</vt:lpstr>
      <vt:lpstr>Resenha :Periodization in Marketing History</vt:lpstr>
      <vt:lpstr>Resenha :Periodization in Marketing History</vt:lpstr>
      <vt:lpstr>Resenha :Periodization in Marketing History</vt:lpstr>
      <vt:lpstr>Resenha :Periodization in Marketing History</vt:lpstr>
      <vt:lpstr>Resenha :Periodization in Marketing History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“Luiz de Queiroz” – ESALQ/USP Disciplina: Tópicos Especiais em Agronegócios e Organizações Professor: Hermes Moretti </dc:title>
  <dc:creator>Scotton</dc:creator>
  <cp:lastModifiedBy>Scotton</cp:lastModifiedBy>
  <cp:revision>50</cp:revision>
  <dcterms:created xsi:type="dcterms:W3CDTF">2016-08-19T20:44:38Z</dcterms:created>
  <dcterms:modified xsi:type="dcterms:W3CDTF">2016-08-20T00:20:34Z</dcterms:modified>
</cp:coreProperties>
</file>