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321" r:id="rId3"/>
    <p:sldId id="322" r:id="rId4"/>
    <p:sldId id="318" r:id="rId5"/>
    <p:sldId id="317" r:id="rId6"/>
    <p:sldId id="319" r:id="rId7"/>
    <p:sldId id="320" r:id="rId8"/>
    <p:sldId id="323" r:id="rId9"/>
    <p:sldId id="324" r:id="rId10"/>
    <p:sldId id="329" r:id="rId11"/>
    <p:sldId id="330" r:id="rId12"/>
    <p:sldId id="331" r:id="rId13"/>
    <p:sldId id="325" r:id="rId14"/>
    <p:sldId id="332" r:id="rId15"/>
    <p:sldId id="326" r:id="rId16"/>
    <p:sldId id="327" r:id="rId17"/>
    <p:sldId id="333" r:id="rId18"/>
    <p:sldId id="334" r:id="rId19"/>
    <p:sldId id="335" r:id="rId20"/>
    <p:sldId id="336" r:id="rId21"/>
    <p:sldId id="328" r:id="rId22"/>
    <p:sldId id="339" r:id="rId23"/>
    <p:sldId id="337" r:id="rId24"/>
    <p:sldId id="340" r:id="rId25"/>
    <p:sldId id="341" r:id="rId26"/>
    <p:sldId id="342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06" autoAdjust="0"/>
    <p:restoredTop sz="94589"/>
  </p:normalViewPr>
  <p:slideViewPr>
    <p:cSldViewPr>
      <p:cViewPr>
        <p:scale>
          <a:sx n="80" d="100"/>
          <a:sy n="80" d="100"/>
        </p:scale>
        <p:origin x="2072" y="184"/>
      </p:cViewPr>
      <p:guideLst>
        <p:guide orient="horz" pos="120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7074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260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8290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97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7573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623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4894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837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85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57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65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EC17B-91EE-4B07-9444-37458160ABEA}" type="datetimeFigureOut">
              <a:rPr lang="pt-BR" smtClean="0"/>
              <a:t>16/08/16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9C7A7-2891-404E-AE59-07409EB7BE0D}" type="slidenum">
              <a:rPr lang="pt-BR" smtClean="0"/>
              <a:t>‹n.º›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2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52928" cy="1235472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Sara Martins Vieira Zimmermann – NUSP 10119237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t-BR" sz="20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ESALQ USP – Escola Superior de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Agricultura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“Luiz de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Queiroz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” 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t-BR" sz="20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ADM4012 –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Tópicos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Especiais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em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Agronegócios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e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Organizações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 – Aula 02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t-BR" sz="20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Professor Hermes Moretti Ribeiro da Silva 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60896" y="2996952"/>
            <a:ext cx="4403592" cy="1124656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000" b="1" dirty="0" smtClean="0">
                <a:solidFill>
                  <a:schemeClr val="bg1"/>
                </a:solidFill>
              </a:rPr>
              <a:t>SARA ZIMMERMANN</a:t>
            </a:r>
          </a:p>
          <a:p>
            <a:pPr algn="r"/>
            <a:r>
              <a:rPr lang="pt-BR" sz="2000" dirty="0" smtClean="0">
                <a:solidFill>
                  <a:schemeClr val="bg1"/>
                </a:solidFill>
              </a:rPr>
              <a:t> 16 AGOSTO </a:t>
            </a:r>
            <a:r>
              <a:rPr lang="pt-BR" sz="2000" dirty="0">
                <a:solidFill>
                  <a:schemeClr val="bg1"/>
                </a:solidFill>
              </a:rPr>
              <a:t>2016</a:t>
            </a:r>
          </a:p>
          <a:p>
            <a:pPr algn="r"/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3717032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 smtClean="0">
                <a:solidFill>
                  <a:schemeClr val="bg1"/>
                </a:solidFill>
              </a:rPr>
              <a:t>TEORIA DE MARKETING: </a:t>
            </a:r>
            <a:r>
              <a:rPr lang="en-US" sz="4400" b="1" dirty="0" smtClean="0">
                <a:solidFill>
                  <a:schemeClr val="bg1"/>
                </a:solidFill>
              </a:rPr>
              <a:t>EVOLUÇÃO E </a:t>
            </a:r>
            <a:r>
              <a:rPr lang="en-US" sz="4400" b="1" dirty="0" smtClean="0">
                <a:solidFill>
                  <a:schemeClr val="bg1"/>
                </a:solidFill>
              </a:rPr>
              <a:t>AVALIAÇÃO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SHETH, J.; GARDNER, D. M.; GARRET, D. E.</a:t>
            </a:r>
            <a:endParaRPr lang="en-US" b="1" dirty="0">
              <a:solidFill>
                <a:schemeClr val="bg1"/>
              </a:solidFill>
            </a:endParaRPr>
          </a:p>
          <a:p>
            <a:pPr algn="r"/>
            <a:r>
              <a:rPr lang="en-US" sz="4400" b="1" dirty="0" smtClean="0">
                <a:solidFill>
                  <a:schemeClr val="bg1"/>
                </a:solidFill>
              </a:rPr>
              <a:t>CAP. 1: INTRODUÇÃO</a:t>
            </a:r>
            <a:endParaRPr lang="pt-BR" sz="4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98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Qual é, ou deveria ser, a relação entre marketing e sociedade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Marketing </a:t>
            </a:r>
            <a:r>
              <a:rPr lang="pt-BR" sz="2000" b="1" dirty="0"/>
              <a:t>respondeu ao chamado da sociedade para seu impacto no meio ambiente</a:t>
            </a:r>
            <a:r>
              <a:rPr lang="pt-BR" sz="2000" dirty="0"/>
              <a:t>, com diversas publicações e conscientizações. </a:t>
            </a:r>
            <a:endParaRPr lang="pt-BR" sz="2000" dirty="0" smtClean="0"/>
          </a:p>
          <a:p>
            <a:r>
              <a:rPr lang="pt-BR" sz="2000" dirty="0" smtClean="0"/>
              <a:t>Década </a:t>
            </a:r>
            <a:r>
              <a:rPr lang="pt-BR" sz="2000" dirty="0"/>
              <a:t>de </a:t>
            </a:r>
            <a:r>
              <a:rPr lang="pt-BR" sz="2000" dirty="0" smtClean="0"/>
              <a:t>60: novos </a:t>
            </a:r>
            <a:r>
              <a:rPr lang="pt-BR" sz="2000" dirty="0"/>
              <a:t>problemas </a:t>
            </a:r>
            <a:r>
              <a:rPr lang="pt-BR" sz="2000" dirty="0" smtClean="0"/>
              <a:t>surgiram. Grupos </a:t>
            </a:r>
            <a:r>
              <a:rPr lang="pt-BR" sz="2000" dirty="0"/>
              <a:t>de </a:t>
            </a:r>
            <a:r>
              <a:rPr lang="pt-BR" sz="2000" b="1" dirty="0"/>
              <a:t>ativistas consumidores </a:t>
            </a:r>
            <a:r>
              <a:rPr lang="pt-BR" sz="2000" dirty="0"/>
              <a:t>tornaram-se mais contrários ao marketing. </a:t>
            </a:r>
            <a:endParaRPr lang="pt-BR" sz="2000" dirty="0" smtClean="0"/>
          </a:p>
          <a:p>
            <a:r>
              <a:rPr lang="pt-BR" sz="2000" dirty="0" smtClean="0"/>
              <a:t>Década </a:t>
            </a:r>
            <a:r>
              <a:rPr lang="pt-BR" sz="2000" dirty="0"/>
              <a:t>de </a:t>
            </a:r>
            <a:r>
              <a:rPr lang="pt-BR" sz="2000" dirty="0" smtClean="0"/>
              <a:t>80: artigos </a:t>
            </a:r>
            <a:r>
              <a:rPr lang="pt-BR" sz="2000" dirty="0"/>
              <a:t>sobre o quanto consumidores insatisfeitos podem denegrir uma marca com o </a:t>
            </a:r>
            <a:r>
              <a:rPr lang="pt-BR" sz="2000" b="1" dirty="0"/>
              <a:t>boca a boca negativo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4719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Qual é, ou deveria ser, a relação entre marketing e sociedade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Como resposta </a:t>
            </a:r>
            <a:r>
              <a:rPr lang="pt-BR" sz="2000" dirty="0"/>
              <a:t>às </a:t>
            </a:r>
            <a:r>
              <a:rPr lang="pt-BR" sz="2000" dirty="0" smtClean="0"/>
              <a:t>turbulências a disciplina </a:t>
            </a:r>
            <a:r>
              <a:rPr lang="pt-BR" sz="2000" dirty="0"/>
              <a:t>de </a:t>
            </a:r>
            <a:r>
              <a:rPr lang="pt-BR" sz="2000" dirty="0" smtClean="0"/>
              <a:t>marketing passou a:</a:t>
            </a:r>
          </a:p>
          <a:p>
            <a:pPr lvl="1"/>
            <a:r>
              <a:rPr lang="pt-BR" sz="1700" dirty="0" smtClean="0"/>
              <a:t>Ser mais assertiva </a:t>
            </a:r>
            <a:r>
              <a:rPr lang="pt-BR" sz="1700" dirty="0"/>
              <a:t>em relação às respostas aos </a:t>
            </a:r>
            <a:r>
              <a:rPr lang="pt-BR" sz="1700" dirty="0" smtClean="0"/>
              <a:t>consumidores</a:t>
            </a:r>
          </a:p>
          <a:p>
            <a:pPr lvl="1"/>
            <a:r>
              <a:rPr lang="pt-BR" sz="1700" dirty="0" smtClean="0"/>
              <a:t>Concentrar </a:t>
            </a:r>
            <a:r>
              <a:rPr lang="pt-BR" sz="1700" dirty="0"/>
              <a:t>esforços para atender regulações </a:t>
            </a:r>
            <a:r>
              <a:rPr lang="pt-BR" sz="1700" dirty="0" smtClean="0"/>
              <a:t>governamentais</a:t>
            </a:r>
          </a:p>
          <a:p>
            <a:pPr lvl="1"/>
            <a:r>
              <a:rPr lang="pt-BR" sz="1700" dirty="0" smtClean="0"/>
              <a:t>Monitorar </a:t>
            </a:r>
            <a:r>
              <a:rPr lang="pt-BR" sz="1700" dirty="0"/>
              <a:t>e controlar impactos sociais provenientes das suas iniciativas. </a:t>
            </a:r>
          </a:p>
          <a:p>
            <a:pPr marL="190500" lvl="1" indent="-174625"/>
            <a:endParaRPr lang="pt-BR" sz="2000" dirty="0" smtClean="0"/>
          </a:p>
          <a:p>
            <a:pPr marL="190500" lvl="1" indent="-174625"/>
            <a:r>
              <a:rPr lang="pt-BR" sz="2000" dirty="0" smtClean="0"/>
              <a:t>Um </a:t>
            </a:r>
            <a:r>
              <a:rPr lang="pt-BR" sz="2000" dirty="0"/>
              <a:t>grande desenvolvimento no relacionamento entre o marketing e a sociedade foi a </a:t>
            </a:r>
            <a:r>
              <a:rPr lang="pt-BR" sz="2000" b="1" dirty="0"/>
              <a:t>criação do macro marketing, que analise impactos e consequências de interações entre os sistemas de marketing e sistemas sociais. </a:t>
            </a:r>
          </a:p>
        </p:txBody>
      </p:sp>
    </p:spTree>
    <p:extLst>
      <p:ext uri="{BB962C8B-B14F-4D97-AF65-F5344CB8AC3E}">
        <p14:creationId xmlns:p14="http://schemas.microsoft.com/office/powerpoint/2010/main" val="14915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Qual é, ou deveria ser, a relação entre marketing e sociedade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Finalmente</a:t>
            </a:r>
            <a:r>
              <a:rPr lang="pt-BR" sz="2000" dirty="0"/>
              <a:t>, o </a:t>
            </a:r>
            <a:r>
              <a:rPr lang="pt-BR" sz="2000" b="1" dirty="0"/>
              <a:t>desafio para o teórico de marketing </a:t>
            </a:r>
            <a:r>
              <a:rPr lang="pt-BR" sz="2000" dirty="0"/>
              <a:t>é </a:t>
            </a:r>
            <a:r>
              <a:rPr lang="pt-BR" sz="2000" b="1" dirty="0"/>
              <a:t>criar teorias que incorporem adequadamente problemas voláteis do relacionamento entre marketing e sociedade</a:t>
            </a:r>
            <a:r>
              <a:rPr lang="pt-BR" sz="2000" dirty="0"/>
              <a:t>. </a:t>
            </a:r>
            <a:endParaRPr lang="pt-BR" sz="2000" dirty="0" smtClean="0"/>
          </a:p>
          <a:p>
            <a:r>
              <a:rPr lang="pt-BR" sz="2000" dirty="0" smtClean="0"/>
              <a:t>Os </a:t>
            </a:r>
            <a:r>
              <a:rPr lang="pt-BR" sz="2000" dirty="0"/>
              <a:t>autores sugerem que os profissionais de marketing unam </a:t>
            </a:r>
            <a:r>
              <a:rPr lang="pt-BR" sz="2000" dirty="0" smtClean="0"/>
              <a:t>forças </a:t>
            </a:r>
            <a:r>
              <a:rPr lang="pt-BR" sz="2000" dirty="0"/>
              <a:t>com </a:t>
            </a:r>
            <a:r>
              <a:rPr lang="pt-BR" sz="2000" b="1" dirty="0"/>
              <a:t>defensores de produtos e governantes para criar novas visões da responsabilidade do marketing para a sociedade, e vice-versa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0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Qual é, ou deveria ser, o domínio correto da teoria de marketing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1972</a:t>
            </a:r>
            <a:r>
              <a:rPr lang="pt-BR" sz="2000" dirty="0"/>
              <a:t>, </a:t>
            </a:r>
            <a:r>
              <a:rPr lang="pt-BR" sz="2000" dirty="0" smtClean="0"/>
              <a:t>Kotler: </a:t>
            </a:r>
            <a:r>
              <a:rPr lang="pt-BR" sz="2000" b="1" dirty="0" smtClean="0"/>
              <a:t>“</a:t>
            </a:r>
            <a:r>
              <a:rPr lang="pt-BR" sz="2000" b="1" dirty="0"/>
              <a:t>marketing é especialmente focado em como transações são criadas, estimuladas, facilitadas, e </a:t>
            </a:r>
            <a:r>
              <a:rPr lang="pt-BR" sz="2000" b="1" dirty="0" smtClean="0"/>
              <a:t>valorizadas”</a:t>
            </a:r>
          </a:p>
          <a:p>
            <a:r>
              <a:rPr lang="pt-BR" sz="2000" dirty="0" smtClean="0"/>
              <a:t>Questionamentos </a:t>
            </a:r>
            <a:r>
              <a:rPr lang="pt-BR" sz="2000" dirty="0"/>
              <a:t>sobre o papel da disciplina em projetos </a:t>
            </a:r>
            <a:r>
              <a:rPr lang="pt-BR" sz="2000" dirty="0" smtClean="0"/>
              <a:t>do </a:t>
            </a:r>
            <a:r>
              <a:rPr lang="pt-BR" sz="2000" dirty="0"/>
              <a:t>3</a:t>
            </a:r>
            <a:r>
              <a:rPr lang="pt-BR" sz="2000" baseline="30000" dirty="0"/>
              <a:t>o</a:t>
            </a:r>
            <a:r>
              <a:rPr lang="pt-BR" sz="2000" dirty="0"/>
              <a:t> setor e trocas gerais, e também sobre as divisões do marketing. </a:t>
            </a:r>
            <a:endParaRPr lang="pt-BR" sz="2000" dirty="0" smtClean="0"/>
          </a:p>
          <a:p>
            <a:r>
              <a:rPr lang="pt-BR" sz="2000" dirty="0" smtClean="0"/>
              <a:t>Para </a:t>
            </a:r>
            <a:r>
              <a:rPr lang="pt-BR" sz="2000" dirty="0"/>
              <a:t>trabalhar esta questão, Hunt (1976) sugeriu as seguintes </a:t>
            </a:r>
            <a:r>
              <a:rPr lang="pt-BR" sz="2000" b="1" dirty="0"/>
              <a:t>dimensões</a:t>
            </a:r>
            <a:r>
              <a:rPr lang="pt-BR" sz="2000" dirty="0"/>
              <a:t>: </a:t>
            </a:r>
            <a:endParaRPr lang="pt-BR" sz="2000" dirty="0" smtClean="0"/>
          </a:p>
          <a:p>
            <a:pPr lvl="1"/>
            <a:r>
              <a:rPr lang="pt-BR" sz="1700" dirty="0" smtClean="0"/>
              <a:t>Não lucrativo/lucrativo</a:t>
            </a:r>
          </a:p>
          <a:p>
            <a:pPr lvl="1"/>
            <a:r>
              <a:rPr lang="pt-BR" sz="1700" dirty="0" smtClean="0"/>
              <a:t>Micro/macro</a:t>
            </a:r>
          </a:p>
          <a:p>
            <a:pPr lvl="1"/>
            <a:r>
              <a:rPr lang="pt-BR" sz="1700" dirty="0" smtClean="0"/>
              <a:t>Positivo/normativo</a:t>
            </a:r>
            <a:r>
              <a:rPr lang="pt-BR" sz="1700" dirty="0"/>
              <a:t>.			</a:t>
            </a:r>
          </a:p>
        </p:txBody>
      </p:sp>
    </p:spTree>
    <p:extLst>
      <p:ext uri="{BB962C8B-B14F-4D97-AF65-F5344CB8AC3E}">
        <p14:creationId xmlns:p14="http://schemas.microsoft.com/office/powerpoint/2010/main" val="10995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Qual é, ou deveria ser, o domínio correto da teoria de marketing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3 questionamentos:</a:t>
            </a:r>
          </a:p>
          <a:p>
            <a:endParaRPr lang="pt-BR" sz="2000" dirty="0" smtClean="0"/>
          </a:p>
          <a:p>
            <a:pPr marL="635000" indent="-444500">
              <a:buFont typeface="+mj-lt"/>
              <a:buAutoNum type="arabicPeriod"/>
            </a:pPr>
            <a:r>
              <a:rPr lang="pt-BR" sz="2000" dirty="0" smtClean="0"/>
              <a:t>O </a:t>
            </a:r>
            <a:r>
              <a:rPr lang="pt-BR" sz="2000" dirty="0"/>
              <a:t>marketing de serviços é diferente do marketing de produtos? </a:t>
            </a:r>
            <a:endParaRPr lang="pt-BR" sz="2000" dirty="0" smtClean="0"/>
          </a:p>
          <a:p>
            <a:pPr marL="635000" lvl="1" indent="-444500"/>
            <a:r>
              <a:rPr lang="pt-BR" sz="1600" dirty="0" smtClean="0"/>
              <a:t>Existem </a:t>
            </a:r>
            <a:r>
              <a:rPr lang="pt-BR" sz="1600" dirty="0"/>
              <a:t>quatro grandes diferenças entre serviços e produtos: (1) tangibilidade, (2) possibilidade de ser estocado, (3) possibilidade de </a:t>
            </a:r>
            <a:r>
              <a:rPr lang="pt-BR" sz="1600" dirty="0" smtClean="0"/>
              <a:t>ser transportado</a:t>
            </a:r>
            <a:r>
              <a:rPr lang="pt-BR" sz="1600" dirty="0"/>
              <a:t>, e (4) possibilidade de ser apresentado e distribuído para a grande massa. </a:t>
            </a:r>
            <a:endParaRPr lang="pt-BR" sz="1600" dirty="0" smtClean="0"/>
          </a:p>
          <a:p>
            <a:pPr marL="635000" indent="-444500">
              <a:buFont typeface="+mj-lt"/>
              <a:buAutoNum type="arabicPeriod"/>
            </a:pPr>
            <a:r>
              <a:rPr lang="pt-BR" sz="2000" dirty="0" smtClean="0"/>
              <a:t>H</a:t>
            </a:r>
            <a:r>
              <a:rPr lang="en-US" sz="2000" dirty="0" err="1" smtClean="0"/>
              <a:t>á</a:t>
            </a:r>
            <a:r>
              <a:rPr lang="en-US" sz="2000" dirty="0" smtClean="0"/>
              <a:t> </a:t>
            </a:r>
            <a:r>
              <a:rPr lang="pt-BR" sz="2000" dirty="0" smtClean="0"/>
              <a:t>diferença </a:t>
            </a:r>
            <a:r>
              <a:rPr lang="pt-BR" sz="2000" dirty="0"/>
              <a:t>entre o marketing de consumo (B2C) e o marketing industrial (B2B)? </a:t>
            </a:r>
            <a:endParaRPr lang="pt-BR" sz="2000" dirty="0" smtClean="0"/>
          </a:p>
          <a:p>
            <a:pPr marL="635000" indent="-444500">
              <a:buFont typeface="+mj-lt"/>
              <a:buAutoNum type="arabicPeriod"/>
            </a:pPr>
            <a:r>
              <a:rPr lang="pt-BR" sz="2000" dirty="0" smtClean="0"/>
              <a:t>O </a:t>
            </a:r>
            <a:r>
              <a:rPr lang="pt-BR" sz="2000" dirty="0"/>
              <a:t>marketing nacional é similar ao marketing internacional?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890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O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marketing é uma ciência, ou na melhor opção, uma arte padronizada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Importante </a:t>
            </a:r>
            <a:r>
              <a:rPr lang="pt-BR" sz="2000" dirty="0" smtClean="0"/>
              <a:t>discussão</a:t>
            </a:r>
            <a:r>
              <a:rPr lang="en-US" sz="2000" dirty="0" smtClean="0"/>
              <a:t> com </a:t>
            </a:r>
            <a:r>
              <a:rPr lang="pt-BR" sz="2000" dirty="0" smtClean="0"/>
              <a:t>o </a:t>
            </a:r>
            <a:r>
              <a:rPr lang="pt-BR" sz="2000" dirty="0"/>
              <a:t>início de publicações sobre o tema no </a:t>
            </a:r>
            <a:r>
              <a:rPr lang="pt-BR" sz="2000" i="1" dirty="0" err="1"/>
              <a:t>Journal</a:t>
            </a:r>
            <a:r>
              <a:rPr lang="pt-BR" sz="2000" i="1" dirty="0"/>
              <a:t> </a:t>
            </a:r>
            <a:r>
              <a:rPr lang="pt-BR" sz="2000" i="1" dirty="0" err="1"/>
              <a:t>of</a:t>
            </a:r>
            <a:r>
              <a:rPr lang="pt-BR" sz="2000" i="1" dirty="0"/>
              <a:t> Marketing</a:t>
            </a:r>
            <a:r>
              <a:rPr lang="pt-BR" sz="2000" dirty="0"/>
              <a:t>, a partir de 1983. </a:t>
            </a:r>
            <a:endParaRPr lang="pt-BR" sz="2000" dirty="0" smtClean="0"/>
          </a:p>
          <a:p>
            <a:r>
              <a:rPr lang="pt-BR" sz="2000" b="1" dirty="0" smtClean="0"/>
              <a:t>Um </a:t>
            </a:r>
            <a:r>
              <a:rPr lang="pt-BR" sz="2000" b="1" dirty="0"/>
              <a:t>dilema é criado: se marketing não for uma ciência, como suas teorias podem ser criadas e avaliadas?</a:t>
            </a:r>
          </a:p>
        </p:txBody>
      </p:sp>
    </p:spTree>
    <p:extLst>
      <p:ext uri="{BB962C8B-B14F-4D97-AF65-F5344CB8AC3E}">
        <p14:creationId xmlns:p14="http://schemas.microsoft.com/office/powerpoint/2010/main" val="14375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É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realmente possível criar uma teoria geral de marketing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/>
              <a:t>Até a publicação do livro, </a:t>
            </a:r>
            <a:r>
              <a:rPr lang="pt-BR" sz="2000" dirty="0" smtClean="0"/>
              <a:t>esta </a:t>
            </a:r>
            <a:r>
              <a:rPr lang="pt-BR" sz="2000" dirty="0"/>
              <a:t>questão não havia recebido a devida atenção, e sim em cada subdivisão que emergiu ao longo do tempo.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Entretanto</a:t>
            </a:r>
            <a:r>
              <a:rPr lang="pt-BR" sz="2000" dirty="0"/>
              <a:t>, apresentam diversos autores que haviam tentado trabalhar neste tema: 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75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É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realmente possível criar uma teoria geral de marketing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err="1"/>
              <a:t>Bartels</a:t>
            </a:r>
            <a:r>
              <a:rPr lang="pt-BR" sz="2000" dirty="0"/>
              <a:t> (1986):</a:t>
            </a:r>
          </a:p>
          <a:p>
            <a:pPr marL="460375" lvl="0" indent="-158750"/>
            <a:r>
              <a:rPr lang="pt-BR" sz="2000" dirty="0"/>
              <a:t>Teoria da iniciativa social</a:t>
            </a:r>
          </a:p>
          <a:p>
            <a:pPr marL="460375" lvl="0" indent="-158750"/>
            <a:r>
              <a:rPr lang="pt-BR" sz="2000" dirty="0"/>
              <a:t>Teoria de separações econômicas de mercado</a:t>
            </a:r>
          </a:p>
          <a:p>
            <a:pPr marL="460375" lvl="0" indent="-158750"/>
            <a:r>
              <a:rPr lang="pt-BR" sz="2000" dirty="0"/>
              <a:t>Teoria dos papéis, expectativas e interações do mercado</a:t>
            </a:r>
          </a:p>
          <a:p>
            <a:pPr marL="460375" lvl="0" indent="-158750"/>
            <a:r>
              <a:rPr lang="pt-BR" sz="2000" dirty="0"/>
              <a:t>Teoria do fluxos e sistemas</a:t>
            </a:r>
          </a:p>
          <a:p>
            <a:pPr marL="460375" lvl="0" indent="-158750"/>
            <a:r>
              <a:rPr lang="pt-BR" sz="2000" dirty="0"/>
              <a:t>Teoria de restrições de comportamento</a:t>
            </a:r>
          </a:p>
          <a:p>
            <a:pPr marL="460375" lvl="0" indent="-158750"/>
            <a:r>
              <a:rPr lang="pt-BR" sz="2000" dirty="0"/>
              <a:t>Teoria de mudança social e evolução do marketing</a:t>
            </a:r>
          </a:p>
          <a:p>
            <a:pPr marL="460375" lvl="0" indent="-158750"/>
            <a:r>
              <a:rPr lang="pt-BR" sz="2000" dirty="0"/>
              <a:t>Teoria do controle social do marketing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740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É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realmente possível criar uma teoria geral de marketing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Hunt</a:t>
            </a:r>
            <a:r>
              <a:rPr lang="pt-BR" sz="2000" dirty="0"/>
              <a:t>, </a:t>
            </a:r>
            <a:r>
              <a:rPr lang="pt-BR" sz="2000" dirty="0" err="1"/>
              <a:t>Muncy</a:t>
            </a:r>
            <a:r>
              <a:rPr lang="pt-BR" sz="2000" dirty="0"/>
              <a:t> e Ray (1981):</a:t>
            </a:r>
          </a:p>
          <a:p>
            <a:pPr marL="412750" lvl="0" indent="-158750"/>
            <a:r>
              <a:rPr lang="pt-BR" sz="1800" dirty="0"/>
              <a:t>“Marketing é a troca que acontece entre grupos consumidores e fornecedores”</a:t>
            </a:r>
          </a:p>
          <a:p>
            <a:pPr marL="412750" lvl="0" indent="-158750"/>
            <a:r>
              <a:rPr lang="pt-BR" sz="1800" dirty="0"/>
              <a:t>“O marketing doméstico (nacional) é um dos dois principais sistemas de marketing”</a:t>
            </a:r>
          </a:p>
          <a:p>
            <a:pPr marL="412750" lvl="0" indent="-158750"/>
            <a:r>
              <a:rPr lang="pt-BR" sz="1800" dirty="0"/>
              <a:t>“A empresa é a segunda importância no sistema de comportamento organizado”</a:t>
            </a:r>
          </a:p>
          <a:p>
            <a:pPr marL="412750" lvl="0" indent="-158750"/>
            <a:r>
              <a:rPr lang="pt-BR" sz="1800" dirty="0"/>
              <a:t>“Dada a heterogeneidade da demanda e da oferta, o propósito fundamental do marketing é criar trocas a partir da conexão entre segmentos da demanda e da oferta”</a:t>
            </a:r>
          </a:p>
          <a:p>
            <a:pPr marL="412750" lvl="0" indent="-158750"/>
            <a:r>
              <a:rPr lang="pt-BR" sz="1800" dirty="0"/>
              <a:t>“Um terceiro sistema de organização no marketing é o canal de distribuição</a:t>
            </a:r>
            <a:r>
              <a:rPr lang="pt-BR" sz="1800" dirty="0" smtClean="0"/>
              <a:t>” (...)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6888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É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realmente possível criar uma teoria geral de marketing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Hunt: 4 </a:t>
            </a:r>
            <a:r>
              <a:rPr lang="en-US" sz="2000" dirty="0" err="1" smtClean="0"/>
              <a:t>áreas</a:t>
            </a:r>
            <a:r>
              <a:rPr lang="en-US" sz="2000" dirty="0" smtClean="0"/>
              <a:t> de </a:t>
            </a:r>
            <a:r>
              <a:rPr lang="en-US" sz="2000" dirty="0" err="1" smtClean="0"/>
              <a:t>desenvolvimento</a:t>
            </a:r>
            <a:r>
              <a:rPr lang="en-US" sz="2000" dirty="0" smtClean="0"/>
              <a:t> da </a:t>
            </a:r>
            <a:r>
              <a:rPr lang="en-US" sz="2000" dirty="0" err="1" smtClean="0"/>
              <a:t>teoria</a:t>
            </a:r>
            <a:r>
              <a:rPr lang="pt-BR" sz="2000" dirty="0" smtClean="0"/>
              <a:t> (1983):</a:t>
            </a:r>
            <a:endParaRPr lang="pt-BR" sz="2000" dirty="0"/>
          </a:p>
          <a:p>
            <a:pPr marL="365125" lvl="0" indent="-158750"/>
            <a:r>
              <a:rPr lang="pt-BR" sz="1800" dirty="0" smtClean="0"/>
              <a:t>Comportamento </a:t>
            </a:r>
            <a:r>
              <a:rPr lang="pt-BR" sz="1800" dirty="0"/>
              <a:t>de consumidores direcionado a trocas de consumo</a:t>
            </a:r>
          </a:p>
          <a:p>
            <a:pPr marL="365125" lvl="0" indent="-158750"/>
            <a:r>
              <a:rPr lang="pt-BR" sz="1800" dirty="0"/>
              <a:t>Comportamento de fornecedores direcionado a trocas de consumo</a:t>
            </a:r>
          </a:p>
          <a:p>
            <a:pPr marL="365125" lvl="0" indent="-158750"/>
            <a:r>
              <a:rPr lang="pt-BR" sz="1800" dirty="0"/>
              <a:t>Quadros institucionais direcionados a trocas de consumo e facilitadoras</a:t>
            </a:r>
          </a:p>
          <a:p>
            <a:pPr marL="365125" lvl="0" indent="-158750"/>
            <a:r>
              <a:rPr lang="pt-BR" sz="1800" dirty="0"/>
              <a:t>Consequências do comportamento do consumidor, dos fornecedores, dos quadros institucionais direcionados a trocas de consumo e facilitadoras na sociedade</a:t>
            </a:r>
          </a:p>
        </p:txBody>
      </p:sp>
    </p:spTree>
    <p:extLst>
      <p:ext uri="{BB962C8B-B14F-4D97-AF65-F5344CB8AC3E}">
        <p14:creationId xmlns:p14="http://schemas.microsoft.com/office/powerpoint/2010/main" val="101970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BIBLIOGRAFIA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SHETH, J.; GARDNER, D. M.; GARRET, D. E.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Marketing Theory: evolution and evaluation.</a:t>
            </a:r>
            <a:r>
              <a:rPr lang="en-US" sz="2800" dirty="0"/>
              <a:t>  </a:t>
            </a:r>
            <a:r>
              <a:rPr lang="en-US" sz="2800" dirty="0" smtClean="0"/>
              <a:t>   John </a:t>
            </a:r>
            <a:r>
              <a:rPr lang="en-US" sz="2800" dirty="0"/>
              <a:t>Wiley &amp; Sons, 1988.  </a:t>
            </a:r>
            <a:r>
              <a:rPr lang="pt-BR" sz="2800" dirty="0"/>
              <a:t> </a:t>
            </a:r>
            <a:endParaRPr lang="pt-BR" sz="2000" b="0" noProof="1" smtClean="0">
              <a:solidFill>
                <a:srgbClr val="92D050"/>
              </a:solidFill>
            </a:endParaRPr>
          </a:p>
          <a:p>
            <a:pPr>
              <a:buFont typeface="Arial" charset="0"/>
              <a:buChar char="•"/>
            </a:pPr>
            <a:endParaRPr lang="pt-BR" sz="2000" b="0" noProof="1"/>
          </a:p>
        </p:txBody>
      </p:sp>
    </p:spTree>
    <p:extLst>
      <p:ext uri="{BB962C8B-B14F-4D97-AF65-F5344CB8AC3E}">
        <p14:creationId xmlns:p14="http://schemas.microsoft.com/office/powerpoint/2010/main" val="201802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</a:rPr>
              <a:t>É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realmente possível criar uma teoria geral de marketing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3 </a:t>
            </a:r>
            <a:r>
              <a:rPr lang="pt-BR" sz="2000" dirty="0" err="1" smtClean="0"/>
              <a:t>raz</a:t>
            </a:r>
            <a:r>
              <a:rPr lang="en-US" sz="2000" dirty="0" err="1" smtClean="0"/>
              <a:t>ões</a:t>
            </a:r>
            <a:r>
              <a:rPr lang="en-US" sz="2000" dirty="0" smtClean="0"/>
              <a:t> para </a:t>
            </a:r>
            <a:r>
              <a:rPr lang="pt-BR" sz="2000" dirty="0" smtClean="0"/>
              <a:t>desenvolver </a:t>
            </a:r>
            <a:r>
              <a:rPr lang="pt-BR" sz="2000" dirty="0"/>
              <a:t>uma teoria geral do </a:t>
            </a:r>
            <a:r>
              <a:rPr lang="pt-BR" sz="2000" dirty="0" smtClean="0"/>
              <a:t>marketing, segundo autores :</a:t>
            </a:r>
            <a:endParaRPr lang="pt-BR" sz="2000" dirty="0"/>
          </a:p>
          <a:p>
            <a:pPr marL="635000" lvl="0" indent="-444500">
              <a:buFont typeface="+mj-lt"/>
              <a:buAutoNum type="arabicPeriod"/>
            </a:pPr>
            <a:r>
              <a:rPr lang="pt-BR" sz="1800" dirty="0"/>
              <a:t>A disciplina de marketing, uma vez que ganha maior voz e sofisticação, está se tornando cada vez mais fragmentada</a:t>
            </a:r>
          </a:p>
          <a:p>
            <a:pPr marL="635000" lvl="0" indent="-444500">
              <a:buFont typeface="+mj-lt"/>
              <a:buAutoNum type="arabicPeriod"/>
            </a:pPr>
            <a:r>
              <a:rPr lang="pt-BR" sz="1800" dirty="0"/>
              <a:t>Marketing está passando por uma crise de identidade (uma teoria geral ajudaria esta crise delineando a natureza da disciplina de marketing)</a:t>
            </a:r>
          </a:p>
          <a:p>
            <a:pPr marL="635000" lvl="0" indent="-444500">
              <a:buFont typeface="+mj-lt"/>
              <a:buAutoNum type="arabicPeriod"/>
            </a:pPr>
            <a:r>
              <a:rPr lang="pt-BR" sz="1800" dirty="0"/>
              <a:t>Também estamos passando por uma crise de credibilidade (muitos profissionais de marketing estão ficando desiludidos pelas sugestões acadêmicas e consideram conhecimento geral oferecido por estudiosos irrelevante)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210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ESTRUTURA DO LIVRO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/>
              <a:t>Capítulo 2: Escolas econômicas e não interativas de marketing</a:t>
            </a:r>
          </a:p>
          <a:p>
            <a:r>
              <a:rPr lang="pt-BR" sz="2000" dirty="0"/>
              <a:t>Capítulo 3: Escolas econômicas e interativas de marketing</a:t>
            </a:r>
          </a:p>
          <a:p>
            <a:r>
              <a:rPr lang="pt-BR" sz="2000" dirty="0"/>
              <a:t>Capítulo 4: Escolas não econômicas e não interativas de marketing</a:t>
            </a:r>
          </a:p>
          <a:p>
            <a:r>
              <a:rPr lang="pt-BR" sz="2000" dirty="0"/>
              <a:t>Capítulo 5: Escolas </a:t>
            </a:r>
            <a:r>
              <a:rPr lang="pt-BR" sz="2000" dirty="0" err="1" smtClean="0"/>
              <a:t>n</a:t>
            </a:r>
            <a:r>
              <a:rPr lang="en-US" sz="2000" dirty="0" err="1" smtClean="0"/>
              <a:t>ão</a:t>
            </a:r>
            <a:r>
              <a:rPr lang="en-US" sz="2000" dirty="0" smtClean="0"/>
              <a:t> </a:t>
            </a:r>
            <a:r>
              <a:rPr lang="pt-BR" sz="2000" dirty="0" smtClean="0"/>
              <a:t>econômicas </a:t>
            </a:r>
            <a:r>
              <a:rPr lang="pt-BR" sz="2000" dirty="0"/>
              <a:t>e interativas de marketing</a:t>
            </a:r>
          </a:p>
        </p:txBody>
      </p:sp>
    </p:spTree>
    <p:extLst>
      <p:ext uri="{BB962C8B-B14F-4D97-AF65-F5344CB8AC3E}">
        <p14:creationId xmlns:p14="http://schemas.microsoft.com/office/powerpoint/2010/main" val="2817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”METATEORIA”: CRITÉRIO TEÓRICO PARA AVALIAÇÃO DE TEORIAS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/>
              <a:t>“</a:t>
            </a:r>
            <a:r>
              <a:rPr lang="pt-BR" sz="2000" dirty="0" err="1"/>
              <a:t>Metateoria</a:t>
            </a:r>
            <a:r>
              <a:rPr lang="pt-BR" sz="2000" dirty="0"/>
              <a:t>” é a porção de requisitos para a formulação de teoria, com referência particular à estrutura do pensamento para a formulação da teoria e para a linguagem de comunicação do significado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50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”METATEORIA”: CRITÉRIO TEÓRICO PARA AVALIAÇÃO DE TEORIAS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3 </a:t>
            </a:r>
            <a:r>
              <a:rPr lang="pt-BR" sz="2000" dirty="0"/>
              <a:t>categorias com 2 critérios cada para seu estudo:</a:t>
            </a:r>
          </a:p>
          <a:p>
            <a:pPr marL="682625" lvl="0" indent="-444500">
              <a:buFont typeface="+mj-lt"/>
              <a:buAutoNum type="arabicPeriod"/>
            </a:pPr>
            <a:r>
              <a:rPr lang="pt-BR" sz="1800" b="1" dirty="0"/>
              <a:t>Sintaxe: </a:t>
            </a:r>
            <a:r>
              <a:rPr lang="pt-BR" sz="1800" dirty="0" smtClean="0"/>
              <a:t>referente </a:t>
            </a:r>
            <a:r>
              <a:rPr lang="pt-BR" sz="1800" dirty="0"/>
              <a:t>à </a:t>
            </a:r>
            <a:r>
              <a:rPr lang="pt-BR" sz="1800" b="1" dirty="0"/>
              <a:t>organização</a:t>
            </a:r>
            <a:r>
              <a:rPr lang="pt-BR" sz="1800" dirty="0"/>
              <a:t>. Uma boa teoria deve ser estruturada com um padrão de organização preciso, utilizando-se de </a:t>
            </a:r>
            <a:r>
              <a:rPr lang="pt-BR" sz="1800" b="1" dirty="0"/>
              <a:t>estrutura</a:t>
            </a:r>
            <a:r>
              <a:rPr lang="pt-BR" sz="1800" dirty="0"/>
              <a:t> (conceitos definidos e integrados para formar uma forte rede) e </a:t>
            </a:r>
            <a:r>
              <a:rPr lang="pt-BR" sz="1800" b="1" dirty="0"/>
              <a:t>especificação</a:t>
            </a:r>
            <a:r>
              <a:rPr lang="pt-BR" sz="1800" dirty="0"/>
              <a:t> (relação entre conceitos teóricos de forma clara para delimitar as hipóteses);</a:t>
            </a:r>
          </a:p>
          <a:p>
            <a:pPr marL="682625" lvl="0" indent="-444500">
              <a:buFont typeface="+mj-lt"/>
              <a:buAutoNum type="arabicPeriod"/>
            </a:pPr>
            <a:r>
              <a:rPr lang="pt-BR" sz="1800" b="1" dirty="0"/>
              <a:t>Semântica: </a:t>
            </a:r>
            <a:r>
              <a:rPr lang="pt-BR" sz="1800" dirty="0" smtClean="0"/>
              <a:t>referente </a:t>
            </a:r>
            <a:r>
              <a:rPr lang="pt-BR" sz="1800" dirty="0"/>
              <a:t>à </a:t>
            </a:r>
            <a:r>
              <a:rPr lang="pt-BR" sz="1800" b="1" dirty="0"/>
              <a:t>realidade</a:t>
            </a:r>
            <a:r>
              <a:rPr lang="pt-BR" sz="1800" dirty="0"/>
              <a:t>. A </a:t>
            </a:r>
            <a:r>
              <a:rPr lang="pt-BR" sz="1800" b="1" dirty="0" err="1"/>
              <a:t>testabilidade</a:t>
            </a:r>
            <a:r>
              <a:rPr lang="pt-BR" sz="1800" dirty="0"/>
              <a:t> prega que a teoria deve apresentar como ser testada e mensurada com a realidade; já o </a:t>
            </a:r>
            <a:r>
              <a:rPr lang="pt-BR" sz="1800" b="1" dirty="0"/>
              <a:t>suporte empírico </a:t>
            </a:r>
            <a:r>
              <a:rPr lang="pt-BR" sz="1800" dirty="0"/>
              <a:t>avalia o nível de evidência para comprovar a teoria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8521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”METATEORIA”: CRITÉRIO TEÓRICO PARA AVALIAÇÃO DE TEORIAS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3 </a:t>
            </a:r>
            <a:r>
              <a:rPr lang="pt-BR" sz="2000" dirty="0"/>
              <a:t>categorias com 2 critérios cada para seu estudo:</a:t>
            </a:r>
          </a:p>
          <a:p>
            <a:pPr marL="682625" lvl="0" indent="-444500">
              <a:buFont typeface="+mj-lt"/>
              <a:buAutoNum type="arabicPeriod"/>
            </a:pPr>
            <a:r>
              <a:rPr lang="pt-BR" sz="1800" b="1" dirty="0" smtClean="0"/>
              <a:t>Pragmática</a:t>
            </a:r>
            <a:r>
              <a:rPr lang="pt-BR" sz="1800" b="1" dirty="0"/>
              <a:t>: </a:t>
            </a:r>
            <a:r>
              <a:rPr lang="pt-BR" sz="1800" dirty="0" smtClean="0"/>
              <a:t>referente </a:t>
            </a:r>
            <a:r>
              <a:rPr lang="pt-BR" sz="1800" dirty="0"/>
              <a:t>à </a:t>
            </a:r>
            <a:r>
              <a:rPr lang="pt-BR" sz="1800" b="1" dirty="0"/>
              <a:t>relevância</a:t>
            </a:r>
            <a:r>
              <a:rPr lang="pt-BR" sz="1800" dirty="0"/>
              <a:t>. A teoria deve ser relevante para os usuários, através da sua </a:t>
            </a:r>
            <a:r>
              <a:rPr lang="pt-BR" sz="1800" b="1" dirty="0"/>
              <a:t>riqueza</a:t>
            </a:r>
            <a:r>
              <a:rPr lang="pt-BR" sz="1800" dirty="0"/>
              <a:t> (em compreensão e generalização) e </a:t>
            </a:r>
            <a:r>
              <a:rPr lang="pt-BR" sz="1800" b="1" dirty="0"/>
              <a:t>simplicidade</a:t>
            </a:r>
            <a:r>
              <a:rPr lang="pt-BR" sz="1800" dirty="0"/>
              <a:t> (o quão simples é a comunicação e implementação da teoria).</a:t>
            </a:r>
          </a:p>
        </p:txBody>
      </p:sp>
    </p:spTree>
    <p:extLst>
      <p:ext uri="{BB962C8B-B14F-4D97-AF65-F5344CB8AC3E}">
        <p14:creationId xmlns:p14="http://schemas.microsoft.com/office/powerpoint/2010/main" val="14079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COMENTÁRIOS FINAIS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/>
              <a:t>Nos próximos 4 capítulos, serão utilizados estes 6 critérios da “</a:t>
            </a:r>
            <a:r>
              <a:rPr lang="pt-BR" sz="2000" dirty="0" err="1"/>
              <a:t>metateoria</a:t>
            </a:r>
            <a:r>
              <a:rPr lang="pt-BR" sz="2000" dirty="0"/>
              <a:t>” para avaliar cada uma das 12 principais escolas de marketing. </a:t>
            </a:r>
            <a:endParaRPr lang="pt-BR" sz="2000" dirty="0" smtClean="0"/>
          </a:p>
          <a:p>
            <a:r>
              <a:rPr lang="pt-BR" sz="2000" dirty="0" smtClean="0"/>
              <a:t>Os </a:t>
            </a:r>
            <a:r>
              <a:rPr lang="pt-BR" sz="2000" dirty="0"/>
              <a:t>pontos de avaliação de potencial apresentarão escala entre 1 (pobre) a 10 (excelente), e serão reflexo da opinião dos autores. </a:t>
            </a:r>
            <a:endParaRPr lang="pt-BR" sz="2000" dirty="0" smtClean="0"/>
          </a:p>
          <a:p>
            <a:r>
              <a:rPr lang="pt-BR" sz="2000" dirty="0" smtClean="0"/>
              <a:t>Esperando </a:t>
            </a:r>
            <a:r>
              <a:rPr lang="pt-BR" sz="2000" dirty="0"/>
              <a:t>que nem todos concordem com as notas, os autores convidam os leitores a debater sobre as mesmas. </a:t>
            </a:r>
          </a:p>
        </p:txBody>
      </p:sp>
    </p:spTree>
    <p:extLst>
      <p:ext uri="{BB962C8B-B14F-4D97-AF65-F5344CB8AC3E}">
        <p14:creationId xmlns:p14="http://schemas.microsoft.com/office/powerpoint/2010/main" val="26064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52928" cy="1235472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Sara Martins Vieira Zimmermann – NUSP 10119237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t-BR" sz="20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ESALQ USP – Escola Superior de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Agricultura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“Luiz de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Queiroz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” 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t-BR" sz="20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ADM4012 –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Tópicos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Especiais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em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Agronegócios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e 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Organizações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 – Aula 02</a:t>
            </a:r>
            <a:r>
              <a:rPr lang="pt-BR" sz="20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pt-BR" sz="20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Professor Hermes Moretti Ribeiro da Silva </a:t>
            </a:r>
            <a:endParaRPr lang="pt-BR" sz="2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560896" y="4933617"/>
            <a:ext cx="4403592" cy="1124656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000" b="1" dirty="0" smtClean="0">
                <a:solidFill>
                  <a:schemeClr val="bg1"/>
                </a:solidFill>
              </a:rPr>
              <a:t>SARA ZIMMERMANN</a:t>
            </a:r>
          </a:p>
          <a:p>
            <a:pPr algn="r"/>
            <a:r>
              <a:rPr lang="pt-BR" sz="2000" dirty="0" smtClean="0">
                <a:solidFill>
                  <a:schemeClr val="bg1"/>
                </a:solidFill>
              </a:rPr>
              <a:t> 16 AGOSTO </a:t>
            </a:r>
            <a:r>
              <a:rPr lang="pt-BR" sz="2000" dirty="0">
                <a:solidFill>
                  <a:schemeClr val="bg1"/>
                </a:solidFill>
              </a:rPr>
              <a:t>2016</a:t>
            </a:r>
          </a:p>
          <a:p>
            <a:pPr algn="r"/>
            <a:endParaRPr lang="pt-BR" sz="2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5653697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 smtClean="0">
                <a:solidFill>
                  <a:schemeClr val="bg1"/>
                </a:solidFill>
              </a:rPr>
              <a:t>OBRIGADA!</a:t>
            </a:r>
            <a:endParaRPr lang="pt-BR" sz="4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2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>
                <a:solidFill>
                  <a:schemeClr val="bg1"/>
                </a:solidFill>
              </a:rPr>
              <a:t>ÍTULO 1: </a:t>
            </a:r>
            <a:r>
              <a:rPr lang="pt-BR" sz="4400" b="1" dirty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RESUMO</a:t>
            </a:r>
          </a:p>
          <a:p>
            <a:r>
              <a:rPr lang="pt-BR" sz="2000" dirty="0" err="1" smtClean="0"/>
              <a:t>Coment</a:t>
            </a:r>
            <a:r>
              <a:rPr lang="en-US" sz="2000" dirty="0" err="1" smtClean="0"/>
              <a:t>ários</a:t>
            </a:r>
            <a:r>
              <a:rPr lang="en-US" sz="2000" dirty="0" smtClean="0"/>
              <a:t> </a:t>
            </a:r>
            <a:r>
              <a:rPr lang="en-US" sz="2000" dirty="0" err="1" smtClean="0"/>
              <a:t>iniciais</a:t>
            </a:r>
            <a:endParaRPr lang="en-US" sz="2000" dirty="0" smtClean="0"/>
          </a:p>
          <a:p>
            <a:r>
              <a:rPr lang="en-US" sz="2000" dirty="0" err="1" smtClean="0"/>
              <a:t>Razões</a:t>
            </a:r>
            <a:r>
              <a:rPr lang="en-US" sz="2000" dirty="0" smtClean="0"/>
              <a:t> para a </a:t>
            </a:r>
            <a:r>
              <a:rPr lang="en-US" sz="2000" dirty="0" err="1" smtClean="0"/>
              <a:t>escrita</a:t>
            </a:r>
            <a:r>
              <a:rPr lang="en-US" sz="2000" dirty="0" smtClean="0"/>
              <a:t> do </a:t>
            </a:r>
            <a:r>
              <a:rPr lang="en-US" sz="2000" dirty="0" err="1" smtClean="0"/>
              <a:t>livro</a:t>
            </a:r>
            <a:endParaRPr lang="en-US" sz="2000" dirty="0" smtClean="0"/>
          </a:p>
          <a:p>
            <a:r>
              <a:rPr lang="en-US" sz="2000" dirty="0" err="1" smtClean="0"/>
              <a:t>Ressurgimento</a:t>
            </a:r>
            <a:r>
              <a:rPr lang="en-US" sz="2000" dirty="0" smtClean="0"/>
              <a:t> do </a:t>
            </a:r>
            <a:r>
              <a:rPr lang="en-US" sz="2000" dirty="0" err="1" smtClean="0"/>
              <a:t>interesse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Teoria</a:t>
            </a:r>
            <a:r>
              <a:rPr lang="en-US" sz="2000" dirty="0" smtClean="0"/>
              <a:t> do Marketing</a:t>
            </a:r>
          </a:p>
          <a:p>
            <a:r>
              <a:rPr lang="en-US" sz="2000" dirty="0" smtClean="0"/>
              <a:t>Era da </a:t>
            </a:r>
            <a:r>
              <a:rPr lang="en-US" sz="2000" dirty="0" err="1" smtClean="0"/>
              <a:t>Transição</a:t>
            </a:r>
            <a:r>
              <a:rPr lang="en-US" sz="2000" dirty="0" smtClean="0"/>
              <a:t> </a:t>
            </a:r>
            <a:r>
              <a:rPr lang="en-US" sz="2000" dirty="0" err="1" smtClean="0"/>
              <a:t>Turbulenta</a:t>
            </a:r>
            <a:endParaRPr lang="en-US" sz="2000" dirty="0" smtClean="0"/>
          </a:p>
          <a:p>
            <a:r>
              <a:rPr lang="en-US" sz="2000" dirty="0" err="1" smtClean="0"/>
              <a:t>Estrutura</a:t>
            </a:r>
            <a:r>
              <a:rPr lang="en-US" sz="2000" dirty="0" smtClean="0"/>
              <a:t> do </a:t>
            </a:r>
            <a:r>
              <a:rPr lang="en-US" sz="2000" dirty="0" err="1" smtClean="0"/>
              <a:t>livro</a:t>
            </a:r>
            <a:endParaRPr lang="en-US" sz="2000" dirty="0" smtClean="0"/>
          </a:p>
          <a:p>
            <a:r>
              <a:rPr lang="en-US" sz="2000" dirty="0" smtClean="0"/>
              <a:t>”</a:t>
            </a:r>
            <a:r>
              <a:rPr lang="en-US" sz="2000" dirty="0" err="1" smtClean="0"/>
              <a:t>Metateoria</a:t>
            </a:r>
            <a:r>
              <a:rPr lang="en-US" sz="2000" dirty="0" smtClean="0"/>
              <a:t>”</a:t>
            </a:r>
          </a:p>
          <a:p>
            <a:r>
              <a:rPr lang="en-US" sz="2000" dirty="0" err="1" smtClean="0"/>
              <a:t>Comentários</a:t>
            </a:r>
            <a:r>
              <a:rPr lang="en-US" sz="2000" dirty="0" smtClean="0"/>
              <a:t> </a:t>
            </a:r>
            <a:r>
              <a:rPr lang="en-US" sz="2000" dirty="0" err="1" smtClean="0"/>
              <a:t>finais</a:t>
            </a:r>
            <a:endParaRPr lang="en-US" sz="2000" dirty="0" smtClean="0"/>
          </a:p>
          <a:p>
            <a:endParaRPr lang="pt-BR" sz="2000" dirty="0"/>
          </a:p>
          <a:p>
            <a:pPr marL="0" indent="0">
              <a:buNone/>
            </a:pP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t-BR" sz="2000" b="0" noProof="1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7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COMENT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ÁRIOS INICIAIS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O </a:t>
            </a:r>
            <a:r>
              <a:rPr lang="pt-BR" sz="2000" dirty="0"/>
              <a:t>livro discute e avalia diversas escolas de marketing desde o início da disciplina, no início do século </a:t>
            </a:r>
            <a:r>
              <a:rPr lang="pt-BR" sz="2000" dirty="0" smtClean="0"/>
              <a:t>XIX</a:t>
            </a:r>
            <a:endParaRPr lang="pt-BR" sz="2000" dirty="0"/>
          </a:p>
          <a:p>
            <a:r>
              <a:rPr lang="pt-BR" sz="2000" dirty="0" smtClean="0"/>
              <a:t>Apresenta </a:t>
            </a:r>
            <a:r>
              <a:rPr lang="pt-BR" sz="2000" dirty="0"/>
              <a:t>as escolas </a:t>
            </a:r>
            <a:r>
              <a:rPr lang="pt-BR" sz="2000" dirty="0" smtClean="0"/>
              <a:t>tradicionais: escola </a:t>
            </a:r>
            <a:r>
              <a:rPr lang="pt-BR" sz="2000" dirty="0"/>
              <a:t>de commodities, escola funcional e escola </a:t>
            </a:r>
            <a:r>
              <a:rPr lang="pt-BR" sz="2000" dirty="0" smtClean="0"/>
              <a:t>institucional</a:t>
            </a:r>
          </a:p>
          <a:p>
            <a:r>
              <a:rPr lang="pt-BR" sz="2000" dirty="0" smtClean="0"/>
              <a:t>Apresenta escolas </a:t>
            </a:r>
            <a:r>
              <a:rPr lang="pt-BR" sz="2000" dirty="0"/>
              <a:t>de pensamento mais </a:t>
            </a:r>
            <a:r>
              <a:rPr lang="pt-BR" sz="2000" dirty="0" smtClean="0"/>
              <a:t>contemporâneo (1960):  escola </a:t>
            </a:r>
            <a:r>
              <a:rPr lang="pt-BR" sz="2000" dirty="0"/>
              <a:t>de macro marketing, de comportamento do consumidor, de marketing de gestão, sistemas de </a:t>
            </a:r>
            <a:r>
              <a:rPr lang="pt-BR" sz="2000" dirty="0" smtClean="0"/>
              <a:t>marketing</a:t>
            </a:r>
            <a:endParaRPr lang="pt-BR" sz="2000" dirty="0"/>
          </a:p>
          <a:p>
            <a:pPr>
              <a:buFont typeface="Arial" charset="0"/>
              <a:buChar char="•"/>
            </a:pPr>
            <a:endParaRPr lang="pt-BR" sz="2000" b="0" noProof="1" smtClean="0">
              <a:solidFill>
                <a:srgbClr val="92D050"/>
              </a:solidFill>
            </a:endParaRPr>
          </a:p>
          <a:p>
            <a:pPr>
              <a:buFont typeface="Arial" charset="0"/>
              <a:buChar char="•"/>
            </a:pPr>
            <a:endParaRPr lang="pt-BR" sz="2000" b="0" noProof="1"/>
          </a:p>
        </p:txBody>
      </p:sp>
    </p:spTree>
    <p:extLst>
      <p:ext uri="{BB962C8B-B14F-4D97-AF65-F5344CB8AC3E}">
        <p14:creationId xmlns:p14="http://schemas.microsoft.com/office/powerpoint/2010/main" val="20438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RAZÕES PARA ESCRITA DO LIVRO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dirty="0" smtClean="0"/>
              <a:t>Depois </a:t>
            </a:r>
            <a:r>
              <a:rPr lang="pt-BR" sz="2000" dirty="0"/>
              <a:t>de um longo período de distração e negligência, acontece o ressurgimento do interesse em teorizar a </a:t>
            </a:r>
            <a:r>
              <a:rPr lang="pt-BR" sz="2000" dirty="0" smtClean="0"/>
              <a:t>disciplina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 smtClean="0"/>
              <a:t>Pelo </a:t>
            </a:r>
            <a:r>
              <a:rPr lang="pt-BR" sz="2000" dirty="0"/>
              <a:t>fato da disciplina estar entrando (final da década de 80) em tempos turbulentos, com cinco grandes </a:t>
            </a:r>
            <a:r>
              <a:rPr lang="pt-BR" sz="2000" dirty="0" smtClean="0"/>
              <a:t>controvérsias</a:t>
            </a:r>
            <a:endParaRPr lang="pt-BR" sz="2000" b="0" noProof="1" smtClean="0">
              <a:solidFill>
                <a:srgbClr val="92D050"/>
              </a:solidFill>
            </a:endParaRPr>
          </a:p>
          <a:p>
            <a:pPr>
              <a:buFont typeface="Arial" charset="0"/>
              <a:buChar char="•"/>
            </a:pPr>
            <a:endParaRPr lang="pt-BR" sz="2000" b="0" noProof="1"/>
          </a:p>
        </p:txBody>
      </p:sp>
    </p:spTree>
    <p:extLst>
      <p:ext uri="{BB962C8B-B14F-4D97-AF65-F5344CB8AC3E}">
        <p14:creationId xmlns:p14="http://schemas.microsoft.com/office/powerpoint/2010/main" val="12413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RESSURGIMENTO DO INTERESSE NA TEORIA DO MARKETING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Publicação </a:t>
            </a:r>
            <a:r>
              <a:rPr lang="pt-BR" sz="2000" dirty="0"/>
              <a:t>do </a:t>
            </a:r>
            <a:r>
              <a:rPr lang="pt-BR" sz="2000" i="1" dirty="0" err="1"/>
              <a:t>Journal</a:t>
            </a:r>
            <a:r>
              <a:rPr lang="pt-BR" sz="2000" i="1" dirty="0"/>
              <a:t> </a:t>
            </a:r>
            <a:r>
              <a:rPr lang="pt-BR" sz="2000" i="1" dirty="0" err="1"/>
              <a:t>of</a:t>
            </a:r>
            <a:r>
              <a:rPr lang="pt-BR" sz="2000" i="1" dirty="0"/>
              <a:t> Marketing</a:t>
            </a:r>
            <a:r>
              <a:rPr lang="pt-BR" sz="2000" dirty="0"/>
              <a:t>, </a:t>
            </a:r>
            <a:r>
              <a:rPr lang="pt-BR" sz="2000" dirty="0" smtClean="0"/>
              <a:t>1983</a:t>
            </a:r>
          </a:p>
          <a:p>
            <a:r>
              <a:rPr lang="pt-BR" sz="2000" dirty="0" smtClean="0"/>
              <a:t>Publicação </a:t>
            </a:r>
            <a:r>
              <a:rPr lang="pt-BR" sz="2000" dirty="0"/>
              <a:t>de diversos livros sobre construção de teorias e teoria de </a:t>
            </a:r>
            <a:r>
              <a:rPr lang="pt-BR" sz="2000" dirty="0" smtClean="0"/>
              <a:t>marketing</a:t>
            </a:r>
          </a:p>
          <a:p>
            <a:r>
              <a:rPr lang="pt-BR" sz="2000" dirty="0" smtClean="0"/>
              <a:t>Neste </a:t>
            </a:r>
            <a:r>
              <a:rPr lang="pt-BR" sz="2000" dirty="0"/>
              <a:t>ano, a </a:t>
            </a:r>
            <a:r>
              <a:rPr lang="pt-BR" sz="2000" i="1" dirty="0"/>
              <a:t>American Marketing </a:t>
            </a:r>
            <a:r>
              <a:rPr lang="pt-BR" sz="2000" i="1" dirty="0" err="1"/>
              <a:t>Association</a:t>
            </a:r>
            <a:r>
              <a:rPr lang="pt-BR" sz="2000" dirty="0"/>
              <a:t> (AMA) também passou a organizar conferências </a:t>
            </a:r>
            <a:r>
              <a:rPr lang="pt-BR" sz="2000" dirty="0" smtClean="0"/>
              <a:t>anuais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406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ERA DA TRANSIÇÃO TURBULENTA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 smtClean="0"/>
              <a:t>Cinco </a:t>
            </a:r>
            <a:r>
              <a:rPr lang="pt-BR" sz="2000" dirty="0"/>
              <a:t>áreas ou maiores controvérsias que estavam impactando a disciplina, e que provavelmente tornar-se-iam problemas críticos para a pesquisa na área: </a:t>
            </a:r>
            <a:endParaRPr lang="pt-BR" sz="2000" dirty="0" smtClean="0"/>
          </a:p>
          <a:p>
            <a:endParaRPr lang="pt-BR" sz="2000" dirty="0"/>
          </a:p>
          <a:p>
            <a:pPr marL="727075" indent="-457200">
              <a:buFont typeface="+mj-lt"/>
              <a:buAutoNum type="arabicPeriod"/>
            </a:pPr>
            <a:r>
              <a:rPr lang="pt-BR" sz="2000" dirty="0"/>
              <a:t>Qual é, ou deveria ser, a perspectiva dominante em marketing?</a:t>
            </a:r>
          </a:p>
          <a:p>
            <a:pPr marL="727075" indent="-457200">
              <a:buFont typeface="+mj-lt"/>
              <a:buAutoNum type="arabicPeriod"/>
            </a:pPr>
            <a:r>
              <a:rPr lang="pt-BR" sz="2000" dirty="0"/>
              <a:t>Qual é, ou deveria ser, a relação entre marketing e sociedade?</a:t>
            </a:r>
          </a:p>
          <a:p>
            <a:pPr marL="727075" indent="-457200">
              <a:buFont typeface="+mj-lt"/>
              <a:buAutoNum type="arabicPeriod"/>
            </a:pPr>
            <a:r>
              <a:rPr lang="pt-BR" sz="2000" dirty="0"/>
              <a:t>Qual é, ou deveria ser, o domínio correto da teoria de marketing?</a:t>
            </a:r>
          </a:p>
          <a:p>
            <a:pPr marL="727075" indent="-457200">
              <a:buFont typeface="+mj-lt"/>
              <a:buAutoNum type="arabicPeriod"/>
            </a:pPr>
            <a:r>
              <a:rPr lang="pt-BR" sz="2000" dirty="0"/>
              <a:t>O marketing é uma ciência, ou na melhor opção, uma arte padronizada?</a:t>
            </a:r>
          </a:p>
          <a:p>
            <a:pPr marL="727075" indent="-457200">
              <a:buFont typeface="+mj-lt"/>
              <a:buAutoNum type="arabicPeriod"/>
            </a:pPr>
            <a:r>
              <a:rPr lang="pt-BR" sz="2000" dirty="0"/>
              <a:t>É realmente possível criar uma teoria geral de marketing?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662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Qual é, ou deveria ser, a perspectiva dominante em marketing?</a:t>
            </a:r>
          </a:p>
          <a:p>
            <a:r>
              <a:rPr lang="pt-BR" sz="2000" dirty="0"/>
              <a:t>Verifica-se na história que o marketing foi geralmente estudado por diferentes </a:t>
            </a:r>
            <a:r>
              <a:rPr lang="pt-BR" sz="2000" dirty="0" smtClean="0"/>
              <a:t>perspectivas</a:t>
            </a:r>
          </a:p>
          <a:p>
            <a:r>
              <a:rPr lang="pt-BR" sz="2000" dirty="0" smtClean="0"/>
              <a:t>Comportamento </a:t>
            </a:r>
            <a:r>
              <a:rPr lang="pt-BR" sz="2000" dirty="0"/>
              <a:t>do consumidor entre os anos 60 e </a:t>
            </a:r>
            <a:r>
              <a:rPr lang="pt-BR" sz="2000" dirty="0" smtClean="0"/>
              <a:t>70</a:t>
            </a:r>
          </a:p>
          <a:p>
            <a:r>
              <a:rPr lang="pt-BR" sz="2000" dirty="0" smtClean="0"/>
              <a:t>Período </a:t>
            </a:r>
            <a:r>
              <a:rPr lang="pt-BR" sz="2000" dirty="0"/>
              <a:t>da publicação do </a:t>
            </a:r>
            <a:r>
              <a:rPr lang="pt-BR" sz="2000" dirty="0" smtClean="0"/>
              <a:t>livro (anos 80): marketing estratégico</a:t>
            </a:r>
          </a:p>
          <a:p>
            <a:endParaRPr lang="pt-BR" sz="2000" dirty="0"/>
          </a:p>
          <a:p>
            <a:r>
              <a:rPr lang="pt-BR" sz="2000" dirty="0" smtClean="0"/>
              <a:t>Os </a:t>
            </a:r>
            <a:r>
              <a:rPr lang="pt-BR" sz="2000" dirty="0"/>
              <a:t>autores preveem que futuros teóricos do marketing terão como desafio incorporar adequadamente ambos os temas, considerados fundações igualmente importantes.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7058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113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lvl="0" algn="ctr"/>
            <a:r>
              <a:rPr lang="pt-BR" sz="4400" b="1" dirty="0" smtClean="0">
                <a:solidFill>
                  <a:schemeClr val="bg1"/>
                </a:solidFill>
              </a:rPr>
              <a:t>CAP</a:t>
            </a:r>
            <a:r>
              <a:rPr lang="en-US" sz="4400" b="1" dirty="0" smtClean="0">
                <a:solidFill>
                  <a:schemeClr val="bg1"/>
                </a:solidFill>
              </a:rPr>
              <a:t>ÍTULO 1: </a:t>
            </a:r>
            <a:r>
              <a:rPr lang="pt-BR" sz="4400" b="1" dirty="0" smtClean="0">
                <a:solidFill>
                  <a:schemeClr val="bg1"/>
                </a:solidFill>
              </a:rPr>
              <a:t>INTRODU</a:t>
            </a:r>
            <a:r>
              <a:rPr lang="en-US" sz="4400" b="1" dirty="0" smtClean="0">
                <a:solidFill>
                  <a:schemeClr val="bg1"/>
                </a:solidFill>
              </a:rPr>
              <a:t>ÇÃO</a:t>
            </a:r>
            <a:endParaRPr lang="pt-BR" sz="44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276872"/>
            <a:ext cx="7520940" cy="2808311"/>
          </a:xfrm>
        </p:spPr>
        <p:txBody>
          <a:bodyPr>
            <a:noAutofit/>
          </a:bodyPr>
          <a:lstStyle/>
          <a:p>
            <a:pPr marL="15875" indent="0">
              <a:buNone/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Qual é, ou deveria ser, a relação entre marketing e sociedade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2000" dirty="0"/>
              <a:t>Com o grande </a:t>
            </a:r>
            <a:r>
              <a:rPr lang="pt-BR" sz="2000" b="1" dirty="0" smtClean="0"/>
              <a:t>aumento da população </a:t>
            </a:r>
            <a:r>
              <a:rPr lang="pt-BR" sz="2000" dirty="0" smtClean="0"/>
              <a:t>a </a:t>
            </a:r>
            <a:r>
              <a:rPr lang="pt-BR" sz="2000" dirty="0"/>
              <a:t>partir da segunda metade do século XIX, e o </a:t>
            </a:r>
            <a:r>
              <a:rPr lang="pt-BR" sz="2000" dirty="0" smtClean="0"/>
              <a:t>marketing </a:t>
            </a:r>
            <a:r>
              <a:rPr lang="pt-BR" sz="2000" dirty="0"/>
              <a:t>esforçando-se para </a:t>
            </a:r>
            <a:r>
              <a:rPr lang="pt-BR" sz="2000" b="1" dirty="0"/>
              <a:t>avançar o padrão geral da população</a:t>
            </a:r>
            <a:r>
              <a:rPr lang="pt-BR" sz="2000" dirty="0"/>
              <a:t>, criou-se uma </a:t>
            </a:r>
            <a:r>
              <a:rPr lang="pt-BR" sz="2000" b="1" dirty="0"/>
              <a:t>preocupação sobre o impacto do marketing na sociedade</a:t>
            </a:r>
            <a:r>
              <a:rPr lang="pt-BR" sz="2000" dirty="0"/>
              <a:t>, focada em 3 fatores</a:t>
            </a:r>
            <a:r>
              <a:rPr lang="pt-BR" sz="2000" dirty="0" smtClean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1600" dirty="0" smtClean="0"/>
              <a:t>Recursos </a:t>
            </a:r>
            <a:r>
              <a:rPr lang="pt-BR" sz="1600" dirty="0"/>
              <a:t>não renováveis, como o petróleo, e exploração excessiva de </a:t>
            </a:r>
            <a:r>
              <a:rPr lang="pt-BR" sz="1600" dirty="0" smtClean="0"/>
              <a:t>florestas</a:t>
            </a:r>
            <a:endParaRPr lang="pt-BR" sz="1600" dirty="0"/>
          </a:p>
          <a:p>
            <a:pPr marL="457200" lvl="0" indent="-457200">
              <a:buFont typeface="+mj-lt"/>
              <a:buAutoNum type="arabicPeriod"/>
            </a:pPr>
            <a:r>
              <a:rPr lang="pt-BR" sz="1600" dirty="0" smtClean="0"/>
              <a:t>Impacto de diversos </a:t>
            </a:r>
            <a:r>
              <a:rPr lang="pt-BR" sz="1600" dirty="0"/>
              <a:t>produtos </a:t>
            </a:r>
            <a:r>
              <a:rPr lang="pt-BR" sz="1600" dirty="0" smtClean="0"/>
              <a:t>no </a:t>
            </a:r>
            <a:r>
              <a:rPr lang="pt-BR" sz="1600" dirty="0"/>
              <a:t>meio ambiente, como por exemplo os gases emitidos pelos automóveis, acarretando na piora dos níveis de pureza do </a:t>
            </a:r>
            <a:r>
              <a:rPr lang="pt-BR" sz="1600" dirty="0" smtClean="0"/>
              <a:t>ar</a:t>
            </a:r>
            <a:endParaRPr lang="pt-BR" sz="1600" dirty="0"/>
          </a:p>
          <a:p>
            <a:pPr marL="457200" lvl="0" indent="-457200">
              <a:buFont typeface="+mj-lt"/>
              <a:buAutoNum type="arabicPeriod"/>
            </a:pPr>
            <a:r>
              <a:rPr lang="pt-BR" sz="1600" dirty="0"/>
              <a:t>O estímulo ao consumo, resultando no depósito de produtos no meio ambiente, além da utilização de embalagens desnecessárias, e o aumento da poluição das águas como resultado deste comportamento. </a:t>
            </a:r>
          </a:p>
        </p:txBody>
      </p:sp>
    </p:spTree>
    <p:extLst>
      <p:ext uri="{BB962C8B-B14F-4D97-AF65-F5344CB8AC3E}">
        <p14:creationId xmlns:p14="http://schemas.microsoft.com/office/powerpoint/2010/main" val="41726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4636</TotalTime>
  <Words>1853</Words>
  <Application>Microsoft Macintosh PowerPoint</Application>
  <PresentationFormat>Apresentação na tela (4:3)</PresentationFormat>
  <Paragraphs>155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Calibri</vt:lpstr>
      <vt:lpstr>Calibri Light</vt:lpstr>
      <vt:lpstr>Tunga</vt:lpstr>
      <vt:lpstr>Arial</vt:lpstr>
      <vt:lpstr>Tema do Office</vt:lpstr>
      <vt:lpstr>Sara Martins Vieira Zimmermann – NUSP 10119237 ESALQ USP – Escola Superior de Agricultura “Luiz de Queiroz”  ADM4012 – Tópicos Especiais em Agronegócios e Organizações  – Aula 02 Professor Hermes Moretti Ribeiro da Silva </vt:lpstr>
      <vt:lpstr>BIBLIOGRAFIA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CAPÍTULO 1: INTRODUÇÃO</vt:lpstr>
      <vt:lpstr>Sara Martins Vieira Zimmermann – NUSP 10119237 ESALQ USP – Escola Superior de Agricultura “Luiz de Queiroz”  ADM4012 – Tópicos Especiais em Agronegócios e Organizações  – Aula 02 Professor Hermes Moretti Ribeiro da Silva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</dc:creator>
  <cp:lastModifiedBy>Usuário do Microsoft Office</cp:lastModifiedBy>
  <cp:revision>89</cp:revision>
  <dcterms:created xsi:type="dcterms:W3CDTF">2014-10-31T17:30:56Z</dcterms:created>
  <dcterms:modified xsi:type="dcterms:W3CDTF">2016-08-16T20:29:23Z</dcterms:modified>
</cp:coreProperties>
</file>