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315" r:id="rId2"/>
    <p:sldId id="369" r:id="rId3"/>
    <p:sldId id="396" r:id="rId4"/>
    <p:sldId id="392" r:id="rId5"/>
    <p:sldId id="390" r:id="rId6"/>
    <p:sldId id="394" r:id="rId7"/>
    <p:sldId id="395" r:id="rId8"/>
    <p:sldId id="393" r:id="rId9"/>
    <p:sldId id="397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F01997-FE9C-4BCF-BBC8-67706436FA16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D23A0F9-9047-4756-8022-92BA622DA713}">
      <dgm:prSet phldrT="[Texto]"/>
      <dgm:spPr/>
      <dgm:t>
        <a:bodyPr/>
        <a:lstStyle/>
        <a:p>
          <a:r>
            <a:rPr lang="pt-BR" dirty="0" smtClean="0"/>
            <a:t>Conceitos</a:t>
          </a:r>
          <a:endParaRPr lang="es-MX" dirty="0"/>
        </a:p>
      </dgm:t>
    </dgm:pt>
    <dgm:pt modelId="{597E5580-52BD-4925-AFD8-B67D542677F4}" type="parTrans" cxnId="{8263871B-7A9B-49BD-9FC0-F0CD8910B364}">
      <dgm:prSet/>
      <dgm:spPr/>
      <dgm:t>
        <a:bodyPr/>
        <a:lstStyle/>
        <a:p>
          <a:endParaRPr lang="es-MX"/>
        </a:p>
      </dgm:t>
    </dgm:pt>
    <dgm:pt modelId="{8402B444-E7A2-4BAD-9695-523AAD492B19}" type="sibTrans" cxnId="{8263871B-7A9B-49BD-9FC0-F0CD8910B364}">
      <dgm:prSet/>
      <dgm:spPr/>
      <dgm:t>
        <a:bodyPr/>
        <a:lstStyle/>
        <a:p>
          <a:endParaRPr lang="es-MX"/>
        </a:p>
      </dgm:t>
    </dgm:pt>
    <dgm:pt modelId="{720B7E66-C81A-4E26-A5E7-CA442AF89AC9}">
      <dgm:prSet phldrT="[Texto]"/>
      <dgm:spPr/>
      <dgm:t>
        <a:bodyPr/>
        <a:lstStyle/>
        <a:p>
          <a:r>
            <a:rPr lang="pt-BR" dirty="0" smtClean="0"/>
            <a:t>Mecanismos</a:t>
          </a:r>
          <a:endParaRPr lang="es-MX" dirty="0"/>
        </a:p>
      </dgm:t>
    </dgm:pt>
    <dgm:pt modelId="{13C2F068-19E2-4E8E-A812-5EE4ABE05410}" type="parTrans" cxnId="{3BCF1393-D7F0-4D7C-AAD6-AE36B9AD5C27}">
      <dgm:prSet/>
      <dgm:spPr/>
      <dgm:t>
        <a:bodyPr/>
        <a:lstStyle/>
        <a:p>
          <a:endParaRPr lang="es-MX"/>
        </a:p>
      </dgm:t>
    </dgm:pt>
    <dgm:pt modelId="{22A6CBD7-FFB9-4DC1-B9D1-49FC20E94A20}" type="sibTrans" cxnId="{3BCF1393-D7F0-4D7C-AAD6-AE36B9AD5C27}">
      <dgm:prSet/>
      <dgm:spPr/>
      <dgm:t>
        <a:bodyPr/>
        <a:lstStyle/>
        <a:p>
          <a:endParaRPr lang="es-MX"/>
        </a:p>
      </dgm:t>
    </dgm:pt>
    <dgm:pt modelId="{E7FBCF90-CACC-4AB2-8302-0420DE10B376}">
      <dgm:prSet phldrT="[Texto]"/>
      <dgm:spPr/>
      <dgm:t>
        <a:bodyPr/>
        <a:lstStyle/>
        <a:p>
          <a:r>
            <a:rPr lang="pt-BR" dirty="0" smtClean="0"/>
            <a:t>Fenômenos</a:t>
          </a:r>
          <a:endParaRPr lang="es-MX" dirty="0"/>
        </a:p>
      </dgm:t>
    </dgm:pt>
    <dgm:pt modelId="{E2A86197-8D21-4ED1-B0A9-A1DAB4D49DF0}" type="parTrans" cxnId="{178344E8-A19B-472E-BE19-6C1F0DF2472C}">
      <dgm:prSet/>
      <dgm:spPr/>
      <dgm:t>
        <a:bodyPr/>
        <a:lstStyle/>
        <a:p>
          <a:endParaRPr lang="es-MX"/>
        </a:p>
      </dgm:t>
    </dgm:pt>
    <dgm:pt modelId="{A6496A69-3907-4A48-B005-46C9FD7E5757}" type="sibTrans" cxnId="{178344E8-A19B-472E-BE19-6C1F0DF2472C}">
      <dgm:prSet/>
      <dgm:spPr/>
      <dgm:t>
        <a:bodyPr/>
        <a:lstStyle/>
        <a:p>
          <a:endParaRPr lang="es-MX"/>
        </a:p>
      </dgm:t>
    </dgm:pt>
    <dgm:pt modelId="{84E9D369-89B4-4725-A66D-162CC69361C2}">
      <dgm:prSet phldrT="[Texto]"/>
      <dgm:spPr/>
      <dgm:t>
        <a:bodyPr/>
        <a:lstStyle/>
        <a:p>
          <a:r>
            <a:rPr lang="pt-BR" dirty="0" smtClean="0"/>
            <a:t>Políticas </a:t>
          </a:r>
          <a:r>
            <a:rPr lang="pt-BR" smtClean="0"/>
            <a:t>Públlicas</a:t>
          </a:r>
          <a:endParaRPr lang="es-MX" dirty="0"/>
        </a:p>
      </dgm:t>
    </dgm:pt>
    <dgm:pt modelId="{A5DF33C0-2D97-4A57-A98E-C6CFC3FE4948}" type="parTrans" cxnId="{118403D3-F40F-4704-AC6A-6F2FA46B4533}">
      <dgm:prSet/>
      <dgm:spPr/>
      <dgm:t>
        <a:bodyPr/>
        <a:lstStyle/>
        <a:p>
          <a:endParaRPr lang="es-MX"/>
        </a:p>
      </dgm:t>
    </dgm:pt>
    <dgm:pt modelId="{5A181E09-DA49-49F2-AAD4-D6F5AC59CED2}" type="sibTrans" cxnId="{118403D3-F40F-4704-AC6A-6F2FA46B4533}">
      <dgm:prSet/>
      <dgm:spPr/>
      <dgm:t>
        <a:bodyPr/>
        <a:lstStyle/>
        <a:p>
          <a:endParaRPr lang="es-MX"/>
        </a:p>
      </dgm:t>
    </dgm:pt>
    <dgm:pt modelId="{023B4706-A5CC-4299-B017-8D96302E0E84}" type="pres">
      <dgm:prSet presAssocID="{76F01997-FE9C-4BCF-BBC8-67706436FA1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895B962-D1B8-4A47-AA18-AF1DF4D2D130}" type="pres">
      <dgm:prSet presAssocID="{AD23A0F9-9047-4756-8022-92BA622DA713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84224E1-03E6-450B-8AFF-54CEA8BD8CDC}" type="pres">
      <dgm:prSet presAssocID="{8402B444-E7A2-4BAD-9695-523AAD492B19}" presName="space" presStyleCnt="0"/>
      <dgm:spPr/>
    </dgm:pt>
    <dgm:pt modelId="{E61C6407-2F0B-40FE-A70F-7E92B9FB4276}" type="pres">
      <dgm:prSet presAssocID="{720B7E66-C81A-4E26-A5E7-CA442AF89AC9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A29A75-B7BF-4E5B-ABB4-7CBC0B60ECE4}" type="pres">
      <dgm:prSet presAssocID="{22A6CBD7-FFB9-4DC1-B9D1-49FC20E94A20}" presName="space" presStyleCnt="0"/>
      <dgm:spPr/>
    </dgm:pt>
    <dgm:pt modelId="{33CD4003-E726-48CA-85E9-E23202C7C13E}" type="pres">
      <dgm:prSet presAssocID="{E7FBCF90-CACC-4AB2-8302-0420DE10B376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EDC9D8-2F28-42D3-AF3F-B1EBC5FAA0B7}" type="pres">
      <dgm:prSet presAssocID="{A6496A69-3907-4A48-B005-46C9FD7E5757}" presName="space" presStyleCnt="0"/>
      <dgm:spPr/>
    </dgm:pt>
    <dgm:pt modelId="{8DDA87A7-B13D-4CA6-A072-6CAF3F5E655F}" type="pres">
      <dgm:prSet presAssocID="{84E9D369-89B4-4725-A66D-162CC69361C2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78344E8-A19B-472E-BE19-6C1F0DF2472C}" srcId="{76F01997-FE9C-4BCF-BBC8-67706436FA16}" destId="{E7FBCF90-CACC-4AB2-8302-0420DE10B376}" srcOrd="2" destOrd="0" parTransId="{E2A86197-8D21-4ED1-B0A9-A1DAB4D49DF0}" sibTransId="{A6496A69-3907-4A48-B005-46C9FD7E5757}"/>
    <dgm:cxn modelId="{118403D3-F40F-4704-AC6A-6F2FA46B4533}" srcId="{76F01997-FE9C-4BCF-BBC8-67706436FA16}" destId="{84E9D369-89B4-4725-A66D-162CC69361C2}" srcOrd="3" destOrd="0" parTransId="{A5DF33C0-2D97-4A57-A98E-C6CFC3FE4948}" sibTransId="{5A181E09-DA49-49F2-AAD4-D6F5AC59CED2}"/>
    <dgm:cxn modelId="{12F8216D-2F13-4C28-B1BE-53EA03DB7455}" type="presOf" srcId="{720B7E66-C81A-4E26-A5E7-CA442AF89AC9}" destId="{E61C6407-2F0B-40FE-A70F-7E92B9FB4276}" srcOrd="0" destOrd="0" presId="urn:microsoft.com/office/officeart/2005/8/layout/venn3"/>
    <dgm:cxn modelId="{85704A35-6469-4FC7-B165-5D79CD4A53B5}" type="presOf" srcId="{76F01997-FE9C-4BCF-BBC8-67706436FA16}" destId="{023B4706-A5CC-4299-B017-8D96302E0E84}" srcOrd="0" destOrd="0" presId="urn:microsoft.com/office/officeart/2005/8/layout/venn3"/>
    <dgm:cxn modelId="{F28EB442-0DCE-4027-A217-A9F7EA65A185}" type="presOf" srcId="{84E9D369-89B4-4725-A66D-162CC69361C2}" destId="{8DDA87A7-B13D-4CA6-A072-6CAF3F5E655F}" srcOrd="0" destOrd="0" presId="urn:microsoft.com/office/officeart/2005/8/layout/venn3"/>
    <dgm:cxn modelId="{8263871B-7A9B-49BD-9FC0-F0CD8910B364}" srcId="{76F01997-FE9C-4BCF-BBC8-67706436FA16}" destId="{AD23A0F9-9047-4756-8022-92BA622DA713}" srcOrd="0" destOrd="0" parTransId="{597E5580-52BD-4925-AFD8-B67D542677F4}" sibTransId="{8402B444-E7A2-4BAD-9695-523AAD492B19}"/>
    <dgm:cxn modelId="{4C68176B-B5BF-43C4-A147-5C7417B202C9}" type="presOf" srcId="{E7FBCF90-CACC-4AB2-8302-0420DE10B376}" destId="{33CD4003-E726-48CA-85E9-E23202C7C13E}" srcOrd="0" destOrd="0" presId="urn:microsoft.com/office/officeart/2005/8/layout/venn3"/>
    <dgm:cxn modelId="{CEA83C42-9502-4927-9689-3CD80CF08742}" type="presOf" srcId="{AD23A0F9-9047-4756-8022-92BA622DA713}" destId="{D895B962-D1B8-4A47-AA18-AF1DF4D2D130}" srcOrd="0" destOrd="0" presId="urn:microsoft.com/office/officeart/2005/8/layout/venn3"/>
    <dgm:cxn modelId="{3BCF1393-D7F0-4D7C-AAD6-AE36B9AD5C27}" srcId="{76F01997-FE9C-4BCF-BBC8-67706436FA16}" destId="{720B7E66-C81A-4E26-A5E7-CA442AF89AC9}" srcOrd="1" destOrd="0" parTransId="{13C2F068-19E2-4E8E-A812-5EE4ABE05410}" sibTransId="{22A6CBD7-FFB9-4DC1-B9D1-49FC20E94A20}"/>
    <dgm:cxn modelId="{CF7A4A71-00D5-495A-AF53-DE8EC9539210}" type="presParOf" srcId="{023B4706-A5CC-4299-B017-8D96302E0E84}" destId="{D895B962-D1B8-4A47-AA18-AF1DF4D2D130}" srcOrd="0" destOrd="0" presId="urn:microsoft.com/office/officeart/2005/8/layout/venn3"/>
    <dgm:cxn modelId="{739C56B5-A09F-4331-A74F-AB178F0F5CCC}" type="presParOf" srcId="{023B4706-A5CC-4299-B017-8D96302E0E84}" destId="{F84224E1-03E6-450B-8AFF-54CEA8BD8CDC}" srcOrd="1" destOrd="0" presId="urn:microsoft.com/office/officeart/2005/8/layout/venn3"/>
    <dgm:cxn modelId="{E6B6BD31-F2C3-4E83-AC71-FD021D7C15B1}" type="presParOf" srcId="{023B4706-A5CC-4299-B017-8D96302E0E84}" destId="{E61C6407-2F0B-40FE-A70F-7E92B9FB4276}" srcOrd="2" destOrd="0" presId="urn:microsoft.com/office/officeart/2005/8/layout/venn3"/>
    <dgm:cxn modelId="{A4B7E157-D8FE-4570-AEB0-49B5D7C69DF0}" type="presParOf" srcId="{023B4706-A5CC-4299-B017-8D96302E0E84}" destId="{D3A29A75-B7BF-4E5B-ABB4-7CBC0B60ECE4}" srcOrd="3" destOrd="0" presId="urn:microsoft.com/office/officeart/2005/8/layout/venn3"/>
    <dgm:cxn modelId="{6BB3A368-BF00-4F6B-B929-D9B5C92B4081}" type="presParOf" srcId="{023B4706-A5CC-4299-B017-8D96302E0E84}" destId="{33CD4003-E726-48CA-85E9-E23202C7C13E}" srcOrd="4" destOrd="0" presId="urn:microsoft.com/office/officeart/2005/8/layout/venn3"/>
    <dgm:cxn modelId="{61149C7C-EA5C-4A4B-856E-C20641EFD007}" type="presParOf" srcId="{023B4706-A5CC-4299-B017-8D96302E0E84}" destId="{FDEDC9D8-2F28-42D3-AF3F-B1EBC5FAA0B7}" srcOrd="5" destOrd="0" presId="urn:microsoft.com/office/officeart/2005/8/layout/venn3"/>
    <dgm:cxn modelId="{81DA07E2-F2AE-4649-A568-E3B6384B7F59}" type="presParOf" srcId="{023B4706-A5CC-4299-B017-8D96302E0E84}" destId="{8DDA87A7-B13D-4CA6-A072-6CAF3F5E655F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95B962-D1B8-4A47-AA18-AF1DF4D2D130}">
      <dsp:nvSpPr>
        <dsp:cNvPr id="0" name=""/>
        <dsp:cNvSpPr/>
      </dsp:nvSpPr>
      <dsp:spPr>
        <a:xfrm>
          <a:off x="2236" y="910180"/>
          <a:ext cx="2243639" cy="22436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475" tIns="22860" rIns="123475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Conceitos</a:t>
          </a:r>
          <a:endParaRPr lang="es-MX" sz="1800" kern="1200" dirty="0"/>
        </a:p>
      </dsp:txBody>
      <dsp:txXfrm>
        <a:off x="330809" y="1238753"/>
        <a:ext cx="1586493" cy="1586493"/>
      </dsp:txXfrm>
    </dsp:sp>
    <dsp:sp modelId="{E61C6407-2F0B-40FE-A70F-7E92B9FB4276}">
      <dsp:nvSpPr>
        <dsp:cNvPr id="0" name=""/>
        <dsp:cNvSpPr/>
      </dsp:nvSpPr>
      <dsp:spPr>
        <a:xfrm>
          <a:off x="1797148" y="910180"/>
          <a:ext cx="2243639" cy="22436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475" tIns="22860" rIns="123475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Mecanismos</a:t>
          </a:r>
          <a:endParaRPr lang="es-MX" sz="1800" kern="1200" dirty="0"/>
        </a:p>
      </dsp:txBody>
      <dsp:txXfrm>
        <a:off x="2125721" y="1238753"/>
        <a:ext cx="1586493" cy="1586493"/>
      </dsp:txXfrm>
    </dsp:sp>
    <dsp:sp modelId="{33CD4003-E726-48CA-85E9-E23202C7C13E}">
      <dsp:nvSpPr>
        <dsp:cNvPr id="0" name=""/>
        <dsp:cNvSpPr/>
      </dsp:nvSpPr>
      <dsp:spPr>
        <a:xfrm>
          <a:off x="3592060" y="910180"/>
          <a:ext cx="2243639" cy="22436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475" tIns="22860" rIns="123475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Fenômenos</a:t>
          </a:r>
          <a:endParaRPr lang="es-MX" sz="1800" kern="1200" dirty="0"/>
        </a:p>
      </dsp:txBody>
      <dsp:txXfrm>
        <a:off x="3920633" y="1238753"/>
        <a:ext cx="1586493" cy="1586493"/>
      </dsp:txXfrm>
    </dsp:sp>
    <dsp:sp modelId="{8DDA87A7-B13D-4CA6-A072-6CAF3F5E655F}">
      <dsp:nvSpPr>
        <dsp:cNvPr id="0" name=""/>
        <dsp:cNvSpPr/>
      </dsp:nvSpPr>
      <dsp:spPr>
        <a:xfrm>
          <a:off x="5386971" y="910180"/>
          <a:ext cx="2243639" cy="22436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475" tIns="22860" rIns="123475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Políticas </a:t>
          </a:r>
          <a:r>
            <a:rPr lang="pt-BR" sz="1800" kern="1200" smtClean="0"/>
            <a:t>Públlicas</a:t>
          </a:r>
          <a:endParaRPr lang="es-MX" sz="1800" kern="1200" dirty="0"/>
        </a:p>
      </dsp:txBody>
      <dsp:txXfrm>
        <a:off x="5715544" y="1238753"/>
        <a:ext cx="1586493" cy="1586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AE5194-B3AC-4A47-99C4-BB7618A228C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01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6" r:id="rId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dsm.ac.tz/sites/default/files/how-to-write-a-policy-brief.pdf" TargetMode="External"/><Relationship Id="rId2" Type="http://schemas.openxmlformats.org/officeDocument/2006/relationships/hyperlink" Target="http://www.jhsph.edu/research/centers-and-institutes/womens-and-childrens-health-policy-center/de/policy_brief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ath.ac.uk/ipr/working-with-us/policy-brief-guide.html" TargetMode="External"/><Relationship Id="rId4" Type="http://schemas.openxmlformats.org/officeDocument/2006/relationships/hyperlink" Target="http://www.who.int/hrh/documents/policy_brief/en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Mercados </a:t>
            </a:r>
            <a:r>
              <a:rPr lang="pt-BR" sz="3600" dirty="0"/>
              <a:t>Ilícitos Globais, Crime Organizado e Cooperação Jurídica Internacional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en-US" sz="3600" dirty="0" smtClean="0"/>
              <a:t>Aula 1</a:t>
            </a:r>
            <a:endParaRPr lang="en-US" sz="3600" dirty="0"/>
          </a:p>
        </p:txBody>
      </p:sp>
      <p:pic>
        <p:nvPicPr>
          <p:cNvPr id="4" name="Picture 3" descr="cabecalho i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75373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195736" y="3925579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" sz="1800" dirty="0"/>
              <a:t>Leandro Piquet Carneiro</a:t>
            </a:r>
          </a:p>
          <a:p>
            <a:pPr lvl="0" algn="ctr"/>
            <a:r>
              <a:rPr lang="en" dirty="0"/>
              <a:t>Instituto de Rela</a:t>
            </a:r>
            <a:r>
              <a:rPr lang="pt-BR" dirty="0" err="1"/>
              <a:t>ções</a:t>
            </a:r>
            <a:r>
              <a:rPr lang="pt-BR" dirty="0"/>
              <a:t> Internacionais</a:t>
            </a:r>
            <a:endParaRPr lang="en" dirty="0"/>
          </a:p>
          <a:p>
            <a:pPr algn="ctr"/>
            <a:r>
              <a:rPr lang="en" dirty="0"/>
              <a:t>Universidade de São Paulo</a:t>
            </a:r>
          </a:p>
        </p:txBody>
      </p:sp>
    </p:spTree>
    <p:extLst>
      <p:ext uri="{BB962C8B-B14F-4D97-AF65-F5344CB8AC3E}">
        <p14:creationId xmlns:p14="http://schemas.microsoft.com/office/powerpoint/2010/main" val="304458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61499" y="40668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+mj-lt"/>
                <a:ea typeface="+mj-ea"/>
                <a:cs typeface="Courier New" pitchFamily="49" charset="0"/>
              </a:rPr>
              <a:t>Apresentação do curso</a:t>
            </a:r>
            <a:endParaRPr lang="en-US" sz="3600" dirty="0">
              <a:solidFill>
                <a:srgbClr val="FF0000"/>
              </a:solidFill>
              <a:latin typeface="+mj-lt"/>
              <a:ea typeface="+mj-ea"/>
              <a:cs typeface="Courier New" pitchFamily="49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179482288"/>
              </p:ext>
            </p:extLst>
          </p:nvPr>
        </p:nvGraphicFramePr>
        <p:xfrm>
          <a:off x="755576" y="1079500"/>
          <a:ext cx="7632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251520" y="1791197"/>
            <a:ext cx="1068585" cy="1068585"/>
            <a:chOff x="470005" y="903083"/>
            <a:chExt cx="1068585" cy="1068585"/>
          </a:xfrm>
        </p:grpSpPr>
        <p:sp>
          <p:nvSpPr>
            <p:cNvPr id="8" name="Elipse 7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ipse 4"/>
            <p:cNvSpPr/>
            <p:nvPr/>
          </p:nvSpPr>
          <p:spPr>
            <a:xfrm>
              <a:off x="626496" y="1059574"/>
              <a:ext cx="755603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Crime Organizado</a:t>
              </a:r>
              <a:endParaRPr lang="es-MX" sz="1100" kern="1200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115866" y="2939330"/>
            <a:ext cx="1068585" cy="1068585"/>
            <a:chOff x="470005" y="903083"/>
            <a:chExt cx="1068585" cy="1068585"/>
          </a:xfrm>
        </p:grpSpPr>
        <p:sp>
          <p:nvSpPr>
            <p:cNvPr id="11" name="Elipse 10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Crime Organizado Transnacional</a:t>
              </a:r>
              <a:endParaRPr lang="es-MX" sz="1100" kern="1200" dirty="0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1104166" y="3763434"/>
            <a:ext cx="1068585" cy="1068585"/>
            <a:chOff x="470005" y="903083"/>
            <a:chExt cx="1068585" cy="1068585"/>
          </a:xfrm>
        </p:grpSpPr>
        <p:sp>
          <p:nvSpPr>
            <p:cNvPr id="14" name="Elipse 13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Redes criminais</a:t>
              </a:r>
              <a:endParaRPr lang="es-MX" sz="1100" kern="1200" dirty="0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2391193" y="1503164"/>
            <a:ext cx="1068585" cy="1068585"/>
            <a:chOff x="470005" y="903083"/>
            <a:chExt cx="1068585" cy="1068585"/>
          </a:xfrm>
        </p:grpSpPr>
        <p:sp>
          <p:nvSpPr>
            <p:cNvPr id="17" name="Elipse 16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Mercados</a:t>
              </a:r>
              <a:endParaRPr lang="es-MX" sz="1100" kern="1200" dirty="0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2634021" y="3662443"/>
            <a:ext cx="1068585" cy="1068585"/>
            <a:chOff x="470005" y="903083"/>
            <a:chExt cx="1068585" cy="1068585"/>
          </a:xfrm>
        </p:grpSpPr>
        <p:sp>
          <p:nvSpPr>
            <p:cNvPr id="20" name="Elipse 19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Incentivos</a:t>
              </a:r>
              <a:endParaRPr lang="es-MX" sz="1100" kern="1200" dirty="0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3370602" y="1414590"/>
            <a:ext cx="1068585" cy="1068585"/>
            <a:chOff x="470005" y="903083"/>
            <a:chExt cx="1068585" cy="1068585"/>
          </a:xfrm>
        </p:grpSpPr>
        <p:sp>
          <p:nvSpPr>
            <p:cNvPr id="23" name="Elipse 22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Cooperação</a:t>
              </a:r>
              <a:endParaRPr lang="es-MX" sz="1100" kern="1200" dirty="0"/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1304384" y="1418680"/>
            <a:ext cx="1068585" cy="1068585"/>
            <a:chOff x="470005" y="903083"/>
            <a:chExt cx="1068585" cy="1068585"/>
          </a:xfrm>
        </p:grpSpPr>
        <p:sp>
          <p:nvSpPr>
            <p:cNvPr id="26" name="Elipse 25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Elipse 4"/>
            <p:cNvSpPr/>
            <p:nvPr/>
          </p:nvSpPr>
          <p:spPr>
            <a:xfrm>
              <a:off x="626496" y="1059574"/>
              <a:ext cx="755603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Carreira criminal</a:t>
              </a:r>
              <a:endParaRPr lang="es-MX" sz="1100" kern="1200" dirty="0"/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4295503" y="3591397"/>
            <a:ext cx="1068585" cy="1068585"/>
            <a:chOff x="470005" y="903083"/>
            <a:chExt cx="1068585" cy="1068585"/>
          </a:xfrm>
        </p:grpSpPr>
        <p:sp>
          <p:nvSpPr>
            <p:cNvPr id="29" name="Elipse 28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Drogas</a:t>
              </a:r>
              <a:endParaRPr lang="es-MX" sz="1100" kern="1200" dirty="0"/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4439519" y="1550222"/>
            <a:ext cx="1068585" cy="1068585"/>
            <a:chOff x="470005" y="903083"/>
            <a:chExt cx="1068585" cy="1068585"/>
          </a:xfrm>
        </p:grpSpPr>
        <p:sp>
          <p:nvSpPr>
            <p:cNvPr id="32" name="Elipse 31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Armas</a:t>
              </a:r>
              <a:endParaRPr lang="es-MX" sz="1100" kern="1200" dirty="0"/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5170845" y="3577959"/>
            <a:ext cx="1068585" cy="1068585"/>
            <a:chOff x="470005" y="903083"/>
            <a:chExt cx="1068585" cy="1068585"/>
          </a:xfrm>
        </p:grpSpPr>
        <p:sp>
          <p:nvSpPr>
            <p:cNvPr id="35" name="Elipse 34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Terrorismo</a:t>
              </a:r>
              <a:endParaRPr lang="es-MX" sz="1100" kern="1200" dirty="0"/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5303615" y="1393732"/>
            <a:ext cx="1068585" cy="1068585"/>
            <a:chOff x="470005" y="903083"/>
            <a:chExt cx="1068585" cy="1068585"/>
          </a:xfrm>
        </p:grpSpPr>
        <p:sp>
          <p:nvSpPr>
            <p:cNvPr id="38" name="Elipse 37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Tráfico Humano</a:t>
              </a:r>
              <a:endParaRPr lang="es-MX" sz="1100" kern="1200" dirty="0"/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6625810" y="1393730"/>
            <a:ext cx="1068585" cy="1068585"/>
            <a:chOff x="470005" y="903083"/>
            <a:chExt cx="1068585" cy="1068585"/>
          </a:xfrm>
        </p:grpSpPr>
        <p:sp>
          <p:nvSpPr>
            <p:cNvPr id="41" name="Elipse 40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Tratados Internacionais</a:t>
              </a:r>
              <a:endParaRPr lang="es-MX" sz="1100" kern="1200" dirty="0"/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7865319" y="1928023"/>
            <a:ext cx="1068585" cy="1068585"/>
            <a:chOff x="470005" y="903083"/>
            <a:chExt cx="1068585" cy="1068585"/>
          </a:xfrm>
        </p:grpSpPr>
        <p:sp>
          <p:nvSpPr>
            <p:cNvPr id="44" name="Elipse 43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Cooperação Jurídica</a:t>
              </a:r>
              <a:endParaRPr lang="es-MX" sz="1100" kern="1200" dirty="0"/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6524599" y="3835442"/>
            <a:ext cx="1068585" cy="1068585"/>
            <a:chOff x="470005" y="903083"/>
            <a:chExt cx="1068585" cy="1068585"/>
          </a:xfrm>
        </p:grpSpPr>
        <p:sp>
          <p:nvSpPr>
            <p:cNvPr id="47" name="Elipse 46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Cooperação Policial</a:t>
              </a:r>
              <a:endParaRPr lang="es-MX" sz="1100" kern="1200" dirty="0"/>
            </a:p>
          </p:txBody>
        </p:sp>
      </p:grpSp>
      <p:grpSp>
        <p:nvGrpSpPr>
          <p:cNvPr id="49" name="Grupo 48"/>
          <p:cNvGrpSpPr/>
          <p:nvPr/>
        </p:nvGrpSpPr>
        <p:grpSpPr>
          <a:xfrm>
            <a:off x="7787510" y="3577958"/>
            <a:ext cx="1068585" cy="1068585"/>
            <a:chOff x="470005" y="903083"/>
            <a:chExt cx="1068585" cy="1068585"/>
          </a:xfrm>
        </p:grpSpPr>
        <p:sp>
          <p:nvSpPr>
            <p:cNvPr id="50" name="Elipse 49"/>
            <p:cNvSpPr/>
            <p:nvPr/>
          </p:nvSpPr>
          <p:spPr>
            <a:xfrm>
              <a:off x="470005" y="903083"/>
              <a:ext cx="1068585" cy="106858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Elipse 4"/>
            <p:cNvSpPr/>
            <p:nvPr/>
          </p:nvSpPr>
          <p:spPr>
            <a:xfrm>
              <a:off x="554488" y="975091"/>
              <a:ext cx="912094" cy="755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100" kern="1200" dirty="0" smtClean="0"/>
                <a:t>Avaliação e Impacto</a:t>
              </a:r>
              <a:endParaRPr lang="es-MX" sz="1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6110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práticas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Seminários</a:t>
            </a:r>
          </a:p>
          <a:p>
            <a:r>
              <a:rPr lang="pt-BR" dirty="0" smtClean="0"/>
              <a:t>Avaliação</a:t>
            </a:r>
          </a:p>
          <a:p>
            <a:r>
              <a:rPr lang="pt-BR" dirty="0"/>
              <a:t>	</a:t>
            </a:r>
            <a:r>
              <a:rPr lang="pt-BR" dirty="0" smtClean="0"/>
              <a:t>	</a:t>
            </a:r>
            <a:r>
              <a:rPr lang="pt-BR" dirty="0" err="1" smtClean="0"/>
              <a:t>Policy</a:t>
            </a:r>
            <a:r>
              <a:rPr lang="pt-BR" dirty="0" smtClean="0"/>
              <a:t> </a:t>
            </a:r>
            <a:r>
              <a:rPr lang="pt-BR" dirty="0" err="1" smtClean="0"/>
              <a:t>Brief</a:t>
            </a:r>
            <a:endParaRPr lang="pt-BR" dirty="0"/>
          </a:p>
          <a:p>
            <a:r>
              <a:rPr lang="pt-BR" dirty="0" smtClean="0"/>
              <a:t>		Trabalho Final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791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Seminários Complementares</a:t>
            </a:r>
            <a:endParaRPr lang="es-MX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521644"/>
              </p:ext>
            </p:extLst>
          </p:nvPr>
        </p:nvGraphicFramePr>
        <p:xfrm>
          <a:off x="457200" y="1275606"/>
          <a:ext cx="8229600" cy="3718293"/>
        </p:xfrm>
        <a:graphic>
          <a:graphicData uri="http://schemas.openxmlformats.org/drawingml/2006/table">
            <a:tbl>
              <a:tblPr/>
              <a:tblGrid>
                <a:gridCol w="3559380"/>
                <a:gridCol w="1517626"/>
                <a:gridCol w="3152594"/>
              </a:tblGrid>
              <a:tr h="206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dirty="0">
                          <a:effectLst/>
                          <a:latin typeface="Arial"/>
                        </a:rPr>
                        <a:t>Título</a:t>
                      </a:r>
                    </a:p>
                  </a:txBody>
                  <a:tcPr marL="23468" marR="23468" marT="15646" marB="1564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D7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>
                          <a:effectLst/>
                          <a:latin typeface="Arial"/>
                        </a:rPr>
                        <a:t>Conferencista</a:t>
                      </a:r>
                    </a:p>
                  </a:txBody>
                  <a:tcPr marL="23468" marR="23468" marT="15646" marB="1564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D7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>
                          <a:effectLst/>
                          <a:latin typeface="Arial"/>
                        </a:rPr>
                        <a:t>Instituição</a:t>
                      </a:r>
                    </a:p>
                  </a:txBody>
                  <a:tcPr marL="23468" marR="23468" marT="15646" marB="1564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D7C"/>
                    </a:solidFill>
                  </a:tcPr>
                </a:tc>
              </a:tr>
              <a:tr h="227985">
                <a:tc>
                  <a:txBody>
                    <a:bodyPr/>
                    <a:lstStyle/>
                    <a:p>
                      <a:pPr rtl="0" fontAlgn="b"/>
                      <a:endParaRPr lang="es-MX" sz="1100">
                        <a:effectLst/>
                      </a:endParaRPr>
                    </a:p>
                  </a:txBody>
                  <a:tcPr marL="23468" marR="23468" marT="15646" marB="15646" anchor="b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MX" sz="1100">
                        <a:effectLst/>
                      </a:endParaRPr>
                    </a:p>
                  </a:txBody>
                  <a:tcPr marL="23468" marR="23468" marT="15646" marB="1564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MX" sz="1100">
                        <a:effectLst/>
                      </a:endParaRPr>
                    </a:p>
                  </a:txBody>
                  <a:tcPr marL="23468" marR="23468" marT="15646" marB="1564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rtl="0" fontAlgn="b"/>
                      <a:r>
                        <a:rPr lang="es-MX" sz="11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Cooperação</a:t>
                      </a:r>
                      <a:r>
                        <a:rPr lang="es-MX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jurídica internacional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Dr. Ricardo </a:t>
                      </a:r>
                      <a:r>
                        <a:rPr lang="es-MX" sz="11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Saadi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Diretor do DRCI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753">
                <a:tc>
                  <a:txBody>
                    <a:bodyPr/>
                    <a:lstStyle/>
                    <a:p>
                      <a:pPr rtl="0" fontAlgn="b"/>
                      <a:r>
                        <a:rPr lang="es-MX" sz="11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Financiamento</a:t>
                      </a:r>
                      <a:r>
                        <a:rPr lang="es-MX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MX" sz="11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ao</a:t>
                      </a:r>
                      <a:r>
                        <a:rPr lang="es-MX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terrorismo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Dr. Antonio Gustavo Rodrigues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Presidente do COAF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2383">
                <a:tc>
                  <a:txBody>
                    <a:bodyPr/>
                    <a:lstStyle/>
                    <a:p>
                      <a:pPr rtl="0" fontAlgn="b"/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Cooperação Internacional em Matéria Penal à luz das Convenções da ONU contra Drogas</a:t>
                      </a:r>
                      <a:r>
                        <a:rPr lang="pt-BR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Dra. Sandra Valle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Chefe da Seção de Justiça Criminal do Escritório das Nações Unidas para Drogas e Crime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rtl="0" fontAlgn="b"/>
                      <a:r>
                        <a:rPr lang="es-MX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Corrupção na esfera pública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Dr. Mario Spinelli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Controlador da União/Ouvidor da PETROBRÁS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542">
                <a:tc>
                  <a:txBody>
                    <a:bodyPr/>
                    <a:lstStyle/>
                    <a:p>
                      <a:pPr rtl="0" fontAlgn="b"/>
                      <a:r>
                        <a:rPr lang="pt-BR" sz="11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atuação do PCC no plano doméstico e internacional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Dr. Lincoln Gakya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Promotor de </a:t>
                      </a:r>
                      <a:r>
                        <a:rPr lang="es-MX" sz="11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Justiça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/GAECO SP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753">
                <a:tc>
                  <a:txBody>
                    <a:bodyPr/>
                    <a:lstStyle/>
                    <a:p>
                      <a:pPr rtl="0" fontAlgn="b"/>
                      <a:r>
                        <a:rPr lang="es-MX" sz="11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Corrupção</a:t>
                      </a:r>
                      <a:r>
                        <a:rPr lang="es-MX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na esfera privada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Dr. Leonardo Machado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t-B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Advogado especializado no tema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522">
                <a:tc>
                  <a:txBody>
                    <a:bodyPr/>
                    <a:lstStyle/>
                    <a:p>
                      <a:pPr rtl="0" fontAlgn="b"/>
                      <a:r>
                        <a:rPr lang="es-MX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</a:t>
                      </a:r>
                      <a:r>
                        <a:rPr lang="es-MX" sz="11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organização</a:t>
                      </a:r>
                      <a:r>
                        <a:rPr lang="es-MX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 PCC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MX" sz="11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Bruno Paes Manso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Núcleo de Estudo da Violência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753">
                <a:tc>
                  <a:txBody>
                    <a:bodyPr/>
                    <a:lstStyle/>
                    <a:p>
                      <a:pPr rtl="0" fontAlgn="t"/>
                      <a:r>
                        <a:rPr lang="es-MX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 nueva política de regulación de la marihuana en Uruguay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Diego </a:t>
                      </a:r>
                      <a:r>
                        <a:rPr lang="es-MX" sz="11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Sanjujo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Universidad Autónoma de Madrid -Dpto. de Ciencia Política y Relaciones Internacionales</a:t>
                      </a:r>
                    </a:p>
                  </a:txBody>
                  <a:tcPr marL="23468" marR="23468" marT="15646" marB="1564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es-MX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613482"/>
              </p:ext>
            </p:extLst>
          </p:nvPr>
        </p:nvGraphicFramePr>
        <p:xfrm>
          <a:off x="971600" y="1779662"/>
          <a:ext cx="7416825" cy="2148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472275"/>
                <a:gridCol w="2472275"/>
                <a:gridCol w="247227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Atividade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Peso na Nota Final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Quando deve ser entregue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i="0" u="none" strike="noStrike" cap="non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Policy</a:t>
                      </a:r>
                      <a:r>
                        <a:rPr lang="pt-BR" sz="14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 </a:t>
                      </a:r>
                      <a:r>
                        <a:rPr lang="pt-BR" sz="1400" b="1" i="0" u="none" strike="noStrike" cap="non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brief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30%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Aula 6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Trabalho final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40%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Aula 9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Participação nas aulas e nos seminários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20%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Contínua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Apresentação do trabalho final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10%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Aulas 10 e 11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1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um </a:t>
            </a:r>
            <a:r>
              <a:rPr lang="pt-BR" dirty="0" err="1" smtClean="0"/>
              <a:t>policy</a:t>
            </a:r>
            <a:r>
              <a:rPr lang="pt-BR" dirty="0" smtClean="0"/>
              <a:t> </a:t>
            </a:r>
            <a:r>
              <a:rPr lang="pt-BR" dirty="0" err="1" smtClean="0"/>
              <a:t>brief</a:t>
            </a:r>
            <a:r>
              <a:rPr lang="en-US" dirty="0" smtClean="0"/>
              <a:t>?</a:t>
            </a:r>
            <a:endParaRPr lang="es-MX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7544" y="1275606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O </a:t>
            </a:r>
            <a:r>
              <a:rPr lang="pt-BR" sz="2000" dirty="0" err="1" smtClean="0"/>
              <a:t>Policy</a:t>
            </a:r>
            <a:r>
              <a:rPr lang="pt-BR" sz="2000" dirty="0" smtClean="0"/>
              <a:t> </a:t>
            </a:r>
            <a:r>
              <a:rPr lang="pt-BR" sz="2000" dirty="0" err="1" smtClean="0"/>
              <a:t>brief</a:t>
            </a:r>
            <a:r>
              <a:rPr lang="pt-BR" sz="2000" dirty="0" smtClean="0"/>
              <a:t> é uma ferramentas que auxilia na tomada de decisões sobre políticas públicas com base em evidências científicas. </a:t>
            </a:r>
          </a:p>
          <a:p>
            <a:endParaRPr lang="pt-BR" sz="2000" dirty="0" smtClean="0"/>
          </a:p>
          <a:p>
            <a:r>
              <a:rPr lang="pt-BR" sz="2000" dirty="0" smtClean="0"/>
              <a:t>Trata-se de um documento curto que apresenta conclusões </a:t>
            </a:r>
            <a:r>
              <a:rPr lang="pt-BR" sz="2000" dirty="0"/>
              <a:t>e recomendações </a:t>
            </a:r>
            <a:r>
              <a:rPr lang="pt-BR" sz="2000" dirty="0" smtClean="0"/>
              <a:t>a partir de resultados de pesquisa e é voltado geralmente para </a:t>
            </a:r>
            <a:r>
              <a:rPr lang="pt-BR" sz="2000" dirty="0"/>
              <a:t>um </a:t>
            </a:r>
            <a:r>
              <a:rPr lang="pt-BR" sz="2000" dirty="0" smtClean="0"/>
              <a:t>público não-especializado.</a:t>
            </a:r>
          </a:p>
          <a:p>
            <a:r>
              <a:rPr lang="pt-BR" sz="2000" dirty="0" smtClean="0"/>
              <a:t>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370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579296" cy="857400"/>
          </a:xfrm>
        </p:spPr>
        <p:txBody>
          <a:bodyPr/>
          <a:lstStyle/>
          <a:p>
            <a:r>
              <a:rPr lang="pt-BR" sz="2400" dirty="0" smtClean="0"/>
              <a:t>O que você precisa aprender para escrever um </a:t>
            </a:r>
            <a:r>
              <a:rPr lang="pt-BR" sz="2400" dirty="0" err="1" smtClean="0"/>
              <a:t>policy</a:t>
            </a:r>
            <a:r>
              <a:rPr lang="pt-BR" sz="2400" dirty="0" smtClean="0"/>
              <a:t> </a:t>
            </a:r>
            <a:r>
              <a:rPr lang="pt-BR" sz="2400" dirty="0" err="1" smtClean="0"/>
              <a:t>brief</a:t>
            </a:r>
            <a:r>
              <a:rPr lang="en-US" sz="2400" dirty="0" smtClean="0"/>
              <a:t>?</a:t>
            </a:r>
            <a:endParaRPr lang="es-MX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7544" y="1275606"/>
            <a:ext cx="83529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Escrever </a:t>
            </a:r>
            <a:r>
              <a:rPr lang="pt-BR" sz="2000" dirty="0" err="1" smtClean="0"/>
              <a:t>Policy</a:t>
            </a:r>
            <a:r>
              <a:rPr lang="pt-BR" sz="2000" dirty="0" smtClean="0"/>
              <a:t> </a:t>
            </a:r>
            <a:r>
              <a:rPr lang="pt-BR" sz="2000" dirty="0" err="1" smtClean="0"/>
              <a:t>Briefs</a:t>
            </a:r>
            <a:r>
              <a:rPr lang="pt-BR" sz="2000" dirty="0" smtClean="0"/>
              <a:t> eficazes requer </a:t>
            </a:r>
            <a:r>
              <a:rPr lang="pt-BR" sz="2000" dirty="0"/>
              <a:t>um conjunto específico de habilidades de comunicação.</a:t>
            </a:r>
          </a:p>
          <a:p>
            <a:endParaRPr lang="pt-BR" sz="2000" dirty="0"/>
          </a:p>
          <a:p>
            <a:r>
              <a:rPr lang="pt-BR" sz="2000" dirty="0" smtClean="0"/>
              <a:t>Vocês devem procurar:</a:t>
            </a:r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- Compreender os elementos básicos de </a:t>
            </a:r>
            <a:r>
              <a:rPr lang="pt-BR" sz="2000" dirty="0" smtClean="0"/>
              <a:t>um </a:t>
            </a:r>
            <a:r>
              <a:rPr lang="pt-BR" sz="2000" dirty="0" err="1" smtClean="0"/>
              <a:t>Policy</a:t>
            </a:r>
            <a:r>
              <a:rPr lang="pt-BR" sz="2000" dirty="0" smtClean="0"/>
              <a:t> </a:t>
            </a:r>
            <a:r>
              <a:rPr lang="pt-BR" sz="2000" dirty="0" err="1" smtClean="0"/>
              <a:t>Brief</a:t>
            </a:r>
            <a:r>
              <a:rPr lang="pt-BR" sz="2000" dirty="0" smtClean="0"/>
              <a:t> (utilize os links abaixo)</a:t>
            </a:r>
            <a:endParaRPr lang="pt-BR" sz="2000" dirty="0"/>
          </a:p>
          <a:p>
            <a:r>
              <a:rPr lang="pt-BR" sz="2000" dirty="0"/>
              <a:t>- Identificar as necessidades de informação dos diferentes públicos</a:t>
            </a:r>
          </a:p>
          <a:p>
            <a:r>
              <a:rPr lang="pt-BR" sz="2000" dirty="0"/>
              <a:t>- Sintetizar dados para transmitir implicações políticas</a:t>
            </a:r>
          </a:p>
          <a:p>
            <a:pPr marL="285750" indent="-285750">
              <a:buFontTx/>
              <a:buChar char="-"/>
            </a:pPr>
            <a:r>
              <a:rPr lang="pt-BR" sz="2000" dirty="0" smtClean="0"/>
              <a:t>Linguagem </a:t>
            </a:r>
            <a:r>
              <a:rPr lang="pt-BR" sz="2000" dirty="0"/>
              <a:t>concisa </a:t>
            </a:r>
            <a:endParaRPr lang="pt-BR" sz="2000" dirty="0" smtClean="0"/>
          </a:p>
          <a:p>
            <a:pPr marL="285750" indent="-285750">
              <a:buFontTx/>
              <a:buChar char="-"/>
            </a:pPr>
            <a:r>
              <a:rPr lang="pt-BR" sz="2000" dirty="0" smtClean="0"/>
              <a:t>Organizar informações de forma concisa e eficaz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7614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Links úteis</a:t>
            </a:r>
            <a:endParaRPr lang="es-MX" dirty="0"/>
          </a:p>
        </p:txBody>
      </p:sp>
      <p:sp>
        <p:nvSpPr>
          <p:cNvPr id="3" name="Retângulo 2"/>
          <p:cNvSpPr/>
          <p:nvPr/>
        </p:nvSpPr>
        <p:spPr>
          <a:xfrm>
            <a:off x="683568" y="1275606"/>
            <a:ext cx="79208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u="sng" dirty="0">
                <a:hlinkClick r:id="rId2"/>
              </a:rPr>
              <a:t>http://www.jhsph.edu/research/centers-and-institutes/womens-and-childrens-health-policy-center/de/policy_brief/index.html</a:t>
            </a:r>
            <a:endParaRPr lang="es-MX" dirty="0"/>
          </a:p>
          <a:p>
            <a:r>
              <a:rPr lang="pt-BR" u="sng" dirty="0">
                <a:hlinkClick r:id="rId3"/>
              </a:rPr>
              <a:t>https://www.udsm.ac.tz/sites/default/files/how-to-write-a-policy-brief.pdf</a:t>
            </a:r>
            <a:endParaRPr lang="es-MX" dirty="0"/>
          </a:p>
          <a:p>
            <a:r>
              <a:rPr lang="pt-BR" u="sng" dirty="0">
                <a:hlinkClick r:id="rId4"/>
              </a:rPr>
              <a:t>http://www.who.int/hrh/documents/policy_brief/en/</a:t>
            </a:r>
            <a:endParaRPr lang="es-MX" dirty="0"/>
          </a:p>
          <a:p>
            <a:r>
              <a:rPr lang="pt-BR" u="sng" dirty="0">
                <a:hlinkClick r:id="rId5"/>
              </a:rPr>
              <a:t>http://www.bath.ac.uk/ipr/working-with-us/policy-brief-guide.html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83518"/>
            <a:ext cx="8229600" cy="1296144"/>
          </a:xfrm>
        </p:spPr>
        <p:txBody>
          <a:bodyPr/>
          <a:lstStyle/>
          <a:p>
            <a:r>
              <a:rPr lang="pt-BR" dirty="0"/>
              <a:t>Os trabalhos devem ter apresentar </a:t>
            </a:r>
            <a:r>
              <a:rPr lang="pt-BR" dirty="0" smtClean="0"/>
              <a:t>a </a:t>
            </a:r>
            <a:r>
              <a:rPr lang="pt-BR" dirty="0"/>
              <a:t>seguinte estrutura básica: 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600" dirty="0" smtClean="0"/>
              <a:t>1</a:t>
            </a:r>
            <a:r>
              <a:rPr lang="pt-BR" sz="1600" dirty="0"/>
              <a:t>) identificar um problema (um desafio a ser enfrentado por governos ou organizações de sociedade) ou identificar uma necessidade relacionada à segurança ou à cooperação jurídica na esfera doméstica ou internacional; </a:t>
            </a:r>
            <a:endParaRPr lang="es-MX" sz="1600" dirty="0"/>
          </a:p>
          <a:p>
            <a:r>
              <a:rPr lang="pt-BR" sz="1600" dirty="0"/>
              <a:t>2) discutir o significado desse problema (causas, consequências, fatores correlacionados, etc.) e oferecer evidências empíricas válidas que sustentem a discussão sobre o problema proposto; </a:t>
            </a:r>
            <a:endParaRPr lang="es-MX" sz="1600" dirty="0"/>
          </a:p>
          <a:p>
            <a:r>
              <a:rPr lang="pt-BR" sz="1600" dirty="0"/>
              <a:t>3) oferecer uma revisão crítica da literatura relevante; </a:t>
            </a:r>
            <a:endParaRPr lang="es-MX" sz="1600" dirty="0"/>
          </a:p>
          <a:p>
            <a:r>
              <a:rPr lang="pt-BR" sz="1600" dirty="0"/>
              <a:t>4) resumir as opções/ alternativas de política pública que podem ser seguidas e os custos envolvidos nas soluções propostas; </a:t>
            </a:r>
            <a:endParaRPr lang="es-MX" sz="1600" dirty="0"/>
          </a:p>
          <a:p>
            <a:r>
              <a:rPr lang="pt-BR" sz="1600" dirty="0"/>
              <a:t>5) fornecer recomendações de políticas e o raciocínio lógico causal que permitiu chegar à recomendação sugerida. </a:t>
            </a:r>
            <a:endParaRPr lang="es-MX" sz="1600" dirty="0"/>
          </a:p>
          <a:p>
            <a:r>
              <a:rPr lang="pt-BR" sz="1600" dirty="0"/>
              <a:t>A literatura deve ser citada segundo o padrão ABNT.</a:t>
            </a:r>
            <a:endParaRPr lang="es-MX" sz="16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59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3170</TotalTime>
  <Words>513</Words>
  <Application>Microsoft Office PowerPoint</Application>
  <PresentationFormat>Apresentação na tela (16:9)</PresentationFormat>
  <Paragraphs>100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swiss</vt:lpstr>
      <vt:lpstr>Mercados Ilícitos Globais, Crime Organizado e Cooperação Jurídica Internacional  Aula 1</vt:lpstr>
      <vt:lpstr>Apresentação do PowerPoint</vt:lpstr>
      <vt:lpstr>Questões práticas</vt:lpstr>
      <vt:lpstr>Seminários Complementares</vt:lpstr>
      <vt:lpstr>Avaliação</vt:lpstr>
      <vt:lpstr>O que é um policy brief?</vt:lpstr>
      <vt:lpstr>O que você precisa aprender para escrever um policy brief?</vt:lpstr>
      <vt:lpstr>Links úteis</vt:lpstr>
      <vt:lpstr>Os trabalhos devem ter apresentar a seguinte estrutura básica: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Leandro</cp:lastModifiedBy>
  <cp:revision>107</cp:revision>
  <dcterms:modified xsi:type="dcterms:W3CDTF">2016-08-23T12:08:38Z</dcterms:modified>
</cp:coreProperties>
</file>