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80" r:id="rId3"/>
    <p:sldId id="268" r:id="rId4"/>
    <p:sldId id="270" r:id="rId5"/>
    <p:sldId id="269" r:id="rId6"/>
    <p:sldId id="271" r:id="rId7"/>
    <p:sldId id="272" r:id="rId8"/>
    <p:sldId id="274" r:id="rId9"/>
    <p:sldId id="273" r:id="rId10"/>
    <p:sldId id="262" r:id="rId11"/>
    <p:sldId id="263" r:id="rId12"/>
    <p:sldId id="264" r:id="rId13"/>
    <p:sldId id="275" r:id="rId14"/>
    <p:sldId id="276" r:id="rId15"/>
    <p:sldId id="277" r:id="rId16"/>
    <p:sldId id="278" r:id="rId17"/>
    <p:sldId id="279" r:id="rId18"/>
    <p:sldId id="281" r:id="rId1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C6535A-0E04-4301-8FF1-07F16DEBABA1}" type="datetimeFigureOut">
              <a:rPr lang="pt-BR" smtClean="0"/>
              <a:t>24/10/2013</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F4F2E2-7698-482E-9DB5-C73FD632D276}" type="slidenum">
              <a:rPr lang="pt-BR" smtClean="0"/>
              <a:t>‹nº›</a:t>
            </a:fld>
            <a:endParaRPr lang="pt-BR"/>
          </a:p>
        </p:txBody>
      </p:sp>
    </p:spTree>
    <p:extLst>
      <p:ext uri="{BB962C8B-B14F-4D97-AF65-F5344CB8AC3E}">
        <p14:creationId xmlns:p14="http://schemas.microsoft.com/office/powerpoint/2010/main" val="38791049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A14F6-AAAD-4006-8539-FB22967D7F9C}" type="datetimeFigureOut">
              <a:rPr lang="pt-BR" smtClean="0"/>
              <a:t>24/10/2013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BA728-288D-40CF-83D4-4F5B68361042}" type="slidenum">
              <a:rPr lang="pt-BR" smtClean="0"/>
              <a:t>‹nº›</a:t>
            </a:fld>
            <a:endParaRPr lang="pt-BR"/>
          </a:p>
        </p:txBody>
      </p:sp>
    </p:spTree>
    <p:extLst>
      <p:ext uri="{BB962C8B-B14F-4D97-AF65-F5344CB8AC3E}">
        <p14:creationId xmlns:p14="http://schemas.microsoft.com/office/powerpoint/2010/main" val="8234493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Tahoma" pitchFamily="34" charset="0"/>
              </a:defRPr>
            </a:lvl1pPr>
            <a:lvl2pPr marL="685817" indent="-263776" defTabSz="914423" eaLnBrk="0" hangingPunct="0">
              <a:defRPr>
                <a:solidFill>
                  <a:schemeClr val="tx1"/>
                </a:solidFill>
                <a:latin typeface="Tahoma" pitchFamily="34" charset="0"/>
              </a:defRPr>
            </a:lvl2pPr>
            <a:lvl3pPr marL="1055103" indent="-211021" defTabSz="914423" eaLnBrk="0" hangingPunct="0">
              <a:defRPr>
                <a:solidFill>
                  <a:schemeClr val="tx1"/>
                </a:solidFill>
                <a:latin typeface="Tahoma" pitchFamily="34" charset="0"/>
              </a:defRPr>
            </a:lvl3pPr>
            <a:lvl4pPr marL="1477145" indent="-211021" defTabSz="914423" eaLnBrk="0" hangingPunct="0">
              <a:defRPr>
                <a:solidFill>
                  <a:schemeClr val="tx1"/>
                </a:solidFill>
                <a:latin typeface="Tahoma" pitchFamily="34" charset="0"/>
              </a:defRPr>
            </a:lvl4pPr>
            <a:lvl5pPr marL="1899186" indent="-211021" defTabSz="914423" eaLnBrk="0" hangingPunct="0">
              <a:defRPr>
                <a:solidFill>
                  <a:schemeClr val="tx1"/>
                </a:solidFill>
                <a:latin typeface="Tahoma" pitchFamily="34" charset="0"/>
              </a:defRPr>
            </a:lvl5pPr>
            <a:lvl6pPr marL="2321227" indent="-211021" defTabSz="914423" eaLnBrk="0" fontAlgn="base" hangingPunct="0">
              <a:spcBef>
                <a:spcPct val="0"/>
              </a:spcBef>
              <a:spcAft>
                <a:spcPct val="0"/>
              </a:spcAft>
              <a:defRPr>
                <a:solidFill>
                  <a:schemeClr val="tx1"/>
                </a:solidFill>
                <a:latin typeface="Tahoma" pitchFamily="34" charset="0"/>
              </a:defRPr>
            </a:lvl6pPr>
            <a:lvl7pPr marL="2743269" indent="-211021" defTabSz="914423" eaLnBrk="0" fontAlgn="base" hangingPunct="0">
              <a:spcBef>
                <a:spcPct val="0"/>
              </a:spcBef>
              <a:spcAft>
                <a:spcPct val="0"/>
              </a:spcAft>
              <a:defRPr>
                <a:solidFill>
                  <a:schemeClr val="tx1"/>
                </a:solidFill>
                <a:latin typeface="Tahoma" pitchFamily="34" charset="0"/>
              </a:defRPr>
            </a:lvl7pPr>
            <a:lvl8pPr marL="3165310" indent="-211021" defTabSz="914423" eaLnBrk="0" fontAlgn="base" hangingPunct="0">
              <a:spcBef>
                <a:spcPct val="0"/>
              </a:spcBef>
              <a:spcAft>
                <a:spcPct val="0"/>
              </a:spcAft>
              <a:defRPr>
                <a:solidFill>
                  <a:schemeClr val="tx1"/>
                </a:solidFill>
                <a:latin typeface="Tahoma" pitchFamily="34" charset="0"/>
              </a:defRPr>
            </a:lvl8pPr>
            <a:lvl9pPr marL="3587351" indent="-211021" defTabSz="914423" eaLnBrk="0" fontAlgn="base" hangingPunct="0">
              <a:spcBef>
                <a:spcPct val="0"/>
              </a:spcBef>
              <a:spcAft>
                <a:spcPct val="0"/>
              </a:spcAft>
              <a:defRPr>
                <a:solidFill>
                  <a:schemeClr val="tx1"/>
                </a:solidFill>
                <a:latin typeface="Tahoma" pitchFamily="34" charset="0"/>
              </a:defRPr>
            </a:lvl9pPr>
          </a:lstStyle>
          <a:p>
            <a:pPr eaLnBrk="1" hangingPunct="1"/>
            <a:fld id="{9C6378E3-648E-4A60-ACE4-E0F74111CF47}" type="slidenum">
              <a:rPr lang="pt-BR" altLang="pt-BR">
                <a:latin typeface="Arial" charset="0"/>
              </a:rPr>
              <a:pPr eaLnBrk="1" hangingPunct="1"/>
              <a:t>2</a:t>
            </a:fld>
            <a:endParaRPr lang="pt-BR" altLang="pt-BR">
              <a:latin typeface="Arial" charset="0"/>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Tahoma" pitchFamily="34" charset="0"/>
              </a:defRPr>
            </a:lvl1pPr>
            <a:lvl2pPr marL="685817" indent="-263776" defTabSz="914423" eaLnBrk="0" hangingPunct="0">
              <a:defRPr>
                <a:solidFill>
                  <a:schemeClr val="tx1"/>
                </a:solidFill>
                <a:latin typeface="Tahoma" pitchFamily="34" charset="0"/>
              </a:defRPr>
            </a:lvl2pPr>
            <a:lvl3pPr marL="1055103" indent="-211021" defTabSz="914423" eaLnBrk="0" hangingPunct="0">
              <a:defRPr>
                <a:solidFill>
                  <a:schemeClr val="tx1"/>
                </a:solidFill>
                <a:latin typeface="Tahoma" pitchFamily="34" charset="0"/>
              </a:defRPr>
            </a:lvl3pPr>
            <a:lvl4pPr marL="1477145" indent="-211021" defTabSz="914423" eaLnBrk="0" hangingPunct="0">
              <a:defRPr>
                <a:solidFill>
                  <a:schemeClr val="tx1"/>
                </a:solidFill>
                <a:latin typeface="Tahoma" pitchFamily="34" charset="0"/>
              </a:defRPr>
            </a:lvl4pPr>
            <a:lvl5pPr marL="1899186" indent="-211021" defTabSz="914423" eaLnBrk="0" hangingPunct="0">
              <a:defRPr>
                <a:solidFill>
                  <a:schemeClr val="tx1"/>
                </a:solidFill>
                <a:latin typeface="Tahoma" pitchFamily="34" charset="0"/>
              </a:defRPr>
            </a:lvl5pPr>
            <a:lvl6pPr marL="2321227" indent="-211021" defTabSz="914423" eaLnBrk="0" fontAlgn="base" hangingPunct="0">
              <a:spcBef>
                <a:spcPct val="0"/>
              </a:spcBef>
              <a:spcAft>
                <a:spcPct val="0"/>
              </a:spcAft>
              <a:defRPr>
                <a:solidFill>
                  <a:schemeClr val="tx1"/>
                </a:solidFill>
                <a:latin typeface="Tahoma" pitchFamily="34" charset="0"/>
              </a:defRPr>
            </a:lvl6pPr>
            <a:lvl7pPr marL="2743269" indent="-211021" defTabSz="914423" eaLnBrk="0" fontAlgn="base" hangingPunct="0">
              <a:spcBef>
                <a:spcPct val="0"/>
              </a:spcBef>
              <a:spcAft>
                <a:spcPct val="0"/>
              </a:spcAft>
              <a:defRPr>
                <a:solidFill>
                  <a:schemeClr val="tx1"/>
                </a:solidFill>
                <a:latin typeface="Tahoma" pitchFamily="34" charset="0"/>
              </a:defRPr>
            </a:lvl7pPr>
            <a:lvl8pPr marL="3165310" indent="-211021" defTabSz="914423" eaLnBrk="0" fontAlgn="base" hangingPunct="0">
              <a:spcBef>
                <a:spcPct val="0"/>
              </a:spcBef>
              <a:spcAft>
                <a:spcPct val="0"/>
              </a:spcAft>
              <a:defRPr>
                <a:solidFill>
                  <a:schemeClr val="tx1"/>
                </a:solidFill>
                <a:latin typeface="Tahoma" pitchFamily="34" charset="0"/>
              </a:defRPr>
            </a:lvl8pPr>
            <a:lvl9pPr marL="3587351" indent="-211021" defTabSz="914423" eaLnBrk="0" fontAlgn="base" hangingPunct="0">
              <a:spcBef>
                <a:spcPct val="0"/>
              </a:spcBef>
              <a:spcAft>
                <a:spcPct val="0"/>
              </a:spcAft>
              <a:defRPr>
                <a:solidFill>
                  <a:schemeClr val="tx1"/>
                </a:solidFill>
                <a:latin typeface="Tahoma" pitchFamily="34" charset="0"/>
              </a:defRPr>
            </a:lvl9pPr>
          </a:lstStyle>
          <a:p>
            <a:pPr eaLnBrk="1" hangingPunct="1"/>
            <a:fld id="{AE7144EB-9C44-4A7A-ABCF-2D5D1A075B9D}" type="slidenum">
              <a:rPr lang="pt-BR" altLang="pt-BR">
                <a:latin typeface="Arial" charset="0"/>
              </a:rPr>
              <a:pPr eaLnBrk="1" hangingPunct="1"/>
              <a:t>7</a:t>
            </a:fld>
            <a:endParaRPr lang="pt-BR" altLang="pt-BR">
              <a:latin typeface="Arial" charset="0"/>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pt-BR" smtClean="0"/>
              <a:t>Catalogado todos os equipamentos</a:t>
            </a:r>
          </a:p>
          <a:p>
            <a:pPr eaLnBrk="1" hangingPunct="1"/>
            <a:endParaRPr lang="en-US"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04BA728-288D-40CF-83D4-4F5B68361042}" type="slidenum">
              <a:rPr lang="pt-BR" smtClean="0"/>
              <a:t>8</a:t>
            </a:fld>
            <a:endParaRPr lang="pt-BR"/>
          </a:p>
        </p:txBody>
      </p:sp>
    </p:spTree>
    <p:extLst>
      <p:ext uri="{BB962C8B-B14F-4D97-AF65-F5344CB8AC3E}">
        <p14:creationId xmlns:p14="http://schemas.microsoft.com/office/powerpoint/2010/main" val="373490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F011FDF-EE58-4D54-955F-A203FCED7B50}" type="datetime11">
              <a:rPr lang="pt-BR" smtClean="0"/>
              <a:t>19:19:50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156044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AF1AD36-D828-417E-A02C-784757028FFD}" type="datetime11">
              <a:rPr lang="pt-BR" smtClean="0"/>
              <a:t>19:19:50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131613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F80F6D-1CBB-4835-BA5E-83305FFB887C}" type="datetime11">
              <a:rPr lang="pt-BR" smtClean="0"/>
              <a:t>19:19:50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94113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AFDCA88-569E-408B-9BF8-A9DD2F7861FC}" type="datetime11">
              <a:rPr lang="pt-BR" smtClean="0"/>
              <a:t>19:19:50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45887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6A961A7-B2C2-420C-917F-CB5F24BC5972}" type="datetime11">
              <a:rPr lang="pt-BR" smtClean="0"/>
              <a:t>19:19:50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317278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B1C7652-5C56-456C-851D-3E962EFAA749}" type="datetime11">
              <a:rPr lang="pt-BR" smtClean="0"/>
              <a:t>19:19:50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145998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BD04FFE-2627-45D7-A95A-831CC2D56653}" type="datetime11">
              <a:rPr lang="pt-BR" smtClean="0"/>
              <a:t>19:19:50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373518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8C45039D-7A1C-484A-81ED-4A8E044526F5}" type="datetime11">
              <a:rPr lang="pt-BR" smtClean="0"/>
              <a:t>19:19:50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37690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9E722CB-DF4F-40E1-925B-A26775BC8DE5}" type="datetime11">
              <a:rPr lang="pt-BR" smtClean="0"/>
              <a:t>19:19:50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278298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ECD66E9-AF72-47E1-9278-601B3590CFF4}" type="datetime11">
              <a:rPr lang="pt-BR" smtClean="0"/>
              <a:t>19:19:50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21618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85BF1A7-6582-4ECB-AE70-39DB848804B5}" type="datetime11">
              <a:rPr lang="pt-BR" smtClean="0"/>
              <a:t>19:19:50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B446106-3463-4FA2-8C1F-5AACE7EA7E59}" type="slidenum">
              <a:rPr lang="pt-BR" smtClean="0"/>
              <a:t>‹nº›</a:t>
            </a:fld>
            <a:endParaRPr lang="pt-BR"/>
          </a:p>
        </p:txBody>
      </p:sp>
    </p:spTree>
    <p:extLst>
      <p:ext uri="{BB962C8B-B14F-4D97-AF65-F5344CB8AC3E}">
        <p14:creationId xmlns:p14="http://schemas.microsoft.com/office/powerpoint/2010/main" val="59524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chemeClr val="tx1"/>
            </a:gs>
            <a:gs pos="100000">
              <a:schemeClr val="accent6">
                <a:lumMod val="50000"/>
              </a:schemeClr>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41E60-ACBE-4120-BF08-0740BC6E0917}" type="datetime11">
              <a:rPr lang="pt-BR" smtClean="0"/>
              <a:t>19:19:50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46106-3463-4FA2-8C1F-5AACE7EA7E59}" type="slidenum">
              <a:rPr lang="pt-BR" smtClean="0"/>
              <a:t>‹nº›</a:t>
            </a:fld>
            <a:endParaRPr lang="pt-BR"/>
          </a:p>
        </p:txBody>
      </p:sp>
    </p:spTree>
    <p:extLst>
      <p:ext uri="{BB962C8B-B14F-4D97-AF65-F5344CB8AC3E}">
        <p14:creationId xmlns:p14="http://schemas.microsoft.com/office/powerpoint/2010/main" val="117039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1.jpeg"/><Relationship Id="rId7" Type="http://schemas.openxmlformats.org/officeDocument/2006/relationships/image" Target="../media/image46.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44.jpeg"/><Relationship Id="rId5" Type="http://schemas.openxmlformats.org/officeDocument/2006/relationships/image" Target="../media/image53.png"/><Relationship Id="rId10" Type="http://schemas.openxmlformats.org/officeDocument/2006/relationships/image" Target="../media/image49.jpeg"/><Relationship Id="rId4" Type="http://schemas.openxmlformats.org/officeDocument/2006/relationships/image" Target="../media/image52.png"/><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0.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medsys.com/"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jpeg"/><Relationship Id="rId15" Type="http://schemas.openxmlformats.org/officeDocument/2006/relationships/image" Target="../media/image15.png"/><Relationship Id="rId10" Type="http://schemas.openxmlformats.org/officeDocument/2006/relationships/image" Target="../media/image5.emf"/><Relationship Id="rId4" Type="http://schemas.openxmlformats.org/officeDocument/2006/relationships/image" Target="../media/image6.jpeg"/><Relationship Id="rId9" Type="http://schemas.openxmlformats.org/officeDocument/2006/relationships/oleObject" Target="../embeddings/oleObject1.bin"/><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8.wmf"/><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wmf"/></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2.xml"/><Relationship Id="rId16"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5" Type="http://schemas.openxmlformats.org/officeDocument/2006/relationships/image" Target="../media/image3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mulsol.com/solution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hyperlink" Target="http://dicomiseasy.blogspot.com.br/2012/04/dicom-modality-worklist.html" TargetMode="External"/><Relationship Id="rId4" Type="http://schemas.openxmlformats.org/officeDocument/2006/relationships/hyperlink" Target="http://dicomiseasy.blogspot.co.il/2012/06/modality-performed-procedure-ste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6"/>
            <a:ext cx="7772400" cy="1470025"/>
          </a:xfrm>
        </p:spPr>
        <p:txBody>
          <a:bodyPr>
            <a:normAutofit/>
          </a:bodyPr>
          <a:lstStyle/>
          <a:p>
            <a:r>
              <a:rPr lang="pt-BR" dirty="0">
                <a:solidFill>
                  <a:schemeClr val="bg1"/>
                </a:solidFill>
              </a:rPr>
              <a:t>Integrando o PACS com o Sistema de Informação Hospitalar</a:t>
            </a:r>
          </a:p>
        </p:txBody>
      </p:sp>
      <p:sp>
        <p:nvSpPr>
          <p:cNvPr id="11" name="Rectangle 3"/>
          <p:cNvSpPr>
            <a:spLocks noGrp="1" noChangeArrowheads="1"/>
          </p:cNvSpPr>
          <p:nvPr>
            <p:ph type="subTitle" idx="4294967295"/>
          </p:nvPr>
        </p:nvSpPr>
        <p:spPr>
          <a:xfrm>
            <a:off x="1619672" y="2434108"/>
            <a:ext cx="7452320" cy="2291036"/>
          </a:xfrm>
        </p:spPr>
        <p:txBody>
          <a:bodyPr>
            <a:normAutofit/>
          </a:bodyPr>
          <a:lstStyle/>
          <a:p>
            <a:pPr marL="0" indent="0" algn="ctr" eaLnBrk="1" hangingPunct="1">
              <a:lnSpc>
                <a:spcPct val="80000"/>
              </a:lnSpc>
              <a:buFont typeface="Wingdings" pitchFamily="2" charset="2"/>
              <a:buNone/>
            </a:pPr>
            <a:r>
              <a:rPr lang="en-US" altLang="pt-BR" sz="1000" dirty="0" smtClean="0">
                <a:effectLst>
                  <a:outerShdw blurRad="38100" dist="38100" dir="2700000" algn="tl">
                    <a:srgbClr val="C0C0C0"/>
                  </a:outerShdw>
                </a:effectLst>
              </a:rPr>
              <a:t>	</a:t>
            </a:r>
            <a:r>
              <a:rPr lang="en-US" altLang="pt-BR" sz="2400" dirty="0" smtClean="0">
                <a:solidFill>
                  <a:schemeClr val="bg1"/>
                </a:solidFill>
              </a:rPr>
              <a:t>Prof. Dr. Paulo </a:t>
            </a:r>
            <a:r>
              <a:rPr lang="en-US" altLang="pt-BR" sz="2400" dirty="0" err="1" smtClean="0">
                <a:solidFill>
                  <a:schemeClr val="bg1"/>
                </a:solidFill>
              </a:rPr>
              <a:t>Mazzoncini</a:t>
            </a:r>
            <a:r>
              <a:rPr lang="en-US" altLang="pt-BR" sz="2400" dirty="0" smtClean="0">
                <a:solidFill>
                  <a:schemeClr val="bg1"/>
                </a:solidFill>
              </a:rPr>
              <a:t> de </a:t>
            </a:r>
            <a:r>
              <a:rPr lang="en-US" altLang="pt-BR" sz="2400" dirty="0" err="1" smtClean="0">
                <a:solidFill>
                  <a:schemeClr val="bg1"/>
                </a:solidFill>
              </a:rPr>
              <a:t>Azevedo</a:t>
            </a:r>
            <a:r>
              <a:rPr lang="en-US" altLang="pt-BR" sz="2400" dirty="0" smtClean="0">
                <a:solidFill>
                  <a:schemeClr val="bg1"/>
                </a:solidFill>
              </a:rPr>
              <a:t> Marques</a:t>
            </a:r>
          </a:p>
          <a:p>
            <a:pPr marL="0" indent="0" algn="ctr" eaLnBrk="1" hangingPunct="1">
              <a:lnSpc>
                <a:spcPct val="80000"/>
              </a:lnSpc>
              <a:buFont typeface="Wingdings" pitchFamily="2" charset="2"/>
              <a:buNone/>
            </a:pPr>
            <a:r>
              <a:rPr lang="en-US" altLang="pt-BR" sz="2400" dirty="0" smtClean="0">
                <a:solidFill>
                  <a:schemeClr val="bg1"/>
                </a:solidFill>
              </a:rPr>
              <a:t>(pmarques@fmrp.usp.br)</a:t>
            </a:r>
          </a:p>
          <a:p>
            <a:pPr marL="0" indent="0" algn="ctr" eaLnBrk="1" hangingPunct="1">
              <a:lnSpc>
                <a:spcPct val="80000"/>
              </a:lnSpc>
              <a:buFont typeface="Wingdings" pitchFamily="2" charset="2"/>
              <a:buNone/>
            </a:pPr>
            <a:endParaRPr lang="en-US" altLang="pt-BR" sz="2400" dirty="0">
              <a:solidFill>
                <a:schemeClr val="bg1"/>
              </a:solidFill>
            </a:endParaRPr>
          </a:p>
          <a:p>
            <a:pPr marL="0" indent="0" algn="ctr" eaLnBrk="1" hangingPunct="1">
              <a:lnSpc>
                <a:spcPct val="80000"/>
              </a:lnSpc>
              <a:buFont typeface="Wingdings" pitchFamily="2" charset="2"/>
              <a:buNone/>
            </a:pPr>
            <a:r>
              <a:rPr lang="en-US" altLang="pt-BR" sz="2400" dirty="0" err="1" smtClean="0">
                <a:solidFill>
                  <a:schemeClr val="bg1"/>
                </a:solidFill>
              </a:rPr>
              <a:t>Bel</a:t>
            </a:r>
            <a:r>
              <a:rPr lang="en-US" altLang="pt-BR" sz="2400" dirty="0" smtClean="0">
                <a:solidFill>
                  <a:schemeClr val="bg1"/>
                </a:solidFill>
              </a:rPr>
              <a:t>. </a:t>
            </a:r>
            <a:r>
              <a:rPr lang="en-US" altLang="pt-BR" sz="2400" dirty="0" err="1" smtClean="0">
                <a:solidFill>
                  <a:schemeClr val="bg1"/>
                </a:solidFill>
              </a:rPr>
              <a:t>Informata</a:t>
            </a:r>
            <a:r>
              <a:rPr lang="en-US" altLang="pt-BR" sz="2400" dirty="0" smtClean="0">
                <a:solidFill>
                  <a:schemeClr val="bg1"/>
                </a:solidFill>
              </a:rPr>
              <a:t> </a:t>
            </a:r>
            <a:r>
              <a:rPr lang="en-US" altLang="pt-BR" sz="2400" dirty="0" err="1" smtClean="0">
                <a:solidFill>
                  <a:schemeClr val="bg1"/>
                </a:solidFill>
              </a:rPr>
              <a:t>Biomédico</a:t>
            </a:r>
            <a:r>
              <a:rPr lang="en-US" altLang="pt-BR" sz="2400" dirty="0" smtClean="0">
                <a:solidFill>
                  <a:schemeClr val="bg1"/>
                </a:solidFill>
              </a:rPr>
              <a:t> </a:t>
            </a:r>
            <a:r>
              <a:rPr lang="en-US" altLang="pt-BR" sz="2400" dirty="0" err="1" smtClean="0">
                <a:solidFill>
                  <a:schemeClr val="bg1"/>
                </a:solidFill>
              </a:rPr>
              <a:t>Saulo</a:t>
            </a:r>
            <a:r>
              <a:rPr lang="en-US" altLang="pt-BR" sz="2400" dirty="0" smtClean="0">
                <a:solidFill>
                  <a:schemeClr val="bg1"/>
                </a:solidFill>
              </a:rPr>
              <a:t> da Silva </a:t>
            </a:r>
            <a:r>
              <a:rPr lang="en-US" altLang="pt-BR" sz="2400" dirty="0" err="1" smtClean="0">
                <a:solidFill>
                  <a:schemeClr val="bg1"/>
                </a:solidFill>
              </a:rPr>
              <a:t>Cordeiro</a:t>
            </a:r>
            <a:endParaRPr lang="en-US" altLang="pt-BR" sz="2400" dirty="0" smtClean="0">
              <a:solidFill>
                <a:schemeClr val="bg1"/>
              </a:solidFill>
            </a:endParaRPr>
          </a:p>
          <a:p>
            <a:pPr marL="0" indent="0" algn="ctr">
              <a:lnSpc>
                <a:spcPct val="80000"/>
              </a:lnSpc>
              <a:buNone/>
            </a:pPr>
            <a:r>
              <a:rPr lang="en-US" altLang="pt-BR" sz="2400" dirty="0" smtClean="0">
                <a:solidFill>
                  <a:schemeClr val="bg1"/>
                </a:solidFill>
              </a:rPr>
              <a:t>(saulo.ibm5@gmail.com)</a:t>
            </a:r>
            <a:endParaRPr lang="en-US" altLang="pt-BR" sz="2400" dirty="0" smtClean="0"/>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0959" y="4698950"/>
            <a:ext cx="1225257" cy="1988839"/>
          </a:xfrm>
          <a:prstGeom prst="rect">
            <a:avLst/>
          </a:prstGeom>
        </p:spPr>
      </p:pic>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5023326"/>
            <a:ext cx="1682509" cy="1285994"/>
          </a:xfrm>
          <a:prstGeom prst="rect">
            <a:avLst/>
          </a:prstGeom>
        </p:spPr>
      </p:pic>
      <p:pic>
        <p:nvPicPr>
          <p:cNvPr id="15" name="Image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157588"/>
            <a:ext cx="2095500" cy="1123950"/>
          </a:xfrm>
          <a:prstGeom prst="rect">
            <a:avLst/>
          </a:prstGeom>
        </p:spPr>
      </p:pic>
      <p:grpSp>
        <p:nvGrpSpPr>
          <p:cNvPr id="17" name="Grupo 16"/>
          <p:cNvGrpSpPr/>
          <p:nvPr/>
        </p:nvGrpSpPr>
        <p:grpSpPr>
          <a:xfrm>
            <a:off x="168583" y="5147900"/>
            <a:ext cx="2387193" cy="1377444"/>
            <a:chOff x="-13506" y="5157192"/>
            <a:chExt cx="2387193" cy="1377444"/>
          </a:xfrm>
        </p:grpSpPr>
        <p:grpSp>
          <p:nvGrpSpPr>
            <p:cNvPr id="18" name="Grupo 17"/>
            <p:cNvGrpSpPr/>
            <p:nvPr/>
          </p:nvGrpSpPr>
          <p:grpSpPr>
            <a:xfrm>
              <a:off x="299591" y="5157192"/>
              <a:ext cx="1752129" cy="936104"/>
              <a:chOff x="299591" y="5157192"/>
              <a:chExt cx="2832249" cy="1410461"/>
            </a:xfrm>
            <a:effectLst>
              <a:glow rad="127000">
                <a:schemeClr val="bg1"/>
              </a:glow>
            </a:effectLst>
          </p:grpSpPr>
          <p:sp>
            <p:nvSpPr>
              <p:cNvPr id="20" name="Elipse 19"/>
              <p:cNvSpPr/>
              <p:nvPr/>
            </p:nvSpPr>
            <p:spPr>
              <a:xfrm>
                <a:off x="299591" y="5157192"/>
                <a:ext cx="2832249" cy="1410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Picture 2" descr="http://www.cci.fmrp.usp.br/images/radiologia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591" y="5157192"/>
                <a:ext cx="2832249" cy="141046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CaixaDeTexto 18"/>
            <p:cNvSpPr txBox="1"/>
            <p:nvPr/>
          </p:nvSpPr>
          <p:spPr>
            <a:xfrm>
              <a:off x="-13506" y="6165304"/>
              <a:ext cx="2387193" cy="369332"/>
            </a:xfrm>
            <a:prstGeom prst="rect">
              <a:avLst/>
            </a:prstGeom>
            <a:noFill/>
          </p:spPr>
          <p:txBody>
            <a:bodyPr wrap="none" rtlCol="0">
              <a:spAutoFit/>
            </a:bodyPr>
            <a:lstStyle/>
            <a:p>
              <a:pPr algn="ctr"/>
              <a:r>
                <a:rPr lang="pt-BR" sz="900" b="1" dirty="0" smtClean="0">
                  <a:solidFill>
                    <a:schemeClr val="bg1"/>
                  </a:solidFill>
                </a:rPr>
                <a:t>Centro de Ciências da Imagem e Física Médica</a:t>
              </a:r>
            </a:p>
            <a:p>
              <a:pPr algn="ctr"/>
              <a:r>
                <a:rPr lang="pt-BR" sz="900" b="1" dirty="0" smtClean="0">
                  <a:solidFill>
                    <a:schemeClr val="bg1"/>
                  </a:solidFill>
                </a:rPr>
                <a:t>Hospital das Clínicas de Ribeirão Preto</a:t>
              </a:r>
              <a:endParaRPr lang="pt-BR" sz="900" b="1" dirty="0">
                <a:solidFill>
                  <a:schemeClr val="bg1"/>
                </a:solidFill>
              </a:endParaRPr>
            </a:p>
          </p:txBody>
        </p:sp>
      </p:grpSp>
    </p:spTree>
    <p:extLst>
      <p:ext uri="{BB962C8B-B14F-4D97-AF65-F5344CB8AC3E}">
        <p14:creationId xmlns:p14="http://schemas.microsoft.com/office/powerpoint/2010/main" val="10601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8"/>
          <p:cNvGrpSpPr>
            <a:grpSpLocks/>
          </p:cNvGrpSpPr>
          <p:nvPr/>
        </p:nvGrpSpPr>
        <p:grpSpPr bwMode="auto">
          <a:xfrm>
            <a:off x="357188" y="1571625"/>
            <a:ext cx="7215187" cy="4857750"/>
            <a:chOff x="357158" y="1571599"/>
            <a:chExt cx="7215238" cy="4857797"/>
          </a:xfrm>
        </p:grpSpPr>
        <p:sp>
          <p:nvSpPr>
            <p:cNvPr id="16" name="Retângulo de cantos arredondados 15"/>
            <p:cNvSpPr/>
            <p:nvPr/>
          </p:nvSpPr>
          <p:spPr>
            <a:xfrm>
              <a:off x="357158" y="1571599"/>
              <a:ext cx="7215238" cy="4857797"/>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00" dirty="0"/>
            </a:p>
          </p:txBody>
        </p:sp>
        <p:sp>
          <p:nvSpPr>
            <p:cNvPr id="17" name="CaixaDeTexto 16"/>
            <p:cNvSpPr txBox="1"/>
            <p:nvPr/>
          </p:nvSpPr>
          <p:spPr>
            <a:xfrm>
              <a:off x="2571736" y="1571599"/>
              <a:ext cx="2928959" cy="708032"/>
            </a:xfrm>
            <a:prstGeom prst="rect">
              <a:avLst/>
            </a:prstGeom>
            <a:noFill/>
            <a:ln>
              <a:noFill/>
            </a:ln>
            <a:effectLst>
              <a:outerShdw blurRad="50800" dist="38100" dir="2700000" algn="tl" rotWithShape="0">
                <a:prstClr val="black">
                  <a:alpha val="40000"/>
                </a:prstClr>
              </a:outerShdw>
            </a:effectLst>
          </p:spPr>
          <p:txBody>
            <a:bodyPr>
              <a:spAutoFit/>
            </a:bodyPr>
            <a:lstStyle/>
            <a:p>
              <a:pPr algn="ctr">
                <a:defRPr/>
              </a:pPr>
              <a:r>
                <a:rPr lang="pt-BR" sz="4000" b="1" dirty="0">
                  <a:solidFill>
                    <a:schemeClr val="bg2">
                      <a:lumMod val="20000"/>
                      <a:lumOff val="80000"/>
                    </a:schemeClr>
                  </a:solidFill>
                  <a:effectLst>
                    <a:outerShdw blurRad="38100" dist="38100" dir="2700000" algn="tl">
                      <a:srgbClr val="000000">
                        <a:alpha val="43137"/>
                      </a:srgbClr>
                    </a:outerShdw>
                  </a:effectLst>
                </a:rPr>
                <a:t>HIS / RIS</a:t>
              </a:r>
            </a:p>
          </p:txBody>
        </p:sp>
      </p:grpSp>
      <p:sp>
        <p:nvSpPr>
          <p:cNvPr id="5" name="Retângulo de cantos arredondados 4"/>
          <p:cNvSpPr/>
          <p:nvPr/>
        </p:nvSpPr>
        <p:spPr>
          <a:xfrm>
            <a:off x="4929190" y="4470406"/>
            <a:ext cx="1714512" cy="714380"/>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ln>
            <a:solidFill>
              <a:schemeClr val="bg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Servidor </a:t>
            </a:r>
            <a:r>
              <a:rPr lang="pt-BR" dirty="0" err="1">
                <a:ln w="18415" cmpd="sng">
                  <a:solidFill>
                    <a:srgbClr val="FFFFFF"/>
                  </a:solidFill>
                  <a:prstDash val="solid"/>
                </a:ln>
                <a:solidFill>
                  <a:srgbClr val="FFFFFF"/>
                </a:solidFill>
                <a:effectLst>
                  <a:outerShdw blurRad="63500" dir="3600000" algn="tl" rotWithShape="0">
                    <a:srgbClr val="000000">
                      <a:alpha val="70000"/>
                    </a:srgbClr>
                  </a:outerShdw>
                </a:effectLst>
              </a:rPr>
              <a:t>Worklist</a:t>
            </a:r>
            <a:endParaRPr lang="pt-BR"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tângulo de cantos arredondados 5"/>
          <p:cNvSpPr/>
          <p:nvPr/>
        </p:nvSpPr>
        <p:spPr>
          <a:xfrm>
            <a:off x="1857356" y="4470660"/>
            <a:ext cx="1714512" cy="714380"/>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ln>
            <a:solidFill>
              <a:schemeClr val="bg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Agenda Eletrônica</a:t>
            </a:r>
            <a:endParaRPr lang="pt-BR"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Seta para a direita 6"/>
          <p:cNvSpPr>
            <a:spLocks noChangeArrowheads="1"/>
          </p:cNvSpPr>
          <p:nvPr/>
        </p:nvSpPr>
        <p:spPr bwMode="auto">
          <a:xfrm>
            <a:off x="3929063" y="4703763"/>
            <a:ext cx="642937" cy="142875"/>
          </a:xfrm>
          <a:prstGeom prst="rightArrow">
            <a:avLst>
              <a:gd name="adj1" fmla="val 50000"/>
              <a:gd name="adj2" fmla="val 72667"/>
            </a:avLst>
          </a:prstGeom>
          <a:solidFill>
            <a:schemeClr val="tx1"/>
          </a:solidFill>
          <a:ln w="25400" algn="ctr">
            <a:solidFill>
              <a:srgbClr val="8064A2"/>
            </a:solidFill>
            <a:miter lim="800000"/>
            <a:headEnd/>
            <a:tailEnd/>
          </a:ln>
        </p:spPr>
        <p:txBody>
          <a:bodyPr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8" name="Retângulo 7"/>
          <p:cNvSpPr/>
          <p:nvPr/>
        </p:nvSpPr>
        <p:spPr>
          <a:xfrm>
            <a:off x="3310500" y="4470738"/>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XML / HL7</a:t>
            </a:r>
          </a:p>
        </p:txBody>
      </p:sp>
      <p:sp>
        <p:nvSpPr>
          <p:cNvPr id="2056" name="CaixaDeTexto 9"/>
          <p:cNvSpPr txBox="1">
            <a:spLocks noChangeArrowheads="1"/>
          </p:cNvSpPr>
          <p:nvPr/>
        </p:nvSpPr>
        <p:spPr bwMode="auto">
          <a:xfrm>
            <a:off x="3714750" y="4803775"/>
            <a:ext cx="1071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1000">
                <a:solidFill>
                  <a:schemeClr val="bg1"/>
                </a:solidFill>
              </a:rPr>
              <a:t>Informações sobre paciente e exame</a:t>
            </a:r>
          </a:p>
        </p:txBody>
      </p:sp>
      <p:sp>
        <p:nvSpPr>
          <p:cNvPr id="11" name="Seta para a direita 10"/>
          <p:cNvSpPr>
            <a:spLocks noChangeArrowheads="1"/>
          </p:cNvSpPr>
          <p:nvPr/>
        </p:nvSpPr>
        <p:spPr bwMode="auto">
          <a:xfrm rot="18187295">
            <a:off x="6515894" y="3786981"/>
            <a:ext cx="642938" cy="142875"/>
          </a:xfrm>
          <a:prstGeom prst="rightArrow">
            <a:avLst>
              <a:gd name="adj1" fmla="val 50000"/>
              <a:gd name="adj2" fmla="val 72667"/>
            </a:avLst>
          </a:prstGeom>
          <a:solidFill>
            <a:schemeClr val="tx1"/>
          </a:solidFill>
          <a:ln w="25400" algn="ctr">
            <a:solidFill>
              <a:srgbClr val="8064A2"/>
            </a:solidFill>
            <a:miter lim="800000"/>
            <a:headEnd/>
            <a:tailEnd/>
          </a:ln>
        </p:spPr>
        <p:txBody>
          <a:bodyPr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12" name="Retângulo 11"/>
          <p:cNvSpPr/>
          <p:nvPr/>
        </p:nvSpPr>
        <p:spPr>
          <a:xfrm>
            <a:off x="5357818" y="3667456"/>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DICOM-MWL</a:t>
            </a:r>
          </a:p>
        </p:txBody>
      </p:sp>
      <p:sp>
        <p:nvSpPr>
          <p:cNvPr id="18" name="Seta para a direita 17"/>
          <p:cNvSpPr>
            <a:spLocks noChangeArrowheads="1"/>
          </p:cNvSpPr>
          <p:nvPr/>
        </p:nvSpPr>
        <p:spPr bwMode="auto">
          <a:xfrm rot="3596580">
            <a:off x="1456532" y="3829844"/>
            <a:ext cx="642937" cy="142875"/>
          </a:xfrm>
          <a:prstGeom prst="rightArrow">
            <a:avLst>
              <a:gd name="adj1" fmla="val 50000"/>
              <a:gd name="adj2" fmla="val 72667"/>
            </a:avLst>
          </a:prstGeom>
          <a:solidFill>
            <a:schemeClr val="tx1"/>
          </a:solidFill>
          <a:ln w="25400" algn="ctr">
            <a:solidFill>
              <a:srgbClr val="8064A2"/>
            </a:solidFill>
            <a:miter lim="800000"/>
            <a:headEnd/>
            <a:tailEnd/>
          </a:ln>
        </p:spPr>
        <p:txBody>
          <a:bodyPr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9" name="Retângulo de cantos arredondados 8"/>
          <p:cNvSpPr/>
          <p:nvPr/>
        </p:nvSpPr>
        <p:spPr>
          <a:xfrm>
            <a:off x="714348" y="2643182"/>
            <a:ext cx="1714512" cy="714380"/>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ln>
            <a:solidFill>
              <a:schemeClr val="bg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Solicitação do Exame</a:t>
            </a:r>
          </a:p>
        </p:txBody>
      </p:sp>
      <p:pic>
        <p:nvPicPr>
          <p:cNvPr id="19" name="Imagem 18" descr="HC.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0" y="3929063"/>
            <a:ext cx="6492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ixaDeTexto 20"/>
          <p:cNvSpPr txBox="1">
            <a:spLocks noChangeArrowheads="1"/>
          </p:cNvSpPr>
          <p:nvPr/>
        </p:nvSpPr>
        <p:spPr bwMode="auto">
          <a:xfrm>
            <a:off x="835025" y="3714750"/>
            <a:ext cx="709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dirty="0">
                <a:solidFill>
                  <a:schemeClr val="bg1"/>
                </a:solidFill>
              </a:rPr>
              <a:t>Sistemas</a:t>
            </a:r>
          </a:p>
        </p:txBody>
      </p:sp>
      <p:sp>
        <p:nvSpPr>
          <p:cNvPr id="22" name="CaixaDeTexto 21"/>
          <p:cNvSpPr txBox="1"/>
          <p:nvPr/>
        </p:nvSpPr>
        <p:spPr>
          <a:xfrm>
            <a:off x="0" y="0"/>
            <a:ext cx="9144000" cy="369332"/>
          </a:xfrm>
          <a:prstGeom prst="rect">
            <a:avLst/>
          </a:prstGeom>
          <a:noFill/>
        </p:spPr>
        <p:txBody>
          <a:bodyPr>
            <a:spAutoFit/>
          </a:bodyPr>
          <a:lstStyle/>
          <a:p>
            <a:pPr algn="ctr">
              <a:defRPr/>
            </a:pPr>
            <a:r>
              <a:rPr lang="pt-BR" dirty="0">
                <a:solidFill>
                  <a:schemeClr val="tx1">
                    <a:alpha val="46000"/>
                  </a:schemeClr>
                </a:solidFill>
              </a:rPr>
              <a:t>Fluxo de Diagnóstico por Imagens</a:t>
            </a:r>
          </a:p>
        </p:txBody>
      </p:sp>
      <p:sp>
        <p:nvSpPr>
          <p:cNvPr id="23" name="CaixaDeTexto 9"/>
          <p:cNvSpPr txBox="1">
            <a:spLocks noChangeArrowheads="1"/>
          </p:cNvSpPr>
          <p:nvPr/>
        </p:nvSpPr>
        <p:spPr bwMode="auto">
          <a:xfrm>
            <a:off x="1785938" y="3571875"/>
            <a:ext cx="10715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1000">
                <a:solidFill>
                  <a:schemeClr val="bg1"/>
                </a:solidFill>
              </a:rPr>
              <a:t>Informações sobre paciente e exame</a:t>
            </a:r>
          </a:p>
        </p:txBody>
      </p:sp>
      <p:sp>
        <p:nvSpPr>
          <p:cNvPr id="24" name="Forma livre 23"/>
          <p:cNvSpPr/>
          <p:nvPr/>
        </p:nvSpPr>
        <p:spPr>
          <a:xfrm>
            <a:off x="5522913" y="3243263"/>
            <a:ext cx="854075" cy="1036637"/>
          </a:xfrm>
          <a:custGeom>
            <a:avLst/>
            <a:gdLst>
              <a:gd name="connsiteX0" fmla="*/ 853440 w 853440"/>
              <a:gd name="connsiteY0" fmla="*/ 0 h 1036320"/>
              <a:gd name="connsiteX1" fmla="*/ 158496 w 853440"/>
              <a:gd name="connsiteY1" fmla="*/ 243840 h 1036320"/>
              <a:gd name="connsiteX2" fmla="*/ 0 w 853440"/>
              <a:gd name="connsiteY2" fmla="*/ 1036320 h 1036320"/>
            </a:gdLst>
            <a:ahLst/>
            <a:cxnLst>
              <a:cxn ang="0">
                <a:pos x="connsiteX0" y="connsiteY0"/>
              </a:cxn>
              <a:cxn ang="0">
                <a:pos x="connsiteX1" y="connsiteY1"/>
              </a:cxn>
              <a:cxn ang="0">
                <a:pos x="connsiteX2" y="connsiteY2"/>
              </a:cxn>
            </a:cxnLst>
            <a:rect l="l" t="t" r="r" b="b"/>
            <a:pathLst>
              <a:path w="853440" h="1036320">
                <a:moveTo>
                  <a:pt x="853440" y="0"/>
                </a:moveTo>
                <a:cubicBezTo>
                  <a:pt x="577088" y="35560"/>
                  <a:pt x="300736" y="71120"/>
                  <a:pt x="158496" y="243840"/>
                </a:cubicBezTo>
                <a:cubicBezTo>
                  <a:pt x="16256" y="416560"/>
                  <a:pt x="16256" y="894080"/>
                  <a:pt x="0" y="1036320"/>
                </a:cubicBezTo>
              </a:path>
            </a:pathLst>
          </a:cu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dirty="0">
              <a:solidFill>
                <a:schemeClr val="bg1"/>
              </a:solidFill>
            </a:endParaRPr>
          </a:p>
        </p:txBody>
      </p:sp>
      <p:sp>
        <p:nvSpPr>
          <p:cNvPr id="25" name="Forma livre 24"/>
          <p:cNvSpPr/>
          <p:nvPr/>
        </p:nvSpPr>
        <p:spPr>
          <a:xfrm>
            <a:off x="6715125" y="3219450"/>
            <a:ext cx="571500" cy="1560513"/>
          </a:xfrm>
          <a:custGeom>
            <a:avLst/>
            <a:gdLst>
              <a:gd name="connsiteX0" fmla="*/ 658368 w 755904"/>
              <a:gd name="connsiteY0" fmla="*/ 0 h 1560576"/>
              <a:gd name="connsiteX1" fmla="*/ 646176 w 755904"/>
              <a:gd name="connsiteY1" fmla="*/ 1280160 h 1560576"/>
              <a:gd name="connsiteX2" fmla="*/ 0 w 755904"/>
              <a:gd name="connsiteY2" fmla="*/ 1560576 h 1560576"/>
            </a:gdLst>
            <a:ahLst/>
            <a:cxnLst>
              <a:cxn ang="0">
                <a:pos x="connsiteX0" y="connsiteY0"/>
              </a:cxn>
              <a:cxn ang="0">
                <a:pos x="connsiteX1" y="connsiteY1"/>
              </a:cxn>
              <a:cxn ang="0">
                <a:pos x="connsiteX2" y="connsiteY2"/>
              </a:cxn>
            </a:cxnLst>
            <a:rect l="l" t="t" r="r" b="b"/>
            <a:pathLst>
              <a:path w="755904" h="1560576">
                <a:moveTo>
                  <a:pt x="658368" y="0"/>
                </a:moveTo>
                <a:cubicBezTo>
                  <a:pt x="707136" y="510032"/>
                  <a:pt x="755904" y="1020064"/>
                  <a:pt x="646176" y="1280160"/>
                </a:cubicBezTo>
                <a:cubicBezTo>
                  <a:pt x="536448" y="1540256"/>
                  <a:pt x="91440" y="1517904"/>
                  <a:pt x="0" y="1560576"/>
                </a:cubicBezTo>
              </a:path>
            </a:pathLst>
          </a:cu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solidFill>
                <a:schemeClr val="bg1"/>
              </a:solidFill>
            </a:endParaRPr>
          </a:p>
        </p:txBody>
      </p:sp>
      <p:sp>
        <p:nvSpPr>
          <p:cNvPr id="26" name="Retângulo 25"/>
          <p:cNvSpPr/>
          <p:nvPr/>
        </p:nvSpPr>
        <p:spPr>
          <a:xfrm>
            <a:off x="6286511" y="4857760"/>
            <a:ext cx="1857389" cy="4308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DICOM</a:t>
            </a:r>
          </a:p>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MPPS</a:t>
            </a:r>
          </a:p>
        </p:txBody>
      </p:sp>
      <p:sp>
        <p:nvSpPr>
          <p:cNvPr id="27" name="Forma livre 26"/>
          <p:cNvSpPr/>
          <p:nvPr/>
        </p:nvSpPr>
        <p:spPr>
          <a:xfrm>
            <a:off x="3000375" y="5286375"/>
            <a:ext cx="2527300" cy="357188"/>
          </a:xfrm>
          <a:custGeom>
            <a:avLst/>
            <a:gdLst>
              <a:gd name="connsiteX0" fmla="*/ 2938272 w 2938272"/>
              <a:gd name="connsiteY0" fmla="*/ 12192 h 623824"/>
              <a:gd name="connsiteX1" fmla="*/ 1487424 w 2938272"/>
              <a:gd name="connsiteY1" fmla="*/ 621792 h 623824"/>
              <a:gd name="connsiteX2" fmla="*/ 0 w 2938272"/>
              <a:gd name="connsiteY2" fmla="*/ 0 h 623824"/>
            </a:gdLst>
            <a:ahLst/>
            <a:cxnLst>
              <a:cxn ang="0">
                <a:pos x="connsiteX0" y="connsiteY0"/>
              </a:cxn>
              <a:cxn ang="0">
                <a:pos x="connsiteX1" y="connsiteY1"/>
              </a:cxn>
              <a:cxn ang="0">
                <a:pos x="connsiteX2" y="connsiteY2"/>
              </a:cxn>
            </a:cxnLst>
            <a:rect l="l" t="t" r="r" b="b"/>
            <a:pathLst>
              <a:path w="2938272" h="623824">
                <a:moveTo>
                  <a:pt x="2938272" y="12192"/>
                </a:moveTo>
                <a:cubicBezTo>
                  <a:pt x="2457704" y="318008"/>
                  <a:pt x="1977136" y="623824"/>
                  <a:pt x="1487424" y="621792"/>
                </a:cubicBezTo>
                <a:cubicBezTo>
                  <a:pt x="997712" y="619760"/>
                  <a:pt x="0" y="0"/>
                  <a:pt x="0" y="0"/>
                </a:cubicBezTo>
              </a:path>
            </a:pathLst>
          </a:cu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solidFill>
                <a:schemeClr val="bg1"/>
              </a:solidFill>
            </a:endParaRPr>
          </a:p>
        </p:txBody>
      </p:sp>
      <p:sp>
        <p:nvSpPr>
          <p:cNvPr id="28" name="Retângulo 27"/>
          <p:cNvSpPr/>
          <p:nvPr/>
        </p:nvSpPr>
        <p:spPr>
          <a:xfrm>
            <a:off x="3428991" y="5667720"/>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HL7</a:t>
            </a:r>
          </a:p>
        </p:txBody>
      </p:sp>
      <p:sp>
        <p:nvSpPr>
          <p:cNvPr id="29" name="CaixaDeTexto 9"/>
          <p:cNvSpPr txBox="1">
            <a:spLocks noChangeArrowheads="1"/>
          </p:cNvSpPr>
          <p:nvPr/>
        </p:nvSpPr>
        <p:spPr bwMode="auto">
          <a:xfrm>
            <a:off x="3571875" y="5803900"/>
            <a:ext cx="157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1000">
                <a:solidFill>
                  <a:schemeClr val="bg1"/>
                </a:solidFill>
              </a:rPr>
              <a:t>Informações sobre conclusão do exame</a:t>
            </a:r>
          </a:p>
        </p:txBody>
      </p:sp>
      <p:grpSp>
        <p:nvGrpSpPr>
          <p:cNvPr id="3" name="Grupo 29"/>
          <p:cNvGrpSpPr>
            <a:grpSpLocks/>
          </p:cNvGrpSpPr>
          <p:nvPr/>
        </p:nvGrpSpPr>
        <p:grpSpPr bwMode="auto">
          <a:xfrm>
            <a:off x="6215063" y="1857375"/>
            <a:ext cx="2428875" cy="1214438"/>
            <a:chOff x="285720" y="738740"/>
            <a:chExt cx="2428891" cy="1214446"/>
          </a:xfrm>
        </p:grpSpPr>
        <p:sp>
          <p:nvSpPr>
            <p:cNvPr id="31" name="Retângulo de cantos arredondados 30"/>
            <p:cNvSpPr/>
            <p:nvPr/>
          </p:nvSpPr>
          <p:spPr>
            <a:xfrm>
              <a:off x="285720" y="738740"/>
              <a:ext cx="2428891" cy="12144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Modalidades</a:t>
              </a:r>
            </a:p>
            <a:p>
              <a:pPr algn="ctr">
                <a:defRPr/>
              </a:pPr>
              <a:r>
                <a:rPr lang="pt-B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(CR, CT, MR, NM, US, XA)</a:t>
              </a:r>
            </a:p>
          </p:txBody>
        </p:sp>
        <p:pic>
          <p:nvPicPr>
            <p:cNvPr id="32" name="Picture 5" descr="http://www.rad.washington.edu/clinical/patinfo/magnetic-resonance-imaging-mri/Achieva_system.jpg/image_preview"/>
            <p:cNvPicPr>
              <a:picLocks noChangeAspect="1" noChangeArrowheads="1"/>
            </p:cNvPicPr>
            <p:nvPr/>
          </p:nvPicPr>
          <p:blipFill>
            <a:blip r:embed="rId3" cstate="print"/>
            <a:srcRect/>
            <a:stretch>
              <a:fillRect/>
            </a:stretch>
          </p:blipFill>
          <p:spPr bwMode="auto">
            <a:xfrm>
              <a:off x="428596" y="1643943"/>
              <a:ext cx="388886" cy="28485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33" name="Picture 7" descr="http://www.stnicholashospital.org/images/newsroom/LOGIQE9ultrasound.jpg"/>
            <p:cNvPicPr>
              <a:picLocks noChangeAspect="1" noChangeArrowheads="1"/>
            </p:cNvPicPr>
            <p:nvPr/>
          </p:nvPicPr>
          <p:blipFill>
            <a:blip r:embed="rId4" cstate="print"/>
            <a:srcRect/>
            <a:stretch>
              <a:fillRect/>
            </a:stretch>
          </p:blipFill>
          <p:spPr bwMode="auto">
            <a:xfrm>
              <a:off x="928662" y="1571612"/>
              <a:ext cx="285752" cy="36212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34" name="Picture 9" descr="http://www.mh.org.au/royal_melbourne_hospital/www/353/files/siemens_somatom_sensation_spirit_ct_scanner.jpg"/>
            <p:cNvPicPr>
              <a:picLocks noChangeAspect="1" noChangeArrowheads="1"/>
            </p:cNvPicPr>
            <p:nvPr/>
          </p:nvPicPr>
          <p:blipFill>
            <a:blip r:embed="rId5" cstate="print"/>
            <a:srcRect/>
            <a:stretch>
              <a:fillRect/>
            </a:stretch>
          </p:blipFill>
          <p:spPr bwMode="auto">
            <a:xfrm>
              <a:off x="1322724" y="1650492"/>
              <a:ext cx="391756" cy="27831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35" name="Picture 11" descr="http://www.washoehealth.com/images/institute-for-heart/heart-innova2000.jpg"/>
            <p:cNvPicPr>
              <a:picLocks noChangeAspect="1" noChangeArrowheads="1"/>
            </p:cNvPicPr>
            <p:nvPr/>
          </p:nvPicPr>
          <p:blipFill>
            <a:blip r:embed="rId6" cstate="print"/>
            <a:srcRect/>
            <a:stretch>
              <a:fillRect/>
            </a:stretch>
          </p:blipFill>
          <p:spPr bwMode="auto">
            <a:xfrm>
              <a:off x="1857356" y="1643050"/>
              <a:ext cx="284028" cy="28402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36" name="Picture 13" descr="http://carestreamhealth.com/Specials/campaign/crValue/CR-975.jpg"/>
            <p:cNvPicPr>
              <a:picLocks noChangeAspect="1" noChangeArrowheads="1"/>
            </p:cNvPicPr>
            <p:nvPr/>
          </p:nvPicPr>
          <p:blipFill>
            <a:blip r:embed="rId7" cstate="print"/>
            <a:srcRect/>
            <a:stretch>
              <a:fillRect/>
            </a:stretch>
          </p:blipFill>
          <p:spPr bwMode="auto">
            <a:xfrm>
              <a:off x="2285984" y="1643050"/>
              <a:ext cx="283426" cy="27586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pic>
      </p:grpSp>
      <p:sp>
        <p:nvSpPr>
          <p:cNvPr id="38" name="CaixaDeTexto 9"/>
          <p:cNvSpPr txBox="1">
            <a:spLocks noChangeArrowheads="1"/>
          </p:cNvSpPr>
          <p:nvPr/>
        </p:nvSpPr>
        <p:spPr bwMode="auto">
          <a:xfrm>
            <a:off x="5643563" y="3875088"/>
            <a:ext cx="10715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1000">
                <a:solidFill>
                  <a:schemeClr val="bg1"/>
                </a:solidFill>
              </a:rPr>
              <a:t>Informações sobre paciente e exame</a:t>
            </a:r>
          </a:p>
        </p:txBody>
      </p:sp>
      <p:sp>
        <p:nvSpPr>
          <p:cNvPr id="40" name="Retângulo de cantos arredondados 39"/>
          <p:cNvSpPr/>
          <p:nvPr/>
        </p:nvSpPr>
        <p:spPr>
          <a:xfrm>
            <a:off x="3438516" y="2643182"/>
            <a:ext cx="1204922" cy="561980"/>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ln>
            <a:solidFill>
              <a:schemeClr val="bg1"/>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Consulta</a:t>
            </a:r>
          </a:p>
        </p:txBody>
      </p:sp>
      <p:sp>
        <p:nvSpPr>
          <p:cNvPr id="41" name="Seta para a direita 40"/>
          <p:cNvSpPr>
            <a:spLocks noChangeArrowheads="1"/>
          </p:cNvSpPr>
          <p:nvPr/>
        </p:nvSpPr>
        <p:spPr bwMode="auto">
          <a:xfrm rot="10800000">
            <a:off x="2643188" y="2857500"/>
            <a:ext cx="642937" cy="142875"/>
          </a:xfrm>
          <a:prstGeom prst="rightArrow">
            <a:avLst>
              <a:gd name="adj1" fmla="val 50000"/>
              <a:gd name="adj2" fmla="val 72667"/>
            </a:avLst>
          </a:prstGeom>
          <a:solidFill>
            <a:schemeClr val="tx1"/>
          </a:solidFill>
          <a:ln w="25400" algn="ctr">
            <a:solidFill>
              <a:srgbClr val="8064A2"/>
            </a:solidFill>
            <a:miter lim="800000"/>
            <a:headEnd/>
            <a:tailEnd/>
          </a:ln>
        </p:spPr>
        <p:txBody>
          <a:bodyPr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37" name="Título 1"/>
          <p:cNvSpPr>
            <a:spLocks noGrp="1"/>
          </p:cNvSpPr>
          <p:nvPr>
            <p:ph type="title"/>
          </p:nvPr>
        </p:nvSpPr>
        <p:spPr>
          <a:xfrm>
            <a:off x="457200" y="274638"/>
            <a:ext cx="8229600" cy="1143000"/>
          </a:xfrm>
        </p:spPr>
        <p:txBody>
          <a:bodyPr>
            <a:normAutofit fontScale="90000"/>
          </a:bodyPr>
          <a:lstStyle/>
          <a:p>
            <a:r>
              <a:rPr lang="pt-BR" dirty="0" smtClean="0">
                <a:solidFill>
                  <a:schemeClr val="bg1"/>
                </a:solidFill>
              </a:rPr>
              <a:t>HIS – RIS - PACS</a:t>
            </a:r>
            <a:br>
              <a:rPr lang="pt-BR" dirty="0" smtClean="0">
                <a:solidFill>
                  <a:schemeClr val="bg1"/>
                </a:solidFill>
              </a:rPr>
            </a:br>
            <a:r>
              <a:rPr lang="pt-BR" sz="2700" dirty="0" smtClean="0">
                <a:solidFill>
                  <a:schemeClr val="bg1"/>
                </a:solidFill>
              </a:rPr>
              <a:t>Arquitetura no H.C.R.P.</a:t>
            </a:r>
            <a:endParaRPr lang="pt-BR" dirty="0">
              <a:solidFill>
                <a:schemeClr val="bg1"/>
              </a:solidFill>
            </a:endParaRPr>
          </a:p>
        </p:txBody>
      </p:sp>
    </p:spTree>
    <p:extLst>
      <p:ext uri="{BB962C8B-B14F-4D97-AF65-F5344CB8AC3E}">
        <p14:creationId xmlns:p14="http://schemas.microsoft.com/office/powerpoint/2010/main" val="3803016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horizontal)">
                                      <p:cBhvr>
                                        <p:cTn id="20" dur="500"/>
                                        <p:tgtEl>
                                          <p:spTgt spid="1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56"/>
                                        </p:tgtEl>
                                        <p:attrNameLst>
                                          <p:attrName>style.visibility</p:attrName>
                                        </p:attrNameLst>
                                      </p:cBhvr>
                                      <p:to>
                                        <p:strVal val="visible"/>
                                      </p:to>
                                    </p:set>
                                    <p:animEffect transition="in" filter="blinds(horizontal)">
                                      <p:cBhvr>
                                        <p:cTn id="43" dur="500"/>
                                        <p:tgtEl>
                                          <p:spTgt spid="2056"/>
                                        </p:tgtEl>
                                      </p:cBhvr>
                                    </p:animEffect>
                                  </p:childTnLst>
                                </p:cTn>
                              </p:par>
                              <p:par>
                                <p:cTn id="44" presetID="3"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linds(horizontal)">
                                      <p:cBhvr>
                                        <p:cTn id="51" dur="500"/>
                                        <p:tgtEl>
                                          <p:spTgt spid="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linds(horizontal)">
                                      <p:cBhvr>
                                        <p:cTn id="60" dur="500"/>
                                        <p:tgtEl>
                                          <p:spTgt spid="3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blinds(horizontal)">
                                      <p:cBhvr>
                                        <p:cTn id="65" dur="500"/>
                                        <p:tgtEl>
                                          <p:spTgt spid="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linds(horizontal)">
                                      <p:cBhvr>
                                        <p:cTn id="70" dur="500"/>
                                        <p:tgtEl>
                                          <p:spTgt spid="25"/>
                                        </p:tgtEl>
                                      </p:cBhvr>
                                    </p:animEffect>
                                  </p:childTnLst>
                                </p:cTn>
                              </p:par>
                              <p:par>
                                <p:cTn id="71" presetID="3" presetClass="entr" presetSubtype="1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linds(horizontal)">
                                      <p:cBhvr>
                                        <p:cTn id="73" dur="500"/>
                                        <p:tgtEl>
                                          <p:spTgt spid="2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linds(horizontal)">
                                      <p:cBhvr>
                                        <p:cTn id="78" dur="500"/>
                                        <p:tgtEl>
                                          <p:spTgt spid="27"/>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linds(horizontal)">
                                      <p:cBhvr>
                                        <p:cTn id="81" dur="500"/>
                                        <p:tgtEl>
                                          <p:spTgt spid="29"/>
                                        </p:tgtEl>
                                      </p:cBhvr>
                                    </p:animEffect>
                                  </p:childTnLst>
                                </p:cTn>
                              </p:par>
                              <p:par>
                                <p:cTn id="82" presetID="3" presetClass="entr" presetSubtype="1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blinds(horizontal)">
                                      <p:cBhvr>
                                        <p:cTn id="84" dur="500"/>
                                        <p:tgtEl>
                                          <p:spTgt spid="2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2"/>
                                        </p:tgtEl>
                                      </p:cBhvr>
                                    </p:animEffect>
                                    <p:set>
                                      <p:cBhvr>
                                        <p:cTn id="89" dur="1" fill="hold">
                                          <p:stCondLst>
                                            <p:cond delay="499"/>
                                          </p:stCondLst>
                                        </p:cTn>
                                        <p:tgtEl>
                                          <p:spTgt spid="2"/>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6"/>
                                        </p:tgtEl>
                                      </p:cBhvr>
                                    </p:animEffect>
                                    <p:set>
                                      <p:cBhvr>
                                        <p:cTn id="95" dur="1" fill="hold">
                                          <p:stCondLst>
                                            <p:cond delay="499"/>
                                          </p:stCondLst>
                                        </p:cTn>
                                        <p:tgtEl>
                                          <p:spTgt spid="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056"/>
                                        </p:tgtEl>
                                      </p:cBhvr>
                                    </p:animEffect>
                                    <p:set>
                                      <p:cBhvr>
                                        <p:cTn id="104" dur="1" fill="hold">
                                          <p:stCondLst>
                                            <p:cond delay="499"/>
                                          </p:stCondLst>
                                        </p:cTn>
                                        <p:tgtEl>
                                          <p:spTgt spid="2056"/>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11"/>
                                        </p:tgtEl>
                                      </p:cBhvr>
                                    </p:animEffect>
                                    <p:set>
                                      <p:cBhvr>
                                        <p:cTn id="107" dur="1" fill="hold">
                                          <p:stCondLst>
                                            <p:cond delay="499"/>
                                          </p:stCondLst>
                                        </p:cTn>
                                        <p:tgtEl>
                                          <p:spTgt spid="11"/>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9"/>
                                        </p:tgtEl>
                                      </p:cBhvr>
                                    </p:animEffect>
                                    <p:set>
                                      <p:cBhvr>
                                        <p:cTn id="116" dur="1" fill="hold">
                                          <p:stCondLst>
                                            <p:cond delay="499"/>
                                          </p:stCondLst>
                                        </p:cTn>
                                        <p:tgtEl>
                                          <p:spTgt spid="9"/>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19"/>
                                        </p:tgtEl>
                                      </p:cBhvr>
                                    </p:animEffect>
                                    <p:set>
                                      <p:cBhvr>
                                        <p:cTn id="119" dur="1" fill="hold">
                                          <p:stCondLst>
                                            <p:cond delay="499"/>
                                          </p:stCondLst>
                                        </p:cTn>
                                        <p:tgtEl>
                                          <p:spTgt spid="19"/>
                                        </p:tgtEl>
                                        <p:attrNameLst>
                                          <p:attrName>style.visibility</p:attrName>
                                        </p:attrNameLst>
                                      </p:cBhvr>
                                      <p:to>
                                        <p:strVal val="hidden"/>
                                      </p:to>
                                    </p:set>
                                  </p:childTnLst>
                                </p:cTn>
                              </p:par>
                              <p:par>
                                <p:cTn id="120" presetID="3" presetClass="exit" presetSubtype="10" fill="hold" grpId="1" nodeType="withEffect">
                                  <p:stCondLst>
                                    <p:cond delay="0"/>
                                  </p:stCondLst>
                                  <p:childTnLst>
                                    <p:animEffect transition="out" filter="blinds(horizontal)">
                                      <p:cBhvr>
                                        <p:cTn id="121" dur="500"/>
                                        <p:tgtEl>
                                          <p:spTgt spid="21"/>
                                        </p:tgtEl>
                                      </p:cBhvr>
                                    </p:animEffect>
                                    <p:set>
                                      <p:cBhvr>
                                        <p:cTn id="122" dur="1" fill="hold">
                                          <p:stCondLst>
                                            <p:cond delay="499"/>
                                          </p:stCondLst>
                                        </p:cTn>
                                        <p:tgtEl>
                                          <p:spTgt spid="21"/>
                                        </p:tgtEl>
                                        <p:attrNameLst>
                                          <p:attrName>style.visibility</p:attrName>
                                        </p:attrNameLst>
                                      </p:cBhvr>
                                      <p:to>
                                        <p:strVal val="hidden"/>
                                      </p:to>
                                    </p:set>
                                  </p:childTnLst>
                                </p:cTn>
                              </p:par>
                              <p:par>
                                <p:cTn id="123" presetID="3" presetClass="exit" presetSubtype="10" fill="hold" grpId="1" nodeType="withEffect">
                                  <p:stCondLst>
                                    <p:cond delay="0"/>
                                  </p:stCondLst>
                                  <p:childTnLst>
                                    <p:animEffect transition="out" filter="blinds(horizontal)">
                                      <p:cBhvr>
                                        <p:cTn id="124" dur="500"/>
                                        <p:tgtEl>
                                          <p:spTgt spid="23"/>
                                        </p:tgtEl>
                                      </p:cBhvr>
                                    </p:animEffect>
                                    <p:set>
                                      <p:cBhvr>
                                        <p:cTn id="125" dur="1" fill="hold">
                                          <p:stCondLst>
                                            <p:cond delay="499"/>
                                          </p:stCondLst>
                                        </p:cTn>
                                        <p:tgtEl>
                                          <p:spTgt spid="23"/>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3" presetClass="exit" presetSubtype="10" fill="hold" grpId="1" nodeType="withEffect">
                                  <p:stCondLst>
                                    <p:cond delay="0"/>
                                  </p:stCondLst>
                                  <p:childTnLst>
                                    <p:animEffect transition="out" filter="blinds(horizontal)">
                                      <p:cBhvr>
                                        <p:cTn id="130" dur="500"/>
                                        <p:tgtEl>
                                          <p:spTgt spid="25"/>
                                        </p:tgtEl>
                                      </p:cBhvr>
                                    </p:animEffect>
                                    <p:set>
                                      <p:cBhvr>
                                        <p:cTn id="131" dur="1" fill="hold">
                                          <p:stCondLst>
                                            <p:cond delay="499"/>
                                          </p:stCondLst>
                                        </p:cTn>
                                        <p:tgtEl>
                                          <p:spTgt spid="25"/>
                                        </p:tgtEl>
                                        <p:attrNameLst>
                                          <p:attrName>style.visibility</p:attrName>
                                        </p:attrNameLst>
                                      </p:cBhvr>
                                      <p:to>
                                        <p:strVal val="hidden"/>
                                      </p:to>
                                    </p:set>
                                  </p:childTnLst>
                                </p:cTn>
                              </p:par>
                              <p:par>
                                <p:cTn id="132" presetID="3" presetClass="exit" presetSubtype="10" fill="hold" nodeType="withEffect">
                                  <p:stCondLst>
                                    <p:cond delay="0"/>
                                  </p:stCondLst>
                                  <p:childTnLst>
                                    <p:animEffect transition="out" filter="blinds(horizontal)">
                                      <p:cBhvr>
                                        <p:cTn id="133" dur="500"/>
                                        <p:tgtEl>
                                          <p:spTgt spid="26"/>
                                        </p:tgtEl>
                                      </p:cBhvr>
                                    </p:animEffect>
                                    <p:set>
                                      <p:cBhvr>
                                        <p:cTn id="134" dur="1" fill="hold">
                                          <p:stCondLst>
                                            <p:cond delay="499"/>
                                          </p:stCondLst>
                                        </p:cTn>
                                        <p:tgtEl>
                                          <p:spTgt spid="26"/>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27"/>
                                        </p:tgtEl>
                                      </p:cBhvr>
                                    </p:animEffect>
                                    <p:set>
                                      <p:cBhvr>
                                        <p:cTn id="137" dur="1" fill="hold">
                                          <p:stCondLst>
                                            <p:cond delay="499"/>
                                          </p:stCondLst>
                                        </p:cTn>
                                        <p:tgtEl>
                                          <p:spTgt spid="27"/>
                                        </p:tgtEl>
                                        <p:attrNameLst>
                                          <p:attrName>style.visibility</p:attrName>
                                        </p:attrNameLst>
                                      </p:cBhvr>
                                      <p:to>
                                        <p:strVal val="hidden"/>
                                      </p:to>
                                    </p:set>
                                  </p:childTnLst>
                                </p:cTn>
                              </p:par>
                              <p:par>
                                <p:cTn id="138" presetID="3" presetClass="exit" presetSubtype="10" fill="hold" nodeType="withEffect">
                                  <p:stCondLst>
                                    <p:cond delay="0"/>
                                  </p:stCondLst>
                                  <p:childTnLst>
                                    <p:animEffect transition="out" filter="blinds(horizontal)">
                                      <p:cBhvr>
                                        <p:cTn id="139" dur="500"/>
                                        <p:tgtEl>
                                          <p:spTgt spid="28"/>
                                        </p:tgtEl>
                                      </p:cBhvr>
                                    </p:animEffect>
                                    <p:set>
                                      <p:cBhvr>
                                        <p:cTn id="140" dur="1" fill="hold">
                                          <p:stCondLst>
                                            <p:cond delay="499"/>
                                          </p:stCondLst>
                                        </p:cTn>
                                        <p:tgtEl>
                                          <p:spTgt spid="28"/>
                                        </p:tgtEl>
                                        <p:attrNameLst>
                                          <p:attrName>style.visibility</p:attrName>
                                        </p:attrNameLst>
                                      </p:cBhvr>
                                      <p:to>
                                        <p:strVal val="hidden"/>
                                      </p:to>
                                    </p:set>
                                  </p:childTnLst>
                                </p:cTn>
                              </p:par>
                              <p:par>
                                <p:cTn id="141" presetID="3" presetClass="exit" presetSubtype="10" fill="hold" grpId="1" nodeType="withEffect">
                                  <p:stCondLst>
                                    <p:cond delay="0"/>
                                  </p:stCondLst>
                                  <p:childTnLst>
                                    <p:animEffect transition="out" filter="blinds(horizontal)">
                                      <p:cBhvr>
                                        <p:cTn id="142" dur="500"/>
                                        <p:tgtEl>
                                          <p:spTgt spid="29"/>
                                        </p:tgtEl>
                                      </p:cBhvr>
                                    </p:animEffect>
                                    <p:set>
                                      <p:cBhvr>
                                        <p:cTn id="143" dur="1" fill="hold">
                                          <p:stCondLst>
                                            <p:cond delay="499"/>
                                          </p:stCondLst>
                                        </p:cTn>
                                        <p:tgtEl>
                                          <p:spTgt spid="29"/>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38"/>
                                        </p:tgtEl>
                                      </p:cBhvr>
                                    </p:animEffect>
                                    <p:set>
                                      <p:cBhvr>
                                        <p:cTn id="146" dur="1" fill="hold">
                                          <p:stCondLst>
                                            <p:cond delay="499"/>
                                          </p:stCondLst>
                                        </p:cTn>
                                        <p:tgtEl>
                                          <p:spTgt spid="38"/>
                                        </p:tgtEl>
                                        <p:attrNameLst>
                                          <p:attrName>style.visibility</p:attrName>
                                        </p:attrNameLst>
                                      </p:cBhvr>
                                      <p:to>
                                        <p:strVal val="hidden"/>
                                      </p:to>
                                    </p:set>
                                  </p:childTnLst>
                                </p:cTn>
                              </p:par>
                              <p:par>
                                <p:cTn id="147" presetID="3" presetClass="exit" presetSubtype="10" fill="hold" nodeType="withEffect">
                                  <p:stCondLst>
                                    <p:cond delay="0"/>
                                  </p:stCondLst>
                                  <p:childTnLst>
                                    <p:animEffect transition="out" filter="blinds(horizontal)">
                                      <p:cBhvr>
                                        <p:cTn id="148" dur="500"/>
                                        <p:tgtEl>
                                          <p:spTgt spid="40"/>
                                        </p:tgtEl>
                                      </p:cBhvr>
                                    </p:animEffect>
                                    <p:set>
                                      <p:cBhvr>
                                        <p:cTn id="149" dur="1" fill="hold">
                                          <p:stCondLst>
                                            <p:cond delay="499"/>
                                          </p:stCondLst>
                                        </p:cTn>
                                        <p:tgtEl>
                                          <p:spTgt spid="40"/>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41"/>
                                        </p:tgtEl>
                                      </p:cBhvr>
                                    </p:animEffect>
                                    <p:set>
                                      <p:cBhvr>
                                        <p:cTn id="152" dur="1" fill="hold">
                                          <p:stCondLst>
                                            <p:cond delay="499"/>
                                          </p:stCondLst>
                                        </p:cTn>
                                        <p:tgtEl>
                                          <p:spTgt spid="4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6" presetClass="path" presetSubtype="0" accel="50000" decel="50000" fill="hold" nodeType="clickEffect">
                                  <p:stCondLst>
                                    <p:cond delay="0"/>
                                  </p:stCondLst>
                                  <p:childTnLst>
                                    <p:animMotion origin="layout" path="M 0 7.40741E-7 L 0.40417 -0.25833 " pathEditMode="relative" rAng="0" ptsTypes="AA">
                                      <p:cBhvr>
                                        <p:cTn id="156" dur="2000" fill="hold"/>
                                        <p:tgtEl>
                                          <p:spTgt spid="3"/>
                                        </p:tgtEl>
                                        <p:attrNameLst>
                                          <p:attrName>ppt_x</p:attrName>
                                          <p:attrName>ppt_y</p:attrName>
                                        </p:attrNameLst>
                                      </p:cBhvr>
                                      <p:rCtr x="20208" y="-1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056" grpId="0"/>
      <p:bldP spid="2056" grpId="1"/>
      <p:bldP spid="11" grpId="0" animBg="1"/>
      <p:bldP spid="11" grpId="1" animBg="1"/>
      <p:bldP spid="18" grpId="0" animBg="1"/>
      <p:bldP spid="18" grpId="1" animBg="1"/>
      <p:bldP spid="21" grpId="0"/>
      <p:bldP spid="21" grpId="1"/>
      <p:bldP spid="23" grpId="0"/>
      <p:bldP spid="23" grpId="1"/>
      <p:bldP spid="24" grpId="0" animBg="1"/>
      <p:bldP spid="24" grpId="1" animBg="1"/>
      <p:bldP spid="25" grpId="0" animBg="1"/>
      <p:bldP spid="25" grpId="1" animBg="1"/>
      <p:bldP spid="27" grpId="0" animBg="1"/>
      <p:bldP spid="27" grpId="1" animBg="1"/>
      <p:bldP spid="29" grpId="0"/>
      <p:bldP spid="29" grpId="1"/>
      <p:bldP spid="38" grpId="0"/>
      <p:bldP spid="38" grpId="1"/>
      <p:bldP spid="41" grpId="0" animBg="1"/>
      <p:bldP spid="4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53"/>
          <p:cNvGrpSpPr>
            <a:grpSpLocks/>
          </p:cNvGrpSpPr>
          <p:nvPr/>
        </p:nvGrpSpPr>
        <p:grpSpPr bwMode="auto">
          <a:xfrm>
            <a:off x="1071563" y="642938"/>
            <a:ext cx="7858125" cy="6286500"/>
            <a:chOff x="1013068" y="1571612"/>
            <a:chExt cx="6559328" cy="5029256"/>
          </a:xfrm>
        </p:grpSpPr>
        <p:sp>
          <p:nvSpPr>
            <p:cNvPr id="55" name="Retângulo de cantos arredondados 54"/>
            <p:cNvSpPr/>
            <p:nvPr/>
          </p:nvSpPr>
          <p:spPr>
            <a:xfrm>
              <a:off x="1013068" y="1571612"/>
              <a:ext cx="6559328" cy="4857804"/>
            </a:xfrm>
            <a:prstGeom prst="roundRect">
              <a:avLst/>
            </a:prstGeom>
            <a:solidFill>
              <a:schemeClr val="accent6">
                <a:lumMod val="20000"/>
                <a:lumOff val="80000"/>
                <a:alpha val="25000"/>
              </a:schemeClr>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pt-BR" dirty="0"/>
            </a:p>
          </p:txBody>
        </p:sp>
        <p:sp>
          <p:nvSpPr>
            <p:cNvPr id="56" name="CaixaDeTexto 55"/>
            <p:cNvSpPr txBox="1"/>
            <p:nvPr/>
          </p:nvSpPr>
          <p:spPr>
            <a:xfrm>
              <a:off x="2823178" y="5892200"/>
              <a:ext cx="2929833" cy="708668"/>
            </a:xfrm>
            <a:prstGeom prst="rect">
              <a:avLst/>
            </a:prstGeom>
            <a:noFill/>
            <a:ln>
              <a:noFill/>
            </a:ln>
            <a:effectLst>
              <a:outerShdw blurRad="50800" dist="38100" dir="2700000" algn="tl" rotWithShape="0">
                <a:prstClr val="black">
                  <a:alpha val="40000"/>
                </a:prstClr>
              </a:outerShdw>
            </a:effectLst>
          </p:spPr>
          <p:txBody>
            <a:bodyPr>
              <a:spAutoFit/>
            </a:bodyPr>
            <a:lstStyle/>
            <a:p>
              <a:pPr algn="ctr">
                <a:defRPr/>
              </a:pPr>
              <a:r>
                <a:rPr lang="pt-BR" sz="4000" b="1" dirty="0">
                  <a:solidFill>
                    <a:schemeClr val="accent6">
                      <a:lumMod val="20000"/>
                      <a:lumOff val="80000"/>
                    </a:schemeClr>
                  </a:solidFill>
                  <a:effectLst>
                    <a:outerShdw blurRad="38100" dist="38100" dir="2700000" algn="tl">
                      <a:srgbClr val="000000">
                        <a:alpha val="43137"/>
                      </a:srgbClr>
                    </a:outerShdw>
                  </a:effectLst>
                </a:rPr>
                <a:t>PACS</a:t>
              </a:r>
            </a:p>
          </p:txBody>
        </p:sp>
      </p:grpSp>
      <p:grpSp>
        <p:nvGrpSpPr>
          <p:cNvPr id="3" name="Grupo 93"/>
          <p:cNvGrpSpPr>
            <a:grpSpLocks/>
          </p:cNvGrpSpPr>
          <p:nvPr/>
        </p:nvGrpSpPr>
        <p:grpSpPr bwMode="auto">
          <a:xfrm>
            <a:off x="2667000" y="2738438"/>
            <a:ext cx="2428875" cy="1047750"/>
            <a:chOff x="2666987" y="2738430"/>
            <a:chExt cx="2428891" cy="1047760"/>
          </a:xfrm>
        </p:grpSpPr>
        <p:sp>
          <p:nvSpPr>
            <p:cNvPr id="17" name="Retângulo de cantos arredondados 16"/>
            <p:cNvSpPr/>
            <p:nvPr/>
          </p:nvSpPr>
          <p:spPr>
            <a:xfrm>
              <a:off x="2666987" y="2738430"/>
              <a:ext cx="2428891" cy="104776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Servidores</a:t>
              </a: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das Modalidades</a:t>
              </a:r>
            </a:p>
            <a:p>
              <a:pPr algn="ctr">
                <a:defRPr/>
              </a:pPr>
              <a:r>
                <a:rPr lang="pt-B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(Servidor DICOM)</a:t>
              </a:r>
              <a:endPar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135" name="Picture 2" descr="C:\Documents and Settings\gfcaetano\Configurações locais\Temporary Internet Files\Content.IE5\UV2ROTI5\MCj043484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38438"/>
              <a:ext cx="500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eta para a direita 5"/>
          <p:cNvSpPr/>
          <p:nvPr/>
        </p:nvSpPr>
        <p:spPr>
          <a:xfrm rot="2212727">
            <a:off x="2713038" y="2216150"/>
            <a:ext cx="806450" cy="184150"/>
          </a:xfrm>
          <a:prstGeom prst="rightArrow">
            <a:avLst>
              <a:gd name="adj1" fmla="val 50000"/>
              <a:gd name="adj2" fmla="val 72665"/>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4" name="Grupo 67"/>
          <p:cNvGrpSpPr>
            <a:grpSpLocks/>
          </p:cNvGrpSpPr>
          <p:nvPr/>
        </p:nvGrpSpPr>
        <p:grpSpPr bwMode="auto">
          <a:xfrm>
            <a:off x="4643438" y="809625"/>
            <a:ext cx="1976437" cy="976313"/>
            <a:chOff x="5381630" y="809604"/>
            <a:chExt cx="1976452" cy="976322"/>
          </a:xfrm>
        </p:grpSpPr>
        <p:sp>
          <p:nvSpPr>
            <p:cNvPr id="16" name="Retângulo de cantos arredondados 15"/>
            <p:cNvSpPr/>
            <p:nvPr/>
          </p:nvSpPr>
          <p:spPr>
            <a:xfrm>
              <a:off x="5381630" y="809604"/>
              <a:ext cx="1976452" cy="97632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Impressão</a:t>
              </a: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em Filme</a:t>
              </a:r>
            </a:p>
            <a:p>
              <a:pPr algn="ctr">
                <a:defRPr/>
              </a:pPr>
              <a:r>
                <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rPr>
                <a:t>(Kodak </a:t>
              </a:r>
              <a:r>
                <a:rPr lang="pt-BR" sz="11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DryView</a:t>
              </a:r>
              <a:r>
                <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rPr>
                <a:t> 8150)</a:t>
              </a:r>
            </a:p>
            <a:p>
              <a:pPr algn="ctr">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15" descr="http://spectrumxray.com/products/dv8150.jpg"/>
            <p:cNvPicPr>
              <a:picLocks noChangeAspect="1" noChangeArrowheads="1"/>
            </p:cNvPicPr>
            <p:nvPr/>
          </p:nvPicPr>
          <p:blipFill>
            <a:blip r:embed="rId3" cstate="print"/>
            <a:srcRect/>
            <a:stretch>
              <a:fillRect/>
            </a:stretch>
          </p:blipFill>
          <p:spPr bwMode="auto">
            <a:xfrm>
              <a:off x="5453068" y="881042"/>
              <a:ext cx="284131" cy="33338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
        <p:nvSpPr>
          <p:cNvPr id="15" name="Seta para a direita 14"/>
          <p:cNvSpPr/>
          <p:nvPr/>
        </p:nvSpPr>
        <p:spPr>
          <a:xfrm>
            <a:off x="2881313" y="1238250"/>
            <a:ext cx="1619250" cy="190500"/>
          </a:xfrm>
          <a:prstGeom prst="rightArrow">
            <a:avLst>
              <a:gd name="adj1" fmla="val 50000"/>
              <a:gd name="adj2" fmla="val 72665"/>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 name="Seta para a direita 29"/>
          <p:cNvSpPr>
            <a:spLocks noChangeArrowheads="1"/>
          </p:cNvSpPr>
          <p:nvPr/>
        </p:nvSpPr>
        <p:spPr bwMode="auto">
          <a:xfrm rot="7461197">
            <a:off x="1883569" y="4528344"/>
            <a:ext cx="1381125" cy="163513"/>
          </a:xfrm>
          <a:prstGeom prst="rightArrow">
            <a:avLst>
              <a:gd name="adj1" fmla="val 50000"/>
              <a:gd name="adj2" fmla="val 72252"/>
            </a:avLst>
          </a:prstGeom>
          <a:solidFill>
            <a:schemeClr val="tx1"/>
          </a:solidFill>
          <a:ln w="25400" algn="ctr">
            <a:solidFill>
              <a:srgbClr val="8064A2"/>
            </a:solidFill>
            <a:miter lim="800000"/>
            <a:headEnd/>
            <a:tailEnd/>
          </a:ln>
        </p:spPr>
        <p:txBody>
          <a:bodyPr rot="10800000"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33" name="Retângulo 32"/>
          <p:cNvSpPr/>
          <p:nvPr/>
        </p:nvSpPr>
        <p:spPr>
          <a:xfrm>
            <a:off x="1595416" y="2166926"/>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C-MOVE</a:t>
            </a:r>
          </a:p>
        </p:txBody>
      </p:sp>
      <p:sp>
        <p:nvSpPr>
          <p:cNvPr id="36" name="Retângulo 35"/>
          <p:cNvSpPr/>
          <p:nvPr/>
        </p:nvSpPr>
        <p:spPr>
          <a:xfrm>
            <a:off x="2786049" y="1023918"/>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C-PRINT</a:t>
            </a:r>
          </a:p>
        </p:txBody>
      </p:sp>
      <p:sp>
        <p:nvSpPr>
          <p:cNvPr id="41" name="Seta para a direita 40"/>
          <p:cNvSpPr/>
          <p:nvPr/>
        </p:nvSpPr>
        <p:spPr>
          <a:xfrm>
            <a:off x="5238750" y="3148013"/>
            <a:ext cx="1071563" cy="138112"/>
          </a:xfrm>
          <a:prstGeom prst="rightArrow">
            <a:avLst>
              <a:gd name="adj1" fmla="val 50000"/>
              <a:gd name="adj2" fmla="val 72665"/>
            </a:avLst>
          </a:prstGeom>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5" name="Grupo 94"/>
          <p:cNvGrpSpPr>
            <a:grpSpLocks/>
          </p:cNvGrpSpPr>
          <p:nvPr/>
        </p:nvGrpSpPr>
        <p:grpSpPr bwMode="auto">
          <a:xfrm>
            <a:off x="6408738" y="2738438"/>
            <a:ext cx="2428875" cy="1047750"/>
            <a:chOff x="6408738" y="2738430"/>
            <a:chExt cx="2429348" cy="1047760"/>
          </a:xfrm>
        </p:grpSpPr>
        <p:sp>
          <p:nvSpPr>
            <p:cNvPr id="42" name="Retângulo de cantos arredondados 41"/>
            <p:cNvSpPr/>
            <p:nvPr/>
          </p:nvSpPr>
          <p:spPr>
            <a:xfrm>
              <a:off x="6409195" y="2738430"/>
              <a:ext cx="2428891" cy="104776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Servidor</a:t>
              </a: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Central</a:t>
              </a:r>
            </a:p>
            <a:p>
              <a:pPr algn="ctr">
                <a:defRPr/>
              </a:pPr>
              <a:r>
                <a:rPr lang="pt-B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(Servidor DICOM</a:t>
              </a:r>
            </a:p>
            <a:p>
              <a:pPr algn="ctr">
                <a:defRPr/>
              </a:pPr>
              <a:r>
                <a:rPr lang="pt-B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Todas </a:t>
              </a:r>
              <a:r>
                <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rPr>
                <a:t>Modalidades)</a:t>
              </a:r>
            </a:p>
          </p:txBody>
        </p:sp>
        <p:pic>
          <p:nvPicPr>
            <p:cNvPr id="3131" name="Picture 2" descr="C:\Documents and Settings\gfcaetano\Configurações locais\Temporary Internet Files\Content.IE5\UV2ROTI5\MCj0434845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738" y="2738438"/>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Seta para a direita 17"/>
          <p:cNvSpPr>
            <a:spLocks noChangeArrowheads="1"/>
          </p:cNvSpPr>
          <p:nvPr/>
        </p:nvSpPr>
        <p:spPr bwMode="auto">
          <a:xfrm rot="18242043">
            <a:off x="2080419" y="4579144"/>
            <a:ext cx="1379538" cy="165100"/>
          </a:xfrm>
          <a:prstGeom prst="rightArrow">
            <a:avLst>
              <a:gd name="adj1" fmla="val 50000"/>
              <a:gd name="adj2" fmla="val 72577"/>
            </a:avLst>
          </a:prstGeom>
          <a:solidFill>
            <a:schemeClr val="tx1"/>
          </a:solidFill>
          <a:ln w="25400" algn="ctr">
            <a:solidFill>
              <a:srgbClr val="8064A2"/>
            </a:solidFill>
            <a:miter lim="800000"/>
            <a:headEnd/>
            <a:tailEnd/>
          </a:ln>
        </p:spPr>
        <p:txBody>
          <a:bodyPr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grpSp>
        <p:nvGrpSpPr>
          <p:cNvPr id="8" name="Grupo 65"/>
          <p:cNvGrpSpPr>
            <a:grpSpLocks/>
          </p:cNvGrpSpPr>
          <p:nvPr/>
        </p:nvGrpSpPr>
        <p:grpSpPr bwMode="auto">
          <a:xfrm>
            <a:off x="1500188" y="5429250"/>
            <a:ext cx="2428875" cy="952500"/>
            <a:chOff x="380957" y="5310949"/>
            <a:chExt cx="2428222" cy="1214038"/>
          </a:xfrm>
        </p:grpSpPr>
        <p:sp>
          <p:nvSpPr>
            <p:cNvPr id="19" name="Retângulo de cantos arredondados 18"/>
            <p:cNvSpPr/>
            <p:nvPr/>
          </p:nvSpPr>
          <p:spPr>
            <a:xfrm>
              <a:off x="380957" y="5310949"/>
              <a:ext cx="2428222" cy="12140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Estações de Laudo</a:t>
              </a:r>
            </a:p>
            <a:p>
              <a:pPr algn="ctr">
                <a:defRPr/>
              </a:pPr>
              <a:r>
                <a:rPr lang="pt-B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(Cliente DICOM)</a:t>
              </a:r>
              <a:endPar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125"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813"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1188"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7"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563"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938"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9"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13"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64"/>
          <p:cNvGrpSpPr>
            <a:grpSpLocks/>
          </p:cNvGrpSpPr>
          <p:nvPr/>
        </p:nvGrpSpPr>
        <p:grpSpPr bwMode="auto">
          <a:xfrm>
            <a:off x="6072188" y="5405438"/>
            <a:ext cx="2428875" cy="1095375"/>
            <a:chOff x="5429924" y="5238093"/>
            <a:chExt cx="2428224" cy="1215495"/>
          </a:xfrm>
        </p:grpSpPr>
        <p:sp>
          <p:nvSpPr>
            <p:cNvPr id="27" name="Retângulo de cantos arredondados 26"/>
            <p:cNvSpPr/>
            <p:nvPr/>
          </p:nvSpPr>
          <p:spPr>
            <a:xfrm>
              <a:off x="5429924" y="5238093"/>
              <a:ext cx="2428224" cy="121549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Estações de “Backup”</a:t>
              </a: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Manual (CDs / DVDs)</a:t>
              </a:r>
            </a:p>
            <a:p>
              <a:pPr algn="ctr">
                <a:defRPr/>
              </a:pPr>
              <a:r>
                <a:rPr lang="pt-B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(Cliente DICOM)</a:t>
              </a:r>
              <a:endPar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122" name="Picture 3" descr="C:\Documents and Settings\gfcaetano\Configurações locais\Temporary Internet Files\Content.IE5\ALELG5QZ\MCj0432646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638" y="5338763"/>
              <a:ext cx="32861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3" descr="C:\Documents and Settings\gfcaetano\Configurações locais\Temporary Internet Files\Content.IE5\ALELG5QZ\MCj0432646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013" y="5338763"/>
              <a:ext cx="328612"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Seta para a direita 30"/>
          <p:cNvSpPr>
            <a:spLocks noChangeArrowheads="1"/>
          </p:cNvSpPr>
          <p:nvPr/>
        </p:nvSpPr>
        <p:spPr bwMode="auto">
          <a:xfrm rot="3138575">
            <a:off x="5000625" y="4503738"/>
            <a:ext cx="1381125" cy="190500"/>
          </a:xfrm>
          <a:prstGeom prst="rightArrow">
            <a:avLst>
              <a:gd name="adj1" fmla="val 50000"/>
              <a:gd name="adj2" fmla="val 73238"/>
            </a:avLst>
          </a:prstGeom>
          <a:solidFill>
            <a:schemeClr val="tx1"/>
          </a:solidFill>
          <a:ln w="25400" algn="ctr">
            <a:solidFill>
              <a:srgbClr val="8064A2"/>
            </a:solidFill>
            <a:miter lim="800000"/>
            <a:headEnd/>
            <a:tailEnd/>
          </a:ln>
        </p:spPr>
        <p:txBody>
          <a:bodyPr rot="10800000"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32" name="Seta para a direita 31"/>
          <p:cNvSpPr>
            <a:spLocks noChangeArrowheads="1"/>
          </p:cNvSpPr>
          <p:nvPr/>
        </p:nvSpPr>
        <p:spPr bwMode="auto">
          <a:xfrm rot="13957729">
            <a:off x="4745038" y="4538663"/>
            <a:ext cx="1381125" cy="174625"/>
          </a:xfrm>
          <a:prstGeom prst="rightArrow">
            <a:avLst>
              <a:gd name="adj1" fmla="val 50000"/>
              <a:gd name="adj2" fmla="val 72317"/>
            </a:avLst>
          </a:prstGeom>
          <a:solidFill>
            <a:schemeClr val="tx1"/>
          </a:solidFill>
          <a:ln w="25400" algn="ctr">
            <a:solidFill>
              <a:srgbClr val="8064A2"/>
            </a:solidFill>
            <a:miter lim="800000"/>
            <a:headEnd/>
            <a:tailEnd/>
          </a:ln>
        </p:spPr>
        <p:txBody>
          <a:bodyPr vert="eaVert" anchor="ctr"/>
          <a:lstStyle/>
          <a:p>
            <a:pPr algn="ctr" fontAlgn="auto">
              <a:spcBef>
                <a:spcPts val="0"/>
              </a:spcBef>
              <a:spcAft>
                <a:spcPts val="0"/>
              </a:spcAft>
              <a:defRPr/>
            </a:pPr>
            <a:endParaRPr lang="pt-BR"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ndParaRPr>
          </a:p>
        </p:txBody>
      </p:sp>
      <p:sp>
        <p:nvSpPr>
          <p:cNvPr id="34" name="Retângulo 33"/>
          <p:cNvSpPr/>
          <p:nvPr/>
        </p:nvSpPr>
        <p:spPr>
          <a:xfrm>
            <a:off x="1643105" y="3857628"/>
            <a:ext cx="1857325" cy="2613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C-MOVE</a:t>
            </a:r>
          </a:p>
        </p:txBody>
      </p:sp>
      <p:sp>
        <p:nvSpPr>
          <p:cNvPr id="35" name="Retângulo 34"/>
          <p:cNvSpPr/>
          <p:nvPr/>
        </p:nvSpPr>
        <p:spPr>
          <a:xfrm>
            <a:off x="4786314" y="3929066"/>
            <a:ext cx="1857325" cy="26138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C-MOVE</a:t>
            </a:r>
          </a:p>
        </p:txBody>
      </p:sp>
      <p:sp>
        <p:nvSpPr>
          <p:cNvPr id="39" name="Retângulo 38"/>
          <p:cNvSpPr/>
          <p:nvPr/>
        </p:nvSpPr>
        <p:spPr>
          <a:xfrm>
            <a:off x="2285984" y="4691880"/>
            <a:ext cx="1857576" cy="2613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C-FIND</a:t>
            </a:r>
          </a:p>
        </p:txBody>
      </p:sp>
      <p:sp>
        <p:nvSpPr>
          <p:cNvPr id="40" name="Retângulo 39"/>
          <p:cNvSpPr/>
          <p:nvPr/>
        </p:nvSpPr>
        <p:spPr>
          <a:xfrm>
            <a:off x="4143435" y="4691880"/>
            <a:ext cx="1857325" cy="2613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C-FIND</a:t>
            </a:r>
          </a:p>
        </p:txBody>
      </p:sp>
      <p:sp>
        <p:nvSpPr>
          <p:cNvPr id="44" name="Retângulo 43"/>
          <p:cNvSpPr/>
          <p:nvPr/>
        </p:nvSpPr>
        <p:spPr>
          <a:xfrm>
            <a:off x="858611" y="5167876"/>
            <a:ext cx="1856001" cy="261388"/>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C-STORE</a:t>
            </a:r>
          </a:p>
        </p:txBody>
      </p:sp>
      <p:sp>
        <p:nvSpPr>
          <p:cNvPr id="45" name="Retângulo 44"/>
          <p:cNvSpPr/>
          <p:nvPr/>
        </p:nvSpPr>
        <p:spPr>
          <a:xfrm>
            <a:off x="5572195" y="4953340"/>
            <a:ext cx="1857325"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C-STORE</a:t>
            </a:r>
          </a:p>
        </p:txBody>
      </p:sp>
      <p:sp>
        <p:nvSpPr>
          <p:cNvPr id="46" name="Retângulo 45"/>
          <p:cNvSpPr/>
          <p:nvPr/>
        </p:nvSpPr>
        <p:spPr>
          <a:xfrm>
            <a:off x="1809730" y="2381240"/>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C-STORE</a:t>
            </a:r>
          </a:p>
        </p:txBody>
      </p:sp>
      <p:sp>
        <p:nvSpPr>
          <p:cNvPr id="47" name="Retângulo 46"/>
          <p:cNvSpPr/>
          <p:nvPr/>
        </p:nvSpPr>
        <p:spPr>
          <a:xfrm>
            <a:off x="4595813" y="2738430"/>
            <a:ext cx="1857387"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C-MOVE</a:t>
            </a:r>
          </a:p>
        </p:txBody>
      </p:sp>
      <p:sp>
        <p:nvSpPr>
          <p:cNvPr id="48" name="Retângulo 47"/>
          <p:cNvSpPr/>
          <p:nvPr/>
        </p:nvSpPr>
        <p:spPr>
          <a:xfrm>
            <a:off x="5000628" y="2952744"/>
            <a:ext cx="1857388"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C-STORE</a:t>
            </a:r>
          </a:p>
        </p:txBody>
      </p:sp>
      <p:sp>
        <p:nvSpPr>
          <p:cNvPr id="58" name="CaixaDeTexto 57"/>
          <p:cNvSpPr txBox="1"/>
          <p:nvPr/>
        </p:nvSpPr>
        <p:spPr>
          <a:xfrm>
            <a:off x="0" y="0"/>
            <a:ext cx="9144000" cy="369332"/>
          </a:xfrm>
          <a:prstGeom prst="rect">
            <a:avLst/>
          </a:prstGeom>
          <a:noFill/>
        </p:spPr>
        <p:txBody>
          <a:bodyPr>
            <a:spAutoFit/>
          </a:bodyPr>
          <a:lstStyle/>
          <a:p>
            <a:pPr algn="ctr">
              <a:defRPr/>
            </a:pPr>
            <a:r>
              <a:rPr lang="pt-BR" dirty="0">
                <a:solidFill>
                  <a:schemeClr val="tx1">
                    <a:alpha val="46000"/>
                  </a:schemeClr>
                </a:solidFill>
              </a:rPr>
              <a:t>Fluxo de Diagnóstico por Imagens</a:t>
            </a:r>
          </a:p>
        </p:txBody>
      </p:sp>
      <p:grpSp>
        <p:nvGrpSpPr>
          <p:cNvPr id="10" name="Grupo 66"/>
          <p:cNvGrpSpPr>
            <a:grpSpLocks/>
          </p:cNvGrpSpPr>
          <p:nvPr/>
        </p:nvGrpSpPr>
        <p:grpSpPr bwMode="auto">
          <a:xfrm>
            <a:off x="285750" y="785813"/>
            <a:ext cx="2428875" cy="1214437"/>
            <a:chOff x="285720" y="738740"/>
            <a:chExt cx="2428891" cy="1214446"/>
          </a:xfrm>
        </p:grpSpPr>
        <p:sp>
          <p:nvSpPr>
            <p:cNvPr id="14" name="Retângulo de cantos arredondados 13"/>
            <p:cNvSpPr/>
            <p:nvPr/>
          </p:nvSpPr>
          <p:spPr>
            <a:xfrm>
              <a:off x="285720" y="738740"/>
              <a:ext cx="2428891" cy="12144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Modalidades</a:t>
              </a:r>
            </a:p>
            <a:p>
              <a:pPr algn="ctr">
                <a:defRPr/>
              </a:pPr>
              <a:r>
                <a:rPr lang="pt-BR" sz="1400" dirty="0">
                  <a:ln w="18415" cmpd="sng">
                    <a:solidFill>
                      <a:srgbClr val="FFFFFF"/>
                    </a:solidFill>
                    <a:prstDash val="solid"/>
                  </a:ln>
                  <a:solidFill>
                    <a:srgbClr val="FFFFFF"/>
                  </a:solidFill>
                  <a:effectLst>
                    <a:outerShdw blurRad="63500" dir="3600000" algn="tl" rotWithShape="0">
                      <a:srgbClr val="000000">
                        <a:alpha val="70000"/>
                      </a:srgbClr>
                    </a:outerShdw>
                  </a:effectLst>
                </a:rPr>
                <a:t>(CR, CT, MR, NM, US, XA)</a:t>
              </a:r>
            </a:p>
          </p:txBody>
        </p:sp>
        <p:pic>
          <p:nvPicPr>
            <p:cNvPr id="59" name="Picture 5" descr="http://www.rad.washington.edu/clinical/patinfo/magnetic-resonance-imaging-mri/Achieva_system.jpg/image_preview"/>
            <p:cNvPicPr>
              <a:picLocks noChangeAspect="1" noChangeArrowheads="1"/>
            </p:cNvPicPr>
            <p:nvPr/>
          </p:nvPicPr>
          <p:blipFill>
            <a:blip r:embed="rId6" cstate="print"/>
            <a:srcRect/>
            <a:stretch>
              <a:fillRect/>
            </a:stretch>
          </p:blipFill>
          <p:spPr bwMode="auto">
            <a:xfrm>
              <a:off x="428596" y="1643943"/>
              <a:ext cx="388886" cy="284859"/>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60" name="Picture 7" descr="http://www.stnicholashospital.org/images/newsroom/LOGIQE9ultrasound.jpg"/>
            <p:cNvPicPr>
              <a:picLocks noChangeAspect="1" noChangeArrowheads="1"/>
            </p:cNvPicPr>
            <p:nvPr/>
          </p:nvPicPr>
          <p:blipFill>
            <a:blip r:embed="rId7" cstate="print"/>
            <a:srcRect/>
            <a:stretch>
              <a:fillRect/>
            </a:stretch>
          </p:blipFill>
          <p:spPr bwMode="auto">
            <a:xfrm>
              <a:off x="928662" y="1571612"/>
              <a:ext cx="285752" cy="362126"/>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61" name="Picture 9" descr="http://www.mh.org.au/royal_melbourne_hospital/www/353/files/siemens_somatom_sensation_spirit_ct_scanner.jpg"/>
            <p:cNvPicPr>
              <a:picLocks noChangeAspect="1" noChangeArrowheads="1"/>
            </p:cNvPicPr>
            <p:nvPr/>
          </p:nvPicPr>
          <p:blipFill>
            <a:blip r:embed="rId8" cstate="print"/>
            <a:srcRect/>
            <a:stretch>
              <a:fillRect/>
            </a:stretch>
          </p:blipFill>
          <p:spPr bwMode="auto">
            <a:xfrm>
              <a:off x="1322724" y="1650492"/>
              <a:ext cx="391756" cy="278310"/>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63" name="Picture 11" descr="http://www.washoehealth.com/images/institute-for-heart/heart-innova2000.jpg"/>
            <p:cNvPicPr>
              <a:picLocks noChangeAspect="1" noChangeArrowheads="1"/>
            </p:cNvPicPr>
            <p:nvPr/>
          </p:nvPicPr>
          <p:blipFill>
            <a:blip r:embed="rId9" cstate="print"/>
            <a:srcRect/>
            <a:stretch>
              <a:fillRect/>
            </a:stretch>
          </p:blipFill>
          <p:spPr bwMode="auto">
            <a:xfrm>
              <a:off x="1857356" y="1643050"/>
              <a:ext cx="284028" cy="28402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dk1"/>
            </a:lnRef>
            <a:fillRef idx="3">
              <a:schemeClr val="dk1"/>
            </a:fillRef>
            <a:effectRef idx="3">
              <a:schemeClr val="dk1"/>
            </a:effectRef>
            <a:fontRef idx="minor">
              <a:schemeClr val="lt1"/>
            </a:fontRef>
          </p:style>
        </p:pic>
        <p:pic>
          <p:nvPicPr>
            <p:cNvPr id="64" name="Picture 13" descr="http://carestreamhealth.com/Specials/campaign/crValue/CR-975.jpg"/>
            <p:cNvPicPr>
              <a:picLocks noChangeAspect="1" noChangeArrowheads="1"/>
            </p:cNvPicPr>
            <p:nvPr/>
          </p:nvPicPr>
          <p:blipFill>
            <a:blip r:embed="rId10" cstate="print"/>
            <a:srcRect/>
            <a:stretch>
              <a:fillRect/>
            </a:stretch>
          </p:blipFill>
          <p:spPr bwMode="auto">
            <a:xfrm>
              <a:off x="2285984" y="1643050"/>
              <a:ext cx="283426" cy="275868"/>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pic>
      </p:grpSp>
      <p:sp>
        <p:nvSpPr>
          <p:cNvPr id="69" name="CaixaDeTexto 68"/>
          <p:cNvSpPr txBox="1">
            <a:spLocks noChangeArrowheads="1"/>
          </p:cNvSpPr>
          <p:nvPr/>
        </p:nvSpPr>
        <p:spPr bwMode="auto">
          <a:xfrm>
            <a:off x="3122613" y="1325563"/>
            <a:ext cx="1271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a:solidFill>
                  <a:schemeClr val="bg1"/>
                </a:solidFill>
              </a:rPr>
              <a:t>Manual  (Técnicos)</a:t>
            </a:r>
          </a:p>
        </p:txBody>
      </p:sp>
      <p:sp>
        <p:nvSpPr>
          <p:cNvPr id="70" name="CaixaDeTexto 69"/>
          <p:cNvSpPr txBox="1">
            <a:spLocks noChangeArrowheads="1"/>
          </p:cNvSpPr>
          <p:nvPr/>
        </p:nvSpPr>
        <p:spPr bwMode="auto">
          <a:xfrm>
            <a:off x="1475656" y="2318683"/>
            <a:ext cx="88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b="1" dirty="0" smtClean="0">
                <a:solidFill>
                  <a:schemeClr val="bg1"/>
                </a:solidFill>
              </a:rPr>
              <a:t>Automático</a:t>
            </a:r>
            <a:endParaRPr lang="pt-BR" sz="1000" b="1" dirty="0">
              <a:solidFill>
                <a:schemeClr val="bg1"/>
              </a:solidFill>
            </a:endParaRPr>
          </a:p>
        </p:txBody>
      </p:sp>
      <p:sp>
        <p:nvSpPr>
          <p:cNvPr id="71" name="CaixaDeTexto 70"/>
          <p:cNvSpPr txBox="1">
            <a:spLocks noChangeArrowheads="1"/>
          </p:cNvSpPr>
          <p:nvPr/>
        </p:nvSpPr>
        <p:spPr bwMode="auto">
          <a:xfrm>
            <a:off x="5321300" y="3254375"/>
            <a:ext cx="822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a:solidFill>
                  <a:schemeClr val="bg1"/>
                </a:solidFill>
              </a:rPr>
              <a:t>Automático</a:t>
            </a:r>
          </a:p>
        </p:txBody>
      </p:sp>
      <p:sp>
        <p:nvSpPr>
          <p:cNvPr id="72" name="CaixaDeTexto 71"/>
          <p:cNvSpPr txBox="1">
            <a:spLocks noChangeArrowheads="1"/>
          </p:cNvSpPr>
          <p:nvPr/>
        </p:nvSpPr>
        <p:spPr bwMode="auto">
          <a:xfrm>
            <a:off x="2988665" y="4929188"/>
            <a:ext cx="747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1000" dirty="0">
                <a:solidFill>
                  <a:schemeClr val="bg1"/>
                </a:solidFill>
              </a:rPr>
              <a:t>Manual</a:t>
            </a:r>
          </a:p>
          <a:p>
            <a:pPr algn="ctr" eaLnBrk="1" hangingPunct="1"/>
            <a:r>
              <a:rPr lang="pt-BR" sz="1000" dirty="0" smtClean="0">
                <a:solidFill>
                  <a:schemeClr val="bg1"/>
                </a:solidFill>
              </a:rPr>
              <a:t>(Médicos</a:t>
            </a:r>
            <a:r>
              <a:rPr lang="pt-BR" sz="1000" dirty="0">
                <a:solidFill>
                  <a:schemeClr val="bg1"/>
                </a:solidFill>
              </a:rPr>
              <a:t>)</a:t>
            </a:r>
          </a:p>
        </p:txBody>
      </p:sp>
      <p:sp>
        <p:nvSpPr>
          <p:cNvPr id="73" name="CaixaDeTexto 72"/>
          <p:cNvSpPr txBox="1">
            <a:spLocks noChangeArrowheads="1"/>
          </p:cNvSpPr>
          <p:nvPr/>
        </p:nvSpPr>
        <p:spPr bwMode="auto">
          <a:xfrm>
            <a:off x="4357688" y="485775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1000">
                <a:solidFill>
                  <a:schemeClr val="bg1"/>
                </a:solidFill>
              </a:rPr>
              <a:t>Manual</a:t>
            </a:r>
          </a:p>
          <a:p>
            <a:pPr algn="ctr" eaLnBrk="1" hangingPunct="1"/>
            <a:r>
              <a:rPr lang="pt-BR" sz="1000">
                <a:solidFill>
                  <a:schemeClr val="bg1"/>
                </a:solidFill>
              </a:rPr>
              <a:t>(Profissionais de TI)</a:t>
            </a:r>
          </a:p>
        </p:txBody>
      </p:sp>
      <p:sp>
        <p:nvSpPr>
          <p:cNvPr id="74" name="Forma livre 73"/>
          <p:cNvSpPr/>
          <p:nvPr/>
        </p:nvSpPr>
        <p:spPr>
          <a:xfrm>
            <a:off x="2865438" y="1731963"/>
            <a:ext cx="4121150" cy="554037"/>
          </a:xfrm>
          <a:custGeom>
            <a:avLst/>
            <a:gdLst>
              <a:gd name="connsiteX0" fmla="*/ 0 w 4120896"/>
              <a:gd name="connsiteY0" fmla="*/ 0 h 554736"/>
              <a:gd name="connsiteX1" fmla="*/ 3011424 w 4120896"/>
              <a:gd name="connsiteY1" fmla="*/ 499872 h 554736"/>
              <a:gd name="connsiteX2" fmla="*/ 4120896 w 4120896"/>
              <a:gd name="connsiteY2" fmla="*/ 329184 h 554736"/>
            </a:gdLst>
            <a:ahLst/>
            <a:cxnLst>
              <a:cxn ang="0">
                <a:pos x="connsiteX0" y="connsiteY0"/>
              </a:cxn>
              <a:cxn ang="0">
                <a:pos x="connsiteX1" y="connsiteY1"/>
              </a:cxn>
              <a:cxn ang="0">
                <a:pos x="connsiteX2" y="connsiteY2"/>
              </a:cxn>
            </a:cxnLst>
            <a:rect l="l" t="t" r="r" b="b"/>
            <a:pathLst>
              <a:path w="4120896" h="554736">
                <a:moveTo>
                  <a:pt x="0" y="0"/>
                </a:moveTo>
                <a:cubicBezTo>
                  <a:pt x="1162304" y="222504"/>
                  <a:pt x="2324608" y="445008"/>
                  <a:pt x="3011424" y="499872"/>
                </a:cubicBezTo>
                <a:cubicBezTo>
                  <a:pt x="3698240" y="554736"/>
                  <a:pt x="3944112" y="353568"/>
                  <a:pt x="4120896" y="329184"/>
                </a:cubicBezTo>
              </a:path>
            </a:pathLst>
          </a:custGeom>
          <a:noFill/>
          <a:ln w="50800">
            <a:solidFill>
              <a:schemeClr val="tx1"/>
            </a:solidFill>
            <a:tailEnd type="triangle"/>
          </a:ln>
          <a:effectLst>
            <a:outerShdw blurRad="50800" dist="50800" dir="5400000" algn="ctr" rotWithShape="0">
              <a:schemeClr val="accent4"/>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76" name="Retângulo de cantos arredondados 75"/>
          <p:cNvSpPr/>
          <p:nvPr/>
        </p:nvSpPr>
        <p:spPr>
          <a:xfrm>
            <a:off x="6929454" y="1000108"/>
            <a:ext cx="1785950" cy="97632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“Backup”</a:t>
            </a: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Automático</a:t>
            </a: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(CDs / DVDs)</a:t>
            </a:r>
          </a:p>
        </p:txBody>
      </p:sp>
      <p:sp>
        <p:nvSpPr>
          <p:cNvPr id="78" name="Retângulo 77"/>
          <p:cNvSpPr/>
          <p:nvPr/>
        </p:nvSpPr>
        <p:spPr>
          <a:xfrm>
            <a:off x="2214545" y="1785926"/>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C-MOVE</a:t>
            </a:r>
          </a:p>
        </p:txBody>
      </p:sp>
      <p:sp>
        <p:nvSpPr>
          <p:cNvPr id="79" name="Retângulo 78"/>
          <p:cNvSpPr/>
          <p:nvPr/>
        </p:nvSpPr>
        <p:spPr>
          <a:xfrm>
            <a:off x="6500826" y="2000240"/>
            <a:ext cx="1857389"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C-STORE</a:t>
            </a:r>
          </a:p>
        </p:txBody>
      </p:sp>
      <p:sp>
        <p:nvSpPr>
          <p:cNvPr id="82" name="CaixaDeTexto 81"/>
          <p:cNvSpPr txBox="1">
            <a:spLocks noChangeArrowheads="1"/>
          </p:cNvSpPr>
          <p:nvPr/>
        </p:nvSpPr>
        <p:spPr bwMode="auto">
          <a:xfrm>
            <a:off x="5643563" y="2000250"/>
            <a:ext cx="88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b="1" dirty="0">
                <a:solidFill>
                  <a:schemeClr val="bg1"/>
                </a:solidFill>
              </a:rPr>
              <a:t>Automático</a:t>
            </a:r>
          </a:p>
        </p:txBody>
      </p:sp>
      <p:cxnSp>
        <p:nvCxnSpPr>
          <p:cNvPr id="83" name="Conector de seta reta 82"/>
          <p:cNvCxnSpPr/>
          <p:nvPr/>
        </p:nvCxnSpPr>
        <p:spPr>
          <a:xfrm rot="10800000">
            <a:off x="642938" y="5143500"/>
            <a:ext cx="714375" cy="642938"/>
          </a:xfrm>
          <a:prstGeom prst="straightConnector1">
            <a:avLst/>
          </a:prstGeom>
          <a:ln w="38100">
            <a:solidFill>
              <a:schemeClr val="tx1"/>
            </a:solidFill>
            <a:tailEnd type="triangle"/>
          </a:ln>
          <a:effectLst>
            <a:outerShdw blurRad="50800" dist="50800" dir="5400000" algn="ctr" rotWithShape="0">
              <a:schemeClr val="accent4"/>
            </a:outerShdw>
          </a:effectLst>
        </p:spPr>
        <p:style>
          <a:lnRef idx="1">
            <a:schemeClr val="accent1"/>
          </a:lnRef>
          <a:fillRef idx="0">
            <a:schemeClr val="accent1"/>
          </a:fillRef>
          <a:effectRef idx="0">
            <a:schemeClr val="accent1"/>
          </a:effectRef>
          <a:fontRef idx="minor">
            <a:schemeClr val="tx1"/>
          </a:fontRef>
        </p:style>
      </p:cxnSp>
      <p:sp>
        <p:nvSpPr>
          <p:cNvPr id="84" name="Retângulo 83"/>
          <p:cNvSpPr/>
          <p:nvPr/>
        </p:nvSpPr>
        <p:spPr>
          <a:xfrm>
            <a:off x="-142908" y="5500702"/>
            <a:ext cx="1571573" cy="4308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Laudo</a:t>
            </a:r>
          </a:p>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(Texto Livre)</a:t>
            </a:r>
          </a:p>
        </p:txBody>
      </p:sp>
      <p:grpSp>
        <p:nvGrpSpPr>
          <p:cNvPr id="11" name="Grupo 91"/>
          <p:cNvGrpSpPr>
            <a:grpSpLocks/>
          </p:cNvGrpSpPr>
          <p:nvPr/>
        </p:nvGrpSpPr>
        <p:grpSpPr bwMode="auto">
          <a:xfrm>
            <a:off x="153754" y="4429125"/>
            <a:ext cx="744114" cy="623888"/>
            <a:chOff x="153948" y="4429132"/>
            <a:chExt cx="743330" cy="623888"/>
          </a:xfrm>
        </p:grpSpPr>
        <p:pic>
          <p:nvPicPr>
            <p:cNvPr id="3113" name="Imagem 84" descr="HC.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282" y="4643446"/>
              <a:ext cx="648830" cy="4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4" name="CaixaDeTexto 85"/>
            <p:cNvSpPr txBox="1">
              <a:spLocks noChangeArrowheads="1"/>
            </p:cNvSpPr>
            <p:nvPr/>
          </p:nvSpPr>
          <p:spPr bwMode="auto">
            <a:xfrm>
              <a:off x="153948" y="4429132"/>
              <a:ext cx="74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b="1" dirty="0">
                  <a:solidFill>
                    <a:schemeClr val="bg1"/>
                  </a:solidFill>
                </a:rPr>
                <a:t>Sistemas</a:t>
              </a:r>
            </a:p>
          </p:txBody>
        </p:sp>
      </p:grpSp>
    </p:spTree>
    <p:extLst>
      <p:ext uri="{BB962C8B-B14F-4D97-AF65-F5344CB8AC3E}">
        <p14:creationId xmlns:p14="http://schemas.microsoft.com/office/powerpoint/2010/main" val="2382840425"/>
      </p:ext>
    </p:ext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500"/>
                                        <p:tgtEl>
                                          <p:spTgt spid="70"/>
                                        </p:tgtEl>
                                      </p:cBhvr>
                                    </p:animEffect>
                                  </p:childTnLst>
                                </p:cTn>
                              </p:par>
                              <p:par>
                                <p:cTn id="16" presetID="3" presetClass="entr" presetSubtype="1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linds(horizontal)">
                                      <p:cBhvr>
                                        <p:cTn id="23" dur="500"/>
                                        <p:tgtEl>
                                          <p:spTgt spid="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linds(horizontal)">
                                      <p:cBhvr>
                                        <p:cTn id="28" dur="500"/>
                                        <p:tgtEl>
                                          <p:spTgt spid="74"/>
                                        </p:tgtEl>
                                      </p:cBhvr>
                                    </p:animEffect>
                                  </p:childTnLst>
                                </p:cTn>
                              </p:par>
                              <p:par>
                                <p:cTn id="29" presetID="3" presetClass="entr" presetSubtype="1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linds(horizontal)">
                                      <p:cBhvr>
                                        <p:cTn id="31" dur="500"/>
                                        <p:tgtEl>
                                          <p:spTgt spid="7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blinds(horizontal)">
                                      <p:cBhvr>
                                        <p:cTn id="34" dur="500"/>
                                        <p:tgtEl>
                                          <p:spTgt spid="8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blinds(horizontal)">
                                      <p:cBhvr>
                                        <p:cTn id="39" dur="500"/>
                                        <p:tgtEl>
                                          <p:spTgt spid="7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blinds(horizontal)">
                                      <p:cBhvr>
                                        <p:cTn id="44" dur="500"/>
                                        <p:tgtEl>
                                          <p:spTgt spid="7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par>
                                <p:cTn id="50" presetID="3" presetClass="entr" presetSubtype="1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linds(horizontal)">
                                      <p:cBhvr>
                                        <p:cTn id="52" dur="500"/>
                                        <p:tgtEl>
                                          <p:spTgt spid="4"/>
                                        </p:tgtEl>
                                      </p:cBhvr>
                                    </p:animEffect>
                                  </p:childTnLst>
                                </p:cTn>
                              </p:par>
                            </p:childTnLst>
                          </p:cTn>
                        </p:par>
                        <p:par>
                          <p:cTn id="53" fill="hold" nodeType="afterGroup">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blinds(horizontal)">
                                      <p:cBhvr>
                                        <p:cTn id="56" dur="500"/>
                                        <p:tgtEl>
                                          <p:spTgt spid="6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linds(horizontal)">
                                      <p:cBhvr>
                                        <p:cTn id="66" dur="500"/>
                                        <p:tgtEl>
                                          <p:spTgt spid="41"/>
                                        </p:tgtEl>
                                      </p:cBhvr>
                                    </p:animEffect>
                                  </p:childTnLst>
                                </p:cTn>
                              </p:par>
                              <p:par>
                                <p:cTn id="67" presetID="3" presetClass="entr" presetSubtype="1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linds(horizontal)">
                                      <p:cBhvr>
                                        <p:cTn id="69" dur="500"/>
                                        <p:tgtEl>
                                          <p:spTgt spid="5"/>
                                        </p:tgtEl>
                                      </p:cBhvr>
                                    </p:animEffect>
                                  </p:childTnLst>
                                </p:cTn>
                              </p:par>
                            </p:childTnLst>
                          </p:cTn>
                        </p:par>
                        <p:par>
                          <p:cTn id="70" fill="hold" nodeType="afterGroup">
                            <p:stCondLst>
                              <p:cond delay="500"/>
                            </p:stCondLst>
                            <p:childTnLst>
                              <p:par>
                                <p:cTn id="71" presetID="3" presetClass="entr" presetSubtype="10"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blinds(horizontal)">
                                      <p:cBhvr>
                                        <p:cTn id="73" dur="500"/>
                                        <p:tgtEl>
                                          <p:spTgt spid="7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blinds(horizontal)">
                                      <p:cBhvr>
                                        <p:cTn id="78" dur="500"/>
                                        <p:tgtEl>
                                          <p:spTgt spid="4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linds(horizontal)">
                                      <p:cBhvr>
                                        <p:cTn id="83" dur="500"/>
                                        <p:tgtEl>
                                          <p:spTgt spid="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blinds(horizontal)">
                                      <p:cBhvr>
                                        <p:cTn id="88" dur="500"/>
                                        <p:tgtEl>
                                          <p:spTgt spid="8"/>
                                        </p:tgtEl>
                                      </p:cBhvr>
                                    </p:animEffect>
                                  </p:childTnLst>
                                </p:cTn>
                              </p:par>
                              <p:par>
                                <p:cTn id="89" presetID="3" presetClass="entr" presetSubtype="1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blinds(horizontal)">
                                      <p:cBhvr>
                                        <p:cTn id="91" dur="500"/>
                                        <p:tgtEl>
                                          <p:spTgt spid="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linds(horizontal)">
                                      <p:cBhvr>
                                        <p:cTn id="96" dur="500"/>
                                        <p:tgtEl>
                                          <p:spTgt spid="39"/>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blinds(horizontal)">
                                      <p:cBhvr>
                                        <p:cTn id="99" dur="500"/>
                                        <p:tgtEl>
                                          <p:spTgt spid="72"/>
                                        </p:tgtEl>
                                      </p:cBhvr>
                                    </p:animEffect>
                                  </p:childTnLst>
                                </p:cTn>
                              </p:par>
                              <p:par>
                                <p:cTn id="100" presetID="3" presetClass="entr" presetSubtype="10" fill="hold"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blinds(horizontal)">
                                      <p:cBhvr>
                                        <p:cTn id="102" dur="500"/>
                                        <p:tgtEl>
                                          <p:spTgt spid="40"/>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blinds(horizontal)">
                                      <p:cBhvr>
                                        <p:cTn id="105" dur="500"/>
                                        <p:tgtEl>
                                          <p:spTgt spid="73"/>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blinds(horizontal)">
                                      <p:cBhvr>
                                        <p:cTn id="108" dur="500"/>
                                        <p:tgtEl>
                                          <p:spTgt spid="18"/>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linds(horizontal)">
                                      <p:cBhvr>
                                        <p:cTn id="111" dur="500"/>
                                        <p:tgtEl>
                                          <p:spTgt spid="3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blinds(horizontal)">
                                      <p:cBhvr>
                                        <p:cTn id="116" dur="500"/>
                                        <p:tgtEl>
                                          <p:spTgt spid="34"/>
                                        </p:tgtEl>
                                      </p:cBhvr>
                                    </p:animEffect>
                                  </p:childTnLst>
                                </p:cTn>
                              </p:par>
                              <p:par>
                                <p:cTn id="117" presetID="3" presetClass="entr" presetSubtype="10"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blinds(horizontal)">
                                      <p:cBhvr>
                                        <p:cTn id="119" dur="500"/>
                                        <p:tgtEl>
                                          <p:spTgt spid="35"/>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blinds(horizontal)">
                                      <p:cBhvr>
                                        <p:cTn id="122" dur="500"/>
                                        <p:tgtEl>
                                          <p:spTgt spid="30"/>
                                        </p:tgtEl>
                                      </p:cBhvr>
                                    </p:animEffect>
                                  </p:childTnLst>
                                </p:cTn>
                              </p:par>
                              <p:par>
                                <p:cTn id="123" presetID="3" presetClass="entr" presetSubtype="10"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blinds(horizontal)">
                                      <p:cBhvr>
                                        <p:cTn id="125" dur="500"/>
                                        <p:tgtEl>
                                          <p:spTgt spid="31"/>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blinds(horizontal)">
                                      <p:cBhvr>
                                        <p:cTn id="130" dur="500"/>
                                        <p:tgtEl>
                                          <p:spTgt spid="44"/>
                                        </p:tgtEl>
                                      </p:cBhvr>
                                    </p:animEffect>
                                  </p:childTnLst>
                                </p:cTn>
                              </p:par>
                              <p:par>
                                <p:cTn id="131" presetID="3" presetClass="entr" presetSubtype="10" fill="hold" nodeType="withEffect">
                                  <p:stCondLst>
                                    <p:cond delay="0"/>
                                  </p:stCondLst>
                                  <p:childTnLst>
                                    <p:set>
                                      <p:cBhvr>
                                        <p:cTn id="132" dur="1" fill="hold">
                                          <p:stCondLst>
                                            <p:cond delay="0"/>
                                          </p:stCondLst>
                                        </p:cTn>
                                        <p:tgtEl>
                                          <p:spTgt spid="45"/>
                                        </p:tgtEl>
                                        <p:attrNameLst>
                                          <p:attrName>style.visibility</p:attrName>
                                        </p:attrNameLst>
                                      </p:cBhvr>
                                      <p:to>
                                        <p:strVal val="visible"/>
                                      </p:to>
                                    </p:set>
                                    <p:animEffect transition="in" filter="blinds(horizontal)">
                                      <p:cBhvr>
                                        <p:cTn id="133" dur="500"/>
                                        <p:tgtEl>
                                          <p:spTgt spid="4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84"/>
                                        </p:tgtEl>
                                        <p:attrNameLst>
                                          <p:attrName>style.visibility</p:attrName>
                                        </p:attrNameLst>
                                      </p:cBhvr>
                                      <p:to>
                                        <p:strVal val="visible"/>
                                      </p:to>
                                    </p:set>
                                    <p:animEffect transition="in" filter="blinds(horizontal)">
                                      <p:cBhvr>
                                        <p:cTn id="138" dur="500"/>
                                        <p:tgtEl>
                                          <p:spTgt spid="84"/>
                                        </p:tgtEl>
                                      </p:cBhvr>
                                    </p:animEffect>
                                  </p:childTnLst>
                                </p:cTn>
                              </p:par>
                              <p:par>
                                <p:cTn id="139" presetID="3" presetClass="entr" presetSubtype="10" fill="hold"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blinds(horizontal)">
                                      <p:cBhvr>
                                        <p:cTn id="141" dur="500"/>
                                        <p:tgtEl>
                                          <p:spTgt spid="83"/>
                                        </p:tgtEl>
                                      </p:cBhvr>
                                    </p:animEffect>
                                  </p:childTnLst>
                                </p:cTn>
                              </p:par>
                              <p:par>
                                <p:cTn id="142" presetID="3" presetClass="entr" presetSubtype="10" fill="hold" nodeType="with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blinds(horizontal)">
                                      <p:cBhvr>
                                        <p:cTn id="144" dur="500"/>
                                        <p:tgtEl>
                                          <p:spTgt spid="11"/>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53" presetClass="exit" presetSubtype="0" fill="hold" nodeType="clickEffect">
                                  <p:stCondLst>
                                    <p:cond delay="0"/>
                                  </p:stCondLst>
                                  <p:childTnLst>
                                    <p:anim calcmode="lin" valueType="num">
                                      <p:cBhvr>
                                        <p:cTn id="148" dur="500"/>
                                        <p:tgtEl>
                                          <p:spTgt spid="2"/>
                                        </p:tgtEl>
                                        <p:attrNameLst>
                                          <p:attrName>ppt_w</p:attrName>
                                        </p:attrNameLst>
                                      </p:cBhvr>
                                      <p:tavLst>
                                        <p:tav tm="0">
                                          <p:val>
                                            <p:strVal val="ppt_w"/>
                                          </p:val>
                                        </p:tav>
                                        <p:tav tm="100000">
                                          <p:val>
                                            <p:fltVal val="0"/>
                                          </p:val>
                                        </p:tav>
                                      </p:tavLst>
                                    </p:anim>
                                    <p:anim calcmode="lin" valueType="num">
                                      <p:cBhvr>
                                        <p:cTn id="149" dur="500"/>
                                        <p:tgtEl>
                                          <p:spTgt spid="2"/>
                                        </p:tgtEl>
                                        <p:attrNameLst>
                                          <p:attrName>ppt_h</p:attrName>
                                        </p:attrNameLst>
                                      </p:cBhvr>
                                      <p:tavLst>
                                        <p:tav tm="0">
                                          <p:val>
                                            <p:strVal val="ppt_h"/>
                                          </p:val>
                                        </p:tav>
                                        <p:tav tm="100000">
                                          <p:val>
                                            <p:fltVal val="0"/>
                                          </p:val>
                                        </p:tav>
                                      </p:tavLst>
                                    </p:anim>
                                    <p:animEffect transition="out" filter="fade">
                                      <p:cBhvr>
                                        <p:cTn id="150" dur="500"/>
                                        <p:tgtEl>
                                          <p:spTgt spid="2"/>
                                        </p:tgtEl>
                                      </p:cBhvr>
                                    </p:animEffect>
                                    <p:set>
                                      <p:cBhvr>
                                        <p:cTn id="151" dur="1" fill="hold">
                                          <p:stCondLst>
                                            <p:cond delay="499"/>
                                          </p:stCondLst>
                                        </p:cTn>
                                        <p:tgtEl>
                                          <p:spTgt spid="2"/>
                                        </p:tgtEl>
                                        <p:attrNameLst>
                                          <p:attrName>style.visibility</p:attrName>
                                        </p:attrNameLst>
                                      </p:cBhvr>
                                      <p:to>
                                        <p:strVal val="hidden"/>
                                      </p:to>
                                    </p:set>
                                  </p:childTnLst>
                                </p:cTn>
                              </p:par>
                              <p:par>
                                <p:cTn id="152" presetID="53" presetClass="exit" presetSubtype="0" fill="hold" nodeType="withEffect">
                                  <p:stCondLst>
                                    <p:cond delay="0"/>
                                  </p:stCondLst>
                                  <p:childTnLst>
                                    <p:anim calcmode="lin" valueType="num">
                                      <p:cBhvr>
                                        <p:cTn id="153" dur="500"/>
                                        <p:tgtEl>
                                          <p:spTgt spid="3"/>
                                        </p:tgtEl>
                                        <p:attrNameLst>
                                          <p:attrName>ppt_w</p:attrName>
                                        </p:attrNameLst>
                                      </p:cBhvr>
                                      <p:tavLst>
                                        <p:tav tm="0">
                                          <p:val>
                                            <p:strVal val="ppt_w"/>
                                          </p:val>
                                        </p:tav>
                                        <p:tav tm="100000">
                                          <p:val>
                                            <p:fltVal val="0"/>
                                          </p:val>
                                        </p:tav>
                                      </p:tavLst>
                                    </p:anim>
                                    <p:anim calcmode="lin" valueType="num">
                                      <p:cBhvr>
                                        <p:cTn id="154" dur="500"/>
                                        <p:tgtEl>
                                          <p:spTgt spid="3"/>
                                        </p:tgtEl>
                                        <p:attrNameLst>
                                          <p:attrName>ppt_h</p:attrName>
                                        </p:attrNameLst>
                                      </p:cBhvr>
                                      <p:tavLst>
                                        <p:tav tm="0">
                                          <p:val>
                                            <p:strVal val="ppt_h"/>
                                          </p:val>
                                        </p:tav>
                                        <p:tav tm="100000">
                                          <p:val>
                                            <p:fltVal val="0"/>
                                          </p:val>
                                        </p:tav>
                                      </p:tavLst>
                                    </p:anim>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par>
                                <p:cTn id="157" presetID="53" presetClass="exit" presetSubtype="0" fill="hold" grpId="1" nodeType="withEffect">
                                  <p:stCondLst>
                                    <p:cond delay="0"/>
                                  </p:stCondLst>
                                  <p:childTnLst>
                                    <p:anim calcmode="lin" valueType="num">
                                      <p:cBhvr>
                                        <p:cTn id="158" dur="500"/>
                                        <p:tgtEl>
                                          <p:spTgt spid="6"/>
                                        </p:tgtEl>
                                        <p:attrNameLst>
                                          <p:attrName>ppt_w</p:attrName>
                                        </p:attrNameLst>
                                      </p:cBhvr>
                                      <p:tavLst>
                                        <p:tav tm="0">
                                          <p:val>
                                            <p:strVal val="ppt_w"/>
                                          </p:val>
                                        </p:tav>
                                        <p:tav tm="100000">
                                          <p:val>
                                            <p:fltVal val="0"/>
                                          </p:val>
                                        </p:tav>
                                      </p:tavLst>
                                    </p:anim>
                                    <p:anim calcmode="lin" valueType="num">
                                      <p:cBhvr>
                                        <p:cTn id="159" dur="500"/>
                                        <p:tgtEl>
                                          <p:spTgt spid="6"/>
                                        </p:tgtEl>
                                        <p:attrNameLst>
                                          <p:attrName>ppt_h</p:attrName>
                                        </p:attrNameLst>
                                      </p:cBhvr>
                                      <p:tavLst>
                                        <p:tav tm="0">
                                          <p:val>
                                            <p:strVal val="ppt_h"/>
                                          </p:val>
                                        </p:tav>
                                        <p:tav tm="100000">
                                          <p:val>
                                            <p:fltVal val="0"/>
                                          </p:val>
                                        </p:tav>
                                      </p:tavLst>
                                    </p:anim>
                                    <p:animEffect transition="out" filter="fade">
                                      <p:cBhvr>
                                        <p:cTn id="160" dur="500"/>
                                        <p:tgtEl>
                                          <p:spTgt spid="6"/>
                                        </p:tgtEl>
                                      </p:cBhvr>
                                    </p:animEffect>
                                    <p:set>
                                      <p:cBhvr>
                                        <p:cTn id="161" dur="1" fill="hold">
                                          <p:stCondLst>
                                            <p:cond delay="499"/>
                                          </p:stCondLst>
                                        </p:cTn>
                                        <p:tgtEl>
                                          <p:spTgt spid="6"/>
                                        </p:tgtEl>
                                        <p:attrNameLst>
                                          <p:attrName>style.visibility</p:attrName>
                                        </p:attrNameLst>
                                      </p:cBhvr>
                                      <p:to>
                                        <p:strVal val="hidden"/>
                                      </p:to>
                                    </p:set>
                                  </p:childTnLst>
                                </p:cTn>
                              </p:par>
                              <p:par>
                                <p:cTn id="162" presetID="53" presetClass="exit" presetSubtype="0" fill="hold" nodeType="withEffect">
                                  <p:stCondLst>
                                    <p:cond delay="0"/>
                                  </p:stCondLst>
                                  <p:childTnLst>
                                    <p:anim calcmode="lin" valueType="num">
                                      <p:cBhvr>
                                        <p:cTn id="163" dur="500"/>
                                        <p:tgtEl>
                                          <p:spTgt spid="4"/>
                                        </p:tgtEl>
                                        <p:attrNameLst>
                                          <p:attrName>ppt_w</p:attrName>
                                        </p:attrNameLst>
                                      </p:cBhvr>
                                      <p:tavLst>
                                        <p:tav tm="0">
                                          <p:val>
                                            <p:strVal val="ppt_w"/>
                                          </p:val>
                                        </p:tav>
                                        <p:tav tm="100000">
                                          <p:val>
                                            <p:fltVal val="0"/>
                                          </p:val>
                                        </p:tav>
                                      </p:tavLst>
                                    </p:anim>
                                    <p:anim calcmode="lin" valueType="num">
                                      <p:cBhvr>
                                        <p:cTn id="164" dur="500"/>
                                        <p:tgtEl>
                                          <p:spTgt spid="4"/>
                                        </p:tgtEl>
                                        <p:attrNameLst>
                                          <p:attrName>ppt_h</p:attrName>
                                        </p:attrNameLst>
                                      </p:cBhvr>
                                      <p:tavLst>
                                        <p:tav tm="0">
                                          <p:val>
                                            <p:strVal val="ppt_h"/>
                                          </p:val>
                                        </p:tav>
                                        <p:tav tm="100000">
                                          <p:val>
                                            <p:fltVal val="0"/>
                                          </p:val>
                                        </p:tav>
                                      </p:tavLst>
                                    </p:anim>
                                    <p:animEffect transition="out" filter="fade">
                                      <p:cBhvr>
                                        <p:cTn id="165" dur="500"/>
                                        <p:tgtEl>
                                          <p:spTgt spid="4"/>
                                        </p:tgtEl>
                                      </p:cBhvr>
                                    </p:animEffect>
                                    <p:set>
                                      <p:cBhvr>
                                        <p:cTn id="166" dur="1" fill="hold">
                                          <p:stCondLst>
                                            <p:cond delay="499"/>
                                          </p:stCondLst>
                                        </p:cTn>
                                        <p:tgtEl>
                                          <p:spTgt spid="4"/>
                                        </p:tgtEl>
                                        <p:attrNameLst>
                                          <p:attrName>style.visibility</p:attrName>
                                        </p:attrNameLst>
                                      </p:cBhvr>
                                      <p:to>
                                        <p:strVal val="hidden"/>
                                      </p:to>
                                    </p:set>
                                  </p:childTnLst>
                                </p:cTn>
                              </p:par>
                              <p:par>
                                <p:cTn id="167" presetID="53" presetClass="exit" presetSubtype="0" fill="hold" grpId="1" nodeType="withEffect">
                                  <p:stCondLst>
                                    <p:cond delay="0"/>
                                  </p:stCondLst>
                                  <p:childTnLst>
                                    <p:anim calcmode="lin" valueType="num">
                                      <p:cBhvr>
                                        <p:cTn id="168" dur="500"/>
                                        <p:tgtEl>
                                          <p:spTgt spid="15"/>
                                        </p:tgtEl>
                                        <p:attrNameLst>
                                          <p:attrName>ppt_w</p:attrName>
                                        </p:attrNameLst>
                                      </p:cBhvr>
                                      <p:tavLst>
                                        <p:tav tm="0">
                                          <p:val>
                                            <p:strVal val="ppt_w"/>
                                          </p:val>
                                        </p:tav>
                                        <p:tav tm="100000">
                                          <p:val>
                                            <p:fltVal val="0"/>
                                          </p:val>
                                        </p:tav>
                                      </p:tavLst>
                                    </p:anim>
                                    <p:anim calcmode="lin" valueType="num">
                                      <p:cBhvr>
                                        <p:cTn id="169" dur="500"/>
                                        <p:tgtEl>
                                          <p:spTgt spid="15"/>
                                        </p:tgtEl>
                                        <p:attrNameLst>
                                          <p:attrName>ppt_h</p:attrName>
                                        </p:attrNameLst>
                                      </p:cBhvr>
                                      <p:tavLst>
                                        <p:tav tm="0">
                                          <p:val>
                                            <p:strVal val="ppt_h"/>
                                          </p:val>
                                        </p:tav>
                                        <p:tav tm="100000">
                                          <p:val>
                                            <p:fltVal val="0"/>
                                          </p:val>
                                        </p:tav>
                                      </p:tavLst>
                                    </p:anim>
                                    <p:animEffect transition="out" filter="fade">
                                      <p:cBhvr>
                                        <p:cTn id="170" dur="500"/>
                                        <p:tgtEl>
                                          <p:spTgt spid="15"/>
                                        </p:tgtEl>
                                      </p:cBhvr>
                                    </p:animEffect>
                                    <p:set>
                                      <p:cBhvr>
                                        <p:cTn id="171" dur="1" fill="hold">
                                          <p:stCondLst>
                                            <p:cond delay="499"/>
                                          </p:stCondLst>
                                        </p:cTn>
                                        <p:tgtEl>
                                          <p:spTgt spid="15"/>
                                        </p:tgtEl>
                                        <p:attrNameLst>
                                          <p:attrName>style.visibility</p:attrName>
                                        </p:attrNameLst>
                                      </p:cBhvr>
                                      <p:to>
                                        <p:strVal val="hidden"/>
                                      </p:to>
                                    </p:set>
                                  </p:childTnLst>
                                </p:cTn>
                              </p:par>
                              <p:par>
                                <p:cTn id="172" presetID="53" presetClass="exit" presetSubtype="0" fill="hold" grpId="1" nodeType="withEffect">
                                  <p:stCondLst>
                                    <p:cond delay="0"/>
                                  </p:stCondLst>
                                  <p:childTnLst>
                                    <p:anim calcmode="lin" valueType="num">
                                      <p:cBhvr>
                                        <p:cTn id="173" dur="500"/>
                                        <p:tgtEl>
                                          <p:spTgt spid="30"/>
                                        </p:tgtEl>
                                        <p:attrNameLst>
                                          <p:attrName>ppt_w</p:attrName>
                                        </p:attrNameLst>
                                      </p:cBhvr>
                                      <p:tavLst>
                                        <p:tav tm="0">
                                          <p:val>
                                            <p:strVal val="ppt_w"/>
                                          </p:val>
                                        </p:tav>
                                        <p:tav tm="100000">
                                          <p:val>
                                            <p:fltVal val="0"/>
                                          </p:val>
                                        </p:tav>
                                      </p:tavLst>
                                    </p:anim>
                                    <p:anim calcmode="lin" valueType="num">
                                      <p:cBhvr>
                                        <p:cTn id="174" dur="500"/>
                                        <p:tgtEl>
                                          <p:spTgt spid="30"/>
                                        </p:tgtEl>
                                        <p:attrNameLst>
                                          <p:attrName>ppt_h</p:attrName>
                                        </p:attrNameLst>
                                      </p:cBhvr>
                                      <p:tavLst>
                                        <p:tav tm="0">
                                          <p:val>
                                            <p:strVal val="ppt_h"/>
                                          </p:val>
                                        </p:tav>
                                        <p:tav tm="100000">
                                          <p:val>
                                            <p:fltVal val="0"/>
                                          </p:val>
                                        </p:tav>
                                      </p:tavLst>
                                    </p:anim>
                                    <p:animEffect transition="out" filter="fade">
                                      <p:cBhvr>
                                        <p:cTn id="175" dur="500"/>
                                        <p:tgtEl>
                                          <p:spTgt spid="30"/>
                                        </p:tgtEl>
                                      </p:cBhvr>
                                    </p:animEffect>
                                    <p:set>
                                      <p:cBhvr>
                                        <p:cTn id="176" dur="1" fill="hold">
                                          <p:stCondLst>
                                            <p:cond delay="499"/>
                                          </p:stCondLst>
                                        </p:cTn>
                                        <p:tgtEl>
                                          <p:spTgt spid="30"/>
                                        </p:tgtEl>
                                        <p:attrNameLst>
                                          <p:attrName>style.visibility</p:attrName>
                                        </p:attrNameLst>
                                      </p:cBhvr>
                                      <p:to>
                                        <p:strVal val="hidden"/>
                                      </p:to>
                                    </p:set>
                                  </p:childTnLst>
                                </p:cTn>
                              </p:par>
                              <p:par>
                                <p:cTn id="177" presetID="53" presetClass="exit" presetSubtype="0" fill="hold" nodeType="withEffect">
                                  <p:stCondLst>
                                    <p:cond delay="0"/>
                                  </p:stCondLst>
                                  <p:childTnLst>
                                    <p:anim calcmode="lin" valueType="num">
                                      <p:cBhvr>
                                        <p:cTn id="178" dur="500"/>
                                        <p:tgtEl>
                                          <p:spTgt spid="33"/>
                                        </p:tgtEl>
                                        <p:attrNameLst>
                                          <p:attrName>ppt_w</p:attrName>
                                        </p:attrNameLst>
                                      </p:cBhvr>
                                      <p:tavLst>
                                        <p:tav tm="0">
                                          <p:val>
                                            <p:strVal val="ppt_w"/>
                                          </p:val>
                                        </p:tav>
                                        <p:tav tm="100000">
                                          <p:val>
                                            <p:fltVal val="0"/>
                                          </p:val>
                                        </p:tav>
                                      </p:tavLst>
                                    </p:anim>
                                    <p:anim calcmode="lin" valueType="num">
                                      <p:cBhvr>
                                        <p:cTn id="179" dur="500"/>
                                        <p:tgtEl>
                                          <p:spTgt spid="33"/>
                                        </p:tgtEl>
                                        <p:attrNameLst>
                                          <p:attrName>ppt_h</p:attrName>
                                        </p:attrNameLst>
                                      </p:cBhvr>
                                      <p:tavLst>
                                        <p:tav tm="0">
                                          <p:val>
                                            <p:strVal val="ppt_h"/>
                                          </p:val>
                                        </p:tav>
                                        <p:tav tm="100000">
                                          <p:val>
                                            <p:fltVal val="0"/>
                                          </p:val>
                                        </p:tav>
                                      </p:tavLst>
                                    </p:anim>
                                    <p:animEffect transition="out" filter="fade">
                                      <p:cBhvr>
                                        <p:cTn id="180" dur="500"/>
                                        <p:tgtEl>
                                          <p:spTgt spid="33"/>
                                        </p:tgtEl>
                                      </p:cBhvr>
                                    </p:animEffect>
                                    <p:set>
                                      <p:cBhvr>
                                        <p:cTn id="181" dur="1" fill="hold">
                                          <p:stCondLst>
                                            <p:cond delay="499"/>
                                          </p:stCondLst>
                                        </p:cTn>
                                        <p:tgtEl>
                                          <p:spTgt spid="33"/>
                                        </p:tgtEl>
                                        <p:attrNameLst>
                                          <p:attrName>style.visibility</p:attrName>
                                        </p:attrNameLst>
                                      </p:cBhvr>
                                      <p:to>
                                        <p:strVal val="hidden"/>
                                      </p:to>
                                    </p:set>
                                  </p:childTnLst>
                                </p:cTn>
                              </p:par>
                              <p:par>
                                <p:cTn id="182" presetID="53" presetClass="exit" presetSubtype="0" fill="hold" nodeType="withEffect">
                                  <p:stCondLst>
                                    <p:cond delay="0"/>
                                  </p:stCondLst>
                                  <p:childTnLst>
                                    <p:anim calcmode="lin" valueType="num">
                                      <p:cBhvr>
                                        <p:cTn id="183" dur="500"/>
                                        <p:tgtEl>
                                          <p:spTgt spid="36"/>
                                        </p:tgtEl>
                                        <p:attrNameLst>
                                          <p:attrName>ppt_w</p:attrName>
                                        </p:attrNameLst>
                                      </p:cBhvr>
                                      <p:tavLst>
                                        <p:tav tm="0">
                                          <p:val>
                                            <p:strVal val="ppt_w"/>
                                          </p:val>
                                        </p:tav>
                                        <p:tav tm="100000">
                                          <p:val>
                                            <p:fltVal val="0"/>
                                          </p:val>
                                        </p:tav>
                                      </p:tavLst>
                                    </p:anim>
                                    <p:anim calcmode="lin" valueType="num">
                                      <p:cBhvr>
                                        <p:cTn id="184" dur="500"/>
                                        <p:tgtEl>
                                          <p:spTgt spid="36"/>
                                        </p:tgtEl>
                                        <p:attrNameLst>
                                          <p:attrName>ppt_h</p:attrName>
                                        </p:attrNameLst>
                                      </p:cBhvr>
                                      <p:tavLst>
                                        <p:tav tm="0">
                                          <p:val>
                                            <p:strVal val="ppt_h"/>
                                          </p:val>
                                        </p:tav>
                                        <p:tav tm="100000">
                                          <p:val>
                                            <p:fltVal val="0"/>
                                          </p:val>
                                        </p:tav>
                                      </p:tavLst>
                                    </p:anim>
                                    <p:animEffect transition="out" filter="fade">
                                      <p:cBhvr>
                                        <p:cTn id="185" dur="500"/>
                                        <p:tgtEl>
                                          <p:spTgt spid="36"/>
                                        </p:tgtEl>
                                      </p:cBhvr>
                                    </p:animEffect>
                                    <p:set>
                                      <p:cBhvr>
                                        <p:cTn id="186" dur="1" fill="hold">
                                          <p:stCondLst>
                                            <p:cond delay="499"/>
                                          </p:stCondLst>
                                        </p:cTn>
                                        <p:tgtEl>
                                          <p:spTgt spid="36"/>
                                        </p:tgtEl>
                                        <p:attrNameLst>
                                          <p:attrName>style.visibility</p:attrName>
                                        </p:attrNameLst>
                                      </p:cBhvr>
                                      <p:to>
                                        <p:strVal val="hidden"/>
                                      </p:to>
                                    </p:set>
                                  </p:childTnLst>
                                </p:cTn>
                              </p:par>
                              <p:par>
                                <p:cTn id="187" presetID="53" presetClass="exit" presetSubtype="0" fill="hold" grpId="1" nodeType="withEffect">
                                  <p:stCondLst>
                                    <p:cond delay="0"/>
                                  </p:stCondLst>
                                  <p:childTnLst>
                                    <p:anim calcmode="lin" valueType="num">
                                      <p:cBhvr>
                                        <p:cTn id="188" dur="500"/>
                                        <p:tgtEl>
                                          <p:spTgt spid="41"/>
                                        </p:tgtEl>
                                        <p:attrNameLst>
                                          <p:attrName>ppt_w</p:attrName>
                                        </p:attrNameLst>
                                      </p:cBhvr>
                                      <p:tavLst>
                                        <p:tav tm="0">
                                          <p:val>
                                            <p:strVal val="ppt_w"/>
                                          </p:val>
                                        </p:tav>
                                        <p:tav tm="100000">
                                          <p:val>
                                            <p:fltVal val="0"/>
                                          </p:val>
                                        </p:tav>
                                      </p:tavLst>
                                    </p:anim>
                                    <p:anim calcmode="lin" valueType="num">
                                      <p:cBhvr>
                                        <p:cTn id="189" dur="500"/>
                                        <p:tgtEl>
                                          <p:spTgt spid="41"/>
                                        </p:tgtEl>
                                        <p:attrNameLst>
                                          <p:attrName>ppt_h</p:attrName>
                                        </p:attrNameLst>
                                      </p:cBhvr>
                                      <p:tavLst>
                                        <p:tav tm="0">
                                          <p:val>
                                            <p:strVal val="ppt_h"/>
                                          </p:val>
                                        </p:tav>
                                        <p:tav tm="100000">
                                          <p:val>
                                            <p:fltVal val="0"/>
                                          </p:val>
                                        </p:tav>
                                      </p:tavLst>
                                    </p:anim>
                                    <p:animEffect transition="out" filter="fade">
                                      <p:cBhvr>
                                        <p:cTn id="190" dur="500"/>
                                        <p:tgtEl>
                                          <p:spTgt spid="41"/>
                                        </p:tgtEl>
                                      </p:cBhvr>
                                    </p:animEffect>
                                    <p:set>
                                      <p:cBhvr>
                                        <p:cTn id="191" dur="1" fill="hold">
                                          <p:stCondLst>
                                            <p:cond delay="499"/>
                                          </p:stCondLst>
                                        </p:cTn>
                                        <p:tgtEl>
                                          <p:spTgt spid="41"/>
                                        </p:tgtEl>
                                        <p:attrNameLst>
                                          <p:attrName>style.visibility</p:attrName>
                                        </p:attrNameLst>
                                      </p:cBhvr>
                                      <p:to>
                                        <p:strVal val="hidden"/>
                                      </p:to>
                                    </p:set>
                                  </p:childTnLst>
                                </p:cTn>
                              </p:par>
                              <p:par>
                                <p:cTn id="192" presetID="53" presetClass="exit" presetSubtype="0" fill="hold" grpId="1" nodeType="withEffect">
                                  <p:stCondLst>
                                    <p:cond delay="0"/>
                                  </p:stCondLst>
                                  <p:childTnLst>
                                    <p:anim calcmode="lin" valueType="num">
                                      <p:cBhvr>
                                        <p:cTn id="193" dur="500"/>
                                        <p:tgtEl>
                                          <p:spTgt spid="18"/>
                                        </p:tgtEl>
                                        <p:attrNameLst>
                                          <p:attrName>ppt_w</p:attrName>
                                        </p:attrNameLst>
                                      </p:cBhvr>
                                      <p:tavLst>
                                        <p:tav tm="0">
                                          <p:val>
                                            <p:strVal val="ppt_w"/>
                                          </p:val>
                                        </p:tav>
                                        <p:tav tm="100000">
                                          <p:val>
                                            <p:fltVal val="0"/>
                                          </p:val>
                                        </p:tav>
                                      </p:tavLst>
                                    </p:anim>
                                    <p:anim calcmode="lin" valueType="num">
                                      <p:cBhvr>
                                        <p:cTn id="194" dur="500"/>
                                        <p:tgtEl>
                                          <p:spTgt spid="18"/>
                                        </p:tgtEl>
                                        <p:attrNameLst>
                                          <p:attrName>ppt_h</p:attrName>
                                        </p:attrNameLst>
                                      </p:cBhvr>
                                      <p:tavLst>
                                        <p:tav tm="0">
                                          <p:val>
                                            <p:strVal val="ppt_h"/>
                                          </p:val>
                                        </p:tav>
                                        <p:tav tm="100000">
                                          <p:val>
                                            <p:fltVal val="0"/>
                                          </p:val>
                                        </p:tav>
                                      </p:tavLst>
                                    </p:anim>
                                    <p:animEffect transition="out" filter="fade">
                                      <p:cBhvr>
                                        <p:cTn id="195" dur="500"/>
                                        <p:tgtEl>
                                          <p:spTgt spid="18"/>
                                        </p:tgtEl>
                                      </p:cBhvr>
                                    </p:animEffect>
                                    <p:set>
                                      <p:cBhvr>
                                        <p:cTn id="196" dur="1" fill="hold">
                                          <p:stCondLst>
                                            <p:cond delay="499"/>
                                          </p:stCondLst>
                                        </p:cTn>
                                        <p:tgtEl>
                                          <p:spTgt spid="18"/>
                                        </p:tgtEl>
                                        <p:attrNameLst>
                                          <p:attrName>style.visibility</p:attrName>
                                        </p:attrNameLst>
                                      </p:cBhvr>
                                      <p:to>
                                        <p:strVal val="hidden"/>
                                      </p:to>
                                    </p:set>
                                  </p:childTnLst>
                                </p:cTn>
                              </p:par>
                              <p:par>
                                <p:cTn id="197" presetID="53" presetClass="exit" presetSubtype="0" fill="hold" nodeType="withEffect">
                                  <p:stCondLst>
                                    <p:cond delay="0"/>
                                  </p:stCondLst>
                                  <p:childTnLst>
                                    <p:anim calcmode="lin" valueType="num">
                                      <p:cBhvr>
                                        <p:cTn id="198" dur="500"/>
                                        <p:tgtEl>
                                          <p:spTgt spid="9"/>
                                        </p:tgtEl>
                                        <p:attrNameLst>
                                          <p:attrName>ppt_w</p:attrName>
                                        </p:attrNameLst>
                                      </p:cBhvr>
                                      <p:tavLst>
                                        <p:tav tm="0">
                                          <p:val>
                                            <p:strVal val="ppt_w"/>
                                          </p:val>
                                        </p:tav>
                                        <p:tav tm="100000">
                                          <p:val>
                                            <p:fltVal val="0"/>
                                          </p:val>
                                        </p:tav>
                                      </p:tavLst>
                                    </p:anim>
                                    <p:anim calcmode="lin" valueType="num">
                                      <p:cBhvr>
                                        <p:cTn id="199" dur="500"/>
                                        <p:tgtEl>
                                          <p:spTgt spid="9"/>
                                        </p:tgtEl>
                                        <p:attrNameLst>
                                          <p:attrName>ppt_h</p:attrName>
                                        </p:attrNameLst>
                                      </p:cBhvr>
                                      <p:tavLst>
                                        <p:tav tm="0">
                                          <p:val>
                                            <p:strVal val="ppt_h"/>
                                          </p:val>
                                        </p:tav>
                                        <p:tav tm="100000">
                                          <p:val>
                                            <p:fltVal val="0"/>
                                          </p:val>
                                        </p:tav>
                                      </p:tavLst>
                                    </p:anim>
                                    <p:animEffect transition="out" filter="fade">
                                      <p:cBhvr>
                                        <p:cTn id="200" dur="500"/>
                                        <p:tgtEl>
                                          <p:spTgt spid="9"/>
                                        </p:tgtEl>
                                      </p:cBhvr>
                                    </p:animEffect>
                                    <p:set>
                                      <p:cBhvr>
                                        <p:cTn id="201" dur="1" fill="hold">
                                          <p:stCondLst>
                                            <p:cond delay="499"/>
                                          </p:stCondLst>
                                        </p:cTn>
                                        <p:tgtEl>
                                          <p:spTgt spid="9"/>
                                        </p:tgtEl>
                                        <p:attrNameLst>
                                          <p:attrName>style.visibility</p:attrName>
                                        </p:attrNameLst>
                                      </p:cBhvr>
                                      <p:to>
                                        <p:strVal val="hidden"/>
                                      </p:to>
                                    </p:set>
                                  </p:childTnLst>
                                </p:cTn>
                              </p:par>
                              <p:par>
                                <p:cTn id="202" presetID="53" presetClass="exit" presetSubtype="0" fill="hold" grpId="1" nodeType="withEffect">
                                  <p:stCondLst>
                                    <p:cond delay="0"/>
                                  </p:stCondLst>
                                  <p:childTnLst>
                                    <p:anim calcmode="lin" valueType="num">
                                      <p:cBhvr>
                                        <p:cTn id="203" dur="500"/>
                                        <p:tgtEl>
                                          <p:spTgt spid="31"/>
                                        </p:tgtEl>
                                        <p:attrNameLst>
                                          <p:attrName>ppt_w</p:attrName>
                                        </p:attrNameLst>
                                      </p:cBhvr>
                                      <p:tavLst>
                                        <p:tav tm="0">
                                          <p:val>
                                            <p:strVal val="ppt_w"/>
                                          </p:val>
                                        </p:tav>
                                        <p:tav tm="100000">
                                          <p:val>
                                            <p:fltVal val="0"/>
                                          </p:val>
                                        </p:tav>
                                      </p:tavLst>
                                    </p:anim>
                                    <p:anim calcmode="lin" valueType="num">
                                      <p:cBhvr>
                                        <p:cTn id="204" dur="500"/>
                                        <p:tgtEl>
                                          <p:spTgt spid="31"/>
                                        </p:tgtEl>
                                        <p:attrNameLst>
                                          <p:attrName>ppt_h</p:attrName>
                                        </p:attrNameLst>
                                      </p:cBhvr>
                                      <p:tavLst>
                                        <p:tav tm="0">
                                          <p:val>
                                            <p:strVal val="ppt_h"/>
                                          </p:val>
                                        </p:tav>
                                        <p:tav tm="100000">
                                          <p:val>
                                            <p:fltVal val="0"/>
                                          </p:val>
                                        </p:tav>
                                      </p:tavLst>
                                    </p:anim>
                                    <p:animEffect transition="out" filter="fade">
                                      <p:cBhvr>
                                        <p:cTn id="205" dur="500"/>
                                        <p:tgtEl>
                                          <p:spTgt spid="31"/>
                                        </p:tgtEl>
                                      </p:cBhvr>
                                    </p:animEffect>
                                    <p:set>
                                      <p:cBhvr>
                                        <p:cTn id="206" dur="1" fill="hold">
                                          <p:stCondLst>
                                            <p:cond delay="499"/>
                                          </p:stCondLst>
                                        </p:cTn>
                                        <p:tgtEl>
                                          <p:spTgt spid="31"/>
                                        </p:tgtEl>
                                        <p:attrNameLst>
                                          <p:attrName>style.visibility</p:attrName>
                                        </p:attrNameLst>
                                      </p:cBhvr>
                                      <p:to>
                                        <p:strVal val="hidden"/>
                                      </p:to>
                                    </p:set>
                                  </p:childTnLst>
                                </p:cTn>
                              </p:par>
                              <p:par>
                                <p:cTn id="207" presetID="53" presetClass="exit" presetSubtype="0" fill="hold" grpId="1" nodeType="withEffect">
                                  <p:stCondLst>
                                    <p:cond delay="0"/>
                                  </p:stCondLst>
                                  <p:childTnLst>
                                    <p:anim calcmode="lin" valueType="num">
                                      <p:cBhvr>
                                        <p:cTn id="208" dur="500"/>
                                        <p:tgtEl>
                                          <p:spTgt spid="32"/>
                                        </p:tgtEl>
                                        <p:attrNameLst>
                                          <p:attrName>ppt_w</p:attrName>
                                        </p:attrNameLst>
                                      </p:cBhvr>
                                      <p:tavLst>
                                        <p:tav tm="0">
                                          <p:val>
                                            <p:strVal val="ppt_w"/>
                                          </p:val>
                                        </p:tav>
                                        <p:tav tm="100000">
                                          <p:val>
                                            <p:fltVal val="0"/>
                                          </p:val>
                                        </p:tav>
                                      </p:tavLst>
                                    </p:anim>
                                    <p:anim calcmode="lin" valueType="num">
                                      <p:cBhvr>
                                        <p:cTn id="209" dur="500"/>
                                        <p:tgtEl>
                                          <p:spTgt spid="32"/>
                                        </p:tgtEl>
                                        <p:attrNameLst>
                                          <p:attrName>ppt_h</p:attrName>
                                        </p:attrNameLst>
                                      </p:cBhvr>
                                      <p:tavLst>
                                        <p:tav tm="0">
                                          <p:val>
                                            <p:strVal val="ppt_h"/>
                                          </p:val>
                                        </p:tav>
                                        <p:tav tm="100000">
                                          <p:val>
                                            <p:fltVal val="0"/>
                                          </p:val>
                                        </p:tav>
                                      </p:tavLst>
                                    </p:anim>
                                    <p:animEffect transition="out" filter="fade">
                                      <p:cBhvr>
                                        <p:cTn id="210" dur="500"/>
                                        <p:tgtEl>
                                          <p:spTgt spid="32"/>
                                        </p:tgtEl>
                                      </p:cBhvr>
                                    </p:animEffect>
                                    <p:set>
                                      <p:cBhvr>
                                        <p:cTn id="211" dur="1" fill="hold">
                                          <p:stCondLst>
                                            <p:cond delay="499"/>
                                          </p:stCondLst>
                                        </p:cTn>
                                        <p:tgtEl>
                                          <p:spTgt spid="32"/>
                                        </p:tgtEl>
                                        <p:attrNameLst>
                                          <p:attrName>style.visibility</p:attrName>
                                        </p:attrNameLst>
                                      </p:cBhvr>
                                      <p:to>
                                        <p:strVal val="hidden"/>
                                      </p:to>
                                    </p:set>
                                  </p:childTnLst>
                                </p:cTn>
                              </p:par>
                              <p:par>
                                <p:cTn id="212" presetID="53" presetClass="exit" presetSubtype="0" fill="hold" nodeType="withEffect">
                                  <p:stCondLst>
                                    <p:cond delay="0"/>
                                  </p:stCondLst>
                                  <p:childTnLst>
                                    <p:anim calcmode="lin" valueType="num">
                                      <p:cBhvr>
                                        <p:cTn id="213" dur="500"/>
                                        <p:tgtEl>
                                          <p:spTgt spid="34"/>
                                        </p:tgtEl>
                                        <p:attrNameLst>
                                          <p:attrName>ppt_w</p:attrName>
                                        </p:attrNameLst>
                                      </p:cBhvr>
                                      <p:tavLst>
                                        <p:tav tm="0">
                                          <p:val>
                                            <p:strVal val="ppt_w"/>
                                          </p:val>
                                        </p:tav>
                                        <p:tav tm="100000">
                                          <p:val>
                                            <p:fltVal val="0"/>
                                          </p:val>
                                        </p:tav>
                                      </p:tavLst>
                                    </p:anim>
                                    <p:anim calcmode="lin" valueType="num">
                                      <p:cBhvr>
                                        <p:cTn id="214" dur="500"/>
                                        <p:tgtEl>
                                          <p:spTgt spid="34"/>
                                        </p:tgtEl>
                                        <p:attrNameLst>
                                          <p:attrName>ppt_h</p:attrName>
                                        </p:attrNameLst>
                                      </p:cBhvr>
                                      <p:tavLst>
                                        <p:tav tm="0">
                                          <p:val>
                                            <p:strVal val="ppt_h"/>
                                          </p:val>
                                        </p:tav>
                                        <p:tav tm="100000">
                                          <p:val>
                                            <p:fltVal val="0"/>
                                          </p:val>
                                        </p:tav>
                                      </p:tavLst>
                                    </p:anim>
                                    <p:animEffect transition="out" filter="fade">
                                      <p:cBhvr>
                                        <p:cTn id="215" dur="500"/>
                                        <p:tgtEl>
                                          <p:spTgt spid="34"/>
                                        </p:tgtEl>
                                      </p:cBhvr>
                                    </p:animEffect>
                                    <p:set>
                                      <p:cBhvr>
                                        <p:cTn id="216" dur="1" fill="hold">
                                          <p:stCondLst>
                                            <p:cond delay="499"/>
                                          </p:stCondLst>
                                        </p:cTn>
                                        <p:tgtEl>
                                          <p:spTgt spid="34"/>
                                        </p:tgtEl>
                                        <p:attrNameLst>
                                          <p:attrName>style.visibility</p:attrName>
                                        </p:attrNameLst>
                                      </p:cBhvr>
                                      <p:to>
                                        <p:strVal val="hidden"/>
                                      </p:to>
                                    </p:set>
                                  </p:childTnLst>
                                </p:cTn>
                              </p:par>
                              <p:par>
                                <p:cTn id="217" presetID="53" presetClass="exit" presetSubtype="0" fill="hold" nodeType="withEffect">
                                  <p:stCondLst>
                                    <p:cond delay="0"/>
                                  </p:stCondLst>
                                  <p:childTnLst>
                                    <p:anim calcmode="lin" valueType="num">
                                      <p:cBhvr>
                                        <p:cTn id="218" dur="500"/>
                                        <p:tgtEl>
                                          <p:spTgt spid="35"/>
                                        </p:tgtEl>
                                        <p:attrNameLst>
                                          <p:attrName>ppt_w</p:attrName>
                                        </p:attrNameLst>
                                      </p:cBhvr>
                                      <p:tavLst>
                                        <p:tav tm="0">
                                          <p:val>
                                            <p:strVal val="ppt_w"/>
                                          </p:val>
                                        </p:tav>
                                        <p:tav tm="100000">
                                          <p:val>
                                            <p:fltVal val="0"/>
                                          </p:val>
                                        </p:tav>
                                      </p:tavLst>
                                    </p:anim>
                                    <p:anim calcmode="lin" valueType="num">
                                      <p:cBhvr>
                                        <p:cTn id="219" dur="500"/>
                                        <p:tgtEl>
                                          <p:spTgt spid="35"/>
                                        </p:tgtEl>
                                        <p:attrNameLst>
                                          <p:attrName>ppt_h</p:attrName>
                                        </p:attrNameLst>
                                      </p:cBhvr>
                                      <p:tavLst>
                                        <p:tav tm="0">
                                          <p:val>
                                            <p:strVal val="ppt_h"/>
                                          </p:val>
                                        </p:tav>
                                        <p:tav tm="100000">
                                          <p:val>
                                            <p:fltVal val="0"/>
                                          </p:val>
                                        </p:tav>
                                      </p:tavLst>
                                    </p:anim>
                                    <p:animEffect transition="out" filter="fade">
                                      <p:cBhvr>
                                        <p:cTn id="220" dur="500"/>
                                        <p:tgtEl>
                                          <p:spTgt spid="35"/>
                                        </p:tgtEl>
                                      </p:cBhvr>
                                    </p:animEffect>
                                    <p:set>
                                      <p:cBhvr>
                                        <p:cTn id="221" dur="1" fill="hold">
                                          <p:stCondLst>
                                            <p:cond delay="499"/>
                                          </p:stCondLst>
                                        </p:cTn>
                                        <p:tgtEl>
                                          <p:spTgt spid="35"/>
                                        </p:tgtEl>
                                        <p:attrNameLst>
                                          <p:attrName>style.visibility</p:attrName>
                                        </p:attrNameLst>
                                      </p:cBhvr>
                                      <p:to>
                                        <p:strVal val="hidden"/>
                                      </p:to>
                                    </p:set>
                                  </p:childTnLst>
                                </p:cTn>
                              </p:par>
                              <p:par>
                                <p:cTn id="222" presetID="53" presetClass="exit" presetSubtype="0" fill="hold" nodeType="withEffect">
                                  <p:stCondLst>
                                    <p:cond delay="0"/>
                                  </p:stCondLst>
                                  <p:childTnLst>
                                    <p:anim calcmode="lin" valueType="num">
                                      <p:cBhvr>
                                        <p:cTn id="223" dur="500"/>
                                        <p:tgtEl>
                                          <p:spTgt spid="39"/>
                                        </p:tgtEl>
                                        <p:attrNameLst>
                                          <p:attrName>ppt_w</p:attrName>
                                        </p:attrNameLst>
                                      </p:cBhvr>
                                      <p:tavLst>
                                        <p:tav tm="0">
                                          <p:val>
                                            <p:strVal val="ppt_w"/>
                                          </p:val>
                                        </p:tav>
                                        <p:tav tm="100000">
                                          <p:val>
                                            <p:fltVal val="0"/>
                                          </p:val>
                                        </p:tav>
                                      </p:tavLst>
                                    </p:anim>
                                    <p:anim calcmode="lin" valueType="num">
                                      <p:cBhvr>
                                        <p:cTn id="224" dur="500"/>
                                        <p:tgtEl>
                                          <p:spTgt spid="39"/>
                                        </p:tgtEl>
                                        <p:attrNameLst>
                                          <p:attrName>ppt_h</p:attrName>
                                        </p:attrNameLst>
                                      </p:cBhvr>
                                      <p:tavLst>
                                        <p:tav tm="0">
                                          <p:val>
                                            <p:strVal val="ppt_h"/>
                                          </p:val>
                                        </p:tav>
                                        <p:tav tm="100000">
                                          <p:val>
                                            <p:fltVal val="0"/>
                                          </p:val>
                                        </p:tav>
                                      </p:tavLst>
                                    </p:anim>
                                    <p:animEffect transition="out" filter="fade">
                                      <p:cBhvr>
                                        <p:cTn id="225" dur="500"/>
                                        <p:tgtEl>
                                          <p:spTgt spid="39"/>
                                        </p:tgtEl>
                                      </p:cBhvr>
                                    </p:animEffect>
                                    <p:set>
                                      <p:cBhvr>
                                        <p:cTn id="226" dur="1" fill="hold">
                                          <p:stCondLst>
                                            <p:cond delay="499"/>
                                          </p:stCondLst>
                                        </p:cTn>
                                        <p:tgtEl>
                                          <p:spTgt spid="39"/>
                                        </p:tgtEl>
                                        <p:attrNameLst>
                                          <p:attrName>style.visibility</p:attrName>
                                        </p:attrNameLst>
                                      </p:cBhvr>
                                      <p:to>
                                        <p:strVal val="hidden"/>
                                      </p:to>
                                    </p:set>
                                  </p:childTnLst>
                                </p:cTn>
                              </p:par>
                              <p:par>
                                <p:cTn id="227" presetID="53" presetClass="exit" presetSubtype="0" fill="hold" nodeType="withEffect">
                                  <p:stCondLst>
                                    <p:cond delay="0"/>
                                  </p:stCondLst>
                                  <p:childTnLst>
                                    <p:anim calcmode="lin" valueType="num">
                                      <p:cBhvr>
                                        <p:cTn id="228" dur="500"/>
                                        <p:tgtEl>
                                          <p:spTgt spid="40"/>
                                        </p:tgtEl>
                                        <p:attrNameLst>
                                          <p:attrName>ppt_w</p:attrName>
                                        </p:attrNameLst>
                                      </p:cBhvr>
                                      <p:tavLst>
                                        <p:tav tm="0">
                                          <p:val>
                                            <p:strVal val="ppt_w"/>
                                          </p:val>
                                        </p:tav>
                                        <p:tav tm="100000">
                                          <p:val>
                                            <p:fltVal val="0"/>
                                          </p:val>
                                        </p:tav>
                                      </p:tavLst>
                                    </p:anim>
                                    <p:anim calcmode="lin" valueType="num">
                                      <p:cBhvr>
                                        <p:cTn id="229" dur="500"/>
                                        <p:tgtEl>
                                          <p:spTgt spid="40"/>
                                        </p:tgtEl>
                                        <p:attrNameLst>
                                          <p:attrName>ppt_h</p:attrName>
                                        </p:attrNameLst>
                                      </p:cBhvr>
                                      <p:tavLst>
                                        <p:tav tm="0">
                                          <p:val>
                                            <p:strVal val="ppt_h"/>
                                          </p:val>
                                        </p:tav>
                                        <p:tav tm="100000">
                                          <p:val>
                                            <p:fltVal val="0"/>
                                          </p:val>
                                        </p:tav>
                                      </p:tavLst>
                                    </p:anim>
                                    <p:animEffect transition="out" filter="fade">
                                      <p:cBhvr>
                                        <p:cTn id="230" dur="500"/>
                                        <p:tgtEl>
                                          <p:spTgt spid="40"/>
                                        </p:tgtEl>
                                      </p:cBhvr>
                                    </p:animEffect>
                                    <p:set>
                                      <p:cBhvr>
                                        <p:cTn id="231" dur="1" fill="hold">
                                          <p:stCondLst>
                                            <p:cond delay="499"/>
                                          </p:stCondLst>
                                        </p:cTn>
                                        <p:tgtEl>
                                          <p:spTgt spid="40"/>
                                        </p:tgtEl>
                                        <p:attrNameLst>
                                          <p:attrName>style.visibility</p:attrName>
                                        </p:attrNameLst>
                                      </p:cBhvr>
                                      <p:to>
                                        <p:strVal val="hidden"/>
                                      </p:to>
                                    </p:set>
                                  </p:childTnLst>
                                </p:cTn>
                              </p:par>
                              <p:par>
                                <p:cTn id="232" presetID="53" presetClass="exit" presetSubtype="0" fill="hold" nodeType="withEffect">
                                  <p:stCondLst>
                                    <p:cond delay="0"/>
                                  </p:stCondLst>
                                  <p:childTnLst>
                                    <p:anim calcmode="lin" valueType="num">
                                      <p:cBhvr>
                                        <p:cTn id="233" dur="500"/>
                                        <p:tgtEl>
                                          <p:spTgt spid="44"/>
                                        </p:tgtEl>
                                        <p:attrNameLst>
                                          <p:attrName>ppt_w</p:attrName>
                                        </p:attrNameLst>
                                      </p:cBhvr>
                                      <p:tavLst>
                                        <p:tav tm="0">
                                          <p:val>
                                            <p:strVal val="ppt_w"/>
                                          </p:val>
                                        </p:tav>
                                        <p:tav tm="100000">
                                          <p:val>
                                            <p:fltVal val="0"/>
                                          </p:val>
                                        </p:tav>
                                      </p:tavLst>
                                    </p:anim>
                                    <p:anim calcmode="lin" valueType="num">
                                      <p:cBhvr>
                                        <p:cTn id="234" dur="500"/>
                                        <p:tgtEl>
                                          <p:spTgt spid="44"/>
                                        </p:tgtEl>
                                        <p:attrNameLst>
                                          <p:attrName>ppt_h</p:attrName>
                                        </p:attrNameLst>
                                      </p:cBhvr>
                                      <p:tavLst>
                                        <p:tav tm="0">
                                          <p:val>
                                            <p:strVal val="ppt_h"/>
                                          </p:val>
                                        </p:tav>
                                        <p:tav tm="100000">
                                          <p:val>
                                            <p:fltVal val="0"/>
                                          </p:val>
                                        </p:tav>
                                      </p:tavLst>
                                    </p:anim>
                                    <p:animEffect transition="out" filter="fade">
                                      <p:cBhvr>
                                        <p:cTn id="235" dur="500"/>
                                        <p:tgtEl>
                                          <p:spTgt spid="44"/>
                                        </p:tgtEl>
                                      </p:cBhvr>
                                    </p:animEffect>
                                    <p:set>
                                      <p:cBhvr>
                                        <p:cTn id="236" dur="1" fill="hold">
                                          <p:stCondLst>
                                            <p:cond delay="499"/>
                                          </p:stCondLst>
                                        </p:cTn>
                                        <p:tgtEl>
                                          <p:spTgt spid="44"/>
                                        </p:tgtEl>
                                        <p:attrNameLst>
                                          <p:attrName>style.visibility</p:attrName>
                                        </p:attrNameLst>
                                      </p:cBhvr>
                                      <p:to>
                                        <p:strVal val="hidden"/>
                                      </p:to>
                                    </p:set>
                                  </p:childTnLst>
                                </p:cTn>
                              </p:par>
                              <p:par>
                                <p:cTn id="237" presetID="53" presetClass="exit" presetSubtype="0" fill="hold" nodeType="withEffect">
                                  <p:stCondLst>
                                    <p:cond delay="0"/>
                                  </p:stCondLst>
                                  <p:childTnLst>
                                    <p:anim calcmode="lin" valueType="num">
                                      <p:cBhvr>
                                        <p:cTn id="238" dur="500"/>
                                        <p:tgtEl>
                                          <p:spTgt spid="45"/>
                                        </p:tgtEl>
                                        <p:attrNameLst>
                                          <p:attrName>ppt_w</p:attrName>
                                        </p:attrNameLst>
                                      </p:cBhvr>
                                      <p:tavLst>
                                        <p:tav tm="0">
                                          <p:val>
                                            <p:strVal val="ppt_w"/>
                                          </p:val>
                                        </p:tav>
                                        <p:tav tm="100000">
                                          <p:val>
                                            <p:fltVal val="0"/>
                                          </p:val>
                                        </p:tav>
                                      </p:tavLst>
                                    </p:anim>
                                    <p:anim calcmode="lin" valueType="num">
                                      <p:cBhvr>
                                        <p:cTn id="239" dur="500"/>
                                        <p:tgtEl>
                                          <p:spTgt spid="45"/>
                                        </p:tgtEl>
                                        <p:attrNameLst>
                                          <p:attrName>ppt_h</p:attrName>
                                        </p:attrNameLst>
                                      </p:cBhvr>
                                      <p:tavLst>
                                        <p:tav tm="0">
                                          <p:val>
                                            <p:strVal val="ppt_h"/>
                                          </p:val>
                                        </p:tav>
                                        <p:tav tm="100000">
                                          <p:val>
                                            <p:fltVal val="0"/>
                                          </p:val>
                                        </p:tav>
                                      </p:tavLst>
                                    </p:anim>
                                    <p:animEffect transition="out" filter="fade">
                                      <p:cBhvr>
                                        <p:cTn id="240" dur="500"/>
                                        <p:tgtEl>
                                          <p:spTgt spid="45"/>
                                        </p:tgtEl>
                                      </p:cBhvr>
                                    </p:animEffect>
                                    <p:set>
                                      <p:cBhvr>
                                        <p:cTn id="241" dur="1" fill="hold">
                                          <p:stCondLst>
                                            <p:cond delay="499"/>
                                          </p:stCondLst>
                                        </p:cTn>
                                        <p:tgtEl>
                                          <p:spTgt spid="45"/>
                                        </p:tgtEl>
                                        <p:attrNameLst>
                                          <p:attrName>style.visibility</p:attrName>
                                        </p:attrNameLst>
                                      </p:cBhvr>
                                      <p:to>
                                        <p:strVal val="hidden"/>
                                      </p:to>
                                    </p:set>
                                  </p:childTnLst>
                                </p:cTn>
                              </p:par>
                              <p:par>
                                <p:cTn id="242" presetID="53" presetClass="exit" presetSubtype="0" fill="hold" nodeType="withEffect">
                                  <p:stCondLst>
                                    <p:cond delay="0"/>
                                  </p:stCondLst>
                                  <p:childTnLst>
                                    <p:anim calcmode="lin" valueType="num">
                                      <p:cBhvr>
                                        <p:cTn id="243" dur="500"/>
                                        <p:tgtEl>
                                          <p:spTgt spid="46"/>
                                        </p:tgtEl>
                                        <p:attrNameLst>
                                          <p:attrName>ppt_w</p:attrName>
                                        </p:attrNameLst>
                                      </p:cBhvr>
                                      <p:tavLst>
                                        <p:tav tm="0">
                                          <p:val>
                                            <p:strVal val="ppt_w"/>
                                          </p:val>
                                        </p:tav>
                                        <p:tav tm="100000">
                                          <p:val>
                                            <p:fltVal val="0"/>
                                          </p:val>
                                        </p:tav>
                                      </p:tavLst>
                                    </p:anim>
                                    <p:anim calcmode="lin" valueType="num">
                                      <p:cBhvr>
                                        <p:cTn id="244" dur="500"/>
                                        <p:tgtEl>
                                          <p:spTgt spid="46"/>
                                        </p:tgtEl>
                                        <p:attrNameLst>
                                          <p:attrName>ppt_h</p:attrName>
                                        </p:attrNameLst>
                                      </p:cBhvr>
                                      <p:tavLst>
                                        <p:tav tm="0">
                                          <p:val>
                                            <p:strVal val="ppt_h"/>
                                          </p:val>
                                        </p:tav>
                                        <p:tav tm="100000">
                                          <p:val>
                                            <p:fltVal val="0"/>
                                          </p:val>
                                        </p:tav>
                                      </p:tavLst>
                                    </p:anim>
                                    <p:animEffect transition="out" filter="fade">
                                      <p:cBhvr>
                                        <p:cTn id="245" dur="500"/>
                                        <p:tgtEl>
                                          <p:spTgt spid="46"/>
                                        </p:tgtEl>
                                      </p:cBhvr>
                                    </p:animEffect>
                                    <p:set>
                                      <p:cBhvr>
                                        <p:cTn id="246" dur="1" fill="hold">
                                          <p:stCondLst>
                                            <p:cond delay="499"/>
                                          </p:stCondLst>
                                        </p:cTn>
                                        <p:tgtEl>
                                          <p:spTgt spid="46"/>
                                        </p:tgtEl>
                                        <p:attrNameLst>
                                          <p:attrName>style.visibility</p:attrName>
                                        </p:attrNameLst>
                                      </p:cBhvr>
                                      <p:to>
                                        <p:strVal val="hidden"/>
                                      </p:to>
                                    </p:set>
                                  </p:childTnLst>
                                </p:cTn>
                              </p:par>
                              <p:par>
                                <p:cTn id="247" presetID="53" presetClass="exit" presetSubtype="0" fill="hold" nodeType="withEffect">
                                  <p:stCondLst>
                                    <p:cond delay="0"/>
                                  </p:stCondLst>
                                  <p:childTnLst>
                                    <p:anim calcmode="lin" valueType="num">
                                      <p:cBhvr>
                                        <p:cTn id="248" dur="500"/>
                                        <p:tgtEl>
                                          <p:spTgt spid="47"/>
                                        </p:tgtEl>
                                        <p:attrNameLst>
                                          <p:attrName>ppt_w</p:attrName>
                                        </p:attrNameLst>
                                      </p:cBhvr>
                                      <p:tavLst>
                                        <p:tav tm="0">
                                          <p:val>
                                            <p:strVal val="ppt_w"/>
                                          </p:val>
                                        </p:tav>
                                        <p:tav tm="100000">
                                          <p:val>
                                            <p:fltVal val="0"/>
                                          </p:val>
                                        </p:tav>
                                      </p:tavLst>
                                    </p:anim>
                                    <p:anim calcmode="lin" valueType="num">
                                      <p:cBhvr>
                                        <p:cTn id="249" dur="500"/>
                                        <p:tgtEl>
                                          <p:spTgt spid="47"/>
                                        </p:tgtEl>
                                        <p:attrNameLst>
                                          <p:attrName>ppt_h</p:attrName>
                                        </p:attrNameLst>
                                      </p:cBhvr>
                                      <p:tavLst>
                                        <p:tav tm="0">
                                          <p:val>
                                            <p:strVal val="ppt_h"/>
                                          </p:val>
                                        </p:tav>
                                        <p:tav tm="100000">
                                          <p:val>
                                            <p:fltVal val="0"/>
                                          </p:val>
                                        </p:tav>
                                      </p:tavLst>
                                    </p:anim>
                                    <p:animEffect transition="out" filter="fade">
                                      <p:cBhvr>
                                        <p:cTn id="250" dur="500"/>
                                        <p:tgtEl>
                                          <p:spTgt spid="47"/>
                                        </p:tgtEl>
                                      </p:cBhvr>
                                    </p:animEffect>
                                    <p:set>
                                      <p:cBhvr>
                                        <p:cTn id="251" dur="1" fill="hold">
                                          <p:stCondLst>
                                            <p:cond delay="499"/>
                                          </p:stCondLst>
                                        </p:cTn>
                                        <p:tgtEl>
                                          <p:spTgt spid="47"/>
                                        </p:tgtEl>
                                        <p:attrNameLst>
                                          <p:attrName>style.visibility</p:attrName>
                                        </p:attrNameLst>
                                      </p:cBhvr>
                                      <p:to>
                                        <p:strVal val="hidden"/>
                                      </p:to>
                                    </p:set>
                                  </p:childTnLst>
                                </p:cTn>
                              </p:par>
                              <p:par>
                                <p:cTn id="252" presetID="53" presetClass="exit" presetSubtype="0" fill="hold" nodeType="withEffect">
                                  <p:stCondLst>
                                    <p:cond delay="0"/>
                                  </p:stCondLst>
                                  <p:childTnLst>
                                    <p:anim calcmode="lin" valueType="num">
                                      <p:cBhvr>
                                        <p:cTn id="253" dur="500"/>
                                        <p:tgtEl>
                                          <p:spTgt spid="48"/>
                                        </p:tgtEl>
                                        <p:attrNameLst>
                                          <p:attrName>ppt_w</p:attrName>
                                        </p:attrNameLst>
                                      </p:cBhvr>
                                      <p:tavLst>
                                        <p:tav tm="0">
                                          <p:val>
                                            <p:strVal val="ppt_w"/>
                                          </p:val>
                                        </p:tav>
                                        <p:tav tm="100000">
                                          <p:val>
                                            <p:fltVal val="0"/>
                                          </p:val>
                                        </p:tav>
                                      </p:tavLst>
                                    </p:anim>
                                    <p:anim calcmode="lin" valueType="num">
                                      <p:cBhvr>
                                        <p:cTn id="254" dur="500"/>
                                        <p:tgtEl>
                                          <p:spTgt spid="48"/>
                                        </p:tgtEl>
                                        <p:attrNameLst>
                                          <p:attrName>ppt_h</p:attrName>
                                        </p:attrNameLst>
                                      </p:cBhvr>
                                      <p:tavLst>
                                        <p:tav tm="0">
                                          <p:val>
                                            <p:strVal val="ppt_h"/>
                                          </p:val>
                                        </p:tav>
                                        <p:tav tm="100000">
                                          <p:val>
                                            <p:fltVal val="0"/>
                                          </p:val>
                                        </p:tav>
                                      </p:tavLst>
                                    </p:anim>
                                    <p:animEffect transition="out" filter="fade">
                                      <p:cBhvr>
                                        <p:cTn id="255" dur="500"/>
                                        <p:tgtEl>
                                          <p:spTgt spid="48"/>
                                        </p:tgtEl>
                                      </p:cBhvr>
                                    </p:animEffect>
                                    <p:set>
                                      <p:cBhvr>
                                        <p:cTn id="256" dur="1" fill="hold">
                                          <p:stCondLst>
                                            <p:cond delay="499"/>
                                          </p:stCondLst>
                                        </p:cTn>
                                        <p:tgtEl>
                                          <p:spTgt spid="48"/>
                                        </p:tgtEl>
                                        <p:attrNameLst>
                                          <p:attrName>style.visibility</p:attrName>
                                        </p:attrNameLst>
                                      </p:cBhvr>
                                      <p:to>
                                        <p:strVal val="hidden"/>
                                      </p:to>
                                    </p:set>
                                  </p:childTnLst>
                                </p:cTn>
                              </p:par>
                              <p:par>
                                <p:cTn id="257" presetID="53" presetClass="exit" presetSubtype="0" fill="hold" nodeType="withEffect">
                                  <p:stCondLst>
                                    <p:cond delay="0"/>
                                  </p:stCondLst>
                                  <p:childTnLst>
                                    <p:anim calcmode="lin" valueType="num">
                                      <p:cBhvr>
                                        <p:cTn id="258" dur="500"/>
                                        <p:tgtEl>
                                          <p:spTgt spid="10"/>
                                        </p:tgtEl>
                                        <p:attrNameLst>
                                          <p:attrName>ppt_w</p:attrName>
                                        </p:attrNameLst>
                                      </p:cBhvr>
                                      <p:tavLst>
                                        <p:tav tm="0">
                                          <p:val>
                                            <p:strVal val="ppt_w"/>
                                          </p:val>
                                        </p:tav>
                                        <p:tav tm="100000">
                                          <p:val>
                                            <p:fltVal val="0"/>
                                          </p:val>
                                        </p:tav>
                                      </p:tavLst>
                                    </p:anim>
                                    <p:anim calcmode="lin" valueType="num">
                                      <p:cBhvr>
                                        <p:cTn id="259" dur="500"/>
                                        <p:tgtEl>
                                          <p:spTgt spid="10"/>
                                        </p:tgtEl>
                                        <p:attrNameLst>
                                          <p:attrName>ppt_h</p:attrName>
                                        </p:attrNameLst>
                                      </p:cBhvr>
                                      <p:tavLst>
                                        <p:tav tm="0">
                                          <p:val>
                                            <p:strVal val="ppt_h"/>
                                          </p:val>
                                        </p:tav>
                                        <p:tav tm="100000">
                                          <p:val>
                                            <p:fltVal val="0"/>
                                          </p:val>
                                        </p:tav>
                                      </p:tavLst>
                                    </p:anim>
                                    <p:animEffect transition="out" filter="fade">
                                      <p:cBhvr>
                                        <p:cTn id="260" dur="500"/>
                                        <p:tgtEl>
                                          <p:spTgt spid="10"/>
                                        </p:tgtEl>
                                      </p:cBhvr>
                                    </p:animEffect>
                                    <p:set>
                                      <p:cBhvr>
                                        <p:cTn id="261" dur="1" fill="hold">
                                          <p:stCondLst>
                                            <p:cond delay="499"/>
                                          </p:stCondLst>
                                        </p:cTn>
                                        <p:tgtEl>
                                          <p:spTgt spid="10"/>
                                        </p:tgtEl>
                                        <p:attrNameLst>
                                          <p:attrName>style.visibility</p:attrName>
                                        </p:attrNameLst>
                                      </p:cBhvr>
                                      <p:to>
                                        <p:strVal val="hidden"/>
                                      </p:to>
                                    </p:set>
                                  </p:childTnLst>
                                </p:cTn>
                              </p:par>
                              <p:par>
                                <p:cTn id="262" presetID="53" presetClass="exit" presetSubtype="0" fill="hold" grpId="1" nodeType="withEffect">
                                  <p:stCondLst>
                                    <p:cond delay="0"/>
                                  </p:stCondLst>
                                  <p:childTnLst>
                                    <p:anim calcmode="lin" valueType="num">
                                      <p:cBhvr>
                                        <p:cTn id="263" dur="500"/>
                                        <p:tgtEl>
                                          <p:spTgt spid="69"/>
                                        </p:tgtEl>
                                        <p:attrNameLst>
                                          <p:attrName>ppt_w</p:attrName>
                                        </p:attrNameLst>
                                      </p:cBhvr>
                                      <p:tavLst>
                                        <p:tav tm="0">
                                          <p:val>
                                            <p:strVal val="ppt_w"/>
                                          </p:val>
                                        </p:tav>
                                        <p:tav tm="100000">
                                          <p:val>
                                            <p:fltVal val="0"/>
                                          </p:val>
                                        </p:tav>
                                      </p:tavLst>
                                    </p:anim>
                                    <p:anim calcmode="lin" valueType="num">
                                      <p:cBhvr>
                                        <p:cTn id="264" dur="500"/>
                                        <p:tgtEl>
                                          <p:spTgt spid="69"/>
                                        </p:tgtEl>
                                        <p:attrNameLst>
                                          <p:attrName>ppt_h</p:attrName>
                                        </p:attrNameLst>
                                      </p:cBhvr>
                                      <p:tavLst>
                                        <p:tav tm="0">
                                          <p:val>
                                            <p:strVal val="ppt_h"/>
                                          </p:val>
                                        </p:tav>
                                        <p:tav tm="100000">
                                          <p:val>
                                            <p:fltVal val="0"/>
                                          </p:val>
                                        </p:tav>
                                      </p:tavLst>
                                    </p:anim>
                                    <p:animEffect transition="out" filter="fade">
                                      <p:cBhvr>
                                        <p:cTn id="265" dur="500"/>
                                        <p:tgtEl>
                                          <p:spTgt spid="69"/>
                                        </p:tgtEl>
                                      </p:cBhvr>
                                    </p:animEffect>
                                    <p:set>
                                      <p:cBhvr>
                                        <p:cTn id="266" dur="1" fill="hold">
                                          <p:stCondLst>
                                            <p:cond delay="499"/>
                                          </p:stCondLst>
                                        </p:cTn>
                                        <p:tgtEl>
                                          <p:spTgt spid="69"/>
                                        </p:tgtEl>
                                        <p:attrNameLst>
                                          <p:attrName>style.visibility</p:attrName>
                                        </p:attrNameLst>
                                      </p:cBhvr>
                                      <p:to>
                                        <p:strVal val="hidden"/>
                                      </p:to>
                                    </p:set>
                                  </p:childTnLst>
                                </p:cTn>
                              </p:par>
                              <p:par>
                                <p:cTn id="267" presetID="53" presetClass="exit" presetSubtype="0" fill="hold" grpId="1" nodeType="withEffect">
                                  <p:stCondLst>
                                    <p:cond delay="0"/>
                                  </p:stCondLst>
                                  <p:childTnLst>
                                    <p:anim calcmode="lin" valueType="num">
                                      <p:cBhvr>
                                        <p:cTn id="268" dur="500"/>
                                        <p:tgtEl>
                                          <p:spTgt spid="70"/>
                                        </p:tgtEl>
                                        <p:attrNameLst>
                                          <p:attrName>ppt_w</p:attrName>
                                        </p:attrNameLst>
                                      </p:cBhvr>
                                      <p:tavLst>
                                        <p:tav tm="0">
                                          <p:val>
                                            <p:strVal val="ppt_w"/>
                                          </p:val>
                                        </p:tav>
                                        <p:tav tm="100000">
                                          <p:val>
                                            <p:fltVal val="0"/>
                                          </p:val>
                                        </p:tav>
                                      </p:tavLst>
                                    </p:anim>
                                    <p:anim calcmode="lin" valueType="num">
                                      <p:cBhvr>
                                        <p:cTn id="269" dur="500"/>
                                        <p:tgtEl>
                                          <p:spTgt spid="70"/>
                                        </p:tgtEl>
                                        <p:attrNameLst>
                                          <p:attrName>ppt_h</p:attrName>
                                        </p:attrNameLst>
                                      </p:cBhvr>
                                      <p:tavLst>
                                        <p:tav tm="0">
                                          <p:val>
                                            <p:strVal val="ppt_h"/>
                                          </p:val>
                                        </p:tav>
                                        <p:tav tm="100000">
                                          <p:val>
                                            <p:fltVal val="0"/>
                                          </p:val>
                                        </p:tav>
                                      </p:tavLst>
                                    </p:anim>
                                    <p:animEffect transition="out" filter="fade">
                                      <p:cBhvr>
                                        <p:cTn id="270" dur="500"/>
                                        <p:tgtEl>
                                          <p:spTgt spid="70"/>
                                        </p:tgtEl>
                                      </p:cBhvr>
                                    </p:animEffect>
                                    <p:set>
                                      <p:cBhvr>
                                        <p:cTn id="271" dur="1" fill="hold">
                                          <p:stCondLst>
                                            <p:cond delay="499"/>
                                          </p:stCondLst>
                                        </p:cTn>
                                        <p:tgtEl>
                                          <p:spTgt spid="70"/>
                                        </p:tgtEl>
                                        <p:attrNameLst>
                                          <p:attrName>style.visibility</p:attrName>
                                        </p:attrNameLst>
                                      </p:cBhvr>
                                      <p:to>
                                        <p:strVal val="hidden"/>
                                      </p:to>
                                    </p:set>
                                  </p:childTnLst>
                                </p:cTn>
                              </p:par>
                              <p:par>
                                <p:cTn id="272" presetID="53" presetClass="exit" presetSubtype="0" fill="hold" grpId="1" nodeType="withEffect">
                                  <p:stCondLst>
                                    <p:cond delay="0"/>
                                  </p:stCondLst>
                                  <p:childTnLst>
                                    <p:anim calcmode="lin" valueType="num">
                                      <p:cBhvr>
                                        <p:cTn id="273" dur="500"/>
                                        <p:tgtEl>
                                          <p:spTgt spid="71"/>
                                        </p:tgtEl>
                                        <p:attrNameLst>
                                          <p:attrName>ppt_w</p:attrName>
                                        </p:attrNameLst>
                                      </p:cBhvr>
                                      <p:tavLst>
                                        <p:tav tm="0">
                                          <p:val>
                                            <p:strVal val="ppt_w"/>
                                          </p:val>
                                        </p:tav>
                                        <p:tav tm="100000">
                                          <p:val>
                                            <p:fltVal val="0"/>
                                          </p:val>
                                        </p:tav>
                                      </p:tavLst>
                                    </p:anim>
                                    <p:anim calcmode="lin" valueType="num">
                                      <p:cBhvr>
                                        <p:cTn id="274" dur="500"/>
                                        <p:tgtEl>
                                          <p:spTgt spid="71"/>
                                        </p:tgtEl>
                                        <p:attrNameLst>
                                          <p:attrName>ppt_h</p:attrName>
                                        </p:attrNameLst>
                                      </p:cBhvr>
                                      <p:tavLst>
                                        <p:tav tm="0">
                                          <p:val>
                                            <p:strVal val="ppt_h"/>
                                          </p:val>
                                        </p:tav>
                                        <p:tav tm="100000">
                                          <p:val>
                                            <p:fltVal val="0"/>
                                          </p:val>
                                        </p:tav>
                                      </p:tavLst>
                                    </p:anim>
                                    <p:animEffect transition="out" filter="fade">
                                      <p:cBhvr>
                                        <p:cTn id="275" dur="500"/>
                                        <p:tgtEl>
                                          <p:spTgt spid="71"/>
                                        </p:tgtEl>
                                      </p:cBhvr>
                                    </p:animEffect>
                                    <p:set>
                                      <p:cBhvr>
                                        <p:cTn id="276" dur="1" fill="hold">
                                          <p:stCondLst>
                                            <p:cond delay="499"/>
                                          </p:stCondLst>
                                        </p:cTn>
                                        <p:tgtEl>
                                          <p:spTgt spid="71"/>
                                        </p:tgtEl>
                                        <p:attrNameLst>
                                          <p:attrName>style.visibility</p:attrName>
                                        </p:attrNameLst>
                                      </p:cBhvr>
                                      <p:to>
                                        <p:strVal val="hidden"/>
                                      </p:to>
                                    </p:set>
                                  </p:childTnLst>
                                </p:cTn>
                              </p:par>
                              <p:par>
                                <p:cTn id="277" presetID="53" presetClass="exit" presetSubtype="0" fill="hold" grpId="1" nodeType="withEffect">
                                  <p:stCondLst>
                                    <p:cond delay="0"/>
                                  </p:stCondLst>
                                  <p:childTnLst>
                                    <p:anim calcmode="lin" valueType="num">
                                      <p:cBhvr>
                                        <p:cTn id="278" dur="500"/>
                                        <p:tgtEl>
                                          <p:spTgt spid="72"/>
                                        </p:tgtEl>
                                        <p:attrNameLst>
                                          <p:attrName>ppt_w</p:attrName>
                                        </p:attrNameLst>
                                      </p:cBhvr>
                                      <p:tavLst>
                                        <p:tav tm="0">
                                          <p:val>
                                            <p:strVal val="ppt_w"/>
                                          </p:val>
                                        </p:tav>
                                        <p:tav tm="100000">
                                          <p:val>
                                            <p:fltVal val="0"/>
                                          </p:val>
                                        </p:tav>
                                      </p:tavLst>
                                    </p:anim>
                                    <p:anim calcmode="lin" valueType="num">
                                      <p:cBhvr>
                                        <p:cTn id="279" dur="500"/>
                                        <p:tgtEl>
                                          <p:spTgt spid="72"/>
                                        </p:tgtEl>
                                        <p:attrNameLst>
                                          <p:attrName>ppt_h</p:attrName>
                                        </p:attrNameLst>
                                      </p:cBhvr>
                                      <p:tavLst>
                                        <p:tav tm="0">
                                          <p:val>
                                            <p:strVal val="ppt_h"/>
                                          </p:val>
                                        </p:tav>
                                        <p:tav tm="100000">
                                          <p:val>
                                            <p:fltVal val="0"/>
                                          </p:val>
                                        </p:tav>
                                      </p:tavLst>
                                    </p:anim>
                                    <p:animEffect transition="out" filter="fade">
                                      <p:cBhvr>
                                        <p:cTn id="280" dur="500"/>
                                        <p:tgtEl>
                                          <p:spTgt spid="72"/>
                                        </p:tgtEl>
                                      </p:cBhvr>
                                    </p:animEffect>
                                    <p:set>
                                      <p:cBhvr>
                                        <p:cTn id="281" dur="1" fill="hold">
                                          <p:stCondLst>
                                            <p:cond delay="499"/>
                                          </p:stCondLst>
                                        </p:cTn>
                                        <p:tgtEl>
                                          <p:spTgt spid="72"/>
                                        </p:tgtEl>
                                        <p:attrNameLst>
                                          <p:attrName>style.visibility</p:attrName>
                                        </p:attrNameLst>
                                      </p:cBhvr>
                                      <p:to>
                                        <p:strVal val="hidden"/>
                                      </p:to>
                                    </p:set>
                                  </p:childTnLst>
                                </p:cTn>
                              </p:par>
                              <p:par>
                                <p:cTn id="282" presetID="53" presetClass="exit" presetSubtype="0" fill="hold" grpId="1" nodeType="withEffect">
                                  <p:stCondLst>
                                    <p:cond delay="0"/>
                                  </p:stCondLst>
                                  <p:childTnLst>
                                    <p:anim calcmode="lin" valueType="num">
                                      <p:cBhvr>
                                        <p:cTn id="283" dur="500"/>
                                        <p:tgtEl>
                                          <p:spTgt spid="73"/>
                                        </p:tgtEl>
                                        <p:attrNameLst>
                                          <p:attrName>ppt_w</p:attrName>
                                        </p:attrNameLst>
                                      </p:cBhvr>
                                      <p:tavLst>
                                        <p:tav tm="0">
                                          <p:val>
                                            <p:strVal val="ppt_w"/>
                                          </p:val>
                                        </p:tav>
                                        <p:tav tm="100000">
                                          <p:val>
                                            <p:fltVal val="0"/>
                                          </p:val>
                                        </p:tav>
                                      </p:tavLst>
                                    </p:anim>
                                    <p:anim calcmode="lin" valueType="num">
                                      <p:cBhvr>
                                        <p:cTn id="284" dur="500"/>
                                        <p:tgtEl>
                                          <p:spTgt spid="73"/>
                                        </p:tgtEl>
                                        <p:attrNameLst>
                                          <p:attrName>ppt_h</p:attrName>
                                        </p:attrNameLst>
                                      </p:cBhvr>
                                      <p:tavLst>
                                        <p:tav tm="0">
                                          <p:val>
                                            <p:strVal val="ppt_h"/>
                                          </p:val>
                                        </p:tav>
                                        <p:tav tm="100000">
                                          <p:val>
                                            <p:fltVal val="0"/>
                                          </p:val>
                                        </p:tav>
                                      </p:tavLst>
                                    </p:anim>
                                    <p:animEffect transition="out" filter="fade">
                                      <p:cBhvr>
                                        <p:cTn id="285" dur="500"/>
                                        <p:tgtEl>
                                          <p:spTgt spid="73"/>
                                        </p:tgtEl>
                                      </p:cBhvr>
                                    </p:animEffect>
                                    <p:set>
                                      <p:cBhvr>
                                        <p:cTn id="286" dur="1" fill="hold">
                                          <p:stCondLst>
                                            <p:cond delay="499"/>
                                          </p:stCondLst>
                                        </p:cTn>
                                        <p:tgtEl>
                                          <p:spTgt spid="73"/>
                                        </p:tgtEl>
                                        <p:attrNameLst>
                                          <p:attrName>style.visibility</p:attrName>
                                        </p:attrNameLst>
                                      </p:cBhvr>
                                      <p:to>
                                        <p:strVal val="hidden"/>
                                      </p:to>
                                    </p:set>
                                  </p:childTnLst>
                                </p:cTn>
                              </p:par>
                              <p:par>
                                <p:cTn id="287" presetID="53" presetClass="exit" presetSubtype="0" fill="hold" grpId="1" nodeType="withEffect">
                                  <p:stCondLst>
                                    <p:cond delay="0"/>
                                  </p:stCondLst>
                                  <p:childTnLst>
                                    <p:anim calcmode="lin" valueType="num">
                                      <p:cBhvr>
                                        <p:cTn id="288" dur="500"/>
                                        <p:tgtEl>
                                          <p:spTgt spid="74"/>
                                        </p:tgtEl>
                                        <p:attrNameLst>
                                          <p:attrName>ppt_w</p:attrName>
                                        </p:attrNameLst>
                                      </p:cBhvr>
                                      <p:tavLst>
                                        <p:tav tm="0">
                                          <p:val>
                                            <p:strVal val="ppt_w"/>
                                          </p:val>
                                        </p:tav>
                                        <p:tav tm="100000">
                                          <p:val>
                                            <p:fltVal val="0"/>
                                          </p:val>
                                        </p:tav>
                                      </p:tavLst>
                                    </p:anim>
                                    <p:anim calcmode="lin" valueType="num">
                                      <p:cBhvr>
                                        <p:cTn id="289" dur="500"/>
                                        <p:tgtEl>
                                          <p:spTgt spid="74"/>
                                        </p:tgtEl>
                                        <p:attrNameLst>
                                          <p:attrName>ppt_h</p:attrName>
                                        </p:attrNameLst>
                                      </p:cBhvr>
                                      <p:tavLst>
                                        <p:tav tm="0">
                                          <p:val>
                                            <p:strVal val="ppt_h"/>
                                          </p:val>
                                        </p:tav>
                                        <p:tav tm="100000">
                                          <p:val>
                                            <p:fltVal val="0"/>
                                          </p:val>
                                        </p:tav>
                                      </p:tavLst>
                                    </p:anim>
                                    <p:animEffect transition="out" filter="fade">
                                      <p:cBhvr>
                                        <p:cTn id="290" dur="500"/>
                                        <p:tgtEl>
                                          <p:spTgt spid="74"/>
                                        </p:tgtEl>
                                      </p:cBhvr>
                                    </p:animEffect>
                                    <p:set>
                                      <p:cBhvr>
                                        <p:cTn id="291" dur="1" fill="hold">
                                          <p:stCondLst>
                                            <p:cond delay="499"/>
                                          </p:stCondLst>
                                        </p:cTn>
                                        <p:tgtEl>
                                          <p:spTgt spid="74"/>
                                        </p:tgtEl>
                                        <p:attrNameLst>
                                          <p:attrName>style.visibility</p:attrName>
                                        </p:attrNameLst>
                                      </p:cBhvr>
                                      <p:to>
                                        <p:strVal val="hidden"/>
                                      </p:to>
                                    </p:set>
                                  </p:childTnLst>
                                </p:cTn>
                              </p:par>
                              <p:par>
                                <p:cTn id="292" presetID="53" presetClass="exit" presetSubtype="0" fill="hold" nodeType="withEffect">
                                  <p:stCondLst>
                                    <p:cond delay="0"/>
                                  </p:stCondLst>
                                  <p:childTnLst>
                                    <p:anim calcmode="lin" valueType="num">
                                      <p:cBhvr>
                                        <p:cTn id="293" dur="500"/>
                                        <p:tgtEl>
                                          <p:spTgt spid="76"/>
                                        </p:tgtEl>
                                        <p:attrNameLst>
                                          <p:attrName>ppt_w</p:attrName>
                                        </p:attrNameLst>
                                      </p:cBhvr>
                                      <p:tavLst>
                                        <p:tav tm="0">
                                          <p:val>
                                            <p:strVal val="ppt_w"/>
                                          </p:val>
                                        </p:tav>
                                        <p:tav tm="100000">
                                          <p:val>
                                            <p:fltVal val="0"/>
                                          </p:val>
                                        </p:tav>
                                      </p:tavLst>
                                    </p:anim>
                                    <p:anim calcmode="lin" valueType="num">
                                      <p:cBhvr>
                                        <p:cTn id="294" dur="500"/>
                                        <p:tgtEl>
                                          <p:spTgt spid="76"/>
                                        </p:tgtEl>
                                        <p:attrNameLst>
                                          <p:attrName>ppt_h</p:attrName>
                                        </p:attrNameLst>
                                      </p:cBhvr>
                                      <p:tavLst>
                                        <p:tav tm="0">
                                          <p:val>
                                            <p:strVal val="ppt_h"/>
                                          </p:val>
                                        </p:tav>
                                        <p:tav tm="100000">
                                          <p:val>
                                            <p:fltVal val="0"/>
                                          </p:val>
                                        </p:tav>
                                      </p:tavLst>
                                    </p:anim>
                                    <p:animEffect transition="out" filter="fade">
                                      <p:cBhvr>
                                        <p:cTn id="295" dur="500"/>
                                        <p:tgtEl>
                                          <p:spTgt spid="76"/>
                                        </p:tgtEl>
                                      </p:cBhvr>
                                    </p:animEffect>
                                    <p:set>
                                      <p:cBhvr>
                                        <p:cTn id="296" dur="1" fill="hold">
                                          <p:stCondLst>
                                            <p:cond delay="499"/>
                                          </p:stCondLst>
                                        </p:cTn>
                                        <p:tgtEl>
                                          <p:spTgt spid="76"/>
                                        </p:tgtEl>
                                        <p:attrNameLst>
                                          <p:attrName>style.visibility</p:attrName>
                                        </p:attrNameLst>
                                      </p:cBhvr>
                                      <p:to>
                                        <p:strVal val="hidden"/>
                                      </p:to>
                                    </p:set>
                                  </p:childTnLst>
                                </p:cTn>
                              </p:par>
                              <p:par>
                                <p:cTn id="297" presetID="53" presetClass="exit" presetSubtype="0" fill="hold" nodeType="withEffect">
                                  <p:stCondLst>
                                    <p:cond delay="0"/>
                                  </p:stCondLst>
                                  <p:childTnLst>
                                    <p:anim calcmode="lin" valueType="num">
                                      <p:cBhvr>
                                        <p:cTn id="298" dur="500"/>
                                        <p:tgtEl>
                                          <p:spTgt spid="78"/>
                                        </p:tgtEl>
                                        <p:attrNameLst>
                                          <p:attrName>ppt_w</p:attrName>
                                        </p:attrNameLst>
                                      </p:cBhvr>
                                      <p:tavLst>
                                        <p:tav tm="0">
                                          <p:val>
                                            <p:strVal val="ppt_w"/>
                                          </p:val>
                                        </p:tav>
                                        <p:tav tm="100000">
                                          <p:val>
                                            <p:fltVal val="0"/>
                                          </p:val>
                                        </p:tav>
                                      </p:tavLst>
                                    </p:anim>
                                    <p:anim calcmode="lin" valueType="num">
                                      <p:cBhvr>
                                        <p:cTn id="299" dur="500"/>
                                        <p:tgtEl>
                                          <p:spTgt spid="78"/>
                                        </p:tgtEl>
                                        <p:attrNameLst>
                                          <p:attrName>ppt_h</p:attrName>
                                        </p:attrNameLst>
                                      </p:cBhvr>
                                      <p:tavLst>
                                        <p:tav tm="0">
                                          <p:val>
                                            <p:strVal val="ppt_h"/>
                                          </p:val>
                                        </p:tav>
                                        <p:tav tm="100000">
                                          <p:val>
                                            <p:fltVal val="0"/>
                                          </p:val>
                                        </p:tav>
                                      </p:tavLst>
                                    </p:anim>
                                    <p:animEffect transition="out" filter="fade">
                                      <p:cBhvr>
                                        <p:cTn id="300" dur="500"/>
                                        <p:tgtEl>
                                          <p:spTgt spid="78"/>
                                        </p:tgtEl>
                                      </p:cBhvr>
                                    </p:animEffect>
                                    <p:set>
                                      <p:cBhvr>
                                        <p:cTn id="301" dur="1" fill="hold">
                                          <p:stCondLst>
                                            <p:cond delay="499"/>
                                          </p:stCondLst>
                                        </p:cTn>
                                        <p:tgtEl>
                                          <p:spTgt spid="78"/>
                                        </p:tgtEl>
                                        <p:attrNameLst>
                                          <p:attrName>style.visibility</p:attrName>
                                        </p:attrNameLst>
                                      </p:cBhvr>
                                      <p:to>
                                        <p:strVal val="hidden"/>
                                      </p:to>
                                    </p:set>
                                  </p:childTnLst>
                                </p:cTn>
                              </p:par>
                              <p:par>
                                <p:cTn id="302" presetID="53" presetClass="exit" presetSubtype="0" fill="hold" nodeType="withEffect">
                                  <p:stCondLst>
                                    <p:cond delay="0"/>
                                  </p:stCondLst>
                                  <p:childTnLst>
                                    <p:anim calcmode="lin" valueType="num">
                                      <p:cBhvr>
                                        <p:cTn id="303" dur="500"/>
                                        <p:tgtEl>
                                          <p:spTgt spid="79"/>
                                        </p:tgtEl>
                                        <p:attrNameLst>
                                          <p:attrName>ppt_w</p:attrName>
                                        </p:attrNameLst>
                                      </p:cBhvr>
                                      <p:tavLst>
                                        <p:tav tm="0">
                                          <p:val>
                                            <p:strVal val="ppt_w"/>
                                          </p:val>
                                        </p:tav>
                                        <p:tav tm="100000">
                                          <p:val>
                                            <p:fltVal val="0"/>
                                          </p:val>
                                        </p:tav>
                                      </p:tavLst>
                                    </p:anim>
                                    <p:anim calcmode="lin" valueType="num">
                                      <p:cBhvr>
                                        <p:cTn id="304" dur="500"/>
                                        <p:tgtEl>
                                          <p:spTgt spid="79"/>
                                        </p:tgtEl>
                                        <p:attrNameLst>
                                          <p:attrName>ppt_h</p:attrName>
                                        </p:attrNameLst>
                                      </p:cBhvr>
                                      <p:tavLst>
                                        <p:tav tm="0">
                                          <p:val>
                                            <p:strVal val="ppt_h"/>
                                          </p:val>
                                        </p:tav>
                                        <p:tav tm="100000">
                                          <p:val>
                                            <p:fltVal val="0"/>
                                          </p:val>
                                        </p:tav>
                                      </p:tavLst>
                                    </p:anim>
                                    <p:animEffect transition="out" filter="fade">
                                      <p:cBhvr>
                                        <p:cTn id="305" dur="500"/>
                                        <p:tgtEl>
                                          <p:spTgt spid="79"/>
                                        </p:tgtEl>
                                      </p:cBhvr>
                                    </p:animEffect>
                                    <p:set>
                                      <p:cBhvr>
                                        <p:cTn id="306" dur="1" fill="hold">
                                          <p:stCondLst>
                                            <p:cond delay="499"/>
                                          </p:stCondLst>
                                        </p:cTn>
                                        <p:tgtEl>
                                          <p:spTgt spid="79"/>
                                        </p:tgtEl>
                                        <p:attrNameLst>
                                          <p:attrName>style.visibility</p:attrName>
                                        </p:attrNameLst>
                                      </p:cBhvr>
                                      <p:to>
                                        <p:strVal val="hidden"/>
                                      </p:to>
                                    </p:set>
                                  </p:childTnLst>
                                </p:cTn>
                              </p:par>
                              <p:par>
                                <p:cTn id="307" presetID="53" presetClass="exit" presetSubtype="0" fill="hold" grpId="1" nodeType="withEffect">
                                  <p:stCondLst>
                                    <p:cond delay="0"/>
                                  </p:stCondLst>
                                  <p:childTnLst>
                                    <p:anim calcmode="lin" valueType="num">
                                      <p:cBhvr>
                                        <p:cTn id="308" dur="500"/>
                                        <p:tgtEl>
                                          <p:spTgt spid="82"/>
                                        </p:tgtEl>
                                        <p:attrNameLst>
                                          <p:attrName>ppt_w</p:attrName>
                                        </p:attrNameLst>
                                      </p:cBhvr>
                                      <p:tavLst>
                                        <p:tav tm="0">
                                          <p:val>
                                            <p:strVal val="ppt_w"/>
                                          </p:val>
                                        </p:tav>
                                        <p:tav tm="100000">
                                          <p:val>
                                            <p:fltVal val="0"/>
                                          </p:val>
                                        </p:tav>
                                      </p:tavLst>
                                    </p:anim>
                                    <p:anim calcmode="lin" valueType="num">
                                      <p:cBhvr>
                                        <p:cTn id="309" dur="500"/>
                                        <p:tgtEl>
                                          <p:spTgt spid="82"/>
                                        </p:tgtEl>
                                        <p:attrNameLst>
                                          <p:attrName>ppt_h</p:attrName>
                                        </p:attrNameLst>
                                      </p:cBhvr>
                                      <p:tavLst>
                                        <p:tav tm="0">
                                          <p:val>
                                            <p:strVal val="ppt_h"/>
                                          </p:val>
                                        </p:tav>
                                        <p:tav tm="100000">
                                          <p:val>
                                            <p:fltVal val="0"/>
                                          </p:val>
                                        </p:tav>
                                      </p:tavLst>
                                    </p:anim>
                                    <p:animEffect transition="out" filter="fade">
                                      <p:cBhvr>
                                        <p:cTn id="310" dur="500"/>
                                        <p:tgtEl>
                                          <p:spTgt spid="82"/>
                                        </p:tgtEl>
                                      </p:cBhvr>
                                    </p:animEffect>
                                    <p:set>
                                      <p:cBhvr>
                                        <p:cTn id="311" dur="1" fill="hold">
                                          <p:stCondLst>
                                            <p:cond delay="499"/>
                                          </p:stCondLst>
                                        </p:cTn>
                                        <p:tgtEl>
                                          <p:spTgt spid="82"/>
                                        </p:tgtEl>
                                        <p:attrNameLst>
                                          <p:attrName>style.visibility</p:attrName>
                                        </p:attrNameLst>
                                      </p:cBhvr>
                                      <p:to>
                                        <p:strVal val="hidden"/>
                                      </p:to>
                                    </p:set>
                                  </p:childTnLst>
                                </p:cTn>
                              </p:par>
                              <p:par>
                                <p:cTn id="312" presetID="53" presetClass="exit" presetSubtype="0" fill="hold" nodeType="withEffect">
                                  <p:stCondLst>
                                    <p:cond delay="0"/>
                                  </p:stCondLst>
                                  <p:childTnLst>
                                    <p:anim calcmode="lin" valueType="num">
                                      <p:cBhvr>
                                        <p:cTn id="313" dur="500"/>
                                        <p:tgtEl>
                                          <p:spTgt spid="83"/>
                                        </p:tgtEl>
                                        <p:attrNameLst>
                                          <p:attrName>ppt_w</p:attrName>
                                        </p:attrNameLst>
                                      </p:cBhvr>
                                      <p:tavLst>
                                        <p:tav tm="0">
                                          <p:val>
                                            <p:strVal val="ppt_w"/>
                                          </p:val>
                                        </p:tav>
                                        <p:tav tm="100000">
                                          <p:val>
                                            <p:fltVal val="0"/>
                                          </p:val>
                                        </p:tav>
                                      </p:tavLst>
                                    </p:anim>
                                    <p:anim calcmode="lin" valueType="num">
                                      <p:cBhvr>
                                        <p:cTn id="314" dur="500"/>
                                        <p:tgtEl>
                                          <p:spTgt spid="83"/>
                                        </p:tgtEl>
                                        <p:attrNameLst>
                                          <p:attrName>ppt_h</p:attrName>
                                        </p:attrNameLst>
                                      </p:cBhvr>
                                      <p:tavLst>
                                        <p:tav tm="0">
                                          <p:val>
                                            <p:strVal val="ppt_h"/>
                                          </p:val>
                                        </p:tav>
                                        <p:tav tm="100000">
                                          <p:val>
                                            <p:fltVal val="0"/>
                                          </p:val>
                                        </p:tav>
                                      </p:tavLst>
                                    </p:anim>
                                    <p:animEffect transition="out" filter="fade">
                                      <p:cBhvr>
                                        <p:cTn id="315" dur="500"/>
                                        <p:tgtEl>
                                          <p:spTgt spid="83"/>
                                        </p:tgtEl>
                                      </p:cBhvr>
                                    </p:animEffect>
                                    <p:set>
                                      <p:cBhvr>
                                        <p:cTn id="316" dur="1" fill="hold">
                                          <p:stCondLst>
                                            <p:cond delay="499"/>
                                          </p:stCondLst>
                                        </p:cTn>
                                        <p:tgtEl>
                                          <p:spTgt spid="83"/>
                                        </p:tgtEl>
                                        <p:attrNameLst>
                                          <p:attrName>style.visibility</p:attrName>
                                        </p:attrNameLst>
                                      </p:cBhvr>
                                      <p:to>
                                        <p:strVal val="hidden"/>
                                      </p:to>
                                    </p:set>
                                  </p:childTnLst>
                                </p:cTn>
                              </p:par>
                              <p:par>
                                <p:cTn id="317" presetID="53" presetClass="exit" presetSubtype="0" fill="hold" nodeType="withEffect">
                                  <p:stCondLst>
                                    <p:cond delay="0"/>
                                  </p:stCondLst>
                                  <p:childTnLst>
                                    <p:anim calcmode="lin" valueType="num">
                                      <p:cBhvr>
                                        <p:cTn id="318" dur="500"/>
                                        <p:tgtEl>
                                          <p:spTgt spid="11"/>
                                        </p:tgtEl>
                                        <p:attrNameLst>
                                          <p:attrName>ppt_w</p:attrName>
                                        </p:attrNameLst>
                                      </p:cBhvr>
                                      <p:tavLst>
                                        <p:tav tm="0">
                                          <p:val>
                                            <p:strVal val="ppt_w"/>
                                          </p:val>
                                        </p:tav>
                                        <p:tav tm="100000">
                                          <p:val>
                                            <p:fltVal val="0"/>
                                          </p:val>
                                        </p:tav>
                                      </p:tavLst>
                                    </p:anim>
                                    <p:anim calcmode="lin" valueType="num">
                                      <p:cBhvr>
                                        <p:cTn id="319" dur="500"/>
                                        <p:tgtEl>
                                          <p:spTgt spid="11"/>
                                        </p:tgtEl>
                                        <p:attrNameLst>
                                          <p:attrName>ppt_h</p:attrName>
                                        </p:attrNameLst>
                                      </p:cBhvr>
                                      <p:tavLst>
                                        <p:tav tm="0">
                                          <p:val>
                                            <p:strVal val="ppt_h"/>
                                          </p:val>
                                        </p:tav>
                                        <p:tav tm="100000">
                                          <p:val>
                                            <p:fltVal val="0"/>
                                          </p:val>
                                        </p:tav>
                                      </p:tavLst>
                                    </p:anim>
                                    <p:animEffect transition="out" filter="fade">
                                      <p:cBhvr>
                                        <p:cTn id="320" dur="500"/>
                                        <p:tgtEl>
                                          <p:spTgt spid="11"/>
                                        </p:tgtEl>
                                      </p:cBhvr>
                                    </p:animEffect>
                                    <p:set>
                                      <p:cBhvr>
                                        <p:cTn id="321" dur="1" fill="hold">
                                          <p:stCondLst>
                                            <p:cond delay="499"/>
                                          </p:stCondLst>
                                        </p:cTn>
                                        <p:tgtEl>
                                          <p:spTgt spid="11"/>
                                        </p:tgtEl>
                                        <p:attrNameLst>
                                          <p:attrName>style.visibility</p:attrName>
                                        </p:attrNameLst>
                                      </p:cBhvr>
                                      <p:to>
                                        <p:strVal val="hidden"/>
                                      </p:to>
                                    </p:set>
                                  </p:childTnLst>
                                </p:cTn>
                              </p:par>
                              <p:par>
                                <p:cTn id="322" presetID="53" presetClass="exit" presetSubtype="0" fill="hold" nodeType="withEffect">
                                  <p:stCondLst>
                                    <p:cond delay="0"/>
                                  </p:stCondLst>
                                  <p:childTnLst>
                                    <p:anim calcmode="lin" valueType="num">
                                      <p:cBhvr>
                                        <p:cTn id="323" dur="500"/>
                                        <p:tgtEl>
                                          <p:spTgt spid="84"/>
                                        </p:tgtEl>
                                        <p:attrNameLst>
                                          <p:attrName>ppt_w</p:attrName>
                                        </p:attrNameLst>
                                      </p:cBhvr>
                                      <p:tavLst>
                                        <p:tav tm="0">
                                          <p:val>
                                            <p:strVal val="ppt_w"/>
                                          </p:val>
                                        </p:tav>
                                        <p:tav tm="100000">
                                          <p:val>
                                            <p:fltVal val="0"/>
                                          </p:val>
                                        </p:tav>
                                      </p:tavLst>
                                    </p:anim>
                                    <p:anim calcmode="lin" valueType="num">
                                      <p:cBhvr>
                                        <p:cTn id="324" dur="500"/>
                                        <p:tgtEl>
                                          <p:spTgt spid="84"/>
                                        </p:tgtEl>
                                        <p:attrNameLst>
                                          <p:attrName>ppt_h</p:attrName>
                                        </p:attrNameLst>
                                      </p:cBhvr>
                                      <p:tavLst>
                                        <p:tav tm="0">
                                          <p:val>
                                            <p:strVal val="ppt_h"/>
                                          </p:val>
                                        </p:tav>
                                        <p:tav tm="100000">
                                          <p:val>
                                            <p:fltVal val="0"/>
                                          </p:val>
                                        </p:tav>
                                      </p:tavLst>
                                    </p:anim>
                                    <p:animEffect transition="out" filter="fade">
                                      <p:cBhvr>
                                        <p:cTn id="325" dur="500"/>
                                        <p:tgtEl>
                                          <p:spTgt spid="84"/>
                                        </p:tgtEl>
                                      </p:cBhvr>
                                    </p:animEffect>
                                    <p:set>
                                      <p:cBhvr>
                                        <p:cTn id="326" dur="1" fill="hold">
                                          <p:stCondLst>
                                            <p:cond delay="499"/>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30" grpId="0" animBg="1"/>
      <p:bldP spid="30" grpId="1" animBg="1"/>
      <p:bldP spid="41" grpId="0" animBg="1"/>
      <p:bldP spid="41" grpId="1" animBg="1"/>
      <p:bldP spid="18" grpId="0" animBg="1"/>
      <p:bldP spid="18" grpId="1" animBg="1"/>
      <p:bldP spid="31" grpId="0" animBg="1"/>
      <p:bldP spid="31" grpId="1" animBg="1"/>
      <p:bldP spid="32" grpId="0" animBg="1"/>
      <p:bldP spid="32" grpId="1" animBg="1"/>
      <p:bldP spid="69" grpId="0"/>
      <p:bldP spid="69" grpId="1"/>
      <p:bldP spid="70" grpId="0"/>
      <p:bldP spid="70" grpId="1"/>
      <p:bldP spid="71" grpId="0"/>
      <p:bldP spid="71" grpId="1"/>
      <p:bldP spid="72" grpId="0"/>
      <p:bldP spid="72" grpId="1"/>
      <p:bldP spid="73" grpId="0"/>
      <p:bldP spid="73" grpId="1"/>
      <p:bldP spid="74" grpId="0" animBg="1"/>
      <p:bldP spid="74" grpId="1" animBg="1"/>
      <p:bldP spid="82" grpId="0"/>
      <p:bldP spid="8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Freeform 22"/>
          <p:cNvSpPr>
            <a:spLocks/>
          </p:cNvSpPr>
          <p:nvPr/>
        </p:nvSpPr>
        <p:spPr bwMode="auto">
          <a:xfrm>
            <a:off x="1042988" y="2565400"/>
            <a:ext cx="1296987" cy="1079500"/>
          </a:xfrm>
          <a:custGeom>
            <a:avLst/>
            <a:gdLst>
              <a:gd name="T0" fmla="*/ 2147483647 w 817"/>
              <a:gd name="T1" fmla="*/ 2147483647 h 771"/>
              <a:gd name="T2" fmla="*/ 2147483647 w 817"/>
              <a:gd name="T3" fmla="*/ 2147483647 h 771"/>
              <a:gd name="T4" fmla="*/ 0 w 817"/>
              <a:gd name="T5" fmla="*/ 0 h 771"/>
              <a:gd name="T6" fmla="*/ 0 60000 65536"/>
              <a:gd name="T7" fmla="*/ 0 60000 65536"/>
              <a:gd name="T8" fmla="*/ 0 60000 65536"/>
              <a:gd name="T9" fmla="*/ 0 w 817"/>
              <a:gd name="T10" fmla="*/ 0 h 771"/>
              <a:gd name="T11" fmla="*/ 817 w 817"/>
              <a:gd name="T12" fmla="*/ 771 h 771"/>
            </a:gdLst>
            <a:ahLst/>
            <a:cxnLst>
              <a:cxn ang="T6">
                <a:pos x="T0" y="T1"/>
              </a:cxn>
              <a:cxn ang="T7">
                <a:pos x="T2" y="T3"/>
              </a:cxn>
              <a:cxn ang="T8">
                <a:pos x="T4" y="T5"/>
              </a:cxn>
            </a:cxnLst>
            <a:rect l="T9" t="T10" r="T11" b="T12"/>
            <a:pathLst>
              <a:path w="817" h="771">
                <a:moveTo>
                  <a:pt x="817" y="771"/>
                </a:moveTo>
                <a:cubicBezTo>
                  <a:pt x="544" y="654"/>
                  <a:pt x="272" y="537"/>
                  <a:pt x="136" y="408"/>
                </a:cubicBezTo>
                <a:cubicBezTo>
                  <a:pt x="0" y="279"/>
                  <a:pt x="15" y="91"/>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6408" name="Freeform 24"/>
          <p:cNvSpPr>
            <a:spLocks/>
          </p:cNvSpPr>
          <p:nvPr/>
        </p:nvSpPr>
        <p:spPr bwMode="auto">
          <a:xfrm rot="10800000">
            <a:off x="3492500" y="1484313"/>
            <a:ext cx="3311525" cy="1008062"/>
          </a:xfrm>
          <a:custGeom>
            <a:avLst/>
            <a:gdLst>
              <a:gd name="T0" fmla="*/ 2147483647 w 817"/>
              <a:gd name="T1" fmla="*/ 2147483647 h 771"/>
              <a:gd name="T2" fmla="*/ 2147483647 w 817"/>
              <a:gd name="T3" fmla="*/ 2147483647 h 771"/>
              <a:gd name="T4" fmla="*/ 0 w 817"/>
              <a:gd name="T5" fmla="*/ 0 h 771"/>
              <a:gd name="T6" fmla="*/ 0 60000 65536"/>
              <a:gd name="T7" fmla="*/ 0 60000 65536"/>
              <a:gd name="T8" fmla="*/ 0 60000 65536"/>
              <a:gd name="T9" fmla="*/ 0 w 817"/>
              <a:gd name="T10" fmla="*/ 0 h 771"/>
              <a:gd name="T11" fmla="*/ 817 w 817"/>
              <a:gd name="T12" fmla="*/ 771 h 771"/>
            </a:gdLst>
            <a:ahLst/>
            <a:cxnLst>
              <a:cxn ang="T6">
                <a:pos x="T0" y="T1"/>
              </a:cxn>
              <a:cxn ang="T7">
                <a:pos x="T2" y="T3"/>
              </a:cxn>
              <a:cxn ang="T8">
                <a:pos x="T4" y="T5"/>
              </a:cxn>
            </a:cxnLst>
            <a:rect l="T9" t="T10" r="T11" b="T12"/>
            <a:pathLst>
              <a:path w="817" h="771">
                <a:moveTo>
                  <a:pt x="817" y="771"/>
                </a:moveTo>
                <a:cubicBezTo>
                  <a:pt x="544" y="654"/>
                  <a:pt x="272" y="537"/>
                  <a:pt x="136" y="408"/>
                </a:cubicBezTo>
                <a:cubicBezTo>
                  <a:pt x="0" y="279"/>
                  <a:pt x="15" y="91"/>
                  <a:pt x="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pic>
        <p:nvPicPr>
          <p:cNvPr id="22" name="Imagem 21" descr="ATHO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2564904"/>
            <a:ext cx="225742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tângulo 23"/>
          <p:cNvSpPr/>
          <p:nvPr/>
        </p:nvSpPr>
        <p:spPr>
          <a:xfrm>
            <a:off x="71406" y="3357562"/>
            <a:ext cx="1857325" cy="4308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Busca pelo Paciente</a:t>
            </a:r>
          </a:p>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na Base de Dados</a:t>
            </a:r>
          </a:p>
        </p:txBody>
      </p:sp>
      <p:sp>
        <p:nvSpPr>
          <p:cNvPr id="25" name="Retângulo 24"/>
          <p:cNvSpPr/>
          <p:nvPr/>
        </p:nvSpPr>
        <p:spPr>
          <a:xfrm>
            <a:off x="4572063" y="1285860"/>
            <a:ext cx="1857325" cy="43088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Exibição das Imagens em NKI ou JPEG</a:t>
            </a:r>
          </a:p>
        </p:txBody>
      </p:sp>
      <p:sp>
        <p:nvSpPr>
          <p:cNvPr id="26" name="Retângulo 25"/>
          <p:cNvSpPr/>
          <p:nvPr/>
        </p:nvSpPr>
        <p:spPr>
          <a:xfrm>
            <a:off x="3794795" y="5167640"/>
            <a:ext cx="1857325" cy="26161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pt-BR" sz="1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(ATHOS)</a:t>
            </a:r>
          </a:p>
        </p:txBody>
      </p:sp>
      <p:sp>
        <p:nvSpPr>
          <p:cNvPr id="23" name="CaixaDeTexto 22"/>
          <p:cNvSpPr txBox="1"/>
          <p:nvPr/>
        </p:nvSpPr>
        <p:spPr>
          <a:xfrm>
            <a:off x="0" y="0"/>
            <a:ext cx="9144000" cy="369332"/>
          </a:xfrm>
          <a:prstGeom prst="rect">
            <a:avLst/>
          </a:prstGeom>
          <a:noFill/>
        </p:spPr>
        <p:txBody>
          <a:bodyPr>
            <a:spAutoFit/>
          </a:bodyPr>
          <a:lstStyle/>
          <a:p>
            <a:pPr algn="ctr">
              <a:defRPr/>
            </a:pPr>
            <a:r>
              <a:rPr lang="pt-BR" dirty="0">
                <a:solidFill>
                  <a:schemeClr val="tx1">
                    <a:alpha val="46000"/>
                  </a:schemeClr>
                </a:solidFill>
              </a:rPr>
              <a:t>Fluxo de Diagnóstico por Imagens</a:t>
            </a:r>
          </a:p>
        </p:txBody>
      </p:sp>
      <p:sp>
        <p:nvSpPr>
          <p:cNvPr id="28" name="CaixaDeTexto 27"/>
          <p:cNvSpPr txBox="1">
            <a:spLocks noChangeArrowheads="1"/>
          </p:cNvSpPr>
          <p:nvPr/>
        </p:nvSpPr>
        <p:spPr bwMode="auto">
          <a:xfrm>
            <a:off x="395536" y="3683000"/>
            <a:ext cx="11929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dirty="0" smtClean="0">
                <a:solidFill>
                  <a:schemeClr val="bg1"/>
                </a:solidFill>
              </a:rPr>
              <a:t>(Navegador Web)</a:t>
            </a:r>
            <a:endParaRPr lang="pt-BR" sz="1000" dirty="0">
              <a:solidFill>
                <a:schemeClr val="bg1"/>
              </a:solidFill>
            </a:endParaRPr>
          </a:p>
        </p:txBody>
      </p:sp>
      <p:grpSp>
        <p:nvGrpSpPr>
          <p:cNvPr id="4" name="Grupo 32"/>
          <p:cNvGrpSpPr>
            <a:grpSpLocks/>
          </p:cNvGrpSpPr>
          <p:nvPr/>
        </p:nvGrpSpPr>
        <p:grpSpPr bwMode="auto">
          <a:xfrm>
            <a:off x="3203848" y="4653136"/>
            <a:ext cx="979488" cy="857250"/>
            <a:chOff x="214282" y="4477122"/>
            <a:chExt cx="648830" cy="575898"/>
          </a:xfrm>
        </p:grpSpPr>
        <p:pic>
          <p:nvPicPr>
            <p:cNvPr id="4113" name="Imagem 33" descr="H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82" y="4643446"/>
              <a:ext cx="648830" cy="4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CaixaDeTexto 34"/>
            <p:cNvSpPr txBox="1">
              <a:spLocks noChangeArrowheads="1"/>
            </p:cNvSpPr>
            <p:nvPr/>
          </p:nvSpPr>
          <p:spPr bwMode="auto">
            <a:xfrm>
              <a:off x="245597" y="4477122"/>
              <a:ext cx="611317" cy="2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400" dirty="0">
                  <a:solidFill>
                    <a:schemeClr val="bg1"/>
                  </a:solidFill>
                </a:rPr>
                <a:t>Sistemas</a:t>
              </a:r>
            </a:p>
          </p:txBody>
        </p:sp>
      </p:grpSp>
      <p:sp>
        <p:nvSpPr>
          <p:cNvPr id="36" name="CaixaDeTexto 35"/>
          <p:cNvSpPr txBox="1">
            <a:spLocks noChangeArrowheads="1"/>
          </p:cNvSpPr>
          <p:nvPr/>
        </p:nvSpPr>
        <p:spPr bwMode="auto">
          <a:xfrm>
            <a:off x="5143500" y="1825625"/>
            <a:ext cx="733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1000"/>
              <a:t>(via Web)</a:t>
            </a:r>
          </a:p>
        </p:txBody>
      </p:sp>
      <p:sp>
        <p:nvSpPr>
          <p:cNvPr id="37" name="CaixaDeTexto 36"/>
          <p:cNvSpPr txBox="1"/>
          <p:nvPr/>
        </p:nvSpPr>
        <p:spPr>
          <a:xfrm>
            <a:off x="-32" y="345024"/>
            <a:ext cx="9144000" cy="369332"/>
          </a:xfrm>
          <a:prstGeom prst="rect">
            <a:avLst/>
          </a:prstGeom>
          <a:noFill/>
        </p:spPr>
        <p:txBody>
          <a:bodyPr>
            <a:spAutoFit/>
          </a:bodyPr>
          <a:lstStyle/>
          <a:p>
            <a:pPr algn="ctr">
              <a:defRPr/>
            </a:pPr>
            <a:r>
              <a:rPr lang="pt-BR" b="1" dirty="0">
                <a:solidFill>
                  <a:schemeClr val="tx1">
                    <a:alpha val="46000"/>
                  </a:schemeClr>
                </a:solidFill>
              </a:rPr>
              <a:t>Visualização Alternativa</a:t>
            </a:r>
          </a:p>
        </p:txBody>
      </p:sp>
      <p:grpSp>
        <p:nvGrpSpPr>
          <p:cNvPr id="27" name="Grupo 65"/>
          <p:cNvGrpSpPr>
            <a:grpSpLocks/>
          </p:cNvGrpSpPr>
          <p:nvPr/>
        </p:nvGrpSpPr>
        <p:grpSpPr bwMode="auto">
          <a:xfrm>
            <a:off x="1259632" y="5429250"/>
            <a:ext cx="2880320" cy="952500"/>
            <a:chOff x="356432" y="5310949"/>
            <a:chExt cx="2428222" cy="1214038"/>
          </a:xfrm>
        </p:grpSpPr>
        <p:sp>
          <p:nvSpPr>
            <p:cNvPr id="29" name="Retângulo de cantos arredondados 28"/>
            <p:cNvSpPr/>
            <p:nvPr/>
          </p:nvSpPr>
          <p:spPr>
            <a:xfrm>
              <a:off x="356432" y="5310949"/>
              <a:ext cx="2428222" cy="12140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Estações de </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Visualização</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pt-B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(Cliente DICOM)</a:t>
              </a:r>
              <a:endPar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813"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1188"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2563"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938"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C:\Documents and Settings\gfcaetano\Configurações locais\Temporary Internet Files\Content.IE5\ALELG5QZ\MCj043264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13" y="5381625"/>
              <a:ext cx="328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01" name="Line 17"/>
          <p:cNvSpPr>
            <a:spLocks noChangeShapeType="1"/>
          </p:cNvSpPr>
          <p:nvPr/>
        </p:nvSpPr>
        <p:spPr bwMode="auto">
          <a:xfrm>
            <a:off x="826865" y="6165850"/>
            <a:ext cx="151288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40" name="Imagem 39" descr="SISH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2875" y="5457403"/>
            <a:ext cx="221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22"/>
          <p:cNvSpPr>
            <a:spLocks/>
          </p:cNvSpPr>
          <p:nvPr/>
        </p:nvSpPr>
        <p:spPr bwMode="auto">
          <a:xfrm rot="9218667">
            <a:off x="3318827" y="300573"/>
            <a:ext cx="1296987" cy="1079500"/>
          </a:xfrm>
          <a:custGeom>
            <a:avLst/>
            <a:gdLst>
              <a:gd name="T0" fmla="*/ 2147483647 w 817"/>
              <a:gd name="T1" fmla="*/ 2147483647 h 771"/>
              <a:gd name="T2" fmla="*/ 2147483647 w 817"/>
              <a:gd name="T3" fmla="*/ 2147483647 h 771"/>
              <a:gd name="T4" fmla="*/ 0 w 817"/>
              <a:gd name="T5" fmla="*/ 0 h 771"/>
              <a:gd name="T6" fmla="*/ 0 60000 65536"/>
              <a:gd name="T7" fmla="*/ 0 60000 65536"/>
              <a:gd name="T8" fmla="*/ 0 60000 65536"/>
              <a:gd name="T9" fmla="*/ 0 w 817"/>
              <a:gd name="T10" fmla="*/ 0 h 771"/>
              <a:gd name="T11" fmla="*/ 817 w 817"/>
              <a:gd name="T12" fmla="*/ 771 h 771"/>
            </a:gdLst>
            <a:ahLst/>
            <a:cxnLst>
              <a:cxn ang="T6">
                <a:pos x="T0" y="T1"/>
              </a:cxn>
              <a:cxn ang="T7">
                <a:pos x="T2" y="T3"/>
              </a:cxn>
              <a:cxn ang="T8">
                <a:pos x="T4" y="T5"/>
              </a:cxn>
            </a:cxnLst>
            <a:rect l="T9" t="T10" r="T11" b="T12"/>
            <a:pathLst>
              <a:path w="817" h="771">
                <a:moveTo>
                  <a:pt x="817" y="771"/>
                </a:moveTo>
                <a:cubicBezTo>
                  <a:pt x="544" y="654"/>
                  <a:pt x="272" y="537"/>
                  <a:pt x="136" y="408"/>
                </a:cubicBezTo>
                <a:cubicBezTo>
                  <a:pt x="0" y="279"/>
                  <a:pt x="15" y="91"/>
                  <a:pt x="0" y="0"/>
                </a:cubicBezTo>
              </a:path>
            </a:pathLst>
          </a:custGeom>
          <a:noFill/>
          <a:ln w="381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grpSp>
        <p:nvGrpSpPr>
          <p:cNvPr id="3" name="Grupo 2"/>
          <p:cNvGrpSpPr/>
          <p:nvPr/>
        </p:nvGrpSpPr>
        <p:grpSpPr>
          <a:xfrm>
            <a:off x="6124440" y="1611862"/>
            <a:ext cx="2667000" cy="2786063"/>
            <a:chOff x="6499920" y="362891"/>
            <a:chExt cx="2667000" cy="2786063"/>
          </a:xfrm>
        </p:grpSpPr>
        <p:pic>
          <p:nvPicPr>
            <p:cNvPr id="3083" name="Imagem 22" descr="ATHOS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9920" y="362891"/>
              <a:ext cx="2667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7049292" y="1171917"/>
              <a:ext cx="6628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5" name="Grupo 94"/>
          <p:cNvGrpSpPr>
            <a:grpSpLocks/>
          </p:cNvGrpSpPr>
          <p:nvPr/>
        </p:nvGrpSpPr>
        <p:grpSpPr bwMode="auto">
          <a:xfrm>
            <a:off x="6444208" y="2530715"/>
            <a:ext cx="2428418" cy="1042290"/>
            <a:chOff x="6908800" y="4932376"/>
            <a:chExt cx="2428891" cy="1047760"/>
          </a:xfrm>
        </p:grpSpPr>
        <p:sp>
          <p:nvSpPr>
            <p:cNvPr id="38" name="Retângulo de cantos arredondados 37"/>
            <p:cNvSpPr/>
            <p:nvPr/>
          </p:nvSpPr>
          <p:spPr>
            <a:xfrm>
              <a:off x="6908800" y="4932376"/>
              <a:ext cx="2428891" cy="104776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pt-BR" dirty="0">
                  <a:ln w="18415" cmpd="sng">
                    <a:solidFill>
                      <a:srgbClr val="FFFFFF"/>
                    </a:solidFill>
                    <a:prstDash val="solid"/>
                  </a:ln>
                  <a:solidFill>
                    <a:srgbClr val="FFFFFF"/>
                  </a:solidFill>
                  <a:effectLst>
                    <a:outerShdw blurRad="63500" dir="3600000" algn="tl" rotWithShape="0">
                      <a:srgbClr val="000000">
                        <a:alpha val="70000"/>
                      </a:srgbClr>
                    </a:outerShdw>
                  </a:effectLst>
                </a:rPr>
                <a:t>Servidor</a:t>
              </a:r>
            </a:p>
            <a:p>
              <a:pPr algn="ct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Central - Web</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r>
                <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rPr>
                <a:t>(Servidor DICOM</a:t>
              </a:r>
            </a:p>
            <a:p>
              <a:pPr algn="ctr">
                <a:defRPr/>
              </a:pPr>
              <a:r>
                <a:rPr lang="pt-BR" sz="1100" dirty="0">
                  <a:ln w="18415" cmpd="sng">
                    <a:solidFill>
                      <a:srgbClr val="FFFFFF"/>
                    </a:solidFill>
                    <a:prstDash val="solid"/>
                  </a:ln>
                  <a:solidFill>
                    <a:srgbClr val="FFFFFF"/>
                  </a:solidFill>
                  <a:effectLst>
                    <a:outerShdw blurRad="63500" dir="3600000" algn="tl" rotWithShape="0">
                      <a:srgbClr val="000000">
                        <a:alpha val="70000"/>
                      </a:srgbClr>
                    </a:outerShdw>
                  </a:effectLst>
                </a:rPr>
                <a:t>Todas Modalidades)</a:t>
              </a:r>
            </a:p>
          </p:txBody>
        </p:sp>
        <p:pic>
          <p:nvPicPr>
            <p:cNvPr id="39" name="Picture 2" descr="C:\Documents and Settings\gfcaetano\Configurações locais\Temporary Internet Files\Content.IE5\UV2ROTI5\MCj0434845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7183" y="5147608"/>
              <a:ext cx="558679" cy="55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50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4.52359E-6 L -0.1198 -0.00416 " pathEditMode="relative" rAng="0" ptsTypes="AA">
                                      <p:cBhvr>
                                        <p:cTn id="6" dur="2000" fill="hold"/>
                                        <p:tgtEl>
                                          <p:spTgt spid="27"/>
                                        </p:tgtEl>
                                        <p:attrNameLst>
                                          <p:attrName>ppt_x</p:attrName>
                                          <p:attrName>ppt_y</p:attrName>
                                        </p:attrNameLst>
                                      </p:cBhvr>
                                      <p:rCtr x="-5990" y="-2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401"/>
                                        </p:tgtEl>
                                        <p:attrNameLst>
                                          <p:attrName>style.visibility</p:attrName>
                                        </p:attrNameLst>
                                      </p:cBhvr>
                                      <p:to>
                                        <p:strVal val="visible"/>
                                      </p:to>
                                    </p:set>
                                    <p:animEffect transition="in" filter="fade">
                                      <p:cBhvr>
                                        <p:cTn id="11" dur="500"/>
                                        <p:tgtEl>
                                          <p:spTgt spid="1640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9045 0.01528 L -0.69983 -0.1912 " pathEditMode="relative" rAng="0" ptsTypes="AA">
                                      <p:cBhvr>
                                        <p:cTn id="15" dur="2000" fill="hold"/>
                                        <p:tgtEl>
                                          <p:spTgt spid="35"/>
                                        </p:tgtEl>
                                        <p:attrNameLst>
                                          <p:attrName>ppt_x</p:attrName>
                                          <p:attrName>ppt_y</p:attrName>
                                        </p:attrNameLst>
                                      </p:cBhvr>
                                      <p:rCtr x="-30469" y="-10324"/>
                                    </p:animMotion>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406"/>
                                        </p:tgtEl>
                                        <p:attrNameLst>
                                          <p:attrName>style.visibility</p:attrName>
                                        </p:attrNameLst>
                                      </p:cBhvr>
                                      <p:to>
                                        <p:strVal val="visible"/>
                                      </p:to>
                                    </p:set>
                                    <p:animEffect transition="in" filter="blinds(horizontal)">
                                      <p:cBhvr>
                                        <p:cTn id="35" dur="500"/>
                                        <p:tgtEl>
                                          <p:spTgt spid="1640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par>
                                <p:cTn id="39" presetID="3"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linds(horizontal)">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animEffect transition="in" filter="blinds(horizontal)">
                                      <p:cBhvr>
                                        <p:cTn id="51" dur="500"/>
                                        <p:tgtEl>
                                          <p:spTgt spid="16408"/>
                                        </p:tgtEl>
                                      </p:cBhvr>
                                    </p:animEffect>
                                  </p:childTnLst>
                                </p:cTn>
                              </p:par>
                              <p:par>
                                <p:cTn id="52" presetID="3" presetClass="entr" presetSubtype="1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linds(horizont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nimBg="1"/>
      <p:bldP spid="16408" grpId="0" animBg="1"/>
      <p:bldP spid="28" grpId="0"/>
      <p:bldP spid="36" grpId="0"/>
      <p:bldP spid="16401"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FF00"/>
                </a:solidFill>
              </a:rPr>
              <a:t>Integração HIS/RIS/PACS</a:t>
            </a:r>
            <a:endParaRPr lang="pt-BR" dirty="0">
              <a:solidFill>
                <a:srgbClr val="FFFF00"/>
              </a:solidFill>
            </a:endParaRPr>
          </a:p>
        </p:txBody>
      </p:sp>
      <p:pic>
        <p:nvPicPr>
          <p:cNvPr id="45" name="Espaço Reservado para Conteúdo 4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2879" y="4830277"/>
            <a:ext cx="606723" cy="606723"/>
          </a:xfrm>
        </p:spPr>
      </p:pic>
      <p:sp>
        <p:nvSpPr>
          <p:cNvPr id="4" name="Retângulo de cantos arredondados 3"/>
          <p:cNvSpPr/>
          <p:nvPr/>
        </p:nvSpPr>
        <p:spPr>
          <a:xfrm>
            <a:off x="1155791" y="2105747"/>
            <a:ext cx="1224136" cy="5760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HIS</a:t>
            </a:r>
            <a:endParaRPr lang="pt-BR" dirty="0">
              <a:solidFill>
                <a:schemeClr val="bg1">
                  <a:lumMod val="50000"/>
                </a:schemeClr>
              </a:solidFill>
            </a:endParaRPr>
          </a:p>
        </p:txBody>
      </p:sp>
      <p:sp>
        <p:nvSpPr>
          <p:cNvPr id="19" name="Retângulo de cantos arredondados 18"/>
          <p:cNvSpPr/>
          <p:nvPr/>
        </p:nvSpPr>
        <p:spPr>
          <a:xfrm>
            <a:off x="2883982" y="2101682"/>
            <a:ext cx="1224136" cy="5760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RIS</a:t>
            </a:r>
            <a:endParaRPr lang="pt-BR" dirty="0">
              <a:solidFill>
                <a:schemeClr val="bg1">
                  <a:lumMod val="50000"/>
                </a:schemeClr>
              </a:solidFill>
            </a:endParaRPr>
          </a:p>
        </p:txBody>
      </p:sp>
      <p:sp>
        <p:nvSpPr>
          <p:cNvPr id="21" name="Retângulo de cantos arredondados 20"/>
          <p:cNvSpPr/>
          <p:nvPr/>
        </p:nvSpPr>
        <p:spPr>
          <a:xfrm>
            <a:off x="2447764" y="4098219"/>
            <a:ext cx="1224136" cy="5760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lumMod val="50000"/>
                  </a:schemeClr>
                </a:solidFill>
              </a:rPr>
              <a:t>Estações</a:t>
            </a:r>
            <a:r>
              <a:rPr lang="en-US" sz="1400" dirty="0" smtClean="0">
                <a:solidFill>
                  <a:schemeClr val="bg1">
                    <a:lumMod val="50000"/>
                  </a:schemeClr>
                </a:solidFill>
              </a:rPr>
              <a:t> de </a:t>
            </a:r>
            <a:r>
              <a:rPr lang="en-US" sz="1400" dirty="0" err="1" smtClean="0">
                <a:solidFill>
                  <a:schemeClr val="bg1">
                    <a:lumMod val="50000"/>
                  </a:schemeClr>
                </a:solidFill>
              </a:rPr>
              <a:t>Visualização</a:t>
            </a:r>
            <a:endParaRPr lang="pt-BR" sz="1400" dirty="0">
              <a:solidFill>
                <a:schemeClr val="bg1">
                  <a:lumMod val="50000"/>
                </a:schemeClr>
              </a:solidFill>
            </a:endParaRPr>
          </a:p>
        </p:txBody>
      </p:sp>
      <p:sp>
        <p:nvSpPr>
          <p:cNvPr id="23" name="Retângulo de cantos arredondados 22"/>
          <p:cNvSpPr/>
          <p:nvPr/>
        </p:nvSpPr>
        <p:spPr>
          <a:xfrm>
            <a:off x="6732240" y="3053631"/>
            <a:ext cx="1224136" cy="57606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lumMod val="50000"/>
                  </a:schemeClr>
                </a:solidFill>
              </a:rPr>
              <a:t>Modalidades</a:t>
            </a:r>
            <a:r>
              <a:rPr lang="en-US" sz="1400" dirty="0" smtClean="0">
                <a:solidFill>
                  <a:schemeClr val="bg1">
                    <a:lumMod val="50000"/>
                  </a:schemeClr>
                </a:solidFill>
              </a:rPr>
              <a:t> de </a:t>
            </a:r>
            <a:r>
              <a:rPr lang="en-US" sz="1400" dirty="0" err="1" smtClean="0">
                <a:solidFill>
                  <a:schemeClr val="bg1">
                    <a:lumMod val="50000"/>
                  </a:schemeClr>
                </a:solidFill>
              </a:rPr>
              <a:t>Imagens</a:t>
            </a:r>
            <a:endParaRPr lang="pt-BR" sz="1400" dirty="0">
              <a:solidFill>
                <a:schemeClr val="bg1">
                  <a:lumMod val="50000"/>
                </a:schemeClr>
              </a:solidFill>
            </a:endParaRPr>
          </a:p>
        </p:txBody>
      </p:sp>
      <p:sp>
        <p:nvSpPr>
          <p:cNvPr id="24" name="Retângulo de cantos arredondados 23"/>
          <p:cNvSpPr/>
          <p:nvPr/>
        </p:nvSpPr>
        <p:spPr>
          <a:xfrm>
            <a:off x="4572000" y="3483090"/>
            <a:ext cx="2016224" cy="1471108"/>
          </a:xfrm>
          <a:prstGeom prst="roundRect">
            <a:avLst>
              <a:gd name="adj" fmla="val 50000"/>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lumMod val="50000"/>
                </a:schemeClr>
              </a:solidFill>
            </a:endParaRPr>
          </a:p>
        </p:txBody>
      </p:sp>
      <p:cxnSp>
        <p:nvCxnSpPr>
          <p:cNvPr id="25" name="Conector de seta reta 24"/>
          <p:cNvCxnSpPr>
            <a:stCxn id="19" idx="1"/>
          </p:cNvCxnSpPr>
          <p:nvPr/>
        </p:nvCxnSpPr>
        <p:spPr>
          <a:xfrm flipH="1">
            <a:off x="2379927" y="2389714"/>
            <a:ext cx="504055"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Conector angulado 28"/>
          <p:cNvCxnSpPr>
            <a:stCxn id="24" idx="1"/>
            <a:endCxn id="19" idx="3"/>
          </p:cNvCxnSpPr>
          <p:nvPr/>
        </p:nvCxnSpPr>
        <p:spPr>
          <a:xfrm rot="10800000">
            <a:off x="4108118" y="2389714"/>
            <a:ext cx="463882" cy="182893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782" y="2314195"/>
            <a:ext cx="21526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Conector angulado 32"/>
          <p:cNvCxnSpPr>
            <a:stCxn id="24" idx="0"/>
            <a:endCxn id="23" idx="1"/>
          </p:cNvCxnSpPr>
          <p:nvPr/>
        </p:nvCxnSpPr>
        <p:spPr>
          <a:xfrm rot="5400000" flipH="1" flipV="1">
            <a:off x="6085463" y="2836313"/>
            <a:ext cx="141427" cy="1152128"/>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AutoShape 4" descr="http://www.clker.com/cliparts/3/9/m/q/I/s/server.svg"/>
          <p:cNvSpPr>
            <a:spLocks noChangeAspect="1" noChangeArrowheads="1"/>
          </p:cNvSpPr>
          <p:nvPr/>
        </p:nvSpPr>
        <p:spPr bwMode="auto">
          <a:xfrm>
            <a:off x="155575" y="-2849563"/>
            <a:ext cx="4200525" cy="594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9617" y="4205759"/>
            <a:ext cx="354551" cy="4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9577" y="4210126"/>
            <a:ext cx="354551" cy="4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9537" y="4210126"/>
            <a:ext cx="354551" cy="4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553" y="3634062"/>
            <a:ext cx="354551" cy="4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5601" y="3652561"/>
            <a:ext cx="354551" cy="49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tângulo 43"/>
          <p:cNvSpPr/>
          <p:nvPr/>
        </p:nvSpPr>
        <p:spPr>
          <a:xfrm>
            <a:off x="5081545" y="4769246"/>
            <a:ext cx="1002623" cy="37261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smtClean="0">
                <a:solidFill>
                  <a:schemeClr val="bg1">
                    <a:lumMod val="50000"/>
                  </a:schemeClr>
                </a:solidFill>
              </a:rPr>
              <a:t>Servidores</a:t>
            </a:r>
            <a:r>
              <a:rPr lang="en-US" sz="1000" dirty="0" smtClean="0">
                <a:solidFill>
                  <a:schemeClr val="bg1">
                    <a:lumMod val="50000"/>
                  </a:schemeClr>
                </a:solidFill>
              </a:rPr>
              <a:t> do Mini-PACS</a:t>
            </a:r>
            <a:endParaRPr lang="pt-BR" sz="1000" dirty="0">
              <a:solidFill>
                <a:schemeClr val="bg1">
                  <a:lumMod val="50000"/>
                </a:schemeClr>
              </a:solidFill>
            </a:endParaRPr>
          </a:p>
        </p:txBody>
      </p:sp>
      <p:pic>
        <p:nvPicPr>
          <p:cNvPr id="49" name="Espaço Reservado para Conteúdo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6325" y="4838501"/>
            <a:ext cx="606723" cy="606723"/>
          </a:xfrm>
          <a:prstGeom prst="rect">
            <a:avLst/>
          </a:prstGeom>
        </p:spPr>
      </p:pic>
      <p:pic>
        <p:nvPicPr>
          <p:cNvPr id="50" name="Espaço Reservado para Conteúdo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238" y="4830277"/>
            <a:ext cx="606723" cy="606723"/>
          </a:xfrm>
          <a:prstGeom prst="rect">
            <a:avLst/>
          </a:prstGeom>
        </p:spPr>
      </p:pic>
      <p:pic>
        <p:nvPicPr>
          <p:cNvPr id="51" name="Espaço Reservado para Conteúdo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602" y="4830278"/>
            <a:ext cx="606723" cy="606723"/>
          </a:xfrm>
          <a:prstGeom prst="rect">
            <a:avLst/>
          </a:prstGeom>
        </p:spPr>
      </p:pic>
      <p:cxnSp>
        <p:nvCxnSpPr>
          <p:cNvPr id="47" name="Conector angulado 46"/>
          <p:cNvCxnSpPr>
            <a:stCxn id="21" idx="1"/>
            <a:endCxn id="4" idx="2"/>
          </p:cNvCxnSpPr>
          <p:nvPr/>
        </p:nvCxnSpPr>
        <p:spPr>
          <a:xfrm rot="10800000">
            <a:off x="1767860" y="2681811"/>
            <a:ext cx="679905" cy="170444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Conector angulado 51"/>
          <p:cNvCxnSpPr>
            <a:stCxn id="21" idx="0"/>
            <a:endCxn id="19" idx="2"/>
          </p:cNvCxnSpPr>
          <p:nvPr/>
        </p:nvCxnSpPr>
        <p:spPr>
          <a:xfrm rot="5400000" flipH="1" flipV="1">
            <a:off x="2567705" y="3169874"/>
            <a:ext cx="1420473" cy="436218"/>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Conector angulado 7"/>
          <p:cNvCxnSpPr>
            <a:stCxn id="44" idx="1"/>
            <a:endCxn id="21" idx="3"/>
          </p:cNvCxnSpPr>
          <p:nvPr/>
        </p:nvCxnSpPr>
        <p:spPr>
          <a:xfrm rot="10800000">
            <a:off x="3671901" y="4386251"/>
            <a:ext cx="1409645" cy="56930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angulado 11"/>
          <p:cNvCxnSpPr/>
          <p:nvPr/>
        </p:nvCxnSpPr>
        <p:spPr>
          <a:xfrm>
            <a:off x="4139686" y="2204864"/>
            <a:ext cx="2232514" cy="36004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13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pt-BR" dirty="0" smtClean="0">
                <a:solidFill>
                  <a:srgbClr val="FFFF00"/>
                </a:solidFill>
              </a:rPr>
              <a:t>Software – Servidor DICOM</a:t>
            </a:r>
            <a:endParaRPr lang="pt-BR" dirty="0">
              <a:solidFill>
                <a:srgbClr val="FFFF00"/>
              </a:solidFill>
            </a:endParaRPr>
          </a:p>
        </p:txBody>
      </p:sp>
      <p:sp>
        <p:nvSpPr>
          <p:cNvPr id="3" name="Espaço Reservado para Conteúdo 2"/>
          <p:cNvSpPr>
            <a:spLocks noGrp="1"/>
          </p:cNvSpPr>
          <p:nvPr>
            <p:ph idx="1"/>
          </p:nvPr>
        </p:nvSpPr>
        <p:spPr>
          <a:xfrm>
            <a:off x="457200" y="1196752"/>
            <a:ext cx="8229600" cy="4525963"/>
          </a:xfrm>
        </p:spPr>
        <p:txBody>
          <a:bodyPr/>
          <a:lstStyle/>
          <a:p>
            <a:r>
              <a:rPr lang="pt-BR" sz="2000" b="1" dirty="0" err="1" smtClean="0">
                <a:solidFill>
                  <a:schemeClr val="bg1"/>
                </a:solidFill>
              </a:rPr>
              <a:t>Conquest</a:t>
            </a:r>
            <a:r>
              <a:rPr lang="pt-BR" sz="2000" dirty="0" smtClean="0">
                <a:solidFill>
                  <a:schemeClr val="bg1"/>
                </a:solidFill>
              </a:rPr>
              <a:t>: </a:t>
            </a:r>
            <a:r>
              <a:rPr lang="pt-BR" sz="2000" dirty="0">
                <a:solidFill>
                  <a:schemeClr val="bg1"/>
                </a:solidFill>
              </a:rPr>
              <a:t>O servidor DICOM </a:t>
            </a:r>
            <a:r>
              <a:rPr lang="pt-BR" sz="2000" dirty="0" err="1">
                <a:solidFill>
                  <a:schemeClr val="bg1"/>
                </a:solidFill>
              </a:rPr>
              <a:t>Conquest</a:t>
            </a:r>
            <a:r>
              <a:rPr lang="pt-BR" sz="2000" dirty="0">
                <a:solidFill>
                  <a:schemeClr val="bg1"/>
                </a:solidFill>
              </a:rPr>
              <a:t> é um software que implementa as funções de armazenamento, verificação, consulta e recuperação de imagens médicas a partir de tabelas de dados SQL programáveis. Este recurso permite que o usuário customize o software com o objetivo de atender às necessidades de uma determinada área clínica ou de pesquisa.</a:t>
            </a: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04370"/>
            <a:ext cx="5112568" cy="333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2195736" y="6237312"/>
            <a:ext cx="5112568" cy="307777"/>
          </a:xfrm>
          <a:prstGeom prst="rect">
            <a:avLst/>
          </a:prstGeom>
          <a:noFill/>
        </p:spPr>
        <p:txBody>
          <a:bodyPr wrap="square" rtlCol="0">
            <a:spAutoFit/>
          </a:bodyPr>
          <a:lstStyle/>
          <a:p>
            <a:pPr algn="ctr"/>
            <a:r>
              <a:rPr lang="pt-BR" sz="1400" dirty="0" smtClean="0">
                <a:solidFill>
                  <a:schemeClr val="bg1"/>
                </a:solidFill>
              </a:rPr>
              <a:t>Interface web do servidor </a:t>
            </a:r>
            <a:r>
              <a:rPr lang="pt-BR" sz="1400" dirty="0" err="1" smtClean="0">
                <a:solidFill>
                  <a:schemeClr val="bg1"/>
                </a:solidFill>
              </a:rPr>
              <a:t>Conquest</a:t>
            </a:r>
            <a:r>
              <a:rPr lang="pt-BR" sz="1400" dirty="0" smtClean="0">
                <a:solidFill>
                  <a:schemeClr val="bg1"/>
                </a:solidFill>
              </a:rPr>
              <a:t>.</a:t>
            </a:r>
            <a:endParaRPr lang="pt-BR" sz="1400" dirty="0">
              <a:solidFill>
                <a:schemeClr val="bg1"/>
              </a:solidFill>
            </a:endParaRPr>
          </a:p>
        </p:txBody>
      </p:sp>
    </p:spTree>
    <p:extLst>
      <p:ext uri="{BB962C8B-B14F-4D97-AF65-F5344CB8AC3E}">
        <p14:creationId xmlns:p14="http://schemas.microsoft.com/office/powerpoint/2010/main" val="108574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FF00"/>
                </a:solidFill>
              </a:rPr>
              <a:t>Softwares de Visualização</a:t>
            </a:r>
            <a:endParaRPr lang="pt-BR" dirty="0">
              <a:solidFill>
                <a:srgbClr val="FFFF00"/>
              </a:solidFill>
            </a:endParaRPr>
          </a:p>
        </p:txBody>
      </p:sp>
      <p:sp>
        <p:nvSpPr>
          <p:cNvPr id="3" name="Espaço Reservado para Conteúdo 2"/>
          <p:cNvSpPr>
            <a:spLocks noGrp="1"/>
          </p:cNvSpPr>
          <p:nvPr>
            <p:ph idx="1"/>
          </p:nvPr>
        </p:nvSpPr>
        <p:spPr/>
        <p:txBody>
          <a:bodyPr>
            <a:normAutofit/>
          </a:bodyPr>
          <a:lstStyle/>
          <a:p>
            <a:r>
              <a:rPr lang="pt-BR" sz="2800" dirty="0" smtClean="0">
                <a:solidFill>
                  <a:schemeClr val="bg1"/>
                </a:solidFill>
              </a:rPr>
              <a:t>Utilizados por docentes, médicos, pesquisadores, em salas de leitura, corredores, enfermarias, laboratórios.</a:t>
            </a:r>
          </a:p>
          <a:p>
            <a:r>
              <a:rPr lang="pt-BR" sz="2800" dirty="0" smtClean="0">
                <a:solidFill>
                  <a:schemeClr val="bg1"/>
                </a:solidFill>
              </a:rPr>
              <a:t>Permitem a execução pelo usuário final de diversos serviços providos pelo protocolo DICOM, tais como consulta em servidores DICOM, acesso a exames de imagem, impressão de exames, entre outros.</a:t>
            </a:r>
            <a:endParaRPr lang="pt-BR" sz="2800" dirty="0">
              <a:solidFill>
                <a:schemeClr val="bg1"/>
              </a:solidFill>
            </a:endParaRPr>
          </a:p>
        </p:txBody>
      </p:sp>
    </p:spTree>
    <p:extLst>
      <p:ext uri="{BB962C8B-B14F-4D97-AF65-F5344CB8AC3E}">
        <p14:creationId xmlns:p14="http://schemas.microsoft.com/office/powerpoint/2010/main" val="1379278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FF00"/>
                </a:solidFill>
              </a:rPr>
              <a:t>Softwares de Visualização</a:t>
            </a:r>
            <a:endParaRPr lang="pt-BR" dirty="0">
              <a:solidFill>
                <a:srgbClr val="FFFF00"/>
              </a:solidFill>
            </a:endParaRPr>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484784"/>
            <a:ext cx="5544616" cy="4227770"/>
          </a:xfrm>
        </p:spPr>
      </p:pic>
      <p:sp>
        <p:nvSpPr>
          <p:cNvPr id="5" name="CaixaDeTexto 4"/>
          <p:cNvSpPr txBox="1"/>
          <p:nvPr/>
        </p:nvSpPr>
        <p:spPr>
          <a:xfrm>
            <a:off x="1763688" y="5749293"/>
            <a:ext cx="5544616" cy="276999"/>
          </a:xfrm>
          <a:prstGeom prst="rect">
            <a:avLst/>
          </a:prstGeom>
          <a:noFill/>
        </p:spPr>
        <p:txBody>
          <a:bodyPr wrap="square" rtlCol="0">
            <a:spAutoFit/>
          </a:bodyPr>
          <a:lstStyle/>
          <a:p>
            <a:pPr algn="ctr"/>
            <a:r>
              <a:rPr lang="pt-BR" sz="1200" dirty="0" err="1" smtClean="0">
                <a:solidFill>
                  <a:schemeClr val="bg1"/>
                </a:solidFill>
              </a:rPr>
              <a:t>ClearCanvas</a:t>
            </a:r>
            <a:r>
              <a:rPr lang="pt-BR" sz="1200" dirty="0" smtClean="0">
                <a:solidFill>
                  <a:schemeClr val="bg1"/>
                </a:solidFill>
              </a:rPr>
              <a:t> Workstation 2.0 SP1</a:t>
            </a:r>
            <a:endParaRPr lang="pt-BR" sz="1200" dirty="0">
              <a:solidFill>
                <a:schemeClr val="bg1"/>
              </a:solidFill>
            </a:endParaRPr>
          </a:p>
        </p:txBody>
      </p:sp>
    </p:spTree>
    <p:extLst>
      <p:ext uri="{BB962C8B-B14F-4D97-AF65-F5344CB8AC3E}">
        <p14:creationId xmlns:p14="http://schemas.microsoft.com/office/powerpoint/2010/main" val="3321683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FFFF00"/>
                </a:solidFill>
              </a:rPr>
              <a:t>Softwares de Visualização</a:t>
            </a:r>
            <a:endParaRPr lang="pt-BR" dirty="0">
              <a:solidFill>
                <a:srgbClr val="FFFF00"/>
              </a:solidFill>
            </a:endParaRPr>
          </a:p>
        </p:txBody>
      </p:sp>
      <p:sp>
        <p:nvSpPr>
          <p:cNvPr id="5" name="CaixaDeTexto 4"/>
          <p:cNvSpPr txBox="1"/>
          <p:nvPr/>
        </p:nvSpPr>
        <p:spPr>
          <a:xfrm>
            <a:off x="1835696" y="5749293"/>
            <a:ext cx="5400600" cy="276999"/>
          </a:xfrm>
          <a:prstGeom prst="rect">
            <a:avLst/>
          </a:prstGeom>
          <a:noFill/>
        </p:spPr>
        <p:txBody>
          <a:bodyPr wrap="square" rtlCol="0">
            <a:spAutoFit/>
          </a:bodyPr>
          <a:lstStyle/>
          <a:p>
            <a:pPr algn="ctr"/>
            <a:r>
              <a:rPr lang="pt-BR" sz="1200" dirty="0" err="1" smtClean="0">
                <a:solidFill>
                  <a:schemeClr val="bg1"/>
                </a:solidFill>
              </a:rPr>
              <a:t>Lyria</a:t>
            </a:r>
            <a:r>
              <a:rPr lang="pt-BR" sz="1200" dirty="0" smtClean="0">
                <a:solidFill>
                  <a:schemeClr val="bg1"/>
                </a:solidFill>
              </a:rPr>
              <a:t> PACS Desktop</a:t>
            </a:r>
            <a:endParaRPr lang="pt-BR" sz="1200" dirty="0">
              <a:solidFill>
                <a:schemeClr val="bg1"/>
              </a:solidFill>
            </a:endParaRPr>
          </a:p>
        </p:txBody>
      </p:sp>
      <p:pic>
        <p:nvPicPr>
          <p:cNvPr id="6"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556793"/>
            <a:ext cx="5432798" cy="4176464"/>
          </a:xfrm>
        </p:spPr>
      </p:pic>
      <p:sp>
        <p:nvSpPr>
          <p:cNvPr id="3" name="Retângulo 2"/>
          <p:cNvSpPr/>
          <p:nvPr/>
        </p:nvSpPr>
        <p:spPr>
          <a:xfrm>
            <a:off x="5292080" y="6165304"/>
            <a:ext cx="2730940" cy="369332"/>
          </a:xfrm>
          <a:prstGeom prst="rect">
            <a:avLst/>
          </a:prstGeom>
        </p:spPr>
        <p:txBody>
          <a:bodyPr wrap="none">
            <a:spAutoFit/>
          </a:bodyPr>
          <a:lstStyle/>
          <a:p>
            <a:r>
              <a:rPr lang="pt-BR" dirty="0">
                <a:hlinkClick r:id="rId3"/>
              </a:rPr>
              <a:t>http://www.i-medsys.com/</a:t>
            </a:r>
            <a:endParaRPr lang="pt-BR" dirty="0"/>
          </a:p>
        </p:txBody>
      </p:sp>
    </p:spTree>
    <p:extLst>
      <p:ext uri="{BB962C8B-B14F-4D97-AF65-F5344CB8AC3E}">
        <p14:creationId xmlns:p14="http://schemas.microsoft.com/office/powerpoint/2010/main" val="2989423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6"/>
            <a:ext cx="7772400" cy="1470025"/>
          </a:xfrm>
        </p:spPr>
        <p:txBody>
          <a:bodyPr>
            <a:normAutofit/>
          </a:bodyPr>
          <a:lstStyle/>
          <a:p>
            <a:r>
              <a:rPr lang="pt-BR" dirty="0">
                <a:solidFill>
                  <a:schemeClr val="bg1"/>
                </a:solidFill>
              </a:rPr>
              <a:t>Integrando o PACS com o Sistema de Informação Hospitalar</a:t>
            </a:r>
          </a:p>
        </p:txBody>
      </p:sp>
      <p:sp>
        <p:nvSpPr>
          <p:cNvPr id="11" name="Rectangle 3"/>
          <p:cNvSpPr>
            <a:spLocks noGrp="1" noChangeArrowheads="1"/>
          </p:cNvSpPr>
          <p:nvPr>
            <p:ph type="subTitle" idx="4294967295"/>
          </p:nvPr>
        </p:nvSpPr>
        <p:spPr>
          <a:xfrm>
            <a:off x="1619672" y="2434108"/>
            <a:ext cx="7452320" cy="2291036"/>
          </a:xfrm>
        </p:spPr>
        <p:txBody>
          <a:bodyPr>
            <a:normAutofit/>
          </a:bodyPr>
          <a:lstStyle/>
          <a:p>
            <a:pPr marL="0" indent="0" algn="ctr" eaLnBrk="1" hangingPunct="1">
              <a:lnSpc>
                <a:spcPct val="80000"/>
              </a:lnSpc>
              <a:buFont typeface="Wingdings" pitchFamily="2" charset="2"/>
              <a:buNone/>
            </a:pPr>
            <a:r>
              <a:rPr lang="en-US" altLang="pt-BR" sz="1000" dirty="0" smtClean="0">
                <a:effectLst>
                  <a:outerShdw blurRad="38100" dist="38100" dir="2700000" algn="tl">
                    <a:srgbClr val="C0C0C0"/>
                  </a:outerShdw>
                </a:effectLst>
              </a:rPr>
              <a:t>	</a:t>
            </a:r>
            <a:r>
              <a:rPr lang="en-US" altLang="pt-BR" sz="2400" dirty="0" smtClean="0">
                <a:solidFill>
                  <a:schemeClr val="bg1"/>
                </a:solidFill>
              </a:rPr>
              <a:t>Prof. Dr. Paulo </a:t>
            </a:r>
            <a:r>
              <a:rPr lang="en-US" altLang="pt-BR" sz="2400" dirty="0" err="1" smtClean="0">
                <a:solidFill>
                  <a:schemeClr val="bg1"/>
                </a:solidFill>
              </a:rPr>
              <a:t>Mazzoncini</a:t>
            </a:r>
            <a:r>
              <a:rPr lang="en-US" altLang="pt-BR" sz="2400" dirty="0" smtClean="0">
                <a:solidFill>
                  <a:schemeClr val="bg1"/>
                </a:solidFill>
              </a:rPr>
              <a:t> de </a:t>
            </a:r>
            <a:r>
              <a:rPr lang="en-US" altLang="pt-BR" sz="2400" dirty="0" err="1" smtClean="0">
                <a:solidFill>
                  <a:schemeClr val="bg1"/>
                </a:solidFill>
              </a:rPr>
              <a:t>Azevedo</a:t>
            </a:r>
            <a:r>
              <a:rPr lang="en-US" altLang="pt-BR" sz="2400" dirty="0" smtClean="0">
                <a:solidFill>
                  <a:schemeClr val="bg1"/>
                </a:solidFill>
              </a:rPr>
              <a:t> Marques</a:t>
            </a:r>
          </a:p>
          <a:p>
            <a:pPr marL="0" indent="0" algn="ctr" eaLnBrk="1" hangingPunct="1">
              <a:lnSpc>
                <a:spcPct val="80000"/>
              </a:lnSpc>
              <a:buFont typeface="Wingdings" pitchFamily="2" charset="2"/>
              <a:buNone/>
            </a:pPr>
            <a:r>
              <a:rPr lang="en-US" altLang="pt-BR" sz="2400" dirty="0" smtClean="0">
                <a:solidFill>
                  <a:schemeClr val="bg1"/>
                </a:solidFill>
              </a:rPr>
              <a:t>(pmarques@fmrp.usp.br)</a:t>
            </a:r>
          </a:p>
          <a:p>
            <a:pPr marL="0" indent="0" algn="ctr" eaLnBrk="1" hangingPunct="1">
              <a:lnSpc>
                <a:spcPct val="80000"/>
              </a:lnSpc>
              <a:buFont typeface="Wingdings" pitchFamily="2" charset="2"/>
              <a:buNone/>
            </a:pPr>
            <a:endParaRPr lang="en-US" altLang="pt-BR" sz="2400" dirty="0">
              <a:solidFill>
                <a:schemeClr val="bg1"/>
              </a:solidFill>
            </a:endParaRPr>
          </a:p>
          <a:p>
            <a:pPr marL="0" indent="0" algn="ctr" eaLnBrk="1" hangingPunct="1">
              <a:lnSpc>
                <a:spcPct val="80000"/>
              </a:lnSpc>
              <a:buFont typeface="Wingdings" pitchFamily="2" charset="2"/>
              <a:buNone/>
            </a:pPr>
            <a:r>
              <a:rPr lang="en-US" altLang="pt-BR" sz="2400" dirty="0" err="1" smtClean="0">
                <a:solidFill>
                  <a:schemeClr val="bg1"/>
                </a:solidFill>
              </a:rPr>
              <a:t>Bel</a:t>
            </a:r>
            <a:r>
              <a:rPr lang="en-US" altLang="pt-BR" sz="2400" dirty="0" smtClean="0">
                <a:solidFill>
                  <a:schemeClr val="bg1"/>
                </a:solidFill>
              </a:rPr>
              <a:t>. </a:t>
            </a:r>
            <a:r>
              <a:rPr lang="en-US" altLang="pt-BR" sz="2400" dirty="0" err="1" smtClean="0">
                <a:solidFill>
                  <a:schemeClr val="bg1"/>
                </a:solidFill>
              </a:rPr>
              <a:t>Informata</a:t>
            </a:r>
            <a:r>
              <a:rPr lang="en-US" altLang="pt-BR" sz="2400" dirty="0" smtClean="0">
                <a:solidFill>
                  <a:schemeClr val="bg1"/>
                </a:solidFill>
              </a:rPr>
              <a:t> </a:t>
            </a:r>
            <a:r>
              <a:rPr lang="en-US" altLang="pt-BR" sz="2400" dirty="0" err="1" smtClean="0">
                <a:solidFill>
                  <a:schemeClr val="bg1"/>
                </a:solidFill>
              </a:rPr>
              <a:t>Biomédico</a:t>
            </a:r>
            <a:r>
              <a:rPr lang="en-US" altLang="pt-BR" sz="2400" dirty="0" smtClean="0">
                <a:solidFill>
                  <a:schemeClr val="bg1"/>
                </a:solidFill>
              </a:rPr>
              <a:t> </a:t>
            </a:r>
            <a:r>
              <a:rPr lang="en-US" altLang="pt-BR" sz="2400" dirty="0" err="1" smtClean="0">
                <a:solidFill>
                  <a:schemeClr val="bg1"/>
                </a:solidFill>
              </a:rPr>
              <a:t>Saulo</a:t>
            </a:r>
            <a:r>
              <a:rPr lang="en-US" altLang="pt-BR" sz="2400" dirty="0" smtClean="0">
                <a:solidFill>
                  <a:schemeClr val="bg1"/>
                </a:solidFill>
              </a:rPr>
              <a:t> </a:t>
            </a:r>
            <a:r>
              <a:rPr lang="en-US" altLang="pt-BR" sz="2400" dirty="0" err="1" smtClean="0">
                <a:solidFill>
                  <a:schemeClr val="bg1"/>
                </a:solidFill>
              </a:rPr>
              <a:t>Cordeiro</a:t>
            </a:r>
            <a:endParaRPr lang="en-US" altLang="pt-BR" sz="2400" dirty="0" smtClean="0">
              <a:solidFill>
                <a:schemeClr val="bg1"/>
              </a:solidFill>
            </a:endParaRPr>
          </a:p>
          <a:p>
            <a:pPr marL="0" indent="0" algn="ctr">
              <a:lnSpc>
                <a:spcPct val="80000"/>
              </a:lnSpc>
              <a:buNone/>
            </a:pPr>
            <a:r>
              <a:rPr lang="en-US" altLang="pt-BR" sz="2400" dirty="0" smtClean="0">
                <a:solidFill>
                  <a:schemeClr val="bg1"/>
                </a:solidFill>
              </a:rPr>
              <a:t>(saulo.ibm5@gmail.com)</a:t>
            </a:r>
            <a:endParaRPr lang="en-US" altLang="pt-BR" sz="2400" dirty="0" smtClean="0"/>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0959" y="4698950"/>
            <a:ext cx="1225257" cy="1988839"/>
          </a:xfrm>
          <a:prstGeom prst="rect">
            <a:avLst/>
          </a:prstGeom>
        </p:spPr>
      </p:pic>
      <p:pic>
        <p:nvPicPr>
          <p:cNvPr id="14" name="Image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5023326"/>
            <a:ext cx="1682509" cy="1285994"/>
          </a:xfrm>
          <a:prstGeom prst="rect">
            <a:avLst/>
          </a:prstGeom>
        </p:spPr>
      </p:pic>
      <p:pic>
        <p:nvPicPr>
          <p:cNvPr id="15" name="Image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157588"/>
            <a:ext cx="2095500" cy="1123950"/>
          </a:xfrm>
          <a:prstGeom prst="rect">
            <a:avLst/>
          </a:prstGeom>
        </p:spPr>
      </p:pic>
      <p:grpSp>
        <p:nvGrpSpPr>
          <p:cNvPr id="17" name="Grupo 16"/>
          <p:cNvGrpSpPr/>
          <p:nvPr/>
        </p:nvGrpSpPr>
        <p:grpSpPr>
          <a:xfrm>
            <a:off x="168583" y="5147900"/>
            <a:ext cx="2387193" cy="1377444"/>
            <a:chOff x="-13506" y="5157192"/>
            <a:chExt cx="2387193" cy="1377444"/>
          </a:xfrm>
        </p:grpSpPr>
        <p:grpSp>
          <p:nvGrpSpPr>
            <p:cNvPr id="18" name="Grupo 17"/>
            <p:cNvGrpSpPr/>
            <p:nvPr/>
          </p:nvGrpSpPr>
          <p:grpSpPr>
            <a:xfrm>
              <a:off x="299591" y="5157192"/>
              <a:ext cx="1752129" cy="936104"/>
              <a:chOff x="299591" y="5157192"/>
              <a:chExt cx="2832249" cy="1410461"/>
            </a:xfrm>
            <a:effectLst>
              <a:glow rad="127000">
                <a:schemeClr val="bg1"/>
              </a:glow>
            </a:effectLst>
          </p:grpSpPr>
          <p:sp>
            <p:nvSpPr>
              <p:cNvPr id="20" name="Elipse 19"/>
              <p:cNvSpPr/>
              <p:nvPr/>
            </p:nvSpPr>
            <p:spPr>
              <a:xfrm>
                <a:off x="299591" y="5157192"/>
                <a:ext cx="2832249" cy="1410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1" name="Picture 2" descr="http://www.cci.fmrp.usp.br/images/radiologia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591" y="5157192"/>
                <a:ext cx="2832249" cy="141046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CaixaDeTexto 18"/>
            <p:cNvSpPr txBox="1"/>
            <p:nvPr/>
          </p:nvSpPr>
          <p:spPr>
            <a:xfrm>
              <a:off x="-13506" y="6165304"/>
              <a:ext cx="2387193" cy="369332"/>
            </a:xfrm>
            <a:prstGeom prst="rect">
              <a:avLst/>
            </a:prstGeom>
            <a:noFill/>
          </p:spPr>
          <p:txBody>
            <a:bodyPr wrap="none" rtlCol="0">
              <a:spAutoFit/>
            </a:bodyPr>
            <a:lstStyle/>
            <a:p>
              <a:pPr algn="ctr"/>
              <a:r>
                <a:rPr lang="pt-BR" sz="900" b="1" dirty="0" smtClean="0">
                  <a:solidFill>
                    <a:schemeClr val="bg1"/>
                  </a:solidFill>
                </a:rPr>
                <a:t>Centro de Ciências da Imagem e Física Médica</a:t>
              </a:r>
            </a:p>
            <a:p>
              <a:pPr algn="ctr"/>
              <a:r>
                <a:rPr lang="pt-BR" sz="900" b="1" dirty="0" smtClean="0">
                  <a:solidFill>
                    <a:schemeClr val="bg1"/>
                  </a:solidFill>
                </a:rPr>
                <a:t>Hospital das Clínicas de Ribeirão Preto</a:t>
              </a:r>
              <a:endParaRPr lang="pt-BR" sz="900" b="1" dirty="0">
                <a:solidFill>
                  <a:schemeClr val="bg1"/>
                </a:solidFill>
              </a:endParaRPr>
            </a:p>
          </p:txBody>
        </p:sp>
      </p:grpSp>
    </p:spTree>
    <p:extLst>
      <p:ext uri="{BB962C8B-B14F-4D97-AF65-F5344CB8AC3E}">
        <p14:creationId xmlns:p14="http://schemas.microsoft.com/office/powerpoint/2010/main" val="19860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
          <p:cNvGrpSpPr>
            <a:grpSpLocks/>
          </p:cNvGrpSpPr>
          <p:nvPr/>
        </p:nvGrpSpPr>
        <p:grpSpPr bwMode="auto">
          <a:xfrm>
            <a:off x="545671" y="922435"/>
            <a:ext cx="8355012" cy="5761037"/>
            <a:chOff x="188" y="384"/>
            <a:chExt cx="5462" cy="3656"/>
          </a:xfrm>
        </p:grpSpPr>
        <p:sp>
          <p:nvSpPr>
            <p:cNvPr id="1029" name="Rectangle 3"/>
            <p:cNvSpPr>
              <a:spLocks noChangeArrowheads="1"/>
            </p:cNvSpPr>
            <p:nvPr/>
          </p:nvSpPr>
          <p:spPr bwMode="auto">
            <a:xfrm>
              <a:off x="1248" y="536"/>
              <a:ext cx="2928" cy="3504"/>
            </a:xfrm>
            <a:prstGeom prst="rect">
              <a:avLst/>
            </a:prstGeom>
            <a:noFill/>
            <a:ln w="25400">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1030" name="Rectangle 4"/>
            <p:cNvSpPr>
              <a:spLocks noChangeArrowheads="1"/>
            </p:cNvSpPr>
            <p:nvPr/>
          </p:nvSpPr>
          <p:spPr bwMode="auto">
            <a:xfrm>
              <a:off x="2276" y="1976"/>
              <a:ext cx="947"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1600" b="1" dirty="0" err="1">
                  <a:solidFill>
                    <a:srgbClr val="FFFF00"/>
                  </a:solidFill>
                  <a:latin typeface="Arial" charset="0"/>
                </a:rPr>
                <a:t>Rede</a:t>
              </a:r>
              <a:r>
                <a:rPr lang="en-US" altLang="en-US" sz="1600" b="1" dirty="0">
                  <a:solidFill>
                    <a:srgbClr val="FFFF00"/>
                  </a:solidFill>
                  <a:latin typeface="Arial" charset="0"/>
                </a:rPr>
                <a:t> de </a:t>
              </a:r>
              <a:r>
                <a:rPr lang="en-US" altLang="en-US" sz="1600" b="1" dirty="0" err="1">
                  <a:solidFill>
                    <a:srgbClr val="FFFF00"/>
                  </a:solidFill>
                  <a:latin typeface="Arial" charset="0"/>
                </a:rPr>
                <a:t>alta</a:t>
              </a:r>
              <a:r>
                <a:rPr lang="en-US" altLang="en-US" sz="1600" b="1" dirty="0">
                  <a:solidFill>
                    <a:srgbClr val="FFFF00"/>
                  </a:solidFill>
                  <a:latin typeface="Arial" charset="0"/>
                </a:rPr>
                <a:t> </a:t>
              </a:r>
            </a:p>
            <a:p>
              <a:pPr algn="ctr"/>
              <a:r>
                <a:rPr lang="en-US" altLang="en-US" sz="1600" b="1" dirty="0" err="1">
                  <a:solidFill>
                    <a:srgbClr val="FFFF00"/>
                  </a:solidFill>
                  <a:latin typeface="Arial" charset="0"/>
                </a:rPr>
                <a:t>velocidade</a:t>
              </a:r>
              <a:endParaRPr lang="en-US" altLang="en-US" sz="1600" b="1" dirty="0">
                <a:solidFill>
                  <a:srgbClr val="FFFF00"/>
                </a:solidFill>
                <a:latin typeface="Arial" charset="0"/>
              </a:endParaRPr>
            </a:p>
          </p:txBody>
        </p:sp>
        <p:sp>
          <p:nvSpPr>
            <p:cNvPr id="1031" name="Oval 5"/>
            <p:cNvSpPr>
              <a:spLocks noChangeArrowheads="1"/>
            </p:cNvSpPr>
            <p:nvPr/>
          </p:nvSpPr>
          <p:spPr bwMode="auto">
            <a:xfrm>
              <a:off x="2064" y="1832"/>
              <a:ext cx="1394" cy="768"/>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pic>
          <p:nvPicPr>
            <p:cNvPr id="1032" name="Picture 6" descr="CT1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946"/>
              <a:ext cx="672" cy="5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3" name="Picture 7" descr="juke&amp;raid 2 "/>
            <p:cNvPicPr>
              <a:picLocks noChangeAspect="1" noChangeArrowheads="1"/>
            </p:cNvPicPr>
            <p:nvPr/>
          </p:nvPicPr>
          <p:blipFill>
            <a:blip r:embed="rId5">
              <a:extLst>
                <a:ext uri="{28A0092B-C50C-407E-A947-70E740481C1C}">
                  <a14:useLocalDpi xmlns:a14="http://schemas.microsoft.com/office/drawing/2010/main" val="0"/>
                </a:ext>
              </a:extLst>
            </a:blip>
            <a:srcRect l="2426" t="20152" b="18825"/>
            <a:stretch>
              <a:fillRect/>
            </a:stretch>
          </p:blipFill>
          <p:spPr bwMode="auto">
            <a:xfrm>
              <a:off x="2352" y="3176"/>
              <a:ext cx="746" cy="54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4" name="Picture 8" descr="0008new"/>
            <p:cNvPicPr>
              <a:picLocks noChangeAspect="1" noChangeArrowheads="1"/>
            </p:cNvPicPr>
            <p:nvPr/>
          </p:nvPicPr>
          <p:blipFill>
            <a:blip r:embed="rId6">
              <a:lum bright="34000" contrast="34000"/>
              <a:extLst>
                <a:ext uri="{28A0092B-C50C-407E-A947-70E740481C1C}">
                  <a14:useLocalDpi xmlns:a14="http://schemas.microsoft.com/office/drawing/2010/main" val="0"/>
                </a:ext>
              </a:extLst>
            </a:blip>
            <a:srcRect/>
            <a:stretch>
              <a:fillRect/>
            </a:stretch>
          </p:blipFill>
          <p:spPr bwMode="auto">
            <a:xfrm>
              <a:off x="2448" y="680"/>
              <a:ext cx="816" cy="61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5" name="Picture 9" descr="servern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 y="1112"/>
              <a:ext cx="502" cy="42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036" name="Group 10"/>
            <p:cNvGrpSpPr>
              <a:grpSpLocks/>
            </p:cNvGrpSpPr>
            <p:nvPr/>
          </p:nvGrpSpPr>
          <p:grpSpPr bwMode="auto">
            <a:xfrm>
              <a:off x="4608" y="2072"/>
              <a:ext cx="986" cy="661"/>
              <a:chOff x="4628" y="909"/>
              <a:chExt cx="1020" cy="663"/>
            </a:xfrm>
          </p:grpSpPr>
          <p:pic>
            <p:nvPicPr>
              <p:cNvPr id="1096"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8" y="909"/>
                <a:ext cx="1020"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Rectangle 12"/>
              <p:cNvSpPr>
                <a:spLocks noChangeArrowheads="1"/>
              </p:cNvSpPr>
              <p:nvPr/>
            </p:nvSpPr>
            <p:spPr bwMode="auto">
              <a:xfrm>
                <a:off x="4661" y="1376"/>
                <a:ext cx="95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pt-BR" sz="1400" dirty="0" smtClean="0">
                    <a:solidFill>
                      <a:srgbClr val="FFFF00"/>
                    </a:solidFill>
                    <a:latin typeface="Arial" charset="0"/>
                  </a:rPr>
                  <a:t>HIS</a:t>
                </a:r>
                <a:endParaRPr lang="en-US" altLang="pt-BR" dirty="0">
                  <a:solidFill>
                    <a:srgbClr val="FFFF00"/>
                  </a:solidFill>
                  <a:latin typeface="Arial" charset="0"/>
                </a:endParaRPr>
              </a:p>
            </p:txBody>
          </p:sp>
        </p:grpSp>
        <p:sp>
          <p:nvSpPr>
            <p:cNvPr id="1037" name="Text Box 13"/>
            <p:cNvSpPr txBox="1">
              <a:spLocks noChangeArrowheads="1"/>
            </p:cNvSpPr>
            <p:nvPr/>
          </p:nvSpPr>
          <p:spPr bwMode="auto">
            <a:xfrm>
              <a:off x="2248" y="3704"/>
              <a:ext cx="9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400" b="1" dirty="0" err="1">
                  <a:solidFill>
                    <a:srgbClr val="FFFF00"/>
                  </a:solidFill>
                  <a:latin typeface="Arial" charset="0"/>
                </a:rPr>
                <a:t>Arquivamento</a:t>
              </a:r>
              <a:endParaRPr lang="en-US" altLang="pt-BR" sz="1400" b="1" dirty="0">
                <a:solidFill>
                  <a:srgbClr val="FFFF00"/>
                </a:solidFill>
                <a:latin typeface="Arial" charset="0"/>
              </a:endParaRPr>
            </a:p>
          </p:txBody>
        </p:sp>
        <p:sp>
          <p:nvSpPr>
            <p:cNvPr id="1038" name="Text Box 14"/>
            <p:cNvSpPr txBox="1">
              <a:spLocks noChangeArrowheads="1"/>
            </p:cNvSpPr>
            <p:nvPr/>
          </p:nvSpPr>
          <p:spPr bwMode="auto">
            <a:xfrm>
              <a:off x="188" y="824"/>
              <a:ext cx="775"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400" b="1">
                  <a:latin typeface="Arial" charset="0"/>
                </a:rPr>
                <a:t>Modalidade </a:t>
              </a:r>
            </a:p>
            <a:p>
              <a:pPr algn="ctr"/>
              <a:r>
                <a:rPr lang="en-US" altLang="pt-BR" sz="1400" b="1">
                  <a:latin typeface="Arial" charset="0"/>
                </a:rPr>
                <a:t>de Imagem</a:t>
              </a:r>
            </a:p>
          </p:txBody>
        </p:sp>
        <p:sp>
          <p:nvSpPr>
            <p:cNvPr id="1039" name="Text Box 15"/>
            <p:cNvSpPr txBox="1">
              <a:spLocks noChangeArrowheads="1"/>
            </p:cNvSpPr>
            <p:nvPr/>
          </p:nvSpPr>
          <p:spPr bwMode="auto">
            <a:xfrm>
              <a:off x="4464" y="3464"/>
              <a:ext cx="118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400" b="1" dirty="0">
                  <a:solidFill>
                    <a:srgbClr val="FFFF00"/>
                  </a:solidFill>
                  <a:latin typeface="Arial" charset="0"/>
                </a:rPr>
                <a:t>Web-based </a:t>
              </a:r>
              <a:r>
                <a:rPr lang="en-US" altLang="pt-BR" sz="1400" b="1" dirty="0" smtClean="0">
                  <a:solidFill>
                    <a:srgbClr val="FFFF00"/>
                  </a:solidFill>
                  <a:latin typeface="Arial" charset="0"/>
                </a:rPr>
                <a:t>RIS/PACS/EMR</a:t>
              </a:r>
              <a:endParaRPr lang="en-US" altLang="pt-BR" sz="1400" b="1" dirty="0">
                <a:solidFill>
                  <a:srgbClr val="FFFF00"/>
                </a:solidFill>
                <a:latin typeface="Arial" charset="0"/>
              </a:endParaRPr>
            </a:p>
          </p:txBody>
        </p:sp>
        <p:sp>
          <p:nvSpPr>
            <p:cNvPr id="1040" name="Text Box 16"/>
            <p:cNvSpPr txBox="1">
              <a:spLocks noChangeArrowheads="1"/>
            </p:cNvSpPr>
            <p:nvPr/>
          </p:nvSpPr>
          <p:spPr bwMode="auto">
            <a:xfrm>
              <a:off x="5184" y="1160"/>
              <a:ext cx="31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solidFill>
                    <a:srgbClr val="FFFF00"/>
                  </a:solidFill>
                  <a:latin typeface="Arial" charset="0"/>
                </a:rPr>
                <a:t>RIS</a:t>
              </a:r>
            </a:p>
          </p:txBody>
        </p:sp>
        <p:sp>
          <p:nvSpPr>
            <p:cNvPr id="1041" name="Text Box 17"/>
            <p:cNvSpPr txBox="1">
              <a:spLocks noChangeArrowheads="1"/>
            </p:cNvSpPr>
            <p:nvPr/>
          </p:nvSpPr>
          <p:spPr bwMode="auto">
            <a:xfrm>
              <a:off x="3342" y="632"/>
              <a:ext cx="80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400" b="1" dirty="0" err="1">
                  <a:solidFill>
                    <a:srgbClr val="FFFF00"/>
                  </a:solidFill>
                  <a:latin typeface="Arial" charset="0"/>
                </a:rPr>
                <a:t>Estação</a:t>
              </a:r>
              <a:r>
                <a:rPr lang="en-US" altLang="pt-BR" sz="1400" b="1" dirty="0">
                  <a:solidFill>
                    <a:srgbClr val="FFFF00"/>
                  </a:solidFill>
                  <a:latin typeface="Arial" charset="0"/>
                </a:rPr>
                <a:t> de </a:t>
              </a:r>
            </a:p>
            <a:p>
              <a:pPr algn="ctr"/>
              <a:r>
                <a:rPr lang="en-US" altLang="pt-BR" sz="1400" b="1" dirty="0" err="1">
                  <a:solidFill>
                    <a:srgbClr val="FFFF00"/>
                  </a:solidFill>
                  <a:latin typeface="Arial" charset="0"/>
                </a:rPr>
                <a:t>visualização</a:t>
              </a:r>
              <a:endParaRPr lang="en-US" altLang="pt-BR" sz="1400" b="1" dirty="0">
                <a:solidFill>
                  <a:srgbClr val="FFFF00"/>
                </a:solidFill>
                <a:latin typeface="Arial" charset="0"/>
              </a:endParaRPr>
            </a:p>
          </p:txBody>
        </p:sp>
        <p:cxnSp>
          <p:nvCxnSpPr>
            <p:cNvPr id="1042" name="AutoShape 18"/>
            <p:cNvCxnSpPr>
              <a:cxnSpLocks noChangeShapeType="1"/>
              <a:endCxn id="1031" idx="2"/>
            </p:cNvCxnSpPr>
            <p:nvPr/>
          </p:nvCxnSpPr>
          <p:spPr bwMode="auto">
            <a:xfrm flipV="1">
              <a:off x="912" y="2216"/>
              <a:ext cx="1140" cy="8"/>
            </a:xfrm>
            <a:prstGeom prst="straightConnector1">
              <a:avLst/>
            </a:prstGeom>
            <a:noFill/>
            <a:ln w="2540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043" name="AutoShape 19"/>
            <p:cNvCxnSpPr>
              <a:cxnSpLocks noChangeShapeType="1"/>
              <a:stCxn id="1031" idx="5"/>
            </p:cNvCxnSpPr>
            <p:nvPr/>
          </p:nvCxnSpPr>
          <p:spPr bwMode="auto">
            <a:xfrm rot="16200000" flipH="1">
              <a:off x="3364" y="2390"/>
              <a:ext cx="461" cy="682"/>
            </a:xfrm>
            <a:prstGeom prst="curvedConnector2">
              <a:avLst/>
            </a:prstGeom>
            <a:noFill/>
            <a:ln w="3175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044" name="AutoShape 20"/>
            <p:cNvCxnSpPr>
              <a:cxnSpLocks noChangeShapeType="1"/>
            </p:cNvCxnSpPr>
            <p:nvPr/>
          </p:nvCxnSpPr>
          <p:spPr bwMode="auto">
            <a:xfrm>
              <a:off x="4331" y="2940"/>
              <a:ext cx="501" cy="288"/>
            </a:xfrm>
            <a:prstGeom prst="curvedConnector3">
              <a:avLst>
                <a:gd name="adj1" fmla="val 50000"/>
              </a:avLst>
            </a:prstGeom>
            <a:noFill/>
            <a:ln w="3175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045" name="AutoShape 21"/>
            <p:cNvCxnSpPr>
              <a:cxnSpLocks noChangeShapeType="1"/>
              <a:endCxn id="1031" idx="0"/>
            </p:cNvCxnSpPr>
            <p:nvPr/>
          </p:nvCxnSpPr>
          <p:spPr bwMode="auto">
            <a:xfrm rot="5400000">
              <a:off x="2546" y="1510"/>
              <a:ext cx="525" cy="95"/>
            </a:xfrm>
            <a:prstGeom prst="curvedConnector3">
              <a:avLst>
                <a:gd name="adj1" fmla="val 51046"/>
              </a:avLst>
            </a:prstGeom>
            <a:noFill/>
            <a:ln w="3175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046" name="AutoShape 22"/>
            <p:cNvCxnSpPr>
              <a:cxnSpLocks noChangeShapeType="1"/>
              <a:stCxn id="1031" idx="7"/>
            </p:cNvCxnSpPr>
            <p:nvPr/>
          </p:nvCxnSpPr>
          <p:spPr bwMode="auto">
            <a:xfrm rot="-5400000">
              <a:off x="3676" y="904"/>
              <a:ext cx="606" cy="1450"/>
            </a:xfrm>
            <a:prstGeom prst="curvedConnector2">
              <a:avLst/>
            </a:prstGeom>
            <a:noFill/>
            <a:ln w="3175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047" name="AutoShape 23"/>
            <p:cNvCxnSpPr>
              <a:cxnSpLocks noChangeShapeType="1"/>
            </p:cNvCxnSpPr>
            <p:nvPr/>
          </p:nvCxnSpPr>
          <p:spPr bwMode="auto">
            <a:xfrm rot="16200000" flipH="1">
              <a:off x="4762" y="1733"/>
              <a:ext cx="532" cy="146"/>
            </a:xfrm>
            <a:prstGeom prst="curvedConnector3">
              <a:avLst>
                <a:gd name="adj1" fmla="val 50000"/>
              </a:avLst>
            </a:prstGeom>
            <a:noFill/>
            <a:ln w="2540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sp>
          <p:nvSpPr>
            <p:cNvPr id="1048" name="Text Box 24"/>
            <p:cNvSpPr txBox="1">
              <a:spLocks noChangeArrowheads="1"/>
            </p:cNvSpPr>
            <p:nvPr/>
          </p:nvSpPr>
          <p:spPr bwMode="auto">
            <a:xfrm>
              <a:off x="4992" y="1688"/>
              <a:ext cx="378" cy="19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solidFill>
                    <a:srgbClr val="FF0000"/>
                  </a:solidFill>
                  <a:latin typeface="Arial" charset="0"/>
                </a:rPr>
                <a:t>HL-7</a:t>
              </a:r>
            </a:p>
          </p:txBody>
        </p:sp>
        <p:sp>
          <p:nvSpPr>
            <p:cNvPr id="1049" name="Text Box 25"/>
            <p:cNvSpPr txBox="1">
              <a:spLocks noChangeArrowheads="1"/>
            </p:cNvSpPr>
            <p:nvPr/>
          </p:nvSpPr>
          <p:spPr bwMode="auto">
            <a:xfrm>
              <a:off x="3408" y="1352"/>
              <a:ext cx="508" cy="19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solidFill>
                    <a:srgbClr val="FF0000"/>
                  </a:solidFill>
                  <a:latin typeface="Arial" charset="0"/>
                </a:rPr>
                <a:t>DICOM</a:t>
              </a:r>
            </a:p>
          </p:txBody>
        </p:sp>
        <p:sp>
          <p:nvSpPr>
            <p:cNvPr id="476186" name="Text Box 26"/>
            <p:cNvSpPr txBox="1">
              <a:spLocks noChangeArrowheads="1"/>
            </p:cNvSpPr>
            <p:nvPr/>
          </p:nvSpPr>
          <p:spPr bwMode="auto">
            <a:xfrm>
              <a:off x="1247" y="3752"/>
              <a:ext cx="536" cy="233"/>
            </a:xfrm>
            <a:prstGeom prst="rect">
              <a:avLst/>
            </a:prstGeom>
            <a:noFill/>
            <a:ln w="9525">
              <a:noFill/>
              <a:miter lim="800000"/>
              <a:headEnd/>
              <a:tailEnd/>
            </a:ln>
            <a:effectLst/>
          </p:spPr>
          <p:txBody>
            <a:bodyPr wrap="none">
              <a:spAutoFit/>
            </a:bodyPr>
            <a:lstStyle/>
            <a:p>
              <a:pPr>
                <a:defRPr/>
              </a:pPr>
              <a:r>
                <a:rPr lang="en-US" b="1" u="sng" dirty="0">
                  <a:solidFill>
                    <a:srgbClr val="FFFF00"/>
                  </a:solidFill>
                  <a:effectLst>
                    <a:outerShdw blurRad="38100" dist="38100" dir="2700000" algn="tl">
                      <a:srgbClr val="000000"/>
                    </a:outerShdw>
                  </a:effectLst>
                  <a:latin typeface="Arial" charset="0"/>
                </a:rPr>
                <a:t>PACS</a:t>
              </a:r>
            </a:p>
          </p:txBody>
        </p:sp>
        <p:graphicFrame>
          <p:nvGraphicFramePr>
            <p:cNvPr id="1026" name="Object 27"/>
            <p:cNvGraphicFramePr>
              <a:graphicFrameLocks noChangeAspect="1"/>
            </p:cNvGraphicFramePr>
            <p:nvPr/>
          </p:nvGraphicFramePr>
          <p:xfrm>
            <a:off x="3936" y="2744"/>
            <a:ext cx="484" cy="434"/>
          </p:xfrm>
          <a:graphic>
            <a:graphicData uri="http://schemas.openxmlformats.org/presentationml/2006/ole">
              <mc:AlternateContent xmlns:mc="http://schemas.openxmlformats.org/markup-compatibility/2006">
                <mc:Choice xmlns:v="urn:schemas-microsoft-com:vml" Requires="v">
                  <p:oleObj spid="_x0000_s2056" name="VISIO" r:id="rId9" imgW="1135440" imgH="1018440" progId="Visio.Drawing.6">
                    <p:embed/>
                  </p:oleObj>
                </mc:Choice>
                <mc:Fallback>
                  <p:oleObj name="VISIO" r:id="rId9" imgW="1135440" imgH="1018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6" y="2744"/>
                          <a:ext cx="484"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1" name="Text Box 28"/>
            <p:cNvSpPr txBox="1">
              <a:spLocks noChangeArrowheads="1"/>
            </p:cNvSpPr>
            <p:nvPr/>
          </p:nvSpPr>
          <p:spPr bwMode="auto">
            <a:xfrm>
              <a:off x="3504" y="3080"/>
              <a:ext cx="55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solidFill>
                    <a:srgbClr val="FFFF00"/>
                  </a:solidFill>
                  <a:latin typeface="Arial" charset="0"/>
                </a:rPr>
                <a:t>Firewall</a:t>
              </a:r>
            </a:p>
          </p:txBody>
        </p:sp>
        <p:sp>
          <p:nvSpPr>
            <p:cNvPr id="1052" name="AutoShape 29"/>
            <p:cNvSpPr>
              <a:spLocks noChangeArrowheads="1"/>
            </p:cNvSpPr>
            <p:nvPr/>
          </p:nvSpPr>
          <p:spPr bwMode="auto">
            <a:xfrm>
              <a:off x="1488" y="920"/>
              <a:ext cx="510" cy="623"/>
            </a:xfrm>
            <a:prstGeom prst="flowChartMagneticDisk">
              <a:avLst/>
            </a:prstGeom>
            <a:solidFill>
              <a:srgbClr val="FFCC99"/>
            </a:solidFill>
            <a:ln w="31750">
              <a:solidFill>
                <a:srgbClr val="339966"/>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pt-BR" sz="1200" b="1">
                  <a:latin typeface="Arial" charset="0"/>
                </a:rPr>
                <a:t>PACS</a:t>
              </a:r>
            </a:p>
            <a:p>
              <a:pPr algn="ctr" eaLnBrk="1" hangingPunct="1"/>
              <a:r>
                <a:rPr lang="en-US" altLang="pt-BR" sz="1200" b="1">
                  <a:latin typeface="Arial" charset="0"/>
                </a:rPr>
                <a:t>DB</a:t>
              </a:r>
            </a:p>
          </p:txBody>
        </p:sp>
        <p:sp>
          <p:nvSpPr>
            <p:cNvPr id="1053" name="Text Box 30"/>
            <p:cNvSpPr txBox="1">
              <a:spLocks noChangeArrowheads="1"/>
            </p:cNvSpPr>
            <p:nvPr/>
          </p:nvSpPr>
          <p:spPr bwMode="auto">
            <a:xfrm>
              <a:off x="1008" y="2120"/>
              <a:ext cx="507" cy="19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solidFill>
                    <a:srgbClr val="FF0000"/>
                  </a:solidFill>
                  <a:latin typeface="Arial" charset="0"/>
                </a:rPr>
                <a:t>DICOM</a:t>
              </a:r>
            </a:p>
          </p:txBody>
        </p:sp>
        <p:pic>
          <p:nvPicPr>
            <p:cNvPr id="1054" name="Picture 31" descr="Siemens MR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 y="1326"/>
              <a:ext cx="720" cy="52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55"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 y="2600"/>
              <a:ext cx="557" cy="64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056" name="AutoShape 33"/>
            <p:cNvCxnSpPr>
              <a:cxnSpLocks noChangeShapeType="1"/>
              <a:stCxn id="1031" idx="1"/>
              <a:endCxn id="1052" idx="3"/>
            </p:cNvCxnSpPr>
            <p:nvPr/>
          </p:nvCxnSpPr>
          <p:spPr bwMode="auto">
            <a:xfrm rot="5400000" flipH="1">
              <a:off x="1816" y="1480"/>
              <a:ext cx="379" cy="525"/>
            </a:xfrm>
            <a:prstGeom prst="curvedConnector3">
              <a:avLst>
                <a:gd name="adj1" fmla="val 64380"/>
              </a:avLst>
            </a:prstGeom>
            <a:noFill/>
            <a:ln w="2540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pic>
          <p:nvPicPr>
            <p:cNvPr id="1057" name="Picture 34" descr="megadriv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6" y="2600"/>
              <a:ext cx="27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8" name="Text Box 35"/>
            <p:cNvSpPr txBox="1">
              <a:spLocks noChangeArrowheads="1"/>
            </p:cNvSpPr>
            <p:nvPr/>
          </p:nvSpPr>
          <p:spPr bwMode="auto">
            <a:xfrm>
              <a:off x="1451" y="3197"/>
              <a:ext cx="4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solidFill>
                    <a:srgbClr val="FFFF00"/>
                  </a:solidFill>
                </a:rPr>
                <a:t>RAID</a:t>
              </a:r>
            </a:p>
          </p:txBody>
        </p:sp>
        <p:cxnSp>
          <p:nvCxnSpPr>
            <p:cNvPr id="1059" name="AutoShape 36"/>
            <p:cNvCxnSpPr>
              <a:cxnSpLocks noChangeShapeType="1"/>
              <a:stCxn id="1031" idx="3"/>
            </p:cNvCxnSpPr>
            <p:nvPr/>
          </p:nvCxnSpPr>
          <p:spPr bwMode="auto">
            <a:xfrm rot="5400000">
              <a:off x="1845" y="2464"/>
              <a:ext cx="388" cy="459"/>
            </a:xfrm>
            <a:prstGeom prst="curvedConnector2">
              <a:avLst/>
            </a:prstGeom>
            <a:noFill/>
            <a:ln w="3175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cxnSp>
          <p:nvCxnSpPr>
            <p:cNvPr id="1060" name="AutoShape 37"/>
            <p:cNvCxnSpPr>
              <a:cxnSpLocks noChangeShapeType="1"/>
              <a:stCxn id="1031" idx="4"/>
            </p:cNvCxnSpPr>
            <p:nvPr/>
          </p:nvCxnSpPr>
          <p:spPr bwMode="auto">
            <a:xfrm rot="5400000">
              <a:off x="2461" y="2876"/>
              <a:ext cx="564" cy="36"/>
            </a:xfrm>
            <a:prstGeom prst="curvedConnector3">
              <a:avLst>
                <a:gd name="adj1" fmla="val 48935"/>
              </a:avLst>
            </a:prstGeom>
            <a:noFill/>
            <a:ln w="31750">
              <a:solidFill>
                <a:schemeClr val="bg1"/>
              </a:solidFill>
              <a:round/>
              <a:headEnd type="stealth" w="med" len="med"/>
              <a:tailEnd type="stealth" w="med" len="med"/>
            </a:ln>
            <a:extLst>
              <a:ext uri="{909E8E84-426E-40DD-AFC4-6F175D3DCCD1}">
                <a14:hiddenFill xmlns:a14="http://schemas.microsoft.com/office/drawing/2010/main">
                  <a:noFill/>
                </a14:hiddenFill>
              </a:ext>
            </a:extLst>
          </p:spPr>
        </p:cxnSp>
        <p:grpSp>
          <p:nvGrpSpPr>
            <p:cNvPr id="1061" name="Group 38"/>
            <p:cNvGrpSpPr>
              <a:grpSpLocks/>
            </p:cNvGrpSpPr>
            <p:nvPr/>
          </p:nvGrpSpPr>
          <p:grpSpPr bwMode="auto">
            <a:xfrm>
              <a:off x="4848" y="3128"/>
              <a:ext cx="467" cy="384"/>
              <a:chOff x="2016" y="1632"/>
              <a:chExt cx="2592" cy="1889"/>
            </a:xfrm>
          </p:grpSpPr>
          <p:pic>
            <p:nvPicPr>
              <p:cNvPr id="1086" name="Picture 39" descr="xu"/>
              <p:cNvPicPr>
                <a:picLocks noChangeAspect="1" noChangeArrowheads="1"/>
              </p:cNvPicPr>
              <p:nvPr/>
            </p:nvPicPr>
            <p:blipFill>
              <a:blip r:embed="rId14" cstate="print">
                <a:lum bright="-10000"/>
                <a:extLst>
                  <a:ext uri="{28A0092B-C50C-407E-A947-70E740481C1C}">
                    <a14:useLocalDpi xmlns:a14="http://schemas.microsoft.com/office/drawing/2010/main" val="0"/>
                  </a:ext>
                </a:extLst>
              </a:blip>
              <a:srcRect/>
              <a:stretch>
                <a:fillRect/>
              </a:stretch>
            </p:blipFill>
            <p:spPr bwMode="auto">
              <a:xfrm>
                <a:off x="2016" y="1632"/>
                <a:ext cx="2592" cy="1889"/>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1087" name="Group 40"/>
              <p:cNvGrpSpPr>
                <a:grpSpLocks/>
              </p:cNvGrpSpPr>
              <p:nvPr/>
            </p:nvGrpSpPr>
            <p:grpSpPr bwMode="auto">
              <a:xfrm>
                <a:off x="2304" y="1920"/>
                <a:ext cx="1248" cy="816"/>
                <a:chOff x="2160" y="1152"/>
                <a:chExt cx="1296" cy="672"/>
              </a:xfrm>
            </p:grpSpPr>
            <p:pic>
              <p:nvPicPr>
                <p:cNvPr id="1088" name="Picture 41"/>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3120"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89" name="Picture 42"/>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496"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43"/>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160"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44"/>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160"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45"/>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496"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93" name="Picture 46"/>
                <p:cNvPicPr>
                  <a:picLocks noChangeAspect="1" noChangeArrowheads="1"/>
                </p:cNvPicPr>
                <p:nvPr/>
              </p:nvPicPr>
              <p:blipFill>
                <a:blip r:embed="rId16">
                  <a:lum bright="48000" contrast="66000"/>
                  <a:extLst>
                    <a:ext uri="{28A0092B-C50C-407E-A947-70E740481C1C}">
                      <a14:useLocalDpi xmlns:a14="http://schemas.microsoft.com/office/drawing/2010/main" val="0"/>
                    </a:ext>
                  </a:extLst>
                </a:blip>
                <a:srcRect/>
                <a:stretch>
                  <a:fillRect/>
                </a:stretch>
              </p:blipFill>
              <p:spPr bwMode="auto">
                <a:xfrm>
                  <a:off x="2832" y="1152"/>
                  <a:ext cx="288"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94" name="Picture 47"/>
                <p:cNvPicPr>
                  <a:picLocks noChangeAspect="1" noChangeArrowheads="1"/>
                </p:cNvPicPr>
                <p:nvPr/>
              </p:nvPicPr>
              <p:blipFill>
                <a:blip r:embed="rId16">
                  <a:lum bright="48000" contrast="66000"/>
                  <a:extLst>
                    <a:ext uri="{28A0092B-C50C-407E-A947-70E740481C1C}">
                      <a14:useLocalDpi xmlns:a14="http://schemas.microsoft.com/office/drawing/2010/main" val="0"/>
                    </a:ext>
                  </a:extLst>
                </a:blip>
                <a:srcRect/>
                <a:stretch>
                  <a:fillRect/>
                </a:stretch>
              </p:blipFill>
              <p:spPr bwMode="auto">
                <a:xfrm>
                  <a:off x="2832" y="1488"/>
                  <a:ext cx="288"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1095" name="Picture 48"/>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3120"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1062" name="Rectangle 49"/>
            <p:cNvSpPr>
              <a:spLocks noChangeArrowheads="1"/>
            </p:cNvSpPr>
            <p:nvPr/>
          </p:nvSpPr>
          <p:spPr bwMode="auto">
            <a:xfrm>
              <a:off x="4649" y="384"/>
              <a:ext cx="398" cy="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1063" name="Rectangle 50"/>
            <p:cNvSpPr>
              <a:spLocks noChangeArrowheads="1"/>
            </p:cNvSpPr>
            <p:nvPr/>
          </p:nvSpPr>
          <p:spPr bwMode="auto">
            <a:xfrm>
              <a:off x="4649" y="384"/>
              <a:ext cx="398" cy="4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1064" name="Freeform 51"/>
            <p:cNvSpPr>
              <a:spLocks/>
            </p:cNvSpPr>
            <p:nvPr/>
          </p:nvSpPr>
          <p:spPr bwMode="auto">
            <a:xfrm>
              <a:off x="4680" y="411"/>
              <a:ext cx="117" cy="349"/>
            </a:xfrm>
            <a:custGeom>
              <a:avLst/>
              <a:gdLst>
                <a:gd name="T0" fmla="*/ 0 w 117"/>
                <a:gd name="T1" fmla="*/ 74 h 349"/>
                <a:gd name="T2" fmla="*/ 0 w 117"/>
                <a:gd name="T3" fmla="*/ 10 h 349"/>
                <a:gd name="T4" fmla="*/ 19 w 117"/>
                <a:gd name="T5" fmla="*/ 0 h 349"/>
                <a:gd name="T6" fmla="*/ 102 w 117"/>
                <a:gd name="T7" fmla="*/ 0 h 349"/>
                <a:gd name="T8" fmla="*/ 117 w 117"/>
                <a:gd name="T9" fmla="*/ 10 h 349"/>
                <a:gd name="T10" fmla="*/ 117 w 117"/>
                <a:gd name="T11" fmla="*/ 74 h 349"/>
                <a:gd name="T12" fmla="*/ 102 w 117"/>
                <a:gd name="T13" fmla="*/ 98 h 349"/>
                <a:gd name="T14" fmla="*/ 102 w 117"/>
                <a:gd name="T15" fmla="*/ 251 h 349"/>
                <a:gd name="T16" fmla="*/ 117 w 117"/>
                <a:gd name="T17" fmla="*/ 275 h 349"/>
                <a:gd name="T18" fmla="*/ 117 w 117"/>
                <a:gd name="T19" fmla="*/ 336 h 349"/>
                <a:gd name="T20" fmla="*/ 102 w 117"/>
                <a:gd name="T21" fmla="*/ 349 h 349"/>
                <a:gd name="T22" fmla="*/ 19 w 117"/>
                <a:gd name="T23" fmla="*/ 349 h 349"/>
                <a:gd name="T24" fmla="*/ 0 w 117"/>
                <a:gd name="T25" fmla="*/ 336 h 349"/>
                <a:gd name="T26" fmla="*/ 0 w 117"/>
                <a:gd name="T27" fmla="*/ 275 h 349"/>
                <a:gd name="T28" fmla="*/ 19 w 117"/>
                <a:gd name="T29" fmla="*/ 251 h 349"/>
                <a:gd name="T30" fmla="*/ 19 w 117"/>
                <a:gd name="T31" fmla="*/ 98 h 349"/>
                <a:gd name="T32" fmla="*/ 0 w 117"/>
                <a:gd name="T33" fmla="*/ 74 h 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349"/>
                <a:gd name="T53" fmla="*/ 117 w 117"/>
                <a:gd name="T54" fmla="*/ 349 h 3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349">
                  <a:moveTo>
                    <a:pt x="0" y="74"/>
                  </a:moveTo>
                  <a:lnTo>
                    <a:pt x="0" y="10"/>
                  </a:lnTo>
                  <a:lnTo>
                    <a:pt x="19" y="0"/>
                  </a:lnTo>
                  <a:lnTo>
                    <a:pt x="102" y="0"/>
                  </a:lnTo>
                  <a:lnTo>
                    <a:pt x="117" y="10"/>
                  </a:lnTo>
                  <a:lnTo>
                    <a:pt x="117" y="74"/>
                  </a:lnTo>
                  <a:lnTo>
                    <a:pt x="102" y="98"/>
                  </a:lnTo>
                  <a:lnTo>
                    <a:pt x="102" y="251"/>
                  </a:lnTo>
                  <a:lnTo>
                    <a:pt x="117" y="275"/>
                  </a:lnTo>
                  <a:lnTo>
                    <a:pt x="117" y="336"/>
                  </a:lnTo>
                  <a:lnTo>
                    <a:pt x="102" y="349"/>
                  </a:lnTo>
                  <a:lnTo>
                    <a:pt x="19" y="349"/>
                  </a:lnTo>
                  <a:lnTo>
                    <a:pt x="0" y="336"/>
                  </a:lnTo>
                  <a:lnTo>
                    <a:pt x="0" y="275"/>
                  </a:lnTo>
                  <a:lnTo>
                    <a:pt x="19" y="251"/>
                  </a:lnTo>
                  <a:lnTo>
                    <a:pt x="19" y="98"/>
                  </a:lnTo>
                  <a:lnTo>
                    <a:pt x="0" y="7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1065" name="Freeform 52"/>
            <p:cNvSpPr>
              <a:spLocks noEditPoints="1"/>
            </p:cNvSpPr>
            <p:nvPr/>
          </p:nvSpPr>
          <p:spPr bwMode="auto">
            <a:xfrm>
              <a:off x="4832" y="411"/>
              <a:ext cx="184" cy="349"/>
            </a:xfrm>
            <a:custGeom>
              <a:avLst/>
              <a:gdLst>
                <a:gd name="T0" fmla="*/ 0 w 184"/>
                <a:gd name="T1" fmla="*/ 125 h 349"/>
                <a:gd name="T2" fmla="*/ 82 w 184"/>
                <a:gd name="T3" fmla="*/ 125 h 349"/>
                <a:gd name="T4" fmla="*/ 82 w 184"/>
                <a:gd name="T5" fmla="*/ 0 h 349"/>
                <a:gd name="T6" fmla="*/ 0 w 184"/>
                <a:gd name="T7" fmla="*/ 0 h 349"/>
                <a:gd name="T8" fmla="*/ 0 w 184"/>
                <a:gd name="T9" fmla="*/ 125 h 349"/>
                <a:gd name="T10" fmla="*/ 98 w 184"/>
                <a:gd name="T11" fmla="*/ 125 h 349"/>
                <a:gd name="T12" fmla="*/ 184 w 184"/>
                <a:gd name="T13" fmla="*/ 125 h 349"/>
                <a:gd name="T14" fmla="*/ 184 w 184"/>
                <a:gd name="T15" fmla="*/ 0 h 349"/>
                <a:gd name="T16" fmla="*/ 98 w 184"/>
                <a:gd name="T17" fmla="*/ 0 h 349"/>
                <a:gd name="T18" fmla="*/ 98 w 184"/>
                <a:gd name="T19" fmla="*/ 125 h 349"/>
                <a:gd name="T20" fmla="*/ 0 w 184"/>
                <a:gd name="T21" fmla="*/ 349 h 349"/>
                <a:gd name="T22" fmla="*/ 184 w 184"/>
                <a:gd name="T23" fmla="*/ 349 h 349"/>
                <a:gd name="T24" fmla="*/ 184 w 184"/>
                <a:gd name="T25" fmla="*/ 224 h 349"/>
                <a:gd name="T26" fmla="*/ 0 w 184"/>
                <a:gd name="T27" fmla="*/ 224 h 349"/>
                <a:gd name="T28" fmla="*/ 0 w 184"/>
                <a:gd name="T29" fmla="*/ 349 h 3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4"/>
                <a:gd name="T46" fmla="*/ 0 h 349"/>
                <a:gd name="T47" fmla="*/ 184 w 184"/>
                <a:gd name="T48" fmla="*/ 349 h 3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4" h="349">
                  <a:moveTo>
                    <a:pt x="0" y="125"/>
                  </a:moveTo>
                  <a:lnTo>
                    <a:pt x="82" y="125"/>
                  </a:lnTo>
                  <a:lnTo>
                    <a:pt x="82" y="0"/>
                  </a:lnTo>
                  <a:lnTo>
                    <a:pt x="0" y="0"/>
                  </a:lnTo>
                  <a:lnTo>
                    <a:pt x="0" y="125"/>
                  </a:lnTo>
                  <a:close/>
                  <a:moveTo>
                    <a:pt x="98" y="125"/>
                  </a:moveTo>
                  <a:lnTo>
                    <a:pt x="184" y="125"/>
                  </a:lnTo>
                  <a:lnTo>
                    <a:pt x="184" y="0"/>
                  </a:lnTo>
                  <a:lnTo>
                    <a:pt x="98" y="0"/>
                  </a:lnTo>
                  <a:lnTo>
                    <a:pt x="98" y="125"/>
                  </a:lnTo>
                  <a:close/>
                  <a:moveTo>
                    <a:pt x="0" y="349"/>
                  </a:moveTo>
                  <a:lnTo>
                    <a:pt x="184" y="349"/>
                  </a:lnTo>
                  <a:lnTo>
                    <a:pt x="184" y="224"/>
                  </a:lnTo>
                  <a:lnTo>
                    <a:pt x="0" y="224"/>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66" name="Rectangle 53"/>
            <p:cNvSpPr>
              <a:spLocks noChangeArrowheads="1"/>
            </p:cNvSpPr>
            <p:nvPr/>
          </p:nvSpPr>
          <p:spPr bwMode="auto">
            <a:xfrm>
              <a:off x="4832" y="411"/>
              <a:ext cx="82" cy="1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1067" name="Rectangle 54"/>
            <p:cNvSpPr>
              <a:spLocks noChangeArrowheads="1"/>
            </p:cNvSpPr>
            <p:nvPr/>
          </p:nvSpPr>
          <p:spPr bwMode="auto">
            <a:xfrm>
              <a:off x="4930" y="411"/>
              <a:ext cx="86" cy="1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1068" name="Line 55"/>
            <p:cNvSpPr>
              <a:spLocks noChangeShapeType="1"/>
            </p:cNvSpPr>
            <p:nvPr/>
          </p:nvSpPr>
          <p:spPr bwMode="auto">
            <a:xfrm>
              <a:off x="4832" y="611"/>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69" name="Line 56"/>
            <p:cNvSpPr>
              <a:spLocks noChangeShapeType="1"/>
            </p:cNvSpPr>
            <p:nvPr/>
          </p:nvSpPr>
          <p:spPr bwMode="auto">
            <a:xfrm>
              <a:off x="4832" y="598"/>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0" name="Line 57"/>
            <p:cNvSpPr>
              <a:spLocks noChangeShapeType="1"/>
            </p:cNvSpPr>
            <p:nvPr/>
          </p:nvSpPr>
          <p:spPr bwMode="auto">
            <a:xfrm>
              <a:off x="4832" y="584"/>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1" name="Line 58"/>
            <p:cNvSpPr>
              <a:spLocks noChangeShapeType="1"/>
            </p:cNvSpPr>
            <p:nvPr/>
          </p:nvSpPr>
          <p:spPr bwMode="auto">
            <a:xfrm>
              <a:off x="4832" y="574"/>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2" name="Line 59"/>
            <p:cNvSpPr>
              <a:spLocks noChangeShapeType="1"/>
            </p:cNvSpPr>
            <p:nvPr/>
          </p:nvSpPr>
          <p:spPr bwMode="auto">
            <a:xfrm>
              <a:off x="4832" y="560"/>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3" name="Rectangle 60"/>
            <p:cNvSpPr>
              <a:spLocks noChangeArrowheads="1"/>
            </p:cNvSpPr>
            <p:nvPr/>
          </p:nvSpPr>
          <p:spPr bwMode="auto">
            <a:xfrm>
              <a:off x="4832" y="635"/>
              <a:ext cx="184" cy="12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1074" name="Line 61"/>
            <p:cNvSpPr>
              <a:spLocks noChangeShapeType="1"/>
            </p:cNvSpPr>
            <p:nvPr/>
          </p:nvSpPr>
          <p:spPr bwMode="auto">
            <a:xfrm>
              <a:off x="4930" y="440"/>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 name="Line 62"/>
            <p:cNvSpPr>
              <a:spLocks noChangeShapeType="1"/>
            </p:cNvSpPr>
            <p:nvPr/>
          </p:nvSpPr>
          <p:spPr bwMode="auto">
            <a:xfrm>
              <a:off x="4930" y="504"/>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6" name="Line 63"/>
            <p:cNvSpPr>
              <a:spLocks noChangeShapeType="1"/>
            </p:cNvSpPr>
            <p:nvPr/>
          </p:nvSpPr>
          <p:spPr bwMode="auto">
            <a:xfrm>
              <a:off x="4930" y="472"/>
              <a:ext cx="8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7" name="Line 64"/>
            <p:cNvSpPr>
              <a:spLocks noChangeShapeType="1"/>
            </p:cNvSpPr>
            <p:nvPr/>
          </p:nvSpPr>
          <p:spPr bwMode="auto">
            <a:xfrm>
              <a:off x="4832" y="440"/>
              <a:ext cx="8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8" name="Line 65"/>
            <p:cNvSpPr>
              <a:spLocks noChangeShapeType="1"/>
            </p:cNvSpPr>
            <p:nvPr/>
          </p:nvSpPr>
          <p:spPr bwMode="auto">
            <a:xfrm>
              <a:off x="4832" y="504"/>
              <a:ext cx="8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9" name="Line 66"/>
            <p:cNvSpPr>
              <a:spLocks noChangeShapeType="1"/>
            </p:cNvSpPr>
            <p:nvPr/>
          </p:nvSpPr>
          <p:spPr bwMode="auto">
            <a:xfrm>
              <a:off x="4832" y="472"/>
              <a:ext cx="8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0" name="Line 67"/>
            <p:cNvSpPr>
              <a:spLocks noChangeShapeType="1"/>
            </p:cNvSpPr>
            <p:nvPr/>
          </p:nvSpPr>
          <p:spPr bwMode="auto">
            <a:xfrm>
              <a:off x="4832" y="728"/>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1" name="Line 68"/>
            <p:cNvSpPr>
              <a:spLocks noChangeShapeType="1"/>
            </p:cNvSpPr>
            <p:nvPr/>
          </p:nvSpPr>
          <p:spPr bwMode="auto">
            <a:xfrm>
              <a:off x="4832" y="696"/>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2" name="Line 69"/>
            <p:cNvSpPr>
              <a:spLocks noChangeShapeType="1"/>
            </p:cNvSpPr>
            <p:nvPr/>
          </p:nvSpPr>
          <p:spPr bwMode="auto">
            <a:xfrm>
              <a:off x="4832" y="667"/>
              <a:ext cx="18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3" name="Line 70"/>
            <p:cNvSpPr>
              <a:spLocks noChangeShapeType="1"/>
            </p:cNvSpPr>
            <p:nvPr/>
          </p:nvSpPr>
          <p:spPr bwMode="auto">
            <a:xfrm>
              <a:off x="4954" y="635"/>
              <a:ext cx="1" cy="1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4" name="Line 71"/>
            <p:cNvSpPr>
              <a:spLocks noChangeShapeType="1"/>
            </p:cNvSpPr>
            <p:nvPr/>
          </p:nvSpPr>
          <p:spPr bwMode="auto">
            <a:xfrm>
              <a:off x="4893" y="635"/>
              <a:ext cx="1" cy="1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85" name="Rectangle 72"/>
            <p:cNvSpPr>
              <a:spLocks noChangeArrowheads="1"/>
            </p:cNvSpPr>
            <p:nvPr/>
          </p:nvSpPr>
          <p:spPr bwMode="auto">
            <a:xfrm>
              <a:off x="4246" y="833"/>
              <a:ext cx="133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1400" b="1" dirty="0">
                  <a:solidFill>
                    <a:srgbClr val="FFFF00"/>
                  </a:solidFill>
                  <a:latin typeface="Arial" charset="0"/>
                </a:rPr>
                <a:t>Reconhecimento de voz</a:t>
              </a:r>
              <a:endParaRPr lang="pt-BR" altLang="pt-BR" sz="1400" b="1" dirty="0">
                <a:solidFill>
                  <a:srgbClr val="FFFF00"/>
                </a:solidFill>
              </a:endParaRPr>
            </a:p>
          </p:txBody>
        </p:sp>
      </p:grpSp>
      <p:sp>
        <p:nvSpPr>
          <p:cNvPr id="1028" name="Rectangle 73"/>
          <p:cNvSpPr>
            <a:spLocks noChangeArrowheads="1"/>
          </p:cNvSpPr>
          <p:nvPr/>
        </p:nvSpPr>
        <p:spPr bwMode="auto">
          <a:xfrm>
            <a:off x="1042988" y="164356"/>
            <a:ext cx="77724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3600" b="1" dirty="0">
                <a:solidFill>
                  <a:srgbClr val="FFFF00"/>
                </a:solidFill>
              </a:rPr>
              <a:t>Gerenciamento de Imagens Médicas</a:t>
            </a:r>
            <a:endParaRPr lang="en-US" altLang="pt-BR" sz="36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descr="Papel de seda rosa"/>
          <p:cNvSpPr txBox="1">
            <a:spLocks noChangeArrowheads="1"/>
          </p:cNvSpPr>
          <p:nvPr/>
        </p:nvSpPr>
        <p:spPr bwMode="auto">
          <a:xfrm>
            <a:off x="1619250" y="1556792"/>
            <a:ext cx="6121400" cy="816121"/>
          </a:xfrm>
          <a:prstGeom prst="rect">
            <a:avLst/>
          </a:prstGeom>
          <a:noFill/>
          <a:ln w="12700">
            <a:noFill/>
            <a:miter lim="800000"/>
            <a:headEnd/>
            <a:tailEnd/>
          </a:ln>
          <a:effectLst/>
        </p:spPr>
        <p:txBody>
          <a:bodyPr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80000"/>
              </a:lnSpc>
              <a:spcBef>
                <a:spcPct val="50000"/>
              </a:spcBef>
            </a:pPr>
            <a:r>
              <a:rPr lang="en-US" altLang="pt-BR" sz="2000" b="1" dirty="0">
                <a:solidFill>
                  <a:schemeClr val="bg1"/>
                </a:solidFill>
              </a:rPr>
              <a:t>DEFINIÇÕES </a:t>
            </a:r>
            <a:r>
              <a:rPr lang="en-US" altLang="pt-BR" sz="1600" b="1" dirty="0">
                <a:solidFill>
                  <a:schemeClr val="bg1"/>
                </a:solidFill>
              </a:rPr>
              <a:t>(</a:t>
            </a:r>
            <a:r>
              <a:rPr lang="en-US" altLang="pt-BR" sz="1600" b="1" dirty="0" err="1">
                <a:solidFill>
                  <a:schemeClr val="bg1"/>
                </a:solidFill>
              </a:rPr>
              <a:t>pela</a:t>
            </a:r>
            <a:r>
              <a:rPr lang="en-US" altLang="pt-BR" sz="1600" b="1" dirty="0">
                <a:solidFill>
                  <a:schemeClr val="bg1"/>
                </a:solidFill>
              </a:rPr>
              <a:t> NEMA)</a:t>
            </a:r>
            <a:endParaRPr lang="en-US" altLang="pt-BR" b="1" dirty="0">
              <a:solidFill>
                <a:schemeClr val="bg1"/>
              </a:solidFill>
              <a:effectLst>
                <a:outerShdw blurRad="38100" dist="38100" dir="2700000" algn="tl">
                  <a:srgbClr val="000000"/>
                </a:outerShdw>
              </a:effectLst>
            </a:endParaRPr>
          </a:p>
          <a:p>
            <a:pPr algn="ctr">
              <a:lnSpc>
                <a:spcPct val="80000"/>
              </a:lnSpc>
              <a:spcBef>
                <a:spcPct val="50000"/>
              </a:spcBef>
            </a:pPr>
            <a:r>
              <a:rPr lang="en-US" altLang="pt-BR" sz="2400" b="1" dirty="0">
                <a:solidFill>
                  <a:schemeClr val="bg1"/>
                </a:solidFill>
              </a:rPr>
              <a:t>Um PACS </a:t>
            </a:r>
            <a:r>
              <a:rPr lang="en-US" altLang="pt-BR" sz="2400" b="1" dirty="0" err="1">
                <a:solidFill>
                  <a:schemeClr val="bg1"/>
                </a:solidFill>
              </a:rPr>
              <a:t>deve</a:t>
            </a:r>
            <a:r>
              <a:rPr lang="en-US" altLang="pt-BR" sz="2400" b="1" dirty="0">
                <a:solidFill>
                  <a:schemeClr val="bg1"/>
                </a:solidFill>
              </a:rPr>
              <a:t> </a:t>
            </a:r>
            <a:r>
              <a:rPr lang="en-US" altLang="pt-BR" sz="2400" b="1" dirty="0" err="1">
                <a:solidFill>
                  <a:schemeClr val="bg1"/>
                </a:solidFill>
              </a:rPr>
              <a:t>oferecer</a:t>
            </a:r>
            <a:r>
              <a:rPr lang="en-US" altLang="pt-BR" sz="2400" b="1" dirty="0">
                <a:solidFill>
                  <a:schemeClr val="bg1"/>
                </a:solidFill>
                <a:effectLst>
                  <a:outerShdw blurRad="38100" dist="38100" dir="2700000" algn="tl">
                    <a:srgbClr val="000000"/>
                  </a:outerShdw>
                </a:effectLst>
              </a:rPr>
              <a:t>:</a:t>
            </a:r>
            <a:endParaRPr lang="pt-BR" altLang="pt-BR" sz="2400" b="1" dirty="0">
              <a:solidFill>
                <a:schemeClr val="bg1"/>
              </a:solidFill>
              <a:effectLst>
                <a:outerShdw blurRad="38100" dist="38100" dir="2700000" algn="tl">
                  <a:srgbClr val="000000"/>
                </a:outerShdw>
              </a:effectLst>
            </a:endParaRPr>
          </a:p>
        </p:txBody>
      </p:sp>
      <p:sp>
        <p:nvSpPr>
          <p:cNvPr id="18435" name="Rectangle 3"/>
          <p:cNvSpPr>
            <a:spLocks noChangeArrowheads="1"/>
          </p:cNvSpPr>
          <p:nvPr/>
        </p:nvSpPr>
        <p:spPr bwMode="auto">
          <a:xfrm>
            <a:off x="971550" y="3009900"/>
            <a:ext cx="7848600"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ahoma" pitchFamily="34" charset="0"/>
              </a:defRPr>
            </a:lvl1pPr>
            <a:lvl2pPr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1">
              <a:lnSpc>
                <a:spcPct val="80000"/>
              </a:lnSpc>
              <a:spcBef>
                <a:spcPct val="50000"/>
              </a:spcBef>
              <a:buFont typeface="Wingdings" pitchFamily="2" charset="2"/>
              <a:buChar char="ü"/>
            </a:pPr>
            <a:r>
              <a:rPr lang="en-US" altLang="pt-BR" sz="2200" b="1" dirty="0" err="1">
                <a:solidFill>
                  <a:schemeClr val="bg1"/>
                </a:solidFill>
              </a:rPr>
              <a:t>visualização</a:t>
            </a:r>
            <a:r>
              <a:rPr lang="en-US" altLang="pt-BR" sz="2200" b="1" dirty="0">
                <a:solidFill>
                  <a:schemeClr val="bg1"/>
                </a:solidFill>
              </a:rPr>
              <a:t> </a:t>
            </a:r>
            <a:r>
              <a:rPr lang="en-US" altLang="pt-BR" sz="2200" b="1" dirty="0" err="1">
                <a:solidFill>
                  <a:schemeClr val="bg1"/>
                </a:solidFill>
              </a:rPr>
              <a:t>em</a:t>
            </a:r>
            <a:r>
              <a:rPr lang="en-US" altLang="pt-BR" sz="2200" b="1" dirty="0">
                <a:solidFill>
                  <a:schemeClr val="bg1"/>
                </a:solidFill>
              </a:rPr>
              <a:t> </a:t>
            </a:r>
            <a:r>
              <a:rPr lang="en-US" altLang="pt-BR" sz="2200" b="1" dirty="0" err="1">
                <a:solidFill>
                  <a:schemeClr val="bg1"/>
                </a:solidFill>
              </a:rPr>
              <a:t>estações</a:t>
            </a:r>
            <a:r>
              <a:rPr lang="en-US" altLang="pt-BR" sz="2200" b="1" dirty="0">
                <a:solidFill>
                  <a:schemeClr val="bg1"/>
                </a:solidFill>
              </a:rPr>
              <a:t> de </a:t>
            </a:r>
            <a:r>
              <a:rPr lang="en-US" altLang="pt-BR" sz="2200" b="1" dirty="0" err="1">
                <a:solidFill>
                  <a:schemeClr val="bg1"/>
                </a:solidFill>
              </a:rPr>
              <a:t>diagnóstico</a:t>
            </a:r>
            <a:r>
              <a:rPr lang="en-US" altLang="pt-BR" sz="2200" b="1" dirty="0">
                <a:solidFill>
                  <a:schemeClr val="bg1"/>
                </a:solidFill>
              </a:rPr>
              <a:t>, de </a:t>
            </a:r>
            <a:r>
              <a:rPr lang="en-US" altLang="pt-BR" sz="2200" b="1" dirty="0" err="1">
                <a:solidFill>
                  <a:schemeClr val="bg1"/>
                </a:solidFill>
              </a:rPr>
              <a:t>relatórios</a:t>
            </a:r>
            <a:r>
              <a:rPr lang="en-US" altLang="pt-BR" sz="2200" b="1" dirty="0">
                <a:solidFill>
                  <a:schemeClr val="bg1"/>
                </a:solidFill>
              </a:rPr>
              <a:t>, de </a:t>
            </a:r>
            <a:r>
              <a:rPr lang="en-US" altLang="pt-BR" sz="2200" b="1" dirty="0" err="1">
                <a:solidFill>
                  <a:schemeClr val="bg1"/>
                </a:solidFill>
              </a:rPr>
              <a:t>laudos</a:t>
            </a:r>
            <a:r>
              <a:rPr lang="en-US" altLang="pt-BR" sz="2200" b="1" dirty="0">
                <a:solidFill>
                  <a:schemeClr val="bg1"/>
                </a:solidFill>
              </a:rPr>
              <a:t> e </a:t>
            </a:r>
            <a:r>
              <a:rPr lang="en-US" altLang="pt-BR" sz="2200" b="1" dirty="0" err="1">
                <a:solidFill>
                  <a:schemeClr val="bg1"/>
                </a:solidFill>
              </a:rPr>
              <a:t>remotas</a:t>
            </a:r>
            <a:r>
              <a:rPr lang="en-US" altLang="pt-BR" sz="2200" b="1" dirty="0">
                <a:solidFill>
                  <a:schemeClr val="bg1"/>
                </a:solidFill>
              </a:rPr>
              <a:t>;</a:t>
            </a:r>
          </a:p>
          <a:p>
            <a:pPr lvl="1">
              <a:lnSpc>
                <a:spcPct val="80000"/>
              </a:lnSpc>
              <a:spcBef>
                <a:spcPct val="50000"/>
              </a:spcBef>
              <a:buFont typeface="Wingdings" pitchFamily="2" charset="2"/>
              <a:buChar char="ü"/>
            </a:pPr>
            <a:r>
              <a:rPr lang="en-US" altLang="pt-BR" sz="2200" b="1" dirty="0">
                <a:solidFill>
                  <a:schemeClr val="bg1"/>
                </a:solidFill>
              </a:rPr>
              <a:t> </a:t>
            </a:r>
            <a:r>
              <a:rPr lang="en-US" altLang="pt-BR" sz="2200" b="1" dirty="0" err="1">
                <a:solidFill>
                  <a:schemeClr val="bg1"/>
                </a:solidFill>
              </a:rPr>
              <a:t>armazenamento</a:t>
            </a:r>
            <a:r>
              <a:rPr lang="en-US" altLang="pt-BR" sz="2200" b="1" dirty="0">
                <a:solidFill>
                  <a:schemeClr val="bg1"/>
                </a:solidFill>
              </a:rPr>
              <a:t> </a:t>
            </a:r>
            <a:r>
              <a:rPr lang="en-US" altLang="pt-BR" sz="2200" b="1" dirty="0" err="1">
                <a:solidFill>
                  <a:schemeClr val="bg1"/>
                </a:solidFill>
              </a:rPr>
              <a:t>em</a:t>
            </a:r>
            <a:r>
              <a:rPr lang="en-US" altLang="pt-BR" sz="2200" b="1" dirty="0">
                <a:solidFill>
                  <a:schemeClr val="bg1"/>
                </a:solidFill>
              </a:rPr>
              <a:t> </a:t>
            </a:r>
            <a:r>
              <a:rPr lang="en-US" altLang="pt-BR" sz="2200" b="1" dirty="0" err="1">
                <a:solidFill>
                  <a:schemeClr val="bg1"/>
                </a:solidFill>
              </a:rPr>
              <a:t>meios</a:t>
            </a:r>
            <a:r>
              <a:rPr lang="en-US" altLang="pt-BR" sz="2200" b="1" dirty="0">
                <a:solidFill>
                  <a:schemeClr val="bg1"/>
                </a:solidFill>
              </a:rPr>
              <a:t> </a:t>
            </a:r>
            <a:r>
              <a:rPr lang="en-US" altLang="pt-BR" sz="2200" b="1" dirty="0" err="1">
                <a:solidFill>
                  <a:schemeClr val="bg1"/>
                </a:solidFill>
              </a:rPr>
              <a:t>magnéticos</a:t>
            </a:r>
            <a:r>
              <a:rPr lang="en-US" altLang="pt-BR" sz="2200" b="1" dirty="0">
                <a:solidFill>
                  <a:schemeClr val="bg1"/>
                </a:solidFill>
              </a:rPr>
              <a:t> </a:t>
            </a:r>
            <a:r>
              <a:rPr lang="en-US" altLang="pt-BR" sz="2200" b="1" dirty="0" err="1">
                <a:solidFill>
                  <a:schemeClr val="bg1"/>
                </a:solidFill>
              </a:rPr>
              <a:t>ou</a:t>
            </a:r>
            <a:r>
              <a:rPr lang="en-US" altLang="pt-BR" sz="2200" b="1" dirty="0">
                <a:solidFill>
                  <a:schemeClr val="bg1"/>
                </a:solidFill>
              </a:rPr>
              <a:t> </a:t>
            </a:r>
            <a:r>
              <a:rPr lang="en-US" altLang="pt-BR" sz="2200" b="1" dirty="0" err="1">
                <a:solidFill>
                  <a:schemeClr val="bg1"/>
                </a:solidFill>
              </a:rPr>
              <a:t>ópticos</a:t>
            </a:r>
            <a:r>
              <a:rPr lang="en-US" altLang="pt-BR" sz="2200" b="1" dirty="0">
                <a:solidFill>
                  <a:schemeClr val="bg1"/>
                </a:solidFill>
              </a:rPr>
              <a:t> </a:t>
            </a:r>
            <a:r>
              <a:rPr lang="en-US" altLang="pt-BR" sz="2200" b="1" dirty="0" err="1">
                <a:solidFill>
                  <a:schemeClr val="bg1"/>
                </a:solidFill>
              </a:rPr>
              <a:t>usando</a:t>
            </a:r>
            <a:r>
              <a:rPr lang="en-US" altLang="pt-BR" sz="2200" b="1" dirty="0">
                <a:solidFill>
                  <a:schemeClr val="bg1"/>
                </a:solidFill>
              </a:rPr>
              <a:t> </a:t>
            </a:r>
            <a:r>
              <a:rPr lang="en-US" altLang="pt-BR" sz="2200" b="1" dirty="0" err="1">
                <a:solidFill>
                  <a:schemeClr val="bg1"/>
                </a:solidFill>
              </a:rPr>
              <a:t>equipamentos</a:t>
            </a:r>
            <a:r>
              <a:rPr lang="en-US" altLang="pt-BR" sz="2200" b="1" dirty="0">
                <a:solidFill>
                  <a:schemeClr val="bg1"/>
                </a:solidFill>
              </a:rPr>
              <a:t> </a:t>
            </a:r>
            <a:r>
              <a:rPr lang="en-US" altLang="pt-BR" sz="2200" b="1" dirty="0" err="1">
                <a:solidFill>
                  <a:schemeClr val="bg1"/>
                </a:solidFill>
              </a:rPr>
              <a:t>digitais</a:t>
            </a:r>
            <a:r>
              <a:rPr lang="en-US" altLang="pt-BR" sz="2200" b="1" dirty="0">
                <a:solidFill>
                  <a:schemeClr val="bg1"/>
                </a:solidFill>
              </a:rPr>
              <a:t> </a:t>
            </a:r>
            <a:r>
              <a:rPr lang="en-US" altLang="pt-BR" sz="2200" b="1" dirty="0" err="1">
                <a:solidFill>
                  <a:schemeClr val="bg1"/>
                </a:solidFill>
              </a:rPr>
              <a:t>para</a:t>
            </a:r>
            <a:r>
              <a:rPr lang="en-US" altLang="pt-BR" sz="2200" b="1" dirty="0">
                <a:solidFill>
                  <a:schemeClr val="bg1"/>
                </a:solidFill>
              </a:rPr>
              <a:t> </a:t>
            </a:r>
            <a:r>
              <a:rPr lang="en-US" altLang="pt-BR" sz="2200" b="1" dirty="0" err="1">
                <a:solidFill>
                  <a:schemeClr val="bg1"/>
                </a:solidFill>
              </a:rPr>
              <a:t>recuperação</a:t>
            </a:r>
            <a:r>
              <a:rPr lang="en-US" altLang="pt-BR" sz="2200" b="1" dirty="0">
                <a:solidFill>
                  <a:schemeClr val="bg1"/>
                </a:solidFill>
              </a:rPr>
              <a:t> a </a:t>
            </a:r>
            <a:r>
              <a:rPr lang="en-US" altLang="pt-BR" sz="2200" b="1" dirty="0" err="1">
                <a:solidFill>
                  <a:schemeClr val="bg1"/>
                </a:solidFill>
              </a:rPr>
              <a:t>curto</a:t>
            </a:r>
            <a:r>
              <a:rPr lang="en-US" altLang="pt-BR" sz="2200" b="1" dirty="0">
                <a:solidFill>
                  <a:schemeClr val="bg1"/>
                </a:solidFill>
              </a:rPr>
              <a:t> e </a:t>
            </a:r>
            <a:r>
              <a:rPr lang="en-US" altLang="pt-BR" sz="2200" b="1" dirty="0" err="1">
                <a:solidFill>
                  <a:schemeClr val="bg1"/>
                </a:solidFill>
              </a:rPr>
              <a:t>longo</a:t>
            </a:r>
            <a:r>
              <a:rPr lang="en-US" altLang="pt-BR" sz="2200" b="1" dirty="0">
                <a:solidFill>
                  <a:schemeClr val="bg1"/>
                </a:solidFill>
              </a:rPr>
              <a:t> </a:t>
            </a:r>
            <a:r>
              <a:rPr lang="en-US" altLang="pt-BR" sz="2200" b="1" dirty="0" err="1">
                <a:solidFill>
                  <a:schemeClr val="bg1"/>
                </a:solidFill>
              </a:rPr>
              <a:t>prazo</a:t>
            </a:r>
            <a:r>
              <a:rPr lang="en-US" altLang="pt-BR" sz="2200" b="1" dirty="0">
                <a:solidFill>
                  <a:schemeClr val="bg1"/>
                </a:solidFill>
              </a:rPr>
              <a:t>. </a:t>
            </a:r>
          </a:p>
          <a:p>
            <a:pPr lvl="1">
              <a:lnSpc>
                <a:spcPct val="80000"/>
              </a:lnSpc>
              <a:spcBef>
                <a:spcPct val="50000"/>
              </a:spcBef>
              <a:buFont typeface="Wingdings" pitchFamily="2" charset="2"/>
              <a:buChar char="ü"/>
            </a:pPr>
            <a:r>
              <a:rPr lang="en-US" altLang="pt-BR" sz="2200" b="1" dirty="0">
                <a:solidFill>
                  <a:schemeClr val="bg1"/>
                </a:solidFill>
              </a:rPr>
              <a:t> </a:t>
            </a:r>
            <a:r>
              <a:rPr lang="en-US" altLang="pt-BR" sz="2200" b="1" dirty="0" err="1">
                <a:solidFill>
                  <a:schemeClr val="bg1"/>
                </a:solidFill>
              </a:rPr>
              <a:t>comunicação</a:t>
            </a:r>
            <a:r>
              <a:rPr lang="en-US" altLang="pt-BR" sz="2200" b="1" dirty="0">
                <a:solidFill>
                  <a:schemeClr val="bg1"/>
                </a:solidFill>
              </a:rPr>
              <a:t> </a:t>
            </a:r>
            <a:r>
              <a:rPr lang="en-US" altLang="pt-BR" sz="2200" b="1" dirty="0" err="1">
                <a:solidFill>
                  <a:schemeClr val="bg1"/>
                </a:solidFill>
              </a:rPr>
              <a:t>usando</a:t>
            </a:r>
            <a:r>
              <a:rPr lang="en-US" altLang="pt-BR" sz="2200" b="1" dirty="0">
                <a:solidFill>
                  <a:schemeClr val="bg1"/>
                </a:solidFill>
              </a:rPr>
              <a:t> LAN or WAN </a:t>
            </a:r>
            <a:r>
              <a:rPr lang="en-US" altLang="pt-BR" sz="2200" b="1" dirty="0" err="1">
                <a:solidFill>
                  <a:schemeClr val="bg1"/>
                </a:solidFill>
              </a:rPr>
              <a:t>ou</a:t>
            </a:r>
            <a:r>
              <a:rPr lang="en-US" altLang="pt-BR" sz="2200" b="1" dirty="0">
                <a:solidFill>
                  <a:schemeClr val="bg1"/>
                </a:solidFill>
              </a:rPr>
              <a:t> outros </a:t>
            </a:r>
            <a:r>
              <a:rPr lang="en-US" altLang="pt-BR" sz="2200" b="1" dirty="0" err="1">
                <a:solidFill>
                  <a:schemeClr val="bg1"/>
                </a:solidFill>
              </a:rPr>
              <a:t>serviços</a:t>
            </a:r>
            <a:r>
              <a:rPr lang="en-US" altLang="pt-BR" sz="2200" b="1" dirty="0">
                <a:solidFill>
                  <a:schemeClr val="bg1"/>
                </a:solidFill>
              </a:rPr>
              <a:t> </a:t>
            </a:r>
            <a:r>
              <a:rPr lang="en-US" altLang="pt-BR" sz="2200" b="1" dirty="0" err="1">
                <a:solidFill>
                  <a:schemeClr val="bg1"/>
                </a:solidFill>
              </a:rPr>
              <a:t>públicos</a:t>
            </a:r>
            <a:r>
              <a:rPr lang="en-US" altLang="pt-BR" sz="2200" b="1" dirty="0">
                <a:solidFill>
                  <a:schemeClr val="bg1"/>
                </a:solidFill>
              </a:rPr>
              <a:t> de </a:t>
            </a:r>
            <a:r>
              <a:rPr lang="en-US" altLang="pt-BR" sz="2200" b="1" dirty="0" err="1">
                <a:solidFill>
                  <a:schemeClr val="bg1"/>
                </a:solidFill>
              </a:rPr>
              <a:t>telecomunicação</a:t>
            </a:r>
            <a:r>
              <a:rPr lang="en-US" altLang="pt-BR" sz="2200" b="1" dirty="0">
                <a:solidFill>
                  <a:schemeClr val="bg1"/>
                </a:solidFill>
              </a:rPr>
              <a:t> </a:t>
            </a:r>
          </a:p>
          <a:p>
            <a:pPr lvl="1">
              <a:lnSpc>
                <a:spcPct val="80000"/>
              </a:lnSpc>
              <a:spcBef>
                <a:spcPct val="50000"/>
              </a:spcBef>
              <a:buFont typeface="Wingdings" pitchFamily="2" charset="2"/>
              <a:buChar char="ü"/>
            </a:pPr>
            <a:r>
              <a:rPr lang="en-US" altLang="pt-BR" sz="2200" b="1" dirty="0">
                <a:solidFill>
                  <a:schemeClr val="bg1"/>
                </a:solidFill>
              </a:rPr>
              <a:t> </a:t>
            </a:r>
            <a:r>
              <a:rPr lang="en-US" altLang="pt-BR" sz="2200" b="1" dirty="0" err="1">
                <a:solidFill>
                  <a:schemeClr val="bg1"/>
                </a:solidFill>
              </a:rPr>
              <a:t>sistemas</a:t>
            </a:r>
            <a:r>
              <a:rPr lang="en-US" altLang="pt-BR" sz="2200" b="1" dirty="0">
                <a:solidFill>
                  <a:schemeClr val="bg1"/>
                </a:solidFill>
              </a:rPr>
              <a:t> com interfaces </a:t>
            </a:r>
            <a:r>
              <a:rPr lang="en-US" altLang="pt-BR" sz="2200" b="1" dirty="0" err="1">
                <a:solidFill>
                  <a:schemeClr val="bg1"/>
                </a:solidFill>
              </a:rPr>
              <a:t>por</a:t>
            </a:r>
            <a:r>
              <a:rPr lang="en-US" altLang="pt-BR" sz="2200" b="1" dirty="0">
                <a:solidFill>
                  <a:schemeClr val="bg1"/>
                </a:solidFill>
              </a:rPr>
              <a:t> </a:t>
            </a:r>
            <a:r>
              <a:rPr lang="en-US" altLang="pt-BR" sz="2200" b="1" dirty="0" err="1">
                <a:solidFill>
                  <a:schemeClr val="bg1"/>
                </a:solidFill>
              </a:rPr>
              <a:t>modalidade</a:t>
            </a:r>
            <a:r>
              <a:rPr lang="en-US" altLang="pt-BR" sz="2200" b="1" dirty="0">
                <a:solidFill>
                  <a:schemeClr val="bg1"/>
                </a:solidFill>
              </a:rPr>
              <a:t> e </a:t>
            </a:r>
            <a:r>
              <a:rPr lang="en-US" altLang="pt-BR" sz="2200" b="1" dirty="0" err="1">
                <a:solidFill>
                  <a:schemeClr val="bg1"/>
                </a:solidFill>
              </a:rPr>
              <a:t>conexões</a:t>
            </a:r>
            <a:r>
              <a:rPr lang="en-US" altLang="pt-BR" sz="2200" b="1" dirty="0">
                <a:solidFill>
                  <a:schemeClr val="bg1"/>
                </a:solidFill>
              </a:rPr>
              <a:t> </a:t>
            </a:r>
            <a:r>
              <a:rPr lang="en-US" altLang="pt-BR" sz="2200" b="1" dirty="0" err="1">
                <a:solidFill>
                  <a:schemeClr val="bg1"/>
                </a:solidFill>
              </a:rPr>
              <a:t>para</a:t>
            </a:r>
            <a:r>
              <a:rPr lang="en-US" altLang="pt-BR" sz="2200" b="1" dirty="0">
                <a:solidFill>
                  <a:schemeClr val="bg1"/>
                </a:solidFill>
              </a:rPr>
              <a:t> </a:t>
            </a:r>
            <a:r>
              <a:rPr lang="en-US" altLang="pt-BR" sz="2200" b="1" dirty="0" err="1">
                <a:solidFill>
                  <a:schemeClr val="bg1"/>
                </a:solidFill>
              </a:rPr>
              <a:t>serviços</a:t>
            </a:r>
            <a:r>
              <a:rPr lang="en-US" altLang="pt-BR" sz="2200" b="1" dirty="0">
                <a:solidFill>
                  <a:schemeClr val="bg1"/>
                </a:solidFill>
              </a:rPr>
              <a:t> de </a:t>
            </a:r>
            <a:r>
              <a:rPr lang="en-US" altLang="pt-BR" sz="2200" b="1" dirty="0" err="1">
                <a:solidFill>
                  <a:schemeClr val="bg1"/>
                </a:solidFill>
              </a:rPr>
              <a:t>saúde</a:t>
            </a:r>
            <a:r>
              <a:rPr lang="en-US" altLang="pt-BR" sz="2200" b="1" dirty="0">
                <a:solidFill>
                  <a:schemeClr val="bg1"/>
                </a:solidFill>
              </a:rPr>
              <a:t> e </a:t>
            </a:r>
            <a:r>
              <a:rPr lang="en-US" altLang="pt-BR" sz="2200" b="1" dirty="0" err="1">
                <a:solidFill>
                  <a:schemeClr val="bg1"/>
                </a:solidFill>
              </a:rPr>
              <a:t>informações</a:t>
            </a:r>
            <a:r>
              <a:rPr lang="en-US" altLang="pt-BR" sz="2200" b="1" dirty="0">
                <a:solidFill>
                  <a:schemeClr val="bg1"/>
                </a:solidFill>
              </a:rPr>
              <a:t> </a:t>
            </a:r>
            <a:r>
              <a:rPr lang="en-US" altLang="pt-BR" sz="2200" b="1" dirty="0" err="1">
                <a:solidFill>
                  <a:schemeClr val="bg1"/>
                </a:solidFill>
              </a:rPr>
              <a:t>departamentais</a:t>
            </a:r>
            <a:r>
              <a:rPr lang="en-US" altLang="pt-BR" sz="2200" b="1" dirty="0">
                <a:solidFill>
                  <a:schemeClr val="bg1"/>
                </a:solidFill>
              </a:rPr>
              <a:t>, </a:t>
            </a:r>
            <a:r>
              <a:rPr lang="en-US" altLang="pt-BR" sz="2200" b="1" dirty="0" err="1">
                <a:solidFill>
                  <a:schemeClr val="bg1"/>
                </a:solidFill>
              </a:rPr>
              <a:t>oferencendo</a:t>
            </a:r>
            <a:r>
              <a:rPr lang="en-US" altLang="pt-BR" sz="2200" b="1" dirty="0">
                <a:solidFill>
                  <a:schemeClr val="bg1"/>
                </a:solidFill>
              </a:rPr>
              <a:t> um </a:t>
            </a:r>
            <a:r>
              <a:rPr lang="en-US" altLang="pt-BR" sz="2200" b="1" dirty="0" err="1">
                <a:solidFill>
                  <a:schemeClr val="bg1"/>
                </a:solidFill>
              </a:rPr>
              <a:t>sistema</a:t>
            </a:r>
            <a:r>
              <a:rPr lang="en-US" altLang="pt-BR" sz="2200" b="1" dirty="0">
                <a:solidFill>
                  <a:schemeClr val="bg1"/>
                </a:solidFill>
              </a:rPr>
              <a:t> </a:t>
            </a:r>
            <a:r>
              <a:rPr lang="en-US" altLang="pt-BR" sz="2200" b="1" dirty="0" err="1">
                <a:solidFill>
                  <a:schemeClr val="bg1"/>
                </a:solidFill>
              </a:rPr>
              <a:t>integrado</a:t>
            </a:r>
            <a:r>
              <a:rPr lang="en-US" altLang="pt-BR" sz="2200" b="1" dirty="0">
                <a:solidFill>
                  <a:schemeClr val="bg1"/>
                </a:solidFill>
              </a:rPr>
              <a:t> </a:t>
            </a:r>
            <a:r>
              <a:rPr lang="en-US" altLang="pt-BR" sz="2200" b="1" dirty="0" err="1">
                <a:solidFill>
                  <a:schemeClr val="bg1"/>
                </a:solidFill>
              </a:rPr>
              <a:t>para</a:t>
            </a:r>
            <a:r>
              <a:rPr lang="en-US" altLang="pt-BR" sz="2200" b="1" dirty="0">
                <a:solidFill>
                  <a:schemeClr val="bg1"/>
                </a:solidFill>
              </a:rPr>
              <a:t> o </a:t>
            </a:r>
            <a:r>
              <a:rPr lang="en-US" altLang="pt-BR" sz="2200" b="1" dirty="0" err="1">
                <a:solidFill>
                  <a:schemeClr val="bg1"/>
                </a:solidFill>
              </a:rPr>
              <a:t>usuário</a:t>
            </a:r>
            <a:r>
              <a:rPr lang="en-US" altLang="pt-BR" sz="2200" b="1" dirty="0">
                <a:solidFill>
                  <a:schemeClr val="bg1"/>
                </a:solidFill>
              </a:rPr>
              <a:t> final;</a:t>
            </a:r>
          </a:p>
        </p:txBody>
      </p:sp>
      <p:sp>
        <p:nvSpPr>
          <p:cNvPr id="18436" name="Text Box 4"/>
          <p:cNvSpPr txBox="1">
            <a:spLocks noChangeArrowheads="1"/>
          </p:cNvSpPr>
          <p:nvPr/>
        </p:nvSpPr>
        <p:spPr bwMode="auto">
          <a:xfrm>
            <a:off x="792163" y="692150"/>
            <a:ext cx="8243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pt-BR" altLang="pt-BR" sz="2400" b="1" i="1">
                <a:solidFill>
                  <a:schemeClr val="bg1"/>
                </a:solidFill>
                <a:latin typeface="Arial" charset="0"/>
              </a:rPr>
              <a:t>PACS – Picture Archiving and Communication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6172200" y="990600"/>
            <a:ext cx="2095500" cy="1846263"/>
          </a:xfrm>
          <a:prstGeom prst="rect">
            <a:avLst/>
          </a:prstGeom>
          <a:noFill/>
          <a:ln w="25400">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2" name="Rectangle 3"/>
          <p:cNvSpPr>
            <a:spLocks noChangeArrowheads="1"/>
          </p:cNvSpPr>
          <p:nvPr/>
        </p:nvSpPr>
        <p:spPr bwMode="auto">
          <a:xfrm>
            <a:off x="647700" y="3751263"/>
            <a:ext cx="4876800" cy="2819400"/>
          </a:xfrm>
          <a:prstGeom prst="rect">
            <a:avLst/>
          </a:prstGeom>
          <a:noFill/>
          <a:ln w="25400">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pic>
        <p:nvPicPr>
          <p:cNvPr id="20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3446463"/>
            <a:ext cx="490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AutoShape 5"/>
          <p:cNvSpPr>
            <a:spLocks noChangeArrowheads="1"/>
          </p:cNvSpPr>
          <p:nvPr/>
        </p:nvSpPr>
        <p:spPr bwMode="auto">
          <a:xfrm>
            <a:off x="5981700" y="3675063"/>
            <a:ext cx="838200" cy="914400"/>
          </a:xfrm>
          <a:prstGeom prst="flowChartMagneticDisk">
            <a:avLst/>
          </a:prstGeom>
          <a:solidFill>
            <a:srgbClr val="FFCC99"/>
          </a:solidFill>
          <a:ln w="31750">
            <a:solidFill>
              <a:srgbClr val="339966"/>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pic>
        <p:nvPicPr>
          <p:cNvPr id="205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455863"/>
            <a:ext cx="1117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6" name="AutoShape 7"/>
          <p:cNvSpPr>
            <a:spLocks noChangeArrowheads="1"/>
          </p:cNvSpPr>
          <p:nvPr/>
        </p:nvSpPr>
        <p:spPr bwMode="auto">
          <a:xfrm>
            <a:off x="4610100" y="3141663"/>
            <a:ext cx="838200" cy="914400"/>
          </a:xfrm>
          <a:prstGeom prst="flowChartMagneticDisk">
            <a:avLst/>
          </a:prstGeom>
          <a:solidFill>
            <a:srgbClr val="FFCC99"/>
          </a:solidFill>
          <a:ln w="31750">
            <a:solidFill>
              <a:srgbClr val="339966"/>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7" name="Group 8"/>
          <p:cNvGrpSpPr>
            <a:grpSpLocks/>
          </p:cNvGrpSpPr>
          <p:nvPr/>
        </p:nvGrpSpPr>
        <p:grpSpPr bwMode="auto">
          <a:xfrm>
            <a:off x="3848100" y="2074863"/>
            <a:ext cx="838200" cy="674687"/>
            <a:chOff x="2208" y="2496"/>
            <a:chExt cx="528" cy="353"/>
          </a:xfrm>
        </p:grpSpPr>
        <p:pic>
          <p:nvPicPr>
            <p:cNvPr id="21333" name="Picture 9" descr="xu"/>
            <p:cNvPicPr>
              <a:picLocks noChangeAspect="1" noChangeArrowheads="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2208" y="2496"/>
              <a:ext cx="528" cy="353"/>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1334" name="Picture 10" descr="BrokerUI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1" y="2538"/>
              <a:ext cx="247" cy="18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sp>
        <p:nvSpPr>
          <p:cNvPr id="2058" name="AutoShape 11"/>
          <p:cNvSpPr>
            <a:spLocks noChangeArrowheads="1"/>
          </p:cNvSpPr>
          <p:nvPr/>
        </p:nvSpPr>
        <p:spPr bwMode="auto">
          <a:xfrm>
            <a:off x="3238500" y="2532063"/>
            <a:ext cx="838200" cy="914400"/>
          </a:xfrm>
          <a:prstGeom prst="flowChartMagneticDisk">
            <a:avLst/>
          </a:prstGeom>
          <a:solidFill>
            <a:srgbClr val="FFCC99"/>
          </a:solidFill>
          <a:ln w="31750">
            <a:solidFill>
              <a:srgbClr val="339966"/>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9" name="Text Box 12"/>
          <p:cNvSpPr txBox="1">
            <a:spLocks noChangeArrowheads="1"/>
          </p:cNvSpPr>
          <p:nvPr/>
        </p:nvSpPr>
        <p:spPr bwMode="auto">
          <a:xfrm>
            <a:off x="4610100" y="3446463"/>
            <a:ext cx="88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sz="2400">
                <a:solidFill>
                  <a:schemeClr val="bg1"/>
                </a:solidFill>
              </a:rPr>
              <a:t>PACS</a:t>
            </a:r>
          </a:p>
        </p:txBody>
      </p:sp>
      <p:sp>
        <p:nvSpPr>
          <p:cNvPr id="2060" name="Text Box 13"/>
          <p:cNvSpPr txBox="1">
            <a:spLocks noChangeArrowheads="1"/>
          </p:cNvSpPr>
          <p:nvPr/>
        </p:nvSpPr>
        <p:spPr bwMode="auto">
          <a:xfrm>
            <a:off x="6010275" y="3979863"/>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sz="2400">
                <a:solidFill>
                  <a:schemeClr val="bg1"/>
                </a:solidFill>
              </a:rPr>
              <a:t>PEP</a:t>
            </a:r>
          </a:p>
        </p:txBody>
      </p:sp>
      <p:sp>
        <p:nvSpPr>
          <p:cNvPr id="463886" name="Rectangle 14"/>
          <p:cNvSpPr>
            <a:spLocks noChangeArrowheads="1"/>
          </p:cNvSpPr>
          <p:nvPr/>
        </p:nvSpPr>
        <p:spPr bwMode="auto">
          <a:xfrm>
            <a:off x="827088" y="836613"/>
            <a:ext cx="4968875" cy="641350"/>
          </a:xfrm>
          <a:prstGeom prst="rect">
            <a:avLst/>
          </a:prstGeom>
          <a:noFill/>
          <a:ln w="9525">
            <a:noFill/>
            <a:miter lim="800000"/>
            <a:headEnd/>
            <a:tailEnd/>
          </a:ln>
          <a:effectLst/>
        </p:spPr>
        <p:txBody>
          <a:bodyPr wrap="none">
            <a:spAutoFit/>
          </a:bodyPr>
          <a:lstStyle/>
          <a:p>
            <a:pPr>
              <a:defRPr/>
            </a:pPr>
            <a:r>
              <a:rPr lang="en-US" sz="2000">
                <a:solidFill>
                  <a:schemeClr val="bg1"/>
                </a:solidFill>
                <a:effectLst>
                  <a:outerShdw blurRad="38100" dist="38100" dir="2700000" algn="tl">
                    <a:srgbClr val="000000"/>
                  </a:outerShdw>
                </a:effectLst>
                <a:latin typeface="Arial" charset="0"/>
                <a:cs typeface="Arial" charset="0"/>
              </a:rPr>
              <a:t>Consistência de dados de cima para baixo</a:t>
            </a:r>
          </a:p>
          <a:p>
            <a:pPr>
              <a:defRPr/>
            </a:pPr>
            <a:r>
              <a:rPr lang="en-US" sz="1600">
                <a:solidFill>
                  <a:schemeClr val="bg1"/>
                </a:solidFill>
                <a:effectLst>
                  <a:outerShdw blurRad="38100" dist="38100" dir="2700000" algn="tl">
                    <a:srgbClr val="000000"/>
                  </a:outerShdw>
                </a:effectLst>
                <a:latin typeface="Arial" charset="0"/>
                <a:cs typeface="Arial" charset="0"/>
              </a:rPr>
              <a:t>(do sistema mais geral para o mais específico)</a:t>
            </a:r>
          </a:p>
        </p:txBody>
      </p:sp>
      <p:cxnSp>
        <p:nvCxnSpPr>
          <p:cNvPr id="2062" name="AutoShape 15"/>
          <p:cNvCxnSpPr>
            <a:cxnSpLocks noChangeShapeType="1"/>
            <a:stCxn id="2066" idx="4"/>
            <a:endCxn id="2058" idx="2"/>
          </p:cNvCxnSpPr>
          <p:nvPr/>
        </p:nvCxnSpPr>
        <p:spPr bwMode="auto">
          <a:xfrm>
            <a:off x="2720975" y="2455863"/>
            <a:ext cx="501650" cy="533400"/>
          </a:xfrm>
          <a:prstGeom prst="curvedConnector3">
            <a:avLst>
              <a:gd name="adj1" fmla="val 50000"/>
            </a:avLst>
          </a:prstGeom>
          <a:noFill/>
          <a:ln w="31750">
            <a:solidFill>
              <a:srgbClr val="0000FF"/>
            </a:solidFill>
            <a:round/>
            <a:headEnd/>
            <a:tailEnd type="stealth" w="med" len="med"/>
          </a:ln>
          <a:extLst>
            <a:ext uri="{909E8E84-426E-40DD-AFC4-6F175D3DCCD1}">
              <a14:hiddenFill xmlns:a14="http://schemas.microsoft.com/office/drawing/2010/main">
                <a:noFill/>
              </a14:hiddenFill>
            </a:ext>
          </a:extLst>
        </p:spPr>
      </p:cxnSp>
      <p:cxnSp>
        <p:nvCxnSpPr>
          <p:cNvPr id="2063" name="AutoShape 16"/>
          <p:cNvCxnSpPr>
            <a:cxnSpLocks noChangeShapeType="1"/>
            <a:stCxn id="2058" idx="4"/>
            <a:endCxn id="2059" idx="1"/>
          </p:cNvCxnSpPr>
          <p:nvPr/>
        </p:nvCxnSpPr>
        <p:spPr bwMode="auto">
          <a:xfrm>
            <a:off x="4092575" y="2989263"/>
            <a:ext cx="517525" cy="685800"/>
          </a:xfrm>
          <a:prstGeom prst="curvedConnector3">
            <a:avLst>
              <a:gd name="adj1" fmla="val 48468"/>
            </a:avLst>
          </a:prstGeom>
          <a:noFill/>
          <a:ln w="31750">
            <a:solidFill>
              <a:srgbClr val="0000FF"/>
            </a:solidFill>
            <a:round/>
            <a:headEnd/>
            <a:tailEnd type="stealth" w="med" len="med"/>
          </a:ln>
          <a:extLst>
            <a:ext uri="{909E8E84-426E-40DD-AFC4-6F175D3DCCD1}">
              <a14:hiddenFill xmlns:a14="http://schemas.microsoft.com/office/drawing/2010/main">
                <a:noFill/>
              </a14:hiddenFill>
            </a:ext>
          </a:extLst>
        </p:spPr>
      </p:cxnSp>
      <p:cxnSp>
        <p:nvCxnSpPr>
          <p:cNvPr id="2064" name="AutoShape 17"/>
          <p:cNvCxnSpPr>
            <a:cxnSpLocks noChangeShapeType="1"/>
            <a:stCxn id="2059" idx="3"/>
            <a:endCxn id="2060" idx="1"/>
          </p:cNvCxnSpPr>
          <p:nvPr/>
        </p:nvCxnSpPr>
        <p:spPr bwMode="auto">
          <a:xfrm>
            <a:off x="5497513" y="3675063"/>
            <a:ext cx="512762" cy="533400"/>
          </a:xfrm>
          <a:prstGeom prst="curvedConnector3">
            <a:avLst>
              <a:gd name="adj1" fmla="val 49847"/>
            </a:avLst>
          </a:prstGeom>
          <a:noFill/>
          <a:ln w="31750">
            <a:solidFill>
              <a:srgbClr val="0000FF"/>
            </a:solidFill>
            <a:round/>
            <a:headEnd/>
            <a:tailEnd type="stealth" w="med" len="med"/>
          </a:ln>
          <a:extLst>
            <a:ext uri="{909E8E84-426E-40DD-AFC4-6F175D3DCCD1}">
              <a14:hiddenFill xmlns:a14="http://schemas.microsoft.com/office/drawing/2010/main">
                <a:noFill/>
              </a14:hiddenFill>
            </a:ext>
          </a:extLst>
        </p:spPr>
      </p:cxnSp>
      <p:pic>
        <p:nvPicPr>
          <p:cNvPr id="2065" name="Picture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1693863"/>
            <a:ext cx="990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AutoShape 19"/>
          <p:cNvSpPr>
            <a:spLocks noChangeArrowheads="1"/>
          </p:cNvSpPr>
          <p:nvPr/>
        </p:nvSpPr>
        <p:spPr bwMode="auto">
          <a:xfrm>
            <a:off x="1866900" y="1998663"/>
            <a:ext cx="838200" cy="914400"/>
          </a:xfrm>
          <a:prstGeom prst="flowChartMagneticDisk">
            <a:avLst/>
          </a:prstGeom>
          <a:solidFill>
            <a:srgbClr val="FFCC99"/>
          </a:solidFill>
          <a:ln w="31750">
            <a:solidFill>
              <a:srgbClr val="339966"/>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7" name="Text Box 20"/>
          <p:cNvSpPr txBox="1">
            <a:spLocks noChangeArrowheads="1"/>
          </p:cNvSpPr>
          <p:nvPr/>
        </p:nvSpPr>
        <p:spPr bwMode="auto">
          <a:xfrm>
            <a:off x="1947863" y="2303463"/>
            <a:ext cx="67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sz="2400">
                <a:solidFill>
                  <a:schemeClr val="bg1"/>
                </a:solidFill>
              </a:rPr>
              <a:t>HIS</a:t>
            </a:r>
          </a:p>
        </p:txBody>
      </p:sp>
      <p:sp>
        <p:nvSpPr>
          <p:cNvPr id="2068" name="Text Box 21"/>
          <p:cNvSpPr txBox="1">
            <a:spLocks noChangeArrowheads="1"/>
          </p:cNvSpPr>
          <p:nvPr/>
        </p:nvSpPr>
        <p:spPr bwMode="auto">
          <a:xfrm>
            <a:off x="3328988" y="2836863"/>
            <a:ext cx="65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sz="2400">
                <a:solidFill>
                  <a:schemeClr val="bg1"/>
                </a:solidFill>
              </a:rPr>
              <a:t>RIS</a:t>
            </a:r>
          </a:p>
        </p:txBody>
      </p:sp>
      <p:sp>
        <p:nvSpPr>
          <p:cNvPr id="2069" name="Rectangle 22"/>
          <p:cNvSpPr>
            <a:spLocks noChangeArrowheads="1"/>
          </p:cNvSpPr>
          <p:nvPr/>
        </p:nvSpPr>
        <p:spPr bwMode="auto">
          <a:xfrm>
            <a:off x="3086100" y="3827463"/>
            <a:ext cx="119856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70" name="Group 23"/>
          <p:cNvGrpSpPr>
            <a:grpSpLocks/>
          </p:cNvGrpSpPr>
          <p:nvPr/>
        </p:nvGrpSpPr>
        <p:grpSpPr bwMode="auto">
          <a:xfrm>
            <a:off x="4991100" y="5656263"/>
            <a:ext cx="325438" cy="398462"/>
            <a:chOff x="2352" y="3112"/>
            <a:chExt cx="392" cy="483"/>
          </a:xfrm>
        </p:grpSpPr>
        <p:sp>
          <p:nvSpPr>
            <p:cNvPr id="21323" name="Rectangle 24"/>
            <p:cNvSpPr>
              <a:spLocks noChangeArrowheads="1"/>
            </p:cNvSpPr>
            <p:nvPr/>
          </p:nvSpPr>
          <p:spPr bwMode="auto">
            <a:xfrm>
              <a:off x="2352" y="3112"/>
              <a:ext cx="392" cy="483"/>
            </a:xfrm>
            <a:prstGeom prst="rect">
              <a:avLst/>
            </a:prstGeom>
            <a:solidFill>
              <a:srgbClr val="C0C0C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4" name="Rectangle 25"/>
            <p:cNvSpPr>
              <a:spLocks noChangeArrowheads="1"/>
            </p:cNvSpPr>
            <p:nvPr/>
          </p:nvSpPr>
          <p:spPr bwMode="auto">
            <a:xfrm>
              <a:off x="2361" y="3496"/>
              <a:ext cx="183" cy="92"/>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5" name="Rectangle 26"/>
            <p:cNvSpPr>
              <a:spLocks noChangeArrowheads="1"/>
            </p:cNvSpPr>
            <p:nvPr/>
          </p:nvSpPr>
          <p:spPr bwMode="auto">
            <a:xfrm>
              <a:off x="2552" y="3496"/>
              <a:ext cx="183" cy="92"/>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6" name="Rectangle 27"/>
            <p:cNvSpPr>
              <a:spLocks noChangeArrowheads="1"/>
            </p:cNvSpPr>
            <p:nvPr/>
          </p:nvSpPr>
          <p:spPr bwMode="auto">
            <a:xfrm>
              <a:off x="2363" y="3438"/>
              <a:ext cx="370" cy="51"/>
            </a:xfrm>
            <a:prstGeom prst="rect">
              <a:avLst/>
            </a:prstGeom>
            <a:pattFill prst="openDmnd">
              <a:fgClr>
                <a:srgbClr val="000000"/>
              </a:fgClr>
              <a:bgClr>
                <a:srgbClr val="C0C0C0"/>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7" name="Rectangle 28"/>
            <p:cNvSpPr>
              <a:spLocks noChangeArrowheads="1"/>
            </p:cNvSpPr>
            <p:nvPr/>
          </p:nvSpPr>
          <p:spPr bwMode="auto">
            <a:xfrm>
              <a:off x="2384" y="3126"/>
              <a:ext cx="326" cy="50"/>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8" name="Rectangle 29"/>
            <p:cNvSpPr>
              <a:spLocks noChangeArrowheads="1"/>
            </p:cNvSpPr>
            <p:nvPr/>
          </p:nvSpPr>
          <p:spPr bwMode="auto">
            <a:xfrm>
              <a:off x="2366" y="3189"/>
              <a:ext cx="364" cy="243"/>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9" name="Freeform 30"/>
            <p:cNvSpPr>
              <a:spLocks noEditPoints="1"/>
            </p:cNvSpPr>
            <p:nvPr/>
          </p:nvSpPr>
          <p:spPr bwMode="auto">
            <a:xfrm>
              <a:off x="2395" y="3190"/>
              <a:ext cx="140" cy="240"/>
            </a:xfrm>
            <a:custGeom>
              <a:avLst/>
              <a:gdLst>
                <a:gd name="T0" fmla="*/ 0 w 140"/>
                <a:gd name="T1" fmla="*/ 0 h 240"/>
                <a:gd name="T2" fmla="*/ 0 w 140"/>
                <a:gd name="T3" fmla="*/ 240 h 240"/>
                <a:gd name="T4" fmla="*/ 29 w 140"/>
                <a:gd name="T5" fmla="*/ 0 h 240"/>
                <a:gd name="T6" fmla="*/ 29 w 140"/>
                <a:gd name="T7" fmla="*/ 240 h 240"/>
                <a:gd name="T8" fmla="*/ 55 w 140"/>
                <a:gd name="T9" fmla="*/ 0 h 240"/>
                <a:gd name="T10" fmla="*/ 55 w 140"/>
                <a:gd name="T11" fmla="*/ 240 h 240"/>
                <a:gd name="T12" fmla="*/ 84 w 140"/>
                <a:gd name="T13" fmla="*/ 0 h 240"/>
                <a:gd name="T14" fmla="*/ 84 w 140"/>
                <a:gd name="T15" fmla="*/ 240 h 240"/>
                <a:gd name="T16" fmla="*/ 113 w 140"/>
                <a:gd name="T17" fmla="*/ 0 h 240"/>
                <a:gd name="T18" fmla="*/ 113 w 140"/>
                <a:gd name="T19" fmla="*/ 240 h 240"/>
                <a:gd name="T20" fmla="*/ 140 w 140"/>
                <a:gd name="T21" fmla="*/ 0 h 240"/>
                <a:gd name="T22" fmla="*/ 140 w 140"/>
                <a:gd name="T23" fmla="*/ 24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240"/>
                <a:gd name="T38" fmla="*/ 140 w 140"/>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240">
                  <a:moveTo>
                    <a:pt x="0" y="0"/>
                  </a:moveTo>
                  <a:lnTo>
                    <a:pt x="0" y="240"/>
                  </a:lnTo>
                  <a:moveTo>
                    <a:pt x="29" y="0"/>
                  </a:moveTo>
                  <a:lnTo>
                    <a:pt x="29" y="240"/>
                  </a:lnTo>
                  <a:moveTo>
                    <a:pt x="55" y="0"/>
                  </a:moveTo>
                  <a:lnTo>
                    <a:pt x="55" y="240"/>
                  </a:lnTo>
                  <a:moveTo>
                    <a:pt x="84" y="0"/>
                  </a:moveTo>
                  <a:lnTo>
                    <a:pt x="84" y="240"/>
                  </a:lnTo>
                  <a:moveTo>
                    <a:pt x="113" y="0"/>
                  </a:moveTo>
                  <a:lnTo>
                    <a:pt x="113" y="240"/>
                  </a:lnTo>
                  <a:moveTo>
                    <a:pt x="140" y="0"/>
                  </a:moveTo>
                  <a:lnTo>
                    <a:pt x="140" y="240"/>
                  </a:lnTo>
                </a:path>
              </a:pathLst>
            </a:custGeom>
            <a:noFill/>
            <a:ln w="3175">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1330" name="Freeform 31"/>
            <p:cNvSpPr>
              <a:spLocks noEditPoints="1"/>
            </p:cNvSpPr>
            <p:nvPr/>
          </p:nvSpPr>
          <p:spPr bwMode="auto">
            <a:xfrm>
              <a:off x="2565" y="3190"/>
              <a:ext cx="140" cy="240"/>
            </a:xfrm>
            <a:custGeom>
              <a:avLst/>
              <a:gdLst>
                <a:gd name="T0" fmla="*/ 0 w 140"/>
                <a:gd name="T1" fmla="*/ 0 h 240"/>
                <a:gd name="T2" fmla="*/ 0 w 140"/>
                <a:gd name="T3" fmla="*/ 240 h 240"/>
                <a:gd name="T4" fmla="*/ 27 w 140"/>
                <a:gd name="T5" fmla="*/ 0 h 240"/>
                <a:gd name="T6" fmla="*/ 27 w 140"/>
                <a:gd name="T7" fmla="*/ 240 h 240"/>
                <a:gd name="T8" fmla="*/ 55 w 140"/>
                <a:gd name="T9" fmla="*/ 0 h 240"/>
                <a:gd name="T10" fmla="*/ 55 w 140"/>
                <a:gd name="T11" fmla="*/ 240 h 240"/>
                <a:gd name="T12" fmla="*/ 82 w 140"/>
                <a:gd name="T13" fmla="*/ 0 h 240"/>
                <a:gd name="T14" fmla="*/ 82 w 140"/>
                <a:gd name="T15" fmla="*/ 240 h 240"/>
                <a:gd name="T16" fmla="*/ 111 w 140"/>
                <a:gd name="T17" fmla="*/ 0 h 240"/>
                <a:gd name="T18" fmla="*/ 111 w 140"/>
                <a:gd name="T19" fmla="*/ 240 h 240"/>
                <a:gd name="T20" fmla="*/ 140 w 140"/>
                <a:gd name="T21" fmla="*/ 0 h 240"/>
                <a:gd name="T22" fmla="*/ 140 w 140"/>
                <a:gd name="T23" fmla="*/ 240 h 2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240"/>
                <a:gd name="T38" fmla="*/ 140 w 140"/>
                <a:gd name="T39" fmla="*/ 240 h 2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240">
                  <a:moveTo>
                    <a:pt x="0" y="0"/>
                  </a:moveTo>
                  <a:lnTo>
                    <a:pt x="0" y="240"/>
                  </a:lnTo>
                  <a:moveTo>
                    <a:pt x="27" y="0"/>
                  </a:moveTo>
                  <a:lnTo>
                    <a:pt x="27" y="240"/>
                  </a:lnTo>
                  <a:moveTo>
                    <a:pt x="55" y="0"/>
                  </a:moveTo>
                  <a:lnTo>
                    <a:pt x="55" y="240"/>
                  </a:lnTo>
                  <a:moveTo>
                    <a:pt x="82" y="0"/>
                  </a:moveTo>
                  <a:lnTo>
                    <a:pt x="82" y="240"/>
                  </a:lnTo>
                  <a:moveTo>
                    <a:pt x="111" y="0"/>
                  </a:moveTo>
                  <a:lnTo>
                    <a:pt x="111" y="240"/>
                  </a:lnTo>
                  <a:moveTo>
                    <a:pt x="140" y="0"/>
                  </a:moveTo>
                  <a:lnTo>
                    <a:pt x="140" y="240"/>
                  </a:lnTo>
                </a:path>
              </a:pathLst>
            </a:custGeom>
            <a:noFill/>
            <a:ln w="3175">
              <a:solidFill>
                <a:srgbClr val="C0C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1331" name="Rectangle 32"/>
            <p:cNvSpPr>
              <a:spLocks noChangeArrowheads="1"/>
            </p:cNvSpPr>
            <p:nvPr/>
          </p:nvSpPr>
          <p:spPr bwMode="auto">
            <a:xfrm>
              <a:off x="2501" y="3148"/>
              <a:ext cx="94"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32" name="Rectangle 33"/>
            <p:cNvSpPr>
              <a:spLocks noChangeArrowheads="1"/>
            </p:cNvSpPr>
            <p:nvPr/>
          </p:nvSpPr>
          <p:spPr bwMode="auto">
            <a:xfrm>
              <a:off x="2366" y="3181"/>
              <a:ext cx="3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graphicFrame>
        <p:nvGraphicFramePr>
          <p:cNvPr id="2050" name="Object 34"/>
          <p:cNvGraphicFramePr>
            <a:graphicFrameLocks noChangeAspect="1"/>
          </p:cNvGraphicFramePr>
          <p:nvPr>
            <p:extLst>
              <p:ext uri="{D42A27DB-BD31-4B8C-83A1-F6EECF244321}">
                <p14:modId xmlns:p14="http://schemas.microsoft.com/office/powerpoint/2010/main" val="3011841779"/>
              </p:ext>
            </p:extLst>
          </p:nvPr>
        </p:nvGraphicFramePr>
        <p:xfrm>
          <a:off x="1395413" y="5105400"/>
          <a:ext cx="403225" cy="357188"/>
        </p:xfrm>
        <a:graphic>
          <a:graphicData uri="http://schemas.openxmlformats.org/presentationml/2006/ole">
            <mc:AlternateContent xmlns:mc="http://schemas.openxmlformats.org/markup-compatibility/2006">
              <mc:Choice xmlns:v="urn:schemas-microsoft-com:vml" Requires="v">
                <p:oleObj spid="_x0000_s1050" name="VISIO" r:id="rId8" imgW="1135440" imgH="1018440" progId="Visio.Drawing.6">
                  <p:embed/>
                </p:oleObj>
              </mc:Choice>
              <mc:Fallback>
                <p:oleObj name="VISIO" r:id="rId8" imgW="1135440" imgH="10184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5413" y="5105400"/>
                        <a:ext cx="40322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1" name="Oval 35"/>
          <p:cNvSpPr>
            <a:spLocks noChangeArrowheads="1"/>
          </p:cNvSpPr>
          <p:nvPr/>
        </p:nvSpPr>
        <p:spPr bwMode="auto">
          <a:xfrm>
            <a:off x="1954213" y="5816600"/>
            <a:ext cx="1279525" cy="55245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2" name="Oval 36"/>
          <p:cNvSpPr>
            <a:spLocks noChangeArrowheads="1"/>
          </p:cNvSpPr>
          <p:nvPr/>
        </p:nvSpPr>
        <p:spPr bwMode="auto">
          <a:xfrm>
            <a:off x="2035175" y="5895975"/>
            <a:ext cx="1119188" cy="393700"/>
          </a:xfrm>
          <a:prstGeom prst="ellipse">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cxnSp>
        <p:nvCxnSpPr>
          <p:cNvPr id="2073" name="AutoShape 37"/>
          <p:cNvCxnSpPr>
            <a:cxnSpLocks noChangeShapeType="1"/>
            <a:stCxn id="21285" idx="3"/>
            <a:endCxn id="2071" idx="2"/>
          </p:cNvCxnSpPr>
          <p:nvPr/>
        </p:nvCxnSpPr>
        <p:spPr bwMode="auto">
          <a:xfrm>
            <a:off x="1763713" y="6062663"/>
            <a:ext cx="174625" cy="30162"/>
          </a:xfrm>
          <a:prstGeom prst="bentConnector3">
            <a:avLst>
              <a:gd name="adj1" fmla="val 54546"/>
            </a:avLst>
          </a:prstGeom>
          <a:noFill/>
          <a:ln w="31750">
            <a:solidFill>
              <a:schemeClr val="tx1"/>
            </a:solidFill>
            <a:miter lim="800000"/>
            <a:headEnd/>
            <a:tailEnd/>
          </a:ln>
          <a:extLst>
            <a:ext uri="{909E8E84-426E-40DD-AFC4-6F175D3DCCD1}">
              <a14:hiddenFill xmlns:a14="http://schemas.microsoft.com/office/drawing/2010/main">
                <a:noFill/>
              </a14:hiddenFill>
            </a:ext>
          </a:extLst>
        </p:spPr>
      </p:cxnSp>
      <p:cxnSp>
        <p:nvCxnSpPr>
          <p:cNvPr id="2074" name="AutoShape 38"/>
          <p:cNvCxnSpPr>
            <a:cxnSpLocks noChangeShapeType="1"/>
            <a:stCxn id="21214" idx="0"/>
          </p:cNvCxnSpPr>
          <p:nvPr/>
        </p:nvCxnSpPr>
        <p:spPr bwMode="auto">
          <a:xfrm rot="5400000" flipH="1">
            <a:off x="1145381" y="5534820"/>
            <a:ext cx="688975" cy="188912"/>
          </a:xfrm>
          <a:prstGeom prst="bentConnector4">
            <a:avLst>
              <a:gd name="adj1" fmla="val 37097"/>
              <a:gd name="adj2" fmla="val 221009"/>
            </a:avLst>
          </a:prstGeom>
          <a:noFill/>
          <a:ln w="31750">
            <a:solidFill>
              <a:schemeClr val="tx1"/>
            </a:solidFill>
            <a:miter lim="800000"/>
            <a:headEnd/>
            <a:tailEnd/>
          </a:ln>
          <a:extLst>
            <a:ext uri="{909E8E84-426E-40DD-AFC4-6F175D3DCCD1}">
              <a14:hiddenFill xmlns:a14="http://schemas.microsoft.com/office/drawing/2010/main">
                <a:noFill/>
              </a14:hiddenFill>
            </a:ext>
          </a:extLst>
        </p:spPr>
      </p:cxnSp>
      <p:cxnSp>
        <p:nvCxnSpPr>
          <p:cNvPr id="2075" name="AutoShape 39"/>
          <p:cNvCxnSpPr>
            <a:cxnSpLocks noChangeShapeType="1"/>
            <a:endCxn id="2114" idx="0"/>
          </p:cNvCxnSpPr>
          <p:nvPr/>
        </p:nvCxnSpPr>
        <p:spPr bwMode="auto">
          <a:xfrm flipV="1">
            <a:off x="1798638" y="5218113"/>
            <a:ext cx="452437" cy="66675"/>
          </a:xfrm>
          <a:prstGeom prst="bentConnector4">
            <a:avLst>
              <a:gd name="adj1" fmla="val 49472"/>
              <a:gd name="adj2" fmla="val 442856"/>
            </a:avLst>
          </a:prstGeom>
          <a:noFill/>
          <a:ln w="31750">
            <a:solidFill>
              <a:schemeClr val="tx1"/>
            </a:solidFill>
            <a:miter lim="800000"/>
            <a:headEnd/>
            <a:tailEnd/>
          </a:ln>
          <a:extLst>
            <a:ext uri="{909E8E84-426E-40DD-AFC4-6F175D3DCCD1}">
              <a14:hiddenFill xmlns:a14="http://schemas.microsoft.com/office/drawing/2010/main">
                <a:noFill/>
              </a14:hiddenFill>
            </a:ext>
          </a:extLst>
        </p:spPr>
      </p:cxnSp>
      <p:grpSp>
        <p:nvGrpSpPr>
          <p:cNvPr id="2076" name="Group 40"/>
          <p:cNvGrpSpPr>
            <a:grpSpLocks/>
          </p:cNvGrpSpPr>
          <p:nvPr/>
        </p:nvGrpSpPr>
        <p:grpSpPr bwMode="auto">
          <a:xfrm>
            <a:off x="1395413" y="5973763"/>
            <a:ext cx="377825" cy="200025"/>
            <a:chOff x="988" y="2056"/>
            <a:chExt cx="454" cy="243"/>
          </a:xfrm>
        </p:grpSpPr>
        <p:sp>
          <p:nvSpPr>
            <p:cNvPr id="21214" name="Rectangle 41"/>
            <p:cNvSpPr>
              <a:spLocks noChangeArrowheads="1"/>
            </p:cNvSpPr>
            <p:nvPr/>
          </p:nvSpPr>
          <p:spPr bwMode="auto">
            <a:xfrm>
              <a:off x="988" y="2056"/>
              <a:ext cx="454" cy="243"/>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15" name="Rectangle 42"/>
            <p:cNvSpPr>
              <a:spLocks noChangeArrowheads="1"/>
            </p:cNvSpPr>
            <p:nvPr/>
          </p:nvSpPr>
          <p:spPr bwMode="auto">
            <a:xfrm>
              <a:off x="997" y="2074"/>
              <a:ext cx="60" cy="20"/>
            </a:xfrm>
            <a:prstGeom prst="rect">
              <a:avLst/>
            </a:prstGeom>
            <a:solidFill>
              <a:srgbClr val="0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16" name="Line 43"/>
            <p:cNvSpPr>
              <a:spLocks noChangeShapeType="1"/>
            </p:cNvSpPr>
            <p:nvPr/>
          </p:nvSpPr>
          <p:spPr bwMode="auto">
            <a:xfrm>
              <a:off x="1002"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17" name="Line 44"/>
            <p:cNvSpPr>
              <a:spLocks noChangeShapeType="1"/>
            </p:cNvSpPr>
            <p:nvPr/>
          </p:nvSpPr>
          <p:spPr bwMode="auto">
            <a:xfrm>
              <a:off x="1024" y="2092"/>
              <a:ext cx="1"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18" name="Line 45"/>
            <p:cNvSpPr>
              <a:spLocks noChangeShapeType="1"/>
            </p:cNvSpPr>
            <p:nvPr/>
          </p:nvSpPr>
          <p:spPr bwMode="auto">
            <a:xfrm>
              <a:off x="1006" y="2091"/>
              <a:ext cx="1" cy="3"/>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19" name="Line 46"/>
            <p:cNvSpPr>
              <a:spLocks noChangeShapeType="1"/>
            </p:cNvSpPr>
            <p:nvPr/>
          </p:nvSpPr>
          <p:spPr bwMode="auto">
            <a:xfrm>
              <a:off x="1007" y="2090"/>
              <a:ext cx="1" cy="4"/>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0" name="Line 47"/>
            <p:cNvSpPr>
              <a:spLocks noChangeShapeType="1"/>
            </p:cNvSpPr>
            <p:nvPr/>
          </p:nvSpPr>
          <p:spPr bwMode="auto">
            <a:xfrm>
              <a:off x="1009" y="2089"/>
              <a:ext cx="1" cy="5"/>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1" name="Line 48"/>
            <p:cNvSpPr>
              <a:spLocks noChangeShapeType="1"/>
            </p:cNvSpPr>
            <p:nvPr/>
          </p:nvSpPr>
          <p:spPr bwMode="auto">
            <a:xfrm>
              <a:off x="1010" y="2087"/>
              <a:ext cx="1" cy="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2" name="Line 49"/>
            <p:cNvSpPr>
              <a:spLocks noChangeShapeType="1"/>
            </p:cNvSpPr>
            <p:nvPr/>
          </p:nvSpPr>
          <p:spPr bwMode="auto">
            <a:xfrm>
              <a:off x="1011" y="2085"/>
              <a:ext cx="1" cy="9"/>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3" name="Line 50"/>
            <p:cNvSpPr>
              <a:spLocks noChangeShapeType="1"/>
            </p:cNvSpPr>
            <p:nvPr/>
          </p:nvSpPr>
          <p:spPr bwMode="auto">
            <a:xfrm>
              <a:off x="1012" y="2083"/>
              <a:ext cx="1" cy="1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4" name="Line 51"/>
            <p:cNvSpPr>
              <a:spLocks noChangeShapeType="1"/>
            </p:cNvSpPr>
            <p:nvPr/>
          </p:nvSpPr>
          <p:spPr bwMode="auto">
            <a:xfrm>
              <a:off x="1013" y="2081"/>
              <a:ext cx="1" cy="13"/>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5" name="Line 52"/>
            <p:cNvSpPr>
              <a:spLocks noChangeShapeType="1"/>
            </p:cNvSpPr>
            <p:nvPr/>
          </p:nvSpPr>
          <p:spPr bwMode="auto">
            <a:xfrm>
              <a:off x="1014" y="2078"/>
              <a:ext cx="1" cy="16"/>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6" name="Line 53"/>
            <p:cNvSpPr>
              <a:spLocks noChangeShapeType="1"/>
            </p:cNvSpPr>
            <p:nvPr/>
          </p:nvSpPr>
          <p:spPr bwMode="auto">
            <a:xfrm>
              <a:off x="1015" y="2080"/>
              <a:ext cx="1" cy="14"/>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7" name="Line 54"/>
            <p:cNvSpPr>
              <a:spLocks noChangeShapeType="1"/>
            </p:cNvSpPr>
            <p:nvPr/>
          </p:nvSpPr>
          <p:spPr bwMode="auto">
            <a:xfrm>
              <a:off x="1016" y="2083"/>
              <a:ext cx="1" cy="1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8" name="Line 55"/>
            <p:cNvSpPr>
              <a:spLocks noChangeShapeType="1"/>
            </p:cNvSpPr>
            <p:nvPr/>
          </p:nvSpPr>
          <p:spPr bwMode="auto">
            <a:xfrm>
              <a:off x="1017" y="2085"/>
              <a:ext cx="1" cy="9"/>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29" name="Line 56"/>
            <p:cNvSpPr>
              <a:spLocks noChangeShapeType="1"/>
            </p:cNvSpPr>
            <p:nvPr/>
          </p:nvSpPr>
          <p:spPr bwMode="auto">
            <a:xfrm>
              <a:off x="1018" y="2087"/>
              <a:ext cx="1" cy="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0" name="Line 57"/>
            <p:cNvSpPr>
              <a:spLocks noChangeShapeType="1"/>
            </p:cNvSpPr>
            <p:nvPr/>
          </p:nvSpPr>
          <p:spPr bwMode="auto">
            <a:xfrm>
              <a:off x="1019" y="2089"/>
              <a:ext cx="1" cy="5"/>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1" name="Line 58"/>
            <p:cNvSpPr>
              <a:spLocks noChangeShapeType="1"/>
            </p:cNvSpPr>
            <p:nvPr/>
          </p:nvSpPr>
          <p:spPr bwMode="auto">
            <a:xfrm>
              <a:off x="1021" y="2090"/>
              <a:ext cx="1" cy="4"/>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2" name="Line 59"/>
            <p:cNvSpPr>
              <a:spLocks noChangeShapeType="1"/>
            </p:cNvSpPr>
            <p:nvPr/>
          </p:nvSpPr>
          <p:spPr bwMode="auto">
            <a:xfrm>
              <a:off x="1022" y="2091"/>
              <a:ext cx="1" cy="3"/>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3" name="Line 60"/>
            <p:cNvSpPr>
              <a:spLocks noChangeShapeType="1"/>
            </p:cNvSpPr>
            <p:nvPr/>
          </p:nvSpPr>
          <p:spPr bwMode="auto">
            <a:xfrm>
              <a:off x="1026"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4" name="Line 61"/>
            <p:cNvSpPr>
              <a:spLocks noChangeShapeType="1"/>
            </p:cNvSpPr>
            <p:nvPr/>
          </p:nvSpPr>
          <p:spPr bwMode="auto">
            <a:xfrm>
              <a:off x="1004" y="2092"/>
              <a:ext cx="1"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5" name="Line 62"/>
            <p:cNvSpPr>
              <a:spLocks noChangeShapeType="1"/>
            </p:cNvSpPr>
            <p:nvPr/>
          </p:nvSpPr>
          <p:spPr bwMode="auto">
            <a:xfrm>
              <a:off x="1000"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6" name="Line 63"/>
            <p:cNvSpPr>
              <a:spLocks noChangeShapeType="1"/>
            </p:cNvSpPr>
            <p:nvPr/>
          </p:nvSpPr>
          <p:spPr bwMode="auto">
            <a:xfrm>
              <a:off x="1027"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7" name="Line 64"/>
            <p:cNvSpPr>
              <a:spLocks noChangeShapeType="1"/>
            </p:cNvSpPr>
            <p:nvPr/>
          </p:nvSpPr>
          <p:spPr bwMode="auto">
            <a:xfrm>
              <a:off x="1029"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8" name="Line 65"/>
            <p:cNvSpPr>
              <a:spLocks noChangeShapeType="1"/>
            </p:cNvSpPr>
            <p:nvPr/>
          </p:nvSpPr>
          <p:spPr bwMode="auto">
            <a:xfrm>
              <a:off x="1052" y="2092"/>
              <a:ext cx="1"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39" name="Line 66"/>
            <p:cNvSpPr>
              <a:spLocks noChangeShapeType="1"/>
            </p:cNvSpPr>
            <p:nvPr/>
          </p:nvSpPr>
          <p:spPr bwMode="auto">
            <a:xfrm>
              <a:off x="1033" y="2091"/>
              <a:ext cx="1" cy="3"/>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0" name="Line 67"/>
            <p:cNvSpPr>
              <a:spLocks noChangeShapeType="1"/>
            </p:cNvSpPr>
            <p:nvPr/>
          </p:nvSpPr>
          <p:spPr bwMode="auto">
            <a:xfrm>
              <a:off x="1035" y="2090"/>
              <a:ext cx="1" cy="4"/>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1" name="Line 68"/>
            <p:cNvSpPr>
              <a:spLocks noChangeShapeType="1"/>
            </p:cNvSpPr>
            <p:nvPr/>
          </p:nvSpPr>
          <p:spPr bwMode="auto">
            <a:xfrm>
              <a:off x="1036" y="2089"/>
              <a:ext cx="1" cy="5"/>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2" name="Line 69"/>
            <p:cNvSpPr>
              <a:spLocks noChangeShapeType="1"/>
            </p:cNvSpPr>
            <p:nvPr/>
          </p:nvSpPr>
          <p:spPr bwMode="auto">
            <a:xfrm>
              <a:off x="1038" y="2087"/>
              <a:ext cx="1" cy="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3" name="Line 70"/>
            <p:cNvSpPr>
              <a:spLocks noChangeShapeType="1"/>
            </p:cNvSpPr>
            <p:nvPr/>
          </p:nvSpPr>
          <p:spPr bwMode="auto">
            <a:xfrm>
              <a:off x="1039" y="2085"/>
              <a:ext cx="1" cy="9"/>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4" name="Line 71"/>
            <p:cNvSpPr>
              <a:spLocks noChangeShapeType="1"/>
            </p:cNvSpPr>
            <p:nvPr/>
          </p:nvSpPr>
          <p:spPr bwMode="auto">
            <a:xfrm>
              <a:off x="1040" y="2083"/>
              <a:ext cx="1" cy="1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5" name="Line 72"/>
            <p:cNvSpPr>
              <a:spLocks noChangeShapeType="1"/>
            </p:cNvSpPr>
            <p:nvPr/>
          </p:nvSpPr>
          <p:spPr bwMode="auto">
            <a:xfrm>
              <a:off x="1041" y="2081"/>
              <a:ext cx="1" cy="13"/>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6" name="Line 73"/>
            <p:cNvSpPr>
              <a:spLocks noChangeShapeType="1"/>
            </p:cNvSpPr>
            <p:nvPr/>
          </p:nvSpPr>
          <p:spPr bwMode="auto">
            <a:xfrm>
              <a:off x="1042" y="2078"/>
              <a:ext cx="1" cy="16"/>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7" name="Line 74"/>
            <p:cNvSpPr>
              <a:spLocks noChangeShapeType="1"/>
            </p:cNvSpPr>
            <p:nvPr/>
          </p:nvSpPr>
          <p:spPr bwMode="auto">
            <a:xfrm>
              <a:off x="1043" y="2080"/>
              <a:ext cx="1" cy="14"/>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8" name="Line 75"/>
            <p:cNvSpPr>
              <a:spLocks noChangeShapeType="1"/>
            </p:cNvSpPr>
            <p:nvPr/>
          </p:nvSpPr>
          <p:spPr bwMode="auto">
            <a:xfrm>
              <a:off x="1044" y="2083"/>
              <a:ext cx="1" cy="1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49" name="Line 76"/>
            <p:cNvSpPr>
              <a:spLocks noChangeShapeType="1"/>
            </p:cNvSpPr>
            <p:nvPr/>
          </p:nvSpPr>
          <p:spPr bwMode="auto">
            <a:xfrm>
              <a:off x="1045" y="2085"/>
              <a:ext cx="1" cy="9"/>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0" name="Line 77"/>
            <p:cNvSpPr>
              <a:spLocks noChangeShapeType="1"/>
            </p:cNvSpPr>
            <p:nvPr/>
          </p:nvSpPr>
          <p:spPr bwMode="auto">
            <a:xfrm>
              <a:off x="1046" y="2087"/>
              <a:ext cx="1" cy="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1" name="Line 78"/>
            <p:cNvSpPr>
              <a:spLocks noChangeShapeType="1"/>
            </p:cNvSpPr>
            <p:nvPr/>
          </p:nvSpPr>
          <p:spPr bwMode="auto">
            <a:xfrm>
              <a:off x="1047" y="2089"/>
              <a:ext cx="1" cy="5"/>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2" name="Line 79"/>
            <p:cNvSpPr>
              <a:spLocks noChangeShapeType="1"/>
            </p:cNvSpPr>
            <p:nvPr/>
          </p:nvSpPr>
          <p:spPr bwMode="auto">
            <a:xfrm>
              <a:off x="1049" y="2090"/>
              <a:ext cx="1" cy="4"/>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3" name="Line 80"/>
            <p:cNvSpPr>
              <a:spLocks noChangeShapeType="1"/>
            </p:cNvSpPr>
            <p:nvPr/>
          </p:nvSpPr>
          <p:spPr bwMode="auto">
            <a:xfrm>
              <a:off x="1050" y="2091"/>
              <a:ext cx="1" cy="3"/>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4" name="Line 81"/>
            <p:cNvSpPr>
              <a:spLocks noChangeShapeType="1"/>
            </p:cNvSpPr>
            <p:nvPr/>
          </p:nvSpPr>
          <p:spPr bwMode="auto">
            <a:xfrm>
              <a:off x="1054"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5" name="Line 82"/>
            <p:cNvSpPr>
              <a:spLocks noChangeShapeType="1"/>
            </p:cNvSpPr>
            <p:nvPr/>
          </p:nvSpPr>
          <p:spPr bwMode="auto">
            <a:xfrm>
              <a:off x="1031" y="2092"/>
              <a:ext cx="1" cy="2"/>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6" name="Line 83"/>
            <p:cNvSpPr>
              <a:spLocks noChangeShapeType="1"/>
            </p:cNvSpPr>
            <p:nvPr/>
          </p:nvSpPr>
          <p:spPr bwMode="auto">
            <a:xfrm>
              <a:off x="1027"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57" name="Line 84"/>
            <p:cNvSpPr>
              <a:spLocks noChangeShapeType="1"/>
            </p:cNvSpPr>
            <p:nvPr/>
          </p:nvSpPr>
          <p:spPr bwMode="auto">
            <a:xfrm>
              <a:off x="1055" y="2093"/>
              <a:ext cx="1" cy="1"/>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nvGrpSpPr>
            <p:cNvPr id="21258" name="Group 85"/>
            <p:cNvGrpSpPr>
              <a:grpSpLocks/>
            </p:cNvGrpSpPr>
            <p:nvPr/>
          </p:nvGrpSpPr>
          <p:grpSpPr bwMode="auto">
            <a:xfrm>
              <a:off x="1000" y="2095"/>
              <a:ext cx="57" cy="4"/>
              <a:chOff x="320" y="2112"/>
              <a:chExt cx="57" cy="4"/>
            </a:xfrm>
          </p:grpSpPr>
          <p:sp>
            <p:nvSpPr>
              <p:cNvPr id="21311" name="Freeform 86"/>
              <p:cNvSpPr>
                <a:spLocks/>
              </p:cNvSpPr>
              <p:nvPr/>
            </p:nvSpPr>
            <p:spPr bwMode="auto">
              <a:xfrm>
                <a:off x="320" y="2113"/>
                <a:ext cx="3" cy="3"/>
              </a:xfrm>
              <a:custGeom>
                <a:avLst/>
                <a:gdLst>
                  <a:gd name="T0" fmla="*/ 2 w 3"/>
                  <a:gd name="T1" fmla="*/ 2 h 3"/>
                  <a:gd name="T2" fmla="*/ 3 w 3"/>
                  <a:gd name="T3" fmla="*/ 2 h 3"/>
                  <a:gd name="T4" fmla="*/ 3 w 3"/>
                  <a:gd name="T5" fmla="*/ 2 h 3"/>
                  <a:gd name="T6" fmla="*/ 3 w 3"/>
                  <a:gd name="T7" fmla="*/ 2 h 3"/>
                  <a:gd name="T8" fmla="*/ 3 w 3"/>
                  <a:gd name="T9" fmla="*/ 3 h 3"/>
                  <a:gd name="T10" fmla="*/ 3 w 3"/>
                  <a:gd name="T11" fmla="*/ 3 h 3"/>
                  <a:gd name="T12" fmla="*/ 2 w 3"/>
                  <a:gd name="T13" fmla="*/ 3 h 3"/>
                  <a:gd name="T14" fmla="*/ 2 w 3"/>
                  <a:gd name="T15" fmla="*/ 3 h 3"/>
                  <a:gd name="T16" fmla="*/ 2 w 3"/>
                  <a:gd name="T17" fmla="*/ 3 h 3"/>
                  <a:gd name="T18" fmla="*/ 2 w 3"/>
                  <a:gd name="T19" fmla="*/ 3 h 3"/>
                  <a:gd name="T20" fmla="*/ 1 w 3"/>
                  <a:gd name="T21" fmla="*/ 3 h 3"/>
                  <a:gd name="T22" fmla="*/ 1 w 3"/>
                  <a:gd name="T23" fmla="*/ 3 h 3"/>
                  <a:gd name="T24" fmla="*/ 1 w 3"/>
                  <a:gd name="T25" fmla="*/ 3 h 3"/>
                  <a:gd name="T26" fmla="*/ 1 w 3"/>
                  <a:gd name="T27" fmla="*/ 3 h 3"/>
                  <a:gd name="T28" fmla="*/ 0 w 3"/>
                  <a:gd name="T29" fmla="*/ 2 h 3"/>
                  <a:gd name="T30" fmla="*/ 0 w 3"/>
                  <a:gd name="T31" fmla="*/ 2 h 3"/>
                  <a:gd name="T32" fmla="*/ 0 w 3"/>
                  <a:gd name="T33" fmla="*/ 2 h 3"/>
                  <a:gd name="T34" fmla="*/ 0 w 3"/>
                  <a:gd name="T35" fmla="*/ 1 h 3"/>
                  <a:gd name="T36" fmla="*/ 0 w 3"/>
                  <a:gd name="T37" fmla="*/ 1 h 3"/>
                  <a:gd name="T38" fmla="*/ 0 w 3"/>
                  <a:gd name="T39" fmla="*/ 1 h 3"/>
                  <a:gd name="T40" fmla="*/ 0 w 3"/>
                  <a:gd name="T41" fmla="*/ 0 h 3"/>
                  <a:gd name="T42" fmla="*/ 1 w 3"/>
                  <a:gd name="T43" fmla="*/ 0 h 3"/>
                  <a:gd name="T44" fmla="*/ 1 w 3"/>
                  <a:gd name="T45" fmla="*/ 0 h 3"/>
                  <a:gd name="T46" fmla="*/ 1 w 3"/>
                  <a:gd name="T47" fmla="*/ 0 h 3"/>
                  <a:gd name="T48" fmla="*/ 1 w 3"/>
                  <a:gd name="T49" fmla="*/ 0 h 3"/>
                  <a:gd name="T50" fmla="*/ 2 w 3"/>
                  <a:gd name="T51" fmla="*/ 0 h 3"/>
                  <a:gd name="T52" fmla="*/ 2 w 3"/>
                  <a:gd name="T53" fmla="*/ 0 h 3"/>
                  <a:gd name="T54" fmla="*/ 2 w 3"/>
                  <a:gd name="T55" fmla="*/ 0 h 3"/>
                  <a:gd name="T56" fmla="*/ 3 w 3"/>
                  <a:gd name="T57" fmla="*/ 0 h 3"/>
                  <a:gd name="T58" fmla="*/ 3 w 3"/>
                  <a:gd name="T59" fmla="*/ 0 h 3"/>
                  <a:gd name="T60" fmla="*/ 3 w 3"/>
                  <a:gd name="T61" fmla="*/ 0 h 3"/>
                  <a:gd name="T62" fmla="*/ 3 w 3"/>
                  <a:gd name="T63" fmla="*/ 1 h 3"/>
                  <a:gd name="T64" fmla="*/ 2 w 3"/>
                  <a:gd name="T65" fmla="*/ 1 h 3"/>
                  <a:gd name="T66" fmla="*/ 2 w 3"/>
                  <a:gd name="T67" fmla="*/ 1 h 3"/>
                  <a:gd name="T68" fmla="*/ 2 w 3"/>
                  <a:gd name="T69" fmla="*/ 1 h 3"/>
                  <a:gd name="T70" fmla="*/ 2 w 3"/>
                  <a:gd name="T71" fmla="*/ 0 h 3"/>
                  <a:gd name="T72" fmla="*/ 2 w 3"/>
                  <a:gd name="T73" fmla="*/ 0 h 3"/>
                  <a:gd name="T74" fmla="*/ 2 w 3"/>
                  <a:gd name="T75" fmla="*/ 0 h 3"/>
                  <a:gd name="T76" fmla="*/ 1 w 3"/>
                  <a:gd name="T77" fmla="*/ 0 h 3"/>
                  <a:gd name="T78" fmla="*/ 1 w 3"/>
                  <a:gd name="T79" fmla="*/ 1 h 3"/>
                  <a:gd name="T80" fmla="*/ 1 w 3"/>
                  <a:gd name="T81" fmla="*/ 1 h 3"/>
                  <a:gd name="T82" fmla="*/ 1 w 3"/>
                  <a:gd name="T83" fmla="*/ 1 h 3"/>
                  <a:gd name="T84" fmla="*/ 1 w 3"/>
                  <a:gd name="T85" fmla="*/ 1 h 3"/>
                  <a:gd name="T86" fmla="*/ 1 w 3"/>
                  <a:gd name="T87" fmla="*/ 1 h 3"/>
                  <a:gd name="T88" fmla="*/ 1 w 3"/>
                  <a:gd name="T89" fmla="*/ 1 h 3"/>
                  <a:gd name="T90" fmla="*/ 1 w 3"/>
                  <a:gd name="T91" fmla="*/ 2 h 3"/>
                  <a:gd name="T92" fmla="*/ 1 w 3"/>
                  <a:gd name="T93" fmla="*/ 2 h 3"/>
                  <a:gd name="T94" fmla="*/ 1 w 3"/>
                  <a:gd name="T95" fmla="*/ 2 h 3"/>
                  <a:gd name="T96" fmla="*/ 1 w 3"/>
                  <a:gd name="T97" fmla="*/ 2 h 3"/>
                  <a:gd name="T98" fmla="*/ 1 w 3"/>
                  <a:gd name="T99" fmla="*/ 2 h 3"/>
                  <a:gd name="T100" fmla="*/ 1 w 3"/>
                  <a:gd name="T101" fmla="*/ 2 h 3"/>
                  <a:gd name="T102" fmla="*/ 2 w 3"/>
                  <a:gd name="T103" fmla="*/ 2 h 3"/>
                  <a:gd name="T104" fmla="*/ 2 w 3"/>
                  <a:gd name="T105" fmla="*/ 3 h 3"/>
                  <a:gd name="T106" fmla="*/ 2 w 3"/>
                  <a:gd name="T107" fmla="*/ 2 h 3"/>
                  <a:gd name="T108" fmla="*/ 2 w 3"/>
                  <a:gd name="T109" fmla="*/ 2 h 3"/>
                  <a:gd name="T110" fmla="*/ 2 w 3"/>
                  <a:gd name="T111" fmla="*/ 2 h 3"/>
                  <a:gd name="T112" fmla="*/ 2 w 3"/>
                  <a:gd name="T113" fmla="*/ 2 h 3"/>
                  <a:gd name="T114" fmla="*/ 2 w 3"/>
                  <a:gd name="T115" fmla="*/ 2 h 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
                  <a:gd name="T175" fmla="*/ 0 h 3"/>
                  <a:gd name="T176" fmla="*/ 3 w 3"/>
                  <a:gd name="T177" fmla="*/ 3 h 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 h="3">
                    <a:moveTo>
                      <a:pt x="2" y="2"/>
                    </a:moveTo>
                    <a:lnTo>
                      <a:pt x="3" y="2"/>
                    </a:lnTo>
                    <a:lnTo>
                      <a:pt x="3" y="3"/>
                    </a:lnTo>
                    <a:lnTo>
                      <a:pt x="2" y="3"/>
                    </a:lnTo>
                    <a:lnTo>
                      <a:pt x="1" y="3"/>
                    </a:lnTo>
                    <a:lnTo>
                      <a:pt x="0" y="2"/>
                    </a:lnTo>
                    <a:lnTo>
                      <a:pt x="0" y="1"/>
                    </a:lnTo>
                    <a:lnTo>
                      <a:pt x="0" y="0"/>
                    </a:lnTo>
                    <a:lnTo>
                      <a:pt x="1" y="0"/>
                    </a:lnTo>
                    <a:lnTo>
                      <a:pt x="2" y="0"/>
                    </a:lnTo>
                    <a:lnTo>
                      <a:pt x="3" y="0"/>
                    </a:lnTo>
                    <a:lnTo>
                      <a:pt x="3" y="1"/>
                    </a:lnTo>
                    <a:lnTo>
                      <a:pt x="2" y="1"/>
                    </a:lnTo>
                    <a:lnTo>
                      <a:pt x="2" y="0"/>
                    </a:lnTo>
                    <a:lnTo>
                      <a:pt x="1" y="0"/>
                    </a:lnTo>
                    <a:lnTo>
                      <a:pt x="1" y="1"/>
                    </a:lnTo>
                    <a:lnTo>
                      <a:pt x="1" y="2"/>
                    </a:lnTo>
                    <a:lnTo>
                      <a:pt x="2" y="2"/>
                    </a:lnTo>
                    <a:lnTo>
                      <a:pt x="2" y="3"/>
                    </a:lnTo>
                    <a:lnTo>
                      <a:pt x="2"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2" name="Rectangle 87"/>
              <p:cNvSpPr>
                <a:spLocks noChangeArrowheads="1"/>
              </p:cNvSpPr>
              <p:nvPr/>
            </p:nvSpPr>
            <p:spPr bwMode="auto">
              <a:xfrm>
                <a:off x="325" y="2113"/>
                <a:ext cx="1" cy="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13" name="Freeform 88"/>
              <p:cNvSpPr>
                <a:spLocks/>
              </p:cNvSpPr>
              <p:nvPr/>
            </p:nvSpPr>
            <p:spPr bwMode="auto">
              <a:xfrm>
                <a:off x="327" y="2113"/>
                <a:ext cx="3" cy="3"/>
              </a:xfrm>
              <a:custGeom>
                <a:avLst/>
                <a:gdLst>
                  <a:gd name="T0" fmla="*/ 1 w 3"/>
                  <a:gd name="T1" fmla="*/ 2 h 3"/>
                  <a:gd name="T2" fmla="*/ 1 w 3"/>
                  <a:gd name="T3" fmla="*/ 2 h 3"/>
                  <a:gd name="T4" fmla="*/ 2 w 3"/>
                  <a:gd name="T5" fmla="*/ 3 h 3"/>
                  <a:gd name="T6" fmla="*/ 2 w 3"/>
                  <a:gd name="T7" fmla="*/ 2 h 3"/>
                  <a:gd name="T8" fmla="*/ 2 w 3"/>
                  <a:gd name="T9" fmla="*/ 2 h 3"/>
                  <a:gd name="T10" fmla="*/ 2 w 3"/>
                  <a:gd name="T11" fmla="*/ 2 h 3"/>
                  <a:gd name="T12" fmla="*/ 1 w 3"/>
                  <a:gd name="T13" fmla="*/ 2 h 3"/>
                  <a:gd name="T14" fmla="*/ 1 w 3"/>
                  <a:gd name="T15" fmla="*/ 1 h 3"/>
                  <a:gd name="T16" fmla="*/ 0 w 3"/>
                  <a:gd name="T17" fmla="*/ 1 h 3"/>
                  <a:gd name="T18" fmla="*/ 0 w 3"/>
                  <a:gd name="T19" fmla="*/ 1 h 3"/>
                  <a:gd name="T20" fmla="*/ 0 w 3"/>
                  <a:gd name="T21" fmla="*/ 0 h 3"/>
                  <a:gd name="T22" fmla="*/ 1 w 3"/>
                  <a:gd name="T23" fmla="*/ 0 h 3"/>
                  <a:gd name="T24" fmla="*/ 2 w 3"/>
                  <a:gd name="T25" fmla="*/ 0 h 3"/>
                  <a:gd name="T26" fmla="*/ 2 w 3"/>
                  <a:gd name="T27" fmla="*/ 0 h 3"/>
                  <a:gd name="T28" fmla="*/ 2 w 3"/>
                  <a:gd name="T29" fmla="*/ 0 h 3"/>
                  <a:gd name="T30" fmla="*/ 3 w 3"/>
                  <a:gd name="T31" fmla="*/ 0 h 3"/>
                  <a:gd name="T32" fmla="*/ 3 w 3"/>
                  <a:gd name="T33" fmla="*/ 1 h 3"/>
                  <a:gd name="T34" fmla="*/ 2 w 3"/>
                  <a:gd name="T35" fmla="*/ 1 h 3"/>
                  <a:gd name="T36" fmla="*/ 2 w 3"/>
                  <a:gd name="T37" fmla="*/ 0 h 3"/>
                  <a:gd name="T38" fmla="*/ 1 w 3"/>
                  <a:gd name="T39" fmla="*/ 0 h 3"/>
                  <a:gd name="T40" fmla="*/ 1 w 3"/>
                  <a:gd name="T41" fmla="*/ 1 h 3"/>
                  <a:gd name="T42" fmla="*/ 1 w 3"/>
                  <a:gd name="T43" fmla="*/ 1 h 3"/>
                  <a:gd name="T44" fmla="*/ 1 w 3"/>
                  <a:gd name="T45" fmla="*/ 1 h 3"/>
                  <a:gd name="T46" fmla="*/ 2 w 3"/>
                  <a:gd name="T47" fmla="*/ 1 h 3"/>
                  <a:gd name="T48" fmla="*/ 3 w 3"/>
                  <a:gd name="T49" fmla="*/ 1 h 3"/>
                  <a:gd name="T50" fmla="*/ 3 w 3"/>
                  <a:gd name="T51" fmla="*/ 2 h 3"/>
                  <a:gd name="T52" fmla="*/ 3 w 3"/>
                  <a:gd name="T53" fmla="*/ 2 h 3"/>
                  <a:gd name="T54" fmla="*/ 3 w 3"/>
                  <a:gd name="T55" fmla="*/ 3 h 3"/>
                  <a:gd name="T56" fmla="*/ 2 w 3"/>
                  <a:gd name="T57" fmla="*/ 3 h 3"/>
                  <a:gd name="T58" fmla="*/ 2 w 3"/>
                  <a:gd name="T59" fmla="*/ 3 h 3"/>
                  <a:gd name="T60" fmla="*/ 1 w 3"/>
                  <a:gd name="T61" fmla="*/ 3 h 3"/>
                  <a:gd name="T62" fmla="*/ 1 w 3"/>
                  <a:gd name="T63" fmla="*/ 3 h 3"/>
                  <a:gd name="T64" fmla="*/ 0 w 3"/>
                  <a:gd name="T65" fmla="*/ 3 h 3"/>
                  <a:gd name="T66" fmla="*/ 0 w 3"/>
                  <a:gd name="T67" fmla="*/ 2 h 3"/>
                  <a:gd name="T68" fmla="*/ 0 w 3"/>
                  <a:gd name="T69" fmla="*/ 2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0" y="2"/>
                    </a:moveTo>
                    <a:lnTo>
                      <a:pt x="1" y="2"/>
                    </a:lnTo>
                    <a:lnTo>
                      <a:pt x="2" y="3"/>
                    </a:lnTo>
                    <a:lnTo>
                      <a:pt x="2" y="2"/>
                    </a:lnTo>
                    <a:lnTo>
                      <a:pt x="1" y="2"/>
                    </a:lnTo>
                    <a:lnTo>
                      <a:pt x="1" y="1"/>
                    </a:lnTo>
                    <a:lnTo>
                      <a:pt x="0" y="1"/>
                    </a:lnTo>
                    <a:lnTo>
                      <a:pt x="0" y="0"/>
                    </a:lnTo>
                    <a:lnTo>
                      <a:pt x="1" y="0"/>
                    </a:lnTo>
                    <a:lnTo>
                      <a:pt x="2" y="0"/>
                    </a:lnTo>
                    <a:lnTo>
                      <a:pt x="3" y="0"/>
                    </a:lnTo>
                    <a:lnTo>
                      <a:pt x="3" y="1"/>
                    </a:lnTo>
                    <a:lnTo>
                      <a:pt x="2" y="1"/>
                    </a:lnTo>
                    <a:lnTo>
                      <a:pt x="2" y="0"/>
                    </a:lnTo>
                    <a:lnTo>
                      <a:pt x="1" y="0"/>
                    </a:lnTo>
                    <a:lnTo>
                      <a:pt x="1" y="1"/>
                    </a:lnTo>
                    <a:lnTo>
                      <a:pt x="2" y="1"/>
                    </a:lnTo>
                    <a:lnTo>
                      <a:pt x="3" y="1"/>
                    </a:lnTo>
                    <a:lnTo>
                      <a:pt x="3" y="2"/>
                    </a:lnTo>
                    <a:lnTo>
                      <a:pt x="3" y="3"/>
                    </a:lnTo>
                    <a:lnTo>
                      <a:pt x="2" y="3"/>
                    </a:lnTo>
                    <a:lnTo>
                      <a:pt x="1" y="3"/>
                    </a:lnTo>
                    <a:lnTo>
                      <a:pt x="0" y="3"/>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4" name="Freeform 89"/>
              <p:cNvSpPr>
                <a:spLocks/>
              </p:cNvSpPr>
              <p:nvPr/>
            </p:nvSpPr>
            <p:spPr bwMode="auto">
              <a:xfrm>
                <a:off x="332" y="2113"/>
                <a:ext cx="3" cy="3"/>
              </a:xfrm>
              <a:custGeom>
                <a:avLst/>
                <a:gdLst>
                  <a:gd name="T0" fmla="*/ 2 w 3"/>
                  <a:gd name="T1" fmla="*/ 2 h 3"/>
                  <a:gd name="T2" fmla="*/ 3 w 3"/>
                  <a:gd name="T3" fmla="*/ 2 h 3"/>
                  <a:gd name="T4" fmla="*/ 3 w 3"/>
                  <a:gd name="T5" fmla="*/ 2 h 3"/>
                  <a:gd name="T6" fmla="*/ 3 w 3"/>
                  <a:gd name="T7" fmla="*/ 2 h 3"/>
                  <a:gd name="T8" fmla="*/ 2 w 3"/>
                  <a:gd name="T9" fmla="*/ 3 h 3"/>
                  <a:gd name="T10" fmla="*/ 2 w 3"/>
                  <a:gd name="T11" fmla="*/ 3 h 3"/>
                  <a:gd name="T12" fmla="*/ 2 w 3"/>
                  <a:gd name="T13" fmla="*/ 3 h 3"/>
                  <a:gd name="T14" fmla="*/ 2 w 3"/>
                  <a:gd name="T15" fmla="*/ 3 h 3"/>
                  <a:gd name="T16" fmla="*/ 2 w 3"/>
                  <a:gd name="T17" fmla="*/ 3 h 3"/>
                  <a:gd name="T18" fmla="*/ 1 w 3"/>
                  <a:gd name="T19" fmla="*/ 3 h 3"/>
                  <a:gd name="T20" fmla="*/ 1 w 3"/>
                  <a:gd name="T21" fmla="*/ 3 h 3"/>
                  <a:gd name="T22" fmla="*/ 1 w 3"/>
                  <a:gd name="T23" fmla="*/ 3 h 3"/>
                  <a:gd name="T24" fmla="*/ 1 w 3"/>
                  <a:gd name="T25" fmla="*/ 3 h 3"/>
                  <a:gd name="T26" fmla="*/ 0 w 3"/>
                  <a:gd name="T27" fmla="*/ 3 h 3"/>
                  <a:gd name="T28" fmla="*/ 0 w 3"/>
                  <a:gd name="T29" fmla="*/ 2 h 3"/>
                  <a:gd name="T30" fmla="*/ 0 w 3"/>
                  <a:gd name="T31" fmla="*/ 2 h 3"/>
                  <a:gd name="T32" fmla="*/ 0 w 3"/>
                  <a:gd name="T33" fmla="*/ 2 h 3"/>
                  <a:gd name="T34" fmla="*/ 0 w 3"/>
                  <a:gd name="T35" fmla="*/ 1 h 3"/>
                  <a:gd name="T36" fmla="*/ 0 w 3"/>
                  <a:gd name="T37" fmla="*/ 1 h 3"/>
                  <a:gd name="T38" fmla="*/ 0 w 3"/>
                  <a:gd name="T39" fmla="*/ 1 h 3"/>
                  <a:gd name="T40" fmla="*/ 0 w 3"/>
                  <a:gd name="T41" fmla="*/ 0 h 3"/>
                  <a:gd name="T42" fmla="*/ 0 w 3"/>
                  <a:gd name="T43" fmla="*/ 0 h 3"/>
                  <a:gd name="T44" fmla="*/ 1 w 3"/>
                  <a:gd name="T45" fmla="*/ 0 h 3"/>
                  <a:gd name="T46" fmla="*/ 1 w 3"/>
                  <a:gd name="T47" fmla="*/ 0 h 3"/>
                  <a:gd name="T48" fmla="*/ 1 w 3"/>
                  <a:gd name="T49" fmla="*/ 0 h 3"/>
                  <a:gd name="T50" fmla="*/ 1 w 3"/>
                  <a:gd name="T51" fmla="*/ 0 h 3"/>
                  <a:gd name="T52" fmla="*/ 2 w 3"/>
                  <a:gd name="T53" fmla="*/ 0 h 3"/>
                  <a:gd name="T54" fmla="*/ 2 w 3"/>
                  <a:gd name="T55" fmla="*/ 0 h 3"/>
                  <a:gd name="T56" fmla="*/ 2 w 3"/>
                  <a:gd name="T57" fmla="*/ 0 h 3"/>
                  <a:gd name="T58" fmla="*/ 2 w 3"/>
                  <a:gd name="T59" fmla="*/ 0 h 3"/>
                  <a:gd name="T60" fmla="*/ 3 w 3"/>
                  <a:gd name="T61" fmla="*/ 0 h 3"/>
                  <a:gd name="T62" fmla="*/ 3 w 3"/>
                  <a:gd name="T63" fmla="*/ 1 h 3"/>
                  <a:gd name="T64" fmla="*/ 2 w 3"/>
                  <a:gd name="T65" fmla="*/ 1 h 3"/>
                  <a:gd name="T66" fmla="*/ 2 w 3"/>
                  <a:gd name="T67" fmla="*/ 1 h 3"/>
                  <a:gd name="T68" fmla="*/ 2 w 3"/>
                  <a:gd name="T69" fmla="*/ 1 h 3"/>
                  <a:gd name="T70" fmla="*/ 2 w 3"/>
                  <a:gd name="T71" fmla="*/ 0 h 3"/>
                  <a:gd name="T72" fmla="*/ 1 w 3"/>
                  <a:gd name="T73" fmla="*/ 0 h 3"/>
                  <a:gd name="T74" fmla="*/ 1 w 3"/>
                  <a:gd name="T75" fmla="*/ 0 h 3"/>
                  <a:gd name="T76" fmla="*/ 1 w 3"/>
                  <a:gd name="T77" fmla="*/ 0 h 3"/>
                  <a:gd name="T78" fmla="*/ 1 w 3"/>
                  <a:gd name="T79" fmla="*/ 1 h 3"/>
                  <a:gd name="T80" fmla="*/ 1 w 3"/>
                  <a:gd name="T81" fmla="*/ 1 h 3"/>
                  <a:gd name="T82" fmla="*/ 1 w 3"/>
                  <a:gd name="T83" fmla="*/ 1 h 3"/>
                  <a:gd name="T84" fmla="*/ 1 w 3"/>
                  <a:gd name="T85" fmla="*/ 1 h 3"/>
                  <a:gd name="T86" fmla="*/ 1 w 3"/>
                  <a:gd name="T87" fmla="*/ 1 h 3"/>
                  <a:gd name="T88" fmla="*/ 1 w 3"/>
                  <a:gd name="T89" fmla="*/ 1 h 3"/>
                  <a:gd name="T90" fmla="*/ 1 w 3"/>
                  <a:gd name="T91" fmla="*/ 2 h 3"/>
                  <a:gd name="T92" fmla="*/ 1 w 3"/>
                  <a:gd name="T93" fmla="*/ 2 h 3"/>
                  <a:gd name="T94" fmla="*/ 1 w 3"/>
                  <a:gd name="T95" fmla="*/ 2 h 3"/>
                  <a:gd name="T96" fmla="*/ 1 w 3"/>
                  <a:gd name="T97" fmla="*/ 2 h 3"/>
                  <a:gd name="T98" fmla="*/ 1 w 3"/>
                  <a:gd name="T99" fmla="*/ 2 h 3"/>
                  <a:gd name="T100" fmla="*/ 1 w 3"/>
                  <a:gd name="T101" fmla="*/ 2 h 3"/>
                  <a:gd name="T102" fmla="*/ 1 w 3"/>
                  <a:gd name="T103" fmla="*/ 2 h 3"/>
                  <a:gd name="T104" fmla="*/ 1 w 3"/>
                  <a:gd name="T105" fmla="*/ 3 h 3"/>
                  <a:gd name="T106" fmla="*/ 2 w 3"/>
                  <a:gd name="T107" fmla="*/ 2 h 3"/>
                  <a:gd name="T108" fmla="*/ 2 w 3"/>
                  <a:gd name="T109" fmla="*/ 2 h 3"/>
                  <a:gd name="T110" fmla="*/ 2 w 3"/>
                  <a:gd name="T111" fmla="*/ 2 h 3"/>
                  <a:gd name="T112" fmla="*/ 2 w 3"/>
                  <a:gd name="T113" fmla="*/ 2 h 3"/>
                  <a:gd name="T114" fmla="*/ 2 w 3"/>
                  <a:gd name="T115" fmla="*/ 2 h 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
                  <a:gd name="T175" fmla="*/ 0 h 3"/>
                  <a:gd name="T176" fmla="*/ 3 w 3"/>
                  <a:gd name="T177" fmla="*/ 3 h 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 h="3">
                    <a:moveTo>
                      <a:pt x="2" y="2"/>
                    </a:moveTo>
                    <a:lnTo>
                      <a:pt x="3" y="2"/>
                    </a:lnTo>
                    <a:lnTo>
                      <a:pt x="2" y="3"/>
                    </a:lnTo>
                    <a:lnTo>
                      <a:pt x="1" y="3"/>
                    </a:lnTo>
                    <a:lnTo>
                      <a:pt x="0" y="3"/>
                    </a:lnTo>
                    <a:lnTo>
                      <a:pt x="0" y="2"/>
                    </a:lnTo>
                    <a:lnTo>
                      <a:pt x="0" y="1"/>
                    </a:lnTo>
                    <a:lnTo>
                      <a:pt x="0" y="0"/>
                    </a:lnTo>
                    <a:lnTo>
                      <a:pt x="1" y="0"/>
                    </a:lnTo>
                    <a:lnTo>
                      <a:pt x="2" y="0"/>
                    </a:lnTo>
                    <a:lnTo>
                      <a:pt x="3" y="0"/>
                    </a:lnTo>
                    <a:lnTo>
                      <a:pt x="3" y="1"/>
                    </a:lnTo>
                    <a:lnTo>
                      <a:pt x="2" y="1"/>
                    </a:lnTo>
                    <a:lnTo>
                      <a:pt x="2" y="0"/>
                    </a:lnTo>
                    <a:lnTo>
                      <a:pt x="1" y="0"/>
                    </a:lnTo>
                    <a:lnTo>
                      <a:pt x="1" y="1"/>
                    </a:lnTo>
                    <a:lnTo>
                      <a:pt x="1" y="2"/>
                    </a:lnTo>
                    <a:lnTo>
                      <a:pt x="1" y="3"/>
                    </a:lnTo>
                    <a:lnTo>
                      <a:pt x="2"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5" name="Freeform 90"/>
              <p:cNvSpPr>
                <a:spLocks noEditPoints="1"/>
              </p:cNvSpPr>
              <p:nvPr/>
            </p:nvSpPr>
            <p:spPr bwMode="auto">
              <a:xfrm>
                <a:off x="337" y="2113"/>
                <a:ext cx="3" cy="3"/>
              </a:xfrm>
              <a:custGeom>
                <a:avLst/>
                <a:gdLst>
                  <a:gd name="T0" fmla="*/ 0 w 3"/>
                  <a:gd name="T1" fmla="*/ 1 h 3"/>
                  <a:gd name="T2" fmla="*/ 0 w 3"/>
                  <a:gd name="T3" fmla="*/ 1 h 3"/>
                  <a:gd name="T4" fmla="*/ 0 w 3"/>
                  <a:gd name="T5" fmla="*/ 0 h 3"/>
                  <a:gd name="T6" fmla="*/ 1 w 3"/>
                  <a:gd name="T7" fmla="*/ 0 h 3"/>
                  <a:gd name="T8" fmla="*/ 1 w 3"/>
                  <a:gd name="T9" fmla="*/ 0 h 3"/>
                  <a:gd name="T10" fmla="*/ 2 w 3"/>
                  <a:gd name="T11" fmla="*/ 0 h 3"/>
                  <a:gd name="T12" fmla="*/ 3 w 3"/>
                  <a:gd name="T13" fmla="*/ 0 h 3"/>
                  <a:gd name="T14" fmla="*/ 3 w 3"/>
                  <a:gd name="T15" fmla="*/ 1 h 3"/>
                  <a:gd name="T16" fmla="*/ 3 w 3"/>
                  <a:gd name="T17" fmla="*/ 1 h 3"/>
                  <a:gd name="T18" fmla="*/ 3 w 3"/>
                  <a:gd name="T19" fmla="*/ 2 h 3"/>
                  <a:gd name="T20" fmla="*/ 3 w 3"/>
                  <a:gd name="T21" fmla="*/ 3 h 3"/>
                  <a:gd name="T22" fmla="*/ 2 w 3"/>
                  <a:gd name="T23" fmla="*/ 3 h 3"/>
                  <a:gd name="T24" fmla="*/ 1 w 3"/>
                  <a:gd name="T25" fmla="*/ 3 h 3"/>
                  <a:gd name="T26" fmla="*/ 1 w 3"/>
                  <a:gd name="T27" fmla="*/ 3 h 3"/>
                  <a:gd name="T28" fmla="*/ 0 w 3"/>
                  <a:gd name="T29" fmla="*/ 3 h 3"/>
                  <a:gd name="T30" fmla="*/ 0 w 3"/>
                  <a:gd name="T31" fmla="*/ 2 h 3"/>
                  <a:gd name="T32" fmla="*/ 0 w 3"/>
                  <a:gd name="T33" fmla="*/ 1 h 3"/>
                  <a:gd name="T34" fmla="*/ 1 w 3"/>
                  <a:gd name="T35" fmla="*/ 1 h 3"/>
                  <a:gd name="T36" fmla="*/ 1 w 3"/>
                  <a:gd name="T37" fmla="*/ 2 h 3"/>
                  <a:gd name="T38" fmla="*/ 1 w 3"/>
                  <a:gd name="T39" fmla="*/ 2 h 3"/>
                  <a:gd name="T40" fmla="*/ 1 w 3"/>
                  <a:gd name="T41" fmla="*/ 2 h 3"/>
                  <a:gd name="T42" fmla="*/ 1 w 3"/>
                  <a:gd name="T43" fmla="*/ 3 h 3"/>
                  <a:gd name="T44" fmla="*/ 2 w 3"/>
                  <a:gd name="T45" fmla="*/ 2 h 3"/>
                  <a:gd name="T46" fmla="*/ 2 w 3"/>
                  <a:gd name="T47" fmla="*/ 2 h 3"/>
                  <a:gd name="T48" fmla="*/ 2 w 3"/>
                  <a:gd name="T49" fmla="*/ 2 h 3"/>
                  <a:gd name="T50" fmla="*/ 2 w 3"/>
                  <a:gd name="T51" fmla="*/ 1 h 3"/>
                  <a:gd name="T52" fmla="*/ 2 w 3"/>
                  <a:gd name="T53" fmla="*/ 1 h 3"/>
                  <a:gd name="T54" fmla="*/ 2 w 3"/>
                  <a:gd name="T55" fmla="*/ 1 h 3"/>
                  <a:gd name="T56" fmla="*/ 2 w 3"/>
                  <a:gd name="T57" fmla="*/ 0 h 3"/>
                  <a:gd name="T58" fmla="*/ 1 w 3"/>
                  <a:gd name="T59" fmla="*/ 0 h 3"/>
                  <a:gd name="T60" fmla="*/ 1 w 3"/>
                  <a:gd name="T61" fmla="*/ 0 h 3"/>
                  <a:gd name="T62" fmla="*/ 1 w 3"/>
                  <a:gd name="T63" fmla="*/ 1 h 3"/>
                  <a:gd name="T64" fmla="*/ 1 w 3"/>
                  <a:gd name="T65" fmla="*/ 1 h 3"/>
                  <a:gd name="T66" fmla="*/ 1 w 3"/>
                  <a:gd name="T67" fmla="*/ 1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0" y="1"/>
                    </a:moveTo>
                    <a:lnTo>
                      <a:pt x="0" y="1"/>
                    </a:lnTo>
                    <a:lnTo>
                      <a:pt x="0" y="0"/>
                    </a:lnTo>
                    <a:lnTo>
                      <a:pt x="1" y="0"/>
                    </a:lnTo>
                    <a:lnTo>
                      <a:pt x="2" y="0"/>
                    </a:lnTo>
                    <a:lnTo>
                      <a:pt x="3" y="0"/>
                    </a:lnTo>
                    <a:lnTo>
                      <a:pt x="3" y="1"/>
                    </a:lnTo>
                    <a:lnTo>
                      <a:pt x="3" y="2"/>
                    </a:lnTo>
                    <a:lnTo>
                      <a:pt x="3" y="3"/>
                    </a:lnTo>
                    <a:lnTo>
                      <a:pt x="2" y="3"/>
                    </a:lnTo>
                    <a:lnTo>
                      <a:pt x="1" y="3"/>
                    </a:lnTo>
                    <a:lnTo>
                      <a:pt x="0" y="3"/>
                    </a:lnTo>
                    <a:lnTo>
                      <a:pt x="0" y="2"/>
                    </a:lnTo>
                    <a:lnTo>
                      <a:pt x="0" y="1"/>
                    </a:lnTo>
                    <a:close/>
                    <a:moveTo>
                      <a:pt x="1" y="1"/>
                    </a:moveTo>
                    <a:lnTo>
                      <a:pt x="1" y="2"/>
                    </a:lnTo>
                    <a:lnTo>
                      <a:pt x="1" y="3"/>
                    </a:lnTo>
                    <a:lnTo>
                      <a:pt x="2" y="2"/>
                    </a:lnTo>
                    <a:lnTo>
                      <a:pt x="2" y="1"/>
                    </a:lnTo>
                    <a:lnTo>
                      <a:pt x="2" y="0"/>
                    </a:lnTo>
                    <a:lnTo>
                      <a:pt x="1" y="0"/>
                    </a:lnTo>
                    <a:lnTo>
                      <a:pt x="1"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6" name="Freeform 91"/>
              <p:cNvSpPr>
                <a:spLocks/>
              </p:cNvSpPr>
              <p:nvPr/>
            </p:nvSpPr>
            <p:spPr bwMode="auto">
              <a:xfrm>
                <a:off x="350" y="2113"/>
                <a:ext cx="3" cy="3"/>
              </a:xfrm>
              <a:custGeom>
                <a:avLst/>
                <a:gdLst>
                  <a:gd name="T0" fmla="*/ 1 w 3"/>
                  <a:gd name="T1" fmla="*/ 3 h 3"/>
                  <a:gd name="T2" fmla="*/ 1 w 3"/>
                  <a:gd name="T3" fmla="*/ 2 h 3"/>
                  <a:gd name="T4" fmla="*/ 0 w 3"/>
                  <a:gd name="T5" fmla="*/ 0 h 3"/>
                  <a:gd name="T6" fmla="*/ 1 w 3"/>
                  <a:gd name="T7" fmla="*/ 0 h 3"/>
                  <a:gd name="T8" fmla="*/ 1 w 3"/>
                  <a:gd name="T9" fmla="*/ 1 h 3"/>
                  <a:gd name="T10" fmla="*/ 2 w 3"/>
                  <a:gd name="T11" fmla="*/ 0 h 3"/>
                  <a:gd name="T12" fmla="*/ 3 w 3"/>
                  <a:gd name="T13" fmla="*/ 0 h 3"/>
                  <a:gd name="T14" fmla="*/ 2 w 3"/>
                  <a:gd name="T15" fmla="*/ 2 h 3"/>
                  <a:gd name="T16" fmla="*/ 2 w 3"/>
                  <a:gd name="T17" fmla="*/ 3 h 3"/>
                  <a:gd name="T18" fmla="*/ 1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1" y="3"/>
                    </a:moveTo>
                    <a:lnTo>
                      <a:pt x="1" y="2"/>
                    </a:lnTo>
                    <a:lnTo>
                      <a:pt x="0" y="0"/>
                    </a:lnTo>
                    <a:lnTo>
                      <a:pt x="1" y="0"/>
                    </a:lnTo>
                    <a:lnTo>
                      <a:pt x="1" y="1"/>
                    </a:lnTo>
                    <a:lnTo>
                      <a:pt x="2" y="0"/>
                    </a:lnTo>
                    <a:lnTo>
                      <a:pt x="3" y="0"/>
                    </a:lnTo>
                    <a:lnTo>
                      <a:pt x="2" y="2"/>
                    </a:lnTo>
                    <a:lnTo>
                      <a:pt x="2" y="3"/>
                    </a:lnTo>
                    <a:lnTo>
                      <a:pt x="1"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7" name="Freeform 92"/>
              <p:cNvSpPr>
                <a:spLocks/>
              </p:cNvSpPr>
              <p:nvPr/>
            </p:nvSpPr>
            <p:spPr bwMode="auto">
              <a:xfrm>
                <a:off x="355" y="2113"/>
                <a:ext cx="2" cy="3"/>
              </a:xfrm>
              <a:custGeom>
                <a:avLst/>
                <a:gdLst>
                  <a:gd name="T0" fmla="*/ 0 w 2"/>
                  <a:gd name="T1" fmla="*/ 2 h 3"/>
                  <a:gd name="T2" fmla="*/ 0 w 2"/>
                  <a:gd name="T3" fmla="*/ 2 h 3"/>
                  <a:gd name="T4" fmla="*/ 1 w 2"/>
                  <a:gd name="T5" fmla="*/ 3 h 3"/>
                  <a:gd name="T6" fmla="*/ 1 w 2"/>
                  <a:gd name="T7" fmla="*/ 2 h 3"/>
                  <a:gd name="T8" fmla="*/ 2 w 2"/>
                  <a:gd name="T9" fmla="*/ 2 h 3"/>
                  <a:gd name="T10" fmla="*/ 2 w 2"/>
                  <a:gd name="T11" fmla="*/ 2 h 3"/>
                  <a:gd name="T12" fmla="*/ 1 w 2"/>
                  <a:gd name="T13" fmla="*/ 2 h 3"/>
                  <a:gd name="T14" fmla="*/ 0 w 2"/>
                  <a:gd name="T15" fmla="*/ 1 h 3"/>
                  <a:gd name="T16" fmla="*/ 0 w 2"/>
                  <a:gd name="T17" fmla="*/ 1 h 3"/>
                  <a:gd name="T18" fmla="*/ 0 w 2"/>
                  <a:gd name="T19" fmla="*/ 1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1 w 2"/>
                  <a:gd name="T35" fmla="*/ 1 h 3"/>
                  <a:gd name="T36" fmla="*/ 1 w 2"/>
                  <a:gd name="T37" fmla="*/ 0 h 3"/>
                  <a:gd name="T38" fmla="*/ 1 w 2"/>
                  <a:gd name="T39" fmla="*/ 0 h 3"/>
                  <a:gd name="T40" fmla="*/ 0 w 2"/>
                  <a:gd name="T41" fmla="*/ 1 h 3"/>
                  <a:gd name="T42" fmla="*/ 0 w 2"/>
                  <a:gd name="T43" fmla="*/ 1 h 3"/>
                  <a:gd name="T44" fmla="*/ 1 w 2"/>
                  <a:gd name="T45" fmla="*/ 1 h 3"/>
                  <a:gd name="T46" fmla="*/ 2 w 2"/>
                  <a:gd name="T47" fmla="*/ 1 h 3"/>
                  <a:gd name="T48" fmla="*/ 2 w 2"/>
                  <a:gd name="T49" fmla="*/ 1 h 3"/>
                  <a:gd name="T50" fmla="*/ 2 w 2"/>
                  <a:gd name="T51" fmla="*/ 2 h 3"/>
                  <a:gd name="T52" fmla="*/ 2 w 2"/>
                  <a:gd name="T53" fmla="*/ 2 h 3"/>
                  <a:gd name="T54" fmla="*/ 2 w 2"/>
                  <a:gd name="T55" fmla="*/ 3 h 3"/>
                  <a:gd name="T56" fmla="*/ 2 w 2"/>
                  <a:gd name="T57" fmla="*/ 3 h 3"/>
                  <a:gd name="T58" fmla="*/ 1 w 2"/>
                  <a:gd name="T59" fmla="*/ 3 h 3"/>
                  <a:gd name="T60" fmla="*/ 1 w 2"/>
                  <a:gd name="T61" fmla="*/ 3 h 3"/>
                  <a:gd name="T62" fmla="*/ 0 w 2"/>
                  <a:gd name="T63" fmla="*/ 3 h 3"/>
                  <a:gd name="T64" fmla="*/ 0 w 2"/>
                  <a:gd name="T65" fmla="*/ 3 h 3"/>
                  <a:gd name="T66" fmla="*/ 0 w 2"/>
                  <a:gd name="T67" fmla="*/ 2 h 3"/>
                  <a:gd name="T68" fmla="*/ 0 w 2"/>
                  <a:gd name="T69" fmla="*/ 2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
                  <a:gd name="T106" fmla="*/ 0 h 3"/>
                  <a:gd name="T107" fmla="*/ 2 w 2"/>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 h="3">
                    <a:moveTo>
                      <a:pt x="0" y="2"/>
                    </a:moveTo>
                    <a:lnTo>
                      <a:pt x="0" y="2"/>
                    </a:lnTo>
                    <a:lnTo>
                      <a:pt x="1" y="2"/>
                    </a:lnTo>
                    <a:lnTo>
                      <a:pt x="1" y="3"/>
                    </a:lnTo>
                    <a:lnTo>
                      <a:pt x="1" y="2"/>
                    </a:lnTo>
                    <a:lnTo>
                      <a:pt x="2" y="2"/>
                    </a:lnTo>
                    <a:lnTo>
                      <a:pt x="1" y="2"/>
                    </a:lnTo>
                    <a:lnTo>
                      <a:pt x="0" y="2"/>
                    </a:lnTo>
                    <a:lnTo>
                      <a:pt x="0" y="1"/>
                    </a:lnTo>
                    <a:lnTo>
                      <a:pt x="0" y="0"/>
                    </a:lnTo>
                    <a:lnTo>
                      <a:pt x="1" y="0"/>
                    </a:lnTo>
                    <a:lnTo>
                      <a:pt x="2" y="0"/>
                    </a:lnTo>
                    <a:lnTo>
                      <a:pt x="2" y="1"/>
                    </a:lnTo>
                    <a:lnTo>
                      <a:pt x="1" y="1"/>
                    </a:lnTo>
                    <a:lnTo>
                      <a:pt x="1" y="0"/>
                    </a:lnTo>
                    <a:lnTo>
                      <a:pt x="0" y="1"/>
                    </a:lnTo>
                    <a:lnTo>
                      <a:pt x="1" y="1"/>
                    </a:lnTo>
                    <a:lnTo>
                      <a:pt x="2" y="1"/>
                    </a:lnTo>
                    <a:lnTo>
                      <a:pt x="2" y="2"/>
                    </a:lnTo>
                    <a:lnTo>
                      <a:pt x="2" y="3"/>
                    </a:lnTo>
                    <a:lnTo>
                      <a:pt x="1" y="3"/>
                    </a:lnTo>
                    <a:lnTo>
                      <a:pt x="0" y="3"/>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8" name="Freeform 93"/>
              <p:cNvSpPr>
                <a:spLocks/>
              </p:cNvSpPr>
              <p:nvPr/>
            </p:nvSpPr>
            <p:spPr bwMode="auto">
              <a:xfrm>
                <a:off x="359" y="2113"/>
                <a:ext cx="3" cy="3"/>
              </a:xfrm>
              <a:custGeom>
                <a:avLst/>
                <a:gdLst>
                  <a:gd name="T0" fmla="*/ 1 w 3"/>
                  <a:gd name="T1" fmla="*/ 3 h 3"/>
                  <a:gd name="T2" fmla="*/ 1 w 3"/>
                  <a:gd name="T3" fmla="*/ 0 h 3"/>
                  <a:gd name="T4" fmla="*/ 0 w 3"/>
                  <a:gd name="T5" fmla="*/ 0 h 3"/>
                  <a:gd name="T6" fmla="*/ 0 w 3"/>
                  <a:gd name="T7" fmla="*/ 0 h 3"/>
                  <a:gd name="T8" fmla="*/ 3 w 3"/>
                  <a:gd name="T9" fmla="*/ 0 h 3"/>
                  <a:gd name="T10" fmla="*/ 3 w 3"/>
                  <a:gd name="T11" fmla="*/ 0 h 3"/>
                  <a:gd name="T12" fmla="*/ 2 w 3"/>
                  <a:gd name="T13" fmla="*/ 0 h 3"/>
                  <a:gd name="T14" fmla="*/ 2 w 3"/>
                  <a:gd name="T15" fmla="*/ 3 h 3"/>
                  <a:gd name="T16" fmla="*/ 1 w 3"/>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3"/>
                    </a:moveTo>
                    <a:lnTo>
                      <a:pt x="1" y="0"/>
                    </a:lnTo>
                    <a:lnTo>
                      <a:pt x="0" y="0"/>
                    </a:lnTo>
                    <a:lnTo>
                      <a:pt x="3" y="0"/>
                    </a:lnTo>
                    <a:lnTo>
                      <a:pt x="2" y="0"/>
                    </a:lnTo>
                    <a:lnTo>
                      <a:pt x="2" y="3"/>
                    </a:lnTo>
                    <a:lnTo>
                      <a:pt x="1"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19" name="Freeform 94"/>
              <p:cNvSpPr>
                <a:spLocks/>
              </p:cNvSpPr>
              <p:nvPr/>
            </p:nvSpPr>
            <p:spPr bwMode="auto">
              <a:xfrm>
                <a:off x="364" y="2113"/>
                <a:ext cx="2" cy="3"/>
              </a:xfrm>
              <a:custGeom>
                <a:avLst/>
                <a:gdLst>
                  <a:gd name="T0" fmla="*/ 0 w 2"/>
                  <a:gd name="T1" fmla="*/ 3 h 3"/>
                  <a:gd name="T2" fmla="*/ 0 w 2"/>
                  <a:gd name="T3" fmla="*/ 0 h 3"/>
                  <a:gd name="T4" fmla="*/ 2 w 2"/>
                  <a:gd name="T5" fmla="*/ 0 h 3"/>
                  <a:gd name="T6" fmla="*/ 2 w 2"/>
                  <a:gd name="T7" fmla="*/ 0 h 3"/>
                  <a:gd name="T8" fmla="*/ 0 w 2"/>
                  <a:gd name="T9" fmla="*/ 0 h 3"/>
                  <a:gd name="T10" fmla="*/ 0 w 2"/>
                  <a:gd name="T11" fmla="*/ 1 h 3"/>
                  <a:gd name="T12" fmla="*/ 2 w 2"/>
                  <a:gd name="T13" fmla="*/ 1 h 3"/>
                  <a:gd name="T14" fmla="*/ 2 w 2"/>
                  <a:gd name="T15" fmla="*/ 2 h 3"/>
                  <a:gd name="T16" fmla="*/ 0 w 2"/>
                  <a:gd name="T17" fmla="*/ 2 h 3"/>
                  <a:gd name="T18" fmla="*/ 0 w 2"/>
                  <a:gd name="T19" fmla="*/ 2 h 3"/>
                  <a:gd name="T20" fmla="*/ 2 w 2"/>
                  <a:gd name="T21" fmla="*/ 2 h 3"/>
                  <a:gd name="T22" fmla="*/ 2 w 2"/>
                  <a:gd name="T23" fmla="*/ 3 h 3"/>
                  <a:gd name="T24" fmla="*/ 0 w 2"/>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3"/>
                  <a:gd name="T41" fmla="*/ 2 w 2"/>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3">
                    <a:moveTo>
                      <a:pt x="0" y="3"/>
                    </a:moveTo>
                    <a:lnTo>
                      <a:pt x="0" y="0"/>
                    </a:lnTo>
                    <a:lnTo>
                      <a:pt x="2" y="0"/>
                    </a:lnTo>
                    <a:lnTo>
                      <a:pt x="0" y="0"/>
                    </a:lnTo>
                    <a:lnTo>
                      <a:pt x="0" y="1"/>
                    </a:lnTo>
                    <a:lnTo>
                      <a:pt x="2" y="1"/>
                    </a:lnTo>
                    <a:lnTo>
                      <a:pt x="2" y="2"/>
                    </a:lnTo>
                    <a:lnTo>
                      <a:pt x="0" y="2"/>
                    </a:lnTo>
                    <a:lnTo>
                      <a:pt x="2" y="2"/>
                    </a:lnTo>
                    <a:lnTo>
                      <a:pt x="2" y="3"/>
                    </a:lnTo>
                    <a:lnTo>
                      <a:pt x="0"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20" name="Freeform 95"/>
              <p:cNvSpPr>
                <a:spLocks/>
              </p:cNvSpPr>
              <p:nvPr/>
            </p:nvSpPr>
            <p:spPr bwMode="auto">
              <a:xfrm>
                <a:off x="368" y="2113"/>
                <a:ext cx="4" cy="3"/>
              </a:xfrm>
              <a:custGeom>
                <a:avLst/>
                <a:gdLst>
                  <a:gd name="T0" fmla="*/ 0 w 4"/>
                  <a:gd name="T1" fmla="*/ 3 h 3"/>
                  <a:gd name="T2" fmla="*/ 0 w 4"/>
                  <a:gd name="T3" fmla="*/ 0 h 3"/>
                  <a:gd name="T4" fmla="*/ 1 w 4"/>
                  <a:gd name="T5" fmla="*/ 0 h 3"/>
                  <a:gd name="T6" fmla="*/ 2 w 4"/>
                  <a:gd name="T7" fmla="*/ 2 h 3"/>
                  <a:gd name="T8" fmla="*/ 3 w 4"/>
                  <a:gd name="T9" fmla="*/ 0 h 3"/>
                  <a:gd name="T10" fmla="*/ 4 w 4"/>
                  <a:gd name="T11" fmla="*/ 0 h 3"/>
                  <a:gd name="T12" fmla="*/ 4 w 4"/>
                  <a:gd name="T13" fmla="*/ 3 h 3"/>
                  <a:gd name="T14" fmla="*/ 3 w 4"/>
                  <a:gd name="T15" fmla="*/ 3 h 3"/>
                  <a:gd name="T16" fmla="*/ 3 w 4"/>
                  <a:gd name="T17" fmla="*/ 1 h 3"/>
                  <a:gd name="T18" fmla="*/ 2 w 4"/>
                  <a:gd name="T19" fmla="*/ 3 h 3"/>
                  <a:gd name="T20" fmla="*/ 2 w 4"/>
                  <a:gd name="T21" fmla="*/ 3 h 3"/>
                  <a:gd name="T22" fmla="*/ 1 w 4"/>
                  <a:gd name="T23" fmla="*/ 1 h 3"/>
                  <a:gd name="T24" fmla="*/ 1 w 4"/>
                  <a:gd name="T25" fmla="*/ 3 h 3"/>
                  <a:gd name="T26" fmla="*/ 0 w 4"/>
                  <a:gd name="T27" fmla="*/ 3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3"/>
                  <a:gd name="T44" fmla="*/ 4 w 4"/>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3">
                    <a:moveTo>
                      <a:pt x="0" y="3"/>
                    </a:moveTo>
                    <a:lnTo>
                      <a:pt x="0" y="0"/>
                    </a:lnTo>
                    <a:lnTo>
                      <a:pt x="1" y="0"/>
                    </a:lnTo>
                    <a:lnTo>
                      <a:pt x="2" y="2"/>
                    </a:lnTo>
                    <a:lnTo>
                      <a:pt x="3" y="0"/>
                    </a:lnTo>
                    <a:lnTo>
                      <a:pt x="4" y="0"/>
                    </a:lnTo>
                    <a:lnTo>
                      <a:pt x="4" y="3"/>
                    </a:lnTo>
                    <a:lnTo>
                      <a:pt x="3" y="3"/>
                    </a:lnTo>
                    <a:lnTo>
                      <a:pt x="3" y="1"/>
                    </a:lnTo>
                    <a:lnTo>
                      <a:pt x="2" y="3"/>
                    </a:lnTo>
                    <a:lnTo>
                      <a:pt x="1" y="1"/>
                    </a:lnTo>
                    <a:lnTo>
                      <a:pt x="1" y="3"/>
                    </a:lnTo>
                    <a:lnTo>
                      <a:pt x="0"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21" name="Freeform 96"/>
              <p:cNvSpPr>
                <a:spLocks/>
              </p:cNvSpPr>
              <p:nvPr/>
            </p:nvSpPr>
            <p:spPr bwMode="auto">
              <a:xfrm>
                <a:off x="374" y="2113"/>
                <a:ext cx="3" cy="3"/>
              </a:xfrm>
              <a:custGeom>
                <a:avLst/>
                <a:gdLst>
                  <a:gd name="T0" fmla="*/ 1 w 3"/>
                  <a:gd name="T1" fmla="*/ 2 h 3"/>
                  <a:gd name="T2" fmla="*/ 1 w 3"/>
                  <a:gd name="T3" fmla="*/ 2 h 3"/>
                  <a:gd name="T4" fmla="*/ 1 w 3"/>
                  <a:gd name="T5" fmla="*/ 3 h 3"/>
                  <a:gd name="T6" fmla="*/ 2 w 3"/>
                  <a:gd name="T7" fmla="*/ 2 h 3"/>
                  <a:gd name="T8" fmla="*/ 2 w 3"/>
                  <a:gd name="T9" fmla="*/ 2 h 3"/>
                  <a:gd name="T10" fmla="*/ 2 w 3"/>
                  <a:gd name="T11" fmla="*/ 2 h 3"/>
                  <a:gd name="T12" fmla="*/ 1 w 3"/>
                  <a:gd name="T13" fmla="*/ 2 h 3"/>
                  <a:gd name="T14" fmla="*/ 1 w 3"/>
                  <a:gd name="T15" fmla="*/ 1 h 3"/>
                  <a:gd name="T16" fmla="*/ 0 w 3"/>
                  <a:gd name="T17" fmla="*/ 1 h 3"/>
                  <a:gd name="T18" fmla="*/ 0 w 3"/>
                  <a:gd name="T19" fmla="*/ 1 h 3"/>
                  <a:gd name="T20" fmla="*/ 0 w 3"/>
                  <a:gd name="T21" fmla="*/ 0 h 3"/>
                  <a:gd name="T22" fmla="*/ 1 w 3"/>
                  <a:gd name="T23" fmla="*/ 0 h 3"/>
                  <a:gd name="T24" fmla="*/ 1 w 3"/>
                  <a:gd name="T25" fmla="*/ 0 h 3"/>
                  <a:gd name="T26" fmla="*/ 2 w 3"/>
                  <a:gd name="T27" fmla="*/ 0 h 3"/>
                  <a:gd name="T28" fmla="*/ 2 w 3"/>
                  <a:gd name="T29" fmla="*/ 0 h 3"/>
                  <a:gd name="T30" fmla="*/ 3 w 3"/>
                  <a:gd name="T31" fmla="*/ 0 h 3"/>
                  <a:gd name="T32" fmla="*/ 3 w 3"/>
                  <a:gd name="T33" fmla="*/ 1 h 3"/>
                  <a:gd name="T34" fmla="*/ 2 w 3"/>
                  <a:gd name="T35" fmla="*/ 1 h 3"/>
                  <a:gd name="T36" fmla="*/ 2 w 3"/>
                  <a:gd name="T37" fmla="*/ 0 h 3"/>
                  <a:gd name="T38" fmla="*/ 1 w 3"/>
                  <a:gd name="T39" fmla="*/ 0 h 3"/>
                  <a:gd name="T40" fmla="*/ 1 w 3"/>
                  <a:gd name="T41" fmla="*/ 1 h 3"/>
                  <a:gd name="T42" fmla="*/ 1 w 3"/>
                  <a:gd name="T43" fmla="*/ 1 h 3"/>
                  <a:gd name="T44" fmla="*/ 1 w 3"/>
                  <a:gd name="T45" fmla="*/ 1 h 3"/>
                  <a:gd name="T46" fmla="*/ 2 w 3"/>
                  <a:gd name="T47" fmla="*/ 1 h 3"/>
                  <a:gd name="T48" fmla="*/ 2 w 3"/>
                  <a:gd name="T49" fmla="*/ 1 h 3"/>
                  <a:gd name="T50" fmla="*/ 3 w 3"/>
                  <a:gd name="T51" fmla="*/ 2 h 3"/>
                  <a:gd name="T52" fmla="*/ 3 w 3"/>
                  <a:gd name="T53" fmla="*/ 2 h 3"/>
                  <a:gd name="T54" fmla="*/ 3 w 3"/>
                  <a:gd name="T55" fmla="*/ 3 h 3"/>
                  <a:gd name="T56" fmla="*/ 2 w 3"/>
                  <a:gd name="T57" fmla="*/ 3 h 3"/>
                  <a:gd name="T58" fmla="*/ 2 w 3"/>
                  <a:gd name="T59" fmla="*/ 3 h 3"/>
                  <a:gd name="T60" fmla="*/ 1 w 3"/>
                  <a:gd name="T61" fmla="*/ 3 h 3"/>
                  <a:gd name="T62" fmla="*/ 1 w 3"/>
                  <a:gd name="T63" fmla="*/ 3 h 3"/>
                  <a:gd name="T64" fmla="*/ 0 w 3"/>
                  <a:gd name="T65" fmla="*/ 3 h 3"/>
                  <a:gd name="T66" fmla="*/ 0 w 3"/>
                  <a:gd name="T67" fmla="*/ 2 h 3"/>
                  <a:gd name="T68" fmla="*/ 0 w 3"/>
                  <a:gd name="T69" fmla="*/ 2 h 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
                  <a:gd name="T106" fmla="*/ 0 h 3"/>
                  <a:gd name="T107" fmla="*/ 3 w 3"/>
                  <a:gd name="T108" fmla="*/ 3 h 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 h="3">
                    <a:moveTo>
                      <a:pt x="0" y="2"/>
                    </a:moveTo>
                    <a:lnTo>
                      <a:pt x="1" y="2"/>
                    </a:lnTo>
                    <a:lnTo>
                      <a:pt x="1" y="3"/>
                    </a:lnTo>
                    <a:lnTo>
                      <a:pt x="2" y="2"/>
                    </a:lnTo>
                    <a:lnTo>
                      <a:pt x="1" y="2"/>
                    </a:lnTo>
                    <a:lnTo>
                      <a:pt x="1" y="1"/>
                    </a:lnTo>
                    <a:lnTo>
                      <a:pt x="0" y="1"/>
                    </a:lnTo>
                    <a:lnTo>
                      <a:pt x="0" y="0"/>
                    </a:lnTo>
                    <a:lnTo>
                      <a:pt x="1" y="0"/>
                    </a:lnTo>
                    <a:lnTo>
                      <a:pt x="2" y="0"/>
                    </a:lnTo>
                    <a:lnTo>
                      <a:pt x="3" y="0"/>
                    </a:lnTo>
                    <a:lnTo>
                      <a:pt x="3" y="1"/>
                    </a:lnTo>
                    <a:lnTo>
                      <a:pt x="2" y="1"/>
                    </a:lnTo>
                    <a:lnTo>
                      <a:pt x="2" y="0"/>
                    </a:lnTo>
                    <a:lnTo>
                      <a:pt x="1" y="0"/>
                    </a:lnTo>
                    <a:lnTo>
                      <a:pt x="1" y="1"/>
                    </a:lnTo>
                    <a:lnTo>
                      <a:pt x="2" y="1"/>
                    </a:lnTo>
                    <a:lnTo>
                      <a:pt x="3" y="2"/>
                    </a:lnTo>
                    <a:lnTo>
                      <a:pt x="3" y="3"/>
                    </a:lnTo>
                    <a:lnTo>
                      <a:pt x="2" y="3"/>
                    </a:lnTo>
                    <a:lnTo>
                      <a:pt x="1" y="3"/>
                    </a:lnTo>
                    <a:lnTo>
                      <a:pt x="0" y="3"/>
                    </a:lnTo>
                    <a:lnTo>
                      <a:pt x="0" y="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22" name="Freeform 97"/>
              <p:cNvSpPr>
                <a:spLocks/>
              </p:cNvSpPr>
              <p:nvPr/>
            </p:nvSpPr>
            <p:spPr bwMode="auto">
              <a:xfrm>
                <a:off x="342" y="2112"/>
                <a:ext cx="4" cy="4"/>
              </a:xfrm>
              <a:custGeom>
                <a:avLst/>
                <a:gdLst>
                  <a:gd name="T0" fmla="*/ 1 w 4"/>
                  <a:gd name="T1" fmla="*/ 3 h 4"/>
                  <a:gd name="T2" fmla="*/ 1 w 4"/>
                  <a:gd name="T3" fmla="*/ 3 h 4"/>
                  <a:gd name="T4" fmla="*/ 1 w 4"/>
                  <a:gd name="T5" fmla="*/ 3 h 4"/>
                  <a:gd name="T6" fmla="*/ 1 w 4"/>
                  <a:gd name="T7" fmla="*/ 3 h 4"/>
                  <a:gd name="T8" fmla="*/ 2 w 4"/>
                  <a:gd name="T9" fmla="*/ 3 h 4"/>
                  <a:gd name="T10" fmla="*/ 2 w 4"/>
                  <a:gd name="T11" fmla="*/ 3 h 4"/>
                  <a:gd name="T12" fmla="*/ 3 w 4"/>
                  <a:gd name="T13" fmla="*/ 3 h 4"/>
                  <a:gd name="T14" fmla="*/ 3 w 4"/>
                  <a:gd name="T15" fmla="*/ 3 h 4"/>
                  <a:gd name="T16" fmla="*/ 2 w 4"/>
                  <a:gd name="T17" fmla="*/ 2 h 4"/>
                  <a:gd name="T18" fmla="*/ 1 w 4"/>
                  <a:gd name="T19" fmla="*/ 2 h 4"/>
                  <a:gd name="T20" fmla="*/ 1 w 4"/>
                  <a:gd name="T21" fmla="*/ 2 h 4"/>
                  <a:gd name="T22" fmla="*/ 0 w 4"/>
                  <a:gd name="T23" fmla="*/ 1 h 4"/>
                  <a:gd name="T24" fmla="*/ 0 w 4"/>
                  <a:gd name="T25" fmla="*/ 1 h 4"/>
                  <a:gd name="T26" fmla="*/ 0 w 4"/>
                  <a:gd name="T27" fmla="*/ 0 h 4"/>
                  <a:gd name="T28" fmla="*/ 1 w 4"/>
                  <a:gd name="T29" fmla="*/ 0 h 4"/>
                  <a:gd name="T30" fmla="*/ 2 w 4"/>
                  <a:gd name="T31" fmla="*/ 0 h 4"/>
                  <a:gd name="T32" fmla="*/ 2 w 4"/>
                  <a:gd name="T33" fmla="*/ 0 h 4"/>
                  <a:gd name="T34" fmla="*/ 3 w 4"/>
                  <a:gd name="T35" fmla="*/ 0 h 4"/>
                  <a:gd name="T36" fmla="*/ 3 w 4"/>
                  <a:gd name="T37" fmla="*/ 0 h 4"/>
                  <a:gd name="T38" fmla="*/ 3 w 4"/>
                  <a:gd name="T39" fmla="*/ 1 h 4"/>
                  <a:gd name="T40" fmla="*/ 2 w 4"/>
                  <a:gd name="T41" fmla="*/ 1 h 4"/>
                  <a:gd name="T42" fmla="*/ 2 w 4"/>
                  <a:gd name="T43" fmla="*/ 0 h 4"/>
                  <a:gd name="T44" fmla="*/ 1 w 4"/>
                  <a:gd name="T45" fmla="*/ 0 h 4"/>
                  <a:gd name="T46" fmla="*/ 1 w 4"/>
                  <a:gd name="T47" fmla="*/ 1 h 4"/>
                  <a:gd name="T48" fmla="*/ 1 w 4"/>
                  <a:gd name="T49" fmla="*/ 1 h 4"/>
                  <a:gd name="T50" fmla="*/ 1 w 4"/>
                  <a:gd name="T51" fmla="*/ 1 h 4"/>
                  <a:gd name="T52" fmla="*/ 3 w 4"/>
                  <a:gd name="T53" fmla="*/ 1 h 4"/>
                  <a:gd name="T54" fmla="*/ 3 w 4"/>
                  <a:gd name="T55" fmla="*/ 2 h 4"/>
                  <a:gd name="T56" fmla="*/ 4 w 4"/>
                  <a:gd name="T57" fmla="*/ 2 h 4"/>
                  <a:gd name="T58" fmla="*/ 4 w 4"/>
                  <a:gd name="T59" fmla="*/ 3 h 4"/>
                  <a:gd name="T60" fmla="*/ 3 w 4"/>
                  <a:gd name="T61" fmla="*/ 3 h 4"/>
                  <a:gd name="T62" fmla="*/ 3 w 4"/>
                  <a:gd name="T63" fmla="*/ 4 h 4"/>
                  <a:gd name="T64" fmla="*/ 2 w 4"/>
                  <a:gd name="T65" fmla="*/ 4 h 4"/>
                  <a:gd name="T66" fmla="*/ 1 w 4"/>
                  <a:gd name="T67" fmla="*/ 4 h 4"/>
                  <a:gd name="T68" fmla="*/ 1 w 4"/>
                  <a:gd name="T69" fmla="*/ 4 h 4"/>
                  <a:gd name="T70" fmla="*/ 0 w 4"/>
                  <a:gd name="T71" fmla="*/ 4 h 4"/>
                  <a:gd name="T72" fmla="*/ 0 w 4"/>
                  <a:gd name="T73" fmla="*/ 3 h 4"/>
                  <a:gd name="T74" fmla="*/ 0 w 4"/>
                  <a:gd name="T75" fmla="*/ 3 h 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
                  <a:gd name="T115" fmla="*/ 0 h 4"/>
                  <a:gd name="T116" fmla="*/ 4 w 4"/>
                  <a:gd name="T117" fmla="*/ 4 h 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 h="4">
                    <a:moveTo>
                      <a:pt x="0" y="3"/>
                    </a:moveTo>
                    <a:lnTo>
                      <a:pt x="1" y="3"/>
                    </a:lnTo>
                    <a:lnTo>
                      <a:pt x="2" y="3"/>
                    </a:lnTo>
                    <a:lnTo>
                      <a:pt x="3" y="3"/>
                    </a:lnTo>
                    <a:lnTo>
                      <a:pt x="3" y="2"/>
                    </a:lnTo>
                    <a:lnTo>
                      <a:pt x="2" y="2"/>
                    </a:lnTo>
                    <a:lnTo>
                      <a:pt x="1" y="2"/>
                    </a:lnTo>
                    <a:lnTo>
                      <a:pt x="0" y="2"/>
                    </a:lnTo>
                    <a:lnTo>
                      <a:pt x="0" y="1"/>
                    </a:lnTo>
                    <a:lnTo>
                      <a:pt x="0" y="0"/>
                    </a:lnTo>
                    <a:lnTo>
                      <a:pt x="1" y="0"/>
                    </a:lnTo>
                    <a:lnTo>
                      <a:pt x="2" y="0"/>
                    </a:lnTo>
                    <a:lnTo>
                      <a:pt x="3" y="0"/>
                    </a:lnTo>
                    <a:lnTo>
                      <a:pt x="3" y="1"/>
                    </a:lnTo>
                    <a:lnTo>
                      <a:pt x="2" y="1"/>
                    </a:lnTo>
                    <a:lnTo>
                      <a:pt x="2" y="0"/>
                    </a:lnTo>
                    <a:lnTo>
                      <a:pt x="1" y="0"/>
                    </a:lnTo>
                    <a:lnTo>
                      <a:pt x="1" y="1"/>
                    </a:lnTo>
                    <a:lnTo>
                      <a:pt x="2" y="1"/>
                    </a:lnTo>
                    <a:lnTo>
                      <a:pt x="3" y="1"/>
                    </a:lnTo>
                    <a:lnTo>
                      <a:pt x="3" y="2"/>
                    </a:lnTo>
                    <a:lnTo>
                      <a:pt x="4" y="2"/>
                    </a:lnTo>
                    <a:lnTo>
                      <a:pt x="4" y="3"/>
                    </a:lnTo>
                    <a:lnTo>
                      <a:pt x="3" y="3"/>
                    </a:lnTo>
                    <a:lnTo>
                      <a:pt x="3" y="4"/>
                    </a:lnTo>
                    <a:lnTo>
                      <a:pt x="2" y="4"/>
                    </a:lnTo>
                    <a:lnTo>
                      <a:pt x="1" y="4"/>
                    </a:lnTo>
                    <a:lnTo>
                      <a:pt x="0" y="4"/>
                    </a:lnTo>
                    <a:lnTo>
                      <a:pt x="0"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259" name="Rectangle 98"/>
            <p:cNvSpPr>
              <a:spLocks noChangeArrowheads="1"/>
            </p:cNvSpPr>
            <p:nvPr/>
          </p:nvSpPr>
          <p:spPr bwMode="auto">
            <a:xfrm>
              <a:off x="1257" y="2066"/>
              <a:ext cx="168" cy="6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60" name="Freeform 99"/>
            <p:cNvSpPr>
              <a:spLocks/>
            </p:cNvSpPr>
            <p:nvPr/>
          </p:nvSpPr>
          <p:spPr bwMode="auto">
            <a:xfrm>
              <a:off x="1263" y="2094"/>
              <a:ext cx="8" cy="8"/>
            </a:xfrm>
            <a:custGeom>
              <a:avLst/>
              <a:gdLst>
                <a:gd name="T0" fmla="*/ 0 w 33"/>
                <a:gd name="T1" fmla="*/ 22 h 43"/>
                <a:gd name="T2" fmla="*/ 2 w 33"/>
                <a:gd name="T3" fmla="*/ 13 h 43"/>
                <a:gd name="T4" fmla="*/ 7 w 33"/>
                <a:gd name="T5" fmla="*/ 4 h 43"/>
                <a:gd name="T6" fmla="*/ 12 w 33"/>
                <a:gd name="T7" fmla="*/ 0 h 43"/>
                <a:gd name="T8" fmla="*/ 21 w 33"/>
                <a:gd name="T9" fmla="*/ 0 h 43"/>
                <a:gd name="T10" fmla="*/ 28 w 33"/>
                <a:gd name="T11" fmla="*/ 4 h 43"/>
                <a:gd name="T12" fmla="*/ 32 w 33"/>
                <a:gd name="T13" fmla="*/ 13 h 43"/>
                <a:gd name="T14" fmla="*/ 33 w 33"/>
                <a:gd name="T15" fmla="*/ 22 h 43"/>
                <a:gd name="T16" fmla="*/ 32 w 33"/>
                <a:gd name="T17" fmla="*/ 31 h 43"/>
                <a:gd name="T18" fmla="*/ 28 w 33"/>
                <a:gd name="T19" fmla="*/ 39 h 43"/>
                <a:gd name="T20" fmla="*/ 21 w 33"/>
                <a:gd name="T21" fmla="*/ 43 h 43"/>
                <a:gd name="T22" fmla="*/ 12 w 33"/>
                <a:gd name="T23" fmla="*/ 43 h 43"/>
                <a:gd name="T24" fmla="*/ 7 w 33"/>
                <a:gd name="T25" fmla="*/ 39 h 43"/>
                <a:gd name="T26" fmla="*/ 2 w 33"/>
                <a:gd name="T27" fmla="*/ 31 h 43"/>
                <a:gd name="T28" fmla="*/ 0 w 33"/>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3"/>
                <a:gd name="T47" fmla="*/ 33 w 33"/>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3">
                  <a:moveTo>
                    <a:pt x="0" y="22"/>
                  </a:moveTo>
                  <a:lnTo>
                    <a:pt x="2" y="13"/>
                  </a:lnTo>
                  <a:lnTo>
                    <a:pt x="7" y="4"/>
                  </a:lnTo>
                  <a:lnTo>
                    <a:pt x="12" y="0"/>
                  </a:lnTo>
                  <a:lnTo>
                    <a:pt x="21" y="0"/>
                  </a:lnTo>
                  <a:lnTo>
                    <a:pt x="28" y="4"/>
                  </a:lnTo>
                  <a:lnTo>
                    <a:pt x="32" y="13"/>
                  </a:lnTo>
                  <a:lnTo>
                    <a:pt x="33" y="22"/>
                  </a:lnTo>
                  <a:lnTo>
                    <a:pt x="32" y="31"/>
                  </a:lnTo>
                  <a:lnTo>
                    <a:pt x="28" y="39"/>
                  </a:lnTo>
                  <a:lnTo>
                    <a:pt x="21" y="43"/>
                  </a:lnTo>
                  <a:lnTo>
                    <a:pt x="12" y="43"/>
                  </a:lnTo>
                  <a:lnTo>
                    <a:pt x="7" y="39"/>
                  </a:lnTo>
                  <a:lnTo>
                    <a:pt x="2"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1" name="Freeform 100"/>
            <p:cNvSpPr>
              <a:spLocks/>
            </p:cNvSpPr>
            <p:nvPr/>
          </p:nvSpPr>
          <p:spPr bwMode="auto">
            <a:xfrm>
              <a:off x="1410" y="2094"/>
              <a:ext cx="9" cy="7"/>
            </a:xfrm>
            <a:custGeom>
              <a:avLst/>
              <a:gdLst>
                <a:gd name="T0" fmla="*/ 0 w 34"/>
                <a:gd name="T1" fmla="*/ 18 h 36"/>
                <a:gd name="T2" fmla="*/ 1 w 34"/>
                <a:gd name="T3" fmla="*/ 10 h 36"/>
                <a:gd name="T4" fmla="*/ 6 w 34"/>
                <a:gd name="T5" fmla="*/ 3 h 36"/>
                <a:gd name="T6" fmla="*/ 13 w 34"/>
                <a:gd name="T7" fmla="*/ 0 h 36"/>
                <a:gd name="T8" fmla="*/ 20 w 34"/>
                <a:gd name="T9" fmla="*/ 0 h 36"/>
                <a:gd name="T10" fmla="*/ 27 w 34"/>
                <a:gd name="T11" fmla="*/ 3 h 36"/>
                <a:gd name="T12" fmla="*/ 31 w 34"/>
                <a:gd name="T13" fmla="*/ 10 h 36"/>
                <a:gd name="T14" fmla="*/ 34 w 34"/>
                <a:gd name="T15" fmla="*/ 18 h 36"/>
                <a:gd name="T16" fmla="*/ 31 w 34"/>
                <a:gd name="T17" fmla="*/ 25 h 36"/>
                <a:gd name="T18" fmla="*/ 27 w 34"/>
                <a:gd name="T19" fmla="*/ 32 h 36"/>
                <a:gd name="T20" fmla="*/ 20 w 34"/>
                <a:gd name="T21" fmla="*/ 36 h 36"/>
                <a:gd name="T22" fmla="*/ 13 w 34"/>
                <a:gd name="T23" fmla="*/ 36 h 36"/>
                <a:gd name="T24" fmla="*/ 6 w 34"/>
                <a:gd name="T25" fmla="*/ 32 h 36"/>
                <a:gd name="T26" fmla="*/ 1 w 34"/>
                <a:gd name="T27" fmla="*/ 25 h 36"/>
                <a:gd name="T28" fmla="*/ 0 w 34"/>
                <a:gd name="T29" fmla="*/ 1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0" y="18"/>
                  </a:moveTo>
                  <a:lnTo>
                    <a:pt x="1" y="10"/>
                  </a:lnTo>
                  <a:lnTo>
                    <a:pt x="6" y="3"/>
                  </a:lnTo>
                  <a:lnTo>
                    <a:pt x="13" y="0"/>
                  </a:lnTo>
                  <a:lnTo>
                    <a:pt x="20" y="0"/>
                  </a:lnTo>
                  <a:lnTo>
                    <a:pt x="27" y="3"/>
                  </a:lnTo>
                  <a:lnTo>
                    <a:pt x="31" y="10"/>
                  </a:lnTo>
                  <a:lnTo>
                    <a:pt x="34" y="18"/>
                  </a:lnTo>
                  <a:lnTo>
                    <a:pt x="31" y="25"/>
                  </a:lnTo>
                  <a:lnTo>
                    <a:pt x="27" y="32"/>
                  </a:lnTo>
                  <a:lnTo>
                    <a:pt x="20" y="36"/>
                  </a:lnTo>
                  <a:lnTo>
                    <a:pt x="13" y="36"/>
                  </a:lnTo>
                  <a:lnTo>
                    <a:pt x="6" y="32"/>
                  </a:lnTo>
                  <a:lnTo>
                    <a:pt x="1" y="2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2" name="Rectangle 101"/>
            <p:cNvSpPr>
              <a:spLocks noChangeArrowheads="1"/>
            </p:cNvSpPr>
            <p:nvPr/>
          </p:nvSpPr>
          <p:spPr bwMode="auto">
            <a:xfrm>
              <a:off x="1067" y="2066"/>
              <a:ext cx="169" cy="6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63" name="Freeform 102"/>
            <p:cNvSpPr>
              <a:spLocks/>
            </p:cNvSpPr>
            <p:nvPr/>
          </p:nvSpPr>
          <p:spPr bwMode="auto">
            <a:xfrm>
              <a:off x="1074" y="2094"/>
              <a:ext cx="8" cy="8"/>
            </a:xfrm>
            <a:custGeom>
              <a:avLst/>
              <a:gdLst>
                <a:gd name="T0" fmla="*/ 0 w 34"/>
                <a:gd name="T1" fmla="*/ 22 h 43"/>
                <a:gd name="T2" fmla="*/ 1 w 34"/>
                <a:gd name="T3" fmla="*/ 13 h 43"/>
                <a:gd name="T4" fmla="*/ 6 w 34"/>
                <a:gd name="T5" fmla="*/ 4 h 43"/>
                <a:gd name="T6" fmla="*/ 13 w 34"/>
                <a:gd name="T7" fmla="*/ 0 h 43"/>
                <a:gd name="T8" fmla="*/ 20 w 34"/>
                <a:gd name="T9" fmla="*/ 0 h 43"/>
                <a:gd name="T10" fmla="*/ 27 w 34"/>
                <a:gd name="T11" fmla="*/ 4 h 43"/>
                <a:gd name="T12" fmla="*/ 32 w 34"/>
                <a:gd name="T13" fmla="*/ 13 h 43"/>
                <a:gd name="T14" fmla="*/ 34 w 34"/>
                <a:gd name="T15" fmla="*/ 22 h 43"/>
                <a:gd name="T16" fmla="*/ 32 w 34"/>
                <a:gd name="T17" fmla="*/ 31 h 43"/>
                <a:gd name="T18" fmla="*/ 27 w 34"/>
                <a:gd name="T19" fmla="*/ 39 h 43"/>
                <a:gd name="T20" fmla="*/ 20 w 34"/>
                <a:gd name="T21" fmla="*/ 43 h 43"/>
                <a:gd name="T22" fmla="*/ 13 w 34"/>
                <a:gd name="T23" fmla="*/ 43 h 43"/>
                <a:gd name="T24" fmla="*/ 6 w 34"/>
                <a:gd name="T25" fmla="*/ 39 h 43"/>
                <a:gd name="T26" fmla="*/ 1 w 34"/>
                <a:gd name="T27" fmla="*/ 31 h 43"/>
                <a:gd name="T28" fmla="*/ 0 w 34"/>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43"/>
                <a:gd name="T47" fmla="*/ 34 w 34"/>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43">
                  <a:moveTo>
                    <a:pt x="0" y="22"/>
                  </a:moveTo>
                  <a:lnTo>
                    <a:pt x="1" y="13"/>
                  </a:lnTo>
                  <a:lnTo>
                    <a:pt x="6" y="4"/>
                  </a:lnTo>
                  <a:lnTo>
                    <a:pt x="13" y="0"/>
                  </a:lnTo>
                  <a:lnTo>
                    <a:pt x="20" y="0"/>
                  </a:lnTo>
                  <a:lnTo>
                    <a:pt x="27" y="4"/>
                  </a:lnTo>
                  <a:lnTo>
                    <a:pt x="32" y="13"/>
                  </a:lnTo>
                  <a:lnTo>
                    <a:pt x="34" y="22"/>
                  </a:lnTo>
                  <a:lnTo>
                    <a:pt x="32" y="31"/>
                  </a:lnTo>
                  <a:lnTo>
                    <a:pt x="27" y="39"/>
                  </a:lnTo>
                  <a:lnTo>
                    <a:pt x="20" y="43"/>
                  </a:lnTo>
                  <a:lnTo>
                    <a:pt x="13" y="43"/>
                  </a:lnTo>
                  <a:lnTo>
                    <a:pt x="6" y="39"/>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4" name="Freeform 103"/>
            <p:cNvSpPr>
              <a:spLocks/>
            </p:cNvSpPr>
            <p:nvPr/>
          </p:nvSpPr>
          <p:spPr bwMode="auto">
            <a:xfrm>
              <a:off x="1221" y="2094"/>
              <a:ext cx="8" cy="7"/>
            </a:xfrm>
            <a:custGeom>
              <a:avLst/>
              <a:gdLst>
                <a:gd name="T0" fmla="*/ 0 w 34"/>
                <a:gd name="T1" fmla="*/ 18 h 36"/>
                <a:gd name="T2" fmla="*/ 3 w 34"/>
                <a:gd name="T3" fmla="*/ 10 h 36"/>
                <a:gd name="T4" fmla="*/ 7 w 34"/>
                <a:gd name="T5" fmla="*/ 3 h 36"/>
                <a:gd name="T6" fmla="*/ 13 w 34"/>
                <a:gd name="T7" fmla="*/ 0 h 36"/>
                <a:gd name="T8" fmla="*/ 21 w 34"/>
                <a:gd name="T9" fmla="*/ 0 h 36"/>
                <a:gd name="T10" fmla="*/ 28 w 34"/>
                <a:gd name="T11" fmla="*/ 3 h 36"/>
                <a:gd name="T12" fmla="*/ 33 w 34"/>
                <a:gd name="T13" fmla="*/ 10 h 36"/>
                <a:gd name="T14" fmla="*/ 34 w 34"/>
                <a:gd name="T15" fmla="*/ 18 h 36"/>
                <a:gd name="T16" fmla="*/ 33 w 34"/>
                <a:gd name="T17" fmla="*/ 25 h 36"/>
                <a:gd name="T18" fmla="*/ 28 w 34"/>
                <a:gd name="T19" fmla="*/ 32 h 36"/>
                <a:gd name="T20" fmla="*/ 21 w 34"/>
                <a:gd name="T21" fmla="*/ 36 h 36"/>
                <a:gd name="T22" fmla="*/ 13 w 34"/>
                <a:gd name="T23" fmla="*/ 36 h 36"/>
                <a:gd name="T24" fmla="*/ 7 w 34"/>
                <a:gd name="T25" fmla="*/ 32 h 36"/>
                <a:gd name="T26" fmla="*/ 3 w 34"/>
                <a:gd name="T27" fmla="*/ 25 h 36"/>
                <a:gd name="T28" fmla="*/ 0 w 34"/>
                <a:gd name="T29" fmla="*/ 18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0" y="18"/>
                  </a:moveTo>
                  <a:lnTo>
                    <a:pt x="3" y="10"/>
                  </a:lnTo>
                  <a:lnTo>
                    <a:pt x="7" y="3"/>
                  </a:lnTo>
                  <a:lnTo>
                    <a:pt x="13" y="0"/>
                  </a:lnTo>
                  <a:lnTo>
                    <a:pt x="21" y="0"/>
                  </a:lnTo>
                  <a:lnTo>
                    <a:pt x="28" y="3"/>
                  </a:lnTo>
                  <a:lnTo>
                    <a:pt x="33" y="10"/>
                  </a:lnTo>
                  <a:lnTo>
                    <a:pt x="34" y="18"/>
                  </a:lnTo>
                  <a:lnTo>
                    <a:pt x="33" y="25"/>
                  </a:lnTo>
                  <a:lnTo>
                    <a:pt x="28" y="32"/>
                  </a:lnTo>
                  <a:lnTo>
                    <a:pt x="21" y="36"/>
                  </a:lnTo>
                  <a:lnTo>
                    <a:pt x="13" y="36"/>
                  </a:lnTo>
                  <a:lnTo>
                    <a:pt x="7" y="32"/>
                  </a:lnTo>
                  <a:lnTo>
                    <a:pt x="3" y="2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5" name="Rectangle 104"/>
            <p:cNvSpPr>
              <a:spLocks noChangeArrowheads="1"/>
            </p:cNvSpPr>
            <p:nvPr/>
          </p:nvSpPr>
          <p:spPr bwMode="auto">
            <a:xfrm>
              <a:off x="1002" y="2146"/>
              <a:ext cx="35" cy="145"/>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66" name="Freeform 105"/>
            <p:cNvSpPr>
              <a:spLocks/>
            </p:cNvSpPr>
            <p:nvPr/>
          </p:nvSpPr>
          <p:spPr bwMode="auto">
            <a:xfrm>
              <a:off x="1015" y="2153"/>
              <a:ext cx="9" cy="8"/>
            </a:xfrm>
            <a:custGeom>
              <a:avLst/>
              <a:gdLst>
                <a:gd name="T0" fmla="*/ 0 w 33"/>
                <a:gd name="T1" fmla="*/ 20 h 41"/>
                <a:gd name="T2" fmla="*/ 2 w 33"/>
                <a:gd name="T3" fmla="*/ 11 h 41"/>
                <a:gd name="T4" fmla="*/ 7 w 33"/>
                <a:gd name="T5" fmla="*/ 3 h 41"/>
                <a:gd name="T6" fmla="*/ 13 w 33"/>
                <a:gd name="T7" fmla="*/ 0 h 41"/>
                <a:gd name="T8" fmla="*/ 21 w 33"/>
                <a:gd name="T9" fmla="*/ 0 h 41"/>
                <a:gd name="T10" fmla="*/ 28 w 33"/>
                <a:gd name="T11" fmla="*/ 3 h 41"/>
                <a:gd name="T12" fmla="*/ 32 w 33"/>
                <a:gd name="T13" fmla="*/ 11 h 41"/>
                <a:gd name="T14" fmla="*/ 33 w 33"/>
                <a:gd name="T15" fmla="*/ 20 h 41"/>
                <a:gd name="T16" fmla="*/ 32 w 33"/>
                <a:gd name="T17" fmla="*/ 30 h 41"/>
                <a:gd name="T18" fmla="*/ 28 w 33"/>
                <a:gd name="T19" fmla="*/ 38 h 41"/>
                <a:gd name="T20" fmla="*/ 21 w 33"/>
                <a:gd name="T21" fmla="*/ 41 h 41"/>
                <a:gd name="T22" fmla="*/ 13 w 33"/>
                <a:gd name="T23" fmla="*/ 41 h 41"/>
                <a:gd name="T24" fmla="*/ 7 w 33"/>
                <a:gd name="T25" fmla="*/ 38 h 41"/>
                <a:gd name="T26" fmla="*/ 2 w 33"/>
                <a:gd name="T27" fmla="*/ 30 h 41"/>
                <a:gd name="T28" fmla="*/ 0 w 33"/>
                <a:gd name="T29" fmla="*/ 2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1"/>
                <a:gd name="T47" fmla="*/ 33 w 33"/>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1">
                  <a:moveTo>
                    <a:pt x="0" y="20"/>
                  </a:moveTo>
                  <a:lnTo>
                    <a:pt x="2" y="11"/>
                  </a:lnTo>
                  <a:lnTo>
                    <a:pt x="7" y="3"/>
                  </a:lnTo>
                  <a:lnTo>
                    <a:pt x="13" y="0"/>
                  </a:lnTo>
                  <a:lnTo>
                    <a:pt x="21" y="0"/>
                  </a:lnTo>
                  <a:lnTo>
                    <a:pt x="28" y="3"/>
                  </a:lnTo>
                  <a:lnTo>
                    <a:pt x="32" y="11"/>
                  </a:lnTo>
                  <a:lnTo>
                    <a:pt x="33" y="20"/>
                  </a:lnTo>
                  <a:lnTo>
                    <a:pt x="32" y="30"/>
                  </a:lnTo>
                  <a:lnTo>
                    <a:pt x="28" y="38"/>
                  </a:lnTo>
                  <a:lnTo>
                    <a:pt x="21" y="41"/>
                  </a:lnTo>
                  <a:lnTo>
                    <a:pt x="13" y="41"/>
                  </a:lnTo>
                  <a:lnTo>
                    <a:pt x="7" y="38"/>
                  </a:lnTo>
                  <a:lnTo>
                    <a:pt x="2" y="3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7" name="Freeform 106"/>
            <p:cNvSpPr>
              <a:spLocks/>
            </p:cNvSpPr>
            <p:nvPr/>
          </p:nvSpPr>
          <p:spPr bwMode="auto">
            <a:xfrm>
              <a:off x="1015" y="2277"/>
              <a:ext cx="9" cy="7"/>
            </a:xfrm>
            <a:custGeom>
              <a:avLst/>
              <a:gdLst>
                <a:gd name="T0" fmla="*/ 0 w 33"/>
                <a:gd name="T1" fmla="*/ 17 h 36"/>
                <a:gd name="T2" fmla="*/ 2 w 33"/>
                <a:gd name="T3" fmla="*/ 10 h 36"/>
                <a:gd name="T4" fmla="*/ 7 w 33"/>
                <a:gd name="T5" fmla="*/ 3 h 36"/>
                <a:gd name="T6" fmla="*/ 13 w 33"/>
                <a:gd name="T7" fmla="*/ 0 h 36"/>
                <a:gd name="T8" fmla="*/ 21 w 33"/>
                <a:gd name="T9" fmla="*/ 0 h 36"/>
                <a:gd name="T10" fmla="*/ 28 w 33"/>
                <a:gd name="T11" fmla="*/ 3 h 36"/>
                <a:gd name="T12" fmla="*/ 32 w 33"/>
                <a:gd name="T13" fmla="*/ 10 h 36"/>
                <a:gd name="T14" fmla="*/ 33 w 33"/>
                <a:gd name="T15" fmla="*/ 17 h 36"/>
                <a:gd name="T16" fmla="*/ 32 w 33"/>
                <a:gd name="T17" fmla="*/ 25 h 36"/>
                <a:gd name="T18" fmla="*/ 28 w 33"/>
                <a:gd name="T19" fmla="*/ 32 h 36"/>
                <a:gd name="T20" fmla="*/ 21 w 33"/>
                <a:gd name="T21" fmla="*/ 36 h 36"/>
                <a:gd name="T22" fmla="*/ 13 w 33"/>
                <a:gd name="T23" fmla="*/ 36 h 36"/>
                <a:gd name="T24" fmla="*/ 7 w 33"/>
                <a:gd name="T25" fmla="*/ 32 h 36"/>
                <a:gd name="T26" fmla="*/ 2 w 33"/>
                <a:gd name="T27" fmla="*/ 25 h 36"/>
                <a:gd name="T28" fmla="*/ 0 w 33"/>
                <a:gd name="T29" fmla="*/ 1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6"/>
                <a:gd name="T47" fmla="*/ 33 w 33"/>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6">
                  <a:moveTo>
                    <a:pt x="0" y="17"/>
                  </a:moveTo>
                  <a:lnTo>
                    <a:pt x="2" y="10"/>
                  </a:lnTo>
                  <a:lnTo>
                    <a:pt x="7" y="3"/>
                  </a:lnTo>
                  <a:lnTo>
                    <a:pt x="13" y="0"/>
                  </a:lnTo>
                  <a:lnTo>
                    <a:pt x="21" y="0"/>
                  </a:lnTo>
                  <a:lnTo>
                    <a:pt x="28" y="3"/>
                  </a:lnTo>
                  <a:lnTo>
                    <a:pt x="32" y="10"/>
                  </a:lnTo>
                  <a:lnTo>
                    <a:pt x="33" y="17"/>
                  </a:lnTo>
                  <a:lnTo>
                    <a:pt x="32" y="25"/>
                  </a:lnTo>
                  <a:lnTo>
                    <a:pt x="28" y="32"/>
                  </a:lnTo>
                  <a:lnTo>
                    <a:pt x="21" y="36"/>
                  </a:lnTo>
                  <a:lnTo>
                    <a:pt x="13" y="36"/>
                  </a:lnTo>
                  <a:lnTo>
                    <a:pt x="7" y="32"/>
                  </a:lnTo>
                  <a:lnTo>
                    <a:pt x="2" y="25"/>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8" name="Rectangle 107"/>
            <p:cNvSpPr>
              <a:spLocks noChangeArrowheads="1"/>
            </p:cNvSpPr>
            <p:nvPr/>
          </p:nvSpPr>
          <p:spPr bwMode="auto">
            <a:xfrm>
              <a:off x="1051" y="2178"/>
              <a:ext cx="380" cy="2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69" name="Rectangle 108"/>
            <p:cNvSpPr>
              <a:spLocks noChangeArrowheads="1"/>
            </p:cNvSpPr>
            <p:nvPr/>
          </p:nvSpPr>
          <p:spPr bwMode="auto">
            <a:xfrm>
              <a:off x="1051" y="2261"/>
              <a:ext cx="380" cy="2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70" name="Rectangle 109"/>
            <p:cNvSpPr>
              <a:spLocks noChangeArrowheads="1"/>
            </p:cNvSpPr>
            <p:nvPr/>
          </p:nvSpPr>
          <p:spPr bwMode="auto">
            <a:xfrm>
              <a:off x="1051" y="2233"/>
              <a:ext cx="380" cy="2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71" name="Rectangle 110"/>
            <p:cNvSpPr>
              <a:spLocks noChangeArrowheads="1"/>
            </p:cNvSpPr>
            <p:nvPr/>
          </p:nvSpPr>
          <p:spPr bwMode="auto">
            <a:xfrm>
              <a:off x="1051" y="2206"/>
              <a:ext cx="380" cy="27"/>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72" name="Rectangle 111"/>
            <p:cNvSpPr>
              <a:spLocks noChangeArrowheads="1"/>
            </p:cNvSpPr>
            <p:nvPr/>
          </p:nvSpPr>
          <p:spPr bwMode="auto">
            <a:xfrm>
              <a:off x="1051" y="2150"/>
              <a:ext cx="380" cy="2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73" name="Freeform 112"/>
            <p:cNvSpPr>
              <a:spLocks/>
            </p:cNvSpPr>
            <p:nvPr/>
          </p:nvSpPr>
          <p:spPr bwMode="auto">
            <a:xfrm>
              <a:off x="1056" y="2160"/>
              <a:ext cx="9" cy="8"/>
            </a:xfrm>
            <a:custGeom>
              <a:avLst/>
              <a:gdLst>
                <a:gd name="T0" fmla="*/ 0 w 32"/>
                <a:gd name="T1" fmla="*/ 22 h 43"/>
                <a:gd name="T2" fmla="*/ 1 w 32"/>
                <a:gd name="T3" fmla="*/ 11 h 43"/>
                <a:gd name="T4" fmla="*/ 6 w 32"/>
                <a:gd name="T5" fmla="*/ 4 h 43"/>
                <a:gd name="T6" fmla="*/ 12 w 32"/>
                <a:gd name="T7" fmla="*/ 0 h 43"/>
                <a:gd name="T8" fmla="*/ 19 w 32"/>
                <a:gd name="T9" fmla="*/ 0 h 43"/>
                <a:gd name="T10" fmla="*/ 26 w 32"/>
                <a:gd name="T11" fmla="*/ 4 h 43"/>
                <a:gd name="T12" fmla="*/ 31 w 32"/>
                <a:gd name="T13" fmla="*/ 11 h 43"/>
                <a:gd name="T14" fmla="*/ 32 w 32"/>
                <a:gd name="T15" fmla="*/ 22 h 43"/>
                <a:gd name="T16" fmla="*/ 31 w 32"/>
                <a:gd name="T17" fmla="*/ 31 h 43"/>
                <a:gd name="T18" fmla="*/ 26 w 32"/>
                <a:gd name="T19" fmla="*/ 38 h 43"/>
                <a:gd name="T20" fmla="*/ 19 w 32"/>
                <a:gd name="T21" fmla="*/ 43 h 43"/>
                <a:gd name="T22" fmla="*/ 12 w 32"/>
                <a:gd name="T23" fmla="*/ 43 h 43"/>
                <a:gd name="T24" fmla="*/ 6 w 32"/>
                <a:gd name="T25" fmla="*/ 38 h 43"/>
                <a:gd name="T26" fmla="*/ 1 w 32"/>
                <a:gd name="T27" fmla="*/ 31 h 43"/>
                <a:gd name="T28" fmla="*/ 0 w 32"/>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3"/>
                <a:gd name="T47" fmla="*/ 32 w 32"/>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3">
                  <a:moveTo>
                    <a:pt x="0" y="22"/>
                  </a:moveTo>
                  <a:lnTo>
                    <a:pt x="1" y="11"/>
                  </a:lnTo>
                  <a:lnTo>
                    <a:pt x="6" y="4"/>
                  </a:lnTo>
                  <a:lnTo>
                    <a:pt x="12" y="0"/>
                  </a:lnTo>
                  <a:lnTo>
                    <a:pt x="19" y="0"/>
                  </a:lnTo>
                  <a:lnTo>
                    <a:pt x="26" y="4"/>
                  </a:lnTo>
                  <a:lnTo>
                    <a:pt x="31" y="11"/>
                  </a:lnTo>
                  <a:lnTo>
                    <a:pt x="32" y="22"/>
                  </a:lnTo>
                  <a:lnTo>
                    <a:pt x="31" y="31"/>
                  </a:lnTo>
                  <a:lnTo>
                    <a:pt x="26" y="38"/>
                  </a:lnTo>
                  <a:lnTo>
                    <a:pt x="19" y="43"/>
                  </a:lnTo>
                  <a:lnTo>
                    <a:pt x="12" y="43"/>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4" name="Freeform 113"/>
            <p:cNvSpPr>
              <a:spLocks/>
            </p:cNvSpPr>
            <p:nvPr/>
          </p:nvSpPr>
          <p:spPr bwMode="auto">
            <a:xfrm>
              <a:off x="1418" y="2160"/>
              <a:ext cx="8" cy="8"/>
            </a:xfrm>
            <a:custGeom>
              <a:avLst/>
              <a:gdLst>
                <a:gd name="T0" fmla="*/ 0 w 33"/>
                <a:gd name="T1" fmla="*/ 22 h 43"/>
                <a:gd name="T2" fmla="*/ 1 w 33"/>
                <a:gd name="T3" fmla="*/ 11 h 43"/>
                <a:gd name="T4" fmla="*/ 6 w 33"/>
                <a:gd name="T5" fmla="*/ 4 h 43"/>
                <a:gd name="T6" fmla="*/ 13 w 33"/>
                <a:gd name="T7" fmla="*/ 0 h 43"/>
                <a:gd name="T8" fmla="*/ 20 w 33"/>
                <a:gd name="T9" fmla="*/ 0 h 43"/>
                <a:gd name="T10" fmla="*/ 27 w 33"/>
                <a:gd name="T11" fmla="*/ 4 h 43"/>
                <a:gd name="T12" fmla="*/ 30 w 33"/>
                <a:gd name="T13" fmla="*/ 11 h 43"/>
                <a:gd name="T14" fmla="*/ 33 w 33"/>
                <a:gd name="T15" fmla="*/ 22 h 43"/>
                <a:gd name="T16" fmla="*/ 30 w 33"/>
                <a:gd name="T17" fmla="*/ 31 h 43"/>
                <a:gd name="T18" fmla="*/ 27 w 33"/>
                <a:gd name="T19" fmla="*/ 38 h 43"/>
                <a:gd name="T20" fmla="*/ 20 w 33"/>
                <a:gd name="T21" fmla="*/ 43 h 43"/>
                <a:gd name="T22" fmla="*/ 13 w 33"/>
                <a:gd name="T23" fmla="*/ 43 h 43"/>
                <a:gd name="T24" fmla="*/ 6 w 33"/>
                <a:gd name="T25" fmla="*/ 38 h 43"/>
                <a:gd name="T26" fmla="*/ 1 w 33"/>
                <a:gd name="T27" fmla="*/ 31 h 43"/>
                <a:gd name="T28" fmla="*/ 0 w 33"/>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3"/>
                <a:gd name="T47" fmla="*/ 33 w 33"/>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3">
                  <a:moveTo>
                    <a:pt x="0" y="22"/>
                  </a:moveTo>
                  <a:lnTo>
                    <a:pt x="1" y="11"/>
                  </a:lnTo>
                  <a:lnTo>
                    <a:pt x="6" y="4"/>
                  </a:lnTo>
                  <a:lnTo>
                    <a:pt x="13" y="0"/>
                  </a:lnTo>
                  <a:lnTo>
                    <a:pt x="20" y="0"/>
                  </a:lnTo>
                  <a:lnTo>
                    <a:pt x="27" y="4"/>
                  </a:lnTo>
                  <a:lnTo>
                    <a:pt x="30" y="11"/>
                  </a:lnTo>
                  <a:lnTo>
                    <a:pt x="33" y="22"/>
                  </a:lnTo>
                  <a:lnTo>
                    <a:pt x="30" y="31"/>
                  </a:lnTo>
                  <a:lnTo>
                    <a:pt x="27" y="38"/>
                  </a:lnTo>
                  <a:lnTo>
                    <a:pt x="20" y="43"/>
                  </a:lnTo>
                  <a:lnTo>
                    <a:pt x="13" y="43"/>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5" name="Freeform 114"/>
            <p:cNvSpPr>
              <a:spLocks/>
            </p:cNvSpPr>
            <p:nvPr/>
          </p:nvSpPr>
          <p:spPr bwMode="auto">
            <a:xfrm>
              <a:off x="1056" y="2187"/>
              <a:ext cx="9" cy="9"/>
            </a:xfrm>
            <a:custGeom>
              <a:avLst/>
              <a:gdLst>
                <a:gd name="T0" fmla="*/ 0 w 32"/>
                <a:gd name="T1" fmla="*/ 22 h 43"/>
                <a:gd name="T2" fmla="*/ 1 w 32"/>
                <a:gd name="T3" fmla="*/ 13 h 43"/>
                <a:gd name="T4" fmla="*/ 6 w 32"/>
                <a:gd name="T5" fmla="*/ 5 h 43"/>
                <a:gd name="T6" fmla="*/ 12 w 32"/>
                <a:gd name="T7" fmla="*/ 0 h 43"/>
                <a:gd name="T8" fmla="*/ 19 w 32"/>
                <a:gd name="T9" fmla="*/ 0 h 43"/>
                <a:gd name="T10" fmla="*/ 26 w 32"/>
                <a:gd name="T11" fmla="*/ 5 h 43"/>
                <a:gd name="T12" fmla="*/ 31 w 32"/>
                <a:gd name="T13" fmla="*/ 13 h 43"/>
                <a:gd name="T14" fmla="*/ 32 w 32"/>
                <a:gd name="T15" fmla="*/ 22 h 43"/>
                <a:gd name="T16" fmla="*/ 31 w 32"/>
                <a:gd name="T17" fmla="*/ 32 h 43"/>
                <a:gd name="T18" fmla="*/ 26 w 32"/>
                <a:gd name="T19" fmla="*/ 40 h 43"/>
                <a:gd name="T20" fmla="*/ 19 w 32"/>
                <a:gd name="T21" fmla="*/ 43 h 43"/>
                <a:gd name="T22" fmla="*/ 12 w 32"/>
                <a:gd name="T23" fmla="*/ 43 h 43"/>
                <a:gd name="T24" fmla="*/ 6 w 32"/>
                <a:gd name="T25" fmla="*/ 40 h 43"/>
                <a:gd name="T26" fmla="*/ 1 w 32"/>
                <a:gd name="T27" fmla="*/ 32 h 43"/>
                <a:gd name="T28" fmla="*/ 0 w 32"/>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3"/>
                <a:gd name="T47" fmla="*/ 32 w 32"/>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3">
                  <a:moveTo>
                    <a:pt x="0" y="22"/>
                  </a:moveTo>
                  <a:lnTo>
                    <a:pt x="1" y="13"/>
                  </a:lnTo>
                  <a:lnTo>
                    <a:pt x="6" y="5"/>
                  </a:lnTo>
                  <a:lnTo>
                    <a:pt x="12" y="0"/>
                  </a:lnTo>
                  <a:lnTo>
                    <a:pt x="19" y="0"/>
                  </a:lnTo>
                  <a:lnTo>
                    <a:pt x="26" y="5"/>
                  </a:lnTo>
                  <a:lnTo>
                    <a:pt x="31" y="13"/>
                  </a:lnTo>
                  <a:lnTo>
                    <a:pt x="32" y="22"/>
                  </a:lnTo>
                  <a:lnTo>
                    <a:pt x="31" y="32"/>
                  </a:lnTo>
                  <a:lnTo>
                    <a:pt x="26" y="40"/>
                  </a:lnTo>
                  <a:lnTo>
                    <a:pt x="19" y="43"/>
                  </a:lnTo>
                  <a:lnTo>
                    <a:pt x="12" y="43"/>
                  </a:lnTo>
                  <a:lnTo>
                    <a:pt x="6" y="40"/>
                  </a:lnTo>
                  <a:lnTo>
                    <a:pt x="1" y="3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6" name="Freeform 115"/>
            <p:cNvSpPr>
              <a:spLocks/>
            </p:cNvSpPr>
            <p:nvPr/>
          </p:nvSpPr>
          <p:spPr bwMode="auto">
            <a:xfrm>
              <a:off x="1418" y="2187"/>
              <a:ext cx="8" cy="9"/>
            </a:xfrm>
            <a:custGeom>
              <a:avLst/>
              <a:gdLst>
                <a:gd name="T0" fmla="*/ 0 w 33"/>
                <a:gd name="T1" fmla="*/ 22 h 43"/>
                <a:gd name="T2" fmla="*/ 1 w 33"/>
                <a:gd name="T3" fmla="*/ 13 h 43"/>
                <a:gd name="T4" fmla="*/ 6 w 33"/>
                <a:gd name="T5" fmla="*/ 5 h 43"/>
                <a:gd name="T6" fmla="*/ 13 w 33"/>
                <a:gd name="T7" fmla="*/ 0 h 43"/>
                <a:gd name="T8" fmla="*/ 20 w 33"/>
                <a:gd name="T9" fmla="*/ 0 h 43"/>
                <a:gd name="T10" fmla="*/ 27 w 33"/>
                <a:gd name="T11" fmla="*/ 5 h 43"/>
                <a:gd name="T12" fmla="*/ 30 w 33"/>
                <a:gd name="T13" fmla="*/ 13 h 43"/>
                <a:gd name="T14" fmla="*/ 33 w 33"/>
                <a:gd name="T15" fmla="*/ 22 h 43"/>
                <a:gd name="T16" fmla="*/ 30 w 33"/>
                <a:gd name="T17" fmla="*/ 32 h 43"/>
                <a:gd name="T18" fmla="*/ 27 w 33"/>
                <a:gd name="T19" fmla="*/ 40 h 43"/>
                <a:gd name="T20" fmla="*/ 20 w 33"/>
                <a:gd name="T21" fmla="*/ 43 h 43"/>
                <a:gd name="T22" fmla="*/ 13 w 33"/>
                <a:gd name="T23" fmla="*/ 43 h 43"/>
                <a:gd name="T24" fmla="*/ 6 w 33"/>
                <a:gd name="T25" fmla="*/ 40 h 43"/>
                <a:gd name="T26" fmla="*/ 1 w 33"/>
                <a:gd name="T27" fmla="*/ 32 h 43"/>
                <a:gd name="T28" fmla="*/ 0 w 33"/>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3"/>
                <a:gd name="T47" fmla="*/ 33 w 33"/>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3">
                  <a:moveTo>
                    <a:pt x="0" y="22"/>
                  </a:moveTo>
                  <a:lnTo>
                    <a:pt x="1" y="13"/>
                  </a:lnTo>
                  <a:lnTo>
                    <a:pt x="6" y="5"/>
                  </a:lnTo>
                  <a:lnTo>
                    <a:pt x="13" y="0"/>
                  </a:lnTo>
                  <a:lnTo>
                    <a:pt x="20" y="0"/>
                  </a:lnTo>
                  <a:lnTo>
                    <a:pt x="27" y="5"/>
                  </a:lnTo>
                  <a:lnTo>
                    <a:pt x="30" y="13"/>
                  </a:lnTo>
                  <a:lnTo>
                    <a:pt x="33" y="22"/>
                  </a:lnTo>
                  <a:lnTo>
                    <a:pt x="30" y="32"/>
                  </a:lnTo>
                  <a:lnTo>
                    <a:pt x="27" y="40"/>
                  </a:lnTo>
                  <a:lnTo>
                    <a:pt x="20" y="43"/>
                  </a:lnTo>
                  <a:lnTo>
                    <a:pt x="13" y="43"/>
                  </a:lnTo>
                  <a:lnTo>
                    <a:pt x="6" y="40"/>
                  </a:lnTo>
                  <a:lnTo>
                    <a:pt x="1" y="3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7" name="Freeform 116"/>
            <p:cNvSpPr>
              <a:spLocks/>
            </p:cNvSpPr>
            <p:nvPr/>
          </p:nvSpPr>
          <p:spPr bwMode="auto">
            <a:xfrm>
              <a:off x="1056" y="2215"/>
              <a:ext cx="9" cy="9"/>
            </a:xfrm>
            <a:custGeom>
              <a:avLst/>
              <a:gdLst>
                <a:gd name="T0" fmla="*/ 0 w 32"/>
                <a:gd name="T1" fmla="*/ 22 h 43"/>
                <a:gd name="T2" fmla="*/ 1 w 32"/>
                <a:gd name="T3" fmla="*/ 11 h 43"/>
                <a:gd name="T4" fmla="*/ 6 w 32"/>
                <a:gd name="T5" fmla="*/ 4 h 43"/>
                <a:gd name="T6" fmla="*/ 12 w 32"/>
                <a:gd name="T7" fmla="*/ 0 h 43"/>
                <a:gd name="T8" fmla="*/ 19 w 32"/>
                <a:gd name="T9" fmla="*/ 0 h 43"/>
                <a:gd name="T10" fmla="*/ 26 w 32"/>
                <a:gd name="T11" fmla="*/ 4 h 43"/>
                <a:gd name="T12" fmla="*/ 31 w 32"/>
                <a:gd name="T13" fmla="*/ 11 h 43"/>
                <a:gd name="T14" fmla="*/ 32 w 32"/>
                <a:gd name="T15" fmla="*/ 22 h 43"/>
                <a:gd name="T16" fmla="*/ 31 w 32"/>
                <a:gd name="T17" fmla="*/ 31 h 43"/>
                <a:gd name="T18" fmla="*/ 26 w 32"/>
                <a:gd name="T19" fmla="*/ 38 h 43"/>
                <a:gd name="T20" fmla="*/ 19 w 32"/>
                <a:gd name="T21" fmla="*/ 43 h 43"/>
                <a:gd name="T22" fmla="*/ 12 w 32"/>
                <a:gd name="T23" fmla="*/ 43 h 43"/>
                <a:gd name="T24" fmla="*/ 6 w 32"/>
                <a:gd name="T25" fmla="*/ 38 h 43"/>
                <a:gd name="T26" fmla="*/ 1 w 32"/>
                <a:gd name="T27" fmla="*/ 31 h 43"/>
                <a:gd name="T28" fmla="*/ 0 w 32"/>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3"/>
                <a:gd name="T47" fmla="*/ 32 w 32"/>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3">
                  <a:moveTo>
                    <a:pt x="0" y="22"/>
                  </a:moveTo>
                  <a:lnTo>
                    <a:pt x="1" y="11"/>
                  </a:lnTo>
                  <a:lnTo>
                    <a:pt x="6" y="4"/>
                  </a:lnTo>
                  <a:lnTo>
                    <a:pt x="12" y="0"/>
                  </a:lnTo>
                  <a:lnTo>
                    <a:pt x="19" y="0"/>
                  </a:lnTo>
                  <a:lnTo>
                    <a:pt x="26" y="4"/>
                  </a:lnTo>
                  <a:lnTo>
                    <a:pt x="31" y="11"/>
                  </a:lnTo>
                  <a:lnTo>
                    <a:pt x="32" y="22"/>
                  </a:lnTo>
                  <a:lnTo>
                    <a:pt x="31" y="31"/>
                  </a:lnTo>
                  <a:lnTo>
                    <a:pt x="26" y="38"/>
                  </a:lnTo>
                  <a:lnTo>
                    <a:pt x="19" y="43"/>
                  </a:lnTo>
                  <a:lnTo>
                    <a:pt x="12" y="43"/>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8" name="Freeform 117"/>
            <p:cNvSpPr>
              <a:spLocks/>
            </p:cNvSpPr>
            <p:nvPr/>
          </p:nvSpPr>
          <p:spPr bwMode="auto">
            <a:xfrm>
              <a:off x="1418" y="2215"/>
              <a:ext cx="8" cy="9"/>
            </a:xfrm>
            <a:custGeom>
              <a:avLst/>
              <a:gdLst>
                <a:gd name="T0" fmla="*/ 0 w 33"/>
                <a:gd name="T1" fmla="*/ 22 h 43"/>
                <a:gd name="T2" fmla="*/ 1 w 33"/>
                <a:gd name="T3" fmla="*/ 11 h 43"/>
                <a:gd name="T4" fmla="*/ 6 w 33"/>
                <a:gd name="T5" fmla="*/ 4 h 43"/>
                <a:gd name="T6" fmla="*/ 13 w 33"/>
                <a:gd name="T7" fmla="*/ 0 h 43"/>
                <a:gd name="T8" fmla="*/ 20 w 33"/>
                <a:gd name="T9" fmla="*/ 0 h 43"/>
                <a:gd name="T10" fmla="*/ 27 w 33"/>
                <a:gd name="T11" fmla="*/ 4 h 43"/>
                <a:gd name="T12" fmla="*/ 30 w 33"/>
                <a:gd name="T13" fmla="*/ 11 h 43"/>
                <a:gd name="T14" fmla="*/ 33 w 33"/>
                <a:gd name="T15" fmla="*/ 22 h 43"/>
                <a:gd name="T16" fmla="*/ 30 w 33"/>
                <a:gd name="T17" fmla="*/ 31 h 43"/>
                <a:gd name="T18" fmla="*/ 27 w 33"/>
                <a:gd name="T19" fmla="*/ 38 h 43"/>
                <a:gd name="T20" fmla="*/ 20 w 33"/>
                <a:gd name="T21" fmla="*/ 43 h 43"/>
                <a:gd name="T22" fmla="*/ 13 w 33"/>
                <a:gd name="T23" fmla="*/ 43 h 43"/>
                <a:gd name="T24" fmla="*/ 6 w 33"/>
                <a:gd name="T25" fmla="*/ 38 h 43"/>
                <a:gd name="T26" fmla="*/ 1 w 33"/>
                <a:gd name="T27" fmla="*/ 31 h 43"/>
                <a:gd name="T28" fmla="*/ 0 w 33"/>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3"/>
                <a:gd name="T47" fmla="*/ 33 w 33"/>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3">
                  <a:moveTo>
                    <a:pt x="0" y="22"/>
                  </a:moveTo>
                  <a:lnTo>
                    <a:pt x="1" y="11"/>
                  </a:lnTo>
                  <a:lnTo>
                    <a:pt x="6" y="4"/>
                  </a:lnTo>
                  <a:lnTo>
                    <a:pt x="13" y="0"/>
                  </a:lnTo>
                  <a:lnTo>
                    <a:pt x="20" y="0"/>
                  </a:lnTo>
                  <a:lnTo>
                    <a:pt x="27" y="4"/>
                  </a:lnTo>
                  <a:lnTo>
                    <a:pt x="30" y="11"/>
                  </a:lnTo>
                  <a:lnTo>
                    <a:pt x="33" y="22"/>
                  </a:lnTo>
                  <a:lnTo>
                    <a:pt x="30" y="31"/>
                  </a:lnTo>
                  <a:lnTo>
                    <a:pt x="27" y="38"/>
                  </a:lnTo>
                  <a:lnTo>
                    <a:pt x="20" y="43"/>
                  </a:lnTo>
                  <a:lnTo>
                    <a:pt x="13" y="43"/>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9" name="Freeform 118"/>
            <p:cNvSpPr>
              <a:spLocks/>
            </p:cNvSpPr>
            <p:nvPr/>
          </p:nvSpPr>
          <p:spPr bwMode="auto">
            <a:xfrm>
              <a:off x="1056" y="2243"/>
              <a:ext cx="9" cy="8"/>
            </a:xfrm>
            <a:custGeom>
              <a:avLst/>
              <a:gdLst>
                <a:gd name="T0" fmla="*/ 0 w 32"/>
                <a:gd name="T1" fmla="*/ 22 h 43"/>
                <a:gd name="T2" fmla="*/ 1 w 32"/>
                <a:gd name="T3" fmla="*/ 12 h 43"/>
                <a:gd name="T4" fmla="*/ 6 w 32"/>
                <a:gd name="T5" fmla="*/ 5 h 43"/>
                <a:gd name="T6" fmla="*/ 12 w 32"/>
                <a:gd name="T7" fmla="*/ 0 h 43"/>
                <a:gd name="T8" fmla="*/ 19 w 32"/>
                <a:gd name="T9" fmla="*/ 0 h 43"/>
                <a:gd name="T10" fmla="*/ 26 w 32"/>
                <a:gd name="T11" fmla="*/ 5 h 43"/>
                <a:gd name="T12" fmla="*/ 31 w 32"/>
                <a:gd name="T13" fmla="*/ 12 h 43"/>
                <a:gd name="T14" fmla="*/ 32 w 32"/>
                <a:gd name="T15" fmla="*/ 22 h 43"/>
                <a:gd name="T16" fmla="*/ 31 w 32"/>
                <a:gd name="T17" fmla="*/ 31 h 43"/>
                <a:gd name="T18" fmla="*/ 26 w 32"/>
                <a:gd name="T19" fmla="*/ 38 h 43"/>
                <a:gd name="T20" fmla="*/ 19 w 32"/>
                <a:gd name="T21" fmla="*/ 43 h 43"/>
                <a:gd name="T22" fmla="*/ 12 w 32"/>
                <a:gd name="T23" fmla="*/ 43 h 43"/>
                <a:gd name="T24" fmla="*/ 6 w 32"/>
                <a:gd name="T25" fmla="*/ 38 h 43"/>
                <a:gd name="T26" fmla="*/ 1 w 32"/>
                <a:gd name="T27" fmla="*/ 31 h 43"/>
                <a:gd name="T28" fmla="*/ 0 w 32"/>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3"/>
                <a:gd name="T47" fmla="*/ 32 w 32"/>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3">
                  <a:moveTo>
                    <a:pt x="0" y="22"/>
                  </a:moveTo>
                  <a:lnTo>
                    <a:pt x="1" y="12"/>
                  </a:lnTo>
                  <a:lnTo>
                    <a:pt x="6" y="5"/>
                  </a:lnTo>
                  <a:lnTo>
                    <a:pt x="12" y="0"/>
                  </a:lnTo>
                  <a:lnTo>
                    <a:pt x="19" y="0"/>
                  </a:lnTo>
                  <a:lnTo>
                    <a:pt x="26" y="5"/>
                  </a:lnTo>
                  <a:lnTo>
                    <a:pt x="31" y="12"/>
                  </a:lnTo>
                  <a:lnTo>
                    <a:pt x="32" y="22"/>
                  </a:lnTo>
                  <a:lnTo>
                    <a:pt x="31" y="31"/>
                  </a:lnTo>
                  <a:lnTo>
                    <a:pt x="26" y="38"/>
                  </a:lnTo>
                  <a:lnTo>
                    <a:pt x="19" y="43"/>
                  </a:lnTo>
                  <a:lnTo>
                    <a:pt x="12" y="43"/>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80" name="Freeform 119"/>
            <p:cNvSpPr>
              <a:spLocks/>
            </p:cNvSpPr>
            <p:nvPr/>
          </p:nvSpPr>
          <p:spPr bwMode="auto">
            <a:xfrm>
              <a:off x="1418" y="2243"/>
              <a:ext cx="8" cy="8"/>
            </a:xfrm>
            <a:custGeom>
              <a:avLst/>
              <a:gdLst>
                <a:gd name="T0" fmla="*/ 0 w 33"/>
                <a:gd name="T1" fmla="*/ 22 h 43"/>
                <a:gd name="T2" fmla="*/ 1 w 33"/>
                <a:gd name="T3" fmla="*/ 12 h 43"/>
                <a:gd name="T4" fmla="*/ 6 w 33"/>
                <a:gd name="T5" fmla="*/ 5 h 43"/>
                <a:gd name="T6" fmla="*/ 13 w 33"/>
                <a:gd name="T7" fmla="*/ 0 h 43"/>
                <a:gd name="T8" fmla="*/ 20 w 33"/>
                <a:gd name="T9" fmla="*/ 0 h 43"/>
                <a:gd name="T10" fmla="*/ 27 w 33"/>
                <a:gd name="T11" fmla="*/ 5 h 43"/>
                <a:gd name="T12" fmla="*/ 30 w 33"/>
                <a:gd name="T13" fmla="*/ 12 h 43"/>
                <a:gd name="T14" fmla="*/ 33 w 33"/>
                <a:gd name="T15" fmla="*/ 22 h 43"/>
                <a:gd name="T16" fmla="*/ 30 w 33"/>
                <a:gd name="T17" fmla="*/ 31 h 43"/>
                <a:gd name="T18" fmla="*/ 27 w 33"/>
                <a:gd name="T19" fmla="*/ 38 h 43"/>
                <a:gd name="T20" fmla="*/ 20 w 33"/>
                <a:gd name="T21" fmla="*/ 43 h 43"/>
                <a:gd name="T22" fmla="*/ 13 w 33"/>
                <a:gd name="T23" fmla="*/ 43 h 43"/>
                <a:gd name="T24" fmla="*/ 6 w 33"/>
                <a:gd name="T25" fmla="*/ 38 h 43"/>
                <a:gd name="T26" fmla="*/ 1 w 33"/>
                <a:gd name="T27" fmla="*/ 31 h 43"/>
                <a:gd name="T28" fmla="*/ 0 w 33"/>
                <a:gd name="T29" fmla="*/ 22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3"/>
                <a:gd name="T47" fmla="*/ 33 w 33"/>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3">
                  <a:moveTo>
                    <a:pt x="0" y="22"/>
                  </a:moveTo>
                  <a:lnTo>
                    <a:pt x="1" y="12"/>
                  </a:lnTo>
                  <a:lnTo>
                    <a:pt x="6" y="5"/>
                  </a:lnTo>
                  <a:lnTo>
                    <a:pt x="13" y="0"/>
                  </a:lnTo>
                  <a:lnTo>
                    <a:pt x="20" y="0"/>
                  </a:lnTo>
                  <a:lnTo>
                    <a:pt x="27" y="5"/>
                  </a:lnTo>
                  <a:lnTo>
                    <a:pt x="30" y="12"/>
                  </a:lnTo>
                  <a:lnTo>
                    <a:pt x="33" y="22"/>
                  </a:lnTo>
                  <a:lnTo>
                    <a:pt x="30" y="31"/>
                  </a:lnTo>
                  <a:lnTo>
                    <a:pt x="27" y="38"/>
                  </a:lnTo>
                  <a:lnTo>
                    <a:pt x="20" y="43"/>
                  </a:lnTo>
                  <a:lnTo>
                    <a:pt x="13" y="43"/>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81" name="Freeform 120"/>
            <p:cNvSpPr>
              <a:spLocks/>
            </p:cNvSpPr>
            <p:nvPr/>
          </p:nvSpPr>
          <p:spPr bwMode="auto">
            <a:xfrm>
              <a:off x="1056" y="2270"/>
              <a:ext cx="9" cy="9"/>
            </a:xfrm>
            <a:custGeom>
              <a:avLst/>
              <a:gdLst>
                <a:gd name="T0" fmla="*/ 0 w 32"/>
                <a:gd name="T1" fmla="*/ 22 h 42"/>
                <a:gd name="T2" fmla="*/ 1 w 32"/>
                <a:gd name="T3" fmla="*/ 11 h 42"/>
                <a:gd name="T4" fmla="*/ 6 w 32"/>
                <a:gd name="T5" fmla="*/ 4 h 42"/>
                <a:gd name="T6" fmla="*/ 12 w 32"/>
                <a:gd name="T7" fmla="*/ 0 h 42"/>
                <a:gd name="T8" fmla="*/ 19 w 32"/>
                <a:gd name="T9" fmla="*/ 0 h 42"/>
                <a:gd name="T10" fmla="*/ 26 w 32"/>
                <a:gd name="T11" fmla="*/ 4 h 42"/>
                <a:gd name="T12" fmla="*/ 31 w 32"/>
                <a:gd name="T13" fmla="*/ 11 h 42"/>
                <a:gd name="T14" fmla="*/ 32 w 32"/>
                <a:gd name="T15" fmla="*/ 22 h 42"/>
                <a:gd name="T16" fmla="*/ 31 w 32"/>
                <a:gd name="T17" fmla="*/ 31 h 42"/>
                <a:gd name="T18" fmla="*/ 26 w 32"/>
                <a:gd name="T19" fmla="*/ 38 h 42"/>
                <a:gd name="T20" fmla="*/ 19 w 32"/>
                <a:gd name="T21" fmla="*/ 42 h 42"/>
                <a:gd name="T22" fmla="*/ 12 w 32"/>
                <a:gd name="T23" fmla="*/ 42 h 42"/>
                <a:gd name="T24" fmla="*/ 6 w 32"/>
                <a:gd name="T25" fmla="*/ 38 h 42"/>
                <a:gd name="T26" fmla="*/ 1 w 32"/>
                <a:gd name="T27" fmla="*/ 31 h 42"/>
                <a:gd name="T28" fmla="*/ 0 w 32"/>
                <a:gd name="T29" fmla="*/ 2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2"/>
                <a:gd name="T47" fmla="*/ 32 w 3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2">
                  <a:moveTo>
                    <a:pt x="0" y="22"/>
                  </a:moveTo>
                  <a:lnTo>
                    <a:pt x="1" y="11"/>
                  </a:lnTo>
                  <a:lnTo>
                    <a:pt x="6" y="4"/>
                  </a:lnTo>
                  <a:lnTo>
                    <a:pt x="12" y="0"/>
                  </a:lnTo>
                  <a:lnTo>
                    <a:pt x="19" y="0"/>
                  </a:lnTo>
                  <a:lnTo>
                    <a:pt x="26" y="4"/>
                  </a:lnTo>
                  <a:lnTo>
                    <a:pt x="31" y="11"/>
                  </a:lnTo>
                  <a:lnTo>
                    <a:pt x="32" y="22"/>
                  </a:lnTo>
                  <a:lnTo>
                    <a:pt x="31" y="31"/>
                  </a:lnTo>
                  <a:lnTo>
                    <a:pt x="26" y="38"/>
                  </a:lnTo>
                  <a:lnTo>
                    <a:pt x="19" y="42"/>
                  </a:lnTo>
                  <a:lnTo>
                    <a:pt x="12" y="42"/>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82" name="Freeform 121"/>
            <p:cNvSpPr>
              <a:spLocks/>
            </p:cNvSpPr>
            <p:nvPr/>
          </p:nvSpPr>
          <p:spPr bwMode="auto">
            <a:xfrm>
              <a:off x="1418" y="2270"/>
              <a:ext cx="8" cy="9"/>
            </a:xfrm>
            <a:custGeom>
              <a:avLst/>
              <a:gdLst>
                <a:gd name="T0" fmla="*/ 0 w 33"/>
                <a:gd name="T1" fmla="*/ 22 h 42"/>
                <a:gd name="T2" fmla="*/ 1 w 33"/>
                <a:gd name="T3" fmla="*/ 11 h 42"/>
                <a:gd name="T4" fmla="*/ 6 w 33"/>
                <a:gd name="T5" fmla="*/ 4 h 42"/>
                <a:gd name="T6" fmla="*/ 13 w 33"/>
                <a:gd name="T7" fmla="*/ 0 h 42"/>
                <a:gd name="T8" fmla="*/ 20 w 33"/>
                <a:gd name="T9" fmla="*/ 0 h 42"/>
                <a:gd name="T10" fmla="*/ 27 w 33"/>
                <a:gd name="T11" fmla="*/ 4 h 42"/>
                <a:gd name="T12" fmla="*/ 30 w 33"/>
                <a:gd name="T13" fmla="*/ 11 h 42"/>
                <a:gd name="T14" fmla="*/ 33 w 33"/>
                <a:gd name="T15" fmla="*/ 22 h 42"/>
                <a:gd name="T16" fmla="*/ 30 w 33"/>
                <a:gd name="T17" fmla="*/ 31 h 42"/>
                <a:gd name="T18" fmla="*/ 27 w 33"/>
                <a:gd name="T19" fmla="*/ 38 h 42"/>
                <a:gd name="T20" fmla="*/ 20 w 33"/>
                <a:gd name="T21" fmla="*/ 42 h 42"/>
                <a:gd name="T22" fmla="*/ 13 w 33"/>
                <a:gd name="T23" fmla="*/ 42 h 42"/>
                <a:gd name="T24" fmla="*/ 6 w 33"/>
                <a:gd name="T25" fmla="*/ 38 h 42"/>
                <a:gd name="T26" fmla="*/ 1 w 33"/>
                <a:gd name="T27" fmla="*/ 31 h 42"/>
                <a:gd name="T28" fmla="*/ 0 w 33"/>
                <a:gd name="T29" fmla="*/ 22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2"/>
                <a:gd name="T47" fmla="*/ 33 w 33"/>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2">
                  <a:moveTo>
                    <a:pt x="0" y="22"/>
                  </a:moveTo>
                  <a:lnTo>
                    <a:pt x="1" y="11"/>
                  </a:lnTo>
                  <a:lnTo>
                    <a:pt x="6" y="4"/>
                  </a:lnTo>
                  <a:lnTo>
                    <a:pt x="13" y="0"/>
                  </a:lnTo>
                  <a:lnTo>
                    <a:pt x="20" y="0"/>
                  </a:lnTo>
                  <a:lnTo>
                    <a:pt x="27" y="4"/>
                  </a:lnTo>
                  <a:lnTo>
                    <a:pt x="30" y="11"/>
                  </a:lnTo>
                  <a:lnTo>
                    <a:pt x="33" y="22"/>
                  </a:lnTo>
                  <a:lnTo>
                    <a:pt x="30" y="31"/>
                  </a:lnTo>
                  <a:lnTo>
                    <a:pt x="27" y="38"/>
                  </a:lnTo>
                  <a:lnTo>
                    <a:pt x="20" y="42"/>
                  </a:lnTo>
                  <a:lnTo>
                    <a:pt x="13" y="42"/>
                  </a:lnTo>
                  <a:lnTo>
                    <a:pt x="6" y="38"/>
                  </a:lnTo>
                  <a:lnTo>
                    <a:pt x="1" y="31"/>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83" name="Rectangle 122"/>
            <p:cNvSpPr>
              <a:spLocks noChangeArrowheads="1"/>
            </p:cNvSpPr>
            <p:nvPr/>
          </p:nvSpPr>
          <p:spPr bwMode="auto">
            <a:xfrm>
              <a:off x="1051" y="2260"/>
              <a:ext cx="380" cy="30"/>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284" name="Group 123"/>
            <p:cNvGrpSpPr>
              <a:grpSpLocks/>
            </p:cNvGrpSpPr>
            <p:nvPr/>
          </p:nvGrpSpPr>
          <p:grpSpPr bwMode="auto">
            <a:xfrm>
              <a:off x="1073" y="2264"/>
              <a:ext cx="335" cy="21"/>
              <a:chOff x="393" y="2281"/>
              <a:chExt cx="335" cy="21"/>
            </a:xfrm>
          </p:grpSpPr>
          <p:sp>
            <p:nvSpPr>
              <p:cNvPr id="21296" name="Freeform 124"/>
              <p:cNvSpPr>
                <a:spLocks/>
              </p:cNvSpPr>
              <p:nvPr/>
            </p:nvSpPr>
            <p:spPr bwMode="auto">
              <a:xfrm>
                <a:off x="393" y="2294"/>
                <a:ext cx="6" cy="6"/>
              </a:xfrm>
              <a:custGeom>
                <a:avLst/>
                <a:gdLst>
                  <a:gd name="T0" fmla="*/ 0 w 6"/>
                  <a:gd name="T1" fmla="*/ 2 h 6"/>
                  <a:gd name="T2" fmla="*/ 2 w 6"/>
                  <a:gd name="T3" fmla="*/ 0 h 6"/>
                  <a:gd name="T4" fmla="*/ 6 w 6"/>
                  <a:gd name="T5" fmla="*/ 2 h 6"/>
                  <a:gd name="T6" fmla="*/ 2 w 6"/>
                  <a:gd name="T7" fmla="*/ 6 h 6"/>
                  <a:gd name="T8" fmla="*/ 0 w 6"/>
                  <a:gd name="T9" fmla="*/ 2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2"/>
                    </a:moveTo>
                    <a:lnTo>
                      <a:pt x="2" y="0"/>
                    </a:lnTo>
                    <a:lnTo>
                      <a:pt x="6" y="2"/>
                    </a:lnTo>
                    <a:lnTo>
                      <a:pt x="2" y="6"/>
                    </a:lnTo>
                    <a:lnTo>
                      <a:pt x="0"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7" name="Freeform 125"/>
              <p:cNvSpPr>
                <a:spLocks/>
              </p:cNvSpPr>
              <p:nvPr/>
            </p:nvSpPr>
            <p:spPr bwMode="auto">
              <a:xfrm>
                <a:off x="404" y="2298"/>
                <a:ext cx="6" cy="4"/>
              </a:xfrm>
              <a:custGeom>
                <a:avLst/>
                <a:gdLst>
                  <a:gd name="T0" fmla="*/ 2 w 6"/>
                  <a:gd name="T1" fmla="*/ 4 h 4"/>
                  <a:gd name="T2" fmla="*/ 0 w 6"/>
                  <a:gd name="T3" fmla="*/ 2 h 4"/>
                  <a:gd name="T4" fmla="*/ 2 w 6"/>
                  <a:gd name="T5" fmla="*/ 0 h 4"/>
                  <a:gd name="T6" fmla="*/ 6 w 6"/>
                  <a:gd name="T7" fmla="*/ 2 h 4"/>
                  <a:gd name="T8" fmla="*/ 2 w 6"/>
                  <a:gd name="T9" fmla="*/ 4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lnTo>
                      <a:pt x="0" y="2"/>
                    </a:lnTo>
                    <a:lnTo>
                      <a:pt x="2" y="0"/>
                    </a:lnTo>
                    <a:lnTo>
                      <a:pt x="6" y="2"/>
                    </a:lnTo>
                    <a:lnTo>
                      <a:pt x="2"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8" name="Freeform 126"/>
              <p:cNvSpPr>
                <a:spLocks/>
              </p:cNvSpPr>
              <p:nvPr/>
            </p:nvSpPr>
            <p:spPr bwMode="auto">
              <a:xfrm>
                <a:off x="404" y="2289"/>
                <a:ext cx="6" cy="5"/>
              </a:xfrm>
              <a:custGeom>
                <a:avLst/>
                <a:gdLst>
                  <a:gd name="T0" fmla="*/ 2 w 6"/>
                  <a:gd name="T1" fmla="*/ 5 h 5"/>
                  <a:gd name="T2" fmla="*/ 0 w 6"/>
                  <a:gd name="T3" fmla="*/ 3 h 5"/>
                  <a:gd name="T4" fmla="*/ 2 w 6"/>
                  <a:gd name="T5" fmla="*/ 0 h 5"/>
                  <a:gd name="T6" fmla="*/ 6 w 6"/>
                  <a:gd name="T7" fmla="*/ 3 h 5"/>
                  <a:gd name="T8" fmla="*/ 2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5"/>
                    </a:moveTo>
                    <a:lnTo>
                      <a:pt x="0" y="3"/>
                    </a:lnTo>
                    <a:lnTo>
                      <a:pt x="2" y="0"/>
                    </a:lnTo>
                    <a:lnTo>
                      <a:pt x="6" y="3"/>
                    </a:lnTo>
                    <a:lnTo>
                      <a:pt x="2" y="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9" name="Freeform 127"/>
              <p:cNvSpPr>
                <a:spLocks/>
              </p:cNvSpPr>
              <p:nvPr/>
            </p:nvSpPr>
            <p:spPr bwMode="auto">
              <a:xfrm>
                <a:off x="404" y="2281"/>
                <a:ext cx="6" cy="6"/>
              </a:xfrm>
              <a:custGeom>
                <a:avLst/>
                <a:gdLst>
                  <a:gd name="T0" fmla="*/ 2 w 6"/>
                  <a:gd name="T1" fmla="*/ 6 h 6"/>
                  <a:gd name="T2" fmla="*/ 0 w 6"/>
                  <a:gd name="T3" fmla="*/ 4 h 6"/>
                  <a:gd name="T4" fmla="*/ 2 w 6"/>
                  <a:gd name="T5" fmla="*/ 0 h 6"/>
                  <a:gd name="T6" fmla="*/ 6 w 6"/>
                  <a:gd name="T7" fmla="*/ 4 h 6"/>
                  <a:gd name="T8" fmla="*/ 2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lnTo>
                      <a:pt x="0" y="4"/>
                    </a:lnTo>
                    <a:lnTo>
                      <a:pt x="2" y="0"/>
                    </a:lnTo>
                    <a:lnTo>
                      <a:pt x="6" y="4"/>
                    </a:lnTo>
                    <a:lnTo>
                      <a:pt x="2"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00" name="Rectangle 128"/>
              <p:cNvSpPr>
                <a:spLocks noChangeArrowheads="1"/>
              </p:cNvSpPr>
              <p:nvPr/>
            </p:nvSpPr>
            <p:spPr bwMode="auto">
              <a:xfrm>
                <a:off x="469" y="2285"/>
                <a:ext cx="21" cy="15"/>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01" name="Freeform 129"/>
              <p:cNvSpPr>
                <a:spLocks/>
              </p:cNvSpPr>
              <p:nvPr/>
            </p:nvSpPr>
            <p:spPr bwMode="auto">
              <a:xfrm>
                <a:off x="473" y="2287"/>
                <a:ext cx="13" cy="11"/>
              </a:xfrm>
              <a:custGeom>
                <a:avLst/>
                <a:gdLst>
                  <a:gd name="T0" fmla="*/ 0 w 13"/>
                  <a:gd name="T1" fmla="*/ 7 h 11"/>
                  <a:gd name="T2" fmla="*/ 0 w 13"/>
                  <a:gd name="T3" fmla="*/ 0 h 11"/>
                  <a:gd name="T4" fmla="*/ 13 w 13"/>
                  <a:gd name="T5" fmla="*/ 0 h 11"/>
                  <a:gd name="T6" fmla="*/ 13 w 13"/>
                  <a:gd name="T7" fmla="*/ 7 h 11"/>
                  <a:gd name="T8" fmla="*/ 11 w 13"/>
                  <a:gd name="T9" fmla="*/ 7 h 11"/>
                  <a:gd name="T10" fmla="*/ 11 w 13"/>
                  <a:gd name="T11" fmla="*/ 9 h 11"/>
                  <a:gd name="T12" fmla="*/ 9 w 13"/>
                  <a:gd name="T13" fmla="*/ 9 h 11"/>
                  <a:gd name="T14" fmla="*/ 9 w 13"/>
                  <a:gd name="T15" fmla="*/ 11 h 11"/>
                  <a:gd name="T16" fmla="*/ 4 w 13"/>
                  <a:gd name="T17" fmla="*/ 11 h 11"/>
                  <a:gd name="T18" fmla="*/ 4 w 13"/>
                  <a:gd name="T19" fmla="*/ 9 h 11"/>
                  <a:gd name="T20" fmla="*/ 2 w 13"/>
                  <a:gd name="T21" fmla="*/ 9 h 11"/>
                  <a:gd name="T22" fmla="*/ 2 w 13"/>
                  <a:gd name="T23" fmla="*/ 7 h 11"/>
                  <a:gd name="T24" fmla="*/ 0 w 13"/>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0" y="7"/>
                    </a:moveTo>
                    <a:lnTo>
                      <a:pt x="0" y="0"/>
                    </a:lnTo>
                    <a:lnTo>
                      <a:pt x="13" y="0"/>
                    </a:lnTo>
                    <a:lnTo>
                      <a:pt x="13" y="7"/>
                    </a:lnTo>
                    <a:lnTo>
                      <a:pt x="11" y="7"/>
                    </a:lnTo>
                    <a:lnTo>
                      <a:pt x="11" y="9"/>
                    </a:lnTo>
                    <a:lnTo>
                      <a:pt x="9" y="9"/>
                    </a:lnTo>
                    <a:lnTo>
                      <a:pt x="9" y="11"/>
                    </a:lnTo>
                    <a:lnTo>
                      <a:pt x="4" y="11"/>
                    </a:lnTo>
                    <a:lnTo>
                      <a:pt x="4"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02" name="Freeform 130"/>
              <p:cNvSpPr>
                <a:spLocks/>
              </p:cNvSpPr>
              <p:nvPr/>
            </p:nvSpPr>
            <p:spPr bwMode="auto">
              <a:xfrm>
                <a:off x="625" y="2289"/>
                <a:ext cx="46" cy="7"/>
              </a:xfrm>
              <a:custGeom>
                <a:avLst/>
                <a:gdLst>
                  <a:gd name="T0" fmla="*/ 42 w 46"/>
                  <a:gd name="T1" fmla="*/ 0 h 7"/>
                  <a:gd name="T2" fmla="*/ 4 w 46"/>
                  <a:gd name="T3" fmla="*/ 0 h 7"/>
                  <a:gd name="T4" fmla="*/ 0 w 46"/>
                  <a:gd name="T5" fmla="*/ 0 h 7"/>
                  <a:gd name="T6" fmla="*/ 0 w 46"/>
                  <a:gd name="T7" fmla="*/ 3 h 7"/>
                  <a:gd name="T8" fmla="*/ 0 w 46"/>
                  <a:gd name="T9" fmla="*/ 7 h 7"/>
                  <a:gd name="T10" fmla="*/ 4 w 46"/>
                  <a:gd name="T11" fmla="*/ 7 h 7"/>
                  <a:gd name="T12" fmla="*/ 42 w 46"/>
                  <a:gd name="T13" fmla="*/ 7 h 7"/>
                  <a:gd name="T14" fmla="*/ 44 w 46"/>
                  <a:gd name="T15" fmla="*/ 7 h 7"/>
                  <a:gd name="T16" fmla="*/ 46 w 46"/>
                  <a:gd name="T17" fmla="*/ 3 h 7"/>
                  <a:gd name="T18" fmla="*/ 46 w 46"/>
                  <a:gd name="T19" fmla="*/ 3 h 7"/>
                  <a:gd name="T20" fmla="*/ 44 w 46"/>
                  <a:gd name="T21" fmla="*/ 0 h 7"/>
                  <a:gd name="T22" fmla="*/ 42 w 46"/>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7"/>
                  <a:gd name="T38" fmla="*/ 46 w 4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7">
                    <a:moveTo>
                      <a:pt x="42" y="0"/>
                    </a:moveTo>
                    <a:lnTo>
                      <a:pt x="4" y="0"/>
                    </a:lnTo>
                    <a:lnTo>
                      <a:pt x="0" y="0"/>
                    </a:lnTo>
                    <a:lnTo>
                      <a:pt x="0" y="3"/>
                    </a:lnTo>
                    <a:lnTo>
                      <a:pt x="0" y="7"/>
                    </a:lnTo>
                    <a:lnTo>
                      <a:pt x="4" y="7"/>
                    </a:lnTo>
                    <a:lnTo>
                      <a:pt x="42" y="7"/>
                    </a:lnTo>
                    <a:lnTo>
                      <a:pt x="44" y="7"/>
                    </a:lnTo>
                    <a:lnTo>
                      <a:pt x="46" y="3"/>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03" name="Freeform 131"/>
              <p:cNvSpPr>
                <a:spLocks/>
              </p:cNvSpPr>
              <p:nvPr/>
            </p:nvSpPr>
            <p:spPr bwMode="auto">
              <a:xfrm>
                <a:off x="680" y="2289"/>
                <a:ext cx="48" cy="7"/>
              </a:xfrm>
              <a:custGeom>
                <a:avLst/>
                <a:gdLst>
                  <a:gd name="T0" fmla="*/ 42 w 48"/>
                  <a:gd name="T1" fmla="*/ 0 h 7"/>
                  <a:gd name="T2" fmla="*/ 6 w 48"/>
                  <a:gd name="T3" fmla="*/ 0 h 7"/>
                  <a:gd name="T4" fmla="*/ 2 w 48"/>
                  <a:gd name="T5" fmla="*/ 0 h 7"/>
                  <a:gd name="T6" fmla="*/ 0 w 48"/>
                  <a:gd name="T7" fmla="*/ 3 h 7"/>
                  <a:gd name="T8" fmla="*/ 2 w 48"/>
                  <a:gd name="T9" fmla="*/ 7 h 7"/>
                  <a:gd name="T10" fmla="*/ 6 w 48"/>
                  <a:gd name="T11" fmla="*/ 7 h 7"/>
                  <a:gd name="T12" fmla="*/ 42 w 48"/>
                  <a:gd name="T13" fmla="*/ 7 h 7"/>
                  <a:gd name="T14" fmla="*/ 46 w 48"/>
                  <a:gd name="T15" fmla="*/ 7 h 7"/>
                  <a:gd name="T16" fmla="*/ 48 w 48"/>
                  <a:gd name="T17" fmla="*/ 3 h 7"/>
                  <a:gd name="T18" fmla="*/ 48 w 48"/>
                  <a:gd name="T19" fmla="*/ 3 h 7"/>
                  <a:gd name="T20" fmla="*/ 46 w 48"/>
                  <a:gd name="T21" fmla="*/ 0 h 7"/>
                  <a:gd name="T22" fmla="*/ 42 w 48"/>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7"/>
                  <a:gd name="T38" fmla="*/ 48 w 48"/>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7">
                    <a:moveTo>
                      <a:pt x="42" y="0"/>
                    </a:moveTo>
                    <a:lnTo>
                      <a:pt x="6" y="0"/>
                    </a:lnTo>
                    <a:lnTo>
                      <a:pt x="2" y="0"/>
                    </a:lnTo>
                    <a:lnTo>
                      <a:pt x="0" y="3"/>
                    </a:lnTo>
                    <a:lnTo>
                      <a:pt x="2" y="7"/>
                    </a:lnTo>
                    <a:lnTo>
                      <a:pt x="6" y="7"/>
                    </a:lnTo>
                    <a:lnTo>
                      <a:pt x="42" y="7"/>
                    </a:lnTo>
                    <a:lnTo>
                      <a:pt x="46" y="7"/>
                    </a:lnTo>
                    <a:lnTo>
                      <a:pt x="48" y="3"/>
                    </a:lnTo>
                    <a:lnTo>
                      <a:pt x="46"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04" name="Freeform 132"/>
              <p:cNvSpPr>
                <a:spLocks/>
              </p:cNvSpPr>
              <p:nvPr/>
            </p:nvSpPr>
            <p:spPr bwMode="auto">
              <a:xfrm>
                <a:off x="463" y="2294"/>
                <a:ext cx="6" cy="4"/>
              </a:xfrm>
              <a:custGeom>
                <a:avLst/>
                <a:gdLst>
                  <a:gd name="T0" fmla="*/ 4 w 6"/>
                  <a:gd name="T1" fmla="*/ 4 h 4"/>
                  <a:gd name="T2" fmla="*/ 0 w 6"/>
                  <a:gd name="T3" fmla="*/ 2 h 4"/>
                  <a:gd name="T4" fmla="*/ 4 w 6"/>
                  <a:gd name="T5" fmla="*/ 0 h 4"/>
                  <a:gd name="T6" fmla="*/ 6 w 6"/>
                  <a:gd name="T7" fmla="*/ 2 h 4"/>
                  <a:gd name="T8" fmla="*/ 4 w 6"/>
                  <a:gd name="T9" fmla="*/ 4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4" y="4"/>
                    </a:moveTo>
                    <a:lnTo>
                      <a:pt x="0" y="2"/>
                    </a:lnTo>
                    <a:lnTo>
                      <a:pt x="4" y="0"/>
                    </a:lnTo>
                    <a:lnTo>
                      <a:pt x="6" y="2"/>
                    </a:lnTo>
                    <a:lnTo>
                      <a:pt x="4"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05" name="Freeform 133"/>
              <p:cNvSpPr>
                <a:spLocks/>
              </p:cNvSpPr>
              <p:nvPr/>
            </p:nvSpPr>
            <p:spPr bwMode="auto">
              <a:xfrm>
                <a:off x="463" y="2287"/>
                <a:ext cx="6" cy="3"/>
              </a:xfrm>
              <a:custGeom>
                <a:avLst/>
                <a:gdLst>
                  <a:gd name="T0" fmla="*/ 4 w 6"/>
                  <a:gd name="T1" fmla="*/ 3 h 3"/>
                  <a:gd name="T2" fmla="*/ 0 w 6"/>
                  <a:gd name="T3" fmla="*/ 2 h 3"/>
                  <a:gd name="T4" fmla="*/ 4 w 6"/>
                  <a:gd name="T5" fmla="*/ 0 h 3"/>
                  <a:gd name="T6" fmla="*/ 6 w 6"/>
                  <a:gd name="T7" fmla="*/ 2 h 3"/>
                  <a:gd name="T8" fmla="*/ 4 w 6"/>
                  <a:gd name="T9" fmla="*/ 3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4" y="3"/>
                    </a:moveTo>
                    <a:lnTo>
                      <a:pt x="0" y="2"/>
                    </a:lnTo>
                    <a:lnTo>
                      <a:pt x="4" y="0"/>
                    </a:lnTo>
                    <a:lnTo>
                      <a:pt x="6" y="2"/>
                    </a:lnTo>
                    <a:lnTo>
                      <a:pt x="4" y="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06" name="Rectangle 134"/>
              <p:cNvSpPr>
                <a:spLocks noChangeArrowheads="1"/>
              </p:cNvSpPr>
              <p:nvPr/>
            </p:nvSpPr>
            <p:spPr bwMode="auto">
              <a:xfrm>
                <a:off x="520" y="2287"/>
                <a:ext cx="82"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07" name="Line 135"/>
              <p:cNvSpPr>
                <a:spLocks noChangeShapeType="1"/>
              </p:cNvSpPr>
              <p:nvPr/>
            </p:nvSpPr>
            <p:spPr bwMode="auto">
              <a:xfrm flipH="1">
                <a:off x="686" y="2294"/>
                <a:ext cx="34"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308" name="Line 136"/>
              <p:cNvSpPr>
                <a:spLocks noChangeShapeType="1"/>
              </p:cNvSpPr>
              <p:nvPr/>
            </p:nvSpPr>
            <p:spPr bwMode="auto">
              <a:xfrm flipH="1">
                <a:off x="686" y="2290"/>
                <a:ext cx="34"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309" name="Line 137"/>
              <p:cNvSpPr>
                <a:spLocks noChangeShapeType="1"/>
              </p:cNvSpPr>
              <p:nvPr/>
            </p:nvSpPr>
            <p:spPr bwMode="auto">
              <a:xfrm flipH="1">
                <a:off x="631" y="2294"/>
                <a:ext cx="34"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310" name="Line 138"/>
              <p:cNvSpPr>
                <a:spLocks noChangeShapeType="1"/>
              </p:cNvSpPr>
              <p:nvPr/>
            </p:nvSpPr>
            <p:spPr bwMode="auto">
              <a:xfrm flipH="1">
                <a:off x="631" y="2290"/>
                <a:ext cx="34"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sp>
          <p:nvSpPr>
            <p:cNvPr id="21285" name="Rectangle 139"/>
            <p:cNvSpPr>
              <a:spLocks noChangeArrowheads="1"/>
            </p:cNvSpPr>
            <p:nvPr/>
          </p:nvSpPr>
          <p:spPr bwMode="auto">
            <a:xfrm>
              <a:off x="1051" y="2151"/>
              <a:ext cx="380" cy="26"/>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86" name="Line 140"/>
            <p:cNvSpPr>
              <a:spLocks noChangeShapeType="1"/>
            </p:cNvSpPr>
            <p:nvPr/>
          </p:nvSpPr>
          <p:spPr bwMode="auto">
            <a:xfrm>
              <a:off x="1241" y="2152"/>
              <a:ext cx="1" cy="2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87" name="Rectangle 141"/>
            <p:cNvSpPr>
              <a:spLocks noChangeArrowheads="1"/>
            </p:cNvSpPr>
            <p:nvPr/>
          </p:nvSpPr>
          <p:spPr bwMode="auto">
            <a:xfrm>
              <a:off x="1051" y="2151"/>
              <a:ext cx="190" cy="26"/>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288" name="Group 142"/>
            <p:cNvGrpSpPr>
              <a:grpSpLocks/>
            </p:cNvGrpSpPr>
            <p:nvPr/>
          </p:nvGrpSpPr>
          <p:grpSpPr bwMode="auto">
            <a:xfrm>
              <a:off x="1061" y="2157"/>
              <a:ext cx="90" cy="14"/>
              <a:chOff x="381" y="2174"/>
              <a:chExt cx="90" cy="14"/>
            </a:xfrm>
          </p:grpSpPr>
          <p:sp>
            <p:nvSpPr>
              <p:cNvPr id="21289" name="Rectangle 143"/>
              <p:cNvSpPr>
                <a:spLocks noChangeArrowheads="1"/>
              </p:cNvSpPr>
              <p:nvPr/>
            </p:nvSpPr>
            <p:spPr bwMode="auto">
              <a:xfrm>
                <a:off x="381" y="2176"/>
                <a:ext cx="14" cy="10"/>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90" name="Rectangle 144"/>
              <p:cNvSpPr>
                <a:spLocks noChangeArrowheads="1"/>
              </p:cNvSpPr>
              <p:nvPr/>
            </p:nvSpPr>
            <p:spPr bwMode="auto">
              <a:xfrm>
                <a:off x="395" y="2176"/>
                <a:ext cx="13" cy="10"/>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91" name="Freeform 145"/>
              <p:cNvSpPr>
                <a:spLocks/>
              </p:cNvSpPr>
              <p:nvPr/>
            </p:nvSpPr>
            <p:spPr bwMode="auto">
              <a:xfrm>
                <a:off x="412" y="2176"/>
                <a:ext cx="4" cy="3"/>
              </a:xfrm>
              <a:custGeom>
                <a:avLst/>
                <a:gdLst>
                  <a:gd name="T0" fmla="*/ 0 w 4"/>
                  <a:gd name="T1" fmla="*/ 1 h 3"/>
                  <a:gd name="T2" fmla="*/ 2 w 4"/>
                  <a:gd name="T3" fmla="*/ 0 h 3"/>
                  <a:gd name="T4" fmla="*/ 4 w 4"/>
                  <a:gd name="T5" fmla="*/ 1 h 3"/>
                  <a:gd name="T6" fmla="*/ 2 w 4"/>
                  <a:gd name="T7" fmla="*/ 3 h 3"/>
                  <a:gd name="T8" fmla="*/ 0 w 4"/>
                  <a:gd name="T9" fmla="*/ 1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lnTo>
                      <a:pt x="2" y="0"/>
                    </a:lnTo>
                    <a:lnTo>
                      <a:pt x="4" y="1"/>
                    </a:lnTo>
                    <a:lnTo>
                      <a:pt x="2" y="3"/>
                    </a:lnTo>
                    <a:lnTo>
                      <a:pt x="0" y="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2" name="Freeform 146"/>
              <p:cNvSpPr>
                <a:spLocks/>
              </p:cNvSpPr>
              <p:nvPr/>
            </p:nvSpPr>
            <p:spPr bwMode="auto">
              <a:xfrm>
                <a:off x="412" y="2182"/>
                <a:ext cx="4" cy="4"/>
              </a:xfrm>
              <a:custGeom>
                <a:avLst/>
                <a:gdLst>
                  <a:gd name="T0" fmla="*/ 0 w 4"/>
                  <a:gd name="T1" fmla="*/ 2 h 4"/>
                  <a:gd name="T2" fmla="*/ 2 w 4"/>
                  <a:gd name="T3" fmla="*/ 0 h 4"/>
                  <a:gd name="T4" fmla="*/ 4 w 4"/>
                  <a:gd name="T5" fmla="*/ 2 h 4"/>
                  <a:gd name="T6" fmla="*/ 2 w 4"/>
                  <a:gd name="T7" fmla="*/ 4 h 4"/>
                  <a:gd name="T8" fmla="*/ 0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2"/>
                    </a:moveTo>
                    <a:lnTo>
                      <a:pt x="2" y="0"/>
                    </a:lnTo>
                    <a:lnTo>
                      <a:pt x="4" y="2"/>
                    </a:lnTo>
                    <a:lnTo>
                      <a:pt x="2" y="4"/>
                    </a:lnTo>
                    <a:lnTo>
                      <a:pt x="0"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3" name="Freeform 147"/>
              <p:cNvSpPr>
                <a:spLocks/>
              </p:cNvSpPr>
              <p:nvPr/>
            </p:nvSpPr>
            <p:spPr bwMode="auto">
              <a:xfrm>
                <a:off x="455" y="2174"/>
                <a:ext cx="16" cy="14"/>
              </a:xfrm>
              <a:custGeom>
                <a:avLst/>
                <a:gdLst>
                  <a:gd name="T0" fmla="*/ 0 w 16"/>
                  <a:gd name="T1" fmla="*/ 7 h 14"/>
                  <a:gd name="T2" fmla="*/ 2 w 16"/>
                  <a:gd name="T3" fmla="*/ 2 h 14"/>
                  <a:gd name="T4" fmla="*/ 8 w 16"/>
                  <a:gd name="T5" fmla="*/ 0 h 14"/>
                  <a:gd name="T6" fmla="*/ 14 w 16"/>
                  <a:gd name="T7" fmla="*/ 2 h 14"/>
                  <a:gd name="T8" fmla="*/ 16 w 16"/>
                  <a:gd name="T9" fmla="*/ 7 h 14"/>
                  <a:gd name="T10" fmla="*/ 14 w 16"/>
                  <a:gd name="T11" fmla="*/ 12 h 14"/>
                  <a:gd name="T12" fmla="*/ 8 w 16"/>
                  <a:gd name="T13" fmla="*/ 14 h 14"/>
                  <a:gd name="T14" fmla="*/ 2 w 16"/>
                  <a:gd name="T15" fmla="*/ 12 h 14"/>
                  <a:gd name="T16" fmla="*/ 0 w 16"/>
                  <a:gd name="T17" fmla="*/ 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4"/>
                  <a:gd name="T29" fmla="*/ 16 w 1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4">
                    <a:moveTo>
                      <a:pt x="0" y="7"/>
                    </a:moveTo>
                    <a:lnTo>
                      <a:pt x="2" y="2"/>
                    </a:lnTo>
                    <a:lnTo>
                      <a:pt x="8" y="0"/>
                    </a:lnTo>
                    <a:lnTo>
                      <a:pt x="14" y="2"/>
                    </a:lnTo>
                    <a:lnTo>
                      <a:pt x="16" y="7"/>
                    </a:lnTo>
                    <a:lnTo>
                      <a:pt x="14" y="12"/>
                    </a:lnTo>
                    <a:lnTo>
                      <a:pt x="8" y="14"/>
                    </a:lnTo>
                    <a:lnTo>
                      <a:pt x="2" y="12"/>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4" name="Freeform 148"/>
              <p:cNvSpPr>
                <a:spLocks/>
              </p:cNvSpPr>
              <p:nvPr/>
            </p:nvSpPr>
            <p:spPr bwMode="auto">
              <a:xfrm>
                <a:off x="385" y="2179"/>
                <a:ext cx="6" cy="3"/>
              </a:xfrm>
              <a:custGeom>
                <a:avLst/>
                <a:gdLst>
                  <a:gd name="T0" fmla="*/ 0 w 6"/>
                  <a:gd name="T1" fmla="*/ 2 h 3"/>
                  <a:gd name="T2" fmla="*/ 2 w 6"/>
                  <a:gd name="T3" fmla="*/ 0 h 3"/>
                  <a:gd name="T4" fmla="*/ 6 w 6"/>
                  <a:gd name="T5" fmla="*/ 2 h 3"/>
                  <a:gd name="T6" fmla="*/ 2 w 6"/>
                  <a:gd name="T7" fmla="*/ 3 h 3"/>
                  <a:gd name="T8" fmla="*/ 0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lnTo>
                      <a:pt x="2" y="0"/>
                    </a:lnTo>
                    <a:lnTo>
                      <a:pt x="6" y="2"/>
                    </a:lnTo>
                    <a:lnTo>
                      <a:pt x="2"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95" name="Freeform 149"/>
              <p:cNvSpPr>
                <a:spLocks/>
              </p:cNvSpPr>
              <p:nvPr/>
            </p:nvSpPr>
            <p:spPr bwMode="auto">
              <a:xfrm>
                <a:off x="399" y="2179"/>
                <a:ext cx="5" cy="3"/>
              </a:xfrm>
              <a:custGeom>
                <a:avLst/>
                <a:gdLst>
                  <a:gd name="T0" fmla="*/ 0 w 5"/>
                  <a:gd name="T1" fmla="*/ 2 h 3"/>
                  <a:gd name="T2" fmla="*/ 3 w 5"/>
                  <a:gd name="T3" fmla="*/ 0 h 3"/>
                  <a:gd name="T4" fmla="*/ 5 w 5"/>
                  <a:gd name="T5" fmla="*/ 2 h 3"/>
                  <a:gd name="T6" fmla="*/ 3 w 5"/>
                  <a:gd name="T7" fmla="*/ 3 h 3"/>
                  <a:gd name="T8" fmla="*/ 0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lnTo>
                      <a:pt x="3" y="0"/>
                    </a:lnTo>
                    <a:lnTo>
                      <a:pt x="5" y="2"/>
                    </a:lnTo>
                    <a:lnTo>
                      <a:pt x="3" y="3"/>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grpSp>
      <p:sp>
        <p:nvSpPr>
          <p:cNvPr id="2077" name="Line 150"/>
          <p:cNvSpPr>
            <a:spLocks noChangeShapeType="1"/>
          </p:cNvSpPr>
          <p:nvPr/>
        </p:nvSpPr>
        <p:spPr bwMode="auto">
          <a:xfrm>
            <a:off x="2354263" y="4513263"/>
            <a:ext cx="0" cy="592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78" name="Line 151"/>
          <p:cNvSpPr>
            <a:spLocks noChangeShapeType="1"/>
          </p:cNvSpPr>
          <p:nvPr/>
        </p:nvSpPr>
        <p:spPr bwMode="auto">
          <a:xfrm>
            <a:off x="2433638" y="4513263"/>
            <a:ext cx="0" cy="592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79" name="Line 152"/>
          <p:cNvSpPr>
            <a:spLocks noChangeShapeType="1"/>
          </p:cNvSpPr>
          <p:nvPr/>
        </p:nvSpPr>
        <p:spPr bwMode="auto">
          <a:xfrm>
            <a:off x="2593975" y="4117975"/>
            <a:ext cx="13985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80" name="Line 153"/>
          <p:cNvSpPr>
            <a:spLocks noChangeShapeType="1"/>
          </p:cNvSpPr>
          <p:nvPr/>
        </p:nvSpPr>
        <p:spPr bwMode="auto">
          <a:xfrm>
            <a:off x="2593975" y="4197350"/>
            <a:ext cx="13985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81" name="Line 154"/>
          <p:cNvSpPr>
            <a:spLocks noChangeShapeType="1"/>
          </p:cNvSpPr>
          <p:nvPr/>
        </p:nvSpPr>
        <p:spPr bwMode="auto">
          <a:xfrm>
            <a:off x="4152900" y="4513263"/>
            <a:ext cx="0" cy="592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82" name="Line 155"/>
          <p:cNvSpPr>
            <a:spLocks noChangeShapeType="1"/>
          </p:cNvSpPr>
          <p:nvPr/>
        </p:nvSpPr>
        <p:spPr bwMode="auto">
          <a:xfrm>
            <a:off x="4232275" y="4513263"/>
            <a:ext cx="0" cy="592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83" name="Line 156"/>
          <p:cNvSpPr>
            <a:spLocks noChangeShapeType="1"/>
          </p:cNvSpPr>
          <p:nvPr/>
        </p:nvSpPr>
        <p:spPr bwMode="auto">
          <a:xfrm>
            <a:off x="2633663" y="5381625"/>
            <a:ext cx="139858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84" name="Line 157"/>
          <p:cNvSpPr>
            <a:spLocks noChangeShapeType="1"/>
          </p:cNvSpPr>
          <p:nvPr/>
        </p:nvSpPr>
        <p:spPr bwMode="auto">
          <a:xfrm>
            <a:off x="2633663" y="5461000"/>
            <a:ext cx="139858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grpSp>
        <p:nvGrpSpPr>
          <p:cNvPr id="2085" name="Group 158"/>
          <p:cNvGrpSpPr>
            <a:grpSpLocks/>
          </p:cNvGrpSpPr>
          <p:nvPr/>
        </p:nvGrpSpPr>
        <p:grpSpPr bwMode="auto">
          <a:xfrm>
            <a:off x="2193925" y="3998913"/>
            <a:ext cx="457200" cy="528637"/>
            <a:chOff x="1965" y="2695"/>
            <a:chExt cx="549" cy="642"/>
          </a:xfrm>
        </p:grpSpPr>
        <p:sp>
          <p:nvSpPr>
            <p:cNvPr id="20534" name="Rectangle 159"/>
            <p:cNvSpPr>
              <a:spLocks noChangeArrowheads="1"/>
            </p:cNvSpPr>
            <p:nvPr/>
          </p:nvSpPr>
          <p:spPr bwMode="auto">
            <a:xfrm>
              <a:off x="1965" y="2789"/>
              <a:ext cx="473" cy="548"/>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35" name="Rectangle 160"/>
            <p:cNvSpPr>
              <a:spLocks noChangeArrowheads="1"/>
            </p:cNvSpPr>
            <p:nvPr/>
          </p:nvSpPr>
          <p:spPr bwMode="auto">
            <a:xfrm>
              <a:off x="1965" y="2789"/>
              <a:ext cx="36" cy="383"/>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36" name="Freeform 161"/>
            <p:cNvSpPr>
              <a:spLocks/>
            </p:cNvSpPr>
            <p:nvPr/>
          </p:nvSpPr>
          <p:spPr bwMode="auto">
            <a:xfrm>
              <a:off x="1979" y="2797"/>
              <a:ext cx="8" cy="9"/>
            </a:xfrm>
            <a:custGeom>
              <a:avLst/>
              <a:gdLst>
                <a:gd name="T0" fmla="*/ 0 w 35"/>
                <a:gd name="T1" fmla="*/ 20 h 41"/>
                <a:gd name="T2" fmla="*/ 3 w 35"/>
                <a:gd name="T3" fmla="*/ 12 h 41"/>
                <a:gd name="T4" fmla="*/ 7 w 35"/>
                <a:gd name="T5" fmla="*/ 4 h 41"/>
                <a:gd name="T6" fmla="*/ 14 w 35"/>
                <a:gd name="T7" fmla="*/ 0 h 41"/>
                <a:gd name="T8" fmla="*/ 22 w 35"/>
                <a:gd name="T9" fmla="*/ 0 h 41"/>
                <a:gd name="T10" fmla="*/ 29 w 35"/>
                <a:gd name="T11" fmla="*/ 4 h 41"/>
                <a:gd name="T12" fmla="*/ 34 w 35"/>
                <a:gd name="T13" fmla="*/ 12 h 41"/>
                <a:gd name="T14" fmla="*/ 35 w 35"/>
                <a:gd name="T15" fmla="*/ 20 h 41"/>
                <a:gd name="T16" fmla="*/ 34 w 35"/>
                <a:gd name="T17" fmla="*/ 29 h 41"/>
                <a:gd name="T18" fmla="*/ 29 w 35"/>
                <a:gd name="T19" fmla="*/ 36 h 41"/>
                <a:gd name="T20" fmla="*/ 22 w 35"/>
                <a:gd name="T21" fmla="*/ 41 h 41"/>
                <a:gd name="T22" fmla="*/ 14 w 35"/>
                <a:gd name="T23" fmla="*/ 41 h 41"/>
                <a:gd name="T24" fmla="*/ 7 w 35"/>
                <a:gd name="T25" fmla="*/ 36 h 41"/>
                <a:gd name="T26" fmla="*/ 3 w 35"/>
                <a:gd name="T27" fmla="*/ 29 h 41"/>
                <a:gd name="T28" fmla="*/ 0 w 35"/>
                <a:gd name="T29" fmla="*/ 2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1"/>
                <a:gd name="T47" fmla="*/ 35 w 35"/>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1">
                  <a:moveTo>
                    <a:pt x="0" y="20"/>
                  </a:moveTo>
                  <a:lnTo>
                    <a:pt x="3" y="12"/>
                  </a:lnTo>
                  <a:lnTo>
                    <a:pt x="7" y="4"/>
                  </a:lnTo>
                  <a:lnTo>
                    <a:pt x="14" y="0"/>
                  </a:lnTo>
                  <a:lnTo>
                    <a:pt x="22" y="0"/>
                  </a:lnTo>
                  <a:lnTo>
                    <a:pt x="29" y="4"/>
                  </a:lnTo>
                  <a:lnTo>
                    <a:pt x="34" y="12"/>
                  </a:lnTo>
                  <a:lnTo>
                    <a:pt x="35" y="20"/>
                  </a:lnTo>
                  <a:lnTo>
                    <a:pt x="34" y="29"/>
                  </a:lnTo>
                  <a:lnTo>
                    <a:pt x="29" y="36"/>
                  </a:lnTo>
                  <a:lnTo>
                    <a:pt x="22" y="41"/>
                  </a:lnTo>
                  <a:lnTo>
                    <a:pt x="14" y="41"/>
                  </a:lnTo>
                  <a:lnTo>
                    <a:pt x="7" y="36"/>
                  </a:lnTo>
                  <a:lnTo>
                    <a:pt x="3" y="2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37" name="Freeform 162"/>
            <p:cNvSpPr>
              <a:spLocks/>
            </p:cNvSpPr>
            <p:nvPr/>
          </p:nvSpPr>
          <p:spPr bwMode="auto">
            <a:xfrm>
              <a:off x="1979" y="3158"/>
              <a:ext cx="8" cy="7"/>
            </a:xfrm>
            <a:custGeom>
              <a:avLst/>
              <a:gdLst>
                <a:gd name="T0" fmla="*/ 0 w 35"/>
                <a:gd name="T1" fmla="*/ 17 h 33"/>
                <a:gd name="T2" fmla="*/ 3 w 35"/>
                <a:gd name="T3" fmla="*/ 9 h 33"/>
                <a:gd name="T4" fmla="*/ 7 w 35"/>
                <a:gd name="T5" fmla="*/ 3 h 33"/>
                <a:gd name="T6" fmla="*/ 14 w 35"/>
                <a:gd name="T7" fmla="*/ 0 h 33"/>
                <a:gd name="T8" fmla="*/ 22 w 35"/>
                <a:gd name="T9" fmla="*/ 0 h 33"/>
                <a:gd name="T10" fmla="*/ 29 w 35"/>
                <a:gd name="T11" fmla="*/ 3 h 33"/>
                <a:gd name="T12" fmla="*/ 34 w 35"/>
                <a:gd name="T13" fmla="*/ 9 h 33"/>
                <a:gd name="T14" fmla="*/ 35 w 35"/>
                <a:gd name="T15" fmla="*/ 17 h 33"/>
                <a:gd name="T16" fmla="*/ 34 w 35"/>
                <a:gd name="T17" fmla="*/ 24 h 33"/>
                <a:gd name="T18" fmla="*/ 29 w 35"/>
                <a:gd name="T19" fmla="*/ 30 h 33"/>
                <a:gd name="T20" fmla="*/ 22 w 35"/>
                <a:gd name="T21" fmla="*/ 33 h 33"/>
                <a:gd name="T22" fmla="*/ 14 w 35"/>
                <a:gd name="T23" fmla="*/ 33 h 33"/>
                <a:gd name="T24" fmla="*/ 7 w 35"/>
                <a:gd name="T25" fmla="*/ 30 h 33"/>
                <a:gd name="T26" fmla="*/ 3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3" y="9"/>
                  </a:lnTo>
                  <a:lnTo>
                    <a:pt x="7" y="3"/>
                  </a:lnTo>
                  <a:lnTo>
                    <a:pt x="14" y="0"/>
                  </a:lnTo>
                  <a:lnTo>
                    <a:pt x="22" y="0"/>
                  </a:lnTo>
                  <a:lnTo>
                    <a:pt x="29" y="3"/>
                  </a:lnTo>
                  <a:lnTo>
                    <a:pt x="34" y="9"/>
                  </a:lnTo>
                  <a:lnTo>
                    <a:pt x="35" y="17"/>
                  </a:lnTo>
                  <a:lnTo>
                    <a:pt x="34" y="24"/>
                  </a:lnTo>
                  <a:lnTo>
                    <a:pt x="29" y="30"/>
                  </a:lnTo>
                  <a:lnTo>
                    <a:pt x="22" y="33"/>
                  </a:lnTo>
                  <a:lnTo>
                    <a:pt x="14" y="33"/>
                  </a:lnTo>
                  <a:lnTo>
                    <a:pt x="7" y="30"/>
                  </a:lnTo>
                  <a:lnTo>
                    <a:pt x="3"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38" name="Rectangle 163"/>
            <p:cNvSpPr>
              <a:spLocks noChangeArrowheads="1"/>
            </p:cNvSpPr>
            <p:nvPr/>
          </p:nvSpPr>
          <p:spPr bwMode="auto">
            <a:xfrm>
              <a:off x="1979" y="2929"/>
              <a:ext cx="8" cy="1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39" name="Freeform 164"/>
            <p:cNvSpPr>
              <a:spLocks/>
            </p:cNvSpPr>
            <p:nvPr/>
          </p:nvSpPr>
          <p:spPr bwMode="auto">
            <a:xfrm>
              <a:off x="2015" y="2809"/>
              <a:ext cx="9" cy="10"/>
            </a:xfrm>
            <a:custGeom>
              <a:avLst/>
              <a:gdLst>
                <a:gd name="T0" fmla="*/ 0 w 38"/>
                <a:gd name="T1" fmla="*/ 25 h 52"/>
                <a:gd name="T2" fmla="*/ 1 w 38"/>
                <a:gd name="T3" fmla="*/ 16 h 52"/>
                <a:gd name="T4" fmla="*/ 6 w 38"/>
                <a:gd name="T5" fmla="*/ 8 h 52"/>
                <a:gd name="T6" fmla="*/ 12 w 38"/>
                <a:gd name="T7" fmla="*/ 2 h 52"/>
                <a:gd name="T8" fmla="*/ 19 w 38"/>
                <a:gd name="T9" fmla="*/ 0 h 52"/>
                <a:gd name="T10" fmla="*/ 26 w 38"/>
                <a:gd name="T11" fmla="*/ 2 h 52"/>
                <a:gd name="T12" fmla="*/ 32 w 38"/>
                <a:gd name="T13" fmla="*/ 8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8"/>
                  </a:lnTo>
                  <a:lnTo>
                    <a:pt x="12" y="2"/>
                  </a:lnTo>
                  <a:lnTo>
                    <a:pt x="19" y="0"/>
                  </a:lnTo>
                  <a:lnTo>
                    <a:pt x="26" y="2"/>
                  </a:lnTo>
                  <a:lnTo>
                    <a:pt x="32" y="8"/>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0" name="Freeform 165"/>
            <p:cNvSpPr>
              <a:spLocks/>
            </p:cNvSpPr>
            <p:nvPr/>
          </p:nvSpPr>
          <p:spPr bwMode="auto">
            <a:xfrm>
              <a:off x="2416" y="2809"/>
              <a:ext cx="9" cy="10"/>
            </a:xfrm>
            <a:custGeom>
              <a:avLst/>
              <a:gdLst>
                <a:gd name="T0" fmla="*/ 0 w 36"/>
                <a:gd name="T1" fmla="*/ 25 h 52"/>
                <a:gd name="T2" fmla="*/ 1 w 36"/>
                <a:gd name="T3" fmla="*/ 16 h 52"/>
                <a:gd name="T4" fmla="*/ 6 w 36"/>
                <a:gd name="T5" fmla="*/ 8 h 52"/>
                <a:gd name="T6" fmla="*/ 11 w 36"/>
                <a:gd name="T7" fmla="*/ 2 h 52"/>
                <a:gd name="T8" fmla="*/ 18 w 36"/>
                <a:gd name="T9" fmla="*/ 0 h 52"/>
                <a:gd name="T10" fmla="*/ 25 w 36"/>
                <a:gd name="T11" fmla="*/ 2 h 52"/>
                <a:gd name="T12" fmla="*/ 31 w 36"/>
                <a:gd name="T13" fmla="*/ 8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8"/>
                  </a:lnTo>
                  <a:lnTo>
                    <a:pt x="11" y="2"/>
                  </a:lnTo>
                  <a:lnTo>
                    <a:pt x="18" y="0"/>
                  </a:lnTo>
                  <a:lnTo>
                    <a:pt x="25" y="2"/>
                  </a:lnTo>
                  <a:lnTo>
                    <a:pt x="31" y="8"/>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1" name="Freeform 166"/>
            <p:cNvSpPr>
              <a:spLocks/>
            </p:cNvSpPr>
            <p:nvPr/>
          </p:nvSpPr>
          <p:spPr bwMode="auto">
            <a:xfrm>
              <a:off x="2015" y="2851"/>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2" name="Freeform 167"/>
            <p:cNvSpPr>
              <a:spLocks/>
            </p:cNvSpPr>
            <p:nvPr/>
          </p:nvSpPr>
          <p:spPr bwMode="auto">
            <a:xfrm>
              <a:off x="2416" y="2851"/>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3" name="Freeform 168"/>
            <p:cNvSpPr>
              <a:spLocks/>
            </p:cNvSpPr>
            <p:nvPr/>
          </p:nvSpPr>
          <p:spPr bwMode="auto">
            <a:xfrm>
              <a:off x="2015" y="2893"/>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4" name="Freeform 169"/>
            <p:cNvSpPr>
              <a:spLocks/>
            </p:cNvSpPr>
            <p:nvPr/>
          </p:nvSpPr>
          <p:spPr bwMode="auto">
            <a:xfrm>
              <a:off x="2416" y="2893"/>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5" name="Rectangle 170"/>
            <p:cNvSpPr>
              <a:spLocks noChangeArrowheads="1"/>
            </p:cNvSpPr>
            <p:nvPr/>
          </p:nvSpPr>
          <p:spPr bwMode="auto">
            <a:xfrm>
              <a:off x="1979"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46" name="Freeform 171"/>
            <p:cNvSpPr>
              <a:spLocks/>
            </p:cNvSpPr>
            <p:nvPr/>
          </p:nvSpPr>
          <p:spPr bwMode="auto">
            <a:xfrm>
              <a:off x="1987" y="3253"/>
              <a:ext cx="9" cy="6"/>
            </a:xfrm>
            <a:custGeom>
              <a:avLst/>
              <a:gdLst>
                <a:gd name="T0" fmla="*/ 0 w 35"/>
                <a:gd name="T1" fmla="*/ 17 h 33"/>
                <a:gd name="T2" fmla="*/ 1 w 35"/>
                <a:gd name="T3" fmla="*/ 9 h 33"/>
                <a:gd name="T4" fmla="*/ 6 w 35"/>
                <a:gd name="T5" fmla="*/ 3 h 33"/>
                <a:gd name="T6" fmla="*/ 14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4 w 35"/>
                <a:gd name="T23" fmla="*/ 33 h 33"/>
                <a:gd name="T24" fmla="*/ 6 w 35"/>
                <a:gd name="T25" fmla="*/ 30 h 33"/>
                <a:gd name="T26" fmla="*/ 1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1" y="9"/>
                  </a:lnTo>
                  <a:lnTo>
                    <a:pt x="6" y="3"/>
                  </a:lnTo>
                  <a:lnTo>
                    <a:pt x="14" y="0"/>
                  </a:lnTo>
                  <a:lnTo>
                    <a:pt x="21" y="0"/>
                  </a:lnTo>
                  <a:lnTo>
                    <a:pt x="28" y="3"/>
                  </a:lnTo>
                  <a:lnTo>
                    <a:pt x="33" y="9"/>
                  </a:lnTo>
                  <a:lnTo>
                    <a:pt x="35" y="17"/>
                  </a:lnTo>
                  <a:lnTo>
                    <a:pt x="33" y="24"/>
                  </a:lnTo>
                  <a:lnTo>
                    <a:pt x="28" y="30"/>
                  </a:lnTo>
                  <a:lnTo>
                    <a:pt x="21" y="33"/>
                  </a:lnTo>
                  <a:lnTo>
                    <a:pt x="14" y="33"/>
                  </a:lnTo>
                  <a:lnTo>
                    <a:pt x="6" y="30"/>
                  </a:lnTo>
                  <a:lnTo>
                    <a:pt x="1"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7" name="Freeform 172"/>
            <p:cNvSpPr>
              <a:spLocks/>
            </p:cNvSpPr>
            <p:nvPr/>
          </p:nvSpPr>
          <p:spPr bwMode="auto">
            <a:xfrm>
              <a:off x="2181" y="3253"/>
              <a:ext cx="9" cy="6"/>
            </a:xfrm>
            <a:custGeom>
              <a:avLst/>
              <a:gdLst>
                <a:gd name="T0" fmla="*/ 0 w 35"/>
                <a:gd name="T1" fmla="*/ 14 h 28"/>
                <a:gd name="T2" fmla="*/ 2 w 35"/>
                <a:gd name="T3" fmla="*/ 7 h 28"/>
                <a:gd name="T4" fmla="*/ 7 w 35"/>
                <a:gd name="T5" fmla="*/ 2 h 28"/>
                <a:gd name="T6" fmla="*/ 14 w 35"/>
                <a:gd name="T7" fmla="*/ 0 h 28"/>
                <a:gd name="T8" fmla="*/ 22 w 35"/>
                <a:gd name="T9" fmla="*/ 0 h 28"/>
                <a:gd name="T10" fmla="*/ 29 w 35"/>
                <a:gd name="T11" fmla="*/ 2 h 28"/>
                <a:gd name="T12" fmla="*/ 34 w 35"/>
                <a:gd name="T13" fmla="*/ 7 h 28"/>
                <a:gd name="T14" fmla="*/ 35 w 35"/>
                <a:gd name="T15" fmla="*/ 14 h 28"/>
                <a:gd name="T16" fmla="*/ 34 w 35"/>
                <a:gd name="T17" fmla="*/ 20 h 28"/>
                <a:gd name="T18" fmla="*/ 29 w 35"/>
                <a:gd name="T19" fmla="*/ 24 h 28"/>
                <a:gd name="T20" fmla="*/ 22 w 35"/>
                <a:gd name="T21" fmla="*/ 28 h 28"/>
                <a:gd name="T22" fmla="*/ 14 w 35"/>
                <a:gd name="T23" fmla="*/ 28 h 28"/>
                <a:gd name="T24" fmla="*/ 7 w 35"/>
                <a:gd name="T25" fmla="*/ 24 h 28"/>
                <a:gd name="T26" fmla="*/ 2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2" y="7"/>
                  </a:lnTo>
                  <a:lnTo>
                    <a:pt x="7" y="2"/>
                  </a:lnTo>
                  <a:lnTo>
                    <a:pt x="14" y="0"/>
                  </a:lnTo>
                  <a:lnTo>
                    <a:pt x="22" y="0"/>
                  </a:lnTo>
                  <a:lnTo>
                    <a:pt x="29" y="2"/>
                  </a:lnTo>
                  <a:lnTo>
                    <a:pt x="34" y="7"/>
                  </a:lnTo>
                  <a:lnTo>
                    <a:pt x="35" y="14"/>
                  </a:lnTo>
                  <a:lnTo>
                    <a:pt x="34" y="20"/>
                  </a:lnTo>
                  <a:lnTo>
                    <a:pt x="29" y="24"/>
                  </a:lnTo>
                  <a:lnTo>
                    <a:pt x="22" y="28"/>
                  </a:lnTo>
                  <a:lnTo>
                    <a:pt x="14" y="28"/>
                  </a:lnTo>
                  <a:lnTo>
                    <a:pt x="7" y="24"/>
                  </a:lnTo>
                  <a:lnTo>
                    <a:pt x="2"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48" name="Rectangle 173"/>
            <p:cNvSpPr>
              <a:spLocks noChangeArrowheads="1"/>
            </p:cNvSpPr>
            <p:nvPr/>
          </p:nvSpPr>
          <p:spPr bwMode="auto">
            <a:xfrm>
              <a:off x="2207"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49" name="Freeform 174"/>
            <p:cNvSpPr>
              <a:spLocks/>
            </p:cNvSpPr>
            <p:nvPr/>
          </p:nvSpPr>
          <p:spPr bwMode="auto">
            <a:xfrm>
              <a:off x="2216" y="3253"/>
              <a:ext cx="9" cy="6"/>
            </a:xfrm>
            <a:custGeom>
              <a:avLst/>
              <a:gdLst>
                <a:gd name="T0" fmla="*/ 0 w 35"/>
                <a:gd name="T1" fmla="*/ 17 h 33"/>
                <a:gd name="T2" fmla="*/ 2 w 35"/>
                <a:gd name="T3" fmla="*/ 9 h 33"/>
                <a:gd name="T4" fmla="*/ 6 w 35"/>
                <a:gd name="T5" fmla="*/ 3 h 33"/>
                <a:gd name="T6" fmla="*/ 13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3 w 35"/>
                <a:gd name="T23" fmla="*/ 33 h 33"/>
                <a:gd name="T24" fmla="*/ 6 w 35"/>
                <a:gd name="T25" fmla="*/ 30 h 33"/>
                <a:gd name="T26" fmla="*/ 2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2" y="9"/>
                  </a:lnTo>
                  <a:lnTo>
                    <a:pt x="6" y="3"/>
                  </a:lnTo>
                  <a:lnTo>
                    <a:pt x="13" y="0"/>
                  </a:lnTo>
                  <a:lnTo>
                    <a:pt x="21" y="0"/>
                  </a:lnTo>
                  <a:lnTo>
                    <a:pt x="28" y="3"/>
                  </a:lnTo>
                  <a:lnTo>
                    <a:pt x="33" y="9"/>
                  </a:lnTo>
                  <a:lnTo>
                    <a:pt x="35" y="17"/>
                  </a:lnTo>
                  <a:lnTo>
                    <a:pt x="33" y="24"/>
                  </a:lnTo>
                  <a:lnTo>
                    <a:pt x="28" y="30"/>
                  </a:lnTo>
                  <a:lnTo>
                    <a:pt x="21" y="33"/>
                  </a:lnTo>
                  <a:lnTo>
                    <a:pt x="13" y="33"/>
                  </a:lnTo>
                  <a:lnTo>
                    <a:pt x="6" y="30"/>
                  </a:lnTo>
                  <a:lnTo>
                    <a:pt x="2"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50" name="Freeform 175"/>
            <p:cNvSpPr>
              <a:spLocks/>
            </p:cNvSpPr>
            <p:nvPr/>
          </p:nvSpPr>
          <p:spPr bwMode="auto">
            <a:xfrm>
              <a:off x="2410" y="3253"/>
              <a:ext cx="8" cy="6"/>
            </a:xfrm>
            <a:custGeom>
              <a:avLst/>
              <a:gdLst>
                <a:gd name="T0" fmla="*/ 0 w 35"/>
                <a:gd name="T1" fmla="*/ 14 h 28"/>
                <a:gd name="T2" fmla="*/ 1 w 35"/>
                <a:gd name="T3" fmla="*/ 7 h 28"/>
                <a:gd name="T4" fmla="*/ 7 w 35"/>
                <a:gd name="T5" fmla="*/ 2 h 28"/>
                <a:gd name="T6" fmla="*/ 14 w 35"/>
                <a:gd name="T7" fmla="*/ 0 h 28"/>
                <a:gd name="T8" fmla="*/ 21 w 35"/>
                <a:gd name="T9" fmla="*/ 0 h 28"/>
                <a:gd name="T10" fmla="*/ 28 w 35"/>
                <a:gd name="T11" fmla="*/ 2 h 28"/>
                <a:gd name="T12" fmla="*/ 34 w 35"/>
                <a:gd name="T13" fmla="*/ 7 h 28"/>
                <a:gd name="T14" fmla="*/ 35 w 35"/>
                <a:gd name="T15" fmla="*/ 14 h 28"/>
                <a:gd name="T16" fmla="*/ 34 w 35"/>
                <a:gd name="T17" fmla="*/ 20 h 28"/>
                <a:gd name="T18" fmla="*/ 28 w 35"/>
                <a:gd name="T19" fmla="*/ 24 h 28"/>
                <a:gd name="T20" fmla="*/ 21 w 35"/>
                <a:gd name="T21" fmla="*/ 28 h 28"/>
                <a:gd name="T22" fmla="*/ 14 w 35"/>
                <a:gd name="T23" fmla="*/ 28 h 28"/>
                <a:gd name="T24" fmla="*/ 7 w 35"/>
                <a:gd name="T25" fmla="*/ 24 h 28"/>
                <a:gd name="T26" fmla="*/ 1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1" y="7"/>
                  </a:lnTo>
                  <a:lnTo>
                    <a:pt x="7" y="2"/>
                  </a:lnTo>
                  <a:lnTo>
                    <a:pt x="14" y="0"/>
                  </a:lnTo>
                  <a:lnTo>
                    <a:pt x="21" y="0"/>
                  </a:lnTo>
                  <a:lnTo>
                    <a:pt x="28" y="2"/>
                  </a:lnTo>
                  <a:lnTo>
                    <a:pt x="34" y="7"/>
                  </a:lnTo>
                  <a:lnTo>
                    <a:pt x="35" y="14"/>
                  </a:lnTo>
                  <a:lnTo>
                    <a:pt x="34" y="20"/>
                  </a:lnTo>
                  <a:lnTo>
                    <a:pt x="28" y="24"/>
                  </a:lnTo>
                  <a:lnTo>
                    <a:pt x="21" y="28"/>
                  </a:lnTo>
                  <a:lnTo>
                    <a:pt x="14" y="28"/>
                  </a:lnTo>
                  <a:lnTo>
                    <a:pt x="7" y="24"/>
                  </a:lnTo>
                  <a:lnTo>
                    <a:pt x="1"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51" name="Rectangle 176"/>
            <p:cNvSpPr>
              <a:spLocks noChangeArrowheads="1"/>
            </p:cNvSpPr>
            <p:nvPr/>
          </p:nvSpPr>
          <p:spPr bwMode="auto">
            <a:xfrm>
              <a:off x="2006" y="3129"/>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2" name="Rectangle 177"/>
            <p:cNvSpPr>
              <a:spLocks noChangeArrowheads="1"/>
            </p:cNvSpPr>
            <p:nvPr/>
          </p:nvSpPr>
          <p:spPr bwMode="auto">
            <a:xfrm>
              <a:off x="2006" y="2960"/>
              <a:ext cx="428" cy="4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3" name="Rectangle 178"/>
            <p:cNvSpPr>
              <a:spLocks noChangeArrowheads="1"/>
            </p:cNvSpPr>
            <p:nvPr/>
          </p:nvSpPr>
          <p:spPr bwMode="auto">
            <a:xfrm>
              <a:off x="2006" y="308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4" name="Rectangle 179"/>
            <p:cNvSpPr>
              <a:spLocks noChangeArrowheads="1"/>
            </p:cNvSpPr>
            <p:nvPr/>
          </p:nvSpPr>
          <p:spPr bwMode="auto">
            <a:xfrm>
              <a:off x="2006" y="304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5" name="Rectangle 180"/>
            <p:cNvSpPr>
              <a:spLocks noChangeArrowheads="1"/>
            </p:cNvSpPr>
            <p:nvPr/>
          </p:nvSpPr>
          <p:spPr bwMode="auto">
            <a:xfrm>
              <a:off x="2006" y="300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6" name="Rectangle 181"/>
            <p:cNvSpPr>
              <a:spLocks noChangeArrowheads="1"/>
            </p:cNvSpPr>
            <p:nvPr/>
          </p:nvSpPr>
          <p:spPr bwMode="auto">
            <a:xfrm>
              <a:off x="2006" y="2918"/>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7" name="Rectangle 182"/>
            <p:cNvSpPr>
              <a:spLocks noChangeArrowheads="1"/>
            </p:cNvSpPr>
            <p:nvPr/>
          </p:nvSpPr>
          <p:spPr bwMode="auto">
            <a:xfrm>
              <a:off x="2006" y="283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8" name="Rectangle 183"/>
            <p:cNvSpPr>
              <a:spLocks noChangeArrowheads="1"/>
            </p:cNvSpPr>
            <p:nvPr/>
          </p:nvSpPr>
          <p:spPr bwMode="auto">
            <a:xfrm>
              <a:off x="2006" y="287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59" name="Rectangle 184"/>
            <p:cNvSpPr>
              <a:spLocks noChangeArrowheads="1"/>
            </p:cNvSpPr>
            <p:nvPr/>
          </p:nvSpPr>
          <p:spPr bwMode="auto">
            <a:xfrm>
              <a:off x="2006" y="279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60" name="Freeform 185"/>
            <p:cNvSpPr>
              <a:spLocks/>
            </p:cNvSpPr>
            <p:nvPr/>
          </p:nvSpPr>
          <p:spPr bwMode="auto">
            <a:xfrm>
              <a:off x="2015" y="3061"/>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1" name="Freeform 186"/>
            <p:cNvSpPr>
              <a:spLocks/>
            </p:cNvSpPr>
            <p:nvPr/>
          </p:nvSpPr>
          <p:spPr bwMode="auto">
            <a:xfrm>
              <a:off x="2416" y="3061"/>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2" name="Freeform 187"/>
            <p:cNvSpPr>
              <a:spLocks/>
            </p:cNvSpPr>
            <p:nvPr/>
          </p:nvSpPr>
          <p:spPr bwMode="auto">
            <a:xfrm>
              <a:off x="2015" y="3103"/>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3" name="Freeform 188"/>
            <p:cNvSpPr>
              <a:spLocks/>
            </p:cNvSpPr>
            <p:nvPr/>
          </p:nvSpPr>
          <p:spPr bwMode="auto">
            <a:xfrm>
              <a:off x="2416" y="3103"/>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4" name="Freeform 189"/>
            <p:cNvSpPr>
              <a:spLocks/>
            </p:cNvSpPr>
            <p:nvPr/>
          </p:nvSpPr>
          <p:spPr bwMode="auto">
            <a:xfrm>
              <a:off x="2015" y="3145"/>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5" name="Freeform 190"/>
            <p:cNvSpPr>
              <a:spLocks/>
            </p:cNvSpPr>
            <p:nvPr/>
          </p:nvSpPr>
          <p:spPr bwMode="auto">
            <a:xfrm>
              <a:off x="2416" y="3145"/>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6" name="Freeform 191"/>
            <p:cNvSpPr>
              <a:spLocks/>
            </p:cNvSpPr>
            <p:nvPr/>
          </p:nvSpPr>
          <p:spPr bwMode="auto">
            <a:xfrm>
              <a:off x="2015" y="2935"/>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7" name="Freeform 192"/>
            <p:cNvSpPr>
              <a:spLocks/>
            </p:cNvSpPr>
            <p:nvPr/>
          </p:nvSpPr>
          <p:spPr bwMode="auto">
            <a:xfrm>
              <a:off x="2416" y="2935"/>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8" name="Freeform 193"/>
            <p:cNvSpPr>
              <a:spLocks/>
            </p:cNvSpPr>
            <p:nvPr/>
          </p:nvSpPr>
          <p:spPr bwMode="auto">
            <a:xfrm>
              <a:off x="2015" y="2977"/>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69" name="Freeform 194"/>
            <p:cNvSpPr>
              <a:spLocks/>
            </p:cNvSpPr>
            <p:nvPr/>
          </p:nvSpPr>
          <p:spPr bwMode="auto">
            <a:xfrm>
              <a:off x="2416" y="2977"/>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70" name="Freeform 195"/>
            <p:cNvSpPr>
              <a:spLocks/>
            </p:cNvSpPr>
            <p:nvPr/>
          </p:nvSpPr>
          <p:spPr bwMode="auto">
            <a:xfrm>
              <a:off x="2015" y="3019"/>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71" name="Freeform 196"/>
            <p:cNvSpPr>
              <a:spLocks/>
            </p:cNvSpPr>
            <p:nvPr/>
          </p:nvSpPr>
          <p:spPr bwMode="auto">
            <a:xfrm>
              <a:off x="2416" y="3019"/>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72" name="Rectangle 197"/>
            <p:cNvSpPr>
              <a:spLocks noChangeArrowheads="1"/>
            </p:cNvSpPr>
            <p:nvPr/>
          </p:nvSpPr>
          <p:spPr bwMode="auto">
            <a:xfrm>
              <a:off x="2207"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73" name="Group 198"/>
            <p:cNvGrpSpPr>
              <a:grpSpLocks/>
            </p:cNvGrpSpPr>
            <p:nvPr/>
          </p:nvGrpSpPr>
          <p:grpSpPr bwMode="auto">
            <a:xfrm>
              <a:off x="2220" y="3188"/>
              <a:ext cx="192" cy="135"/>
              <a:chOff x="1540" y="3205"/>
              <a:chExt cx="192" cy="135"/>
            </a:xfrm>
          </p:grpSpPr>
          <p:sp>
            <p:nvSpPr>
              <p:cNvPr id="21198" name="Rectangle 199"/>
              <p:cNvSpPr>
                <a:spLocks noChangeArrowheads="1"/>
              </p:cNvSpPr>
              <p:nvPr/>
            </p:nvSpPr>
            <p:spPr bwMode="auto">
              <a:xfrm>
                <a:off x="1540"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99" name="Freeform 200"/>
              <p:cNvSpPr>
                <a:spLocks/>
              </p:cNvSpPr>
              <p:nvPr/>
            </p:nvSpPr>
            <p:spPr bwMode="auto">
              <a:xfrm>
                <a:off x="1551"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00" name="Rectangle 201"/>
              <p:cNvSpPr>
                <a:spLocks noChangeArrowheads="1"/>
              </p:cNvSpPr>
              <p:nvPr/>
            </p:nvSpPr>
            <p:spPr bwMode="auto">
              <a:xfrm>
                <a:off x="1547"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01" name="Line 202"/>
              <p:cNvSpPr>
                <a:spLocks noChangeShapeType="1"/>
              </p:cNvSpPr>
              <p:nvPr/>
            </p:nvSpPr>
            <p:spPr bwMode="auto">
              <a:xfrm>
                <a:off x="1566"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02" name="Line 203"/>
              <p:cNvSpPr>
                <a:spLocks noChangeShapeType="1"/>
              </p:cNvSpPr>
              <p:nvPr/>
            </p:nvSpPr>
            <p:spPr bwMode="auto">
              <a:xfrm>
                <a:off x="1553"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03" name="Line 204"/>
              <p:cNvSpPr>
                <a:spLocks noChangeShapeType="1"/>
              </p:cNvSpPr>
              <p:nvPr/>
            </p:nvSpPr>
            <p:spPr bwMode="auto">
              <a:xfrm>
                <a:off x="1553"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204" name="Rectangle 205"/>
              <p:cNvSpPr>
                <a:spLocks noChangeArrowheads="1"/>
              </p:cNvSpPr>
              <p:nvPr/>
            </p:nvSpPr>
            <p:spPr bwMode="auto">
              <a:xfrm>
                <a:off x="1573"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05" name="Rectangle 206"/>
              <p:cNvSpPr>
                <a:spLocks noChangeArrowheads="1"/>
              </p:cNvSpPr>
              <p:nvPr/>
            </p:nvSpPr>
            <p:spPr bwMode="auto">
              <a:xfrm>
                <a:off x="1562"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06" name="Rectangle 207"/>
              <p:cNvSpPr>
                <a:spLocks noChangeArrowheads="1"/>
              </p:cNvSpPr>
              <p:nvPr/>
            </p:nvSpPr>
            <p:spPr bwMode="auto">
              <a:xfrm>
                <a:off x="1549"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07" name="Freeform 208"/>
              <p:cNvSpPr>
                <a:spLocks/>
              </p:cNvSpPr>
              <p:nvPr/>
            </p:nvSpPr>
            <p:spPr bwMode="auto">
              <a:xfrm>
                <a:off x="1625"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08" name="Freeform 209"/>
              <p:cNvSpPr>
                <a:spLocks/>
              </p:cNvSpPr>
              <p:nvPr/>
            </p:nvSpPr>
            <p:spPr bwMode="auto">
              <a:xfrm>
                <a:off x="1601"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21209" name="Rectangle 210"/>
              <p:cNvSpPr>
                <a:spLocks noChangeArrowheads="1"/>
              </p:cNvSpPr>
              <p:nvPr/>
            </p:nvSpPr>
            <p:spPr bwMode="auto">
              <a:xfrm>
                <a:off x="1597"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10" name="Freeform 211"/>
              <p:cNvSpPr>
                <a:spLocks/>
              </p:cNvSpPr>
              <p:nvPr/>
            </p:nvSpPr>
            <p:spPr bwMode="auto">
              <a:xfrm>
                <a:off x="1605"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11" name="Freeform 212"/>
              <p:cNvSpPr>
                <a:spLocks/>
              </p:cNvSpPr>
              <p:nvPr/>
            </p:nvSpPr>
            <p:spPr bwMode="auto">
              <a:xfrm>
                <a:off x="1715"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12" name="Freeform 213"/>
              <p:cNvSpPr>
                <a:spLocks/>
              </p:cNvSpPr>
              <p:nvPr/>
            </p:nvSpPr>
            <p:spPr bwMode="auto">
              <a:xfrm>
                <a:off x="1605"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13" name="Freeform 214"/>
              <p:cNvSpPr>
                <a:spLocks/>
              </p:cNvSpPr>
              <p:nvPr/>
            </p:nvSpPr>
            <p:spPr bwMode="auto">
              <a:xfrm>
                <a:off x="1715"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74" name="Rectangle 215"/>
            <p:cNvSpPr>
              <a:spLocks noChangeArrowheads="1"/>
            </p:cNvSpPr>
            <p:nvPr/>
          </p:nvSpPr>
          <p:spPr bwMode="auto">
            <a:xfrm>
              <a:off x="2006" y="2917"/>
              <a:ext cx="428" cy="46"/>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75" name="Freeform 216"/>
            <p:cNvSpPr>
              <a:spLocks/>
            </p:cNvSpPr>
            <p:nvPr/>
          </p:nvSpPr>
          <p:spPr bwMode="auto">
            <a:xfrm>
              <a:off x="2011" y="2950"/>
              <a:ext cx="6" cy="4"/>
            </a:xfrm>
            <a:custGeom>
              <a:avLst/>
              <a:gdLst>
                <a:gd name="T0" fmla="*/ 23 w 23"/>
                <a:gd name="T1" fmla="*/ 10 h 21"/>
                <a:gd name="T2" fmla="*/ 20 w 23"/>
                <a:gd name="T3" fmla="*/ 17 h 21"/>
                <a:gd name="T4" fmla="*/ 15 w 23"/>
                <a:gd name="T5" fmla="*/ 21 h 21"/>
                <a:gd name="T6" fmla="*/ 8 w 23"/>
                <a:gd name="T7" fmla="*/ 21 h 21"/>
                <a:gd name="T8" fmla="*/ 2 w 23"/>
                <a:gd name="T9" fmla="*/ 17 h 21"/>
                <a:gd name="T10" fmla="*/ 0 w 23"/>
                <a:gd name="T11" fmla="*/ 10 h 21"/>
                <a:gd name="T12" fmla="*/ 2 w 23"/>
                <a:gd name="T13" fmla="*/ 5 h 21"/>
                <a:gd name="T14" fmla="*/ 8 w 23"/>
                <a:gd name="T15" fmla="*/ 0 h 21"/>
                <a:gd name="T16" fmla="*/ 15 w 23"/>
                <a:gd name="T17" fmla="*/ 0 h 21"/>
                <a:gd name="T18" fmla="*/ 20 w 23"/>
                <a:gd name="T19" fmla="*/ 5 h 21"/>
                <a:gd name="T20" fmla="*/ 23 w 23"/>
                <a:gd name="T21" fmla="*/ 1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23" y="10"/>
                  </a:moveTo>
                  <a:lnTo>
                    <a:pt x="20" y="17"/>
                  </a:lnTo>
                  <a:lnTo>
                    <a:pt x="15" y="21"/>
                  </a:lnTo>
                  <a:lnTo>
                    <a:pt x="8" y="21"/>
                  </a:lnTo>
                  <a:lnTo>
                    <a:pt x="2" y="17"/>
                  </a:lnTo>
                  <a:lnTo>
                    <a:pt x="0" y="10"/>
                  </a:lnTo>
                  <a:lnTo>
                    <a:pt x="2" y="5"/>
                  </a:lnTo>
                  <a:lnTo>
                    <a:pt x="8" y="0"/>
                  </a:lnTo>
                  <a:lnTo>
                    <a:pt x="15" y="0"/>
                  </a:lnTo>
                  <a:lnTo>
                    <a:pt x="20" y="5"/>
                  </a:lnTo>
                  <a:lnTo>
                    <a:pt x="23"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nvGrpSpPr>
            <p:cNvPr id="20576" name="Group 217"/>
            <p:cNvGrpSpPr>
              <a:grpSpLocks/>
            </p:cNvGrpSpPr>
            <p:nvPr/>
          </p:nvGrpSpPr>
          <p:grpSpPr bwMode="auto">
            <a:xfrm>
              <a:off x="2028" y="2933"/>
              <a:ext cx="383" cy="14"/>
              <a:chOff x="1348" y="2950"/>
              <a:chExt cx="383" cy="14"/>
            </a:xfrm>
          </p:grpSpPr>
          <p:sp>
            <p:nvSpPr>
              <p:cNvPr id="21166" name="Rectangle 218"/>
              <p:cNvSpPr>
                <a:spLocks noChangeArrowheads="1"/>
              </p:cNvSpPr>
              <p:nvPr/>
            </p:nvSpPr>
            <p:spPr bwMode="auto">
              <a:xfrm>
                <a:off x="1643"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67" name="Rectangle 219"/>
              <p:cNvSpPr>
                <a:spLocks noChangeArrowheads="1"/>
              </p:cNvSpPr>
              <p:nvPr/>
            </p:nvSpPr>
            <p:spPr bwMode="auto">
              <a:xfrm>
                <a:off x="1665"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68" name="Freeform 220"/>
              <p:cNvSpPr>
                <a:spLocks/>
              </p:cNvSpPr>
              <p:nvPr/>
            </p:nvSpPr>
            <p:spPr bwMode="auto">
              <a:xfrm>
                <a:off x="1648"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69" name="Freeform 221"/>
              <p:cNvSpPr>
                <a:spLocks/>
              </p:cNvSpPr>
              <p:nvPr/>
            </p:nvSpPr>
            <p:spPr bwMode="auto">
              <a:xfrm>
                <a:off x="1670" y="2953"/>
                <a:ext cx="9" cy="7"/>
              </a:xfrm>
              <a:custGeom>
                <a:avLst/>
                <a:gdLst>
                  <a:gd name="T0" fmla="*/ 0 w 9"/>
                  <a:gd name="T1" fmla="*/ 4 h 7"/>
                  <a:gd name="T2" fmla="*/ 2 w 9"/>
                  <a:gd name="T3" fmla="*/ 0 h 7"/>
                  <a:gd name="T4" fmla="*/ 6 w 9"/>
                  <a:gd name="T5" fmla="*/ 0 h 7"/>
                  <a:gd name="T6" fmla="*/ 9 w 9"/>
                  <a:gd name="T7" fmla="*/ 4 h 7"/>
                  <a:gd name="T8" fmla="*/ 6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6" y="0"/>
                    </a:lnTo>
                    <a:lnTo>
                      <a:pt x="9"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70" name="Rectangle 222"/>
              <p:cNvSpPr>
                <a:spLocks noChangeArrowheads="1"/>
              </p:cNvSpPr>
              <p:nvPr/>
            </p:nvSpPr>
            <p:spPr bwMode="auto">
              <a:xfrm>
                <a:off x="1692"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71" name="Rectangle 223"/>
              <p:cNvSpPr>
                <a:spLocks noChangeArrowheads="1"/>
              </p:cNvSpPr>
              <p:nvPr/>
            </p:nvSpPr>
            <p:spPr bwMode="auto">
              <a:xfrm>
                <a:off x="1714"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72" name="Freeform 224"/>
              <p:cNvSpPr>
                <a:spLocks/>
              </p:cNvSpPr>
              <p:nvPr/>
            </p:nvSpPr>
            <p:spPr bwMode="auto">
              <a:xfrm>
                <a:off x="1698" y="2953"/>
                <a:ext cx="7" cy="7"/>
              </a:xfrm>
              <a:custGeom>
                <a:avLst/>
                <a:gdLst>
                  <a:gd name="T0" fmla="*/ 0 w 7"/>
                  <a:gd name="T1" fmla="*/ 4 h 7"/>
                  <a:gd name="T2" fmla="*/ 3 w 7"/>
                  <a:gd name="T3" fmla="*/ 0 h 7"/>
                  <a:gd name="T4" fmla="*/ 5 w 7"/>
                  <a:gd name="T5" fmla="*/ 0 h 7"/>
                  <a:gd name="T6" fmla="*/ 7 w 7"/>
                  <a:gd name="T7" fmla="*/ 4 h 7"/>
                  <a:gd name="T8" fmla="*/ 5 w 7"/>
                  <a:gd name="T9" fmla="*/ 7 h 7"/>
                  <a:gd name="T10" fmla="*/ 3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3" y="0"/>
                    </a:lnTo>
                    <a:lnTo>
                      <a:pt x="5" y="0"/>
                    </a:lnTo>
                    <a:lnTo>
                      <a:pt x="7" y="4"/>
                    </a:lnTo>
                    <a:lnTo>
                      <a:pt x="5"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73" name="Freeform 225"/>
              <p:cNvSpPr>
                <a:spLocks/>
              </p:cNvSpPr>
              <p:nvPr/>
            </p:nvSpPr>
            <p:spPr bwMode="auto">
              <a:xfrm>
                <a:off x="1718"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74" name="Rectangle 226"/>
              <p:cNvSpPr>
                <a:spLocks noChangeArrowheads="1"/>
              </p:cNvSpPr>
              <p:nvPr/>
            </p:nvSpPr>
            <p:spPr bwMode="auto">
              <a:xfrm>
                <a:off x="159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75" name="Rectangle 227"/>
              <p:cNvSpPr>
                <a:spLocks noChangeArrowheads="1"/>
              </p:cNvSpPr>
              <p:nvPr/>
            </p:nvSpPr>
            <p:spPr bwMode="auto">
              <a:xfrm>
                <a:off x="161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76" name="Freeform 228"/>
              <p:cNvSpPr>
                <a:spLocks/>
              </p:cNvSpPr>
              <p:nvPr/>
            </p:nvSpPr>
            <p:spPr bwMode="auto">
              <a:xfrm>
                <a:off x="1599"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77" name="Freeform 229"/>
              <p:cNvSpPr>
                <a:spLocks/>
              </p:cNvSpPr>
              <p:nvPr/>
            </p:nvSpPr>
            <p:spPr bwMode="auto">
              <a:xfrm>
                <a:off x="1621" y="2953"/>
                <a:ext cx="7" cy="7"/>
              </a:xfrm>
              <a:custGeom>
                <a:avLst/>
                <a:gdLst>
                  <a:gd name="T0" fmla="*/ 0 w 7"/>
                  <a:gd name="T1" fmla="*/ 4 h 7"/>
                  <a:gd name="T2" fmla="*/ 2 w 7"/>
                  <a:gd name="T3" fmla="*/ 0 h 7"/>
                  <a:gd name="T4" fmla="*/ 5 w 7"/>
                  <a:gd name="T5" fmla="*/ 0 h 7"/>
                  <a:gd name="T6" fmla="*/ 7 w 7"/>
                  <a:gd name="T7" fmla="*/ 4 h 7"/>
                  <a:gd name="T8" fmla="*/ 5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5" y="0"/>
                    </a:lnTo>
                    <a:lnTo>
                      <a:pt x="7" y="4"/>
                    </a:lnTo>
                    <a:lnTo>
                      <a:pt x="5"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78" name="Rectangle 230"/>
              <p:cNvSpPr>
                <a:spLocks noChangeArrowheads="1"/>
              </p:cNvSpPr>
              <p:nvPr/>
            </p:nvSpPr>
            <p:spPr bwMode="auto">
              <a:xfrm>
                <a:off x="1544"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79" name="Rectangle 231"/>
              <p:cNvSpPr>
                <a:spLocks noChangeArrowheads="1"/>
              </p:cNvSpPr>
              <p:nvPr/>
            </p:nvSpPr>
            <p:spPr bwMode="auto">
              <a:xfrm>
                <a:off x="1566"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80" name="Freeform 232"/>
              <p:cNvSpPr>
                <a:spLocks/>
              </p:cNvSpPr>
              <p:nvPr/>
            </p:nvSpPr>
            <p:spPr bwMode="auto">
              <a:xfrm>
                <a:off x="1551"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81" name="Freeform 233"/>
              <p:cNvSpPr>
                <a:spLocks/>
              </p:cNvSpPr>
              <p:nvPr/>
            </p:nvSpPr>
            <p:spPr bwMode="auto">
              <a:xfrm>
                <a:off x="1571"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82" name="Rectangle 234"/>
              <p:cNvSpPr>
                <a:spLocks noChangeArrowheads="1"/>
              </p:cNvSpPr>
              <p:nvPr/>
            </p:nvSpPr>
            <p:spPr bwMode="auto">
              <a:xfrm>
                <a:off x="1496"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83" name="Rectangle 235"/>
              <p:cNvSpPr>
                <a:spLocks noChangeArrowheads="1"/>
              </p:cNvSpPr>
              <p:nvPr/>
            </p:nvSpPr>
            <p:spPr bwMode="auto">
              <a:xfrm>
                <a:off x="1518"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84" name="Freeform 236"/>
              <p:cNvSpPr>
                <a:spLocks/>
              </p:cNvSpPr>
              <p:nvPr/>
            </p:nvSpPr>
            <p:spPr bwMode="auto">
              <a:xfrm>
                <a:off x="1500"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85" name="Freeform 237"/>
              <p:cNvSpPr>
                <a:spLocks/>
              </p:cNvSpPr>
              <p:nvPr/>
            </p:nvSpPr>
            <p:spPr bwMode="auto">
              <a:xfrm>
                <a:off x="1522"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86" name="Rectangle 238"/>
              <p:cNvSpPr>
                <a:spLocks noChangeArrowheads="1"/>
              </p:cNvSpPr>
              <p:nvPr/>
            </p:nvSpPr>
            <p:spPr bwMode="auto">
              <a:xfrm>
                <a:off x="1447"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87" name="Rectangle 239"/>
              <p:cNvSpPr>
                <a:spLocks noChangeArrowheads="1"/>
              </p:cNvSpPr>
              <p:nvPr/>
            </p:nvSpPr>
            <p:spPr bwMode="auto">
              <a:xfrm>
                <a:off x="1467"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88" name="Freeform 240"/>
              <p:cNvSpPr>
                <a:spLocks/>
              </p:cNvSpPr>
              <p:nvPr/>
            </p:nvSpPr>
            <p:spPr bwMode="auto">
              <a:xfrm>
                <a:off x="1452"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89" name="Freeform 241"/>
              <p:cNvSpPr>
                <a:spLocks/>
              </p:cNvSpPr>
              <p:nvPr/>
            </p:nvSpPr>
            <p:spPr bwMode="auto">
              <a:xfrm>
                <a:off x="1474"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90" name="Rectangle 242"/>
              <p:cNvSpPr>
                <a:spLocks noChangeArrowheads="1"/>
              </p:cNvSpPr>
              <p:nvPr/>
            </p:nvSpPr>
            <p:spPr bwMode="auto">
              <a:xfrm>
                <a:off x="1396"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91" name="Rectangle 243"/>
              <p:cNvSpPr>
                <a:spLocks noChangeArrowheads="1"/>
              </p:cNvSpPr>
              <p:nvPr/>
            </p:nvSpPr>
            <p:spPr bwMode="auto">
              <a:xfrm>
                <a:off x="1419"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92" name="Freeform 244"/>
              <p:cNvSpPr>
                <a:spLocks/>
              </p:cNvSpPr>
              <p:nvPr/>
            </p:nvSpPr>
            <p:spPr bwMode="auto">
              <a:xfrm>
                <a:off x="1403" y="2953"/>
                <a:ext cx="7" cy="7"/>
              </a:xfrm>
              <a:custGeom>
                <a:avLst/>
                <a:gdLst>
                  <a:gd name="T0" fmla="*/ 0 w 7"/>
                  <a:gd name="T1" fmla="*/ 4 h 7"/>
                  <a:gd name="T2" fmla="*/ 2 w 7"/>
                  <a:gd name="T3" fmla="*/ 0 h 7"/>
                  <a:gd name="T4" fmla="*/ 4 w 7"/>
                  <a:gd name="T5" fmla="*/ 0 h 7"/>
                  <a:gd name="T6" fmla="*/ 7 w 7"/>
                  <a:gd name="T7" fmla="*/ 4 h 7"/>
                  <a:gd name="T8" fmla="*/ 4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4" y="0"/>
                    </a:lnTo>
                    <a:lnTo>
                      <a:pt x="7"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93" name="Freeform 245"/>
              <p:cNvSpPr>
                <a:spLocks/>
              </p:cNvSpPr>
              <p:nvPr/>
            </p:nvSpPr>
            <p:spPr bwMode="auto">
              <a:xfrm>
                <a:off x="1423"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94" name="Rectangle 246"/>
              <p:cNvSpPr>
                <a:spLocks noChangeArrowheads="1"/>
              </p:cNvSpPr>
              <p:nvPr/>
            </p:nvSpPr>
            <p:spPr bwMode="auto">
              <a:xfrm>
                <a:off x="1348"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95" name="Rectangle 247"/>
              <p:cNvSpPr>
                <a:spLocks noChangeArrowheads="1"/>
              </p:cNvSpPr>
              <p:nvPr/>
            </p:nvSpPr>
            <p:spPr bwMode="auto">
              <a:xfrm>
                <a:off x="1370"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96" name="Freeform 248"/>
              <p:cNvSpPr>
                <a:spLocks/>
              </p:cNvSpPr>
              <p:nvPr/>
            </p:nvSpPr>
            <p:spPr bwMode="auto">
              <a:xfrm>
                <a:off x="1352"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97" name="Freeform 249"/>
              <p:cNvSpPr>
                <a:spLocks/>
              </p:cNvSpPr>
              <p:nvPr/>
            </p:nvSpPr>
            <p:spPr bwMode="auto">
              <a:xfrm>
                <a:off x="1374"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77" name="Rectangle 250"/>
            <p:cNvSpPr>
              <a:spLocks noChangeArrowheads="1"/>
            </p:cNvSpPr>
            <p:nvPr/>
          </p:nvSpPr>
          <p:spPr bwMode="auto">
            <a:xfrm>
              <a:off x="2006" y="2792"/>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78" name="Group 251"/>
            <p:cNvGrpSpPr>
              <a:grpSpLocks/>
            </p:cNvGrpSpPr>
            <p:nvPr/>
          </p:nvGrpSpPr>
          <p:grpSpPr bwMode="auto">
            <a:xfrm>
              <a:off x="2033" y="2796"/>
              <a:ext cx="374" cy="35"/>
              <a:chOff x="1353" y="2813"/>
              <a:chExt cx="374" cy="35"/>
            </a:xfrm>
          </p:grpSpPr>
          <p:sp>
            <p:nvSpPr>
              <p:cNvPr id="21148" name="Rectangle 252"/>
              <p:cNvSpPr>
                <a:spLocks noChangeArrowheads="1"/>
              </p:cNvSpPr>
              <p:nvPr/>
            </p:nvSpPr>
            <p:spPr bwMode="auto">
              <a:xfrm>
                <a:off x="1467" y="2813"/>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49" name="Freeform 253"/>
              <p:cNvSpPr>
                <a:spLocks/>
              </p:cNvSpPr>
              <p:nvPr/>
            </p:nvSpPr>
            <p:spPr bwMode="auto">
              <a:xfrm>
                <a:off x="1373" y="2831"/>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50" name="Freeform 254"/>
              <p:cNvSpPr>
                <a:spLocks/>
              </p:cNvSpPr>
              <p:nvPr/>
            </p:nvSpPr>
            <p:spPr bwMode="auto">
              <a:xfrm>
                <a:off x="1364" y="2831"/>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51" name="Freeform 255"/>
              <p:cNvSpPr>
                <a:spLocks/>
              </p:cNvSpPr>
              <p:nvPr/>
            </p:nvSpPr>
            <p:spPr bwMode="auto">
              <a:xfrm>
                <a:off x="1353" y="283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52" name="Freeform 256"/>
              <p:cNvSpPr>
                <a:spLocks/>
              </p:cNvSpPr>
              <p:nvPr/>
            </p:nvSpPr>
            <p:spPr bwMode="auto">
              <a:xfrm>
                <a:off x="1384" y="2831"/>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53" name="Rectangle 257"/>
              <p:cNvSpPr>
                <a:spLocks noChangeArrowheads="1"/>
              </p:cNvSpPr>
              <p:nvPr/>
            </p:nvSpPr>
            <p:spPr bwMode="auto">
              <a:xfrm>
                <a:off x="1509" y="2835"/>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54" name="Rectangle 258"/>
              <p:cNvSpPr>
                <a:spLocks noChangeArrowheads="1"/>
              </p:cNvSpPr>
              <p:nvPr/>
            </p:nvSpPr>
            <p:spPr bwMode="auto">
              <a:xfrm>
                <a:off x="1421"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55" name="Freeform 259"/>
              <p:cNvSpPr>
                <a:spLocks/>
              </p:cNvSpPr>
              <p:nvPr/>
            </p:nvSpPr>
            <p:spPr bwMode="auto">
              <a:xfrm>
                <a:off x="1423"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56" name="Rectangle 260"/>
              <p:cNvSpPr>
                <a:spLocks noChangeArrowheads="1"/>
              </p:cNvSpPr>
              <p:nvPr/>
            </p:nvSpPr>
            <p:spPr bwMode="auto">
              <a:xfrm>
                <a:off x="1399"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57" name="Freeform 261"/>
              <p:cNvSpPr>
                <a:spLocks/>
              </p:cNvSpPr>
              <p:nvPr/>
            </p:nvSpPr>
            <p:spPr bwMode="auto">
              <a:xfrm>
                <a:off x="1401"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58" name="Rectangle 262"/>
              <p:cNvSpPr>
                <a:spLocks noChangeArrowheads="1"/>
              </p:cNvSpPr>
              <p:nvPr/>
            </p:nvSpPr>
            <p:spPr bwMode="auto">
              <a:xfrm>
                <a:off x="1621"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59" name="Rectangle 263"/>
              <p:cNvSpPr>
                <a:spLocks noChangeArrowheads="1"/>
              </p:cNvSpPr>
              <p:nvPr/>
            </p:nvSpPr>
            <p:spPr bwMode="auto">
              <a:xfrm>
                <a:off x="1643"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60" name="Freeform 264"/>
              <p:cNvSpPr>
                <a:spLocks/>
              </p:cNvSpPr>
              <p:nvPr/>
            </p:nvSpPr>
            <p:spPr bwMode="auto">
              <a:xfrm>
                <a:off x="1626"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61" name="Freeform 265"/>
              <p:cNvSpPr>
                <a:spLocks/>
              </p:cNvSpPr>
              <p:nvPr/>
            </p:nvSpPr>
            <p:spPr bwMode="auto">
              <a:xfrm>
                <a:off x="1648" y="2828"/>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62" name="Rectangle 266"/>
              <p:cNvSpPr>
                <a:spLocks noChangeArrowheads="1"/>
              </p:cNvSpPr>
              <p:nvPr/>
            </p:nvSpPr>
            <p:spPr bwMode="auto">
              <a:xfrm>
                <a:off x="1687"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63" name="Rectangle 267"/>
              <p:cNvSpPr>
                <a:spLocks noChangeArrowheads="1"/>
              </p:cNvSpPr>
              <p:nvPr/>
            </p:nvSpPr>
            <p:spPr bwMode="auto">
              <a:xfrm>
                <a:off x="1707" y="2824"/>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64" name="Freeform 268"/>
              <p:cNvSpPr>
                <a:spLocks/>
              </p:cNvSpPr>
              <p:nvPr/>
            </p:nvSpPr>
            <p:spPr bwMode="auto">
              <a:xfrm>
                <a:off x="1692"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65" name="Freeform 269"/>
              <p:cNvSpPr>
                <a:spLocks/>
              </p:cNvSpPr>
              <p:nvPr/>
            </p:nvSpPr>
            <p:spPr bwMode="auto">
              <a:xfrm>
                <a:off x="1714" y="2828"/>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79" name="Rectangle 270"/>
            <p:cNvSpPr>
              <a:spLocks noChangeArrowheads="1"/>
            </p:cNvSpPr>
            <p:nvPr/>
          </p:nvSpPr>
          <p:spPr bwMode="auto">
            <a:xfrm>
              <a:off x="2006" y="3129"/>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80" name="Group 271"/>
            <p:cNvGrpSpPr>
              <a:grpSpLocks/>
            </p:cNvGrpSpPr>
            <p:nvPr/>
          </p:nvGrpSpPr>
          <p:grpSpPr bwMode="auto">
            <a:xfrm>
              <a:off x="2009" y="3134"/>
              <a:ext cx="420" cy="31"/>
              <a:chOff x="1329" y="3151"/>
              <a:chExt cx="420" cy="31"/>
            </a:xfrm>
          </p:grpSpPr>
          <p:sp>
            <p:nvSpPr>
              <p:cNvPr id="21019" name="Freeform 272"/>
              <p:cNvSpPr>
                <a:spLocks/>
              </p:cNvSpPr>
              <p:nvPr/>
            </p:nvSpPr>
            <p:spPr bwMode="auto">
              <a:xfrm>
                <a:off x="1329" y="317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20" name="Rectangle 273"/>
              <p:cNvSpPr>
                <a:spLocks noChangeArrowheads="1"/>
              </p:cNvSpPr>
              <p:nvPr/>
            </p:nvSpPr>
            <p:spPr bwMode="auto">
              <a:xfrm>
                <a:off x="135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21" name="Freeform 274"/>
              <p:cNvSpPr>
                <a:spLocks/>
              </p:cNvSpPr>
              <p:nvPr/>
            </p:nvSpPr>
            <p:spPr bwMode="auto">
              <a:xfrm>
                <a:off x="136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22" name="Rectangle 275"/>
              <p:cNvSpPr>
                <a:spLocks noChangeArrowheads="1"/>
              </p:cNvSpPr>
              <p:nvPr/>
            </p:nvSpPr>
            <p:spPr bwMode="auto">
              <a:xfrm>
                <a:off x="134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23" name="Freeform 276"/>
              <p:cNvSpPr>
                <a:spLocks/>
              </p:cNvSpPr>
              <p:nvPr/>
            </p:nvSpPr>
            <p:spPr bwMode="auto">
              <a:xfrm>
                <a:off x="1342"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24" name="Rectangle 277"/>
              <p:cNvSpPr>
                <a:spLocks noChangeArrowheads="1"/>
              </p:cNvSpPr>
              <p:nvPr/>
            </p:nvSpPr>
            <p:spPr bwMode="auto">
              <a:xfrm>
                <a:off x="1714"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25" name="Freeform 278"/>
              <p:cNvSpPr>
                <a:spLocks/>
              </p:cNvSpPr>
              <p:nvPr/>
            </p:nvSpPr>
            <p:spPr bwMode="auto">
              <a:xfrm>
                <a:off x="1716"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26" name="Rectangle 279"/>
              <p:cNvSpPr>
                <a:spLocks noChangeArrowheads="1"/>
              </p:cNvSpPr>
              <p:nvPr/>
            </p:nvSpPr>
            <p:spPr bwMode="auto">
              <a:xfrm>
                <a:off x="1542"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27" name="Freeform 280"/>
              <p:cNvSpPr>
                <a:spLocks/>
              </p:cNvSpPr>
              <p:nvPr/>
            </p:nvSpPr>
            <p:spPr bwMode="auto">
              <a:xfrm>
                <a:off x="154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28" name="Rectangle 281"/>
              <p:cNvSpPr>
                <a:spLocks noChangeArrowheads="1"/>
              </p:cNvSpPr>
              <p:nvPr/>
            </p:nvSpPr>
            <p:spPr bwMode="auto">
              <a:xfrm>
                <a:off x="1696"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29" name="Freeform 282"/>
              <p:cNvSpPr>
                <a:spLocks/>
              </p:cNvSpPr>
              <p:nvPr/>
            </p:nvSpPr>
            <p:spPr bwMode="auto">
              <a:xfrm>
                <a:off x="1699"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30" name="Rectangle 283"/>
              <p:cNvSpPr>
                <a:spLocks noChangeArrowheads="1"/>
              </p:cNvSpPr>
              <p:nvPr/>
            </p:nvSpPr>
            <p:spPr bwMode="auto">
              <a:xfrm>
                <a:off x="1527"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31" name="Freeform 284"/>
              <p:cNvSpPr>
                <a:spLocks/>
              </p:cNvSpPr>
              <p:nvPr/>
            </p:nvSpPr>
            <p:spPr bwMode="auto">
              <a:xfrm>
                <a:off x="1529"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32" name="Rectangle 285"/>
              <p:cNvSpPr>
                <a:spLocks noChangeArrowheads="1"/>
              </p:cNvSpPr>
              <p:nvPr/>
            </p:nvSpPr>
            <p:spPr bwMode="auto">
              <a:xfrm>
                <a:off x="167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33" name="Freeform 286"/>
              <p:cNvSpPr>
                <a:spLocks/>
              </p:cNvSpPr>
              <p:nvPr/>
            </p:nvSpPr>
            <p:spPr bwMode="auto">
              <a:xfrm>
                <a:off x="1683"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34" name="Rectangle 287"/>
              <p:cNvSpPr>
                <a:spLocks noChangeArrowheads="1"/>
              </p:cNvSpPr>
              <p:nvPr/>
            </p:nvSpPr>
            <p:spPr bwMode="auto">
              <a:xfrm>
                <a:off x="1509"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35" name="Freeform 288"/>
              <p:cNvSpPr>
                <a:spLocks/>
              </p:cNvSpPr>
              <p:nvPr/>
            </p:nvSpPr>
            <p:spPr bwMode="auto">
              <a:xfrm>
                <a:off x="1512"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36" name="Rectangle 289"/>
              <p:cNvSpPr>
                <a:spLocks noChangeArrowheads="1"/>
              </p:cNvSpPr>
              <p:nvPr/>
            </p:nvSpPr>
            <p:spPr bwMode="auto">
              <a:xfrm>
                <a:off x="166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37" name="Freeform 290"/>
              <p:cNvSpPr>
                <a:spLocks/>
              </p:cNvSpPr>
              <p:nvPr/>
            </p:nvSpPr>
            <p:spPr bwMode="auto">
              <a:xfrm>
                <a:off x="1666"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38" name="Rectangle 291"/>
              <p:cNvSpPr>
                <a:spLocks noChangeArrowheads="1"/>
              </p:cNvSpPr>
              <p:nvPr/>
            </p:nvSpPr>
            <p:spPr bwMode="auto">
              <a:xfrm>
                <a:off x="1492"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39" name="Freeform 292"/>
              <p:cNvSpPr>
                <a:spLocks/>
              </p:cNvSpPr>
              <p:nvPr/>
            </p:nvSpPr>
            <p:spPr bwMode="auto">
              <a:xfrm>
                <a:off x="1494"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40" name="Rectangle 293"/>
              <p:cNvSpPr>
                <a:spLocks noChangeArrowheads="1"/>
              </p:cNvSpPr>
              <p:nvPr/>
            </p:nvSpPr>
            <p:spPr bwMode="auto">
              <a:xfrm>
                <a:off x="1646"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41" name="Freeform 294"/>
              <p:cNvSpPr>
                <a:spLocks/>
              </p:cNvSpPr>
              <p:nvPr/>
            </p:nvSpPr>
            <p:spPr bwMode="auto">
              <a:xfrm>
                <a:off x="1648"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42" name="Rectangle 295"/>
              <p:cNvSpPr>
                <a:spLocks noChangeArrowheads="1"/>
              </p:cNvSpPr>
              <p:nvPr/>
            </p:nvSpPr>
            <p:spPr bwMode="auto">
              <a:xfrm>
                <a:off x="1476" y="316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43" name="Freeform 296"/>
              <p:cNvSpPr>
                <a:spLocks/>
              </p:cNvSpPr>
              <p:nvPr/>
            </p:nvSpPr>
            <p:spPr bwMode="auto">
              <a:xfrm>
                <a:off x="1479"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44" name="Rectangle 297"/>
              <p:cNvSpPr>
                <a:spLocks noChangeArrowheads="1"/>
              </p:cNvSpPr>
              <p:nvPr/>
            </p:nvSpPr>
            <p:spPr bwMode="auto">
              <a:xfrm>
                <a:off x="162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45" name="Freeform 298"/>
              <p:cNvSpPr>
                <a:spLocks/>
              </p:cNvSpPr>
              <p:nvPr/>
            </p:nvSpPr>
            <p:spPr bwMode="auto">
              <a:xfrm>
                <a:off x="1630" y="3166"/>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46" name="Rectangle 299"/>
              <p:cNvSpPr>
                <a:spLocks noChangeArrowheads="1"/>
              </p:cNvSpPr>
              <p:nvPr/>
            </p:nvSpPr>
            <p:spPr bwMode="auto">
              <a:xfrm>
                <a:off x="145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47" name="Freeform 300"/>
              <p:cNvSpPr>
                <a:spLocks/>
              </p:cNvSpPr>
              <p:nvPr/>
            </p:nvSpPr>
            <p:spPr bwMode="auto">
              <a:xfrm>
                <a:off x="1461"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48" name="Rectangle 301"/>
              <p:cNvSpPr>
                <a:spLocks noChangeArrowheads="1"/>
              </p:cNvSpPr>
              <p:nvPr/>
            </p:nvSpPr>
            <p:spPr bwMode="auto">
              <a:xfrm>
                <a:off x="161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49" name="Freeform 302"/>
              <p:cNvSpPr>
                <a:spLocks/>
              </p:cNvSpPr>
              <p:nvPr/>
            </p:nvSpPr>
            <p:spPr bwMode="auto">
              <a:xfrm>
                <a:off x="1615"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50" name="Rectangle 303"/>
              <p:cNvSpPr>
                <a:spLocks noChangeArrowheads="1"/>
              </p:cNvSpPr>
              <p:nvPr/>
            </p:nvSpPr>
            <p:spPr bwMode="auto">
              <a:xfrm>
                <a:off x="1441"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51" name="Freeform 304"/>
              <p:cNvSpPr>
                <a:spLocks/>
              </p:cNvSpPr>
              <p:nvPr/>
            </p:nvSpPr>
            <p:spPr bwMode="auto">
              <a:xfrm>
                <a:off x="1443"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52" name="Rectangle 305"/>
              <p:cNvSpPr>
                <a:spLocks noChangeArrowheads="1"/>
              </p:cNvSpPr>
              <p:nvPr/>
            </p:nvSpPr>
            <p:spPr bwMode="auto">
              <a:xfrm>
                <a:off x="159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53" name="Freeform 306"/>
              <p:cNvSpPr>
                <a:spLocks/>
              </p:cNvSpPr>
              <p:nvPr/>
            </p:nvSpPr>
            <p:spPr bwMode="auto">
              <a:xfrm>
                <a:off x="159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54" name="Rectangle 307"/>
              <p:cNvSpPr>
                <a:spLocks noChangeArrowheads="1"/>
              </p:cNvSpPr>
              <p:nvPr/>
            </p:nvSpPr>
            <p:spPr bwMode="auto">
              <a:xfrm>
                <a:off x="1424"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55" name="Freeform 308"/>
              <p:cNvSpPr>
                <a:spLocks/>
              </p:cNvSpPr>
              <p:nvPr/>
            </p:nvSpPr>
            <p:spPr bwMode="auto">
              <a:xfrm>
                <a:off x="1428"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56" name="Rectangle 309"/>
              <p:cNvSpPr>
                <a:spLocks noChangeArrowheads="1"/>
              </p:cNvSpPr>
              <p:nvPr/>
            </p:nvSpPr>
            <p:spPr bwMode="auto">
              <a:xfrm>
                <a:off x="1578"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57" name="Freeform 310"/>
              <p:cNvSpPr>
                <a:spLocks/>
              </p:cNvSpPr>
              <p:nvPr/>
            </p:nvSpPr>
            <p:spPr bwMode="auto">
              <a:xfrm>
                <a:off x="1580"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58" name="Rectangle 311"/>
              <p:cNvSpPr>
                <a:spLocks noChangeArrowheads="1"/>
              </p:cNvSpPr>
              <p:nvPr/>
            </p:nvSpPr>
            <p:spPr bwMode="auto">
              <a:xfrm>
                <a:off x="140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59" name="Freeform 312"/>
              <p:cNvSpPr>
                <a:spLocks/>
              </p:cNvSpPr>
              <p:nvPr/>
            </p:nvSpPr>
            <p:spPr bwMode="auto">
              <a:xfrm>
                <a:off x="141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60" name="Rectangle 313"/>
              <p:cNvSpPr>
                <a:spLocks noChangeArrowheads="1"/>
              </p:cNvSpPr>
              <p:nvPr/>
            </p:nvSpPr>
            <p:spPr bwMode="auto">
              <a:xfrm>
                <a:off x="156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61" name="Freeform 314"/>
              <p:cNvSpPr>
                <a:spLocks/>
              </p:cNvSpPr>
              <p:nvPr/>
            </p:nvSpPr>
            <p:spPr bwMode="auto">
              <a:xfrm>
                <a:off x="1562"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62" name="Rectangle 315"/>
              <p:cNvSpPr>
                <a:spLocks noChangeArrowheads="1"/>
              </p:cNvSpPr>
              <p:nvPr/>
            </p:nvSpPr>
            <p:spPr bwMode="auto">
              <a:xfrm>
                <a:off x="139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63" name="Freeform 316"/>
              <p:cNvSpPr>
                <a:spLocks/>
              </p:cNvSpPr>
              <p:nvPr/>
            </p:nvSpPr>
            <p:spPr bwMode="auto">
              <a:xfrm>
                <a:off x="1393"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64" name="Rectangle 317"/>
              <p:cNvSpPr>
                <a:spLocks noChangeArrowheads="1"/>
              </p:cNvSpPr>
              <p:nvPr/>
            </p:nvSpPr>
            <p:spPr bwMode="auto">
              <a:xfrm>
                <a:off x="1732" y="316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65" name="Freeform 318"/>
              <p:cNvSpPr>
                <a:spLocks/>
              </p:cNvSpPr>
              <p:nvPr/>
            </p:nvSpPr>
            <p:spPr bwMode="auto">
              <a:xfrm>
                <a:off x="1734"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66" name="Rectangle 319"/>
              <p:cNvSpPr>
                <a:spLocks noChangeArrowheads="1"/>
              </p:cNvSpPr>
              <p:nvPr/>
            </p:nvSpPr>
            <p:spPr bwMode="auto">
              <a:xfrm>
                <a:off x="137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67" name="Freeform 320"/>
              <p:cNvSpPr>
                <a:spLocks/>
              </p:cNvSpPr>
              <p:nvPr/>
            </p:nvSpPr>
            <p:spPr bwMode="auto">
              <a:xfrm>
                <a:off x="1375"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68" name="Rectangle 321"/>
              <p:cNvSpPr>
                <a:spLocks noChangeArrowheads="1"/>
              </p:cNvSpPr>
              <p:nvPr/>
            </p:nvSpPr>
            <p:spPr bwMode="auto">
              <a:xfrm>
                <a:off x="135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69" name="Freeform 322"/>
              <p:cNvSpPr>
                <a:spLocks/>
              </p:cNvSpPr>
              <p:nvPr/>
            </p:nvSpPr>
            <p:spPr bwMode="auto">
              <a:xfrm>
                <a:off x="136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70" name="Rectangle 323"/>
              <p:cNvSpPr>
                <a:spLocks noChangeArrowheads="1"/>
              </p:cNvSpPr>
              <p:nvPr/>
            </p:nvSpPr>
            <p:spPr bwMode="auto">
              <a:xfrm>
                <a:off x="134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71" name="Freeform 324"/>
              <p:cNvSpPr>
                <a:spLocks/>
              </p:cNvSpPr>
              <p:nvPr/>
            </p:nvSpPr>
            <p:spPr bwMode="auto">
              <a:xfrm>
                <a:off x="1342"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72" name="Rectangle 325"/>
              <p:cNvSpPr>
                <a:spLocks noChangeArrowheads="1"/>
              </p:cNvSpPr>
              <p:nvPr/>
            </p:nvSpPr>
            <p:spPr bwMode="auto">
              <a:xfrm>
                <a:off x="1714"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73" name="Freeform 326"/>
              <p:cNvSpPr>
                <a:spLocks/>
              </p:cNvSpPr>
              <p:nvPr/>
            </p:nvSpPr>
            <p:spPr bwMode="auto">
              <a:xfrm>
                <a:off x="1716"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74" name="Rectangle 327"/>
              <p:cNvSpPr>
                <a:spLocks noChangeArrowheads="1"/>
              </p:cNvSpPr>
              <p:nvPr/>
            </p:nvSpPr>
            <p:spPr bwMode="auto">
              <a:xfrm>
                <a:off x="1542"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75" name="Freeform 328"/>
              <p:cNvSpPr>
                <a:spLocks/>
              </p:cNvSpPr>
              <p:nvPr/>
            </p:nvSpPr>
            <p:spPr bwMode="auto">
              <a:xfrm>
                <a:off x="154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76" name="Rectangle 329"/>
              <p:cNvSpPr>
                <a:spLocks noChangeArrowheads="1"/>
              </p:cNvSpPr>
              <p:nvPr/>
            </p:nvSpPr>
            <p:spPr bwMode="auto">
              <a:xfrm>
                <a:off x="1696"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77" name="Freeform 330"/>
              <p:cNvSpPr>
                <a:spLocks/>
              </p:cNvSpPr>
              <p:nvPr/>
            </p:nvSpPr>
            <p:spPr bwMode="auto">
              <a:xfrm>
                <a:off x="1699"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78" name="Rectangle 331"/>
              <p:cNvSpPr>
                <a:spLocks noChangeArrowheads="1"/>
              </p:cNvSpPr>
              <p:nvPr/>
            </p:nvSpPr>
            <p:spPr bwMode="auto">
              <a:xfrm>
                <a:off x="1527"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79" name="Freeform 332"/>
              <p:cNvSpPr>
                <a:spLocks/>
              </p:cNvSpPr>
              <p:nvPr/>
            </p:nvSpPr>
            <p:spPr bwMode="auto">
              <a:xfrm>
                <a:off x="1529"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80" name="Rectangle 333"/>
              <p:cNvSpPr>
                <a:spLocks noChangeArrowheads="1"/>
              </p:cNvSpPr>
              <p:nvPr/>
            </p:nvSpPr>
            <p:spPr bwMode="auto">
              <a:xfrm>
                <a:off x="167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81" name="Freeform 334"/>
              <p:cNvSpPr>
                <a:spLocks/>
              </p:cNvSpPr>
              <p:nvPr/>
            </p:nvSpPr>
            <p:spPr bwMode="auto">
              <a:xfrm>
                <a:off x="1683"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82" name="Rectangle 335"/>
              <p:cNvSpPr>
                <a:spLocks noChangeArrowheads="1"/>
              </p:cNvSpPr>
              <p:nvPr/>
            </p:nvSpPr>
            <p:spPr bwMode="auto">
              <a:xfrm>
                <a:off x="1509"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83" name="Freeform 336"/>
              <p:cNvSpPr>
                <a:spLocks/>
              </p:cNvSpPr>
              <p:nvPr/>
            </p:nvSpPr>
            <p:spPr bwMode="auto">
              <a:xfrm>
                <a:off x="1512"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84" name="Rectangle 337"/>
              <p:cNvSpPr>
                <a:spLocks noChangeArrowheads="1"/>
              </p:cNvSpPr>
              <p:nvPr/>
            </p:nvSpPr>
            <p:spPr bwMode="auto">
              <a:xfrm>
                <a:off x="166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85" name="Freeform 338"/>
              <p:cNvSpPr>
                <a:spLocks/>
              </p:cNvSpPr>
              <p:nvPr/>
            </p:nvSpPr>
            <p:spPr bwMode="auto">
              <a:xfrm>
                <a:off x="1666"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86" name="Rectangle 339"/>
              <p:cNvSpPr>
                <a:spLocks noChangeArrowheads="1"/>
              </p:cNvSpPr>
              <p:nvPr/>
            </p:nvSpPr>
            <p:spPr bwMode="auto">
              <a:xfrm>
                <a:off x="1492"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87" name="Freeform 340"/>
              <p:cNvSpPr>
                <a:spLocks/>
              </p:cNvSpPr>
              <p:nvPr/>
            </p:nvSpPr>
            <p:spPr bwMode="auto">
              <a:xfrm>
                <a:off x="1494"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88" name="Rectangle 341"/>
              <p:cNvSpPr>
                <a:spLocks noChangeArrowheads="1"/>
              </p:cNvSpPr>
              <p:nvPr/>
            </p:nvSpPr>
            <p:spPr bwMode="auto">
              <a:xfrm>
                <a:off x="1646"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89" name="Freeform 342"/>
              <p:cNvSpPr>
                <a:spLocks/>
              </p:cNvSpPr>
              <p:nvPr/>
            </p:nvSpPr>
            <p:spPr bwMode="auto">
              <a:xfrm>
                <a:off x="1648"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90" name="Rectangle 343"/>
              <p:cNvSpPr>
                <a:spLocks noChangeArrowheads="1"/>
              </p:cNvSpPr>
              <p:nvPr/>
            </p:nvSpPr>
            <p:spPr bwMode="auto">
              <a:xfrm>
                <a:off x="1476" y="315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91" name="Freeform 344"/>
              <p:cNvSpPr>
                <a:spLocks/>
              </p:cNvSpPr>
              <p:nvPr/>
            </p:nvSpPr>
            <p:spPr bwMode="auto">
              <a:xfrm>
                <a:off x="1479"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92" name="Rectangle 345"/>
              <p:cNvSpPr>
                <a:spLocks noChangeArrowheads="1"/>
              </p:cNvSpPr>
              <p:nvPr/>
            </p:nvSpPr>
            <p:spPr bwMode="auto">
              <a:xfrm>
                <a:off x="162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93" name="Freeform 346"/>
              <p:cNvSpPr>
                <a:spLocks/>
              </p:cNvSpPr>
              <p:nvPr/>
            </p:nvSpPr>
            <p:spPr bwMode="auto">
              <a:xfrm>
                <a:off x="1630" y="3153"/>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94" name="Rectangle 347"/>
              <p:cNvSpPr>
                <a:spLocks noChangeArrowheads="1"/>
              </p:cNvSpPr>
              <p:nvPr/>
            </p:nvSpPr>
            <p:spPr bwMode="auto">
              <a:xfrm>
                <a:off x="145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95" name="Freeform 348"/>
              <p:cNvSpPr>
                <a:spLocks/>
              </p:cNvSpPr>
              <p:nvPr/>
            </p:nvSpPr>
            <p:spPr bwMode="auto">
              <a:xfrm>
                <a:off x="1461"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96" name="Rectangle 349"/>
              <p:cNvSpPr>
                <a:spLocks noChangeArrowheads="1"/>
              </p:cNvSpPr>
              <p:nvPr/>
            </p:nvSpPr>
            <p:spPr bwMode="auto">
              <a:xfrm>
                <a:off x="161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97" name="Freeform 350"/>
              <p:cNvSpPr>
                <a:spLocks/>
              </p:cNvSpPr>
              <p:nvPr/>
            </p:nvSpPr>
            <p:spPr bwMode="auto">
              <a:xfrm>
                <a:off x="1615"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98" name="Rectangle 351"/>
              <p:cNvSpPr>
                <a:spLocks noChangeArrowheads="1"/>
              </p:cNvSpPr>
              <p:nvPr/>
            </p:nvSpPr>
            <p:spPr bwMode="auto">
              <a:xfrm>
                <a:off x="1441"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99" name="Freeform 352"/>
              <p:cNvSpPr>
                <a:spLocks/>
              </p:cNvSpPr>
              <p:nvPr/>
            </p:nvSpPr>
            <p:spPr bwMode="auto">
              <a:xfrm>
                <a:off x="1443"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00" name="Rectangle 353"/>
              <p:cNvSpPr>
                <a:spLocks noChangeArrowheads="1"/>
              </p:cNvSpPr>
              <p:nvPr/>
            </p:nvSpPr>
            <p:spPr bwMode="auto">
              <a:xfrm>
                <a:off x="159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01" name="Freeform 354"/>
              <p:cNvSpPr>
                <a:spLocks/>
              </p:cNvSpPr>
              <p:nvPr/>
            </p:nvSpPr>
            <p:spPr bwMode="auto">
              <a:xfrm>
                <a:off x="159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02" name="Rectangle 355"/>
              <p:cNvSpPr>
                <a:spLocks noChangeArrowheads="1"/>
              </p:cNvSpPr>
              <p:nvPr/>
            </p:nvSpPr>
            <p:spPr bwMode="auto">
              <a:xfrm>
                <a:off x="1424"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03" name="Freeform 356"/>
              <p:cNvSpPr>
                <a:spLocks/>
              </p:cNvSpPr>
              <p:nvPr/>
            </p:nvSpPr>
            <p:spPr bwMode="auto">
              <a:xfrm>
                <a:off x="1428"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04" name="Rectangle 357"/>
              <p:cNvSpPr>
                <a:spLocks noChangeArrowheads="1"/>
              </p:cNvSpPr>
              <p:nvPr/>
            </p:nvSpPr>
            <p:spPr bwMode="auto">
              <a:xfrm>
                <a:off x="1578"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05" name="Freeform 358"/>
              <p:cNvSpPr>
                <a:spLocks/>
              </p:cNvSpPr>
              <p:nvPr/>
            </p:nvSpPr>
            <p:spPr bwMode="auto">
              <a:xfrm>
                <a:off x="1580"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06" name="Rectangle 359"/>
              <p:cNvSpPr>
                <a:spLocks noChangeArrowheads="1"/>
              </p:cNvSpPr>
              <p:nvPr/>
            </p:nvSpPr>
            <p:spPr bwMode="auto">
              <a:xfrm>
                <a:off x="140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07" name="Freeform 360"/>
              <p:cNvSpPr>
                <a:spLocks/>
              </p:cNvSpPr>
              <p:nvPr/>
            </p:nvSpPr>
            <p:spPr bwMode="auto">
              <a:xfrm>
                <a:off x="141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08" name="Rectangle 361"/>
              <p:cNvSpPr>
                <a:spLocks noChangeArrowheads="1"/>
              </p:cNvSpPr>
              <p:nvPr/>
            </p:nvSpPr>
            <p:spPr bwMode="auto">
              <a:xfrm>
                <a:off x="156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09" name="Freeform 362"/>
              <p:cNvSpPr>
                <a:spLocks/>
              </p:cNvSpPr>
              <p:nvPr/>
            </p:nvSpPr>
            <p:spPr bwMode="auto">
              <a:xfrm>
                <a:off x="1562"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0" name="Rectangle 363"/>
              <p:cNvSpPr>
                <a:spLocks noChangeArrowheads="1"/>
              </p:cNvSpPr>
              <p:nvPr/>
            </p:nvSpPr>
            <p:spPr bwMode="auto">
              <a:xfrm>
                <a:off x="139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11" name="Freeform 364"/>
              <p:cNvSpPr>
                <a:spLocks/>
              </p:cNvSpPr>
              <p:nvPr/>
            </p:nvSpPr>
            <p:spPr bwMode="auto">
              <a:xfrm>
                <a:off x="1393"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2" name="Rectangle 365"/>
              <p:cNvSpPr>
                <a:spLocks noChangeArrowheads="1"/>
              </p:cNvSpPr>
              <p:nvPr/>
            </p:nvSpPr>
            <p:spPr bwMode="auto">
              <a:xfrm>
                <a:off x="1732" y="315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13" name="Freeform 366"/>
              <p:cNvSpPr>
                <a:spLocks/>
              </p:cNvSpPr>
              <p:nvPr/>
            </p:nvSpPr>
            <p:spPr bwMode="auto">
              <a:xfrm>
                <a:off x="1734"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4" name="Rectangle 367"/>
              <p:cNvSpPr>
                <a:spLocks noChangeArrowheads="1"/>
              </p:cNvSpPr>
              <p:nvPr/>
            </p:nvSpPr>
            <p:spPr bwMode="auto">
              <a:xfrm>
                <a:off x="137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15" name="Freeform 368"/>
              <p:cNvSpPr>
                <a:spLocks/>
              </p:cNvSpPr>
              <p:nvPr/>
            </p:nvSpPr>
            <p:spPr bwMode="auto">
              <a:xfrm>
                <a:off x="1375"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6" name="Freeform 369"/>
              <p:cNvSpPr>
                <a:spLocks/>
              </p:cNvSpPr>
              <p:nvPr/>
            </p:nvSpPr>
            <p:spPr bwMode="auto">
              <a:xfrm>
                <a:off x="170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7" name="Freeform 370"/>
              <p:cNvSpPr>
                <a:spLocks/>
              </p:cNvSpPr>
              <p:nvPr/>
            </p:nvSpPr>
            <p:spPr bwMode="auto">
              <a:xfrm>
                <a:off x="167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8" name="Freeform 371"/>
              <p:cNvSpPr>
                <a:spLocks/>
              </p:cNvSpPr>
              <p:nvPr/>
            </p:nvSpPr>
            <p:spPr bwMode="auto">
              <a:xfrm>
                <a:off x="165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19" name="Freeform 372"/>
              <p:cNvSpPr>
                <a:spLocks/>
              </p:cNvSpPr>
              <p:nvPr/>
            </p:nvSpPr>
            <p:spPr bwMode="auto">
              <a:xfrm>
                <a:off x="162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0" name="Freeform 373"/>
              <p:cNvSpPr>
                <a:spLocks/>
              </p:cNvSpPr>
              <p:nvPr/>
            </p:nvSpPr>
            <p:spPr bwMode="auto">
              <a:xfrm>
                <a:off x="160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1" name="Freeform 374"/>
              <p:cNvSpPr>
                <a:spLocks/>
              </p:cNvSpPr>
              <p:nvPr/>
            </p:nvSpPr>
            <p:spPr bwMode="auto">
              <a:xfrm>
                <a:off x="157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2" name="Freeform 375"/>
              <p:cNvSpPr>
                <a:spLocks/>
              </p:cNvSpPr>
              <p:nvPr/>
            </p:nvSpPr>
            <p:spPr bwMode="auto">
              <a:xfrm>
                <a:off x="1551" y="3178"/>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3" name="Freeform 376"/>
              <p:cNvSpPr>
                <a:spLocks/>
              </p:cNvSpPr>
              <p:nvPr/>
            </p:nvSpPr>
            <p:spPr bwMode="auto">
              <a:xfrm>
                <a:off x="1525"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4" name="Freeform 377"/>
              <p:cNvSpPr>
                <a:spLocks/>
              </p:cNvSpPr>
              <p:nvPr/>
            </p:nvSpPr>
            <p:spPr bwMode="auto">
              <a:xfrm>
                <a:off x="1498"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5" name="Freeform 378"/>
              <p:cNvSpPr>
                <a:spLocks/>
              </p:cNvSpPr>
              <p:nvPr/>
            </p:nvSpPr>
            <p:spPr bwMode="auto">
              <a:xfrm>
                <a:off x="147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6" name="Freeform 379"/>
              <p:cNvSpPr>
                <a:spLocks/>
              </p:cNvSpPr>
              <p:nvPr/>
            </p:nvSpPr>
            <p:spPr bwMode="auto">
              <a:xfrm>
                <a:off x="144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7" name="Freeform 380"/>
              <p:cNvSpPr>
                <a:spLocks/>
              </p:cNvSpPr>
              <p:nvPr/>
            </p:nvSpPr>
            <p:spPr bwMode="auto">
              <a:xfrm>
                <a:off x="1421"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8" name="Freeform 381"/>
              <p:cNvSpPr>
                <a:spLocks/>
              </p:cNvSpPr>
              <p:nvPr/>
            </p:nvSpPr>
            <p:spPr bwMode="auto">
              <a:xfrm>
                <a:off x="1395"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29" name="Freeform 382"/>
              <p:cNvSpPr>
                <a:spLocks/>
              </p:cNvSpPr>
              <p:nvPr/>
            </p:nvSpPr>
            <p:spPr bwMode="auto">
              <a:xfrm>
                <a:off x="137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0" name="Freeform 383"/>
              <p:cNvSpPr>
                <a:spLocks/>
              </p:cNvSpPr>
              <p:nvPr/>
            </p:nvSpPr>
            <p:spPr bwMode="auto">
              <a:xfrm>
                <a:off x="134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1" name="Freeform 384"/>
              <p:cNvSpPr>
                <a:spLocks/>
              </p:cNvSpPr>
              <p:nvPr/>
            </p:nvSpPr>
            <p:spPr bwMode="auto">
              <a:xfrm>
                <a:off x="173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2" name="Freeform 385"/>
              <p:cNvSpPr>
                <a:spLocks/>
              </p:cNvSpPr>
              <p:nvPr/>
            </p:nvSpPr>
            <p:spPr bwMode="auto">
              <a:xfrm>
                <a:off x="1718"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3" name="Freeform 386"/>
              <p:cNvSpPr>
                <a:spLocks/>
              </p:cNvSpPr>
              <p:nvPr/>
            </p:nvSpPr>
            <p:spPr bwMode="auto">
              <a:xfrm>
                <a:off x="169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4" name="Freeform 387"/>
              <p:cNvSpPr>
                <a:spLocks/>
              </p:cNvSpPr>
              <p:nvPr/>
            </p:nvSpPr>
            <p:spPr bwMode="auto">
              <a:xfrm>
                <a:off x="166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5" name="Freeform 388"/>
              <p:cNvSpPr>
                <a:spLocks/>
              </p:cNvSpPr>
              <p:nvPr/>
            </p:nvSpPr>
            <p:spPr bwMode="auto">
              <a:xfrm>
                <a:off x="1641"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6" name="Freeform 389"/>
              <p:cNvSpPr>
                <a:spLocks/>
              </p:cNvSpPr>
              <p:nvPr/>
            </p:nvSpPr>
            <p:spPr bwMode="auto">
              <a:xfrm>
                <a:off x="161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7" name="Freeform 390"/>
              <p:cNvSpPr>
                <a:spLocks/>
              </p:cNvSpPr>
              <p:nvPr/>
            </p:nvSpPr>
            <p:spPr bwMode="auto">
              <a:xfrm>
                <a:off x="158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8" name="Freeform 391"/>
              <p:cNvSpPr>
                <a:spLocks/>
              </p:cNvSpPr>
              <p:nvPr/>
            </p:nvSpPr>
            <p:spPr bwMode="auto">
              <a:xfrm>
                <a:off x="156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9" name="Freeform 392"/>
              <p:cNvSpPr>
                <a:spLocks/>
              </p:cNvSpPr>
              <p:nvPr/>
            </p:nvSpPr>
            <p:spPr bwMode="auto">
              <a:xfrm>
                <a:off x="153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0" name="Freeform 393"/>
              <p:cNvSpPr>
                <a:spLocks/>
              </p:cNvSpPr>
              <p:nvPr/>
            </p:nvSpPr>
            <p:spPr bwMode="auto">
              <a:xfrm>
                <a:off x="151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1" name="Freeform 394"/>
              <p:cNvSpPr>
                <a:spLocks/>
              </p:cNvSpPr>
              <p:nvPr/>
            </p:nvSpPr>
            <p:spPr bwMode="auto">
              <a:xfrm>
                <a:off x="148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2" name="Freeform 395"/>
              <p:cNvSpPr>
                <a:spLocks/>
              </p:cNvSpPr>
              <p:nvPr/>
            </p:nvSpPr>
            <p:spPr bwMode="auto">
              <a:xfrm>
                <a:off x="146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3" name="Freeform 396"/>
              <p:cNvSpPr>
                <a:spLocks/>
              </p:cNvSpPr>
              <p:nvPr/>
            </p:nvSpPr>
            <p:spPr bwMode="auto">
              <a:xfrm>
                <a:off x="143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4" name="Freeform 397"/>
              <p:cNvSpPr>
                <a:spLocks/>
              </p:cNvSpPr>
              <p:nvPr/>
            </p:nvSpPr>
            <p:spPr bwMode="auto">
              <a:xfrm>
                <a:off x="140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5" name="Freeform 398"/>
              <p:cNvSpPr>
                <a:spLocks/>
              </p:cNvSpPr>
              <p:nvPr/>
            </p:nvSpPr>
            <p:spPr bwMode="auto">
              <a:xfrm>
                <a:off x="138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6" name="Freeform 399"/>
              <p:cNvSpPr>
                <a:spLocks/>
              </p:cNvSpPr>
              <p:nvPr/>
            </p:nvSpPr>
            <p:spPr bwMode="auto">
              <a:xfrm>
                <a:off x="135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7" name="Freeform 400"/>
              <p:cNvSpPr>
                <a:spLocks/>
              </p:cNvSpPr>
              <p:nvPr/>
            </p:nvSpPr>
            <p:spPr bwMode="auto">
              <a:xfrm>
                <a:off x="174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81" name="Rectangle 401"/>
            <p:cNvSpPr>
              <a:spLocks noChangeArrowheads="1"/>
            </p:cNvSpPr>
            <p:nvPr/>
          </p:nvSpPr>
          <p:spPr bwMode="auto">
            <a:xfrm>
              <a:off x="1979"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82" name="Group 402"/>
            <p:cNvGrpSpPr>
              <a:grpSpLocks/>
            </p:cNvGrpSpPr>
            <p:nvPr/>
          </p:nvGrpSpPr>
          <p:grpSpPr bwMode="auto">
            <a:xfrm>
              <a:off x="1991" y="3188"/>
              <a:ext cx="192" cy="135"/>
              <a:chOff x="1311" y="3205"/>
              <a:chExt cx="192" cy="135"/>
            </a:xfrm>
          </p:grpSpPr>
          <p:sp>
            <p:nvSpPr>
              <p:cNvPr id="21003" name="Rectangle 403"/>
              <p:cNvSpPr>
                <a:spLocks noChangeArrowheads="1"/>
              </p:cNvSpPr>
              <p:nvPr/>
            </p:nvSpPr>
            <p:spPr bwMode="auto">
              <a:xfrm>
                <a:off x="1311"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04" name="Freeform 404"/>
              <p:cNvSpPr>
                <a:spLocks/>
              </p:cNvSpPr>
              <p:nvPr/>
            </p:nvSpPr>
            <p:spPr bwMode="auto">
              <a:xfrm>
                <a:off x="1322"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05" name="Rectangle 405"/>
              <p:cNvSpPr>
                <a:spLocks noChangeArrowheads="1"/>
              </p:cNvSpPr>
              <p:nvPr/>
            </p:nvSpPr>
            <p:spPr bwMode="auto">
              <a:xfrm>
                <a:off x="1318"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06" name="Line 406"/>
              <p:cNvSpPr>
                <a:spLocks noChangeShapeType="1"/>
              </p:cNvSpPr>
              <p:nvPr/>
            </p:nvSpPr>
            <p:spPr bwMode="auto">
              <a:xfrm>
                <a:off x="1337"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007" name="Line 407"/>
              <p:cNvSpPr>
                <a:spLocks noChangeShapeType="1"/>
              </p:cNvSpPr>
              <p:nvPr/>
            </p:nvSpPr>
            <p:spPr bwMode="auto">
              <a:xfrm>
                <a:off x="1324"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008" name="Line 408"/>
              <p:cNvSpPr>
                <a:spLocks noChangeShapeType="1"/>
              </p:cNvSpPr>
              <p:nvPr/>
            </p:nvSpPr>
            <p:spPr bwMode="auto">
              <a:xfrm>
                <a:off x="1324"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009" name="Rectangle 409"/>
              <p:cNvSpPr>
                <a:spLocks noChangeArrowheads="1"/>
              </p:cNvSpPr>
              <p:nvPr/>
            </p:nvSpPr>
            <p:spPr bwMode="auto">
              <a:xfrm>
                <a:off x="1344"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10" name="Rectangle 410"/>
              <p:cNvSpPr>
                <a:spLocks noChangeArrowheads="1"/>
              </p:cNvSpPr>
              <p:nvPr/>
            </p:nvSpPr>
            <p:spPr bwMode="auto">
              <a:xfrm>
                <a:off x="1333"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11" name="Rectangle 411"/>
              <p:cNvSpPr>
                <a:spLocks noChangeArrowheads="1"/>
              </p:cNvSpPr>
              <p:nvPr/>
            </p:nvSpPr>
            <p:spPr bwMode="auto">
              <a:xfrm>
                <a:off x="1320"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12" name="Freeform 412"/>
              <p:cNvSpPr>
                <a:spLocks/>
              </p:cNvSpPr>
              <p:nvPr/>
            </p:nvSpPr>
            <p:spPr bwMode="auto">
              <a:xfrm>
                <a:off x="1396"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13" name="Freeform 413"/>
              <p:cNvSpPr>
                <a:spLocks/>
              </p:cNvSpPr>
              <p:nvPr/>
            </p:nvSpPr>
            <p:spPr bwMode="auto">
              <a:xfrm>
                <a:off x="1372"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21014" name="Rectangle 414"/>
              <p:cNvSpPr>
                <a:spLocks noChangeArrowheads="1"/>
              </p:cNvSpPr>
              <p:nvPr/>
            </p:nvSpPr>
            <p:spPr bwMode="auto">
              <a:xfrm>
                <a:off x="1368"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015" name="Freeform 415"/>
              <p:cNvSpPr>
                <a:spLocks/>
              </p:cNvSpPr>
              <p:nvPr/>
            </p:nvSpPr>
            <p:spPr bwMode="auto">
              <a:xfrm>
                <a:off x="1376"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16" name="Freeform 416"/>
              <p:cNvSpPr>
                <a:spLocks/>
              </p:cNvSpPr>
              <p:nvPr/>
            </p:nvSpPr>
            <p:spPr bwMode="auto">
              <a:xfrm>
                <a:off x="1486"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17" name="Freeform 417"/>
              <p:cNvSpPr>
                <a:spLocks/>
              </p:cNvSpPr>
              <p:nvPr/>
            </p:nvSpPr>
            <p:spPr bwMode="auto">
              <a:xfrm>
                <a:off x="1376"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18" name="Freeform 418"/>
              <p:cNvSpPr>
                <a:spLocks/>
              </p:cNvSpPr>
              <p:nvPr/>
            </p:nvSpPr>
            <p:spPr bwMode="auto">
              <a:xfrm>
                <a:off x="1486"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83" name="Rectangle 419"/>
            <p:cNvSpPr>
              <a:spLocks noChangeArrowheads="1"/>
            </p:cNvSpPr>
            <p:nvPr/>
          </p:nvSpPr>
          <p:spPr bwMode="auto">
            <a:xfrm>
              <a:off x="2006" y="3087"/>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84" name="Group 420"/>
            <p:cNvGrpSpPr>
              <a:grpSpLocks/>
            </p:cNvGrpSpPr>
            <p:nvPr/>
          </p:nvGrpSpPr>
          <p:grpSpPr bwMode="auto">
            <a:xfrm>
              <a:off x="2009" y="3092"/>
              <a:ext cx="420" cy="31"/>
              <a:chOff x="1329" y="3109"/>
              <a:chExt cx="420" cy="31"/>
            </a:xfrm>
          </p:grpSpPr>
          <p:sp>
            <p:nvSpPr>
              <p:cNvPr id="20874" name="Freeform 421"/>
              <p:cNvSpPr>
                <a:spLocks/>
              </p:cNvSpPr>
              <p:nvPr/>
            </p:nvSpPr>
            <p:spPr bwMode="auto">
              <a:xfrm>
                <a:off x="1329" y="3129"/>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5" name="Rectangle 422"/>
              <p:cNvSpPr>
                <a:spLocks noChangeArrowheads="1"/>
              </p:cNvSpPr>
              <p:nvPr/>
            </p:nvSpPr>
            <p:spPr bwMode="auto">
              <a:xfrm>
                <a:off x="135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76" name="Freeform 423"/>
              <p:cNvSpPr>
                <a:spLocks/>
              </p:cNvSpPr>
              <p:nvPr/>
            </p:nvSpPr>
            <p:spPr bwMode="auto">
              <a:xfrm>
                <a:off x="136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7" name="Rectangle 424"/>
              <p:cNvSpPr>
                <a:spLocks noChangeArrowheads="1"/>
              </p:cNvSpPr>
              <p:nvPr/>
            </p:nvSpPr>
            <p:spPr bwMode="auto">
              <a:xfrm>
                <a:off x="134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78" name="Freeform 425"/>
              <p:cNvSpPr>
                <a:spLocks/>
              </p:cNvSpPr>
              <p:nvPr/>
            </p:nvSpPr>
            <p:spPr bwMode="auto">
              <a:xfrm>
                <a:off x="1342"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9" name="Rectangle 426"/>
              <p:cNvSpPr>
                <a:spLocks noChangeArrowheads="1"/>
              </p:cNvSpPr>
              <p:nvPr/>
            </p:nvSpPr>
            <p:spPr bwMode="auto">
              <a:xfrm>
                <a:off x="1714"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80" name="Freeform 427"/>
              <p:cNvSpPr>
                <a:spLocks/>
              </p:cNvSpPr>
              <p:nvPr/>
            </p:nvSpPr>
            <p:spPr bwMode="auto">
              <a:xfrm>
                <a:off x="1716"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81" name="Rectangle 428"/>
              <p:cNvSpPr>
                <a:spLocks noChangeArrowheads="1"/>
              </p:cNvSpPr>
              <p:nvPr/>
            </p:nvSpPr>
            <p:spPr bwMode="auto">
              <a:xfrm>
                <a:off x="1542"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82" name="Freeform 429"/>
              <p:cNvSpPr>
                <a:spLocks/>
              </p:cNvSpPr>
              <p:nvPr/>
            </p:nvSpPr>
            <p:spPr bwMode="auto">
              <a:xfrm>
                <a:off x="154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83" name="Rectangle 430"/>
              <p:cNvSpPr>
                <a:spLocks noChangeArrowheads="1"/>
              </p:cNvSpPr>
              <p:nvPr/>
            </p:nvSpPr>
            <p:spPr bwMode="auto">
              <a:xfrm>
                <a:off x="1696"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84" name="Freeform 431"/>
              <p:cNvSpPr>
                <a:spLocks/>
              </p:cNvSpPr>
              <p:nvPr/>
            </p:nvSpPr>
            <p:spPr bwMode="auto">
              <a:xfrm>
                <a:off x="1699"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85" name="Rectangle 432"/>
              <p:cNvSpPr>
                <a:spLocks noChangeArrowheads="1"/>
              </p:cNvSpPr>
              <p:nvPr/>
            </p:nvSpPr>
            <p:spPr bwMode="auto">
              <a:xfrm>
                <a:off x="1527"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86" name="Freeform 433"/>
              <p:cNvSpPr>
                <a:spLocks/>
              </p:cNvSpPr>
              <p:nvPr/>
            </p:nvSpPr>
            <p:spPr bwMode="auto">
              <a:xfrm>
                <a:off x="1529"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87" name="Rectangle 434"/>
              <p:cNvSpPr>
                <a:spLocks noChangeArrowheads="1"/>
              </p:cNvSpPr>
              <p:nvPr/>
            </p:nvSpPr>
            <p:spPr bwMode="auto">
              <a:xfrm>
                <a:off x="167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88" name="Freeform 435"/>
              <p:cNvSpPr>
                <a:spLocks/>
              </p:cNvSpPr>
              <p:nvPr/>
            </p:nvSpPr>
            <p:spPr bwMode="auto">
              <a:xfrm>
                <a:off x="1683"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89" name="Rectangle 436"/>
              <p:cNvSpPr>
                <a:spLocks noChangeArrowheads="1"/>
              </p:cNvSpPr>
              <p:nvPr/>
            </p:nvSpPr>
            <p:spPr bwMode="auto">
              <a:xfrm>
                <a:off x="1509"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90" name="Freeform 437"/>
              <p:cNvSpPr>
                <a:spLocks/>
              </p:cNvSpPr>
              <p:nvPr/>
            </p:nvSpPr>
            <p:spPr bwMode="auto">
              <a:xfrm>
                <a:off x="1512"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91" name="Rectangle 438"/>
              <p:cNvSpPr>
                <a:spLocks noChangeArrowheads="1"/>
              </p:cNvSpPr>
              <p:nvPr/>
            </p:nvSpPr>
            <p:spPr bwMode="auto">
              <a:xfrm>
                <a:off x="166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92" name="Freeform 439"/>
              <p:cNvSpPr>
                <a:spLocks/>
              </p:cNvSpPr>
              <p:nvPr/>
            </p:nvSpPr>
            <p:spPr bwMode="auto">
              <a:xfrm>
                <a:off x="1666"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93" name="Rectangle 440"/>
              <p:cNvSpPr>
                <a:spLocks noChangeArrowheads="1"/>
              </p:cNvSpPr>
              <p:nvPr/>
            </p:nvSpPr>
            <p:spPr bwMode="auto">
              <a:xfrm>
                <a:off x="1492"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94" name="Freeform 441"/>
              <p:cNvSpPr>
                <a:spLocks/>
              </p:cNvSpPr>
              <p:nvPr/>
            </p:nvSpPr>
            <p:spPr bwMode="auto">
              <a:xfrm>
                <a:off x="1494"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95" name="Rectangle 442"/>
              <p:cNvSpPr>
                <a:spLocks noChangeArrowheads="1"/>
              </p:cNvSpPr>
              <p:nvPr/>
            </p:nvSpPr>
            <p:spPr bwMode="auto">
              <a:xfrm>
                <a:off x="1646"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96" name="Freeform 443"/>
              <p:cNvSpPr>
                <a:spLocks/>
              </p:cNvSpPr>
              <p:nvPr/>
            </p:nvSpPr>
            <p:spPr bwMode="auto">
              <a:xfrm>
                <a:off x="1648"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97" name="Rectangle 444"/>
              <p:cNvSpPr>
                <a:spLocks noChangeArrowheads="1"/>
              </p:cNvSpPr>
              <p:nvPr/>
            </p:nvSpPr>
            <p:spPr bwMode="auto">
              <a:xfrm>
                <a:off x="1476" y="3123"/>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98" name="Freeform 445"/>
              <p:cNvSpPr>
                <a:spLocks/>
              </p:cNvSpPr>
              <p:nvPr/>
            </p:nvSpPr>
            <p:spPr bwMode="auto">
              <a:xfrm>
                <a:off x="1479"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99" name="Rectangle 446"/>
              <p:cNvSpPr>
                <a:spLocks noChangeArrowheads="1"/>
              </p:cNvSpPr>
              <p:nvPr/>
            </p:nvSpPr>
            <p:spPr bwMode="auto">
              <a:xfrm>
                <a:off x="162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00" name="Freeform 447"/>
              <p:cNvSpPr>
                <a:spLocks/>
              </p:cNvSpPr>
              <p:nvPr/>
            </p:nvSpPr>
            <p:spPr bwMode="auto">
              <a:xfrm>
                <a:off x="1630" y="3124"/>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01" name="Rectangle 448"/>
              <p:cNvSpPr>
                <a:spLocks noChangeArrowheads="1"/>
              </p:cNvSpPr>
              <p:nvPr/>
            </p:nvSpPr>
            <p:spPr bwMode="auto">
              <a:xfrm>
                <a:off x="145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02" name="Freeform 449"/>
              <p:cNvSpPr>
                <a:spLocks/>
              </p:cNvSpPr>
              <p:nvPr/>
            </p:nvSpPr>
            <p:spPr bwMode="auto">
              <a:xfrm>
                <a:off x="1461"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03" name="Rectangle 450"/>
              <p:cNvSpPr>
                <a:spLocks noChangeArrowheads="1"/>
              </p:cNvSpPr>
              <p:nvPr/>
            </p:nvSpPr>
            <p:spPr bwMode="auto">
              <a:xfrm>
                <a:off x="161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04" name="Freeform 451"/>
              <p:cNvSpPr>
                <a:spLocks/>
              </p:cNvSpPr>
              <p:nvPr/>
            </p:nvSpPr>
            <p:spPr bwMode="auto">
              <a:xfrm>
                <a:off x="1615"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05" name="Rectangle 452"/>
              <p:cNvSpPr>
                <a:spLocks noChangeArrowheads="1"/>
              </p:cNvSpPr>
              <p:nvPr/>
            </p:nvSpPr>
            <p:spPr bwMode="auto">
              <a:xfrm>
                <a:off x="1441"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06" name="Freeform 453"/>
              <p:cNvSpPr>
                <a:spLocks/>
              </p:cNvSpPr>
              <p:nvPr/>
            </p:nvSpPr>
            <p:spPr bwMode="auto">
              <a:xfrm>
                <a:off x="1443"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07" name="Rectangle 454"/>
              <p:cNvSpPr>
                <a:spLocks noChangeArrowheads="1"/>
              </p:cNvSpPr>
              <p:nvPr/>
            </p:nvSpPr>
            <p:spPr bwMode="auto">
              <a:xfrm>
                <a:off x="159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08" name="Freeform 455"/>
              <p:cNvSpPr>
                <a:spLocks/>
              </p:cNvSpPr>
              <p:nvPr/>
            </p:nvSpPr>
            <p:spPr bwMode="auto">
              <a:xfrm>
                <a:off x="159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09" name="Rectangle 456"/>
              <p:cNvSpPr>
                <a:spLocks noChangeArrowheads="1"/>
              </p:cNvSpPr>
              <p:nvPr/>
            </p:nvSpPr>
            <p:spPr bwMode="auto">
              <a:xfrm>
                <a:off x="1424"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10" name="Freeform 457"/>
              <p:cNvSpPr>
                <a:spLocks/>
              </p:cNvSpPr>
              <p:nvPr/>
            </p:nvSpPr>
            <p:spPr bwMode="auto">
              <a:xfrm>
                <a:off x="1428"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11" name="Rectangle 458"/>
              <p:cNvSpPr>
                <a:spLocks noChangeArrowheads="1"/>
              </p:cNvSpPr>
              <p:nvPr/>
            </p:nvSpPr>
            <p:spPr bwMode="auto">
              <a:xfrm>
                <a:off x="1578"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12" name="Freeform 459"/>
              <p:cNvSpPr>
                <a:spLocks/>
              </p:cNvSpPr>
              <p:nvPr/>
            </p:nvSpPr>
            <p:spPr bwMode="auto">
              <a:xfrm>
                <a:off x="1580"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13" name="Rectangle 460"/>
              <p:cNvSpPr>
                <a:spLocks noChangeArrowheads="1"/>
              </p:cNvSpPr>
              <p:nvPr/>
            </p:nvSpPr>
            <p:spPr bwMode="auto">
              <a:xfrm>
                <a:off x="140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14" name="Freeform 461"/>
              <p:cNvSpPr>
                <a:spLocks/>
              </p:cNvSpPr>
              <p:nvPr/>
            </p:nvSpPr>
            <p:spPr bwMode="auto">
              <a:xfrm>
                <a:off x="141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15" name="Rectangle 462"/>
              <p:cNvSpPr>
                <a:spLocks noChangeArrowheads="1"/>
              </p:cNvSpPr>
              <p:nvPr/>
            </p:nvSpPr>
            <p:spPr bwMode="auto">
              <a:xfrm>
                <a:off x="156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16" name="Freeform 463"/>
              <p:cNvSpPr>
                <a:spLocks/>
              </p:cNvSpPr>
              <p:nvPr/>
            </p:nvSpPr>
            <p:spPr bwMode="auto">
              <a:xfrm>
                <a:off x="1562"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17" name="Rectangle 464"/>
              <p:cNvSpPr>
                <a:spLocks noChangeArrowheads="1"/>
              </p:cNvSpPr>
              <p:nvPr/>
            </p:nvSpPr>
            <p:spPr bwMode="auto">
              <a:xfrm>
                <a:off x="139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18" name="Freeform 465"/>
              <p:cNvSpPr>
                <a:spLocks/>
              </p:cNvSpPr>
              <p:nvPr/>
            </p:nvSpPr>
            <p:spPr bwMode="auto">
              <a:xfrm>
                <a:off x="1393"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19" name="Rectangle 466"/>
              <p:cNvSpPr>
                <a:spLocks noChangeArrowheads="1"/>
              </p:cNvSpPr>
              <p:nvPr/>
            </p:nvSpPr>
            <p:spPr bwMode="auto">
              <a:xfrm>
                <a:off x="1732" y="3123"/>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20" name="Freeform 467"/>
              <p:cNvSpPr>
                <a:spLocks/>
              </p:cNvSpPr>
              <p:nvPr/>
            </p:nvSpPr>
            <p:spPr bwMode="auto">
              <a:xfrm>
                <a:off x="1734"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21" name="Rectangle 468"/>
              <p:cNvSpPr>
                <a:spLocks noChangeArrowheads="1"/>
              </p:cNvSpPr>
              <p:nvPr/>
            </p:nvSpPr>
            <p:spPr bwMode="auto">
              <a:xfrm>
                <a:off x="137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22" name="Freeform 469"/>
              <p:cNvSpPr>
                <a:spLocks/>
              </p:cNvSpPr>
              <p:nvPr/>
            </p:nvSpPr>
            <p:spPr bwMode="auto">
              <a:xfrm>
                <a:off x="1375"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23" name="Rectangle 470"/>
              <p:cNvSpPr>
                <a:spLocks noChangeArrowheads="1"/>
              </p:cNvSpPr>
              <p:nvPr/>
            </p:nvSpPr>
            <p:spPr bwMode="auto">
              <a:xfrm>
                <a:off x="135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24" name="Freeform 471"/>
              <p:cNvSpPr>
                <a:spLocks/>
              </p:cNvSpPr>
              <p:nvPr/>
            </p:nvSpPr>
            <p:spPr bwMode="auto">
              <a:xfrm>
                <a:off x="136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25" name="Rectangle 472"/>
              <p:cNvSpPr>
                <a:spLocks noChangeArrowheads="1"/>
              </p:cNvSpPr>
              <p:nvPr/>
            </p:nvSpPr>
            <p:spPr bwMode="auto">
              <a:xfrm>
                <a:off x="134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26" name="Freeform 473"/>
              <p:cNvSpPr>
                <a:spLocks/>
              </p:cNvSpPr>
              <p:nvPr/>
            </p:nvSpPr>
            <p:spPr bwMode="auto">
              <a:xfrm>
                <a:off x="1342"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27" name="Rectangle 474"/>
              <p:cNvSpPr>
                <a:spLocks noChangeArrowheads="1"/>
              </p:cNvSpPr>
              <p:nvPr/>
            </p:nvSpPr>
            <p:spPr bwMode="auto">
              <a:xfrm>
                <a:off x="1714"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28" name="Freeform 475"/>
              <p:cNvSpPr>
                <a:spLocks/>
              </p:cNvSpPr>
              <p:nvPr/>
            </p:nvSpPr>
            <p:spPr bwMode="auto">
              <a:xfrm>
                <a:off x="1716"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29" name="Rectangle 476"/>
              <p:cNvSpPr>
                <a:spLocks noChangeArrowheads="1"/>
              </p:cNvSpPr>
              <p:nvPr/>
            </p:nvSpPr>
            <p:spPr bwMode="auto">
              <a:xfrm>
                <a:off x="1542"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30" name="Freeform 477"/>
              <p:cNvSpPr>
                <a:spLocks/>
              </p:cNvSpPr>
              <p:nvPr/>
            </p:nvSpPr>
            <p:spPr bwMode="auto">
              <a:xfrm>
                <a:off x="154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31" name="Rectangle 478"/>
              <p:cNvSpPr>
                <a:spLocks noChangeArrowheads="1"/>
              </p:cNvSpPr>
              <p:nvPr/>
            </p:nvSpPr>
            <p:spPr bwMode="auto">
              <a:xfrm>
                <a:off x="1696"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32" name="Freeform 479"/>
              <p:cNvSpPr>
                <a:spLocks/>
              </p:cNvSpPr>
              <p:nvPr/>
            </p:nvSpPr>
            <p:spPr bwMode="auto">
              <a:xfrm>
                <a:off x="1699"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33" name="Rectangle 480"/>
              <p:cNvSpPr>
                <a:spLocks noChangeArrowheads="1"/>
              </p:cNvSpPr>
              <p:nvPr/>
            </p:nvSpPr>
            <p:spPr bwMode="auto">
              <a:xfrm>
                <a:off x="1527"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34" name="Freeform 481"/>
              <p:cNvSpPr>
                <a:spLocks/>
              </p:cNvSpPr>
              <p:nvPr/>
            </p:nvSpPr>
            <p:spPr bwMode="auto">
              <a:xfrm>
                <a:off x="1529"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35" name="Rectangle 482"/>
              <p:cNvSpPr>
                <a:spLocks noChangeArrowheads="1"/>
              </p:cNvSpPr>
              <p:nvPr/>
            </p:nvSpPr>
            <p:spPr bwMode="auto">
              <a:xfrm>
                <a:off x="167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36" name="Freeform 483"/>
              <p:cNvSpPr>
                <a:spLocks/>
              </p:cNvSpPr>
              <p:nvPr/>
            </p:nvSpPr>
            <p:spPr bwMode="auto">
              <a:xfrm>
                <a:off x="1683"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37" name="Rectangle 484"/>
              <p:cNvSpPr>
                <a:spLocks noChangeArrowheads="1"/>
              </p:cNvSpPr>
              <p:nvPr/>
            </p:nvSpPr>
            <p:spPr bwMode="auto">
              <a:xfrm>
                <a:off x="1509"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38" name="Freeform 485"/>
              <p:cNvSpPr>
                <a:spLocks/>
              </p:cNvSpPr>
              <p:nvPr/>
            </p:nvSpPr>
            <p:spPr bwMode="auto">
              <a:xfrm>
                <a:off x="1512"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39" name="Rectangle 486"/>
              <p:cNvSpPr>
                <a:spLocks noChangeArrowheads="1"/>
              </p:cNvSpPr>
              <p:nvPr/>
            </p:nvSpPr>
            <p:spPr bwMode="auto">
              <a:xfrm>
                <a:off x="166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40" name="Freeform 487"/>
              <p:cNvSpPr>
                <a:spLocks/>
              </p:cNvSpPr>
              <p:nvPr/>
            </p:nvSpPr>
            <p:spPr bwMode="auto">
              <a:xfrm>
                <a:off x="1666"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41" name="Rectangle 488"/>
              <p:cNvSpPr>
                <a:spLocks noChangeArrowheads="1"/>
              </p:cNvSpPr>
              <p:nvPr/>
            </p:nvSpPr>
            <p:spPr bwMode="auto">
              <a:xfrm>
                <a:off x="1492"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42" name="Freeform 489"/>
              <p:cNvSpPr>
                <a:spLocks/>
              </p:cNvSpPr>
              <p:nvPr/>
            </p:nvSpPr>
            <p:spPr bwMode="auto">
              <a:xfrm>
                <a:off x="1494"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43" name="Rectangle 490"/>
              <p:cNvSpPr>
                <a:spLocks noChangeArrowheads="1"/>
              </p:cNvSpPr>
              <p:nvPr/>
            </p:nvSpPr>
            <p:spPr bwMode="auto">
              <a:xfrm>
                <a:off x="1646"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44" name="Freeform 491"/>
              <p:cNvSpPr>
                <a:spLocks/>
              </p:cNvSpPr>
              <p:nvPr/>
            </p:nvSpPr>
            <p:spPr bwMode="auto">
              <a:xfrm>
                <a:off x="1648"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45" name="Rectangle 492"/>
              <p:cNvSpPr>
                <a:spLocks noChangeArrowheads="1"/>
              </p:cNvSpPr>
              <p:nvPr/>
            </p:nvSpPr>
            <p:spPr bwMode="auto">
              <a:xfrm>
                <a:off x="1476" y="3109"/>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46" name="Freeform 493"/>
              <p:cNvSpPr>
                <a:spLocks/>
              </p:cNvSpPr>
              <p:nvPr/>
            </p:nvSpPr>
            <p:spPr bwMode="auto">
              <a:xfrm>
                <a:off x="1479"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47" name="Rectangle 494"/>
              <p:cNvSpPr>
                <a:spLocks noChangeArrowheads="1"/>
              </p:cNvSpPr>
              <p:nvPr/>
            </p:nvSpPr>
            <p:spPr bwMode="auto">
              <a:xfrm>
                <a:off x="162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48" name="Freeform 495"/>
              <p:cNvSpPr>
                <a:spLocks/>
              </p:cNvSpPr>
              <p:nvPr/>
            </p:nvSpPr>
            <p:spPr bwMode="auto">
              <a:xfrm>
                <a:off x="1630" y="3111"/>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49" name="Rectangle 496"/>
              <p:cNvSpPr>
                <a:spLocks noChangeArrowheads="1"/>
              </p:cNvSpPr>
              <p:nvPr/>
            </p:nvSpPr>
            <p:spPr bwMode="auto">
              <a:xfrm>
                <a:off x="145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50" name="Freeform 497"/>
              <p:cNvSpPr>
                <a:spLocks/>
              </p:cNvSpPr>
              <p:nvPr/>
            </p:nvSpPr>
            <p:spPr bwMode="auto">
              <a:xfrm>
                <a:off x="1461"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51" name="Rectangle 498"/>
              <p:cNvSpPr>
                <a:spLocks noChangeArrowheads="1"/>
              </p:cNvSpPr>
              <p:nvPr/>
            </p:nvSpPr>
            <p:spPr bwMode="auto">
              <a:xfrm>
                <a:off x="161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52" name="Freeform 499"/>
              <p:cNvSpPr>
                <a:spLocks/>
              </p:cNvSpPr>
              <p:nvPr/>
            </p:nvSpPr>
            <p:spPr bwMode="auto">
              <a:xfrm>
                <a:off x="1615"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53" name="Rectangle 500"/>
              <p:cNvSpPr>
                <a:spLocks noChangeArrowheads="1"/>
              </p:cNvSpPr>
              <p:nvPr/>
            </p:nvSpPr>
            <p:spPr bwMode="auto">
              <a:xfrm>
                <a:off x="1441"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54" name="Freeform 501"/>
              <p:cNvSpPr>
                <a:spLocks/>
              </p:cNvSpPr>
              <p:nvPr/>
            </p:nvSpPr>
            <p:spPr bwMode="auto">
              <a:xfrm>
                <a:off x="1443"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55" name="Rectangle 502"/>
              <p:cNvSpPr>
                <a:spLocks noChangeArrowheads="1"/>
              </p:cNvSpPr>
              <p:nvPr/>
            </p:nvSpPr>
            <p:spPr bwMode="auto">
              <a:xfrm>
                <a:off x="159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56" name="Freeform 503"/>
              <p:cNvSpPr>
                <a:spLocks/>
              </p:cNvSpPr>
              <p:nvPr/>
            </p:nvSpPr>
            <p:spPr bwMode="auto">
              <a:xfrm>
                <a:off x="159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57" name="Rectangle 504"/>
              <p:cNvSpPr>
                <a:spLocks noChangeArrowheads="1"/>
              </p:cNvSpPr>
              <p:nvPr/>
            </p:nvSpPr>
            <p:spPr bwMode="auto">
              <a:xfrm>
                <a:off x="1424"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58" name="Freeform 505"/>
              <p:cNvSpPr>
                <a:spLocks/>
              </p:cNvSpPr>
              <p:nvPr/>
            </p:nvSpPr>
            <p:spPr bwMode="auto">
              <a:xfrm>
                <a:off x="1428"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59" name="Rectangle 506"/>
              <p:cNvSpPr>
                <a:spLocks noChangeArrowheads="1"/>
              </p:cNvSpPr>
              <p:nvPr/>
            </p:nvSpPr>
            <p:spPr bwMode="auto">
              <a:xfrm>
                <a:off x="1578"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60" name="Freeform 507"/>
              <p:cNvSpPr>
                <a:spLocks/>
              </p:cNvSpPr>
              <p:nvPr/>
            </p:nvSpPr>
            <p:spPr bwMode="auto">
              <a:xfrm>
                <a:off x="1580"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61" name="Rectangle 508"/>
              <p:cNvSpPr>
                <a:spLocks noChangeArrowheads="1"/>
              </p:cNvSpPr>
              <p:nvPr/>
            </p:nvSpPr>
            <p:spPr bwMode="auto">
              <a:xfrm>
                <a:off x="140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62" name="Freeform 509"/>
              <p:cNvSpPr>
                <a:spLocks/>
              </p:cNvSpPr>
              <p:nvPr/>
            </p:nvSpPr>
            <p:spPr bwMode="auto">
              <a:xfrm>
                <a:off x="141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63" name="Rectangle 510"/>
              <p:cNvSpPr>
                <a:spLocks noChangeArrowheads="1"/>
              </p:cNvSpPr>
              <p:nvPr/>
            </p:nvSpPr>
            <p:spPr bwMode="auto">
              <a:xfrm>
                <a:off x="156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64" name="Freeform 511"/>
              <p:cNvSpPr>
                <a:spLocks/>
              </p:cNvSpPr>
              <p:nvPr/>
            </p:nvSpPr>
            <p:spPr bwMode="auto">
              <a:xfrm>
                <a:off x="1562"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65" name="Rectangle 512"/>
              <p:cNvSpPr>
                <a:spLocks noChangeArrowheads="1"/>
              </p:cNvSpPr>
              <p:nvPr/>
            </p:nvSpPr>
            <p:spPr bwMode="auto">
              <a:xfrm>
                <a:off x="139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66" name="Freeform 513"/>
              <p:cNvSpPr>
                <a:spLocks/>
              </p:cNvSpPr>
              <p:nvPr/>
            </p:nvSpPr>
            <p:spPr bwMode="auto">
              <a:xfrm>
                <a:off x="1393"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67" name="Rectangle 514"/>
              <p:cNvSpPr>
                <a:spLocks noChangeArrowheads="1"/>
              </p:cNvSpPr>
              <p:nvPr/>
            </p:nvSpPr>
            <p:spPr bwMode="auto">
              <a:xfrm>
                <a:off x="1732" y="3109"/>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68" name="Freeform 515"/>
              <p:cNvSpPr>
                <a:spLocks/>
              </p:cNvSpPr>
              <p:nvPr/>
            </p:nvSpPr>
            <p:spPr bwMode="auto">
              <a:xfrm>
                <a:off x="1734"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69" name="Rectangle 516"/>
              <p:cNvSpPr>
                <a:spLocks noChangeArrowheads="1"/>
              </p:cNvSpPr>
              <p:nvPr/>
            </p:nvSpPr>
            <p:spPr bwMode="auto">
              <a:xfrm>
                <a:off x="137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970" name="Freeform 517"/>
              <p:cNvSpPr>
                <a:spLocks/>
              </p:cNvSpPr>
              <p:nvPr/>
            </p:nvSpPr>
            <p:spPr bwMode="auto">
              <a:xfrm>
                <a:off x="1375"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1" name="Freeform 518"/>
              <p:cNvSpPr>
                <a:spLocks/>
              </p:cNvSpPr>
              <p:nvPr/>
            </p:nvSpPr>
            <p:spPr bwMode="auto">
              <a:xfrm>
                <a:off x="170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2" name="Freeform 519"/>
              <p:cNvSpPr>
                <a:spLocks/>
              </p:cNvSpPr>
              <p:nvPr/>
            </p:nvSpPr>
            <p:spPr bwMode="auto">
              <a:xfrm>
                <a:off x="167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3" name="Freeform 520"/>
              <p:cNvSpPr>
                <a:spLocks/>
              </p:cNvSpPr>
              <p:nvPr/>
            </p:nvSpPr>
            <p:spPr bwMode="auto">
              <a:xfrm>
                <a:off x="165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4" name="Freeform 521"/>
              <p:cNvSpPr>
                <a:spLocks/>
              </p:cNvSpPr>
              <p:nvPr/>
            </p:nvSpPr>
            <p:spPr bwMode="auto">
              <a:xfrm>
                <a:off x="162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5" name="Freeform 522"/>
              <p:cNvSpPr>
                <a:spLocks/>
              </p:cNvSpPr>
              <p:nvPr/>
            </p:nvSpPr>
            <p:spPr bwMode="auto">
              <a:xfrm>
                <a:off x="160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6" name="Freeform 523"/>
              <p:cNvSpPr>
                <a:spLocks/>
              </p:cNvSpPr>
              <p:nvPr/>
            </p:nvSpPr>
            <p:spPr bwMode="auto">
              <a:xfrm>
                <a:off x="157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7" name="Freeform 524"/>
              <p:cNvSpPr>
                <a:spLocks/>
              </p:cNvSpPr>
              <p:nvPr/>
            </p:nvSpPr>
            <p:spPr bwMode="auto">
              <a:xfrm>
                <a:off x="1551" y="3136"/>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8" name="Freeform 525"/>
              <p:cNvSpPr>
                <a:spLocks/>
              </p:cNvSpPr>
              <p:nvPr/>
            </p:nvSpPr>
            <p:spPr bwMode="auto">
              <a:xfrm>
                <a:off x="1525"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79" name="Freeform 526"/>
              <p:cNvSpPr>
                <a:spLocks/>
              </p:cNvSpPr>
              <p:nvPr/>
            </p:nvSpPr>
            <p:spPr bwMode="auto">
              <a:xfrm>
                <a:off x="1498"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0" name="Freeform 527"/>
              <p:cNvSpPr>
                <a:spLocks/>
              </p:cNvSpPr>
              <p:nvPr/>
            </p:nvSpPr>
            <p:spPr bwMode="auto">
              <a:xfrm>
                <a:off x="147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1" name="Freeform 528"/>
              <p:cNvSpPr>
                <a:spLocks/>
              </p:cNvSpPr>
              <p:nvPr/>
            </p:nvSpPr>
            <p:spPr bwMode="auto">
              <a:xfrm>
                <a:off x="144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2" name="Freeform 529"/>
              <p:cNvSpPr>
                <a:spLocks/>
              </p:cNvSpPr>
              <p:nvPr/>
            </p:nvSpPr>
            <p:spPr bwMode="auto">
              <a:xfrm>
                <a:off x="1421"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3" name="Freeform 530"/>
              <p:cNvSpPr>
                <a:spLocks/>
              </p:cNvSpPr>
              <p:nvPr/>
            </p:nvSpPr>
            <p:spPr bwMode="auto">
              <a:xfrm>
                <a:off x="1395"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4" name="Freeform 531"/>
              <p:cNvSpPr>
                <a:spLocks/>
              </p:cNvSpPr>
              <p:nvPr/>
            </p:nvSpPr>
            <p:spPr bwMode="auto">
              <a:xfrm>
                <a:off x="137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5" name="Freeform 532"/>
              <p:cNvSpPr>
                <a:spLocks/>
              </p:cNvSpPr>
              <p:nvPr/>
            </p:nvSpPr>
            <p:spPr bwMode="auto">
              <a:xfrm>
                <a:off x="134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6" name="Freeform 533"/>
              <p:cNvSpPr>
                <a:spLocks/>
              </p:cNvSpPr>
              <p:nvPr/>
            </p:nvSpPr>
            <p:spPr bwMode="auto">
              <a:xfrm>
                <a:off x="173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7" name="Freeform 534"/>
              <p:cNvSpPr>
                <a:spLocks/>
              </p:cNvSpPr>
              <p:nvPr/>
            </p:nvSpPr>
            <p:spPr bwMode="auto">
              <a:xfrm>
                <a:off x="1718"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8" name="Freeform 535"/>
              <p:cNvSpPr>
                <a:spLocks/>
              </p:cNvSpPr>
              <p:nvPr/>
            </p:nvSpPr>
            <p:spPr bwMode="auto">
              <a:xfrm>
                <a:off x="169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89" name="Freeform 536"/>
              <p:cNvSpPr>
                <a:spLocks/>
              </p:cNvSpPr>
              <p:nvPr/>
            </p:nvSpPr>
            <p:spPr bwMode="auto">
              <a:xfrm>
                <a:off x="166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0" name="Freeform 537"/>
              <p:cNvSpPr>
                <a:spLocks/>
              </p:cNvSpPr>
              <p:nvPr/>
            </p:nvSpPr>
            <p:spPr bwMode="auto">
              <a:xfrm>
                <a:off x="1641"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1" name="Freeform 538"/>
              <p:cNvSpPr>
                <a:spLocks/>
              </p:cNvSpPr>
              <p:nvPr/>
            </p:nvSpPr>
            <p:spPr bwMode="auto">
              <a:xfrm>
                <a:off x="161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2" name="Freeform 539"/>
              <p:cNvSpPr>
                <a:spLocks/>
              </p:cNvSpPr>
              <p:nvPr/>
            </p:nvSpPr>
            <p:spPr bwMode="auto">
              <a:xfrm>
                <a:off x="158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3" name="Freeform 540"/>
              <p:cNvSpPr>
                <a:spLocks/>
              </p:cNvSpPr>
              <p:nvPr/>
            </p:nvSpPr>
            <p:spPr bwMode="auto">
              <a:xfrm>
                <a:off x="156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4" name="Freeform 541"/>
              <p:cNvSpPr>
                <a:spLocks/>
              </p:cNvSpPr>
              <p:nvPr/>
            </p:nvSpPr>
            <p:spPr bwMode="auto">
              <a:xfrm>
                <a:off x="153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5" name="Freeform 542"/>
              <p:cNvSpPr>
                <a:spLocks/>
              </p:cNvSpPr>
              <p:nvPr/>
            </p:nvSpPr>
            <p:spPr bwMode="auto">
              <a:xfrm>
                <a:off x="151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6" name="Freeform 543"/>
              <p:cNvSpPr>
                <a:spLocks/>
              </p:cNvSpPr>
              <p:nvPr/>
            </p:nvSpPr>
            <p:spPr bwMode="auto">
              <a:xfrm>
                <a:off x="148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7" name="Freeform 544"/>
              <p:cNvSpPr>
                <a:spLocks/>
              </p:cNvSpPr>
              <p:nvPr/>
            </p:nvSpPr>
            <p:spPr bwMode="auto">
              <a:xfrm>
                <a:off x="146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8" name="Freeform 545"/>
              <p:cNvSpPr>
                <a:spLocks/>
              </p:cNvSpPr>
              <p:nvPr/>
            </p:nvSpPr>
            <p:spPr bwMode="auto">
              <a:xfrm>
                <a:off x="143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999" name="Freeform 546"/>
              <p:cNvSpPr>
                <a:spLocks/>
              </p:cNvSpPr>
              <p:nvPr/>
            </p:nvSpPr>
            <p:spPr bwMode="auto">
              <a:xfrm>
                <a:off x="140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00" name="Freeform 547"/>
              <p:cNvSpPr>
                <a:spLocks/>
              </p:cNvSpPr>
              <p:nvPr/>
            </p:nvSpPr>
            <p:spPr bwMode="auto">
              <a:xfrm>
                <a:off x="138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01" name="Freeform 548"/>
              <p:cNvSpPr>
                <a:spLocks/>
              </p:cNvSpPr>
              <p:nvPr/>
            </p:nvSpPr>
            <p:spPr bwMode="auto">
              <a:xfrm>
                <a:off x="135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002" name="Freeform 549"/>
              <p:cNvSpPr>
                <a:spLocks/>
              </p:cNvSpPr>
              <p:nvPr/>
            </p:nvSpPr>
            <p:spPr bwMode="auto">
              <a:xfrm>
                <a:off x="174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85" name="Rectangle 550"/>
            <p:cNvSpPr>
              <a:spLocks noChangeArrowheads="1"/>
            </p:cNvSpPr>
            <p:nvPr/>
          </p:nvSpPr>
          <p:spPr bwMode="auto">
            <a:xfrm>
              <a:off x="2006" y="3045"/>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86" name="Group 551"/>
            <p:cNvGrpSpPr>
              <a:grpSpLocks/>
            </p:cNvGrpSpPr>
            <p:nvPr/>
          </p:nvGrpSpPr>
          <p:grpSpPr bwMode="auto">
            <a:xfrm>
              <a:off x="2009" y="3050"/>
              <a:ext cx="420" cy="31"/>
              <a:chOff x="1329" y="3067"/>
              <a:chExt cx="420" cy="31"/>
            </a:xfrm>
          </p:grpSpPr>
          <p:sp>
            <p:nvSpPr>
              <p:cNvPr id="20745" name="Freeform 552"/>
              <p:cNvSpPr>
                <a:spLocks/>
              </p:cNvSpPr>
              <p:nvPr/>
            </p:nvSpPr>
            <p:spPr bwMode="auto">
              <a:xfrm>
                <a:off x="1329" y="3087"/>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6" name="Rectangle 553"/>
              <p:cNvSpPr>
                <a:spLocks noChangeArrowheads="1"/>
              </p:cNvSpPr>
              <p:nvPr/>
            </p:nvSpPr>
            <p:spPr bwMode="auto">
              <a:xfrm>
                <a:off x="135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47" name="Freeform 554"/>
              <p:cNvSpPr>
                <a:spLocks/>
              </p:cNvSpPr>
              <p:nvPr/>
            </p:nvSpPr>
            <p:spPr bwMode="auto">
              <a:xfrm>
                <a:off x="136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8" name="Rectangle 555"/>
              <p:cNvSpPr>
                <a:spLocks noChangeArrowheads="1"/>
              </p:cNvSpPr>
              <p:nvPr/>
            </p:nvSpPr>
            <p:spPr bwMode="auto">
              <a:xfrm>
                <a:off x="134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49" name="Freeform 556"/>
              <p:cNvSpPr>
                <a:spLocks/>
              </p:cNvSpPr>
              <p:nvPr/>
            </p:nvSpPr>
            <p:spPr bwMode="auto">
              <a:xfrm>
                <a:off x="1342"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50" name="Rectangle 557"/>
              <p:cNvSpPr>
                <a:spLocks noChangeArrowheads="1"/>
              </p:cNvSpPr>
              <p:nvPr/>
            </p:nvSpPr>
            <p:spPr bwMode="auto">
              <a:xfrm>
                <a:off x="1714"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51" name="Freeform 558"/>
              <p:cNvSpPr>
                <a:spLocks/>
              </p:cNvSpPr>
              <p:nvPr/>
            </p:nvSpPr>
            <p:spPr bwMode="auto">
              <a:xfrm>
                <a:off x="1716"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52" name="Rectangle 559"/>
              <p:cNvSpPr>
                <a:spLocks noChangeArrowheads="1"/>
              </p:cNvSpPr>
              <p:nvPr/>
            </p:nvSpPr>
            <p:spPr bwMode="auto">
              <a:xfrm>
                <a:off x="1542"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53" name="Freeform 560"/>
              <p:cNvSpPr>
                <a:spLocks/>
              </p:cNvSpPr>
              <p:nvPr/>
            </p:nvSpPr>
            <p:spPr bwMode="auto">
              <a:xfrm>
                <a:off x="154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54" name="Rectangle 561"/>
              <p:cNvSpPr>
                <a:spLocks noChangeArrowheads="1"/>
              </p:cNvSpPr>
              <p:nvPr/>
            </p:nvSpPr>
            <p:spPr bwMode="auto">
              <a:xfrm>
                <a:off x="1696"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55" name="Freeform 562"/>
              <p:cNvSpPr>
                <a:spLocks/>
              </p:cNvSpPr>
              <p:nvPr/>
            </p:nvSpPr>
            <p:spPr bwMode="auto">
              <a:xfrm>
                <a:off x="1699"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56" name="Rectangle 563"/>
              <p:cNvSpPr>
                <a:spLocks noChangeArrowheads="1"/>
              </p:cNvSpPr>
              <p:nvPr/>
            </p:nvSpPr>
            <p:spPr bwMode="auto">
              <a:xfrm>
                <a:off x="1527"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57" name="Freeform 564"/>
              <p:cNvSpPr>
                <a:spLocks/>
              </p:cNvSpPr>
              <p:nvPr/>
            </p:nvSpPr>
            <p:spPr bwMode="auto">
              <a:xfrm>
                <a:off x="1529"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58" name="Rectangle 565"/>
              <p:cNvSpPr>
                <a:spLocks noChangeArrowheads="1"/>
              </p:cNvSpPr>
              <p:nvPr/>
            </p:nvSpPr>
            <p:spPr bwMode="auto">
              <a:xfrm>
                <a:off x="167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59" name="Freeform 566"/>
              <p:cNvSpPr>
                <a:spLocks/>
              </p:cNvSpPr>
              <p:nvPr/>
            </p:nvSpPr>
            <p:spPr bwMode="auto">
              <a:xfrm>
                <a:off x="1683"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60" name="Rectangle 567"/>
              <p:cNvSpPr>
                <a:spLocks noChangeArrowheads="1"/>
              </p:cNvSpPr>
              <p:nvPr/>
            </p:nvSpPr>
            <p:spPr bwMode="auto">
              <a:xfrm>
                <a:off x="1509"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61" name="Freeform 568"/>
              <p:cNvSpPr>
                <a:spLocks/>
              </p:cNvSpPr>
              <p:nvPr/>
            </p:nvSpPr>
            <p:spPr bwMode="auto">
              <a:xfrm>
                <a:off x="1512"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62" name="Rectangle 569"/>
              <p:cNvSpPr>
                <a:spLocks noChangeArrowheads="1"/>
              </p:cNvSpPr>
              <p:nvPr/>
            </p:nvSpPr>
            <p:spPr bwMode="auto">
              <a:xfrm>
                <a:off x="166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63" name="Freeform 570"/>
              <p:cNvSpPr>
                <a:spLocks/>
              </p:cNvSpPr>
              <p:nvPr/>
            </p:nvSpPr>
            <p:spPr bwMode="auto">
              <a:xfrm>
                <a:off x="1666"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64" name="Rectangle 571"/>
              <p:cNvSpPr>
                <a:spLocks noChangeArrowheads="1"/>
              </p:cNvSpPr>
              <p:nvPr/>
            </p:nvSpPr>
            <p:spPr bwMode="auto">
              <a:xfrm>
                <a:off x="1492"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65" name="Freeform 572"/>
              <p:cNvSpPr>
                <a:spLocks/>
              </p:cNvSpPr>
              <p:nvPr/>
            </p:nvSpPr>
            <p:spPr bwMode="auto">
              <a:xfrm>
                <a:off x="1494"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66" name="Rectangle 573"/>
              <p:cNvSpPr>
                <a:spLocks noChangeArrowheads="1"/>
              </p:cNvSpPr>
              <p:nvPr/>
            </p:nvSpPr>
            <p:spPr bwMode="auto">
              <a:xfrm>
                <a:off x="1646"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67" name="Freeform 574"/>
              <p:cNvSpPr>
                <a:spLocks/>
              </p:cNvSpPr>
              <p:nvPr/>
            </p:nvSpPr>
            <p:spPr bwMode="auto">
              <a:xfrm>
                <a:off x="1648"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68" name="Rectangle 575"/>
              <p:cNvSpPr>
                <a:spLocks noChangeArrowheads="1"/>
              </p:cNvSpPr>
              <p:nvPr/>
            </p:nvSpPr>
            <p:spPr bwMode="auto">
              <a:xfrm>
                <a:off x="1476" y="308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69" name="Freeform 576"/>
              <p:cNvSpPr>
                <a:spLocks/>
              </p:cNvSpPr>
              <p:nvPr/>
            </p:nvSpPr>
            <p:spPr bwMode="auto">
              <a:xfrm>
                <a:off x="1479"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70" name="Rectangle 577"/>
              <p:cNvSpPr>
                <a:spLocks noChangeArrowheads="1"/>
              </p:cNvSpPr>
              <p:nvPr/>
            </p:nvSpPr>
            <p:spPr bwMode="auto">
              <a:xfrm>
                <a:off x="162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71" name="Freeform 578"/>
              <p:cNvSpPr>
                <a:spLocks/>
              </p:cNvSpPr>
              <p:nvPr/>
            </p:nvSpPr>
            <p:spPr bwMode="auto">
              <a:xfrm>
                <a:off x="1630" y="3082"/>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72" name="Rectangle 579"/>
              <p:cNvSpPr>
                <a:spLocks noChangeArrowheads="1"/>
              </p:cNvSpPr>
              <p:nvPr/>
            </p:nvSpPr>
            <p:spPr bwMode="auto">
              <a:xfrm>
                <a:off x="145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73" name="Freeform 580"/>
              <p:cNvSpPr>
                <a:spLocks/>
              </p:cNvSpPr>
              <p:nvPr/>
            </p:nvSpPr>
            <p:spPr bwMode="auto">
              <a:xfrm>
                <a:off x="1461"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74" name="Rectangle 581"/>
              <p:cNvSpPr>
                <a:spLocks noChangeArrowheads="1"/>
              </p:cNvSpPr>
              <p:nvPr/>
            </p:nvSpPr>
            <p:spPr bwMode="auto">
              <a:xfrm>
                <a:off x="161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75" name="Freeform 582"/>
              <p:cNvSpPr>
                <a:spLocks/>
              </p:cNvSpPr>
              <p:nvPr/>
            </p:nvSpPr>
            <p:spPr bwMode="auto">
              <a:xfrm>
                <a:off x="1615"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76" name="Rectangle 583"/>
              <p:cNvSpPr>
                <a:spLocks noChangeArrowheads="1"/>
              </p:cNvSpPr>
              <p:nvPr/>
            </p:nvSpPr>
            <p:spPr bwMode="auto">
              <a:xfrm>
                <a:off x="1441"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77" name="Freeform 584"/>
              <p:cNvSpPr>
                <a:spLocks/>
              </p:cNvSpPr>
              <p:nvPr/>
            </p:nvSpPr>
            <p:spPr bwMode="auto">
              <a:xfrm>
                <a:off x="1443"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78" name="Rectangle 585"/>
              <p:cNvSpPr>
                <a:spLocks noChangeArrowheads="1"/>
              </p:cNvSpPr>
              <p:nvPr/>
            </p:nvSpPr>
            <p:spPr bwMode="auto">
              <a:xfrm>
                <a:off x="159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79" name="Freeform 586"/>
              <p:cNvSpPr>
                <a:spLocks/>
              </p:cNvSpPr>
              <p:nvPr/>
            </p:nvSpPr>
            <p:spPr bwMode="auto">
              <a:xfrm>
                <a:off x="159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80" name="Rectangle 587"/>
              <p:cNvSpPr>
                <a:spLocks noChangeArrowheads="1"/>
              </p:cNvSpPr>
              <p:nvPr/>
            </p:nvSpPr>
            <p:spPr bwMode="auto">
              <a:xfrm>
                <a:off x="1424"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81" name="Freeform 588"/>
              <p:cNvSpPr>
                <a:spLocks/>
              </p:cNvSpPr>
              <p:nvPr/>
            </p:nvSpPr>
            <p:spPr bwMode="auto">
              <a:xfrm>
                <a:off x="1428"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82" name="Rectangle 589"/>
              <p:cNvSpPr>
                <a:spLocks noChangeArrowheads="1"/>
              </p:cNvSpPr>
              <p:nvPr/>
            </p:nvSpPr>
            <p:spPr bwMode="auto">
              <a:xfrm>
                <a:off x="1578"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83" name="Freeform 590"/>
              <p:cNvSpPr>
                <a:spLocks/>
              </p:cNvSpPr>
              <p:nvPr/>
            </p:nvSpPr>
            <p:spPr bwMode="auto">
              <a:xfrm>
                <a:off x="1580"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84" name="Rectangle 591"/>
              <p:cNvSpPr>
                <a:spLocks noChangeArrowheads="1"/>
              </p:cNvSpPr>
              <p:nvPr/>
            </p:nvSpPr>
            <p:spPr bwMode="auto">
              <a:xfrm>
                <a:off x="140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85" name="Freeform 592"/>
              <p:cNvSpPr>
                <a:spLocks/>
              </p:cNvSpPr>
              <p:nvPr/>
            </p:nvSpPr>
            <p:spPr bwMode="auto">
              <a:xfrm>
                <a:off x="141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86" name="Rectangle 593"/>
              <p:cNvSpPr>
                <a:spLocks noChangeArrowheads="1"/>
              </p:cNvSpPr>
              <p:nvPr/>
            </p:nvSpPr>
            <p:spPr bwMode="auto">
              <a:xfrm>
                <a:off x="156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87" name="Freeform 594"/>
              <p:cNvSpPr>
                <a:spLocks/>
              </p:cNvSpPr>
              <p:nvPr/>
            </p:nvSpPr>
            <p:spPr bwMode="auto">
              <a:xfrm>
                <a:off x="1562"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88" name="Rectangle 595"/>
              <p:cNvSpPr>
                <a:spLocks noChangeArrowheads="1"/>
              </p:cNvSpPr>
              <p:nvPr/>
            </p:nvSpPr>
            <p:spPr bwMode="auto">
              <a:xfrm>
                <a:off x="139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89" name="Freeform 596"/>
              <p:cNvSpPr>
                <a:spLocks/>
              </p:cNvSpPr>
              <p:nvPr/>
            </p:nvSpPr>
            <p:spPr bwMode="auto">
              <a:xfrm>
                <a:off x="1393"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90" name="Rectangle 597"/>
              <p:cNvSpPr>
                <a:spLocks noChangeArrowheads="1"/>
              </p:cNvSpPr>
              <p:nvPr/>
            </p:nvSpPr>
            <p:spPr bwMode="auto">
              <a:xfrm>
                <a:off x="1732" y="308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91" name="Freeform 598"/>
              <p:cNvSpPr>
                <a:spLocks/>
              </p:cNvSpPr>
              <p:nvPr/>
            </p:nvSpPr>
            <p:spPr bwMode="auto">
              <a:xfrm>
                <a:off x="1734"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92" name="Rectangle 599"/>
              <p:cNvSpPr>
                <a:spLocks noChangeArrowheads="1"/>
              </p:cNvSpPr>
              <p:nvPr/>
            </p:nvSpPr>
            <p:spPr bwMode="auto">
              <a:xfrm>
                <a:off x="137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93" name="Freeform 600"/>
              <p:cNvSpPr>
                <a:spLocks/>
              </p:cNvSpPr>
              <p:nvPr/>
            </p:nvSpPr>
            <p:spPr bwMode="auto">
              <a:xfrm>
                <a:off x="1375"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94" name="Rectangle 601"/>
              <p:cNvSpPr>
                <a:spLocks noChangeArrowheads="1"/>
              </p:cNvSpPr>
              <p:nvPr/>
            </p:nvSpPr>
            <p:spPr bwMode="auto">
              <a:xfrm>
                <a:off x="135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95" name="Freeform 602"/>
              <p:cNvSpPr>
                <a:spLocks/>
              </p:cNvSpPr>
              <p:nvPr/>
            </p:nvSpPr>
            <p:spPr bwMode="auto">
              <a:xfrm>
                <a:off x="136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96" name="Rectangle 603"/>
              <p:cNvSpPr>
                <a:spLocks noChangeArrowheads="1"/>
              </p:cNvSpPr>
              <p:nvPr/>
            </p:nvSpPr>
            <p:spPr bwMode="auto">
              <a:xfrm>
                <a:off x="134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97" name="Freeform 604"/>
              <p:cNvSpPr>
                <a:spLocks/>
              </p:cNvSpPr>
              <p:nvPr/>
            </p:nvSpPr>
            <p:spPr bwMode="auto">
              <a:xfrm>
                <a:off x="1342"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98" name="Rectangle 605"/>
              <p:cNvSpPr>
                <a:spLocks noChangeArrowheads="1"/>
              </p:cNvSpPr>
              <p:nvPr/>
            </p:nvSpPr>
            <p:spPr bwMode="auto">
              <a:xfrm>
                <a:off x="1714"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99" name="Freeform 606"/>
              <p:cNvSpPr>
                <a:spLocks/>
              </p:cNvSpPr>
              <p:nvPr/>
            </p:nvSpPr>
            <p:spPr bwMode="auto">
              <a:xfrm>
                <a:off x="1716"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00" name="Rectangle 607"/>
              <p:cNvSpPr>
                <a:spLocks noChangeArrowheads="1"/>
              </p:cNvSpPr>
              <p:nvPr/>
            </p:nvSpPr>
            <p:spPr bwMode="auto">
              <a:xfrm>
                <a:off x="1542"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01" name="Freeform 608"/>
              <p:cNvSpPr>
                <a:spLocks/>
              </p:cNvSpPr>
              <p:nvPr/>
            </p:nvSpPr>
            <p:spPr bwMode="auto">
              <a:xfrm>
                <a:off x="154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02" name="Rectangle 609"/>
              <p:cNvSpPr>
                <a:spLocks noChangeArrowheads="1"/>
              </p:cNvSpPr>
              <p:nvPr/>
            </p:nvSpPr>
            <p:spPr bwMode="auto">
              <a:xfrm>
                <a:off x="1696"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03" name="Freeform 610"/>
              <p:cNvSpPr>
                <a:spLocks/>
              </p:cNvSpPr>
              <p:nvPr/>
            </p:nvSpPr>
            <p:spPr bwMode="auto">
              <a:xfrm>
                <a:off x="1699"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04" name="Rectangle 611"/>
              <p:cNvSpPr>
                <a:spLocks noChangeArrowheads="1"/>
              </p:cNvSpPr>
              <p:nvPr/>
            </p:nvSpPr>
            <p:spPr bwMode="auto">
              <a:xfrm>
                <a:off x="1527"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05" name="Freeform 612"/>
              <p:cNvSpPr>
                <a:spLocks/>
              </p:cNvSpPr>
              <p:nvPr/>
            </p:nvSpPr>
            <p:spPr bwMode="auto">
              <a:xfrm>
                <a:off x="1529"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06" name="Rectangle 613"/>
              <p:cNvSpPr>
                <a:spLocks noChangeArrowheads="1"/>
              </p:cNvSpPr>
              <p:nvPr/>
            </p:nvSpPr>
            <p:spPr bwMode="auto">
              <a:xfrm>
                <a:off x="167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07" name="Freeform 614"/>
              <p:cNvSpPr>
                <a:spLocks/>
              </p:cNvSpPr>
              <p:nvPr/>
            </p:nvSpPr>
            <p:spPr bwMode="auto">
              <a:xfrm>
                <a:off x="1683"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08" name="Rectangle 615"/>
              <p:cNvSpPr>
                <a:spLocks noChangeArrowheads="1"/>
              </p:cNvSpPr>
              <p:nvPr/>
            </p:nvSpPr>
            <p:spPr bwMode="auto">
              <a:xfrm>
                <a:off x="1509"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09" name="Freeform 616"/>
              <p:cNvSpPr>
                <a:spLocks/>
              </p:cNvSpPr>
              <p:nvPr/>
            </p:nvSpPr>
            <p:spPr bwMode="auto">
              <a:xfrm>
                <a:off x="1512"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10" name="Rectangle 617"/>
              <p:cNvSpPr>
                <a:spLocks noChangeArrowheads="1"/>
              </p:cNvSpPr>
              <p:nvPr/>
            </p:nvSpPr>
            <p:spPr bwMode="auto">
              <a:xfrm>
                <a:off x="166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11" name="Freeform 618"/>
              <p:cNvSpPr>
                <a:spLocks/>
              </p:cNvSpPr>
              <p:nvPr/>
            </p:nvSpPr>
            <p:spPr bwMode="auto">
              <a:xfrm>
                <a:off x="1666"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12" name="Rectangle 619"/>
              <p:cNvSpPr>
                <a:spLocks noChangeArrowheads="1"/>
              </p:cNvSpPr>
              <p:nvPr/>
            </p:nvSpPr>
            <p:spPr bwMode="auto">
              <a:xfrm>
                <a:off x="1492"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13" name="Freeform 620"/>
              <p:cNvSpPr>
                <a:spLocks/>
              </p:cNvSpPr>
              <p:nvPr/>
            </p:nvSpPr>
            <p:spPr bwMode="auto">
              <a:xfrm>
                <a:off x="1494"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14" name="Rectangle 621"/>
              <p:cNvSpPr>
                <a:spLocks noChangeArrowheads="1"/>
              </p:cNvSpPr>
              <p:nvPr/>
            </p:nvSpPr>
            <p:spPr bwMode="auto">
              <a:xfrm>
                <a:off x="1646"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15" name="Freeform 622"/>
              <p:cNvSpPr>
                <a:spLocks/>
              </p:cNvSpPr>
              <p:nvPr/>
            </p:nvSpPr>
            <p:spPr bwMode="auto">
              <a:xfrm>
                <a:off x="1648"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16" name="Rectangle 623"/>
              <p:cNvSpPr>
                <a:spLocks noChangeArrowheads="1"/>
              </p:cNvSpPr>
              <p:nvPr/>
            </p:nvSpPr>
            <p:spPr bwMode="auto">
              <a:xfrm>
                <a:off x="1476" y="3067"/>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17" name="Freeform 624"/>
              <p:cNvSpPr>
                <a:spLocks/>
              </p:cNvSpPr>
              <p:nvPr/>
            </p:nvSpPr>
            <p:spPr bwMode="auto">
              <a:xfrm>
                <a:off x="1479"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18" name="Rectangle 625"/>
              <p:cNvSpPr>
                <a:spLocks noChangeArrowheads="1"/>
              </p:cNvSpPr>
              <p:nvPr/>
            </p:nvSpPr>
            <p:spPr bwMode="auto">
              <a:xfrm>
                <a:off x="162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19" name="Freeform 626"/>
              <p:cNvSpPr>
                <a:spLocks/>
              </p:cNvSpPr>
              <p:nvPr/>
            </p:nvSpPr>
            <p:spPr bwMode="auto">
              <a:xfrm>
                <a:off x="1630" y="3069"/>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20" name="Rectangle 627"/>
              <p:cNvSpPr>
                <a:spLocks noChangeArrowheads="1"/>
              </p:cNvSpPr>
              <p:nvPr/>
            </p:nvSpPr>
            <p:spPr bwMode="auto">
              <a:xfrm>
                <a:off x="145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21" name="Freeform 628"/>
              <p:cNvSpPr>
                <a:spLocks/>
              </p:cNvSpPr>
              <p:nvPr/>
            </p:nvSpPr>
            <p:spPr bwMode="auto">
              <a:xfrm>
                <a:off x="1461"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22" name="Rectangle 629"/>
              <p:cNvSpPr>
                <a:spLocks noChangeArrowheads="1"/>
              </p:cNvSpPr>
              <p:nvPr/>
            </p:nvSpPr>
            <p:spPr bwMode="auto">
              <a:xfrm>
                <a:off x="161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23" name="Freeform 630"/>
              <p:cNvSpPr>
                <a:spLocks/>
              </p:cNvSpPr>
              <p:nvPr/>
            </p:nvSpPr>
            <p:spPr bwMode="auto">
              <a:xfrm>
                <a:off x="1615"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24" name="Rectangle 631"/>
              <p:cNvSpPr>
                <a:spLocks noChangeArrowheads="1"/>
              </p:cNvSpPr>
              <p:nvPr/>
            </p:nvSpPr>
            <p:spPr bwMode="auto">
              <a:xfrm>
                <a:off x="1441"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25" name="Freeform 632"/>
              <p:cNvSpPr>
                <a:spLocks/>
              </p:cNvSpPr>
              <p:nvPr/>
            </p:nvSpPr>
            <p:spPr bwMode="auto">
              <a:xfrm>
                <a:off x="1443"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26" name="Rectangle 633"/>
              <p:cNvSpPr>
                <a:spLocks noChangeArrowheads="1"/>
              </p:cNvSpPr>
              <p:nvPr/>
            </p:nvSpPr>
            <p:spPr bwMode="auto">
              <a:xfrm>
                <a:off x="159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27" name="Freeform 634"/>
              <p:cNvSpPr>
                <a:spLocks/>
              </p:cNvSpPr>
              <p:nvPr/>
            </p:nvSpPr>
            <p:spPr bwMode="auto">
              <a:xfrm>
                <a:off x="159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28" name="Rectangle 635"/>
              <p:cNvSpPr>
                <a:spLocks noChangeArrowheads="1"/>
              </p:cNvSpPr>
              <p:nvPr/>
            </p:nvSpPr>
            <p:spPr bwMode="auto">
              <a:xfrm>
                <a:off x="1424"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29" name="Freeform 636"/>
              <p:cNvSpPr>
                <a:spLocks/>
              </p:cNvSpPr>
              <p:nvPr/>
            </p:nvSpPr>
            <p:spPr bwMode="auto">
              <a:xfrm>
                <a:off x="1428"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30" name="Rectangle 637"/>
              <p:cNvSpPr>
                <a:spLocks noChangeArrowheads="1"/>
              </p:cNvSpPr>
              <p:nvPr/>
            </p:nvSpPr>
            <p:spPr bwMode="auto">
              <a:xfrm>
                <a:off x="1578"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31" name="Freeform 638"/>
              <p:cNvSpPr>
                <a:spLocks/>
              </p:cNvSpPr>
              <p:nvPr/>
            </p:nvSpPr>
            <p:spPr bwMode="auto">
              <a:xfrm>
                <a:off x="1580"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32" name="Rectangle 639"/>
              <p:cNvSpPr>
                <a:spLocks noChangeArrowheads="1"/>
              </p:cNvSpPr>
              <p:nvPr/>
            </p:nvSpPr>
            <p:spPr bwMode="auto">
              <a:xfrm>
                <a:off x="140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33" name="Freeform 640"/>
              <p:cNvSpPr>
                <a:spLocks/>
              </p:cNvSpPr>
              <p:nvPr/>
            </p:nvSpPr>
            <p:spPr bwMode="auto">
              <a:xfrm>
                <a:off x="141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34" name="Rectangle 641"/>
              <p:cNvSpPr>
                <a:spLocks noChangeArrowheads="1"/>
              </p:cNvSpPr>
              <p:nvPr/>
            </p:nvSpPr>
            <p:spPr bwMode="auto">
              <a:xfrm>
                <a:off x="156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35" name="Freeform 642"/>
              <p:cNvSpPr>
                <a:spLocks/>
              </p:cNvSpPr>
              <p:nvPr/>
            </p:nvSpPr>
            <p:spPr bwMode="auto">
              <a:xfrm>
                <a:off x="1562"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36" name="Rectangle 643"/>
              <p:cNvSpPr>
                <a:spLocks noChangeArrowheads="1"/>
              </p:cNvSpPr>
              <p:nvPr/>
            </p:nvSpPr>
            <p:spPr bwMode="auto">
              <a:xfrm>
                <a:off x="139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37" name="Freeform 644"/>
              <p:cNvSpPr>
                <a:spLocks/>
              </p:cNvSpPr>
              <p:nvPr/>
            </p:nvSpPr>
            <p:spPr bwMode="auto">
              <a:xfrm>
                <a:off x="1393"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38" name="Rectangle 645"/>
              <p:cNvSpPr>
                <a:spLocks noChangeArrowheads="1"/>
              </p:cNvSpPr>
              <p:nvPr/>
            </p:nvSpPr>
            <p:spPr bwMode="auto">
              <a:xfrm>
                <a:off x="1732" y="3067"/>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39" name="Freeform 646"/>
              <p:cNvSpPr>
                <a:spLocks/>
              </p:cNvSpPr>
              <p:nvPr/>
            </p:nvSpPr>
            <p:spPr bwMode="auto">
              <a:xfrm>
                <a:off x="1734"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0" name="Rectangle 647"/>
              <p:cNvSpPr>
                <a:spLocks noChangeArrowheads="1"/>
              </p:cNvSpPr>
              <p:nvPr/>
            </p:nvSpPr>
            <p:spPr bwMode="auto">
              <a:xfrm>
                <a:off x="137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841" name="Freeform 648"/>
              <p:cNvSpPr>
                <a:spLocks/>
              </p:cNvSpPr>
              <p:nvPr/>
            </p:nvSpPr>
            <p:spPr bwMode="auto">
              <a:xfrm>
                <a:off x="1375"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2" name="Freeform 649"/>
              <p:cNvSpPr>
                <a:spLocks/>
              </p:cNvSpPr>
              <p:nvPr/>
            </p:nvSpPr>
            <p:spPr bwMode="auto">
              <a:xfrm>
                <a:off x="170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3" name="Freeform 650"/>
              <p:cNvSpPr>
                <a:spLocks/>
              </p:cNvSpPr>
              <p:nvPr/>
            </p:nvSpPr>
            <p:spPr bwMode="auto">
              <a:xfrm>
                <a:off x="167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4" name="Freeform 651"/>
              <p:cNvSpPr>
                <a:spLocks/>
              </p:cNvSpPr>
              <p:nvPr/>
            </p:nvSpPr>
            <p:spPr bwMode="auto">
              <a:xfrm>
                <a:off x="165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5" name="Freeform 652"/>
              <p:cNvSpPr>
                <a:spLocks/>
              </p:cNvSpPr>
              <p:nvPr/>
            </p:nvSpPr>
            <p:spPr bwMode="auto">
              <a:xfrm>
                <a:off x="162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6" name="Freeform 653"/>
              <p:cNvSpPr>
                <a:spLocks/>
              </p:cNvSpPr>
              <p:nvPr/>
            </p:nvSpPr>
            <p:spPr bwMode="auto">
              <a:xfrm>
                <a:off x="160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7" name="Freeform 654"/>
              <p:cNvSpPr>
                <a:spLocks/>
              </p:cNvSpPr>
              <p:nvPr/>
            </p:nvSpPr>
            <p:spPr bwMode="auto">
              <a:xfrm>
                <a:off x="157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8" name="Freeform 655"/>
              <p:cNvSpPr>
                <a:spLocks/>
              </p:cNvSpPr>
              <p:nvPr/>
            </p:nvSpPr>
            <p:spPr bwMode="auto">
              <a:xfrm>
                <a:off x="1551" y="3094"/>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49" name="Freeform 656"/>
              <p:cNvSpPr>
                <a:spLocks/>
              </p:cNvSpPr>
              <p:nvPr/>
            </p:nvSpPr>
            <p:spPr bwMode="auto">
              <a:xfrm>
                <a:off x="1525"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0" name="Freeform 657"/>
              <p:cNvSpPr>
                <a:spLocks/>
              </p:cNvSpPr>
              <p:nvPr/>
            </p:nvSpPr>
            <p:spPr bwMode="auto">
              <a:xfrm>
                <a:off x="1498"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1" name="Freeform 658"/>
              <p:cNvSpPr>
                <a:spLocks/>
              </p:cNvSpPr>
              <p:nvPr/>
            </p:nvSpPr>
            <p:spPr bwMode="auto">
              <a:xfrm>
                <a:off x="147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2" name="Freeform 659"/>
              <p:cNvSpPr>
                <a:spLocks/>
              </p:cNvSpPr>
              <p:nvPr/>
            </p:nvSpPr>
            <p:spPr bwMode="auto">
              <a:xfrm>
                <a:off x="144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3" name="Freeform 660"/>
              <p:cNvSpPr>
                <a:spLocks/>
              </p:cNvSpPr>
              <p:nvPr/>
            </p:nvSpPr>
            <p:spPr bwMode="auto">
              <a:xfrm>
                <a:off x="1421"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4" name="Freeform 661"/>
              <p:cNvSpPr>
                <a:spLocks/>
              </p:cNvSpPr>
              <p:nvPr/>
            </p:nvSpPr>
            <p:spPr bwMode="auto">
              <a:xfrm>
                <a:off x="1395"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5" name="Freeform 662"/>
              <p:cNvSpPr>
                <a:spLocks/>
              </p:cNvSpPr>
              <p:nvPr/>
            </p:nvSpPr>
            <p:spPr bwMode="auto">
              <a:xfrm>
                <a:off x="137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6" name="Freeform 663"/>
              <p:cNvSpPr>
                <a:spLocks/>
              </p:cNvSpPr>
              <p:nvPr/>
            </p:nvSpPr>
            <p:spPr bwMode="auto">
              <a:xfrm>
                <a:off x="134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7" name="Freeform 664"/>
              <p:cNvSpPr>
                <a:spLocks/>
              </p:cNvSpPr>
              <p:nvPr/>
            </p:nvSpPr>
            <p:spPr bwMode="auto">
              <a:xfrm>
                <a:off x="173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8" name="Freeform 665"/>
              <p:cNvSpPr>
                <a:spLocks/>
              </p:cNvSpPr>
              <p:nvPr/>
            </p:nvSpPr>
            <p:spPr bwMode="auto">
              <a:xfrm>
                <a:off x="1718"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59" name="Freeform 666"/>
              <p:cNvSpPr>
                <a:spLocks/>
              </p:cNvSpPr>
              <p:nvPr/>
            </p:nvSpPr>
            <p:spPr bwMode="auto">
              <a:xfrm>
                <a:off x="169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0" name="Freeform 667"/>
              <p:cNvSpPr>
                <a:spLocks/>
              </p:cNvSpPr>
              <p:nvPr/>
            </p:nvSpPr>
            <p:spPr bwMode="auto">
              <a:xfrm>
                <a:off x="166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1" name="Freeform 668"/>
              <p:cNvSpPr>
                <a:spLocks/>
              </p:cNvSpPr>
              <p:nvPr/>
            </p:nvSpPr>
            <p:spPr bwMode="auto">
              <a:xfrm>
                <a:off x="1641"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2" name="Freeform 669"/>
              <p:cNvSpPr>
                <a:spLocks/>
              </p:cNvSpPr>
              <p:nvPr/>
            </p:nvSpPr>
            <p:spPr bwMode="auto">
              <a:xfrm>
                <a:off x="161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3" name="Freeform 670"/>
              <p:cNvSpPr>
                <a:spLocks/>
              </p:cNvSpPr>
              <p:nvPr/>
            </p:nvSpPr>
            <p:spPr bwMode="auto">
              <a:xfrm>
                <a:off x="158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4" name="Freeform 671"/>
              <p:cNvSpPr>
                <a:spLocks/>
              </p:cNvSpPr>
              <p:nvPr/>
            </p:nvSpPr>
            <p:spPr bwMode="auto">
              <a:xfrm>
                <a:off x="156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5" name="Freeform 672"/>
              <p:cNvSpPr>
                <a:spLocks/>
              </p:cNvSpPr>
              <p:nvPr/>
            </p:nvSpPr>
            <p:spPr bwMode="auto">
              <a:xfrm>
                <a:off x="153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6" name="Freeform 673"/>
              <p:cNvSpPr>
                <a:spLocks/>
              </p:cNvSpPr>
              <p:nvPr/>
            </p:nvSpPr>
            <p:spPr bwMode="auto">
              <a:xfrm>
                <a:off x="151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7" name="Freeform 674"/>
              <p:cNvSpPr>
                <a:spLocks/>
              </p:cNvSpPr>
              <p:nvPr/>
            </p:nvSpPr>
            <p:spPr bwMode="auto">
              <a:xfrm>
                <a:off x="148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8" name="Freeform 675"/>
              <p:cNvSpPr>
                <a:spLocks/>
              </p:cNvSpPr>
              <p:nvPr/>
            </p:nvSpPr>
            <p:spPr bwMode="auto">
              <a:xfrm>
                <a:off x="146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69" name="Freeform 676"/>
              <p:cNvSpPr>
                <a:spLocks/>
              </p:cNvSpPr>
              <p:nvPr/>
            </p:nvSpPr>
            <p:spPr bwMode="auto">
              <a:xfrm>
                <a:off x="143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0" name="Freeform 677"/>
              <p:cNvSpPr>
                <a:spLocks/>
              </p:cNvSpPr>
              <p:nvPr/>
            </p:nvSpPr>
            <p:spPr bwMode="auto">
              <a:xfrm>
                <a:off x="140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1" name="Freeform 678"/>
              <p:cNvSpPr>
                <a:spLocks/>
              </p:cNvSpPr>
              <p:nvPr/>
            </p:nvSpPr>
            <p:spPr bwMode="auto">
              <a:xfrm>
                <a:off x="138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2" name="Freeform 679"/>
              <p:cNvSpPr>
                <a:spLocks/>
              </p:cNvSpPr>
              <p:nvPr/>
            </p:nvSpPr>
            <p:spPr bwMode="auto">
              <a:xfrm>
                <a:off x="135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873" name="Freeform 680"/>
              <p:cNvSpPr>
                <a:spLocks/>
              </p:cNvSpPr>
              <p:nvPr/>
            </p:nvSpPr>
            <p:spPr bwMode="auto">
              <a:xfrm>
                <a:off x="174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87" name="Rectangle 681"/>
            <p:cNvSpPr>
              <a:spLocks noChangeArrowheads="1"/>
            </p:cNvSpPr>
            <p:nvPr/>
          </p:nvSpPr>
          <p:spPr bwMode="auto">
            <a:xfrm>
              <a:off x="2006" y="3003"/>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88" name="Group 682"/>
            <p:cNvGrpSpPr>
              <a:grpSpLocks/>
            </p:cNvGrpSpPr>
            <p:nvPr/>
          </p:nvGrpSpPr>
          <p:grpSpPr bwMode="auto">
            <a:xfrm>
              <a:off x="2009" y="3008"/>
              <a:ext cx="420" cy="30"/>
              <a:chOff x="1329" y="3025"/>
              <a:chExt cx="420" cy="30"/>
            </a:xfrm>
          </p:grpSpPr>
          <p:sp>
            <p:nvSpPr>
              <p:cNvPr id="20616" name="Freeform 683"/>
              <p:cNvSpPr>
                <a:spLocks/>
              </p:cNvSpPr>
              <p:nvPr/>
            </p:nvSpPr>
            <p:spPr bwMode="auto">
              <a:xfrm>
                <a:off x="1329" y="3045"/>
                <a:ext cx="7" cy="5"/>
              </a:xfrm>
              <a:custGeom>
                <a:avLst/>
                <a:gdLst>
                  <a:gd name="T0" fmla="*/ 7 w 7"/>
                  <a:gd name="T1" fmla="*/ 4 h 5"/>
                  <a:gd name="T2" fmla="*/ 4 w 7"/>
                  <a:gd name="T3" fmla="*/ 5 h 5"/>
                  <a:gd name="T4" fmla="*/ 0 w 7"/>
                  <a:gd name="T5" fmla="*/ 4 h 5"/>
                  <a:gd name="T6" fmla="*/ 4 w 7"/>
                  <a:gd name="T7" fmla="*/ 0 h 5"/>
                  <a:gd name="T8" fmla="*/ 7 w 7"/>
                  <a:gd name="T9" fmla="*/ 4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4" y="5"/>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17" name="Rectangle 684"/>
              <p:cNvSpPr>
                <a:spLocks noChangeArrowheads="1"/>
              </p:cNvSpPr>
              <p:nvPr/>
            </p:nvSpPr>
            <p:spPr bwMode="auto">
              <a:xfrm>
                <a:off x="135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18" name="Freeform 685"/>
              <p:cNvSpPr>
                <a:spLocks/>
              </p:cNvSpPr>
              <p:nvPr/>
            </p:nvSpPr>
            <p:spPr bwMode="auto">
              <a:xfrm>
                <a:off x="136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19" name="Rectangle 686"/>
              <p:cNvSpPr>
                <a:spLocks noChangeArrowheads="1"/>
              </p:cNvSpPr>
              <p:nvPr/>
            </p:nvSpPr>
            <p:spPr bwMode="auto">
              <a:xfrm>
                <a:off x="134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20" name="Freeform 687"/>
              <p:cNvSpPr>
                <a:spLocks/>
              </p:cNvSpPr>
              <p:nvPr/>
            </p:nvSpPr>
            <p:spPr bwMode="auto">
              <a:xfrm>
                <a:off x="1342"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21" name="Rectangle 688"/>
              <p:cNvSpPr>
                <a:spLocks noChangeArrowheads="1"/>
              </p:cNvSpPr>
              <p:nvPr/>
            </p:nvSpPr>
            <p:spPr bwMode="auto">
              <a:xfrm>
                <a:off x="1714"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22" name="Freeform 689"/>
              <p:cNvSpPr>
                <a:spLocks/>
              </p:cNvSpPr>
              <p:nvPr/>
            </p:nvSpPr>
            <p:spPr bwMode="auto">
              <a:xfrm>
                <a:off x="1716"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23" name="Rectangle 690"/>
              <p:cNvSpPr>
                <a:spLocks noChangeArrowheads="1"/>
              </p:cNvSpPr>
              <p:nvPr/>
            </p:nvSpPr>
            <p:spPr bwMode="auto">
              <a:xfrm>
                <a:off x="1542"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24" name="Freeform 691"/>
              <p:cNvSpPr>
                <a:spLocks/>
              </p:cNvSpPr>
              <p:nvPr/>
            </p:nvSpPr>
            <p:spPr bwMode="auto">
              <a:xfrm>
                <a:off x="154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25" name="Rectangle 692"/>
              <p:cNvSpPr>
                <a:spLocks noChangeArrowheads="1"/>
              </p:cNvSpPr>
              <p:nvPr/>
            </p:nvSpPr>
            <p:spPr bwMode="auto">
              <a:xfrm>
                <a:off x="1696"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26" name="Freeform 693"/>
              <p:cNvSpPr>
                <a:spLocks/>
              </p:cNvSpPr>
              <p:nvPr/>
            </p:nvSpPr>
            <p:spPr bwMode="auto">
              <a:xfrm>
                <a:off x="1699"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27" name="Rectangle 694"/>
              <p:cNvSpPr>
                <a:spLocks noChangeArrowheads="1"/>
              </p:cNvSpPr>
              <p:nvPr/>
            </p:nvSpPr>
            <p:spPr bwMode="auto">
              <a:xfrm>
                <a:off x="1527"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28" name="Freeform 695"/>
              <p:cNvSpPr>
                <a:spLocks/>
              </p:cNvSpPr>
              <p:nvPr/>
            </p:nvSpPr>
            <p:spPr bwMode="auto">
              <a:xfrm>
                <a:off x="1529"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29" name="Rectangle 696"/>
              <p:cNvSpPr>
                <a:spLocks noChangeArrowheads="1"/>
              </p:cNvSpPr>
              <p:nvPr/>
            </p:nvSpPr>
            <p:spPr bwMode="auto">
              <a:xfrm>
                <a:off x="167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30" name="Freeform 697"/>
              <p:cNvSpPr>
                <a:spLocks/>
              </p:cNvSpPr>
              <p:nvPr/>
            </p:nvSpPr>
            <p:spPr bwMode="auto">
              <a:xfrm>
                <a:off x="1683"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31" name="Rectangle 698"/>
              <p:cNvSpPr>
                <a:spLocks noChangeArrowheads="1"/>
              </p:cNvSpPr>
              <p:nvPr/>
            </p:nvSpPr>
            <p:spPr bwMode="auto">
              <a:xfrm>
                <a:off x="1509"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32" name="Freeform 699"/>
              <p:cNvSpPr>
                <a:spLocks/>
              </p:cNvSpPr>
              <p:nvPr/>
            </p:nvSpPr>
            <p:spPr bwMode="auto">
              <a:xfrm>
                <a:off x="1512"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33" name="Rectangle 700"/>
              <p:cNvSpPr>
                <a:spLocks noChangeArrowheads="1"/>
              </p:cNvSpPr>
              <p:nvPr/>
            </p:nvSpPr>
            <p:spPr bwMode="auto">
              <a:xfrm>
                <a:off x="166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34" name="Freeform 701"/>
              <p:cNvSpPr>
                <a:spLocks/>
              </p:cNvSpPr>
              <p:nvPr/>
            </p:nvSpPr>
            <p:spPr bwMode="auto">
              <a:xfrm>
                <a:off x="1666"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35" name="Rectangle 702"/>
              <p:cNvSpPr>
                <a:spLocks noChangeArrowheads="1"/>
              </p:cNvSpPr>
              <p:nvPr/>
            </p:nvSpPr>
            <p:spPr bwMode="auto">
              <a:xfrm>
                <a:off x="1492"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36" name="Freeform 703"/>
              <p:cNvSpPr>
                <a:spLocks/>
              </p:cNvSpPr>
              <p:nvPr/>
            </p:nvSpPr>
            <p:spPr bwMode="auto">
              <a:xfrm>
                <a:off x="1494"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37" name="Rectangle 704"/>
              <p:cNvSpPr>
                <a:spLocks noChangeArrowheads="1"/>
              </p:cNvSpPr>
              <p:nvPr/>
            </p:nvSpPr>
            <p:spPr bwMode="auto">
              <a:xfrm>
                <a:off x="1646"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38" name="Freeform 705"/>
              <p:cNvSpPr>
                <a:spLocks/>
              </p:cNvSpPr>
              <p:nvPr/>
            </p:nvSpPr>
            <p:spPr bwMode="auto">
              <a:xfrm>
                <a:off x="1648"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39" name="Rectangle 706"/>
              <p:cNvSpPr>
                <a:spLocks noChangeArrowheads="1"/>
              </p:cNvSpPr>
              <p:nvPr/>
            </p:nvSpPr>
            <p:spPr bwMode="auto">
              <a:xfrm>
                <a:off x="1476" y="3039"/>
                <a:ext cx="16"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40" name="Freeform 707"/>
              <p:cNvSpPr>
                <a:spLocks/>
              </p:cNvSpPr>
              <p:nvPr/>
            </p:nvSpPr>
            <p:spPr bwMode="auto">
              <a:xfrm>
                <a:off x="1479"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41" name="Rectangle 708"/>
              <p:cNvSpPr>
                <a:spLocks noChangeArrowheads="1"/>
              </p:cNvSpPr>
              <p:nvPr/>
            </p:nvSpPr>
            <p:spPr bwMode="auto">
              <a:xfrm>
                <a:off x="162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42" name="Freeform 709"/>
              <p:cNvSpPr>
                <a:spLocks/>
              </p:cNvSpPr>
              <p:nvPr/>
            </p:nvSpPr>
            <p:spPr bwMode="auto">
              <a:xfrm>
                <a:off x="1630" y="3040"/>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43" name="Rectangle 710"/>
              <p:cNvSpPr>
                <a:spLocks noChangeArrowheads="1"/>
              </p:cNvSpPr>
              <p:nvPr/>
            </p:nvSpPr>
            <p:spPr bwMode="auto">
              <a:xfrm>
                <a:off x="145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44" name="Freeform 711"/>
              <p:cNvSpPr>
                <a:spLocks/>
              </p:cNvSpPr>
              <p:nvPr/>
            </p:nvSpPr>
            <p:spPr bwMode="auto">
              <a:xfrm>
                <a:off x="1461"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45" name="Rectangle 712"/>
              <p:cNvSpPr>
                <a:spLocks noChangeArrowheads="1"/>
              </p:cNvSpPr>
              <p:nvPr/>
            </p:nvSpPr>
            <p:spPr bwMode="auto">
              <a:xfrm>
                <a:off x="161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46" name="Freeform 713"/>
              <p:cNvSpPr>
                <a:spLocks/>
              </p:cNvSpPr>
              <p:nvPr/>
            </p:nvSpPr>
            <p:spPr bwMode="auto">
              <a:xfrm>
                <a:off x="1615"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47" name="Rectangle 714"/>
              <p:cNvSpPr>
                <a:spLocks noChangeArrowheads="1"/>
              </p:cNvSpPr>
              <p:nvPr/>
            </p:nvSpPr>
            <p:spPr bwMode="auto">
              <a:xfrm>
                <a:off x="1441"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48" name="Freeform 715"/>
              <p:cNvSpPr>
                <a:spLocks/>
              </p:cNvSpPr>
              <p:nvPr/>
            </p:nvSpPr>
            <p:spPr bwMode="auto">
              <a:xfrm>
                <a:off x="1443"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49" name="Rectangle 716"/>
              <p:cNvSpPr>
                <a:spLocks noChangeArrowheads="1"/>
              </p:cNvSpPr>
              <p:nvPr/>
            </p:nvSpPr>
            <p:spPr bwMode="auto">
              <a:xfrm>
                <a:off x="159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50" name="Freeform 717"/>
              <p:cNvSpPr>
                <a:spLocks/>
              </p:cNvSpPr>
              <p:nvPr/>
            </p:nvSpPr>
            <p:spPr bwMode="auto">
              <a:xfrm>
                <a:off x="159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51" name="Rectangle 718"/>
              <p:cNvSpPr>
                <a:spLocks noChangeArrowheads="1"/>
              </p:cNvSpPr>
              <p:nvPr/>
            </p:nvSpPr>
            <p:spPr bwMode="auto">
              <a:xfrm>
                <a:off x="1424"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52" name="Freeform 719"/>
              <p:cNvSpPr>
                <a:spLocks/>
              </p:cNvSpPr>
              <p:nvPr/>
            </p:nvSpPr>
            <p:spPr bwMode="auto">
              <a:xfrm>
                <a:off x="1428"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53" name="Rectangle 720"/>
              <p:cNvSpPr>
                <a:spLocks noChangeArrowheads="1"/>
              </p:cNvSpPr>
              <p:nvPr/>
            </p:nvSpPr>
            <p:spPr bwMode="auto">
              <a:xfrm>
                <a:off x="1578"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54" name="Freeform 721"/>
              <p:cNvSpPr>
                <a:spLocks/>
              </p:cNvSpPr>
              <p:nvPr/>
            </p:nvSpPr>
            <p:spPr bwMode="auto">
              <a:xfrm>
                <a:off x="1580"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55" name="Rectangle 722"/>
              <p:cNvSpPr>
                <a:spLocks noChangeArrowheads="1"/>
              </p:cNvSpPr>
              <p:nvPr/>
            </p:nvSpPr>
            <p:spPr bwMode="auto">
              <a:xfrm>
                <a:off x="140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56" name="Freeform 723"/>
              <p:cNvSpPr>
                <a:spLocks/>
              </p:cNvSpPr>
              <p:nvPr/>
            </p:nvSpPr>
            <p:spPr bwMode="auto">
              <a:xfrm>
                <a:off x="141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57" name="Rectangle 724"/>
              <p:cNvSpPr>
                <a:spLocks noChangeArrowheads="1"/>
              </p:cNvSpPr>
              <p:nvPr/>
            </p:nvSpPr>
            <p:spPr bwMode="auto">
              <a:xfrm>
                <a:off x="156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58" name="Freeform 725"/>
              <p:cNvSpPr>
                <a:spLocks/>
              </p:cNvSpPr>
              <p:nvPr/>
            </p:nvSpPr>
            <p:spPr bwMode="auto">
              <a:xfrm>
                <a:off x="1562"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59" name="Rectangle 726"/>
              <p:cNvSpPr>
                <a:spLocks noChangeArrowheads="1"/>
              </p:cNvSpPr>
              <p:nvPr/>
            </p:nvSpPr>
            <p:spPr bwMode="auto">
              <a:xfrm>
                <a:off x="139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60" name="Freeform 727"/>
              <p:cNvSpPr>
                <a:spLocks/>
              </p:cNvSpPr>
              <p:nvPr/>
            </p:nvSpPr>
            <p:spPr bwMode="auto">
              <a:xfrm>
                <a:off x="1393"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61" name="Rectangle 728"/>
              <p:cNvSpPr>
                <a:spLocks noChangeArrowheads="1"/>
              </p:cNvSpPr>
              <p:nvPr/>
            </p:nvSpPr>
            <p:spPr bwMode="auto">
              <a:xfrm>
                <a:off x="1732" y="3039"/>
                <a:ext cx="15"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62" name="Freeform 729"/>
              <p:cNvSpPr>
                <a:spLocks/>
              </p:cNvSpPr>
              <p:nvPr/>
            </p:nvSpPr>
            <p:spPr bwMode="auto">
              <a:xfrm>
                <a:off x="1734"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63" name="Rectangle 730"/>
              <p:cNvSpPr>
                <a:spLocks noChangeArrowheads="1"/>
              </p:cNvSpPr>
              <p:nvPr/>
            </p:nvSpPr>
            <p:spPr bwMode="auto">
              <a:xfrm>
                <a:off x="137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64" name="Freeform 731"/>
              <p:cNvSpPr>
                <a:spLocks/>
              </p:cNvSpPr>
              <p:nvPr/>
            </p:nvSpPr>
            <p:spPr bwMode="auto">
              <a:xfrm>
                <a:off x="1375"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65" name="Rectangle 732"/>
              <p:cNvSpPr>
                <a:spLocks noChangeArrowheads="1"/>
              </p:cNvSpPr>
              <p:nvPr/>
            </p:nvSpPr>
            <p:spPr bwMode="auto">
              <a:xfrm>
                <a:off x="135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66" name="Freeform 733"/>
              <p:cNvSpPr>
                <a:spLocks/>
              </p:cNvSpPr>
              <p:nvPr/>
            </p:nvSpPr>
            <p:spPr bwMode="auto">
              <a:xfrm>
                <a:off x="136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67" name="Rectangle 734"/>
              <p:cNvSpPr>
                <a:spLocks noChangeArrowheads="1"/>
              </p:cNvSpPr>
              <p:nvPr/>
            </p:nvSpPr>
            <p:spPr bwMode="auto">
              <a:xfrm>
                <a:off x="134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68" name="Freeform 735"/>
              <p:cNvSpPr>
                <a:spLocks/>
              </p:cNvSpPr>
              <p:nvPr/>
            </p:nvSpPr>
            <p:spPr bwMode="auto">
              <a:xfrm>
                <a:off x="1342"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69" name="Rectangle 736"/>
              <p:cNvSpPr>
                <a:spLocks noChangeArrowheads="1"/>
              </p:cNvSpPr>
              <p:nvPr/>
            </p:nvSpPr>
            <p:spPr bwMode="auto">
              <a:xfrm>
                <a:off x="1714"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70" name="Freeform 737"/>
              <p:cNvSpPr>
                <a:spLocks/>
              </p:cNvSpPr>
              <p:nvPr/>
            </p:nvSpPr>
            <p:spPr bwMode="auto">
              <a:xfrm>
                <a:off x="1716"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71" name="Rectangle 738"/>
              <p:cNvSpPr>
                <a:spLocks noChangeArrowheads="1"/>
              </p:cNvSpPr>
              <p:nvPr/>
            </p:nvSpPr>
            <p:spPr bwMode="auto">
              <a:xfrm>
                <a:off x="1542"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72" name="Freeform 739"/>
              <p:cNvSpPr>
                <a:spLocks/>
              </p:cNvSpPr>
              <p:nvPr/>
            </p:nvSpPr>
            <p:spPr bwMode="auto">
              <a:xfrm>
                <a:off x="154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73" name="Rectangle 740"/>
              <p:cNvSpPr>
                <a:spLocks noChangeArrowheads="1"/>
              </p:cNvSpPr>
              <p:nvPr/>
            </p:nvSpPr>
            <p:spPr bwMode="auto">
              <a:xfrm>
                <a:off x="1696"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74" name="Freeform 741"/>
              <p:cNvSpPr>
                <a:spLocks/>
              </p:cNvSpPr>
              <p:nvPr/>
            </p:nvSpPr>
            <p:spPr bwMode="auto">
              <a:xfrm>
                <a:off x="1699"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75" name="Rectangle 742"/>
              <p:cNvSpPr>
                <a:spLocks noChangeArrowheads="1"/>
              </p:cNvSpPr>
              <p:nvPr/>
            </p:nvSpPr>
            <p:spPr bwMode="auto">
              <a:xfrm>
                <a:off x="1527"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76" name="Freeform 743"/>
              <p:cNvSpPr>
                <a:spLocks/>
              </p:cNvSpPr>
              <p:nvPr/>
            </p:nvSpPr>
            <p:spPr bwMode="auto">
              <a:xfrm>
                <a:off x="1529"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77" name="Rectangle 744"/>
              <p:cNvSpPr>
                <a:spLocks noChangeArrowheads="1"/>
              </p:cNvSpPr>
              <p:nvPr/>
            </p:nvSpPr>
            <p:spPr bwMode="auto">
              <a:xfrm>
                <a:off x="167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78" name="Freeform 745"/>
              <p:cNvSpPr>
                <a:spLocks/>
              </p:cNvSpPr>
              <p:nvPr/>
            </p:nvSpPr>
            <p:spPr bwMode="auto">
              <a:xfrm>
                <a:off x="1683"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79" name="Rectangle 746"/>
              <p:cNvSpPr>
                <a:spLocks noChangeArrowheads="1"/>
              </p:cNvSpPr>
              <p:nvPr/>
            </p:nvSpPr>
            <p:spPr bwMode="auto">
              <a:xfrm>
                <a:off x="1509"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80" name="Freeform 747"/>
              <p:cNvSpPr>
                <a:spLocks/>
              </p:cNvSpPr>
              <p:nvPr/>
            </p:nvSpPr>
            <p:spPr bwMode="auto">
              <a:xfrm>
                <a:off x="1512"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81" name="Rectangle 748"/>
              <p:cNvSpPr>
                <a:spLocks noChangeArrowheads="1"/>
              </p:cNvSpPr>
              <p:nvPr/>
            </p:nvSpPr>
            <p:spPr bwMode="auto">
              <a:xfrm>
                <a:off x="166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82" name="Freeform 749"/>
              <p:cNvSpPr>
                <a:spLocks/>
              </p:cNvSpPr>
              <p:nvPr/>
            </p:nvSpPr>
            <p:spPr bwMode="auto">
              <a:xfrm>
                <a:off x="1666"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83" name="Rectangle 750"/>
              <p:cNvSpPr>
                <a:spLocks noChangeArrowheads="1"/>
              </p:cNvSpPr>
              <p:nvPr/>
            </p:nvSpPr>
            <p:spPr bwMode="auto">
              <a:xfrm>
                <a:off x="1492"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84" name="Freeform 751"/>
              <p:cNvSpPr>
                <a:spLocks/>
              </p:cNvSpPr>
              <p:nvPr/>
            </p:nvSpPr>
            <p:spPr bwMode="auto">
              <a:xfrm>
                <a:off x="1494"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85" name="Rectangle 752"/>
              <p:cNvSpPr>
                <a:spLocks noChangeArrowheads="1"/>
              </p:cNvSpPr>
              <p:nvPr/>
            </p:nvSpPr>
            <p:spPr bwMode="auto">
              <a:xfrm>
                <a:off x="1646"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86" name="Freeform 753"/>
              <p:cNvSpPr>
                <a:spLocks/>
              </p:cNvSpPr>
              <p:nvPr/>
            </p:nvSpPr>
            <p:spPr bwMode="auto">
              <a:xfrm>
                <a:off x="1648"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87" name="Rectangle 754"/>
              <p:cNvSpPr>
                <a:spLocks noChangeArrowheads="1"/>
              </p:cNvSpPr>
              <p:nvPr/>
            </p:nvSpPr>
            <p:spPr bwMode="auto">
              <a:xfrm>
                <a:off x="1476" y="302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88" name="Freeform 755"/>
              <p:cNvSpPr>
                <a:spLocks/>
              </p:cNvSpPr>
              <p:nvPr/>
            </p:nvSpPr>
            <p:spPr bwMode="auto">
              <a:xfrm>
                <a:off x="1479"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89" name="Rectangle 756"/>
              <p:cNvSpPr>
                <a:spLocks noChangeArrowheads="1"/>
              </p:cNvSpPr>
              <p:nvPr/>
            </p:nvSpPr>
            <p:spPr bwMode="auto">
              <a:xfrm>
                <a:off x="162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90" name="Freeform 757"/>
              <p:cNvSpPr>
                <a:spLocks/>
              </p:cNvSpPr>
              <p:nvPr/>
            </p:nvSpPr>
            <p:spPr bwMode="auto">
              <a:xfrm>
                <a:off x="1630" y="3027"/>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91" name="Rectangle 758"/>
              <p:cNvSpPr>
                <a:spLocks noChangeArrowheads="1"/>
              </p:cNvSpPr>
              <p:nvPr/>
            </p:nvSpPr>
            <p:spPr bwMode="auto">
              <a:xfrm>
                <a:off x="145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92" name="Freeform 759"/>
              <p:cNvSpPr>
                <a:spLocks/>
              </p:cNvSpPr>
              <p:nvPr/>
            </p:nvSpPr>
            <p:spPr bwMode="auto">
              <a:xfrm>
                <a:off x="1461"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93" name="Rectangle 760"/>
              <p:cNvSpPr>
                <a:spLocks noChangeArrowheads="1"/>
              </p:cNvSpPr>
              <p:nvPr/>
            </p:nvSpPr>
            <p:spPr bwMode="auto">
              <a:xfrm>
                <a:off x="161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94" name="Freeform 761"/>
              <p:cNvSpPr>
                <a:spLocks/>
              </p:cNvSpPr>
              <p:nvPr/>
            </p:nvSpPr>
            <p:spPr bwMode="auto">
              <a:xfrm>
                <a:off x="1615"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95" name="Rectangle 762"/>
              <p:cNvSpPr>
                <a:spLocks noChangeArrowheads="1"/>
              </p:cNvSpPr>
              <p:nvPr/>
            </p:nvSpPr>
            <p:spPr bwMode="auto">
              <a:xfrm>
                <a:off x="1441"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96" name="Freeform 763"/>
              <p:cNvSpPr>
                <a:spLocks/>
              </p:cNvSpPr>
              <p:nvPr/>
            </p:nvSpPr>
            <p:spPr bwMode="auto">
              <a:xfrm>
                <a:off x="1443"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97" name="Rectangle 764"/>
              <p:cNvSpPr>
                <a:spLocks noChangeArrowheads="1"/>
              </p:cNvSpPr>
              <p:nvPr/>
            </p:nvSpPr>
            <p:spPr bwMode="auto">
              <a:xfrm>
                <a:off x="159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98" name="Freeform 765"/>
              <p:cNvSpPr>
                <a:spLocks/>
              </p:cNvSpPr>
              <p:nvPr/>
            </p:nvSpPr>
            <p:spPr bwMode="auto">
              <a:xfrm>
                <a:off x="159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99" name="Rectangle 766"/>
              <p:cNvSpPr>
                <a:spLocks noChangeArrowheads="1"/>
              </p:cNvSpPr>
              <p:nvPr/>
            </p:nvSpPr>
            <p:spPr bwMode="auto">
              <a:xfrm>
                <a:off x="1424"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00" name="Freeform 767"/>
              <p:cNvSpPr>
                <a:spLocks/>
              </p:cNvSpPr>
              <p:nvPr/>
            </p:nvSpPr>
            <p:spPr bwMode="auto">
              <a:xfrm>
                <a:off x="1428"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01" name="Rectangle 768"/>
              <p:cNvSpPr>
                <a:spLocks noChangeArrowheads="1"/>
              </p:cNvSpPr>
              <p:nvPr/>
            </p:nvSpPr>
            <p:spPr bwMode="auto">
              <a:xfrm>
                <a:off x="1578"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02" name="Freeform 769"/>
              <p:cNvSpPr>
                <a:spLocks/>
              </p:cNvSpPr>
              <p:nvPr/>
            </p:nvSpPr>
            <p:spPr bwMode="auto">
              <a:xfrm>
                <a:off x="1580"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03" name="Rectangle 770"/>
              <p:cNvSpPr>
                <a:spLocks noChangeArrowheads="1"/>
              </p:cNvSpPr>
              <p:nvPr/>
            </p:nvSpPr>
            <p:spPr bwMode="auto">
              <a:xfrm>
                <a:off x="140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04" name="Freeform 771"/>
              <p:cNvSpPr>
                <a:spLocks/>
              </p:cNvSpPr>
              <p:nvPr/>
            </p:nvSpPr>
            <p:spPr bwMode="auto">
              <a:xfrm>
                <a:off x="141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05" name="Rectangle 772"/>
              <p:cNvSpPr>
                <a:spLocks noChangeArrowheads="1"/>
              </p:cNvSpPr>
              <p:nvPr/>
            </p:nvSpPr>
            <p:spPr bwMode="auto">
              <a:xfrm>
                <a:off x="156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06" name="Freeform 773"/>
              <p:cNvSpPr>
                <a:spLocks/>
              </p:cNvSpPr>
              <p:nvPr/>
            </p:nvSpPr>
            <p:spPr bwMode="auto">
              <a:xfrm>
                <a:off x="1562"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07" name="Rectangle 774"/>
              <p:cNvSpPr>
                <a:spLocks noChangeArrowheads="1"/>
              </p:cNvSpPr>
              <p:nvPr/>
            </p:nvSpPr>
            <p:spPr bwMode="auto">
              <a:xfrm>
                <a:off x="139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08" name="Freeform 775"/>
              <p:cNvSpPr>
                <a:spLocks/>
              </p:cNvSpPr>
              <p:nvPr/>
            </p:nvSpPr>
            <p:spPr bwMode="auto">
              <a:xfrm>
                <a:off x="1393"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09" name="Rectangle 776"/>
              <p:cNvSpPr>
                <a:spLocks noChangeArrowheads="1"/>
              </p:cNvSpPr>
              <p:nvPr/>
            </p:nvSpPr>
            <p:spPr bwMode="auto">
              <a:xfrm>
                <a:off x="1732" y="302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10" name="Freeform 777"/>
              <p:cNvSpPr>
                <a:spLocks/>
              </p:cNvSpPr>
              <p:nvPr/>
            </p:nvSpPr>
            <p:spPr bwMode="auto">
              <a:xfrm>
                <a:off x="1734"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1" name="Rectangle 778"/>
              <p:cNvSpPr>
                <a:spLocks noChangeArrowheads="1"/>
              </p:cNvSpPr>
              <p:nvPr/>
            </p:nvSpPr>
            <p:spPr bwMode="auto">
              <a:xfrm>
                <a:off x="137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712" name="Freeform 779"/>
              <p:cNvSpPr>
                <a:spLocks/>
              </p:cNvSpPr>
              <p:nvPr/>
            </p:nvSpPr>
            <p:spPr bwMode="auto">
              <a:xfrm>
                <a:off x="1375"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3" name="Freeform 780"/>
              <p:cNvSpPr>
                <a:spLocks/>
              </p:cNvSpPr>
              <p:nvPr/>
            </p:nvSpPr>
            <p:spPr bwMode="auto">
              <a:xfrm>
                <a:off x="170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4" name="Freeform 781"/>
              <p:cNvSpPr>
                <a:spLocks/>
              </p:cNvSpPr>
              <p:nvPr/>
            </p:nvSpPr>
            <p:spPr bwMode="auto">
              <a:xfrm>
                <a:off x="167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5" name="Freeform 782"/>
              <p:cNvSpPr>
                <a:spLocks/>
              </p:cNvSpPr>
              <p:nvPr/>
            </p:nvSpPr>
            <p:spPr bwMode="auto">
              <a:xfrm>
                <a:off x="165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6" name="Freeform 783"/>
              <p:cNvSpPr>
                <a:spLocks/>
              </p:cNvSpPr>
              <p:nvPr/>
            </p:nvSpPr>
            <p:spPr bwMode="auto">
              <a:xfrm>
                <a:off x="162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7" name="Freeform 784"/>
              <p:cNvSpPr>
                <a:spLocks/>
              </p:cNvSpPr>
              <p:nvPr/>
            </p:nvSpPr>
            <p:spPr bwMode="auto">
              <a:xfrm>
                <a:off x="160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8" name="Freeform 785"/>
              <p:cNvSpPr>
                <a:spLocks/>
              </p:cNvSpPr>
              <p:nvPr/>
            </p:nvSpPr>
            <p:spPr bwMode="auto">
              <a:xfrm>
                <a:off x="157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19" name="Freeform 786"/>
              <p:cNvSpPr>
                <a:spLocks/>
              </p:cNvSpPr>
              <p:nvPr/>
            </p:nvSpPr>
            <p:spPr bwMode="auto">
              <a:xfrm>
                <a:off x="1551" y="3052"/>
                <a:ext cx="5" cy="3"/>
              </a:xfrm>
              <a:custGeom>
                <a:avLst/>
                <a:gdLst>
                  <a:gd name="T0" fmla="*/ 5 w 5"/>
                  <a:gd name="T1" fmla="*/ 2 h 3"/>
                  <a:gd name="T2" fmla="*/ 2 w 5"/>
                  <a:gd name="T3" fmla="*/ 3 h 3"/>
                  <a:gd name="T4" fmla="*/ 0 w 5"/>
                  <a:gd name="T5" fmla="*/ 2 h 3"/>
                  <a:gd name="T6" fmla="*/ 2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2" y="3"/>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0" name="Freeform 787"/>
              <p:cNvSpPr>
                <a:spLocks/>
              </p:cNvSpPr>
              <p:nvPr/>
            </p:nvSpPr>
            <p:spPr bwMode="auto">
              <a:xfrm>
                <a:off x="1525"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1" name="Freeform 788"/>
              <p:cNvSpPr>
                <a:spLocks/>
              </p:cNvSpPr>
              <p:nvPr/>
            </p:nvSpPr>
            <p:spPr bwMode="auto">
              <a:xfrm>
                <a:off x="1498"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2" name="Freeform 789"/>
              <p:cNvSpPr>
                <a:spLocks/>
              </p:cNvSpPr>
              <p:nvPr/>
            </p:nvSpPr>
            <p:spPr bwMode="auto">
              <a:xfrm>
                <a:off x="147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3" name="Freeform 790"/>
              <p:cNvSpPr>
                <a:spLocks/>
              </p:cNvSpPr>
              <p:nvPr/>
            </p:nvSpPr>
            <p:spPr bwMode="auto">
              <a:xfrm>
                <a:off x="144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4" name="Freeform 791"/>
              <p:cNvSpPr>
                <a:spLocks/>
              </p:cNvSpPr>
              <p:nvPr/>
            </p:nvSpPr>
            <p:spPr bwMode="auto">
              <a:xfrm>
                <a:off x="1421"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5" name="Freeform 792"/>
              <p:cNvSpPr>
                <a:spLocks/>
              </p:cNvSpPr>
              <p:nvPr/>
            </p:nvSpPr>
            <p:spPr bwMode="auto">
              <a:xfrm>
                <a:off x="1395"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6" name="Freeform 793"/>
              <p:cNvSpPr>
                <a:spLocks/>
              </p:cNvSpPr>
              <p:nvPr/>
            </p:nvSpPr>
            <p:spPr bwMode="auto">
              <a:xfrm>
                <a:off x="137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7" name="Freeform 794"/>
              <p:cNvSpPr>
                <a:spLocks/>
              </p:cNvSpPr>
              <p:nvPr/>
            </p:nvSpPr>
            <p:spPr bwMode="auto">
              <a:xfrm>
                <a:off x="134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8" name="Freeform 795"/>
              <p:cNvSpPr>
                <a:spLocks/>
              </p:cNvSpPr>
              <p:nvPr/>
            </p:nvSpPr>
            <p:spPr bwMode="auto">
              <a:xfrm>
                <a:off x="173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29" name="Freeform 796"/>
              <p:cNvSpPr>
                <a:spLocks/>
              </p:cNvSpPr>
              <p:nvPr/>
            </p:nvSpPr>
            <p:spPr bwMode="auto">
              <a:xfrm>
                <a:off x="1718"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0" name="Freeform 797"/>
              <p:cNvSpPr>
                <a:spLocks/>
              </p:cNvSpPr>
              <p:nvPr/>
            </p:nvSpPr>
            <p:spPr bwMode="auto">
              <a:xfrm>
                <a:off x="169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1" name="Freeform 798"/>
              <p:cNvSpPr>
                <a:spLocks/>
              </p:cNvSpPr>
              <p:nvPr/>
            </p:nvSpPr>
            <p:spPr bwMode="auto">
              <a:xfrm>
                <a:off x="166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2" name="Freeform 799"/>
              <p:cNvSpPr>
                <a:spLocks/>
              </p:cNvSpPr>
              <p:nvPr/>
            </p:nvSpPr>
            <p:spPr bwMode="auto">
              <a:xfrm>
                <a:off x="1641"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3" name="Freeform 800"/>
              <p:cNvSpPr>
                <a:spLocks/>
              </p:cNvSpPr>
              <p:nvPr/>
            </p:nvSpPr>
            <p:spPr bwMode="auto">
              <a:xfrm>
                <a:off x="161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4" name="Freeform 801"/>
              <p:cNvSpPr>
                <a:spLocks/>
              </p:cNvSpPr>
              <p:nvPr/>
            </p:nvSpPr>
            <p:spPr bwMode="auto">
              <a:xfrm>
                <a:off x="158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5" name="Freeform 802"/>
              <p:cNvSpPr>
                <a:spLocks/>
              </p:cNvSpPr>
              <p:nvPr/>
            </p:nvSpPr>
            <p:spPr bwMode="auto">
              <a:xfrm>
                <a:off x="156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6" name="Freeform 803"/>
              <p:cNvSpPr>
                <a:spLocks/>
              </p:cNvSpPr>
              <p:nvPr/>
            </p:nvSpPr>
            <p:spPr bwMode="auto">
              <a:xfrm>
                <a:off x="153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7" name="Freeform 804"/>
              <p:cNvSpPr>
                <a:spLocks/>
              </p:cNvSpPr>
              <p:nvPr/>
            </p:nvSpPr>
            <p:spPr bwMode="auto">
              <a:xfrm>
                <a:off x="151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8" name="Freeform 805"/>
              <p:cNvSpPr>
                <a:spLocks/>
              </p:cNvSpPr>
              <p:nvPr/>
            </p:nvSpPr>
            <p:spPr bwMode="auto">
              <a:xfrm>
                <a:off x="148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39" name="Freeform 806"/>
              <p:cNvSpPr>
                <a:spLocks/>
              </p:cNvSpPr>
              <p:nvPr/>
            </p:nvSpPr>
            <p:spPr bwMode="auto">
              <a:xfrm>
                <a:off x="146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0" name="Freeform 807"/>
              <p:cNvSpPr>
                <a:spLocks/>
              </p:cNvSpPr>
              <p:nvPr/>
            </p:nvSpPr>
            <p:spPr bwMode="auto">
              <a:xfrm>
                <a:off x="143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1" name="Freeform 808"/>
              <p:cNvSpPr>
                <a:spLocks/>
              </p:cNvSpPr>
              <p:nvPr/>
            </p:nvSpPr>
            <p:spPr bwMode="auto">
              <a:xfrm>
                <a:off x="140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2" name="Freeform 809"/>
              <p:cNvSpPr>
                <a:spLocks/>
              </p:cNvSpPr>
              <p:nvPr/>
            </p:nvSpPr>
            <p:spPr bwMode="auto">
              <a:xfrm>
                <a:off x="138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3" name="Freeform 810"/>
              <p:cNvSpPr>
                <a:spLocks/>
              </p:cNvSpPr>
              <p:nvPr/>
            </p:nvSpPr>
            <p:spPr bwMode="auto">
              <a:xfrm>
                <a:off x="135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744" name="Freeform 811"/>
              <p:cNvSpPr>
                <a:spLocks/>
              </p:cNvSpPr>
              <p:nvPr/>
            </p:nvSpPr>
            <p:spPr bwMode="auto">
              <a:xfrm>
                <a:off x="174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0589" name="Line 812"/>
            <p:cNvSpPr>
              <a:spLocks noChangeShapeType="1"/>
            </p:cNvSpPr>
            <p:nvPr/>
          </p:nvSpPr>
          <p:spPr bwMode="auto">
            <a:xfrm flipH="1">
              <a:off x="2454" y="3025"/>
              <a:ext cx="60" cy="1"/>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590" name="Freeform 813"/>
            <p:cNvSpPr>
              <a:spLocks/>
            </p:cNvSpPr>
            <p:nvPr/>
          </p:nvSpPr>
          <p:spPr bwMode="auto">
            <a:xfrm>
              <a:off x="2357" y="3019"/>
              <a:ext cx="59" cy="6"/>
            </a:xfrm>
            <a:custGeom>
              <a:avLst/>
              <a:gdLst>
                <a:gd name="T0" fmla="*/ 202 w 202"/>
                <a:gd name="T1" fmla="*/ 27 h 27"/>
                <a:gd name="T2" fmla="*/ 73 w 202"/>
                <a:gd name="T3" fmla="*/ 27 h 27"/>
                <a:gd name="T4" fmla="*/ 54 w 202"/>
                <a:gd name="T5" fmla="*/ 25 h 27"/>
                <a:gd name="T6" fmla="*/ 35 w 202"/>
                <a:gd name="T7" fmla="*/ 20 h 27"/>
                <a:gd name="T8" fmla="*/ 17 w 202"/>
                <a:gd name="T9" fmla="*/ 12 h 27"/>
                <a:gd name="T10" fmla="*/ 1 w 202"/>
                <a:gd name="T11" fmla="*/ 1 h 27"/>
                <a:gd name="T12" fmla="*/ 0 w 202"/>
                <a:gd name="T13" fmla="*/ 0 h 27"/>
                <a:gd name="T14" fmla="*/ 0 60000 65536"/>
                <a:gd name="T15" fmla="*/ 0 60000 65536"/>
                <a:gd name="T16" fmla="*/ 0 60000 65536"/>
                <a:gd name="T17" fmla="*/ 0 60000 65536"/>
                <a:gd name="T18" fmla="*/ 0 60000 65536"/>
                <a:gd name="T19" fmla="*/ 0 60000 65536"/>
                <a:gd name="T20" fmla="*/ 0 60000 65536"/>
                <a:gd name="T21" fmla="*/ 0 w 202"/>
                <a:gd name="T22" fmla="*/ 0 h 27"/>
                <a:gd name="T23" fmla="*/ 202 w 20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27">
                  <a:moveTo>
                    <a:pt x="202" y="27"/>
                  </a:moveTo>
                  <a:lnTo>
                    <a:pt x="73" y="27"/>
                  </a:lnTo>
                  <a:lnTo>
                    <a:pt x="54" y="25"/>
                  </a:lnTo>
                  <a:lnTo>
                    <a:pt x="35" y="20"/>
                  </a:lnTo>
                  <a:lnTo>
                    <a:pt x="17" y="12"/>
                  </a:lnTo>
                  <a:lnTo>
                    <a:pt x="1" y="1"/>
                  </a:lnTo>
                  <a:lnTo>
                    <a:pt x="0"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0591" name="Line 814"/>
            <p:cNvSpPr>
              <a:spLocks noChangeShapeType="1"/>
            </p:cNvSpPr>
            <p:nvPr/>
          </p:nvSpPr>
          <p:spPr bwMode="auto">
            <a:xfrm flipV="1">
              <a:off x="2346" y="2944"/>
              <a:ext cx="1" cy="48"/>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592" name="Rectangle 815"/>
            <p:cNvSpPr>
              <a:spLocks noChangeArrowheads="1"/>
            </p:cNvSpPr>
            <p:nvPr/>
          </p:nvSpPr>
          <p:spPr bwMode="auto">
            <a:xfrm>
              <a:off x="2261"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93" name="Rectangle 816"/>
            <p:cNvSpPr>
              <a:spLocks noChangeArrowheads="1"/>
            </p:cNvSpPr>
            <p:nvPr/>
          </p:nvSpPr>
          <p:spPr bwMode="auto">
            <a:xfrm>
              <a:off x="2266"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94" name="Freeform 817"/>
            <p:cNvSpPr>
              <a:spLocks/>
            </p:cNvSpPr>
            <p:nvPr/>
          </p:nvSpPr>
          <p:spPr bwMode="auto">
            <a:xfrm>
              <a:off x="2262" y="2696"/>
              <a:ext cx="2" cy="1"/>
            </a:xfrm>
            <a:custGeom>
              <a:avLst/>
              <a:gdLst>
                <a:gd name="T0" fmla="*/ 0 w 8"/>
                <a:gd name="T1" fmla="*/ 2 h 4"/>
                <a:gd name="T2" fmla="*/ 2 w 8"/>
                <a:gd name="T3" fmla="*/ 0 h 4"/>
                <a:gd name="T4" fmla="*/ 6 w 8"/>
                <a:gd name="T5" fmla="*/ 0 h 4"/>
                <a:gd name="T6" fmla="*/ 8 w 8"/>
                <a:gd name="T7" fmla="*/ 2 h 4"/>
                <a:gd name="T8" fmla="*/ 6 w 8"/>
                <a:gd name="T9" fmla="*/ 4 h 4"/>
                <a:gd name="T10" fmla="*/ 2 w 8"/>
                <a:gd name="T11" fmla="*/ 4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2"/>
                  </a:moveTo>
                  <a:lnTo>
                    <a:pt x="2" y="0"/>
                  </a:lnTo>
                  <a:lnTo>
                    <a:pt x="6" y="0"/>
                  </a:lnTo>
                  <a:lnTo>
                    <a:pt x="8"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95" name="Freeform 818"/>
            <p:cNvSpPr>
              <a:spLocks/>
            </p:cNvSpPr>
            <p:nvPr/>
          </p:nvSpPr>
          <p:spPr bwMode="auto">
            <a:xfrm>
              <a:off x="2267" y="2696"/>
              <a:ext cx="1" cy="1"/>
            </a:xfrm>
            <a:custGeom>
              <a:avLst/>
              <a:gdLst>
                <a:gd name="T0" fmla="*/ 0 w 7"/>
                <a:gd name="T1" fmla="*/ 2 h 4"/>
                <a:gd name="T2" fmla="*/ 2 w 7"/>
                <a:gd name="T3" fmla="*/ 0 h 4"/>
                <a:gd name="T4" fmla="*/ 6 w 7"/>
                <a:gd name="T5" fmla="*/ 0 h 4"/>
                <a:gd name="T6" fmla="*/ 7 w 7"/>
                <a:gd name="T7" fmla="*/ 2 h 4"/>
                <a:gd name="T8" fmla="*/ 6 w 7"/>
                <a:gd name="T9" fmla="*/ 4 h 4"/>
                <a:gd name="T10" fmla="*/ 2 w 7"/>
                <a:gd name="T11" fmla="*/ 4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2"/>
                  </a:moveTo>
                  <a:lnTo>
                    <a:pt x="2" y="0"/>
                  </a:lnTo>
                  <a:lnTo>
                    <a:pt x="6" y="0"/>
                  </a:lnTo>
                  <a:lnTo>
                    <a:pt x="7"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96" name="Rectangle 819"/>
            <p:cNvSpPr>
              <a:spLocks noChangeArrowheads="1"/>
            </p:cNvSpPr>
            <p:nvPr/>
          </p:nvSpPr>
          <p:spPr bwMode="auto">
            <a:xfrm>
              <a:off x="2006" y="2834"/>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0597" name="Group 820"/>
            <p:cNvGrpSpPr>
              <a:grpSpLocks/>
            </p:cNvGrpSpPr>
            <p:nvPr/>
          </p:nvGrpSpPr>
          <p:grpSpPr bwMode="auto">
            <a:xfrm>
              <a:off x="2033" y="2838"/>
              <a:ext cx="374" cy="35"/>
              <a:chOff x="1353" y="2855"/>
              <a:chExt cx="374" cy="35"/>
            </a:xfrm>
          </p:grpSpPr>
          <p:sp>
            <p:nvSpPr>
              <p:cNvPr id="20598" name="Rectangle 821"/>
              <p:cNvSpPr>
                <a:spLocks noChangeArrowheads="1"/>
              </p:cNvSpPr>
              <p:nvPr/>
            </p:nvSpPr>
            <p:spPr bwMode="auto">
              <a:xfrm>
                <a:off x="1467" y="2855"/>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99" name="Freeform 822"/>
              <p:cNvSpPr>
                <a:spLocks/>
              </p:cNvSpPr>
              <p:nvPr/>
            </p:nvSpPr>
            <p:spPr bwMode="auto">
              <a:xfrm>
                <a:off x="1373" y="2873"/>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00" name="Freeform 823"/>
              <p:cNvSpPr>
                <a:spLocks/>
              </p:cNvSpPr>
              <p:nvPr/>
            </p:nvSpPr>
            <p:spPr bwMode="auto">
              <a:xfrm>
                <a:off x="1364" y="2873"/>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01" name="Freeform 824"/>
              <p:cNvSpPr>
                <a:spLocks/>
              </p:cNvSpPr>
              <p:nvPr/>
            </p:nvSpPr>
            <p:spPr bwMode="auto">
              <a:xfrm>
                <a:off x="1353" y="2873"/>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02" name="Freeform 825"/>
              <p:cNvSpPr>
                <a:spLocks/>
              </p:cNvSpPr>
              <p:nvPr/>
            </p:nvSpPr>
            <p:spPr bwMode="auto">
              <a:xfrm>
                <a:off x="1384" y="2873"/>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03" name="Rectangle 826"/>
              <p:cNvSpPr>
                <a:spLocks noChangeArrowheads="1"/>
              </p:cNvSpPr>
              <p:nvPr/>
            </p:nvSpPr>
            <p:spPr bwMode="auto">
              <a:xfrm>
                <a:off x="1509" y="2877"/>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04" name="Rectangle 827"/>
              <p:cNvSpPr>
                <a:spLocks noChangeArrowheads="1"/>
              </p:cNvSpPr>
              <p:nvPr/>
            </p:nvSpPr>
            <p:spPr bwMode="auto">
              <a:xfrm>
                <a:off x="1421"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05" name="Freeform 828"/>
              <p:cNvSpPr>
                <a:spLocks/>
              </p:cNvSpPr>
              <p:nvPr/>
            </p:nvSpPr>
            <p:spPr bwMode="auto">
              <a:xfrm>
                <a:off x="1423"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06" name="Rectangle 829"/>
              <p:cNvSpPr>
                <a:spLocks noChangeArrowheads="1"/>
              </p:cNvSpPr>
              <p:nvPr/>
            </p:nvSpPr>
            <p:spPr bwMode="auto">
              <a:xfrm>
                <a:off x="1399"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07" name="Freeform 830"/>
              <p:cNvSpPr>
                <a:spLocks/>
              </p:cNvSpPr>
              <p:nvPr/>
            </p:nvSpPr>
            <p:spPr bwMode="auto">
              <a:xfrm>
                <a:off x="1401"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08" name="Rectangle 831"/>
              <p:cNvSpPr>
                <a:spLocks noChangeArrowheads="1"/>
              </p:cNvSpPr>
              <p:nvPr/>
            </p:nvSpPr>
            <p:spPr bwMode="auto">
              <a:xfrm>
                <a:off x="1621"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09" name="Rectangle 832"/>
              <p:cNvSpPr>
                <a:spLocks noChangeArrowheads="1"/>
              </p:cNvSpPr>
              <p:nvPr/>
            </p:nvSpPr>
            <p:spPr bwMode="auto">
              <a:xfrm>
                <a:off x="1643"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10" name="Freeform 833"/>
              <p:cNvSpPr>
                <a:spLocks/>
              </p:cNvSpPr>
              <p:nvPr/>
            </p:nvSpPr>
            <p:spPr bwMode="auto">
              <a:xfrm>
                <a:off x="1626"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11" name="Freeform 834"/>
              <p:cNvSpPr>
                <a:spLocks/>
              </p:cNvSpPr>
              <p:nvPr/>
            </p:nvSpPr>
            <p:spPr bwMode="auto">
              <a:xfrm>
                <a:off x="1648" y="2870"/>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12" name="Rectangle 835"/>
              <p:cNvSpPr>
                <a:spLocks noChangeArrowheads="1"/>
              </p:cNvSpPr>
              <p:nvPr/>
            </p:nvSpPr>
            <p:spPr bwMode="auto">
              <a:xfrm>
                <a:off x="1687"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13" name="Rectangle 836"/>
              <p:cNvSpPr>
                <a:spLocks noChangeArrowheads="1"/>
              </p:cNvSpPr>
              <p:nvPr/>
            </p:nvSpPr>
            <p:spPr bwMode="auto">
              <a:xfrm>
                <a:off x="1707" y="2866"/>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614" name="Freeform 837"/>
              <p:cNvSpPr>
                <a:spLocks/>
              </p:cNvSpPr>
              <p:nvPr/>
            </p:nvSpPr>
            <p:spPr bwMode="auto">
              <a:xfrm>
                <a:off x="1692"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615" name="Freeform 838"/>
              <p:cNvSpPr>
                <a:spLocks/>
              </p:cNvSpPr>
              <p:nvPr/>
            </p:nvSpPr>
            <p:spPr bwMode="auto">
              <a:xfrm>
                <a:off x="1714" y="2870"/>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grpSp>
      <p:grpSp>
        <p:nvGrpSpPr>
          <p:cNvPr id="2086" name="Group 839"/>
          <p:cNvGrpSpPr>
            <a:grpSpLocks/>
          </p:cNvGrpSpPr>
          <p:nvPr/>
        </p:nvGrpSpPr>
        <p:grpSpPr bwMode="auto">
          <a:xfrm>
            <a:off x="3992563" y="5026025"/>
            <a:ext cx="457200" cy="528638"/>
            <a:chOff x="1965" y="2695"/>
            <a:chExt cx="549" cy="642"/>
          </a:xfrm>
        </p:grpSpPr>
        <p:sp>
          <p:nvSpPr>
            <p:cNvPr id="19854" name="Rectangle 840"/>
            <p:cNvSpPr>
              <a:spLocks noChangeArrowheads="1"/>
            </p:cNvSpPr>
            <p:nvPr/>
          </p:nvSpPr>
          <p:spPr bwMode="auto">
            <a:xfrm>
              <a:off x="1965" y="2789"/>
              <a:ext cx="473" cy="548"/>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55" name="Rectangle 841"/>
            <p:cNvSpPr>
              <a:spLocks noChangeArrowheads="1"/>
            </p:cNvSpPr>
            <p:nvPr/>
          </p:nvSpPr>
          <p:spPr bwMode="auto">
            <a:xfrm>
              <a:off x="1965" y="2789"/>
              <a:ext cx="36" cy="383"/>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56" name="Freeform 842"/>
            <p:cNvSpPr>
              <a:spLocks/>
            </p:cNvSpPr>
            <p:nvPr/>
          </p:nvSpPr>
          <p:spPr bwMode="auto">
            <a:xfrm>
              <a:off x="1979" y="2797"/>
              <a:ext cx="8" cy="9"/>
            </a:xfrm>
            <a:custGeom>
              <a:avLst/>
              <a:gdLst>
                <a:gd name="T0" fmla="*/ 0 w 35"/>
                <a:gd name="T1" fmla="*/ 20 h 41"/>
                <a:gd name="T2" fmla="*/ 3 w 35"/>
                <a:gd name="T3" fmla="*/ 12 h 41"/>
                <a:gd name="T4" fmla="*/ 7 w 35"/>
                <a:gd name="T5" fmla="*/ 4 h 41"/>
                <a:gd name="T6" fmla="*/ 14 w 35"/>
                <a:gd name="T7" fmla="*/ 0 h 41"/>
                <a:gd name="T8" fmla="*/ 22 w 35"/>
                <a:gd name="T9" fmla="*/ 0 h 41"/>
                <a:gd name="T10" fmla="*/ 29 w 35"/>
                <a:gd name="T11" fmla="*/ 4 h 41"/>
                <a:gd name="T12" fmla="*/ 34 w 35"/>
                <a:gd name="T13" fmla="*/ 12 h 41"/>
                <a:gd name="T14" fmla="*/ 35 w 35"/>
                <a:gd name="T15" fmla="*/ 20 h 41"/>
                <a:gd name="T16" fmla="*/ 34 w 35"/>
                <a:gd name="T17" fmla="*/ 29 h 41"/>
                <a:gd name="T18" fmla="*/ 29 w 35"/>
                <a:gd name="T19" fmla="*/ 36 h 41"/>
                <a:gd name="T20" fmla="*/ 22 w 35"/>
                <a:gd name="T21" fmla="*/ 41 h 41"/>
                <a:gd name="T22" fmla="*/ 14 w 35"/>
                <a:gd name="T23" fmla="*/ 41 h 41"/>
                <a:gd name="T24" fmla="*/ 7 w 35"/>
                <a:gd name="T25" fmla="*/ 36 h 41"/>
                <a:gd name="T26" fmla="*/ 3 w 35"/>
                <a:gd name="T27" fmla="*/ 29 h 41"/>
                <a:gd name="T28" fmla="*/ 0 w 35"/>
                <a:gd name="T29" fmla="*/ 2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1"/>
                <a:gd name="T47" fmla="*/ 35 w 35"/>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1">
                  <a:moveTo>
                    <a:pt x="0" y="20"/>
                  </a:moveTo>
                  <a:lnTo>
                    <a:pt x="3" y="12"/>
                  </a:lnTo>
                  <a:lnTo>
                    <a:pt x="7" y="4"/>
                  </a:lnTo>
                  <a:lnTo>
                    <a:pt x="14" y="0"/>
                  </a:lnTo>
                  <a:lnTo>
                    <a:pt x="22" y="0"/>
                  </a:lnTo>
                  <a:lnTo>
                    <a:pt x="29" y="4"/>
                  </a:lnTo>
                  <a:lnTo>
                    <a:pt x="34" y="12"/>
                  </a:lnTo>
                  <a:lnTo>
                    <a:pt x="35" y="20"/>
                  </a:lnTo>
                  <a:lnTo>
                    <a:pt x="34" y="29"/>
                  </a:lnTo>
                  <a:lnTo>
                    <a:pt x="29" y="36"/>
                  </a:lnTo>
                  <a:lnTo>
                    <a:pt x="22" y="41"/>
                  </a:lnTo>
                  <a:lnTo>
                    <a:pt x="14" y="41"/>
                  </a:lnTo>
                  <a:lnTo>
                    <a:pt x="7" y="36"/>
                  </a:lnTo>
                  <a:lnTo>
                    <a:pt x="3" y="2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57" name="Freeform 843"/>
            <p:cNvSpPr>
              <a:spLocks/>
            </p:cNvSpPr>
            <p:nvPr/>
          </p:nvSpPr>
          <p:spPr bwMode="auto">
            <a:xfrm>
              <a:off x="1979" y="3158"/>
              <a:ext cx="8" cy="7"/>
            </a:xfrm>
            <a:custGeom>
              <a:avLst/>
              <a:gdLst>
                <a:gd name="T0" fmla="*/ 0 w 35"/>
                <a:gd name="T1" fmla="*/ 17 h 33"/>
                <a:gd name="T2" fmla="*/ 3 w 35"/>
                <a:gd name="T3" fmla="*/ 9 h 33"/>
                <a:gd name="T4" fmla="*/ 7 w 35"/>
                <a:gd name="T5" fmla="*/ 3 h 33"/>
                <a:gd name="T6" fmla="*/ 14 w 35"/>
                <a:gd name="T7" fmla="*/ 0 h 33"/>
                <a:gd name="T8" fmla="*/ 22 w 35"/>
                <a:gd name="T9" fmla="*/ 0 h 33"/>
                <a:gd name="T10" fmla="*/ 29 w 35"/>
                <a:gd name="T11" fmla="*/ 3 h 33"/>
                <a:gd name="T12" fmla="*/ 34 w 35"/>
                <a:gd name="T13" fmla="*/ 9 h 33"/>
                <a:gd name="T14" fmla="*/ 35 w 35"/>
                <a:gd name="T15" fmla="*/ 17 h 33"/>
                <a:gd name="T16" fmla="*/ 34 w 35"/>
                <a:gd name="T17" fmla="*/ 24 h 33"/>
                <a:gd name="T18" fmla="*/ 29 w 35"/>
                <a:gd name="T19" fmla="*/ 30 h 33"/>
                <a:gd name="T20" fmla="*/ 22 w 35"/>
                <a:gd name="T21" fmla="*/ 33 h 33"/>
                <a:gd name="T22" fmla="*/ 14 w 35"/>
                <a:gd name="T23" fmla="*/ 33 h 33"/>
                <a:gd name="T24" fmla="*/ 7 w 35"/>
                <a:gd name="T25" fmla="*/ 30 h 33"/>
                <a:gd name="T26" fmla="*/ 3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3" y="9"/>
                  </a:lnTo>
                  <a:lnTo>
                    <a:pt x="7" y="3"/>
                  </a:lnTo>
                  <a:lnTo>
                    <a:pt x="14" y="0"/>
                  </a:lnTo>
                  <a:lnTo>
                    <a:pt x="22" y="0"/>
                  </a:lnTo>
                  <a:lnTo>
                    <a:pt x="29" y="3"/>
                  </a:lnTo>
                  <a:lnTo>
                    <a:pt x="34" y="9"/>
                  </a:lnTo>
                  <a:lnTo>
                    <a:pt x="35" y="17"/>
                  </a:lnTo>
                  <a:lnTo>
                    <a:pt x="34" y="24"/>
                  </a:lnTo>
                  <a:lnTo>
                    <a:pt x="29" y="30"/>
                  </a:lnTo>
                  <a:lnTo>
                    <a:pt x="22" y="33"/>
                  </a:lnTo>
                  <a:lnTo>
                    <a:pt x="14" y="33"/>
                  </a:lnTo>
                  <a:lnTo>
                    <a:pt x="7" y="30"/>
                  </a:lnTo>
                  <a:lnTo>
                    <a:pt x="3"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58" name="Rectangle 844"/>
            <p:cNvSpPr>
              <a:spLocks noChangeArrowheads="1"/>
            </p:cNvSpPr>
            <p:nvPr/>
          </p:nvSpPr>
          <p:spPr bwMode="auto">
            <a:xfrm>
              <a:off x="1979" y="2929"/>
              <a:ext cx="8" cy="1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59" name="Freeform 845"/>
            <p:cNvSpPr>
              <a:spLocks/>
            </p:cNvSpPr>
            <p:nvPr/>
          </p:nvSpPr>
          <p:spPr bwMode="auto">
            <a:xfrm>
              <a:off x="2015" y="2809"/>
              <a:ext cx="9" cy="10"/>
            </a:xfrm>
            <a:custGeom>
              <a:avLst/>
              <a:gdLst>
                <a:gd name="T0" fmla="*/ 0 w 38"/>
                <a:gd name="T1" fmla="*/ 25 h 52"/>
                <a:gd name="T2" fmla="*/ 1 w 38"/>
                <a:gd name="T3" fmla="*/ 16 h 52"/>
                <a:gd name="T4" fmla="*/ 6 w 38"/>
                <a:gd name="T5" fmla="*/ 8 h 52"/>
                <a:gd name="T6" fmla="*/ 12 w 38"/>
                <a:gd name="T7" fmla="*/ 2 h 52"/>
                <a:gd name="T8" fmla="*/ 19 w 38"/>
                <a:gd name="T9" fmla="*/ 0 h 52"/>
                <a:gd name="T10" fmla="*/ 26 w 38"/>
                <a:gd name="T11" fmla="*/ 2 h 52"/>
                <a:gd name="T12" fmla="*/ 32 w 38"/>
                <a:gd name="T13" fmla="*/ 8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8"/>
                  </a:lnTo>
                  <a:lnTo>
                    <a:pt x="12" y="2"/>
                  </a:lnTo>
                  <a:lnTo>
                    <a:pt x="19" y="0"/>
                  </a:lnTo>
                  <a:lnTo>
                    <a:pt x="26" y="2"/>
                  </a:lnTo>
                  <a:lnTo>
                    <a:pt x="32" y="8"/>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0" name="Freeform 846"/>
            <p:cNvSpPr>
              <a:spLocks/>
            </p:cNvSpPr>
            <p:nvPr/>
          </p:nvSpPr>
          <p:spPr bwMode="auto">
            <a:xfrm>
              <a:off x="2416" y="2809"/>
              <a:ext cx="9" cy="10"/>
            </a:xfrm>
            <a:custGeom>
              <a:avLst/>
              <a:gdLst>
                <a:gd name="T0" fmla="*/ 0 w 36"/>
                <a:gd name="T1" fmla="*/ 25 h 52"/>
                <a:gd name="T2" fmla="*/ 1 w 36"/>
                <a:gd name="T3" fmla="*/ 16 h 52"/>
                <a:gd name="T4" fmla="*/ 6 w 36"/>
                <a:gd name="T5" fmla="*/ 8 h 52"/>
                <a:gd name="T6" fmla="*/ 11 w 36"/>
                <a:gd name="T7" fmla="*/ 2 h 52"/>
                <a:gd name="T8" fmla="*/ 18 w 36"/>
                <a:gd name="T9" fmla="*/ 0 h 52"/>
                <a:gd name="T10" fmla="*/ 25 w 36"/>
                <a:gd name="T11" fmla="*/ 2 h 52"/>
                <a:gd name="T12" fmla="*/ 31 w 36"/>
                <a:gd name="T13" fmla="*/ 8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8"/>
                  </a:lnTo>
                  <a:lnTo>
                    <a:pt x="11" y="2"/>
                  </a:lnTo>
                  <a:lnTo>
                    <a:pt x="18" y="0"/>
                  </a:lnTo>
                  <a:lnTo>
                    <a:pt x="25" y="2"/>
                  </a:lnTo>
                  <a:lnTo>
                    <a:pt x="31" y="8"/>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1" name="Freeform 847"/>
            <p:cNvSpPr>
              <a:spLocks/>
            </p:cNvSpPr>
            <p:nvPr/>
          </p:nvSpPr>
          <p:spPr bwMode="auto">
            <a:xfrm>
              <a:off x="2015" y="2851"/>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2" name="Freeform 848"/>
            <p:cNvSpPr>
              <a:spLocks/>
            </p:cNvSpPr>
            <p:nvPr/>
          </p:nvSpPr>
          <p:spPr bwMode="auto">
            <a:xfrm>
              <a:off x="2416" y="2851"/>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3" name="Freeform 849"/>
            <p:cNvSpPr>
              <a:spLocks/>
            </p:cNvSpPr>
            <p:nvPr/>
          </p:nvSpPr>
          <p:spPr bwMode="auto">
            <a:xfrm>
              <a:off x="2015" y="2893"/>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4" name="Freeform 850"/>
            <p:cNvSpPr>
              <a:spLocks/>
            </p:cNvSpPr>
            <p:nvPr/>
          </p:nvSpPr>
          <p:spPr bwMode="auto">
            <a:xfrm>
              <a:off x="2416" y="2893"/>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5" name="Rectangle 851"/>
            <p:cNvSpPr>
              <a:spLocks noChangeArrowheads="1"/>
            </p:cNvSpPr>
            <p:nvPr/>
          </p:nvSpPr>
          <p:spPr bwMode="auto">
            <a:xfrm>
              <a:off x="1979"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66" name="Freeform 852"/>
            <p:cNvSpPr>
              <a:spLocks/>
            </p:cNvSpPr>
            <p:nvPr/>
          </p:nvSpPr>
          <p:spPr bwMode="auto">
            <a:xfrm>
              <a:off x="1987" y="3253"/>
              <a:ext cx="9" cy="6"/>
            </a:xfrm>
            <a:custGeom>
              <a:avLst/>
              <a:gdLst>
                <a:gd name="T0" fmla="*/ 0 w 35"/>
                <a:gd name="T1" fmla="*/ 17 h 33"/>
                <a:gd name="T2" fmla="*/ 1 w 35"/>
                <a:gd name="T3" fmla="*/ 9 h 33"/>
                <a:gd name="T4" fmla="*/ 6 w 35"/>
                <a:gd name="T5" fmla="*/ 3 h 33"/>
                <a:gd name="T6" fmla="*/ 14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4 w 35"/>
                <a:gd name="T23" fmla="*/ 33 h 33"/>
                <a:gd name="T24" fmla="*/ 6 w 35"/>
                <a:gd name="T25" fmla="*/ 30 h 33"/>
                <a:gd name="T26" fmla="*/ 1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1" y="9"/>
                  </a:lnTo>
                  <a:lnTo>
                    <a:pt x="6" y="3"/>
                  </a:lnTo>
                  <a:lnTo>
                    <a:pt x="14" y="0"/>
                  </a:lnTo>
                  <a:lnTo>
                    <a:pt x="21" y="0"/>
                  </a:lnTo>
                  <a:lnTo>
                    <a:pt x="28" y="3"/>
                  </a:lnTo>
                  <a:lnTo>
                    <a:pt x="33" y="9"/>
                  </a:lnTo>
                  <a:lnTo>
                    <a:pt x="35" y="17"/>
                  </a:lnTo>
                  <a:lnTo>
                    <a:pt x="33" y="24"/>
                  </a:lnTo>
                  <a:lnTo>
                    <a:pt x="28" y="30"/>
                  </a:lnTo>
                  <a:lnTo>
                    <a:pt x="21" y="33"/>
                  </a:lnTo>
                  <a:lnTo>
                    <a:pt x="14" y="33"/>
                  </a:lnTo>
                  <a:lnTo>
                    <a:pt x="6" y="30"/>
                  </a:lnTo>
                  <a:lnTo>
                    <a:pt x="1"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7" name="Freeform 853"/>
            <p:cNvSpPr>
              <a:spLocks/>
            </p:cNvSpPr>
            <p:nvPr/>
          </p:nvSpPr>
          <p:spPr bwMode="auto">
            <a:xfrm>
              <a:off x="2181" y="3253"/>
              <a:ext cx="9" cy="6"/>
            </a:xfrm>
            <a:custGeom>
              <a:avLst/>
              <a:gdLst>
                <a:gd name="T0" fmla="*/ 0 w 35"/>
                <a:gd name="T1" fmla="*/ 14 h 28"/>
                <a:gd name="T2" fmla="*/ 2 w 35"/>
                <a:gd name="T3" fmla="*/ 7 h 28"/>
                <a:gd name="T4" fmla="*/ 7 w 35"/>
                <a:gd name="T5" fmla="*/ 2 h 28"/>
                <a:gd name="T6" fmla="*/ 14 w 35"/>
                <a:gd name="T7" fmla="*/ 0 h 28"/>
                <a:gd name="T8" fmla="*/ 22 w 35"/>
                <a:gd name="T9" fmla="*/ 0 h 28"/>
                <a:gd name="T10" fmla="*/ 29 w 35"/>
                <a:gd name="T11" fmla="*/ 2 h 28"/>
                <a:gd name="T12" fmla="*/ 34 w 35"/>
                <a:gd name="T13" fmla="*/ 7 h 28"/>
                <a:gd name="T14" fmla="*/ 35 w 35"/>
                <a:gd name="T15" fmla="*/ 14 h 28"/>
                <a:gd name="T16" fmla="*/ 34 w 35"/>
                <a:gd name="T17" fmla="*/ 20 h 28"/>
                <a:gd name="T18" fmla="*/ 29 w 35"/>
                <a:gd name="T19" fmla="*/ 24 h 28"/>
                <a:gd name="T20" fmla="*/ 22 w 35"/>
                <a:gd name="T21" fmla="*/ 28 h 28"/>
                <a:gd name="T22" fmla="*/ 14 w 35"/>
                <a:gd name="T23" fmla="*/ 28 h 28"/>
                <a:gd name="T24" fmla="*/ 7 w 35"/>
                <a:gd name="T25" fmla="*/ 24 h 28"/>
                <a:gd name="T26" fmla="*/ 2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2" y="7"/>
                  </a:lnTo>
                  <a:lnTo>
                    <a:pt x="7" y="2"/>
                  </a:lnTo>
                  <a:lnTo>
                    <a:pt x="14" y="0"/>
                  </a:lnTo>
                  <a:lnTo>
                    <a:pt x="22" y="0"/>
                  </a:lnTo>
                  <a:lnTo>
                    <a:pt x="29" y="2"/>
                  </a:lnTo>
                  <a:lnTo>
                    <a:pt x="34" y="7"/>
                  </a:lnTo>
                  <a:lnTo>
                    <a:pt x="35" y="14"/>
                  </a:lnTo>
                  <a:lnTo>
                    <a:pt x="34" y="20"/>
                  </a:lnTo>
                  <a:lnTo>
                    <a:pt x="29" y="24"/>
                  </a:lnTo>
                  <a:lnTo>
                    <a:pt x="22" y="28"/>
                  </a:lnTo>
                  <a:lnTo>
                    <a:pt x="14" y="28"/>
                  </a:lnTo>
                  <a:lnTo>
                    <a:pt x="7" y="24"/>
                  </a:lnTo>
                  <a:lnTo>
                    <a:pt x="2"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68" name="Rectangle 854"/>
            <p:cNvSpPr>
              <a:spLocks noChangeArrowheads="1"/>
            </p:cNvSpPr>
            <p:nvPr/>
          </p:nvSpPr>
          <p:spPr bwMode="auto">
            <a:xfrm>
              <a:off x="2207"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69" name="Freeform 855"/>
            <p:cNvSpPr>
              <a:spLocks/>
            </p:cNvSpPr>
            <p:nvPr/>
          </p:nvSpPr>
          <p:spPr bwMode="auto">
            <a:xfrm>
              <a:off x="2216" y="3253"/>
              <a:ext cx="9" cy="6"/>
            </a:xfrm>
            <a:custGeom>
              <a:avLst/>
              <a:gdLst>
                <a:gd name="T0" fmla="*/ 0 w 35"/>
                <a:gd name="T1" fmla="*/ 17 h 33"/>
                <a:gd name="T2" fmla="*/ 2 w 35"/>
                <a:gd name="T3" fmla="*/ 9 h 33"/>
                <a:gd name="T4" fmla="*/ 6 w 35"/>
                <a:gd name="T5" fmla="*/ 3 h 33"/>
                <a:gd name="T6" fmla="*/ 13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3 w 35"/>
                <a:gd name="T23" fmla="*/ 33 h 33"/>
                <a:gd name="T24" fmla="*/ 6 w 35"/>
                <a:gd name="T25" fmla="*/ 30 h 33"/>
                <a:gd name="T26" fmla="*/ 2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2" y="9"/>
                  </a:lnTo>
                  <a:lnTo>
                    <a:pt x="6" y="3"/>
                  </a:lnTo>
                  <a:lnTo>
                    <a:pt x="13" y="0"/>
                  </a:lnTo>
                  <a:lnTo>
                    <a:pt x="21" y="0"/>
                  </a:lnTo>
                  <a:lnTo>
                    <a:pt x="28" y="3"/>
                  </a:lnTo>
                  <a:lnTo>
                    <a:pt x="33" y="9"/>
                  </a:lnTo>
                  <a:lnTo>
                    <a:pt x="35" y="17"/>
                  </a:lnTo>
                  <a:lnTo>
                    <a:pt x="33" y="24"/>
                  </a:lnTo>
                  <a:lnTo>
                    <a:pt x="28" y="30"/>
                  </a:lnTo>
                  <a:lnTo>
                    <a:pt x="21" y="33"/>
                  </a:lnTo>
                  <a:lnTo>
                    <a:pt x="13" y="33"/>
                  </a:lnTo>
                  <a:lnTo>
                    <a:pt x="6" y="30"/>
                  </a:lnTo>
                  <a:lnTo>
                    <a:pt x="2"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70" name="Freeform 856"/>
            <p:cNvSpPr>
              <a:spLocks/>
            </p:cNvSpPr>
            <p:nvPr/>
          </p:nvSpPr>
          <p:spPr bwMode="auto">
            <a:xfrm>
              <a:off x="2410" y="3253"/>
              <a:ext cx="8" cy="6"/>
            </a:xfrm>
            <a:custGeom>
              <a:avLst/>
              <a:gdLst>
                <a:gd name="T0" fmla="*/ 0 w 35"/>
                <a:gd name="T1" fmla="*/ 14 h 28"/>
                <a:gd name="T2" fmla="*/ 1 w 35"/>
                <a:gd name="T3" fmla="*/ 7 h 28"/>
                <a:gd name="T4" fmla="*/ 7 w 35"/>
                <a:gd name="T5" fmla="*/ 2 h 28"/>
                <a:gd name="T6" fmla="*/ 14 w 35"/>
                <a:gd name="T7" fmla="*/ 0 h 28"/>
                <a:gd name="T8" fmla="*/ 21 w 35"/>
                <a:gd name="T9" fmla="*/ 0 h 28"/>
                <a:gd name="T10" fmla="*/ 28 w 35"/>
                <a:gd name="T11" fmla="*/ 2 h 28"/>
                <a:gd name="T12" fmla="*/ 34 w 35"/>
                <a:gd name="T13" fmla="*/ 7 h 28"/>
                <a:gd name="T14" fmla="*/ 35 w 35"/>
                <a:gd name="T15" fmla="*/ 14 h 28"/>
                <a:gd name="T16" fmla="*/ 34 w 35"/>
                <a:gd name="T17" fmla="*/ 20 h 28"/>
                <a:gd name="T18" fmla="*/ 28 w 35"/>
                <a:gd name="T19" fmla="*/ 24 h 28"/>
                <a:gd name="T20" fmla="*/ 21 w 35"/>
                <a:gd name="T21" fmla="*/ 28 h 28"/>
                <a:gd name="T22" fmla="*/ 14 w 35"/>
                <a:gd name="T23" fmla="*/ 28 h 28"/>
                <a:gd name="T24" fmla="*/ 7 w 35"/>
                <a:gd name="T25" fmla="*/ 24 h 28"/>
                <a:gd name="T26" fmla="*/ 1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1" y="7"/>
                  </a:lnTo>
                  <a:lnTo>
                    <a:pt x="7" y="2"/>
                  </a:lnTo>
                  <a:lnTo>
                    <a:pt x="14" y="0"/>
                  </a:lnTo>
                  <a:lnTo>
                    <a:pt x="21" y="0"/>
                  </a:lnTo>
                  <a:lnTo>
                    <a:pt x="28" y="2"/>
                  </a:lnTo>
                  <a:lnTo>
                    <a:pt x="34" y="7"/>
                  </a:lnTo>
                  <a:lnTo>
                    <a:pt x="35" y="14"/>
                  </a:lnTo>
                  <a:lnTo>
                    <a:pt x="34" y="20"/>
                  </a:lnTo>
                  <a:lnTo>
                    <a:pt x="28" y="24"/>
                  </a:lnTo>
                  <a:lnTo>
                    <a:pt x="21" y="28"/>
                  </a:lnTo>
                  <a:lnTo>
                    <a:pt x="14" y="28"/>
                  </a:lnTo>
                  <a:lnTo>
                    <a:pt x="7" y="24"/>
                  </a:lnTo>
                  <a:lnTo>
                    <a:pt x="1"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71" name="Rectangle 857"/>
            <p:cNvSpPr>
              <a:spLocks noChangeArrowheads="1"/>
            </p:cNvSpPr>
            <p:nvPr/>
          </p:nvSpPr>
          <p:spPr bwMode="auto">
            <a:xfrm>
              <a:off x="2006" y="3129"/>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2" name="Rectangle 858"/>
            <p:cNvSpPr>
              <a:spLocks noChangeArrowheads="1"/>
            </p:cNvSpPr>
            <p:nvPr/>
          </p:nvSpPr>
          <p:spPr bwMode="auto">
            <a:xfrm>
              <a:off x="2006" y="2960"/>
              <a:ext cx="428" cy="4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3" name="Rectangle 859"/>
            <p:cNvSpPr>
              <a:spLocks noChangeArrowheads="1"/>
            </p:cNvSpPr>
            <p:nvPr/>
          </p:nvSpPr>
          <p:spPr bwMode="auto">
            <a:xfrm>
              <a:off x="2006" y="308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4" name="Rectangle 860"/>
            <p:cNvSpPr>
              <a:spLocks noChangeArrowheads="1"/>
            </p:cNvSpPr>
            <p:nvPr/>
          </p:nvSpPr>
          <p:spPr bwMode="auto">
            <a:xfrm>
              <a:off x="2006" y="304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5" name="Rectangle 861"/>
            <p:cNvSpPr>
              <a:spLocks noChangeArrowheads="1"/>
            </p:cNvSpPr>
            <p:nvPr/>
          </p:nvSpPr>
          <p:spPr bwMode="auto">
            <a:xfrm>
              <a:off x="2006" y="300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6" name="Rectangle 862"/>
            <p:cNvSpPr>
              <a:spLocks noChangeArrowheads="1"/>
            </p:cNvSpPr>
            <p:nvPr/>
          </p:nvSpPr>
          <p:spPr bwMode="auto">
            <a:xfrm>
              <a:off x="2006" y="2918"/>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7" name="Rectangle 863"/>
            <p:cNvSpPr>
              <a:spLocks noChangeArrowheads="1"/>
            </p:cNvSpPr>
            <p:nvPr/>
          </p:nvSpPr>
          <p:spPr bwMode="auto">
            <a:xfrm>
              <a:off x="2006" y="283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8" name="Rectangle 864"/>
            <p:cNvSpPr>
              <a:spLocks noChangeArrowheads="1"/>
            </p:cNvSpPr>
            <p:nvPr/>
          </p:nvSpPr>
          <p:spPr bwMode="auto">
            <a:xfrm>
              <a:off x="2006" y="287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79" name="Rectangle 865"/>
            <p:cNvSpPr>
              <a:spLocks noChangeArrowheads="1"/>
            </p:cNvSpPr>
            <p:nvPr/>
          </p:nvSpPr>
          <p:spPr bwMode="auto">
            <a:xfrm>
              <a:off x="2006" y="279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80" name="Freeform 866"/>
            <p:cNvSpPr>
              <a:spLocks/>
            </p:cNvSpPr>
            <p:nvPr/>
          </p:nvSpPr>
          <p:spPr bwMode="auto">
            <a:xfrm>
              <a:off x="2015" y="3061"/>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1" name="Freeform 867"/>
            <p:cNvSpPr>
              <a:spLocks/>
            </p:cNvSpPr>
            <p:nvPr/>
          </p:nvSpPr>
          <p:spPr bwMode="auto">
            <a:xfrm>
              <a:off x="2416" y="3061"/>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2" name="Freeform 868"/>
            <p:cNvSpPr>
              <a:spLocks/>
            </p:cNvSpPr>
            <p:nvPr/>
          </p:nvSpPr>
          <p:spPr bwMode="auto">
            <a:xfrm>
              <a:off x="2015" y="3103"/>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3" name="Freeform 869"/>
            <p:cNvSpPr>
              <a:spLocks/>
            </p:cNvSpPr>
            <p:nvPr/>
          </p:nvSpPr>
          <p:spPr bwMode="auto">
            <a:xfrm>
              <a:off x="2416" y="3103"/>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4" name="Freeform 870"/>
            <p:cNvSpPr>
              <a:spLocks/>
            </p:cNvSpPr>
            <p:nvPr/>
          </p:nvSpPr>
          <p:spPr bwMode="auto">
            <a:xfrm>
              <a:off x="2015" y="3145"/>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5" name="Freeform 871"/>
            <p:cNvSpPr>
              <a:spLocks/>
            </p:cNvSpPr>
            <p:nvPr/>
          </p:nvSpPr>
          <p:spPr bwMode="auto">
            <a:xfrm>
              <a:off x="2416" y="3145"/>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6" name="Freeform 872"/>
            <p:cNvSpPr>
              <a:spLocks/>
            </p:cNvSpPr>
            <p:nvPr/>
          </p:nvSpPr>
          <p:spPr bwMode="auto">
            <a:xfrm>
              <a:off x="2015" y="2935"/>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7" name="Freeform 873"/>
            <p:cNvSpPr>
              <a:spLocks/>
            </p:cNvSpPr>
            <p:nvPr/>
          </p:nvSpPr>
          <p:spPr bwMode="auto">
            <a:xfrm>
              <a:off x="2416" y="2935"/>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8" name="Freeform 874"/>
            <p:cNvSpPr>
              <a:spLocks/>
            </p:cNvSpPr>
            <p:nvPr/>
          </p:nvSpPr>
          <p:spPr bwMode="auto">
            <a:xfrm>
              <a:off x="2015" y="2977"/>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89" name="Freeform 875"/>
            <p:cNvSpPr>
              <a:spLocks/>
            </p:cNvSpPr>
            <p:nvPr/>
          </p:nvSpPr>
          <p:spPr bwMode="auto">
            <a:xfrm>
              <a:off x="2416" y="2977"/>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90" name="Freeform 876"/>
            <p:cNvSpPr>
              <a:spLocks/>
            </p:cNvSpPr>
            <p:nvPr/>
          </p:nvSpPr>
          <p:spPr bwMode="auto">
            <a:xfrm>
              <a:off x="2015" y="3019"/>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91" name="Freeform 877"/>
            <p:cNvSpPr>
              <a:spLocks/>
            </p:cNvSpPr>
            <p:nvPr/>
          </p:nvSpPr>
          <p:spPr bwMode="auto">
            <a:xfrm>
              <a:off x="2416" y="3019"/>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92" name="Rectangle 878"/>
            <p:cNvSpPr>
              <a:spLocks noChangeArrowheads="1"/>
            </p:cNvSpPr>
            <p:nvPr/>
          </p:nvSpPr>
          <p:spPr bwMode="auto">
            <a:xfrm>
              <a:off x="2207"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893" name="Group 879"/>
            <p:cNvGrpSpPr>
              <a:grpSpLocks/>
            </p:cNvGrpSpPr>
            <p:nvPr/>
          </p:nvGrpSpPr>
          <p:grpSpPr bwMode="auto">
            <a:xfrm>
              <a:off x="2220" y="3188"/>
              <a:ext cx="192" cy="135"/>
              <a:chOff x="1540" y="3205"/>
              <a:chExt cx="192" cy="135"/>
            </a:xfrm>
          </p:grpSpPr>
          <p:sp>
            <p:nvSpPr>
              <p:cNvPr id="20518" name="Rectangle 880"/>
              <p:cNvSpPr>
                <a:spLocks noChangeArrowheads="1"/>
              </p:cNvSpPr>
              <p:nvPr/>
            </p:nvSpPr>
            <p:spPr bwMode="auto">
              <a:xfrm>
                <a:off x="1540"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19" name="Freeform 881"/>
              <p:cNvSpPr>
                <a:spLocks/>
              </p:cNvSpPr>
              <p:nvPr/>
            </p:nvSpPr>
            <p:spPr bwMode="auto">
              <a:xfrm>
                <a:off x="1551"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20" name="Rectangle 882"/>
              <p:cNvSpPr>
                <a:spLocks noChangeArrowheads="1"/>
              </p:cNvSpPr>
              <p:nvPr/>
            </p:nvSpPr>
            <p:spPr bwMode="auto">
              <a:xfrm>
                <a:off x="1547"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21" name="Line 883"/>
              <p:cNvSpPr>
                <a:spLocks noChangeShapeType="1"/>
              </p:cNvSpPr>
              <p:nvPr/>
            </p:nvSpPr>
            <p:spPr bwMode="auto">
              <a:xfrm>
                <a:off x="1566"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522" name="Line 884"/>
              <p:cNvSpPr>
                <a:spLocks noChangeShapeType="1"/>
              </p:cNvSpPr>
              <p:nvPr/>
            </p:nvSpPr>
            <p:spPr bwMode="auto">
              <a:xfrm>
                <a:off x="1553"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523" name="Line 885"/>
              <p:cNvSpPr>
                <a:spLocks noChangeShapeType="1"/>
              </p:cNvSpPr>
              <p:nvPr/>
            </p:nvSpPr>
            <p:spPr bwMode="auto">
              <a:xfrm>
                <a:off x="1553"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524" name="Rectangle 886"/>
              <p:cNvSpPr>
                <a:spLocks noChangeArrowheads="1"/>
              </p:cNvSpPr>
              <p:nvPr/>
            </p:nvSpPr>
            <p:spPr bwMode="auto">
              <a:xfrm>
                <a:off x="1573"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25" name="Rectangle 887"/>
              <p:cNvSpPr>
                <a:spLocks noChangeArrowheads="1"/>
              </p:cNvSpPr>
              <p:nvPr/>
            </p:nvSpPr>
            <p:spPr bwMode="auto">
              <a:xfrm>
                <a:off x="1562"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26" name="Rectangle 888"/>
              <p:cNvSpPr>
                <a:spLocks noChangeArrowheads="1"/>
              </p:cNvSpPr>
              <p:nvPr/>
            </p:nvSpPr>
            <p:spPr bwMode="auto">
              <a:xfrm>
                <a:off x="1549"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27" name="Freeform 889"/>
              <p:cNvSpPr>
                <a:spLocks/>
              </p:cNvSpPr>
              <p:nvPr/>
            </p:nvSpPr>
            <p:spPr bwMode="auto">
              <a:xfrm>
                <a:off x="1625"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28" name="Freeform 890"/>
              <p:cNvSpPr>
                <a:spLocks/>
              </p:cNvSpPr>
              <p:nvPr/>
            </p:nvSpPr>
            <p:spPr bwMode="auto">
              <a:xfrm>
                <a:off x="1601"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20529" name="Rectangle 891"/>
              <p:cNvSpPr>
                <a:spLocks noChangeArrowheads="1"/>
              </p:cNvSpPr>
              <p:nvPr/>
            </p:nvSpPr>
            <p:spPr bwMode="auto">
              <a:xfrm>
                <a:off x="1597"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30" name="Freeform 892"/>
              <p:cNvSpPr>
                <a:spLocks/>
              </p:cNvSpPr>
              <p:nvPr/>
            </p:nvSpPr>
            <p:spPr bwMode="auto">
              <a:xfrm>
                <a:off x="1605"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31" name="Freeform 893"/>
              <p:cNvSpPr>
                <a:spLocks/>
              </p:cNvSpPr>
              <p:nvPr/>
            </p:nvSpPr>
            <p:spPr bwMode="auto">
              <a:xfrm>
                <a:off x="1715"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32" name="Freeform 894"/>
              <p:cNvSpPr>
                <a:spLocks/>
              </p:cNvSpPr>
              <p:nvPr/>
            </p:nvSpPr>
            <p:spPr bwMode="auto">
              <a:xfrm>
                <a:off x="1605"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33" name="Freeform 895"/>
              <p:cNvSpPr>
                <a:spLocks/>
              </p:cNvSpPr>
              <p:nvPr/>
            </p:nvSpPr>
            <p:spPr bwMode="auto">
              <a:xfrm>
                <a:off x="1715"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894" name="Rectangle 896"/>
            <p:cNvSpPr>
              <a:spLocks noChangeArrowheads="1"/>
            </p:cNvSpPr>
            <p:nvPr/>
          </p:nvSpPr>
          <p:spPr bwMode="auto">
            <a:xfrm>
              <a:off x="2006" y="2917"/>
              <a:ext cx="428" cy="46"/>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95" name="Freeform 897"/>
            <p:cNvSpPr>
              <a:spLocks/>
            </p:cNvSpPr>
            <p:nvPr/>
          </p:nvSpPr>
          <p:spPr bwMode="auto">
            <a:xfrm>
              <a:off x="2011" y="2950"/>
              <a:ext cx="6" cy="4"/>
            </a:xfrm>
            <a:custGeom>
              <a:avLst/>
              <a:gdLst>
                <a:gd name="T0" fmla="*/ 23 w 23"/>
                <a:gd name="T1" fmla="*/ 10 h 21"/>
                <a:gd name="T2" fmla="*/ 20 w 23"/>
                <a:gd name="T3" fmla="*/ 17 h 21"/>
                <a:gd name="T4" fmla="*/ 15 w 23"/>
                <a:gd name="T5" fmla="*/ 21 h 21"/>
                <a:gd name="T6" fmla="*/ 8 w 23"/>
                <a:gd name="T7" fmla="*/ 21 h 21"/>
                <a:gd name="T8" fmla="*/ 2 w 23"/>
                <a:gd name="T9" fmla="*/ 17 h 21"/>
                <a:gd name="T10" fmla="*/ 0 w 23"/>
                <a:gd name="T11" fmla="*/ 10 h 21"/>
                <a:gd name="T12" fmla="*/ 2 w 23"/>
                <a:gd name="T13" fmla="*/ 5 h 21"/>
                <a:gd name="T14" fmla="*/ 8 w 23"/>
                <a:gd name="T15" fmla="*/ 0 h 21"/>
                <a:gd name="T16" fmla="*/ 15 w 23"/>
                <a:gd name="T17" fmla="*/ 0 h 21"/>
                <a:gd name="T18" fmla="*/ 20 w 23"/>
                <a:gd name="T19" fmla="*/ 5 h 21"/>
                <a:gd name="T20" fmla="*/ 23 w 23"/>
                <a:gd name="T21" fmla="*/ 1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23" y="10"/>
                  </a:moveTo>
                  <a:lnTo>
                    <a:pt x="20" y="17"/>
                  </a:lnTo>
                  <a:lnTo>
                    <a:pt x="15" y="21"/>
                  </a:lnTo>
                  <a:lnTo>
                    <a:pt x="8" y="21"/>
                  </a:lnTo>
                  <a:lnTo>
                    <a:pt x="2" y="17"/>
                  </a:lnTo>
                  <a:lnTo>
                    <a:pt x="0" y="10"/>
                  </a:lnTo>
                  <a:lnTo>
                    <a:pt x="2" y="5"/>
                  </a:lnTo>
                  <a:lnTo>
                    <a:pt x="8" y="0"/>
                  </a:lnTo>
                  <a:lnTo>
                    <a:pt x="15" y="0"/>
                  </a:lnTo>
                  <a:lnTo>
                    <a:pt x="20" y="5"/>
                  </a:lnTo>
                  <a:lnTo>
                    <a:pt x="23"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nvGrpSpPr>
            <p:cNvPr id="19896" name="Group 898"/>
            <p:cNvGrpSpPr>
              <a:grpSpLocks/>
            </p:cNvGrpSpPr>
            <p:nvPr/>
          </p:nvGrpSpPr>
          <p:grpSpPr bwMode="auto">
            <a:xfrm>
              <a:off x="2028" y="2933"/>
              <a:ext cx="383" cy="14"/>
              <a:chOff x="1348" y="2950"/>
              <a:chExt cx="383" cy="14"/>
            </a:xfrm>
          </p:grpSpPr>
          <p:sp>
            <p:nvSpPr>
              <p:cNvPr id="20486" name="Rectangle 899"/>
              <p:cNvSpPr>
                <a:spLocks noChangeArrowheads="1"/>
              </p:cNvSpPr>
              <p:nvPr/>
            </p:nvSpPr>
            <p:spPr bwMode="auto">
              <a:xfrm>
                <a:off x="1643"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87" name="Rectangle 900"/>
              <p:cNvSpPr>
                <a:spLocks noChangeArrowheads="1"/>
              </p:cNvSpPr>
              <p:nvPr/>
            </p:nvSpPr>
            <p:spPr bwMode="auto">
              <a:xfrm>
                <a:off x="1665"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88" name="Freeform 901"/>
              <p:cNvSpPr>
                <a:spLocks/>
              </p:cNvSpPr>
              <p:nvPr/>
            </p:nvSpPr>
            <p:spPr bwMode="auto">
              <a:xfrm>
                <a:off x="1648"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89" name="Freeform 902"/>
              <p:cNvSpPr>
                <a:spLocks/>
              </p:cNvSpPr>
              <p:nvPr/>
            </p:nvSpPr>
            <p:spPr bwMode="auto">
              <a:xfrm>
                <a:off x="1670" y="2953"/>
                <a:ext cx="9" cy="7"/>
              </a:xfrm>
              <a:custGeom>
                <a:avLst/>
                <a:gdLst>
                  <a:gd name="T0" fmla="*/ 0 w 9"/>
                  <a:gd name="T1" fmla="*/ 4 h 7"/>
                  <a:gd name="T2" fmla="*/ 2 w 9"/>
                  <a:gd name="T3" fmla="*/ 0 h 7"/>
                  <a:gd name="T4" fmla="*/ 6 w 9"/>
                  <a:gd name="T5" fmla="*/ 0 h 7"/>
                  <a:gd name="T6" fmla="*/ 9 w 9"/>
                  <a:gd name="T7" fmla="*/ 4 h 7"/>
                  <a:gd name="T8" fmla="*/ 6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6" y="0"/>
                    </a:lnTo>
                    <a:lnTo>
                      <a:pt x="9"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90" name="Rectangle 903"/>
              <p:cNvSpPr>
                <a:spLocks noChangeArrowheads="1"/>
              </p:cNvSpPr>
              <p:nvPr/>
            </p:nvSpPr>
            <p:spPr bwMode="auto">
              <a:xfrm>
                <a:off x="1692"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91" name="Rectangle 904"/>
              <p:cNvSpPr>
                <a:spLocks noChangeArrowheads="1"/>
              </p:cNvSpPr>
              <p:nvPr/>
            </p:nvSpPr>
            <p:spPr bwMode="auto">
              <a:xfrm>
                <a:off x="1714"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92" name="Freeform 905"/>
              <p:cNvSpPr>
                <a:spLocks/>
              </p:cNvSpPr>
              <p:nvPr/>
            </p:nvSpPr>
            <p:spPr bwMode="auto">
              <a:xfrm>
                <a:off x="1698" y="2953"/>
                <a:ext cx="7" cy="7"/>
              </a:xfrm>
              <a:custGeom>
                <a:avLst/>
                <a:gdLst>
                  <a:gd name="T0" fmla="*/ 0 w 7"/>
                  <a:gd name="T1" fmla="*/ 4 h 7"/>
                  <a:gd name="T2" fmla="*/ 3 w 7"/>
                  <a:gd name="T3" fmla="*/ 0 h 7"/>
                  <a:gd name="T4" fmla="*/ 5 w 7"/>
                  <a:gd name="T5" fmla="*/ 0 h 7"/>
                  <a:gd name="T6" fmla="*/ 7 w 7"/>
                  <a:gd name="T7" fmla="*/ 4 h 7"/>
                  <a:gd name="T8" fmla="*/ 5 w 7"/>
                  <a:gd name="T9" fmla="*/ 7 h 7"/>
                  <a:gd name="T10" fmla="*/ 3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3" y="0"/>
                    </a:lnTo>
                    <a:lnTo>
                      <a:pt x="5" y="0"/>
                    </a:lnTo>
                    <a:lnTo>
                      <a:pt x="7" y="4"/>
                    </a:lnTo>
                    <a:lnTo>
                      <a:pt x="5"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93" name="Freeform 906"/>
              <p:cNvSpPr>
                <a:spLocks/>
              </p:cNvSpPr>
              <p:nvPr/>
            </p:nvSpPr>
            <p:spPr bwMode="auto">
              <a:xfrm>
                <a:off x="1718"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94" name="Rectangle 907"/>
              <p:cNvSpPr>
                <a:spLocks noChangeArrowheads="1"/>
              </p:cNvSpPr>
              <p:nvPr/>
            </p:nvSpPr>
            <p:spPr bwMode="auto">
              <a:xfrm>
                <a:off x="159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95" name="Rectangle 908"/>
              <p:cNvSpPr>
                <a:spLocks noChangeArrowheads="1"/>
              </p:cNvSpPr>
              <p:nvPr/>
            </p:nvSpPr>
            <p:spPr bwMode="auto">
              <a:xfrm>
                <a:off x="161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96" name="Freeform 909"/>
              <p:cNvSpPr>
                <a:spLocks/>
              </p:cNvSpPr>
              <p:nvPr/>
            </p:nvSpPr>
            <p:spPr bwMode="auto">
              <a:xfrm>
                <a:off x="1599"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97" name="Freeform 910"/>
              <p:cNvSpPr>
                <a:spLocks/>
              </p:cNvSpPr>
              <p:nvPr/>
            </p:nvSpPr>
            <p:spPr bwMode="auto">
              <a:xfrm>
                <a:off x="1621" y="2953"/>
                <a:ext cx="7" cy="7"/>
              </a:xfrm>
              <a:custGeom>
                <a:avLst/>
                <a:gdLst>
                  <a:gd name="T0" fmla="*/ 0 w 7"/>
                  <a:gd name="T1" fmla="*/ 4 h 7"/>
                  <a:gd name="T2" fmla="*/ 2 w 7"/>
                  <a:gd name="T3" fmla="*/ 0 h 7"/>
                  <a:gd name="T4" fmla="*/ 5 w 7"/>
                  <a:gd name="T5" fmla="*/ 0 h 7"/>
                  <a:gd name="T6" fmla="*/ 7 w 7"/>
                  <a:gd name="T7" fmla="*/ 4 h 7"/>
                  <a:gd name="T8" fmla="*/ 5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5" y="0"/>
                    </a:lnTo>
                    <a:lnTo>
                      <a:pt x="7" y="4"/>
                    </a:lnTo>
                    <a:lnTo>
                      <a:pt x="5"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98" name="Rectangle 911"/>
              <p:cNvSpPr>
                <a:spLocks noChangeArrowheads="1"/>
              </p:cNvSpPr>
              <p:nvPr/>
            </p:nvSpPr>
            <p:spPr bwMode="auto">
              <a:xfrm>
                <a:off x="1544"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99" name="Rectangle 912"/>
              <p:cNvSpPr>
                <a:spLocks noChangeArrowheads="1"/>
              </p:cNvSpPr>
              <p:nvPr/>
            </p:nvSpPr>
            <p:spPr bwMode="auto">
              <a:xfrm>
                <a:off x="1566"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00" name="Freeform 913"/>
              <p:cNvSpPr>
                <a:spLocks/>
              </p:cNvSpPr>
              <p:nvPr/>
            </p:nvSpPr>
            <p:spPr bwMode="auto">
              <a:xfrm>
                <a:off x="1551"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01" name="Freeform 914"/>
              <p:cNvSpPr>
                <a:spLocks/>
              </p:cNvSpPr>
              <p:nvPr/>
            </p:nvSpPr>
            <p:spPr bwMode="auto">
              <a:xfrm>
                <a:off x="1571"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02" name="Rectangle 915"/>
              <p:cNvSpPr>
                <a:spLocks noChangeArrowheads="1"/>
              </p:cNvSpPr>
              <p:nvPr/>
            </p:nvSpPr>
            <p:spPr bwMode="auto">
              <a:xfrm>
                <a:off x="1496"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03" name="Rectangle 916"/>
              <p:cNvSpPr>
                <a:spLocks noChangeArrowheads="1"/>
              </p:cNvSpPr>
              <p:nvPr/>
            </p:nvSpPr>
            <p:spPr bwMode="auto">
              <a:xfrm>
                <a:off x="1518"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04" name="Freeform 917"/>
              <p:cNvSpPr>
                <a:spLocks/>
              </p:cNvSpPr>
              <p:nvPr/>
            </p:nvSpPr>
            <p:spPr bwMode="auto">
              <a:xfrm>
                <a:off x="1500"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05" name="Freeform 918"/>
              <p:cNvSpPr>
                <a:spLocks/>
              </p:cNvSpPr>
              <p:nvPr/>
            </p:nvSpPr>
            <p:spPr bwMode="auto">
              <a:xfrm>
                <a:off x="1522"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06" name="Rectangle 919"/>
              <p:cNvSpPr>
                <a:spLocks noChangeArrowheads="1"/>
              </p:cNvSpPr>
              <p:nvPr/>
            </p:nvSpPr>
            <p:spPr bwMode="auto">
              <a:xfrm>
                <a:off x="1447"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07" name="Rectangle 920"/>
              <p:cNvSpPr>
                <a:spLocks noChangeArrowheads="1"/>
              </p:cNvSpPr>
              <p:nvPr/>
            </p:nvSpPr>
            <p:spPr bwMode="auto">
              <a:xfrm>
                <a:off x="1467"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08" name="Freeform 921"/>
              <p:cNvSpPr>
                <a:spLocks/>
              </p:cNvSpPr>
              <p:nvPr/>
            </p:nvSpPr>
            <p:spPr bwMode="auto">
              <a:xfrm>
                <a:off x="1452"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09" name="Freeform 922"/>
              <p:cNvSpPr>
                <a:spLocks/>
              </p:cNvSpPr>
              <p:nvPr/>
            </p:nvSpPr>
            <p:spPr bwMode="auto">
              <a:xfrm>
                <a:off x="1474"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10" name="Rectangle 923"/>
              <p:cNvSpPr>
                <a:spLocks noChangeArrowheads="1"/>
              </p:cNvSpPr>
              <p:nvPr/>
            </p:nvSpPr>
            <p:spPr bwMode="auto">
              <a:xfrm>
                <a:off x="1396"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11" name="Rectangle 924"/>
              <p:cNvSpPr>
                <a:spLocks noChangeArrowheads="1"/>
              </p:cNvSpPr>
              <p:nvPr/>
            </p:nvSpPr>
            <p:spPr bwMode="auto">
              <a:xfrm>
                <a:off x="1419"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12" name="Freeform 925"/>
              <p:cNvSpPr>
                <a:spLocks/>
              </p:cNvSpPr>
              <p:nvPr/>
            </p:nvSpPr>
            <p:spPr bwMode="auto">
              <a:xfrm>
                <a:off x="1403" y="2953"/>
                <a:ext cx="7" cy="7"/>
              </a:xfrm>
              <a:custGeom>
                <a:avLst/>
                <a:gdLst>
                  <a:gd name="T0" fmla="*/ 0 w 7"/>
                  <a:gd name="T1" fmla="*/ 4 h 7"/>
                  <a:gd name="T2" fmla="*/ 2 w 7"/>
                  <a:gd name="T3" fmla="*/ 0 h 7"/>
                  <a:gd name="T4" fmla="*/ 4 w 7"/>
                  <a:gd name="T5" fmla="*/ 0 h 7"/>
                  <a:gd name="T6" fmla="*/ 7 w 7"/>
                  <a:gd name="T7" fmla="*/ 4 h 7"/>
                  <a:gd name="T8" fmla="*/ 4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4" y="0"/>
                    </a:lnTo>
                    <a:lnTo>
                      <a:pt x="7"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13" name="Freeform 926"/>
              <p:cNvSpPr>
                <a:spLocks/>
              </p:cNvSpPr>
              <p:nvPr/>
            </p:nvSpPr>
            <p:spPr bwMode="auto">
              <a:xfrm>
                <a:off x="1423"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14" name="Rectangle 927"/>
              <p:cNvSpPr>
                <a:spLocks noChangeArrowheads="1"/>
              </p:cNvSpPr>
              <p:nvPr/>
            </p:nvSpPr>
            <p:spPr bwMode="auto">
              <a:xfrm>
                <a:off x="1348"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15" name="Rectangle 928"/>
              <p:cNvSpPr>
                <a:spLocks noChangeArrowheads="1"/>
              </p:cNvSpPr>
              <p:nvPr/>
            </p:nvSpPr>
            <p:spPr bwMode="auto">
              <a:xfrm>
                <a:off x="1370"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516" name="Freeform 929"/>
              <p:cNvSpPr>
                <a:spLocks/>
              </p:cNvSpPr>
              <p:nvPr/>
            </p:nvSpPr>
            <p:spPr bwMode="auto">
              <a:xfrm>
                <a:off x="1352"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517" name="Freeform 930"/>
              <p:cNvSpPr>
                <a:spLocks/>
              </p:cNvSpPr>
              <p:nvPr/>
            </p:nvSpPr>
            <p:spPr bwMode="auto">
              <a:xfrm>
                <a:off x="1374"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897" name="Rectangle 931"/>
            <p:cNvSpPr>
              <a:spLocks noChangeArrowheads="1"/>
            </p:cNvSpPr>
            <p:nvPr/>
          </p:nvSpPr>
          <p:spPr bwMode="auto">
            <a:xfrm>
              <a:off x="2006" y="2792"/>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898" name="Group 932"/>
            <p:cNvGrpSpPr>
              <a:grpSpLocks/>
            </p:cNvGrpSpPr>
            <p:nvPr/>
          </p:nvGrpSpPr>
          <p:grpSpPr bwMode="auto">
            <a:xfrm>
              <a:off x="2033" y="2796"/>
              <a:ext cx="374" cy="35"/>
              <a:chOff x="1353" y="2813"/>
              <a:chExt cx="374" cy="35"/>
            </a:xfrm>
          </p:grpSpPr>
          <p:sp>
            <p:nvSpPr>
              <p:cNvPr id="20468" name="Rectangle 933"/>
              <p:cNvSpPr>
                <a:spLocks noChangeArrowheads="1"/>
              </p:cNvSpPr>
              <p:nvPr/>
            </p:nvSpPr>
            <p:spPr bwMode="auto">
              <a:xfrm>
                <a:off x="1467" y="2813"/>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69" name="Freeform 934"/>
              <p:cNvSpPr>
                <a:spLocks/>
              </p:cNvSpPr>
              <p:nvPr/>
            </p:nvSpPr>
            <p:spPr bwMode="auto">
              <a:xfrm>
                <a:off x="1373" y="2831"/>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70" name="Freeform 935"/>
              <p:cNvSpPr>
                <a:spLocks/>
              </p:cNvSpPr>
              <p:nvPr/>
            </p:nvSpPr>
            <p:spPr bwMode="auto">
              <a:xfrm>
                <a:off x="1364" y="2831"/>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71" name="Freeform 936"/>
              <p:cNvSpPr>
                <a:spLocks/>
              </p:cNvSpPr>
              <p:nvPr/>
            </p:nvSpPr>
            <p:spPr bwMode="auto">
              <a:xfrm>
                <a:off x="1353" y="283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72" name="Freeform 937"/>
              <p:cNvSpPr>
                <a:spLocks/>
              </p:cNvSpPr>
              <p:nvPr/>
            </p:nvSpPr>
            <p:spPr bwMode="auto">
              <a:xfrm>
                <a:off x="1384" y="2831"/>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73" name="Rectangle 938"/>
              <p:cNvSpPr>
                <a:spLocks noChangeArrowheads="1"/>
              </p:cNvSpPr>
              <p:nvPr/>
            </p:nvSpPr>
            <p:spPr bwMode="auto">
              <a:xfrm>
                <a:off x="1509" y="2835"/>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74" name="Rectangle 939"/>
              <p:cNvSpPr>
                <a:spLocks noChangeArrowheads="1"/>
              </p:cNvSpPr>
              <p:nvPr/>
            </p:nvSpPr>
            <p:spPr bwMode="auto">
              <a:xfrm>
                <a:off x="1421"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75" name="Freeform 940"/>
              <p:cNvSpPr>
                <a:spLocks/>
              </p:cNvSpPr>
              <p:nvPr/>
            </p:nvSpPr>
            <p:spPr bwMode="auto">
              <a:xfrm>
                <a:off x="1423"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76" name="Rectangle 941"/>
              <p:cNvSpPr>
                <a:spLocks noChangeArrowheads="1"/>
              </p:cNvSpPr>
              <p:nvPr/>
            </p:nvSpPr>
            <p:spPr bwMode="auto">
              <a:xfrm>
                <a:off x="1399"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77" name="Freeform 942"/>
              <p:cNvSpPr>
                <a:spLocks/>
              </p:cNvSpPr>
              <p:nvPr/>
            </p:nvSpPr>
            <p:spPr bwMode="auto">
              <a:xfrm>
                <a:off x="1401"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78" name="Rectangle 943"/>
              <p:cNvSpPr>
                <a:spLocks noChangeArrowheads="1"/>
              </p:cNvSpPr>
              <p:nvPr/>
            </p:nvSpPr>
            <p:spPr bwMode="auto">
              <a:xfrm>
                <a:off x="1621"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79" name="Rectangle 944"/>
              <p:cNvSpPr>
                <a:spLocks noChangeArrowheads="1"/>
              </p:cNvSpPr>
              <p:nvPr/>
            </p:nvSpPr>
            <p:spPr bwMode="auto">
              <a:xfrm>
                <a:off x="1643"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80" name="Freeform 945"/>
              <p:cNvSpPr>
                <a:spLocks/>
              </p:cNvSpPr>
              <p:nvPr/>
            </p:nvSpPr>
            <p:spPr bwMode="auto">
              <a:xfrm>
                <a:off x="1626"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81" name="Freeform 946"/>
              <p:cNvSpPr>
                <a:spLocks/>
              </p:cNvSpPr>
              <p:nvPr/>
            </p:nvSpPr>
            <p:spPr bwMode="auto">
              <a:xfrm>
                <a:off x="1648" y="2828"/>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82" name="Rectangle 947"/>
              <p:cNvSpPr>
                <a:spLocks noChangeArrowheads="1"/>
              </p:cNvSpPr>
              <p:nvPr/>
            </p:nvSpPr>
            <p:spPr bwMode="auto">
              <a:xfrm>
                <a:off x="1687"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83" name="Rectangle 948"/>
              <p:cNvSpPr>
                <a:spLocks noChangeArrowheads="1"/>
              </p:cNvSpPr>
              <p:nvPr/>
            </p:nvSpPr>
            <p:spPr bwMode="auto">
              <a:xfrm>
                <a:off x="1707" y="2824"/>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84" name="Freeform 949"/>
              <p:cNvSpPr>
                <a:spLocks/>
              </p:cNvSpPr>
              <p:nvPr/>
            </p:nvSpPr>
            <p:spPr bwMode="auto">
              <a:xfrm>
                <a:off x="1692"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85" name="Freeform 950"/>
              <p:cNvSpPr>
                <a:spLocks/>
              </p:cNvSpPr>
              <p:nvPr/>
            </p:nvSpPr>
            <p:spPr bwMode="auto">
              <a:xfrm>
                <a:off x="1714" y="2828"/>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899" name="Rectangle 951"/>
            <p:cNvSpPr>
              <a:spLocks noChangeArrowheads="1"/>
            </p:cNvSpPr>
            <p:nvPr/>
          </p:nvSpPr>
          <p:spPr bwMode="auto">
            <a:xfrm>
              <a:off x="2006" y="3129"/>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900" name="Group 952"/>
            <p:cNvGrpSpPr>
              <a:grpSpLocks/>
            </p:cNvGrpSpPr>
            <p:nvPr/>
          </p:nvGrpSpPr>
          <p:grpSpPr bwMode="auto">
            <a:xfrm>
              <a:off x="2009" y="3134"/>
              <a:ext cx="420" cy="31"/>
              <a:chOff x="1329" y="3151"/>
              <a:chExt cx="420" cy="31"/>
            </a:xfrm>
          </p:grpSpPr>
          <p:sp>
            <p:nvSpPr>
              <p:cNvPr id="20339" name="Freeform 953"/>
              <p:cNvSpPr>
                <a:spLocks/>
              </p:cNvSpPr>
              <p:nvPr/>
            </p:nvSpPr>
            <p:spPr bwMode="auto">
              <a:xfrm>
                <a:off x="1329" y="317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40" name="Rectangle 954"/>
              <p:cNvSpPr>
                <a:spLocks noChangeArrowheads="1"/>
              </p:cNvSpPr>
              <p:nvPr/>
            </p:nvSpPr>
            <p:spPr bwMode="auto">
              <a:xfrm>
                <a:off x="135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41" name="Freeform 955"/>
              <p:cNvSpPr>
                <a:spLocks/>
              </p:cNvSpPr>
              <p:nvPr/>
            </p:nvSpPr>
            <p:spPr bwMode="auto">
              <a:xfrm>
                <a:off x="136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42" name="Rectangle 956"/>
              <p:cNvSpPr>
                <a:spLocks noChangeArrowheads="1"/>
              </p:cNvSpPr>
              <p:nvPr/>
            </p:nvSpPr>
            <p:spPr bwMode="auto">
              <a:xfrm>
                <a:off x="134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43" name="Freeform 957"/>
              <p:cNvSpPr>
                <a:spLocks/>
              </p:cNvSpPr>
              <p:nvPr/>
            </p:nvSpPr>
            <p:spPr bwMode="auto">
              <a:xfrm>
                <a:off x="1342"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44" name="Rectangle 958"/>
              <p:cNvSpPr>
                <a:spLocks noChangeArrowheads="1"/>
              </p:cNvSpPr>
              <p:nvPr/>
            </p:nvSpPr>
            <p:spPr bwMode="auto">
              <a:xfrm>
                <a:off x="1714"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45" name="Freeform 959"/>
              <p:cNvSpPr>
                <a:spLocks/>
              </p:cNvSpPr>
              <p:nvPr/>
            </p:nvSpPr>
            <p:spPr bwMode="auto">
              <a:xfrm>
                <a:off x="1716"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46" name="Rectangle 960"/>
              <p:cNvSpPr>
                <a:spLocks noChangeArrowheads="1"/>
              </p:cNvSpPr>
              <p:nvPr/>
            </p:nvSpPr>
            <p:spPr bwMode="auto">
              <a:xfrm>
                <a:off x="1542"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47" name="Freeform 961"/>
              <p:cNvSpPr>
                <a:spLocks/>
              </p:cNvSpPr>
              <p:nvPr/>
            </p:nvSpPr>
            <p:spPr bwMode="auto">
              <a:xfrm>
                <a:off x="154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48" name="Rectangle 962"/>
              <p:cNvSpPr>
                <a:spLocks noChangeArrowheads="1"/>
              </p:cNvSpPr>
              <p:nvPr/>
            </p:nvSpPr>
            <p:spPr bwMode="auto">
              <a:xfrm>
                <a:off x="1696"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49" name="Freeform 963"/>
              <p:cNvSpPr>
                <a:spLocks/>
              </p:cNvSpPr>
              <p:nvPr/>
            </p:nvSpPr>
            <p:spPr bwMode="auto">
              <a:xfrm>
                <a:off x="1699"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50" name="Rectangle 964"/>
              <p:cNvSpPr>
                <a:spLocks noChangeArrowheads="1"/>
              </p:cNvSpPr>
              <p:nvPr/>
            </p:nvSpPr>
            <p:spPr bwMode="auto">
              <a:xfrm>
                <a:off x="1527"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51" name="Freeform 965"/>
              <p:cNvSpPr>
                <a:spLocks/>
              </p:cNvSpPr>
              <p:nvPr/>
            </p:nvSpPr>
            <p:spPr bwMode="auto">
              <a:xfrm>
                <a:off x="1529"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52" name="Rectangle 966"/>
              <p:cNvSpPr>
                <a:spLocks noChangeArrowheads="1"/>
              </p:cNvSpPr>
              <p:nvPr/>
            </p:nvSpPr>
            <p:spPr bwMode="auto">
              <a:xfrm>
                <a:off x="167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53" name="Freeform 967"/>
              <p:cNvSpPr>
                <a:spLocks/>
              </p:cNvSpPr>
              <p:nvPr/>
            </p:nvSpPr>
            <p:spPr bwMode="auto">
              <a:xfrm>
                <a:off x="1683"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54" name="Rectangle 968"/>
              <p:cNvSpPr>
                <a:spLocks noChangeArrowheads="1"/>
              </p:cNvSpPr>
              <p:nvPr/>
            </p:nvSpPr>
            <p:spPr bwMode="auto">
              <a:xfrm>
                <a:off x="1509"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55" name="Freeform 969"/>
              <p:cNvSpPr>
                <a:spLocks/>
              </p:cNvSpPr>
              <p:nvPr/>
            </p:nvSpPr>
            <p:spPr bwMode="auto">
              <a:xfrm>
                <a:off x="1512"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56" name="Rectangle 970"/>
              <p:cNvSpPr>
                <a:spLocks noChangeArrowheads="1"/>
              </p:cNvSpPr>
              <p:nvPr/>
            </p:nvSpPr>
            <p:spPr bwMode="auto">
              <a:xfrm>
                <a:off x="166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57" name="Freeform 971"/>
              <p:cNvSpPr>
                <a:spLocks/>
              </p:cNvSpPr>
              <p:nvPr/>
            </p:nvSpPr>
            <p:spPr bwMode="auto">
              <a:xfrm>
                <a:off x="1666"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58" name="Rectangle 972"/>
              <p:cNvSpPr>
                <a:spLocks noChangeArrowheads="1"/>
              </p:cNvSpPr>
              <p:nvPr/>
            </p:nvSpPr>
            <p:spPr bwMode="auto">
              <a:xfrm>
                <a:off x="1492"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59" name="Freeform 973"/>
              <p:cNvSpPr>
                <a:spLocks/>
              </p:cNvSpPr>
              <p:nvPr/>
            </p:nvSpPr>
            <p:spPr bwMode="auto">
              <a:xfrm>
                <a:off x="1494"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60" name="Rectangle 974"/>
              <p:cNvSpPr>
                <a:spLocks noChangeArrowheads="1"/>
              </p:cNvSpPr>
              <p:nvPr/>
            </p:nvSpPr>
            <p:spPr bwMode="auto">
              <a:xfrm>
                <a:off x="1646"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61" name="Freeform 975"/>
              <p:cNvSpPr>
                <a:spLocks/>
              </p:cNvSpPr>
              <p:nvPr/>
            </p:nvSpPr>
            <p:spPr bwMode="auto">
              <a:xfrm>
                <a:off x="1648"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62" name="Rectangle 976"/>
              <p:cNvSpPr>
                <a:spLocks noChangeArrowheads="1"/>
              </p:cNvSpPr>
              <p:nvPr/>
            </p:nvSpPr>
            <p:spPr bwMode="auto">
              <a:xfrm>
                <a:off x="1476" y="316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63" name="Freeform 977"/>
              <p:cNvSpPr>
                <a:spLocks/>
              </p:cNvSpPr>
              <p:nvPr/>
            </p:nvSpPr>
            <p:spPr bwMode="auto">
              <a:xfrm>
                <a:off x="1479"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64" name="Rectangle 978"/>
              <p:cNvSpPr>
                <a:spLocks noChangeArrowheads="1"/>
              </p:cNvSpPr>
              <p:nvPr/>
            </p:nvSpPr>
            <p:spPr bwMode="auto">
              <a:xfrm>
                <a:off x="162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65" name="Freeform 979"/>
              <p:cNvSpPr>
                <a:spLocks/>
              </p:cNvSpPr>
              <p:nvPr/>
            </p:nvSpPr>
            <p:spPr bwMode="auto">
              <a:xfrm>
                <a:off x="1630" y="3166"/>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66" name="Rectangle 980"/>
              <p:cNvSpPr>
                <a:spLocks noChangeArrowheads="1"/>
              </p:cNvSpPr>
              <p:nvPr/>
            </p:nvSpPr>
            <p:spPr bwMode="auto">
              <a:xfrm>
                <a:off x="145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67" name="Freeform 981"/>
              <p:cNvSpPr>
                <a:spLocks/>
              </p:cNvSpPr>
              <p:nvPr/>
            </p:nvSpPr>
            <p:spPr bwMode="auto">
              <a:xfrm>
                <a:off x="1461"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68" name="Rectangle 982"/>
              <p:cNvSpPr>
                <a:spLocks noChangeArrowheads="1"/>
              </p:cNvSpPr>
              <p:nvPr/>
            </p:nvSpPr>
            <p:spPr bwMode="auto">
              <a:xfrm>
                <a:off x="161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69" name="Freeform 983"/>
              <p:cNvSpPr>
                <a:spLocks/>
              </p:cNvSpPr>
              <p:nvPr/>
            </p:nvSpPr>
            <p:spPr bwMode="auto">
              <a:xfrm>
                <a:off x="1615"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70" name="Rectangle 984"/>
              <p:cNvSpPr>
                <a:spLocks noChangeArrowheads="1"/>
              </p:cNvSpPr>
              <p:nvPr/>
            </p:nvSpPr>
            <p:spPr bwMode="auto">
              <a:xfrm>
                <a:off x="1441"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71" name="Freeform 985"/>
              <p:cNvSpPr>
                <a:spLocks/>
              </p:cNvSpPr>
              <p:nvPr/>
            </p:nvSpPr>
            <p:spPr bwMode="auto">
              <a:xfrm>
                <a:off x="1443"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72" name="Rectangle 986"/>
              <p:cNvSpPr>
                <a:spLocks noChangeArrowheads="1"/>
              </p:cNvSpPr>
              <p:nvPr/>
            </p:nvSpPr>
            <p:spPr bwMode="auto">
              <a:xfrm>
                <a:off x="159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73" name="Freeform 987"/>
              <p:cNvSpPr>
                <a:spLocks/>
              </p:cNvSpPr>
              <p:nvPr/>
            </p:nvSpPr>
            <p:spPr bwMode="auto">
              <a:xfrm>
                <a:off x="159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74" name="Rectangle 988"/>
              <p:cNvSpPr>
                <a:spLocks noChangeArrowheads="1"/>
              </p:cNvSpPr>
              <p:nvPr/>
            </p:nvSpPr>
            <p:spPr bwMode="auto">
              <a:xfrm>
                <a:off x="1424"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75" name="Freeform 989"/>
              <p:cNvSpPr>
                <a:spLocks/>
              </p:cNvSpPr>
              <p:nvPr/>
            </p:nvSpPr>
            <p:spPr bwMode="auto">
              <a:xfrm>
                <a:off x="1428"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76" name="Rectangle 990"/>
              <p:cNvSpPr>
                <a:spLocks noChangeArrowheads="1"/>
              </p:cNvSpPr>
              <p:nvPr/>
            </p:nvSpPr>
            <p:spPr bwMode="auto">
              <a:xfrm>
                <a:off x="1578"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77" name="Freeform 991"/>
              <p:cNvSpPr>
                <a:spLocks/>
              </p:cNvSpPr>
              <p:nvPr/>
            </p:nvSpPr>
            <p:spPr bwMode="auto">
              <a:xfrm>
                <a:off x="1580"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78" name="Rectangle 992"/>
              <p:cNvSpPr>
                <a:spLocks noChangeArrowheads="1"/>
              </p:cNvSpPr>
              <p:nvPr/>
            </p:nvSpPr>
            <p:spPr bwMode="auto">
              <a:xfrm>
                <a:off x="140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79" name="Freeform 993"/>
              <p:cNvSpPr>
                <a:spLocks/>
              </p:cNvSpPr>
              <p:nvPr/>
            </p:nvSpPr>
            <p:spPr bwMode="auto">
              <a:xfrm>
                <a:off x="141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80" name="Rectangle 994"/>
              <p:cNvSpPr>
                <a:spLocks noChangeArrowheads="1"/>
              </p:cNvSpPr>
              <p:nvPr/>
            </p:nvSpPr>
            <p:spPr bwMode="auto">
              <a:xfrm>
                <a:off x="156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81" name="Freeform 995"/>
              <p:cNvSpPr>
                <a:spLocks/>
              </p:cNvSpPr>
              <p:nvPr/>
            </p:nvSpPr>
            <p:spPr bwMode="auto">
              <a:xfrm>
                <a:off x="1562"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82" name="Rectangle 996"/>
              <p:cNvSpPr>
                <a:spLocks noChangeArrowheads="1"/>
              </p:cNvSpPr>
              <p:nvPr/>
            </p:nvSpPr>
            <p:spPr bwMode="auto">
              <a:xfrm>
                <a:off x="139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83" name="Freeform 997"/>
              <p:cNvSpPr>
                <a:spLocks/>
              </p:cNvSpPr>
              <p:nvPr/>
            </p:nvSpPr>
            <p:spPr bwMode="auto">
              <a:xfrm>
                <a:off x="1393"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84" name="Rectangle 998"/>
              <p:cNvSpPr>
                <a:spLocks noChangeArrowheads="1"/>
              </p:cNvSpPr>
              <p:nvPr/>
            </p:nvSpPr>
            <p:spPr bwMode="auto">
              <a:xfrm>
                <a:off x="1732" y="316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85" name="Freeform 999"/>
              <p:cNvSpPr>
                <a:spLocks/>
              </p:cNvSpPr>
              <p:nvPr/>
            </p:nvSpPr>
            <p:spPr bwMode="auto">
              <a:xfrm>
                <a:off x="1734"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86" name="Rectangle 1000"/>
              <p:cNvSpPr>
                <a:spLocks noChangeArrowheads="1"/>
              </p:cNvSpPr>
              <p:nvPr/>
            </p:nvSpPr>
            <p:spPr bwMode="auto">
              <a:xfrm>
                <a:off x="137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87" name="Freeform 1001"/>
              <p:cNvSpPr>
                <a:spLocks/>
              </p:cNvSpPr>
              <p:nvPr/>
            </p:nvSpPr>
            <p:spPr bwMode="auto">
              <a:xfrm>
                <a:off x="1375"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88" name="Rectangle 1002"/>
              <p:cNvSpPr>
                <a:spLocks noChangeArrowheads="1"/>
              </p:cNvSpPr>
              <p:nvPr/>
            </p:nvSpPr>
            <p:spPr bwMode="auto">
              <a:xfrm>
                <a:off x="135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89" name="Freeform 1003"/>
              <p:cNvSpPr>
                <a:spLocks/>
              </p:cNvSpPr>
              <p:nvPr/>
            </p:nvSpPr>
            <p:spPr bwMode="auto">
              <a:xfrm>
                <a:off x="136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90" name="Rectangle 1004"/>
              <p:cNvSpPr>
                <a:spLocks noChangeArrowheads="1"/>
              </p:cNvSpPr>
              <p:nvPr/>
            </p:nvSpPr>
            <p:spPr bwMode="auto">
              <a:xfrm>
                <a:off x="134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91" name="Freeform 1005"/>
              <p:cNvSpPr>
                <a:spLocks/>
              </p:cNvSpPr>
              <p:nvPr/>
            </p:nvSpPr>
            <p:spPr bwMode="auto">
              <a:xfrm>
                <a:off x="1342"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92" name="Rectangle 1006"/>
              <p:cNvSpPr>
                <a:spLocks noChangeArrowheads="1"/>
              </p:cNvSpPr>
              <p:nvPr/>
            </p:nvSpPr>
            <p:spPr bwMode="auto">
              <a:xfrm>
                <a:off x="1714"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93" name="Freeform 1007"/>
              <p:cNvSpPr>
                <a:spLocks/>
              </p:cNvSpPr>
              <p:nvPr/>
            </p:nvSpPr>
            <p:spPr bwMode="auto">
              <a:xfrm>
                <a:off x="1716"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94" name="Rectangle 1008"/>
              <p:cNvSpPr>
                <a:spLocks noChangeArrowheads="1"/>
              </p:cNvSpPr>
              <p:nvPr/>
            </p:nvSpPr>
            <p:spPr bwMode="auto">
              <a:xfrm>
                <a:off x="1542"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95" name="Freeform 1009"/>
              <p:cNvSpPr>
                <a:spLocks/>
              </p:cNvSpPr>
              <p:nvPr/>
            </p:nvSpPr>
            <p:spPr bwMode="auto">
              <a:xfrm>
                <a:off x="154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96" name="Rectangle 1010"/>
              <p:cNvSpPr>
                <a:spLocks noChangeArrowheads="1"/>
              </p:cNvSpPr>
              <p:nvPr/>
            </p:nvSpPr>
            <p:spPr bwMode="auto">
              <a:xfrm>
                <a:off x="1696"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97" name="Freeform 1011"/>
              <p:cNvSpPr>
                <a:spLocks/>
              </p:cNvSpPr>
              <p:nvPr/>
            </p:nvSpPr>
            <p:spPr bwMode="auto">
              <a:xfrm>
                <a:off x="1699"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98" name="Rectangle 1012"/>
              <p:cNvSpPr>
                <a:spLocks noChangeArrowheads="1"/>
              </p:cNvSpPr>
              <p:nvPr/>
            </p:nvSpPr>
            <p:spPr bwMode="auto">
              <a:xfrm>
                <a:off x="1527"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99" name="Freeform 1013"/>
              <p:cNvSpPr>
                <a:spLocks/>
              </p:cNvSpPr>
              <p:nvPr/>
            </p:nvSpPr>
            <p:spPr bwMode="auto">
              <a:xfrm>
                <a:off x="1529"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00" name="Rectangle 1014"/>
              <p:cNvSpPr>
                <a:spLocks noChangeArrowheads="1"/>
              </p:cNvSpPr>
              <p:nvPr/>
            </p:nvSpPr>
            <p:spPr bwMode="auto">
              <a:xfrm>
                <a:off x="167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01" name="Freeform 1015"/>
              <p:cNvSpPr>
                <a:spLocks/>
              </p:cNvSpPr>
              <p:nvPr/>
            </p:nvSpPr>
            <p:spPr bwMode="auto">
              <a:xfrm>
                <a:off x="1683"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02" name="Rectangle 1016"/>
              <p:cNvSpPr>
                <a:spLocks noChangeArrowheads="1"/>
              </p:cNvSpPr>
              <p:nvPr/>
            </p:nvSpPr>
            <p:spPr bwMode="auto">
              <a:xfrm>
                <a:off x="1509"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03" name="Freeform 1017"/>
              <p:cNvSpPr>
                <a:spLocks/>
              </p:cNvSpPr>
              <p:nvPr/>
            </p:nvSpPr>
            <p:spPr bwMode="auto">
              <a:xfrm>
                <a:off x="1512"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04" name="Rectangle 1018"/>
              <p:cNvSpPr>
                <a:spLocks noChangeArrowheads="1"/>
              </p:cNvSpPr>
              <p:nvPr/>
            </p:nvSpPr>
            <p:spPr bwMode="auto">
              <a:xfrm>
                <a:off x="166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05" name="Freeform 1019"/>
              <p:cNvSpPr>
                <a:spLocks/>
              </p:cNvSpPr>
              <p:nvPr/>
            </p:nvSpPr>
            <p:spPr bwMode="auto">
              <a:xfrm>
                <a:off x="1666"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06" name="Rectangle 1020"/>
              <p:cNvSpPr>
                <a:spLocks noChangeArrowheads="1"/>
              </p:cNvSpPr>
              <p:nvPr/>
            </p:nvSpPr>
            <p:spPr bwMode="auto">
              <a:xfrm>
                <a:off x="1492"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07" name="Freeform 1021"/>
              <p:cNvSpPr>
                <a:spLocks/>
              </p:cNvSpPr>
              <p:nvPr/>
            </p:nvSpPr>
            <p:spPr bwMode="auto">
              <a:xfrm>
                <a:off x="1494"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08" name="Rectangle 1022"/>
              <p:cNvSpPr>
                <a:spLocks noChangeArrowheads="1"/>
              </p:cNvSpPr>
              <p:nvPr/>
            </p:nvSpPr>
            <p:spPr bwMode="auto">
              <a:xfrm>
                <a:off x="1646"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09" name="Freeform 1023"/>
              <p:cNvSpPr>
                <a:spLocks/>
              </p:cNvSpPr>
              <p:nvPr/>
            </p:nvSpPr>
            <p:spPr bwMode="auto">
              <a:xfrm>
                <a:off x="1648"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10" name="Rectangle 1024"/>
              <p:cNvSpPr>
                <a:spLocks noChangeArrowheads="1"/>
              </p:cNvSpPr>
              <p:nvPr/>
            </p:nvSpPr>
            <p:spPr bwMode="auto">
              <a:xfrm>
                <a:off x="1476" y="315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11" name="Freeform 1025"/>
              <p:cNvSpPr>
                <a:spLocks/>
              </p:cNvSpPr>
              <p:nvPr/>
            </p:nvSpPr>
            <p:spPr bwMode="auto">
              <a:xfrm>
                <a:off x="1479"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12" name="Rectangle 1026"/>
              <p:cNvSpPr>
                <a:spLocks noChangeArrowheads="1"/>
              </p:cNvSpPr>
              <p:nvPr/>
            </p:nvSpPr>
            <p:spPr bwMode="auto">
              <a:xfrm>
                <a:off x="162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13" name="Freeform 1027"/>
              <p:cNvSpPr>
                <a:spLocks/>
              </p:cNvSpPr>
              <p:nvPr/>
            </p:nvSpPr>
            <p:spPr bwMode="auto">
              <a:xfrm>
                <a:off x="1630" y="3153"/>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14" name="Rectangle 1028"/>
              <p:cNvSpPr>
                <a:spLocks noChangeArrowheads="1"/>
              </p:cNvSpPr>
              <p:nvPr/>
            </p:nvSpPr>
            <p:spPr bwMode="auto">
              <a:xfrm>
                <a:off x="145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15" name="Freeform 1029"/>
              <p:cNvSpPr>
                <a:spLocks/>
              </p:cNvSpPr>
              <p:nvPr/>
            </p:nvSpPr>
            <p:spPr bwMode="auto">
              <a:xfrm>
                <a:off x="1461"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16" name="Rectangle 1030"/>
              <p:cNvSpPr>
                <a:spLocks noChangeArrowheads="1"/>
              </p:cNvSpPr>
              <p:nvPr/>
            </p:nvSpPr>
            <p:spPr bwMode="auto">
              <a:xfrm>
                <a:off x="161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17" name="Freeform 1031"/>
              <p:cNvSpPr>
                <a:spLocks/>
              </p:cNvSpPr>
              <p:nvPr/>
            </p:nvSpPr>
            <p:spPr bwMode="auto">
              <a:xfrm>
                <a:off x="1615"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18" name="Rectangle 1032"/>
              <p:cNvSpPr>
                <a:spLocks noChangeArrowheads="1"/>
              </p:cNvSpPr>
              <p:nvPr/>
            </p:nvSpPr>
            <p:spPr bwMode="auto">
              <a:xfrm>
                <a:off x="1441"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19" name="Freeform 1033"/>
              <p:cNvSpPr>
                <a:spLocks/>
              </p:cNvSpPr>
              <p:nvPr/>
            </p:nvSpPr>
            <p:spPr bwMode="auto">
              <a:xfrm>
                <a:off x="1443"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20" name="Rectangle 1034"/>
              <p:cNvSpPr>
                <a:spLocks noChangeArrowheads="1"/>
              </p:cNvSpPr>
              <p:nvPr/>
            </p:nvSpPr>
            <p:spPr bwMode="auto">
              <a:xfrm>
                <a:off x="159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21" name="Freeform 1035"/>
              <p:cNvSpPr>
                <a:spLocks/>
              </p:cNvSpPr>
              <p:nvPr/>
            </p:nvSpPr>
            <p:spPr bwMode="auto">
              <a:xfrm>
                <a:off x="159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22" name="Rectangle 1036"/>
              <p:cNvSpPr>
                <a:spLocks noChangeArrowheads="1"/>
              </p:cNvSpPr>
              <p:nvPr/>
            </p:nvSpPr>
            <p:spPr bwMode="auto">
              <a:xfrm>
                <a:off x="1424"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23" name="Freeform 1037"/>
              <p:cNvSpPr>
                <a:spLocks/>
              </p:cNvSpPr>
              <p:nvPr/>
            </p:nvSpPr>
            <p:spPr bwMode="auto">
              <a:xfrm>
                <a:off x="1428"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24" name="Rectangle 1038"/>
              <p:cNvSpPr>
                <a:spLocks noChangeArrowheads="1"/>
              </p:cNvSpPr>
              <p:nvPr/>
            </p:nvSpPr>
            <p:spPr bwMode="auto">
              <a:xfrm>
                <a:off x="1578"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25" name="Freeform 1039"/>
              <p:cNvSpPr>
                <a:spLocks/>
              </p:cNvSpPr>
              <p:nvPr/>
            </p:nvSpPr>
            <p:spPr bwMode="auto">
              <a:xfrm>
                <a:off x="1580"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26" name="Rectangle 1040"/>
              <p:cNvSpPr>
                <a:spLocks noChangeArrowheads="1"/>
              </p:cNvSpPr>
              <p:nvPr/>
            </p:nvSpPr>
            <p:spPr bwMode="auto">
              <a:xfrm>
                <a:off x="140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27" name="Freeform 1041"/>
              <p:cNvSpPr>
                <a:spLocks/>
              </p:cNvSpPr>
              <p:nvPr/>
            </p:nvSpPr>
            <p:spPr bwMode="auto">
              <a:xfrm>
                <a:off x="141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28" name="Rectangle 1042"/>
              <p:cNvSpPr>
                <a:spLocks noChangeArrowheads="1"/>
              </p:cNvSpPr>
              <p:nvPr/>
            </p:nvSpPr>
            <p:spPr bwMode="auto">
              <a:xfrm>
                <a:off x="156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29" name="Freeform 1043"/>
              <p:cNvSpPr>
                <a:spLocks/>
              </p:cNvSpPr>
              <p:nvPr/>
            </p:nvSpPr>
            <p:spPr bwMode="auto">
              <a:xfrm>
                <a:off x="1562"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0" name="Rectangle 1044"/>
              <p:cNvSpPr>
                <a:spLocks noChangeArrowheads="1"/>
              </p:cNvSpPr>
              <p:nvPr/>
            </p:nvSpPr>
            <p:spPr bwMode="auto">
              <a:xfrm>
                <a:off x="139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31" name="Freeform 1045"/>
              <p:cNvSpPr>
                <a:spLocks/>
              </p:cNvSpPr>
              <p:nvPr/>
            </p:nvSpPr>
            <p:spPr bwMode="auto">
              <a:xfrm>
                <a:off x="1393"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2" name="Rectangle 1046"/>
              <p:cNvSpPr>
                <a:spLocks noChangeArrowheads="1"/>
              </p:cNvSpPr>
              <p:nvPr/>
            </p:nvSpPr>
            <p:spPr bwMode="auto">
              <a:xfrm>
                <a:off x="1732" y="315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33" name="Freeform 1047"/>
              <p:cNvSpPr>
                <a:spLocks/>
              </p:cNvSpPr>
              <p:nvPr/>
            </p:nvSpPr>
            <p:spPr bwMode="auto">
              <a:xfrm>
                <a:off x="1734"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4" name="Rectangle 1048"/>
              <p:cNvSpPr>
                <a:spLocks noChangeArrowheads="1"/>
              </p:cNvSpPr>
              <p:nvPr/>
            </p:nvSpPr>
            <p:spPr bwMode="auto">
              <a:xfrm>
                <a:off x="137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435" name="Freeform 1049"/>
              <p:cNvSpPr>
                <a:spLocks/>
              </p:cNvSpPr>
              <p:nvPr/>
            </p:nvSpPr>
            <p:spPr bwMode="auto">
              <a:xfrm>
                <a:off x="1375"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6" name="Freeform 1050"/>
              <p:cNvSpPr>
                <a:spLocks/>
              </p:cNvSpPr>
              <p:nvPr/>
            </p:nvSpPr>
            <p:spPr bwMode="auto">
              <a:xfrm>
                <a:off x="170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7" name="Freeform 1051"/>
              <p:cNvSpPr>
                <a:spLocks/>
              </p:cNvSpPr>
              <p:nvPr/>
            </p:nvSpPr>
            <p:spPr bwMode="auto">
              <a:xfrm>
                <a:off x="167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8" name="Freeform 1052"/>
              <p:cNvSpPr>
                <a:spLocks/>
              </p:cNvSpPr>
              <p:nvPr/>
            </p:nvSpPr>
            <p:spPr bwMode="auto">
              <a:xfrm>
                <a:off x="165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39" name="Freeform 1053"/>
              <p:cNvSpPr>
                <a:spLocks/>
              </p:cNvSpPr>
              <p:nvPr/>
            </p:nvSpPr>
            <p:spPr bwMode="auto">
              <a:xfrm>
                <a:off x="162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0" name="Freeform 1054"/>
              <p:cNvSpPr>
                <a:spLocks/>
              </p:cNvSpPr>
              <p:nvPr/>
            </p:nvSpPr>
            <p:spPr bwMode="auto">
              <a:xfrm>
                <a:off x="160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1" name="Freeform 1055"/>
              <p:cNvSpPr>
                <a:spLocks/>
              </p:cNvSpPr>
              <p:nvPr/>
            </p:nvSpPr>
            <p:spPr bwMode="auto">
              <a:xfrm>
                <a:off x="157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2" name="Freeform 1056"/>
              <p:cNvSpPr>
                <a:spLocks/>
              </p:cNvSpPr>
              <p:nvPr/>
            </p:nvSpPr>
            <p:spPr bwMode="auto">
              <a:xfrm>
                <a:off x="1551" y="3178"/>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3" name="Freeform 1057"/>
              <p:cNvSpPr>
                <a:spLocks/>
              </p:cNvSpPr>
              <p:nvPr/>
            </p:nvSpPr>
            <p:spPr bwMode="auto">
              <a:xfrm>
                <a:off x="1525"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4" name="Freeform 1058"/>
              <p:cNvSpPr>
                <a:spLocks/>
              </p:cNvSpPr>
              <p:nvPr/>
            </p:nvSpPr>
            <p:spPr bwMode="auto">
              <a:xfrm>
                <a:off x="1498"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5" name="Freeform 1059"/>
              <p:cNvSpPr>
                <a:spLocks/>
              </p:cNvSpPr>
              <p:nvPr/>
            </p:nvSpPr>
            <p:spPr bwMode="auto">
              <a:xfrm>
                <a:off x="147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6" name="Freeform 1060"/>
              <p:cNvSpPr>
                <a:spLocks/>
              </p:cNvSpPr>
              <p:nvPr/>
            </p:nvSpPr>
            <p:spPr bwMode="auto">
              <a:xfrm>
                <a:off x="144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7" name="Freeform 1061"/>
              <p:cNvSpPr>
                <a:spLocks/>
              </p:cNvSpPr>
              <p:nvPr/>
            </p:nvSpPr>
            <p:spPr bwMode="auto">
              <a:xfrm>
                <a:off x="1421"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8" name="Freeform 1062"/>
              <p:cNvSpPr>
                <a:spLocks/>
              </p:cNvSpPr>
              <p:nvPr/>
            </p:nvSpPr>
            <p:spPr bwMode="auto">
              <a:xfrm>
                <a:off x="1395"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49" name="Freeform 1063"/>
              <p:cNvSpPr>
                <a:spLocks/>
              </p:cNvSpPr>
              <p:nvPr/>
            </p:nvSpPr>
            <p:spPr bwMode="auto">
              <a:xfrm>
                <a:off x="137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0" name="Freeform 1064"/>
              <p:cNvSpPr>
                <a:spLocks/>
              </p:cNvSpPr>
              <p:nvPr/>
            </p:nvSpPr>
            <p:spPr bwMode="auto">
              <a:xfrm>
                <a:off x="134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1" name="Freeform 1065"/>
              <p:cNvSpPr>
                <a:spLocks/>
              </p:cNvSpPr>
              <p:nvPr/>
            </p:nvSpPr>
            <p:spPr bwMode="auto">
              <a:xfrm>
                <a:off x="173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2" name="Freeform 1066"/>
              <p:cNvSpPr>
                <a:spLocks/>
              </p:cNvSpPr>
              <p:nvPr/>
            </p:nvSpPr>
            <p:spPr bwMode="auto">
              <a:xfrm>
                <a:off x="1718"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3" name="Freeform 1067"/>
              <p:cNvSpPr>
                <a:spLocks/>
              </p:cNvSpPr>
              <p:nvPr/>
            </p:nvSpPr>
            <p:spPr bwMode="auto">
              <a:xfrm>
                <a:off x="169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4" name="Freeform 1068"/>
              <p:cNvSpPr>
                <a:spLocks/>
              </p:cNvSpPr>
              <p:nvPr/>
            </p:nvSpPr>
            <p:spPr bwMode="auto">
              <a:xfrm>
                <a:off x="166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5" name="Freeform 1069"/>
              <p:cNvSpPr>
                <a:spLocks/>
              </p:cNvSpPr>
              <p:nvPr/>
            </p:nvSpPr>
            <p:spPr bwMode="auto">
              <a:xfrm>
                <a:off x="1641"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6" name="Freeform 1070"/>
              <p:cNvSpPr>
                <a:spLocks/>
              </p:cNvSpPr>
              <p:nvPr/>
            </p:nvSpPr>
            <p:spPr bwMode="auto">
              <a:xfrm>
                <a:off x="161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7" name="Freeform 1071"/>
              <p:cNvSpPr>
                <a:spLocks/>
              </p:cNvSpPr>
              <p:nvPr/>
            </p:nvSpPr>
            <p:spPr bwMode="auto">
              <a:xfrm>
                <a:off x="158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8" name="Freeform 1072"/>
              <p:cNvSpPr>
                <a:spLocks/>
              </p:cNvSpPr>
              <p:nvPr/>
            </p:nvSpPr>
            <p:spPr bwMode="auto">
              <a:xfrm>
                <a:off x="156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59" name="Freeform 1073"/>
              <p:cNvSpPr>
                <a:spLocks/>
              </p:cNvSpPr>
              <p:nvPr/>
            </p:nvSpPr>
            <p:spPr bwMode="auto">
              <a:xfrm>
                <a:off x="153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0" name="Freeform 1074"/>
              <p:cNvSpPr>
                <a:spLocks/>
              </p:cNvSpPr>
              <p:nvPr/>
            </p:nvSpPr>
            <p:spPr bwMode="auto">
              <a:xfrm>
                <a:off x="151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1" name="Freeform 1075"/>
              <p:cNvSpPr>
                <a:spLocks/>
              </p:cNvSpPr>
              <p:nvPr/>
            </p:nvSpPr>
            <p:spPr bwMode="auto">
              <a:xfrm>
                <a:off x="148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2" name="Freeform 1076"/>
              <p:cNvSpPr>
                <a:spLocks/>
              </p:cNvSpPr>
              <p:nvPr/>
            </p:nvSpPr>
            <p:spPr bwMode="auto">
              <a:xfrm>
                <a:off x="146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3" name="Freeform 1077"/>
              <p:cNvSpPr>
                <a:spLocks/>
              </p:cNvSpPr>
              <p:nvPr/>
            </p:nvSpPr>
            <p:spPr bwMode="auto">
              <a:xfrm>
                <a:off x="143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4" name="Freeform 1078"/>
              <p:cNvSpPr>
                <a:spLocks/>
              </p:cNvSpPr>
              <p:nvPr/>
            </p:nvSpPr>
            <p:spPr bwMode="auto">
              <a:xfrm>
                <a:off x="140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5" name="Freeform 1079"/>
              <p:cNvSpPr>
                <a:spLocks/>
              </p:cNvSpPr>
              <p:nvPr/>
            </p:nvSpPr>
            <p:spPr bwMode="auto">
              <a:xfrm>
                <a:off x="138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6" name="Freeform 1080"/>
              <p:cNvSpPr>
                <a:spLocks/>
              </p:cNvSpPr>
              <p:nvPr/>
            </p:nvSpPr>
            <p:spPr bwMode="auto">
              <a:xfrm>
                <a:off x="135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467" name="Freeform 1081"/>
              <p:cNvSpPr>
                <a:spLocks/>
              </p:cNvSpPr>
              <p:nvPr/>
            </p:nvSpPr>
            <p:spPr bwMode="auto">
              <a:xfrm>
                <a:off x="174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901" name="Rectangle 1082"/>
            <p:cNvSpPr>
              <a:spLocks noChangeArrowheads="1"/>
            </p:cNvSpPr>
            <p:nvPr/>
          </p:nvSpPr>
          <p:spPr bwMode="auto">
            <a:xfrm>
              <a:off x="1979"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902" name="Group 1083"/>
            <p:cNvGrpSpPr>
              <a:grpSpLocks/>
            </p:cNvGrpSpPr>
            <p:nvPr/>
          </p:nvGrpSpPr>
          <p:grpSpPr bwMode="auto">
            <a:xfrm>
              <a:off x="1991" y="3188"/>
              <a:ext cx="192" cy="135"/>
              <a:chOff x="1311" y="3205"/>
              <a:chExt cx="192" cy="135"/>
            </a:xfrm>
          </p:grpSpPr>
          <p:sp>
            <p:nvSpPr>
              <p:cNvPr id="20323" name="Rectangle 1084"/>
              <p:cNvSpPr>
                <a:spLocks noChangeArrowheads="1"/>
              </p:cNvSpPr>
              <p:nvPr/>
            </p:nvSpPr>
            <p:spPr bwMode="auto">
              <a:xfrm>
                <a:off x="1311"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24" name="Freeform 1085"/>
              <p:cNvSpPr>
                <a:spLocks/>
              </p:cNvSpPr>
              <p:nvPr/>
            </p:nvSpPr>
            <p:spPr bwMode="auto">
              <a:xfrm>
                <a:off x="1322"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25" name="Rectangle 1086"/>
              <p:cNvSpPr>
                <a:spLocks noChangeArrowheads="1"/>
              </p:cNvSpPr>
              <p:nvPr/>
            </p:nvSpPr>
            <p:spPr bwMode="auto">
              <a:xfrm>
                <a:off x="1318"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26" name="Line 1087"/>
              <p:cNvSpPr>
                <a:spLocks noChangeShapeType="1"/>
              </p:cNvSpPr>
              <p:nvPr/>
            </p:nvSpPr>
            <p:spPr bwMode="auto">
              <a:xfrm>
                <a:off x="1337"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327" name="Line 1088"/>
              <p:cNvSpPr>
                <a:spLocks noChangeShapeType="1"/>
              </p:cNvSpPr>
              <p:nvPr/>
            </p:nvSpPr>
            <p:spPr bwMode="auto">
              <a:xfrm>
                <a:off x="1324"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328" name="Line 1089"/>
              <p:cNvSpPr>
                <a:spLocks noChangeShapeType="1"/>
              </p:cNvSpPr>
              <p:nvPr/>
            </p:nvSpPr>
            <p:spPr bwMode="auto">
              <a:xfrm>
                <a:off x="1324"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0329" name="Rectangle 1090"/>
              <p:cNvSpPr>
                <a:spLocks noChangeArrowheads="1"/>
              </p:cNvSpPr>
              <p:nvPr/>
            </p:nvSpPr>
            <p:spPr bwMode="auto">
              <a:xfrm>
                <a:off x="1344"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30" name="Rectangle 1091"/>
              <p:cNvSpPr>
                <a:spLocks noChangeArrowheads="1"/>
              </p:cNvSpPr>
              <p:nvPr/>
            </p:nvSpPr>
            <p:spPr bwMode="auto">
              <a:xfrm>
                <a:off x="1333"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31" name="Rectangle 1092"/>
              <p:cNvSpPr>
                <a:spLocks noChangeArrowheads="1"/>
              </p:cNvSpPr>
              <p:nvPr/>
            </p:nvSpPr>
            <p:spPr bwMode="auto">
              <a:xfrm>
                <a:off x="1320"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32" name="Freeform 1093"/>
              <p:cNvSpPr>
                <a:spLocks/>
              </p:cNvSpPr>
              <p:nvPr/>
            </p:nvSpPr>
            <p:spPr bwMode="auto">
              <a:xfrm>
                <a:off x="1396"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33" name="Freeform 1094"/>
              <p:cNvSpPr>
                <a:spLocks/>
              </p:cNvSpPr>
              <p:nvPr/>
            </p:nvSpPr>
            <p:spPr bwMode="auto">
              <a:xfrm>
                <a:off x="1372"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20334" name="Rectangle 1095"/>
              <p:cNvSpPr>
                <a:spLocks noChangeArrowheads="1"/>
              </p:cNvSpPr>
              <p:nvPr/>
            </p:nvSpPr>
            <p:spPr bwMode="auto">
              <a:xfrm>
                <a:off x="1368"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335" name="Freeform 1096"/>
              <p:cNvSpPr>
                <a:spLocks/>
              </p:cNvSpPr>
              <p:nvPr/>
            </p:nvSpPr>
            <p:spPr bwMode="auto">
              <a:xfrm>
                <a:off x="1376"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36" name="Freeform 1097"/>
              <p:cNvSpPr>
                <a:spLocks/>
              </p:cNvSpPr>
              <p:nvPr/>
            </p:nvSpPr>
            <p:spPr bwMode="auto">
              <a:xfrm>
                <a:off x="1486"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37" name="Freeform 1098"/>
              <p:cNvSpPr>
                <a:spLocks/>
              </p:cNvSpPr>
              <p:nvPr/>
            </p:nvSpPr>
            <p:spPr bwMode="auto">
              <a:xfrm>
                <a:off x="1376"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38" name="Freeform 1099"/>
              <p:cNvSpPr>
                <a:spLocks/>
              </p:cNvSpPr>
              <p:nvPr/>
            </p:nvSpPr>
            <p:spPr bwMode="auto">
              <a:xfrm>
                <a:off x="1486"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903" name="Rectangle 1100"/>
            <p:cNvSpPr>
              <a:spLocks noChangeArrowheads="1"/>
            </p:cNvSpPr>
            <p:nvPr/>
          </p:nvSpPr>
          <p:spPr bwMode="auto">
            <a:xfrm>
              <a:off x="2006" y="3087"/>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904" name="Group 1101"/>
            <p:cNvGrpSpPr>
              <a:grpSpLocks/>
            </p:cNvGrpSpPr>
            <p:nvPr/>
          </p:nvGrpSpPr>
          <p:grpSpPr bwMode="auto">
            <a:xfrm>
              <a:off x="2009" y="3092"/>
              <a:ext cx="420" cy="31"/>
              <a:chOff x="1329" y="3109"/>
              <a:chExt cx="420" cy="31"/>
            </a:xfrm>
          </p:grpSpPr>
          <p:sp>
            <p:nvSpPr>
              <p:cNvPr id="20194" name="Freeform 1102"/>
              <p:cNvSpPr>
                <a:spLocks/>
              </p:cNvSpPr>
              <p:nvPr/>
            </p:nvSpPr>
            <p:spPr bwMode="auto">
              <a:xfrm>
                <a:off x="1329" y="3129"/>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5" name="Rectangle 1103"/>
              <p:cNvSpPr>
                <a:spLocks noChangeArrowheads="1"/>
              </p:cNvSpPr>
              <p:nvPr/>
            </p:nvSpPr>
            <p:spPr bwMode="auto">
              <a:xfrm>
                <a:off x="135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96" name="Freeform 1104"/>
              <p:cNvSpPr>
                <a:spLocks/>
              </p:cNvSpPr>
              <p:nvPr/>
            </p:nvSpPr>
            <p:spPr bwMode="auto">
              <a:xfrm>
                <a:off x="136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7" name="Rectangle 1105"/>
              <p:cNvSpPr>
                <a:spLocks noChangeArrowheads="1"/>
              </p:cNvSpPr>
              <p:nvPr/>
            </p:nvSpPr>
            <p:spPr bwMode="auto">
              <a:xfrm>
                <a:off x="134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98" name="Freeform 1106"/>
              <p:cNvSpPr>
                <a:spLocks/>
              </p:cNvSpPr>
              <p:nvPr/>
            </p:nvSpPr>
            <p:spPr bwMode="auto">
              <a:xfrm>
                <a:off x="1342"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9" name="Rectangle 1107"/>
              <p:cNvSpPr>
                <a:spLocks noChangeArrowheads="1"/>
              </p:cNvSpPr>
              <p:nvPr/>
            </p:nvSpPr>
            <p:spPr bwMode="auto">
              <a:xfrm>
                <a:off x="1714"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00" name="Freeform 1108"/>
              <p:cNvSpPr>
                <a:spLocks/>
              </p:cNvSpPr>
              <p:nvPr/>
            </p:nvSpPr>
            <p:spPr bwMode="auto">
              <a:xfrm>
                <a:off x="1716"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01" name="Rectangle 1109"/>
              <p:cNvSpPr>
                <a:spLocks noChangeArrowheads="1"/>
              </p:cNvSpPr>
              <p:nvPr/>
            </p:nvSpPr>
            <p:spPr bwMode="auto">
              <a:xfrm>
                <a:off x="1542"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02" name="Freeform 1110"/>
              <p:cNvSpPr>
                <a:spLocks/>
              </p:cNvSpPr>
              <p:nvPr/>
            </p:nvSpPr>
            <p:spPr bwMode="auto">
              <a:xfrm>
                <a:off x="154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03" name="Rectangle 1111"/>
              <p:cNvSpPr>
                <a:spLocks noChangeArrowheads="1"/>
              </p:cNvSpPr>
              <p:nvPr/>
            </p:nvSpPr>
            <p:spPr bwMode="auto">
              <a:xfrm>
                <a:off x="1696"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04" name="Freeform 1112"/>
              <p:cNvSpPr>
                <a:spLocks/>
              </p:cNvSpPr>
              <p:nvPr/>
            </p:nvSpPr>
            <p:spPr bwMode="auto">
              <a:xfrm>
                <a:off x="1699"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05" name="Rectangle 1113"/>
              <p:cNvSpPr>
                <a:spLocks noChangeArrowheads="1"/>
              </p:cNvSpPr>
              <p:nvPr/>
            </p:nvSpPr>
            <p:spPr bwMode="auto">
              <a:xfrm>
                <a:off x="1527"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06" name="Freeform 1114"/>
              <p:cNvSpPr>
                <a:spLocks/>
              </p:cNvSpPr>
              <p:nvPr/>
            </p:nvSpPr>
            <p:spPr bwMode="auto">
              <a:xfrm>
                <a:off x="1529"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07" name="Rectangle 1115"/>
              <p:cNvSpPr>
                <a:spLocks noChangeArrowheads="1"/>
              </p:cNvSpPr>
              <p:nvPr/>
            </p:nvSpPr>
            <p:spPr bwMode="auto">
              <a:xfrm>
                <a:off x="167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08" name="Freeform 1116"/>
              <p:cNvSpPr>
                <a:spLocks/>
              </p:cNvSpPr>
              <p:nvPr/>
            </p:nvSpPr>
            <p:spPr bwMode="auto">
              <a:xfrm>
                <a:off x="1683"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09" name="Rectangle 1117"/>
              <p:cNvSpPr>
                <a:spLocks noChangeArrowheads="1"/>
              </p:cNvSpPr>
              <p:nvPr/>
            </p:nvSpPr>
            <p:spPr bwMode="auto">
              <a:xfrm>
                <a:off x="1509"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10" name="Freeform 1118"/>
              <p:cNvSpPr>
                <a:spLocks/>
              </p:cNvSpPr>
              <p:nvPr/>
            </p:nvSpPr>
            <p:spPr bwMode="auto">
              <a:xfrm>
                <a:off x="1512"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11" name="Rectangle 1119"/>
              <p:cNvSpPr>
                <a:spLocks noChangeArrowheads="1"/>
              </p:cNvSpPr>
              <p:nvPr/>
            </p:nvSpPr>
            <p:spPr bwMode="auto">
              <a:xfrm>
                <a:off x="166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12" name="Freeform 1120"/>
              <p:cNvSpPr>
                <a:spLocks/>
              </p:cNvSpPr>
              <p:nvPr/>
            </p:nvSpPr>
            <p:spPr bwMode="auto">
              <a:xfrm>
                <a:off x="1666"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13" name="Rectangle 1121"/>
              <p:cNvSpPr>
                <a:spLocks noChangeArrowheads="1"/>
              </p:cNvSpPr>
              <p:nvPr/>
            </p:nvSpPr>
            <p:spPr bwMode="auto">
              <a:xfrm>
                <a:off x="1492"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14" name="Freeform 1122"/>
              <p:cNvSpPr>
                <a:spLocks/>
              </p:cNvSpPr>
              <p:nvPr/>
            </p:nvSpPr>
            <p:spPr bwMode="auto">
              <a:xfrm>
                <a:off x="1494"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15" name="Rectangle 1123"/>
              <p:cNvSpPr>
                <a:spLocks noChangeArrowheads="1"/>
              </p:cNvSpPr>
              <p:nvPr/>
            </p:nvSpPr>
            <p:spPr bwMode="auto">
              <a:xfrm>
                <a:off x="1646"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16" name="Freeform 1124"/>
              <p:cNvSpPr>
                <a:spLocks/>
              </p:cNvSpPr>
              <p:nvPr/>
            </p:nvSpPr>
            <p:spPr bwMode="auto">
              <a:xfrm>
                <a:off x="1648"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17" name="Rectangle 1125"/>
              <p:cNvSpPr>
                <a:spLocks noChangeArrowheads="1"/>
              </p:cNvSpPr>
              <p:nvPr/>
            </p:nvSpPr>
            <p:spPr bwMode="auto">
              <a:xfrm>
                <a:off x="1476" y="3123"/>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18" name="Freeform 1126"/>
              <p:cNvSpPr>
                <a:spLocks/>
              </p:cNvSpPr>
              <p:nvPr/>
            </p:nvSpPr>
            <p:spPr bwMode="auto">
              <a:xfrm>
                <a:off x="1479"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19" name="Rectangle 1127"/>
              <p:cNvSpPr>
                <a:spLocks noChangeArrowheads="1"/>
              </p:cNvSpPr>
              <p:nvPr/>
            </p:nvSpPr>
            <p:spPr bwMode="auto">
              <a:xfrm>
                <a:off x="162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20" name="Freeform 1128"/>
              <p:cNvSpPr>
                <a:spLocks/>
              </p:cNvSpPr>
              <p:nvPr/>
            </p:nvSpPr>
            <p:spPr bwMode="auto">
              <a:xfrm>
                <a:off x="1630" y="3124"/>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21" name="Rectangle 1129"/>
              <p:cNvSpPr>
                <a:spLocks noChangeArrowheads="1"/>
              </p:cNvSpPr>
              <p:nvPr/>
            </p:nvSpPr>
            <p:spPr bwMode="auto">
              <a:xfrm>
                <a:off x="145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22" name="Freeform 1130"/>
              <p:cNvSpPr>
                <a:spLocks/>
              </p:cNvSpPr>
              <p:nvPr/>
            </p:nvSpPr>
            <p:spPr bwMode="auto">
              <a:xfrm>
                <a:off x="1461"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23" name="Rectangle 1131"/>
              <p:cNvSpPr>
                <a:spLocks noChangeArrowheads="1"/>
              </p:cNvSpPr>
              <p:nvPr/>
            </p:nvSpPr>
            <p:spPr bwMode="auto">
              <a:xfrm>
                <a:off x="161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24" name="Freeform 1132"/>
              <p:cNvSpPr>
                <a:spLocks/>
              </p:cNvSpPr>
              <p:nvPr/>
            </p:nvSpPr>
            <p:spPr bwMode="auto">
              <a:xfrm>
                <a:off x="1615"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25" name="Rectangle 1133"/>
              <p:cNvSpPr>
                <a:spLocks noChangeArrowheads="1"/>
              </p:cNvSpPr>
              <p:nvPr/>
            </p:nvSpPr>
            <p:spPr bwMode="auto">
              <a:xfrm>
                <a:off x="1441"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26" name="Freeform 1134"/>
              <p:cNvSpPr>
                <a:spLocks/>
              </p:cNvSpPr>
              <p:nvPr/>
            </p:nvSpPr>
            <p:spPr bwMode="auto">
              <a:xfrm>
                <a:off x="1443"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27" name="Rectangle 1135"/>
              <p:cNvSpPr>
                <a:spLocks noChangeArrowheads="1"/>
              </p:cNvSpPr>
              <p:nvPr/>
            </p:nvSpPr>
            <p:spPr bwMode="auto">
              <a:xfrm>
                <a:off x="159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28" name="Freeform 1136"/>
              <p:cNvSpPr>
                <a:spLocks/>
              </p:cNvSpPr>
              <p:nvPr/>
            </p:nvSpPr>
            <p:spPr bwMode="auto">
              <a:xfrm>
                <a:off x="159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29" name="Rectangle 1137"/>
              <p:cNvSpPr>
                <a:spLocks noChangeArrowheads="1"/>
              </p:cNvSpPr>
              <p:nvPr/>
            </p:nvSpPr>
            <p:spPr bwMode="auto">
              <a:xfrm>
                <a:off x="1424"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30" name="Freeform 1138"/>
              <p:cNvSpPr>
                <a:spLocks/>
              </p:cNvSpPr>
              <p:nvPr/>
            </p:nvSpPr>
            <p:spPr bwMode="auto">
              <a:xfrm>
                <a:off x="1428"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31" name="Rectangle 1139"/>
              <p:cNvSpPr>
                <a:spLocks noChangeArrowheads="1"/>
              </p:cNvSpPr>
              <p:nvPr/>
            </p:nvSpPr>
            <p:spPr bwMode="auto">
              <a:xfrm>
                <a:off x="1578"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32" name="Freeform 1140"/>
              <p:cNvSpPr>
                <a:spLocks/>
              </p:cNvSpPr>
              <p:nvPr/>
            </p:nvSpPr>
            <p:spPr bwMode="auto">
              <a:xfrm>
                <a:off x="1580"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33" name="Rectangle 1141"/>
              <p:cNvSpPr>
                <a:spLocks noChangeArrowheads="1"/>
              </p:cNvSpPr>
              <p:nvPr/>
            </p:nvSpPr>
            <p:spPr bwMode="auto">
              <a:xfrm>
                <a:off x="140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34" name="Freeform 1142"/>
              <p:cNvSpPr>
                <a:spLocks/>
              </p:cNvSpPr>
              <p:nvPr/>
            </p:nvSpPr>
            <p:spPr bwMode="auto">
              <a:xfrm>
                <a:off x="141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35" name="Rectangle 1143"/>
              <p:cNvSpPr>
                <a:spLocks noChangeArrowheads="1"/>
              </p:cNvSpPr>
              <p:nvPr/>
            </p:nvSpPr>
            <p:spPr bwMode="auto">
              <a:xfrm>
                <a:off x="156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36" name="Freeform 1144"/>
              <p:cNvSpPr>
                <a:spLocks/>
              </p:cNvSpPr>
              <p:nvPr/>
            </p:nvSpPr>
            <p:spPr bwMode="auto">
              <a:xfrm>
                <a:off x="1562"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37" name="Rectangle 1145"/>
              <p:cNvSpPr>
                <a:spLocks noChangeArrowheads="1"/>
              </p:cNvSpPr>
              <p:nvPr/>
            </p:nvSpPr>
            <p:spPr bwMode="auto">
              <a:xfrm>
                <a:off x="139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38" name="Freeform 1146"/>
              <p:cNvSpPr>
                <a:spLocks/>
              </p:cNvSpPr>
              <p:nvPr/>
            </p:nvSpPr>
            <p:spPr bwMode="auto">
              <a:xfrm>
                <a:off x="1393"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39" name="Rectangle 1147"/>
              <p:cNvSpPr>
                <a:spLocks noChangeArrowheads="1"/>
              </p:cNvSpPr>
              <p:nvPr/>
            </p:nvSpPr>
            <p:spPr bwMode="auto">
              <a:xfrm>
                <a:off x="1732" y="3123"/>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40" name="Freeform 1148"/>
              <p:cNvSpPr>
                <a:spLocks/>
              </p:cNvSpPr>
              <p:nvPr/>
            </p:nvSpPr>
            <p:spPr bwMode="auto">
              <a:xfrm>
                <a:off x="1734"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41" name="Rectangle 1149"/>
              <p:cNvSpPr>
                <a:spLocks noChangeArrowheads="1"/>
              </p:cNvSpPr>
              <p:nvPr/>
            </p:nvSpPr>
            <p:spPr bwMode="auto">
              <a:xfrm>
                <a:off x="137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42" name="Freeform 1150"/>
              <p:cNvSpPr>
                <a:spLocks/>
              </p:cNvSpPr>
              <p:nvPr/>
            </p:nvSpPr>
            <p:spPr bwMode="auto">
              <a:xfrm>
                <a:off x="1375"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43" name="Rectangle 1151"/>
              <p:cNvSpPr>
                <a:spLocks noChangeArrowheads="1"/>
              </p:cNvSpPr>
              <p:nvPr/>
            </p:nvSpPr>
            <p:spPr bwMode="auto">
              <a:xfrm>
                <a:off x="135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44" name="Freeform 1152"/>
              <p:cNvSpPr>
                <a:spLocks/>
              </p:cNvSpPr>
              <p:nvPr/>
            </p:nvSpPr>
            <p:spPr bwMode="auto">
              <a:xfrm>
                <a:off x="136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45" name="Rectangle 1153"/>
              <p:cNvSpPr>
                <a:spLocks noChangeArrowheads="1"/>
              </p:cNvSpPr>
              <p:nvPr/>
            </p:nvSpPr>
            <p:spPr bwMode="auto">
              <a:xfrm>
                <a:off x="134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46" name="Freeform 1154"/>
              <p:cNvSpPr>
                <a:spLocks/>
              </p:cNvSpPr>
              <p:nvPr/>
            </p:nvSpPr>
            <p:spPr bwMode="auto">
              <a:xfrm>
                <a:off x="1342"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47" name="Rectangle 1155"/>
              <p:cNvSpPr>
                <a:spLocks noChangeArrowheads="1"/>
              </p:cNvSpPr>
              <p:nvPr/>
            </p:nvSpPr>
            <p:spPr bwMode="auto">
              <a:xfrm>
                <a:off x="1714"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48" name="Freeform 1156"/>
              <p:cNvSpPr>
                <a:spLocks/>
              </p:cNvSpPr>
              <p:nvPr/>
            </p:nvSpPr>
            <p:spPr bwMode="auto">
              <a:xfrm>
                <a:off x="1716"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49" name="Rectangle 1157"/>
              <p:cNvSpPr>
                <a:spLocks noChangeArrowheads="1"/>
              </p:cNvSpPr>
              <p:nvPr/>
            </p:nvSpPr>
            <p:spPr bwMode="auto">
              <a:xfrm>
                <a:off x="1542"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50" name="Freeform 1158"/>
              <p:cNvSpPr>
                <a:spLocks/>
              </p:cNvSpPr>
              <p:nvPr/>
            </p:nvSpPr>
            <p:spPr bwMode="auto">
              <a:xfrm>
                <a:off x="154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51" name="Rectangle 1159"/>
              <p:cNvSpPr>
                <a:spLocks noChangeArrowheads="1"/>
              </p:cNvSpPr>
              <p:nvPr/>
            </p:nvSpPr>
            <p:spPr bwMode="auto">
              <a:xfrm>
                <a:off x="1696"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52" name="Freeform 1160"/>
              <p:cNvSpPr>
                <a:spLocks/>
              </p:cNvSpPr>
              <p:nvPr/>
            </p:nvSpPr>
            <p:spPr bwMode="auto">
              <a:xfrm>
                <a:off x="1699"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53" name="Rectangle 1161"/>
              <p:cNvSpPr>
                <a:spLocks noChangeArrowheads="1"/>
              </p:cNvSpPr>
              <p:nvPr/>
            </p:nvSpPr>
            <p:spPr bwMode="auto">
              <a:xfrm>
                <a:off x="1527"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54" name="Freeform 1162"/>
              <p:cNvSpPr>
                <a:spLocks/>
              </p:cNvSpPr>
              <p:nvPr/>
            </p:nvSpPr>
            <p:spPr bwMode="auto">
              <a:xfrm>
                <a:off x="1529"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55" name="Rectangle 1163"/>
              <p:cNvSpPr>
                <a:spLocks noChangeArrowheads="1"/>
              </p:cNvSpPr>
              <p:nvPr/>
            </p:nvSpPr>
            <p:spPr bwMode="auto">
              <a:xfrm>
                <a:off x="167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56" name="Freeform 1164"/>
              <p:cNvSpPr>
                <a:spLocks/>
              </p:cNvSpPr>
              <p:nvPr/>
            </p:nvSpPr>
            <p:spPr bwMode="auto">
              <a:xfrm>
                <a:off x="1683"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57" name="Rectangle 1165"/>
              <p:cNvSpPr>
                <a:spLocks noChangeArrowheads="1"/>
              </p:cNvSpPr>
              <p:nvPr/>
            </p:nvSpPr>
            <p:spPr bwMode="auto">
              <a:xfrm>
                <a:off x="1509"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58" name="Freeform 1166"/>
              <p:cNvSpPr>
                <a:spLocks/>
              </p:cNvSpPr>
              <p:nvPr/>
            </p:nvSpPr>
            <p:spPr bwMode="auto">
              <a:xfrm>
                <a:off x="1512"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59" name="Rectangle 1167"/>
              <p:cNvSpPr>
                <a:spLocks noChangeArrowheads="1"/>
              </p:cNvSpPr>
              <p:nvPr/>
            </p:nvSpPr>
            <p:spPr bwMode="auto">
              <a:xfrm>
                <a:off x="166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60" name="Freeform 1168"/>
              <p:cNvSpPr>
                <a:spLocks/>
              </p:cNvSpPr>
              <p:nvPr/>
            </p:nvSpPr>
            <p:spPr bwMode="auto">
              <a:xfrm>
                <a:off x="1666"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61" name="Rectangle 1169"/>
              <p:cNvSpPr>
                <a:spLocks noChangeArrowheads="1"/>
              </p:cNvSpPr>
              <p:nvPr/>
            </p:nvSpPr>
            <p:spPr bwMode="auto">
              <a:xfrm>
                <a:off x="1492"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62" name="Freeform 1170"/>
              <p:cNvSpPr>
                <a:spLocks/>
              </p:cNvSpPr>
              <p:nvPr/>
            </p:nvSpPr>
            <p:spPr bwMode="auto">
              <a:xfrm>
                <a:off x="1494"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63" name="Rectangle 1171"/>
              <p:cNvSpPr>
                <a:spLocks noChangeArrowheads="1"/>
              </p:cNvSpPr>
              <p:nvPr/>
            </p:nvSpPr>
            <p:spPr bwMode="auto">
              <a:xfrm>
                <a:off x="1646"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64" name="Freeform 1172"/>
              <p:cNvSpPr>
                <a:spLocks/>
              </p:cNvSpPr>
              <p:nvPr/>
            </p:nvSpPr>
            <p:spPr bwMode="auto">
              <a:xfrm>
                <a:off x="1648"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65" name="Rectangle 1173"/>
              <p:cNvSpPr>
                <a:spLocks noChangeArrowheads="1"/>
              </p:cNvSpPr>
              <p:nvPr/>
            </p:nvSpPr>
            <p:spPr bwMode="auto">
              <a:xfrm>
                <a:off x="1476" y="3109"/>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66" name="Freeform 1174"/>
              <p:cNvSpPr>
                <a:spLocks/>
              </p:cNvSpPr>
              <p:nvPr/>
            </p:nvSpPr>
            <p:spPr bwMode="auto">
              <a:xfrm>
                <a:off x="1479"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67" name="Rectangle 1175"/>
              <p:cNvSpPr>
                <a:spLocks noChangeArrowheads="1"/>
              </p:cNvSpPr>
              <p:nvPr/>
            </p:nvSpPr>
            <p:spPr bwMode="auto">
              <a:xfrm>
                <a:off x="162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68" name="Freeform 1176"/>
              <p:cNvSpPr>
                <a:spLocks/>
              </p:cNvSpPr>
              <p:nvPr/>
            </p:nvSpPr>
            <p:spPr bwMode="auto">
              <a:xfrm>
                <a:off x="1630" y="3111"/>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69" name="Rectangle 1177"/>
              <p:cNvSpPr>
                <a:spLocks noChangeArrowheads="1"/>
              </p:cNvSpPr>
              <p:nvPr/>
            </p:nvSpPr>
            <p:spPr bwMode="auto">
              <a:xfrm>
                <a:off x="145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70" name="Freeform 1178"/>
              <p:cNvSpPr>
                <a:spLocks/>
              </p:cNvSpPr>
              <p:nvPr/>
            </p:nvSpPr>
            <p:spPr bwMode="auto">
              <a:xfrm>
                <a:off x="1461"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71" name="Rectangle 1179"/>
              <p:cNvSpPr>
                <a:spLocks noChangeArrowheads="1"/>
              </p:cNvSpPr>
              <p:nvPr/>
            </p:nvSpPr>
            <p:spPr bwMode="auto">
              <a:xfrm>
                <a:off x="161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72" name="Freeform 1180"/>
              <p:cNvSpPr>
                <a:spLocks/>
              </p:cNvSpPr>
              <p:nvPr/>
            </p:nvSpPr>
            <p:spPr bwMode="auto">
              <a:xfrm>
                <a:off x="1615"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73" name="Rectangle 1181"/>
              <p:cNvSpPr>
                <a:spLocks noChangeArrowheads="1"/>
              </p:cNvSpPr>
              <p:nvPr/>
            </p:nvSpPr>
            <p:spPr bwMode="auto">
              <a:xfrm>
                <a:off x="1441"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74" name="Freeform 1182"/>
              <p:cNvSpPr>
                <a:spLocks/>
              </p:cNvSpPr>
              <p:nvPr/>
            </p:nvSpPr>
            <p:spPr bwMode="auto">
              <a:xfrm>
                <a:off x="1443"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75" name="Rectangle 1183"/>
              <p:cNvSpPr>
                <a:spLocks noChangeArrowheads="1"/>
              </p:cNvSpPr>
              <p:nvPr/>
            </p:nvSpPr>
            <p:spPr bwMode="auto">
              <a:xfrm>
                <a:off x="159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76" name="Freeform 1184"/>
              <p:cNvSpPr>
                <a:spLocks/>
              </p:cNvSpPr>
              <p:nvPr/>
            </p:nvSpPr>
            <p:spPr bwMode="auto">
              <a:xfrm>
                <a:off x="159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77" name="Rectangle 1185"/>
              <p:cNvSpPr>
                <a:spLocks noChangeArrowheads="1"/>
              </p:cNvSpPr>
              <p:nvPr/>
            </p:nvSpPr>
            <p:spPr bwMode="auto">
              <a:xfrm>
                <a:off x="1424"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78" name="Freeform 1186"/>
              <p:cNvSpPr>
                <a:spLocks/>
              </p:cNvSpPr>
              <p:nvPr/>
            </p:nvSpPr>
            <p:spPr bwMode="auto">
              <a:xfrm>
                <a:off x="1428"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79" name="Rectangle 1187"/>
              <p:cNvSpPr>
                <a:spLocks noChangeArrowheads="1"/>
              </p:cNvSpPr>
              <p:nvPr/>
            </p:nvSpPr>
            <p:spPr bwMode="auto">
              <a:xfrm>
                <a:off x="1578"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80" name="Freeform 1188"/>
              <p:cNvSpPr>
                <a:spLocks/>
              </p:cNvSpPr>
              <p:nvPr/>
            </p:nvSpPr>
            <p:spPr bwMode="auto">
              <a:xfrm>
                <a:off x="1580"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81" name="Rectangle 1189"/>
              <p:cNvSpPr>
                <a:spLocks noChangeArrowheads="1"/>
              </p:cNvSpPr>
              <p:nvPr/>
            </p:nvSpPr>
            <p:spPr bwMode="auto">
              <a:xfrm>
                <a:off x="140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82" name="Freeform 1190"/>
              <p:cNvSpPr>
                <a:spLocks/>
              </p:cNvSpPr>
              <p:nvPr/>
            </p:nvSpPr>
            <p:spPr bwMode="auto">
              <a:xfrm>
                <a:off x="141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83" name="Rectangle 1191"/>
              <p:cNvSpPr>
                <a:spLocks noChangeArrowheads="1"/>
              </p:cNvSpPr>
              <p:nvPr/>
            </p:nvSpPr>
            <p:spPr bwMode="auto">
              <a:xfrm>
                <a:off x="156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84" name="Freeform 1192"/>
              <p:cNvSpPr>
                <a:spLocks/>
              </p:cNvSpPr>
              <p:nvPr/>
            </p:nvSpPr>
            <p:spPr bwMode="auto">
              <a:xfrm>
                <a:off x="1562"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85" name="Rectangle 1193"/>
              <p:cNvSpPr>
                <a:spLocks noChangeArrowheads="1"/>
              </p:cNvSpPr>
              <p:nvPr/>
            </p:nvSpPr>
            <p:spPr bwMode="auto">
              <a:xfrm>
                <a:off x="139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86" name="Freeform 1194"/>
              <p:cNvSpPr>
                <a:spLocks/>
              </p:cNvSpPr>
              <p:nvPr/>
            </p:nvSpPr>
            <p:spPr bwMode="auto">
              <a:xfrm>
                <a:off x="1393"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87" name="Rectangle 1195"/>
              <p:cNvSpPr>
                <a:spLocks noChangeArrowheads="1"/>
              </p:cNvSpPr>
              <p:nvPr/>
            </p:nvSpPr>
            <p:spPr bwMode="auto">
              <a:xfrm>
                <a:off x="1732" y="3109"/>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88" name="Freeform 1196"/>
              <p:cNvSpPr>
                <a:spLocks/>
              </p:cNvSpPr>
              <p:nvPr/>
            </p:nvSpPr>
            <p:spPr bwMode="auto">
              <a:xfrm>
                <a:off x="1734"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89" name="Rectangle 1197"/>
              <p:cNvSpPr>
                <a:spLocks noChangeArrowheads="1"/>
              </p:cNvSpPr>
              <p:nvPr/>
            </p:nvSpPr>
            <p:spPr bwMode="auto">
              <a:xfrm>
                <a:off x="137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290" name="Freeform 1198"/>
              <p:cNvSpPr>
                <a:spLocks/>
              </p:cNvSpPr>
              <p:nvPr/>
            </p:nvSpPr>
            <p:spPr bwMode="auto">
              <a:xfrm>
                <a:off x="1375"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1" name="Freeform 1199"/>
              <p:cNvSpPr>
                <a:spLocks/>
              </p:cNvSpPr>
              <p:nvPr/>
            </p:nvSpPr>
            <p:spPr bwMode="auto">
              <a:xfrm>
                <a:off x="170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2" name="Freeform 1200"/>
              <p:cNvSpPr>
                <a:spLocks/>
              </p:cNvSpPr>
              <p:nvPr/>
            </p:nvSpPr>
            <p:spPr bwMode="auto">
              <a:xfrm>
                <a:off x="167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3" name="Freeform 1201"/>
              <p:cNvSpPr>
                <a:spLocks/>
              </p:cNvSpPr>
              <p:nvPr/>
            </p:nvSpPr>
            <p:spPr bwMode="auto">
              <a:xfrm>
                <a:off x="165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4" name="Freeform 1202"/>
              <p:cNvSpPr>
                <a:spLocks/>
              </p:cNvSpPr>
              <p:nvPr/>
            </p:nvSpPr>
            <p:spPr bwMode="auto">
              <a:xfrm>
                <a:off x="162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5" name="Freeform 1203"/>
              <p:cNvSpPr>
                <a:spLocks/>
              </p:cNvSpPr>
              <p:nvPr/>
            </p:nvSpPr>
            <p:spPr bwMode="auto">
              <a:xfrm>
                <a:off x="160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6" name="Freeform 1204"/>
              <p:cNvSpPr>
                <a:spLocks/>
              </p:cNvSpPr>
              <p:nvPr/>
            </p:nvSpPr>
            <p:spPr bwMode="auto">
              <a:xfrm>
                <a:off x="157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7" name="Freeform 1205"/>
              <p:cNvSpPr>
                <a:spLocks/>
              </p:cNvSpPr>
              <p:nvPr/>
            </p:nvSpPr>
            <p:spPr bwMode="auto">
              <a:xfrm>
                <a:off x="1551" y="3136"/>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8" name="Freeform 1206"/>
              <p:cNvSpPr>
                <a:spLocks/>
              </p:cNvSpPr>
              <p:nvPr/>
            </p:nvSpPr>
            <p:spPr bwMode="auto">
              <a:xfrm>
                <a:off x="1525"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299" name="Freeform 1207"/>
              <p:cNvSpPr>
                <a:spLocks/>
              </p:cNvSpPr>
              <p:nvPr/>
            </p:nvSpPr>
            <p:spPr bwMode="auto">
              <a:xfrm>
                <a:off x="1498"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0" name="Freeform 1208"/>
              <p:cNvSpPr>
                <a:spLocks/>
              </p:cNvSpPr>
              <p:nvPr/>
            </p:nvSpPr>
            <p:spPr bwMode="auto">
              <a:xfrm>
                <a:off x="147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1" name="Freeform 1209"/>
              <p:cNvSpPr>
                <a:spLocks/>
              </p:cNvSpPr>
              <p:nvPr/>
            </p:nvSpPr>
            <p:spPr bwMode="auto">
              <a:xfrm>
                <a:off x="144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2" name="Freeform 1210"/>
              <p:cNvSpPr>
                <a:spLocks/>
              </p:cNvSpPr>
              <p:nvPr/>
            </p:nvSpPr>
            <p:spPr bwMode="auto">
              <a:xfrm>
                <a:off x="1421"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3" name="Freeform 1211"/>
              <p:cNvSpPr>
                <a:spLocks/>
              </p:cNvSpPr>
              <p:nvPr/>
            </p:nvSpPr>
            <p:spPr bwMode="auto">
              <a:xfrm>
                <a:off x="1395"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4" name="Freeform 1212"/>
              <p:cNvSpPr>
                <a:spLocks/>
              </p:cNvSpPr>
              <p:nvPr/>
            </p:nvSpPr>
            <p:spPr bwMode="auto">
              <a:xfrm>
                <a:off x="137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5" name="Freeform 1213"/>
              <p:cNvSpPr>
                <a:spLocks/>
              </p:cNvSpPr>
              <p:nvPr/>
            </p:nvSpPr>
            <p:spPr bwMode="auto">
              <a:xfrm>
                <a:off x="134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6" name="Freeform 1214"/>
              <p:cNvSpPr>
                <a:spLocks/>
              </p:cNvSpPr>
              <p:nvPr/>
            </p:nvSpPr>
            <p:spPr bwMode="auto">
              <a:xfrm>
                <a:off x="173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7" name="Freeform 1215"/>
              <p:cNvSpPr>
                <a:spLocks/>
              </p:cNvSpPr>
              <p:nvPr/>
            </p:nvSpPr>
            <p:spPr bwMode="auto">
              <a:xfrm>
                <a:off x="1718"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8" name="Freeform 1216"/>
              <p:cNvSpPr>
                <a:spLocks/>
              </p:cNvSpPr>
              <p:nvPr/>
            </p:nvSpPr>
            <p:spPr bwMode="auto">
              <a:xfrm>
                <a:off x="169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09" name="Freeform 1217"/>
              <p:cNvSpPr>
                <a:spLocks/>
              </p:cNvSpPr>
              <p:nvPr/>
            </p:nvSpPr>
            <p:spPr bwMode="auto">
              <a:xfrm>
                <a:off x="166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0" name="Freeform 1218"/>
              <p:cNvSpPr>
                <a:spLocks/>
              </p:cNvSpPr>
              <p:nvPr/>
            </p:nvSpPr>
            <p:spPr bwMode="auto">
              <a:xfrm>
                <a:off x="1641"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1" name="Freeform 1219"/>
              <p:cNvSpPr>
                <a:spLocks/>
              </p:cNvSpPr>
              <p:nvPr/>
            </p:nvSpPr>
            <p:spPr bwMode="auto">
              <a:xfrm>
                <a:off x="161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2" name="Freeform 1220"/>
              <p:cNvSpPr>
                <a:spLocks/>
              </p:cNvSpPr>
              <p:nvPr/>
            </p:nvSpPr>
            <p:spPr bwMode="auto">
              <a:xfrm>
                <a:off x="158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3" name="Freeform 1221"/>
              <p:cNvSpPr>
                <a:spLocks/>
              </p:cNvSpPr>
              <p:nvPr/>
            </p:nvSpPr>
            <p:spPr bwMode="auto">
              <a:xfrm>
                <a:off x="156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4" name="Freeform 1222"/>
              <p:cNvSpPr>
                <a:spLocks/>
              </p:cNvSpPr>
              <p:nvPr/>
            </p:nvSpPr>
            <p:spPr bwMode="auto">
              <a:xfrm>
                <a:off x="153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5" name="Freeform 1223"/>
              <p:cNvSpPr>
                <a:spLocks/>
              </p:cNvSpPr>
              <p:nvPr/>
            </p:nvSpPr>
            <p:spPr bwMode="auto">
              <a:xfrm>
                <a:off x="151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6" name="Freeform 1224"/>
              <p:cNvSpPr>
                <a:spLocks/>
              </p:cNvSpPr>
              <p:nvPr/>
            </p:nvSpPr>
            <p:spPr bwMode="auto">
              <a:xfrm>
                <a:off x="148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7" name="Freeform 1225"/>
              <p:cNvSpPr>
                <a:spLocks/>
              </p:cNvSpPr>
              <p:nvPr/>
            </p:nvSpPr>
            <p:spPr bwMode="auto">
              <a:xfrm>
                <a:off x="146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8" name="Freeform 1226"/>
              <p:cNvSpPr>
                <a:spLocks/>
              </p:cNvSpPr>
              <p:nvPr/>
            </p:nvSpPr>
            <p:spPr bwMode="auto">
              <a:xfrm>
                <a:off x="143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19" name="Freeform 1227"/>
              <p:cNvSpPr>
                <a:spLocks/>
              </p:cNvSpPr>
              <p:nvPr/>
            </p:nvSpPr>
            <p:spPr bwMode="auto">
              <a:xfrm>
                <a:off x="140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20" name="Freeform 1228"/>
              <p:cNvSpPr>
                <a:spLocks/>
              </p:cNvSpPr>
              <p:nvPr/>
            </p:nvSpPr>
            <p:spPr bwMode="auto">
              <a:xfrm>
                <a:off x="138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21" name="Freeform 1229"/>
              <p:cNvSpPr>
                <a:spLocks/>
              </p:cNvSpPr>
              <p:nvPr/>
            </p:nvSpPr>
            <p:spPr bwMode="auto">
              <a:xfrm>
                <a:off x="135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322" name="Freeform 1230"/>
              <p:cNvSpPr>
                <a:spLocks/>
              </p:cNvSpPr>
              <p:nvPr/>
            </p:nvSpPr>
            <p:spPr bwMode="auto">
              <a:xfrm>
                <a:off x="174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905" name="Rectangle 1231"/>
            <p:cNvSpPr>
              <a:spLocks noChangeArrowheads="1"/>
            </p:cNvSpPr>
            <p:nvPr/>
          </p:nvSpPr>
          <p:spPr bwMode="auto">
            <a:xfrm>
              <a:off x="2006" y="3045"/>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906" name="Group 1232"/>
            <p:cNvGrpSpPr>
              <a:grpSpLocks/>
            </p:cNvGrpSpPr>
            <p:nvPr/>
          </p:nvGrpSpPr>
          <p:grpSpPr bwMode="auto">
            <a:xfrm>
              <a:off x="2009" y="3050"/>
              <a:ext cx="420" cy="31"/>
              <a:chOff x="1329" y="3067"/>
              <a:chExt cx="420" cy="31"/>
            </a:xfrm>
          </p:grpSpPr>
          <p:sp>
            <p:nvSpPr>
              <p:cNvPr id="20065" name="Freeform 1233"/>
              <p:cNvSpPr>
                <a:spLocks/>
              </p:cNvSpPr>
              <p:nvPr/>
            </p:nvSpPr>
            <p:spPr bwMode="auto">
              <a:xfrm>
                <a:off x="1329" y="3087"/>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6" name="Rectangle 1234"/>
              <p:cNvSpPr>
                <a:spLocks noChangeArrowheads="1"/>
              </p:cNvSpPr>
              <p:nvPr/>
            </p:nvSpPr>
            <p:spPr bwMode="auto">
              <a:xfrm>
                <a:off x="135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67" name="Freeform 1235"/>
              <p:cNvSpPr>
                <a:spLocks/>
              </p:cNvSpPr>
              <p:nvPr/>
            </p:nvSpPr>
            <p:spPr bwMode="auto">
              <a:xfrm>
                <a:off x="136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8" name="Rectangle 1236"/>
              <p:cNvSpPr>
                <a:spLocks noChangeArrowheads="1"/>
              </p:cNvSpPr>
              <p:nvPr/>
            </p:nvSpPr>
            <p:spPr bwMode="auto">
              <a:xfrm>
                <a:off x="134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69" name="Freeform 1237"/>
              <p:cNvSpPr>
                <a:spLocks/>
              </p:cNvSpPr>
              <p:nvPr/>
            </p:nvSpPr>
            <p:spPr bwMode="auto">
              <a:xfrm>
                <a:off x="1342"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70" name="Rectangle 1238"/>
              <p:cNvSpPr>
                <a:spLocks noChangeArrowheads="1"/>
              </p:cNvSpPr>
              <p:nvPr/>
            </p:nvSpPr>
            <p:spPr bwMode="auto">
              <a:xfrm>
                <a:off x="1714"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71" name="Freeform 1239"/>
              <p:cNvSpPr>
                <a:spLocks/>
              </p:cNvSpPr>
              <p:nvPr/>
            </p:nvSpPr>
            <p:spPr bwMode="auto">
              <a:xfrm>
                <a:off x="1716"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72" name="Rectangle 1240"/>
              <p:cNvSpPr>
                <a:spLocks noChangeArrowheads="1"/>
              </p:cNvSpPr>
              <p:nvPr/>
            </p:nvSpPr>
            <p:spPr bwMode="auto">
              <a:xfrm>
                <a:off x="1542"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73" name="Freeform 1241"/>
              <p:cNvSpPr>
                <a:spLocks/>
              </p:cNvSpPr>
              <p:nvPr/>
            </p:nvSpPr>
            <p:spPr bwMode="auto">
              <a:xfrm>
                <a:off x="154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74" name="Rectangle 1242"/>
              <p:cNvSpPr>
                <a:spLocks noChangeArrowheads="1"/>
              </p:cNvSpPr>
              <p:nvPr/>
            </p:nvSpPr>
            <p:spPr bwMode="auto">
              <a:xfrm>
                <a:off x="1696"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75" name="Freeform 1243"/>
              <p:cNvSpPr>
                <a:spLocks/>
              </p:cNvSpPr>
              <p:nvPr/>
            </p:nvSpPr>
            <p:spPr bwMode="auto">
              <a:xfrm>
                <a:off x="1699"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76" name="Rectangle 1244"/>
              <p:cNvSpPr>
                <a:spLocks noChangeArrowheads="1"/>
              </p:cNvSpPr>
              <p:nvPr/>
            </p:nvSpPr>
            <p:spPr bwMode="auto">
              <a:xfrm>
                <a:off x="1527"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77" name="Freeform 1245"/>
              <p:cNvSpPr>
                <a:spLocks/>
              </p:cNvSpPr>
              <p:nvPr/>
            </p:nvSpPr>
            <p:spPr bwMode="auto">
              <a:xfrm>
                <a:off x="1529"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78" name="Rectangle 1246"/>
              <p:cNvSpPr>
                <a:spLocks noChangeArrowheads="1"/>
              </p:cNvSpPr>
              <p:nvPr/>
            </p:nvSpPr>
            <p:spPr bwMode="auto">
              <a:xfrm>
                <a:off x="167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79" name="Freeform 1247"/>
              <p:cNvSpPr>
                <a:spLocks/>
              </p:cNvSpPr>
              <p:nvPr/>
            </p:nvSpPr>
            <p:spPr bwMode="auto">
              <a:xfrm>
                <a:off x="1683"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80" name="Rectangle 1248"/>
              <p:cNvSpPr>
                <a:spLocks noChangeArrowheads="1"/>
              </p:cNvSpPr>
              <p:nvPr/>
            </p:nvSpPr>
            <p:spPr bwMode="auto">
              <a:xfrm>
                <a:off x="1509"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81" name="Freeform 1249"/>
              <p:cNvSpPr>
                <a:spLocks/>
              </p:cNvSpPr>
              <p:nvPr/>
            </p:nvSpPr>
            <p:spPr bwMode="auto">
              <a:xfrm>
                <a:off x="1512"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82" name="Rectangle 1250"/>
              <p:cNvSpPr>
                <a:spLocks noChangeArrowheads="1"/>
              </p:cNvSpPr>
              <p:nvPr/>
            </p:nvSpPr>
            <p:spPr bwMode="auto">
              <a:xfrm>
                <a:off x="166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83" name="Freeform 1251"/>
              <p:cNvSpPr>
                <a:spLocks/>
              </p:cNvSpPr>
              <p:nvPr/>
            </p:nvSpPr>
            <p:spPr bwMode="auto">
              <a:xfrm>
                <a:off x="1666"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84" name="Rectangle 1252"/>
              <p:cNvSpPr>
                <a:spLocks noChangeArrowheads="1"/>
              </p:cNvSpPr>
              <p:nvPr/>
            </p:nvSpPr>
            <p:spPr bwMode="auto">
              <a:xfrm>
                <a:off x="1492"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85" name="Freeform 1253"/>
              <p:cNvSpPr>
                <a:spLocks/>
              </p:cNvSpPr>
              <p:nvPr/>
            </p:nvSpPr>
            <p:spPr bwMode="auto">
              <a:xfrm>
                <a:off x="1494"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86" name="Rectangle 1254"/>
              <p:cNvSpPr>
                <a:spLocks noChangeArrowheads="1"/>
              </p:cNvSpPr>
              <p:nvPr/>
            </p:nvSpPr>
            <p:spPr bwMode="auto">
              <a:xfrm>
                <a:off x="1646"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87" name="Freeform 1255"/>
              <p:cNvSpPr>
                <a:spLocks/>
              </p:cNvSpPr>
              <p:nvPr/>
            </p:nvSpPr>
            <p:spPr bwMode="auto">
              <a:xfrm>
                <a:off x="1648"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88" name="Rectangle 1256"/>
              <p:cNvSpPr>
                <a:spLocks noChangeArrowheads="1"/>
              </p:cNvSpPr>
              <p:nvPr/>
            </p:nvSpPr>
            <p:spPr bwMode="auto">
              <a:xfrm>
                <a:off x="1476" y="308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89" name="Freeform 1257"/>
              <p:cNvSpPr>
                <a:spLocks/>
              </p:cNvSpPr>
              <p:nvPr/>
            </p:nvSpPr>
            <p:spPr bwMode="auto">
              <a:xfrm>
                <a:off x="1479"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90" name="Rectangle 1258"/>
              <p:cNvSpPr>
                <a:spLocks noChangeArrowheads="1"/>
              </p:cNvSpPr>
              <p:nvPr/>
            </p:nvSpPr>
            <p:spPr bwMode="auto">
              <a:xfrm>
                <a:off x="162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91" name="Freeform 1259"/>
              <p:cNvSpPr>
                <a:spLocks/>
              </p:cNvSpPr>
              <p:nvPr/>
            </p:nvSpPr>
            <p:spPr bwMode="auto">
              <a:xfrm>
                <a:off x="1630" y="3082"/>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92" name="Rectangle 1260"/>
              <p:cNvSpPr>
                <a:spLocks noChangeArrowheads="1"/>
              </p:cNvSpPr>
              <p:nvPr/>
            </p:nvSpPr>
            <p:spPr bwMode="auto">
              <a:xfrm>
                <a:off x="145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93" name="Freeform 1261"/>
              <p:cNvSpPr>
                <a:spLocks/>
              </p:cNvSpPr>
              <p:nvPr/>
            </p:nvSpPr>
            <p:spPr bwMode="auto">
              <a:xfrm>
                <a:off x="1461"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94" name="Rectangle 1262"/>
              <p:cNvSpPr>
                <a:spLocks noChangeArrowheads="1"/>
              </p:cNvSpPr>
              <p:nvPr/>
            </p:nvSpPr>
            <p:spPr bwMode="auto">
              <a:xfrm>
                <a:off x="161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95" name="Freeform 1263"/>
              <p:cNvSpPr>
                <a:spLocks/>
              </p:cNvSpPr>
              <p:nvPr/>
            </p:nvSpPr>
            <p:spPr bwMode="auto">
              <a:xfrm>
                <a:off x="1615"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96" name="Rectangle 1264"/>
              <p:cNvSpPr>
                <a:spLocks noChangeArrowheads="1"/>
              </p:cNvSpPr>
              <p:nvPr/>
            </p:nvSpPr>
            <p:spPr bwMode="auto">
              <a:xfrm>
                <a:off x="1441"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97" name="Freeform 1265"/>
              <p:cNvSpPr>
                <a:spLocks/>
              </p:cNvSpPr>
              <p:nvPr/>
            </p:nvSpPr>
            <p:spPr bwMode="auto">
              <a:xfrm>
                <a:off x="1443"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98" name="Rectangle 1266"/>
              <p:cNvSpPr>
                <a:spLocks noChangeArrowheads="1"/>
              </p:cNvSpPr>
              <p:nvPr/>
            </p:nvSpPr>
            <p:spPr bwMode="auto">
              <a:xfrm>
                <a:off x="159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99" name="Freeform 1267"/>
              <p:cNvSpPr>
                <a:spLocks/>
              </p:cNvSpPr>
              <p:nvPr/>
            </p:nvSpPr>
            <p:spPr bwMode="auto">
              <a:xfrm>
                <a:off x="159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00" name="Rectangle 1268"/>
              <p:cNvSpPr>
                <a:spLocks noChangeArrowheads="1"/>
              </p:cNvSpPr>
              <p:nvPr/>
            </p:nvSpPr>
            <p:spPr bwMode="auto">
              <a:xfrm>
                <a:off x="1424"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01" name="Freeform 1269"/>
              <p:cNvSpPr>
                <a:spLocks/>
              </p:cNvSpPr>
              <p:nvPr/>
            </p:nvSpPr>
            <p:spPr bwMode="auto">
              <a:xfrm>
                <a:off x="1428"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02" name="Rectangle 1270"/>
              <p:cNvSpPr>
                <a:spLocks noChangeArrowheads="1"/>
              </p:cNvSpPr>
              <p:nvPr/>
            </p:nvSpPr>
            <p:spPr bwMode="auto">
              <a:xfrm>
                <a:off x="1578"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03" name="Freeform 1271"/>
              <p:cNvSpPr>
                <a:spLocks/>
              </p:cNvSpPr>
              <p:nvPr/>
            </p:nvSpPr>
            <p:spPr bwMode="auto">
              <a:xfrm>
                <a:off x="1580"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04" name="Rectangle 1272"/>
              <p:cNvSpPr>
                <a:spLocks noChangeArrowheads="1"/>
              </p:cNvSpPr>
              <p:nvPr/>
            </p:nvSpPr>
            <p:spPr bwMode="auto">
              <a:xfrm>
                <a:off x="140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05" name="Freeform 1273"/>
              <p:cNvSpPr>
                <a:spLocks/>
              </p:cNvSpPr>
              <p:nvPr/>
            </p:nvSpPr>
            <p:spPr bwMode="auto">
              <a:xfrm>
                <a:off x="141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06" name="Rectangle 1274"/>
              <p:cNvSpPr>
                <a:spLocks noChangeArrowheads="1"/>
              </p:cNvSpPr>
              <p:nvPr/>
            </p:nvSpPr>
            <p:spPr bwMode="auto">
              <a:xfrm>
                <a:off x="156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07" name="Freeform 1275"/>
              <p:cNvSpPr>
                <a:spLocks/>
              </p:cNvSpPr>
              <p:nvPr/>
            </p:nvSpPr>
            <p:spPr bwMode="auto">
              <a:xfrm>
                <a:off x="1562"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08" name="Rectangle 1276"/>
              <p:cNvSpPr>
                <a:spLocks noChangeArrowheads="1"/>
              </p:cNvSpPr>
              <p:nvPr/>
            </p:nvSpPr>
            <p:spPr bwMode="auto">
              <a:xfrm>
                <a:off x="139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09" name="Freeform 1277"/>
              <p:cNvSpPr>
                <a:spLocks/>
              </p:cNvSpPr>
              <p:nvPr/>
            </p:nvSpPr>
            <p:spPr bwMode="auto">
              <a:xfrm>
                <a:off x="1393"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10" name="Rectangle 1278"/>
              <p:cNvSpPr>
                <a:spLocks noChangeArrowheads="1"/>
              </p:cNvSpPr>
              <p:nvPr/>
            </p:nvSpPr>
            <p:spPr bwMode="auto">
              <a:xfrm>
                <a:off x="1732" y="308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11" name="Freeform 1279"/>
              <p:cNvSpPr>
                <a:spLocks/>
              </p:cNvSpPr>
              <p:nvPr/>
            </p:nvSpPr>
            <p:spPr bwMode="auto">
              <a:xfrm>
                <a:off x="1734"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12" name="Rectangle 1280"/>
              <p:cNvSpPr>
                <a:spLocks noChangeArrowheads="1"/>
              </p:cNvSpPr>
              <p:nvPr/>
            </p:nvSpPr>
            <p:spPr bwMode="auto">
              <a:xfrm>
                <a:off x="137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13" name="Freeform 1281"/>
              <p:cNvSpPr>
                <a:spLocks/>
              </p:cNvSpPr>
              <p:nvPr/>
            </p:nvSpPr>
            <p:spPr bwMode="auto">
              <a:xfrm>
                <a:off x="1375"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14" name="Rectangle 1282"/>
              <p:cNvSpPr>
                <a:spLocks noChangeArrowheads="1"/>
              </p:cNvSpPr>
              <p:nvPr/>
            </p:nvSpPr>
            <p:spPr bwMode="auto">
              <a:xfrm>
                <a:off x="135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15" name="Freeform 1283"/>
              <p:cNvSpPr>
                <a:spLocks/>
              </p:cNvSpPr>
              <p:nvPr/>
            </p:nvSpPr>
            <p:spPr bwMode="auto">
              <a:xfrm>
                <a:off x="136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16" name="Rectangle 1284"/>
              <p:cNvSpPr>
                <a:spLocks noChangeArrowheads="1"/>
              </p:cNvSpPr>
              <p:nvPr/>
            </p:nvSpPr>
            <p:spPr bwMode="auto">
              <a:xfrm>
                <a:off x="134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17" name="Freeform 1285"/>
              <p:cNvSpPr>
                <a:spLocks/>
              </p:cNvSpPr>
              <p:nvPr/>
            </p:nvSpPr>
            <p:spPr bwMode="auto">
              <a:xfrm>
                <a:off x="1342"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18" name="Rectangle 1286"/>
              <p:cNvSpPr>
                <a:spLocks noChangeArrowheads="1"/>
              </p:cNvSpPr>
              <p:nvPr/>
            </p:nvSpPr>
            <p:spPr bwMode="auto">
              <a:xfrm>
                <a:off x="1714"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19" name="Freeform 1287"/>
              <p:cNvSpPr>
                <a:spLocks/>
              </p:cNvSpPr>
              <p:nvPr/>
            </p:nvSpPr>
            <p:spPr bwMode="auto">
              <a:xfrm>
                <a:off x="1716"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20" name="Rectangle 1288"/>
              <p:cNvSpPr>
                <a:spLocks noChangeArrowheads="1"/>
              </p:cNvSpPr>
              <p:nvPr/>
            </p:nvSpPr>
            <p:spPr bwMode="auto">
              <a:xfrm>
                <a:off x="1542"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21" name="Freeform 1289"/>
              <p:cNvSpPr>
                <a:spLocks/>
              </p:cNvSpPr>
              <p:nvPr/>
            </p:nvSpPr>
            <p:spPr bwMode="auto">
              <a:xfrm>
                <a:off x="154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22" name="Rectangle 1290"/>
              <p:cNvSpPr>
                <a:spLocks noChangeArrowheads="1"/>
              </p:cNvSpPr>
              <p:nvPr/>
            </p:nvSpPr>
            <p:spPr bwMode="auto">
              <a:xfrm>
                <a:off x="1696"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23" name="Freeform 1291"/>
              <p:cNvSpPr>
                <a:spLocks/>
              </p:cNvSpPr>
              <p:nvPr/>
            </p:nvSpPr>
            <p:spPr bwMode="auto">
              <a:xfrm>
                <a:off x="1699"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24" name="Rectangle 1292"/>
              <p:cNvSpPr>
                <a:spLocks noChangeArrowheads="1"/>
              </p:cNvSpPr>
              <p:nvPr/>
            </p:nvSpPr>
            <p:spPr bwMode="auto">
              <a:xfrm>
                <a:off x="1527"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25" name="Freeform 1293"/>
              <p:cNvSpPr>
                <a:spLocks/>
              </p:cNvSpPr>
              <p:nvPr/>
            </p:nvSpPr>
            <p:spPr bwMode="auto">
              <a:xfrm>
                <a:off x="1529"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26" name="Rectangle 1294"/>
              <p:cNvSpPr>
                <a:spLocks noChangeArrowheads="1"/>
              </p:cNvSpPr>
              <p:nvPr/>
            </p:nvSpPr>
            <p:spPr bwMode="auto">
              <a:xfrm>
                <a:off x="167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27" name="Freeform 1295"/>
              <p:cNvSpPr>
                <a:spLocks/>
              </p:cNvSpPr>
              <p:nvPr/>
            </p:nvSpPr>
            <p:spPr bwMode="auto">
              <a:xfrm>
                <a:off x="1683"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28" name="Rectangle 1296"/>
              <p:cNvSpPr>
                <a:spLocks noChangeArrowheads="1"/>
              </p:cNvSpPr>
              <p:nvPr/>
            </p:nvSpPr>
            <p:spPr bwMode="auto">
              <a:xfrm>
                <a:off x="1509"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29" name="Freeform 1297"/>
              <p:cNvSpPr>
                <a:spLocks/>
              </p:cNvSpPr>
              <p:nvPr/>
            </p:nvSpPr>
            <p:spPr bwMode="auto">
              <a:xfrm>
                <a:off x="1512"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30" name="Rectangle 1298"/>
              <p:cNvSpPr>
                <a:spLocks noChangeArrowheads="1"/>
              </p:cNvSpPr>
              <p:nvPr/>
            </p:nvSpPr>
            <p:spPr bwMode="auto">
              <a:xfrm>
                <a:off x="166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31" name="Freeform 1299"/>
              <p:cNvSpPr>
                <a:spLocks/>
              </p:cNvSpPr>
              <p:nvPr/>
            </p:nvSpPr>
            <p:spPr bwMode="auto">
              <a:xfrm>
                <a:off x="1666"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32" name="Rectangle 1300"/>
              <p:cNvSpPr>
                <a:spLocks noChangeArrowheads="1"/>
              </p:cNvSpPr>
              <p:nvPr/>
            </p:nvSpPr>
            <p:spPr bwMode="auto">
              <a:xfrm>
                <a:off x="1492"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33" name="Freeform 1301"/>
              <p:cNvSpPr>
                <a:spLocks/>
              </p:cNvSpPr>
              <p:nvPr/>
            </p:nvSpPr>
            <p:spPr bwMode="auto">
              <a:xfrm>
                <a:off x="1494"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34" name="Rectangle 1302"/>
              <p:cNvSpPr>
                <a:spLocks noChangeArrowheads="1"/>
              </p:cNvSpPr>
              <p:nvPr/>
            </p:nvSpPr>
            <p:spPr bwMode="auto">
              <a:xfrm>
                <a:off x="1646"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35" name="Freeform 1303"/>
              <p:cNvSpPr>
                <a:spLocks/>
              </p:cNvSpPr>
              <p:nvPr/>
            </p:nvSpPr>
            <p:spPr bwMode="auto">
              <a:xfrm>
                <a:off x="1648"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36" name="Rectangle 1304"/>
              <p:cNvSpPr>
                <a:spLocks noChangeArrowheads="1"/>
              </p:cNvSpPr>
              <p:nvPr/>
            </p:nvSpPr>
            <p:spPr bwMode="auto">
              <a:xfrm>
                <a:off x="1476" y="3067"/>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37" name="Freeform 1305"/>
              <p:cNvSpPr>
                <a:spLocks/>
              </p:cNvSpPr>
              <p:nvPr/>
            </p:nvSpPr>
            <p:spPr bwMode="auto">
              <a:xfrm>
                <a:off x="1479"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38" name="Rectangle 1306"/>
              <p:cNvSpPr>
                <a:spLocks noChangeArrowheads="1"/>
              </p:cNvSpPr>
              <p:nvPr/>
            </p:nvSpPr>
            <p:spPr bwMode="auto">
              <a:xfrm>
                <a:off x="162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39" name="Freeform 1307"/>
              <p:cNvSpPr>
                <a:spLocks/>
              </p:cNvSpPr>
              <p:nvPr/>
            </p:nvSpPr>
            <p:spPr bwMode="auto">
              <a:xfrm>
                <a:off x="1630" y="3069"/>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40" name="Rectangle 1308"/>
              <p:cNvSpPr>
                <a:spLocks noChangeArrowheads="1"/>
              </p:cNvSpPr>
              <p:nvPr/>
            </p:nvSpPr>
            <p:spPr bwMode="auto">
              <a:xfrm>
                <a:off x="145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41" name="Freeform 1309"/>
              <p:cNvSpPr>
                <a:spLocks/>
              </p:cNvSpPr>
              <p:nvPr/>
            </p:nvSpPr>
            <p:spPr bwMode="auto">
              <a:xfrm>
                <a:off x="1461"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42" name="Rectangle 1310"/>
              <p:cNvSpPr>
                <a:spLocks noChangeArrowheads="1"/>
              </p:cNvSpPr>
              <p:nvPr/>
            </p:nvSpPr>
            <p:spPr bwMode="auto">
              <a:xfrm>
                <a:off x="161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43" name="Freeform 1311"/>
              <p:cNvSpPr>
                <a:spLocks/>
              </p:cNvSpPr>
              <p:nvPr/>
            </p:nvSpPr>
            <p:spPr bwMode="auto">
              <a:xfrm>
                <a:off x="1615"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44" name="Rectangle 1312"/>
              <p:cNvSpPr>
                <a:spLocks noChangeArrowheads="1"/>
              </p:cNvSpPr>
              <p:nvPr/>
            </p:nvSpPr>
            <p:spPr bwMode="auto">
              <a:xfrm>
                <a:off x="1441"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45" name="Freeform 1313"/>
              <p:cNvSpPr>
                <a:spLocks/>
              </p:cNvSpPr>
              <p:nvPr/>
            </p:nvSpPr>
            <p:spPr bwMode="auto">
              <a:xfrm>
                <a:off x="1443"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46" name="Rectangle 1314"/>
              <p:cNvSpPr>
                <a:spLocks noChangeArrowheads="1"/>
              </p:cNvSpPr>
              <p:nvPr/>
            </p:nvSpPr>
            <p:spPr bwMode="auto">
              <a:xfrm>
                <a:off x="159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47" name="Freeform 1315"/>
              <p:cNvSpPr>
                <a:spLocks/>
              </p:cNvSpPr>
              <p:nvPr/>
            </p:nvSpPr>
            <p:spPr bwMode="auto">
              <a:xfrm>
                <a:off x="159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48" name="Rectangle 1316"/>
              <p:cNvSpPr>
                <a:spLocks noChangeArrowheads="1"/>
              </p:cNvSpPr>
              <p:nvPr/>
            </p:nvSpPr>
            <p:spPr bwMode="auto">
              <a:xfrm>
                <a:off x="1424"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49" name="Freeform 1317"/>
              <p:cNvSpPr>
                <a:spLocks/>
              </p:cNvSpPr>
              <p:nvPr/>
            </p:nvSpPr>
            <p:spPr bwMode="auto">
              <a:xfrm>
                <a:off x="1428"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50" name="Rectangle 1318"/>
              <p:cNvSpPr>
                <a:spLocks noChangeArrowheads="1"/>
              </p:cNvSpPr>
              <p:nvPr/>
            </p:nvSpPr>
            <p:spPr bwMode="auto">
              <a:xfrm>
                <a:off x="1578"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51" name="Freeform 1319"/>
              <p:cNvSpPr>
                <a:spLocks/>
              </p:cNvSpPr>
              <p:nvPr/>
            </p:nvSpPr>
            <p:spPr bwMode="auto">
              <a:xfrm>
                <a:off x="1580"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52" name="Rectangle 1320"/>
              <p:cNvSpPr>
                <a:spLocks noChangeArrowheads="1"/>
              </p:cNvSpPr>
              <p:nvPr/>
            </p:nvSpPr>
            <p:spPr bwMode="auto">
              <a:xfrm>
                <a:off x="140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53" name="Freeform 1321"/>
              <p:cNvSpPr>
                <a:spLocks/>
              </p:cNvSpPr>
              <p:nvPr/>
            </p:nvSpPr>
            <p:spPr bwMode="auto">
              <a:xfrm>
                <a:off x="141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54" name="Rectangle 1322"/>
              <p:cNvSpPr>
                <a:spLocks noChangeArrowheads="1"/>
              </p:cNvSpPr>
              <p:nvPr/>
            </p:nvSpPr>
            <p:spPr bwMode="auto">
              <a:xfrm>
                <a:off x="156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55" name="Freeform 1323"/>
              <p:cNvSpPr>
                <a:spLocks/>
              </p:cNvSpPr>
              <p:nvPr/>
            </p:nvSpPr>
            <p:spPr bwMode="auto">
              <a:xfrm>
                <a:off x="1562"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56" name="Rectangle 1324"/>
              <p:cNvSpPr>
                <a:spLocks noChangeArrowheads="1"/>
              </p:cNvSpPr>
              <p:nvPr/>
            </p:nvSpPr>
            <p:spPr bwMode="auto">
              <a:xfrm>
                <a:off x="139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57" name="Freeform 1325"/>
              <p:cNvSpPr>
                <a:spLocks/>
              </p:cNvSpPr>
              <p:nvPr/>
            </p:nvSpPr>
            <p:spPr bwMode="auto">
              <a:xfrm>
                <a:off x="1393"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58" name="Rectangle 1326"/>
              <p:cNvSpPr>
                <a:spLocks noChangeArrowheads="1"/>
              </p:cNvSpPr>
              <p:nvPr/>
            </p:nvSpPr>
            <p:spPr bwMode="auto">
              <a:xfrm>
                <a:off x="1732" y="3067"/>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59" name="Freeform 1327"/>
              <p:cNvSpPr>
                <a:spLocks/>
              </p:cNvSpPr>
              <p:nvPr/>
            </p:nvSpPr>
            <p:spPr bwMode="auto">
              <a:xfrm>
                <a:off x="1734"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0" name="Rectangle 1328"/>
              <p:cNvSpPr>
                <a:spLocks noChangeArrowheads="1"/>
              </p:cNvSpPr>
              <p:nvPr/>
            </p:nvSpPr>
            <p:spPr bwMode="auto">
              <a:xfrm>
                <a:off x="137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161" name="Freeform 1329"/>
              <p:cNvSpPr>
                <a:spLocks/>
              </p:cNvSpPr>
              <p:nvPr/>
            </p:nvSpPr>
            <p:spPr bwMode="auto">
              <a:xfrm>
                <a:off x="1375"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2" name="Freeform 1330"/>
              <p:cNvSpPr>
                <a:spLocks/>
              </p:cNvSpPr>
              <p:nvPr/>
            </p:nvSpPr>
            <p:spPr bwMode="auto">
              <a:xfrm>
                <a:off x="170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3" name="Freeform 1331"/>
              <p:cNvSpPr>
                <a:spLocks/>
              </p:cNvSpPr>
              <p:nvPr/>
            </p:nvSpPr>
            <p:spPr bwMode="auto">
              <a:xfrm>
                <a:off x="167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4" name="Freeform 1332"/>
              <p:cNvSpPr>
                <a:spLocks/>
              </p:cNvSpPr>
              <p:nvPr/>
            </p:nvSpPr>
            <p:spPr bwMode="auto">
              <a:xfrm>
                <a:off x="165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5" name="Freeform 1333"/>
              <p:cNvSpPr>
                <a:spLocks/>
              </p:cNvSpPr>
              <p:nvPr/>
            </p:nvSpPr>
            <p:spPr bwMode="auto">
              <a:xfrm>
                <a:off x="162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6" name="Freeform 1334"/>
              <p:cNvSpPr>
                <a:spLocks/>
              </p:cNvSpPr>
              <p:nvPr/>
            </p:nvSpPr>
            <p:spPr bwMode="auto">
              <a:xfrm>
                <a:off x="160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7" name="Freeform 1335"/>
              <p:cNvSpPr>
                <a:spLocks/>
              </p:cNvSpPr>
              <p:nvPr/>
            </p:nvSpPr>
            <p:spPr bwMode="auto">
              <a:xfrm>
                <a:off x="157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8" name="Freeform 1336"/>
              <p:cNvSpPr>
                <a:spLocks/>
              </p:cNvSpPr>
              <p:nvPr/>
            </p:nvSpPr>
            <p:spPr bwMode="auto">
              <a:xfrm>
                <a:off x="1551" y="3094"/>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69" name="Freeform 1337"/>
              <p:cNvSpPr>
                <a:spLocks/>
              </p:cNvSpPr>
              <p:nvPr/>
            </p:nvSpPr>
            <p:spPr bwMode="auto">
              <a:xfrm>
                <a:off x="1525"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0" name="Freeform 1338"/>
              <p:cNvSpPr>
                <a:spLocks/>
              </p:cNvSpPr>
              <p:nvPr/>
            </p:nvSpPr>
            <p:spPr bwMode="auto">
              <a:xfrm>
                <a:off x="1498"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1" name="Freeform 1339"/>
              <p:cNvSpPr>
                <a:spLocks/>
              </p:cNvSpPr>
              <p:nvPr/>
            </p:nvSpPr>
            <p:spPr bwMode="auto">
              <a:xfrm>
                <a:off x="147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2" name="Freeform 1340"/>
              <p:cNvSpPr>
                <a:spLocks/>
              </p:cNvSpPr>
              <p:nvPr/>
            </p:nvSpPr>
            <p:spPr bwMode="auto">
              <a:xfrm>
                <a:off x="144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3" name="Freeform 1341"/>
              <p:cNvSpPr>
                <a:spLocks/>
              </p:cNvSpPr>
              <p:nvPr/>
            </p:nvSpPr>
            <p:spPr bwMode="auto">
              <a:xfrm>
                <a:off x="1421"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4" name="Freeform 1342"/>
              <p:cNvSpPr>
                <a:spLocks/>
              </p:cNvSpPr>
              <p:nvPr/>
            </p:nvSpPr>
            <p:spPr bwMode="auto">
              <a:xfrm>
                <a:off x="1395"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5" name="Freeform 1343"/>
              <p:cNvSpPr>
                <a:spLocks/>
              </p:cNvSpPr>
              <p:nvPr/>
            </p:nvSpPr>
            <p:spPr bwMode="auto">
              <a:xfrm>
                <a:off x="137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6" name="Freeform 1344"/>
              <p:cNvSpPr>
                <a:spLocks/>
              </p:cNvSpPr>
              <p:nvPr/>
            </p:nvSpPr>
            <p:spPr bwMode="auto">
              <a:xfrm>
                <a:off x="134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7" name="Freeform 1345"/>
              <p:cNvSpPr>
                <a:spLocks/>
              </p:cNvSpPr>
              <p:nvPr/>
            </p:nvSpPr>
            <p:spPr bwMode="auto">
              <a:xfrm>
                <a:off x="173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8" name="Freeform 1346"/>
              <p:cNvSpPr>
                <a:spLocks/>
              </p:cNvSpPr>
              <p:nvPr/>
            </p:nvSpPr>
            <p:spPr bwMode="auto">
              <a:xfrm>
                <a:off x="1718"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79" name="Freeform 1347"/>
              <p:cNvSpPr>
                <a:spLocks/>
              </p:cNvSpPr>
              <p:nvPr/>
            </p:nvSpPr>
            <p:spPr bwMode="auto">
              <a:xfrm>
                <a:off x="169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0" name="Freeform 1348"/>
              <p:cNvSpPr>
                <a:spLocks/>
              </p:cNvSpPr>
              <p:nvPr/>
            </p:nvSpPr>
            <p:spPr bwMode="auto">
              <a:xfrm>
                <a:off x="166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1" name="Freeform 1349"/>
              <p:cNvSpPr>
                <a:spLocks/>
              </p:cNvSpPr>
              <p:nvPr/>
            </p:nvSpPr>
            <p:spPr bwMode="auto">
              <a:xfrm>
                <a:off x="1641"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2" name="Freeform 1350"/>
              <p:cNvSpPr>
                <a:spLocks/>
              </p:cNvSpPr>
              <p:nvPr/>
            </p:nvSpPr>
            <p:spPr bwMode="auto">
              <a:xfrm>
                <a:off x="161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3" name="Freeform 1351"/>
              <p:cNvSpPr>
                <a:spLocks/>
              </p:cNvSpPr>
              <p:nvPr/>
            </p:nvSpPr>
            <p:spPr bwMode="auto">
              <a:xfrm>
                <a:off x="158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4" name="Freeform 1352"/>
              <p:cNvSpPr>
                <a:spLocks/>
              </p:cNvSpPr>
              <p:nvPr/>
            </p:nvSpPr>
            <p:spPr bwMode="auto">
              <a:xfrm>
                <a:off x="156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5" name="Freeform 1353"/>
              <p:cNvSpPr>
                <a:spLocks/>
              </p:cNvSpPr>
              <p:nvPr/>
            </p:nvSpPr>
            <p:spPr bwMode="auto">
              <a:xfrm>
                <a:off x="153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6" name="Freeform 1354"/>
              <p:cNvSpPr>
                <a:spLocks/>
              </p:cNvSpPr>
              <p:nvPr/>
            </p:nvSpPr>
            <p:spPr bwMode="auto">
              <a:xfrm>
                <a:off x="151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7" name="Freeform 1355"/>
              <p:cNvSpPr>
                <a:spLocks/>
              </p:cNvSpPr>
              <p:nvPr/>
            </p:nvSpPr>
            <p:spPr bwMode="auto">
              <a:xfrm>
                <a:off x="148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8" name="Freeform 1356"/>
              <p:cNvSpPr>
                <a:spLocks/>
              </p:cNvSpPr>
              <p:nvPr/>
            </p:nvSpPr>
            <p:spPr bwMode="auto">
              <a:xfrm>
                <a:off x="146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89" name="Freeform 1357"/>
              <p:cNvSpPr>
                <a:spLocks/>
              </p:cNvSpPr>
              <p:nvPr/>
            </p:nvSpPr>
            <p:spPr bwMode="auto">
              <a:xfrm>
                <a:off x="143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0" name="Freeform 1358"/>
              <p:cNvSpPr>
                <a:spLocks/>
              </p:cNvSpPr>
              <p:nvPr/>
            </p:nvSpPr>
            <p:spPr bwMode="auto">
              <a:xfrm>
                <a:off x="140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1" name="Freeform 1359"/>
              <p:cNvSpPr>
                <a:spLocks/>
              </p:cNvSpPr>
              <p:nvPr/>
            </p:nvSpPr>
            <p:spPr bwMode="auto">
              <a:xfrm>
                <a:off x="138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2" name="Freeform 1360"/>
              <p:cNvSpPr>
                <a:spLocks/>
              </p:cNvSpPr>
              <p:nvPr/>
            </p:nvSpPr>
            <p:spPr bwMode="auto">
              <a:xfrm>
                <a:off x="135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193" name="Freeform 1361"/>
              <p:cNvSpPr>
                <a:spLocks/>
              </p:cNvSpPr>
              <p:nvPr/>
            </p:nvSpPr>
            <p:spPr bwMode="auto">
              <a:xfrm>
                <a:off x="174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907" name="Rectangle 1362"/>
            <p:cNvSpPr>
              <a:spLocks noChangeArrowheads="1"/>
            </p:cNvSpPr>
            <p:nvPr/>
          </p:nvSpPr>
          <p:spPr bwMode="auto">
            <a:xfrm>
              <a:off x="2006" y="3003"/>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908" name="Group 1363"/>
            <p:cNvGrpSpPr>
              <a:grpSpLocks/>
            </p:cNvGrpSpPr>
            <p:nvPr/>
          </p:nvGrpSpPr>
          <p:grpSpPr bwMode="auto">
            <a:xfrm>
              <a:off x="2009" y="3008"/>
              <a:ext cx="420" cy="30"/>
              <a:chOff x="1329" y="3025"/>
              <a:chExt cx="420" cy="30"/>
            </a:xfrm>
          </p:grpSpPr>
          <p:sp>
            <p:nvSpPr>
              <p:cNvPr id="19936" name="Freeform 1364"/>
              <p:cNvSpPr>
                <a:spLocks/>
              </p:cNvSpPr>
              <p:nvPr/>
            </p:nvSpPr>
            <p:spPr bwMode="auto">
              <a:xfrm>
                <a:off x="1329" y="3045"/>
                <a:ext cx="7" cy="5"/>
              </a:xfrm>
              <a:custGeom>
                <a:avLst/>
                <a:gdLst>
                  <a:gd name="T0" fmla="*/ 7 w 7"/>
                  <a:gd name="T1" fmla="*/ 4 h 5"/>
                  <a:gd name="T2" fmla="*/ 4 w 7"/>
                  <a:gd name="T3" fmla="*/ 5 h 5"/>
                  <a:gd name="T4" fmla="*/ 0 w 7"/>
                  <a:gd name="T5" fmla="*/ 4 h 5"/>
                  <a:gd name="T6" fmla="*/ 4 w 7"/>
                  <a:gd name="T7" fmla="*/ 0 h 5"/>
                  <a:gd name="T8" fmla="*/ 7 w 7"/>
                  <a:gd name="T9" fmla="*/ 4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4" y="5"/>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37" name="Rectangle 1365"/>
              <p:cNvSpPr>
                <a:spLocks noChangeArrowheads="1"/>
              </p:cNvSpPr>
              <p:nvPr/>
            </p:nvSpPr>
            <p:spPr bwMode="auto">
              <a:xfrm>
                <a:off x="135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38" name="Freeform 1366"/>
              <p:cNvSpPr>
                <a:spLocks/>
              </p:cNvSpPr>
              <p:nvPr/>
            </p:nvSpPr>
            <p:spPr bwMode="auto">
              <a:xfrm>
                <a:off x="136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39" name="Rectangle 1367"/>
              <p:cNvSpPr>
                <a:spLocks noChangeArrowheads="1"/>
              </p:cNvSpPr>
              <p:nvPr/>
            </p:nvSpPr>
            <p:spPr bwMode="auto">
              <a:xfrm>
                <a:off x="134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40" name="Freeform 1368"/>
              <p:cNvSpPr>
                <a:spLocks/>
              </p:cNvSpPr>
              <p:nvPr/>
            </p:nvSpPr>
            <p:spPr bwMode="auto">
              <a:xfrm>
                <a:off x="1342"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41" name="Rectangle 1369"/>
              <p:cNvSpPr>
                <a:spLocks noChangeArrowheads="1"/>
              </p:cNvSpPr>
              <p:nvPr/>
            </p:nvSpPr>
            <p:spPr bwMode="auto">
              <a:xfrm>
                <a:off x="1714"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42" name="Freeform 1370"/>
              <p:cNvSpPr>
                <a:spLocks/>
              </p:cNvSpPr>
              <p:nvPr/>
            </p:nvSpPr>
            <p:spPr bwMode="auto">
              <a:xfrm>
                <a:off x="1716"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43" name="Rectangle 1371"/>
              <p:cNvSpPr>
                <a:spLocks noChangeArrowheads="1"/>
              </p:cNvSpPr>
              <p:nvPr/>
            </p:nvSpPr>
            <p:spPr bwMode="auto">
              <a:xfrm>
                <a:off x="1542"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44" name="Freeform 1372"/>
              <p:cNvSpPr>
                <a:spLocks/>
              </p:cNvSpPr>
              <p:nvPr/>
            </p:nvSpPr>
            <p:spPr bwMode="auto">
              <a:xfrm>
                <a:off x="154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45" name="Rectangle 1373"/>
              <p:cNvSpPr>
                <a:spLocks noChangeArrowheads="1"/>
              </p:cNvSpPr>
              <p:nvPr/>
            </p:nvSpPr>
            <p:spPr bwMode="auto">
              <a:xfrm>
                <a:off x="1696"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46" name="Freeform 1374"/>
              <p:cNvSpPr>
                <a:spLocks/>
              </p:cNvSpPr>
              <p:nvPr/>
            </p:nvSpPr>
            <p:spPr bwMode="auto">
              <a:xfrm>
                <a:off x="1699"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47" name="Rectangle 1375"/>
              <p:cNvSpPr>
                <a:spLocks noChangeArrowheads="1"/>
              </p:cNvSpPr>
              <p:nvPr/>
            </p:nvSpPr>
            <p:spPr bwMode="auto">
              <a:xfrm>
                <a:off x="1527"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48" name="Freeform 1376"/>
              <p:cNvSpPr>
                <a:spLocks/>
              </p:cNvSpPr>
              <p:nvPr/>
            </p:nvSpPr>
            <p:spPr bwMode="auto">
              <a:xfrm>
                <a:off x="1529"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49" name="Rectangle 1377"/>
              <p:cNvSpPr>
                <a:spLocks noChangeArrowheads="1"/>
              </p:cNvSpPr>
              <p:nvPr/>
            </p:nvSpPr>
            <p:spPr bwMode="auto">
              <a:xfrm>
                <a:off x="167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50" name="Freeform 1378"/>
              <p:cNvSpPr>
                <a:spLocks/>
              </p:cNvSpPr>
              <p:nvPr/>
            </p:nvSpPr>
            <p:spPr bwMode="auto">
              <a:xfrm>
                <a:off x="1683"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51" name="Rectangle 1379"/>
              <p:cNvSpPr>
                <a:spLocks noChangeArrowheads="1"/>
              </p:cNvSpPr>
              <p:nvPr/>
            </p:nvSpPr>
            <p:spPr bwMode="auto">
              <a:xfrm>
                <a:off x="1509"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52" name="Freeform 1380"/>
              <p:cNvSpPr>
                <a:spLocks/>
              </p:cNvSpPr>
              <p:nvPr/>
            </p:nvSpPr>
            <p:spPr bwMode="auto">
              <a:xfrm>
                <a:off x="1512"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53" name="Rectangle 1381"/>
              <p:cNvSpPr>
                <a:spLocks noChangeArrowheads="1"/>
              </p:cNvSpPr>
              <p:nvPr/>
            </p:nvSpPr>
            <p:spPr bwMode="auto">
              <a:xfrm>
                <a:off x="166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54" name="Freeform 1382"/>
              <p:cNvSpPr>
                <a:spLocks/>
              </p:cNvSpPr>
              <p:nvPr/>
            </p:nvSpPr>
            <p:spPr bwMode="auto">
              <a:xfrm>
                <a:off x="1666"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55" name="Rectangle 1383"/>
              <p:cNvSpPr>
                <a:spLocks noChangeArrowheads="1"/>
              </p:cNvSpPr>
              <p:nvPr/>
            </p:nvSpPr>
            <p:spPr bwMode="auto">
              <a:xfrm>
                <a:off x="1492"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56" name="Freeform 1384"/>
              <p:cNvSpPr>
                <a:spLocks/>
              </p:cNvSpPr>
              <p:nvPr/>
            </p:nvSpPr>
            <p:spPr bwMode="auto">
              <a:xfrm>
                <a:off x="1494"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57" name="Rectangle 1385"/>
              <p:cNvSpPr>
                <a:spLocks noChangeArrowheads="1"/>
              </p:cNvSpPr>
              <p:nvPr/>
            </p:nvSpPr>
            <p:spPr bwMode="auto">
              <a:xfrm>
                <a:off x="1646"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58" name="Freeform 1386"/>
              <p:cNvSpPr>
                <a:spLocks/>
              </p:cNvSpPr>
              <p:nvPr/>
            </p:nvSpPr>
            <p:spPr bwMode="auto">
              <a:xfrm>
                <a:off x="1648"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59" name="Rectangle 1387"/>
              <p:cNvSpPr>
                <a:spLocks noChangeArrowheads="1"/>
              </p:cNvSpPr>
              <p:nvPr/>
            </p:nvSpPr>
            <p:spPr bwMode="auto">
              <a:xfrm>
                <a:off x="1476" y="3039"/>
                <a:ext cx="16"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60" name="Freeform 1388"/>
              <p:cNvSpPr>
                <a:spLocks/>
              </p:cNvSpPr>
              <p:nvPr/>
            </p:nvSpPr>
            <p:spPr bwMode="auto">
              <a:xfrm>
                <a:off x="1479"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61" name="Rectangle 1389"/>
              <p:cNvSpPr>
                <a:spLocks noChangeArrowheads="1"/>
              </p:cNvSpPr>
              <p:nvPr/>
            </p:nvSpPr>
            <p:spPr bwMode="auto">
              <a:xfrm>
                <a:off x="162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62" name="Freeform 1390"/>
              <p:cNvSpPr>
                <a:spLocks/>
              </p:cNvSpPr>
              <p:nvPr/>
            </p:nvSpPr>
            <p:spPr bwMode="auto">
              <a:xfrm>
                <a:off x="1630" y="3040"/>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63" name="Rectangle 1391"/>
              <p:cNvSpPr>
                <a:spLocks noChangeArrowheads="1"/>
              </p:cNvSpPr>
              <p:nvPr/>
            </p:nvSpPr>
            <p:spPr bwMode="auto">
              <a:xfrm>
                <a:off x="145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64" name="Freeform 1392"/>
              <p:cNvSpPr>
                <a:spLocks/>
              </p:cNvSpPr>
              <p:nvPr/>
            </p:nvSpPr>
            <p:spPr bwMode="auto">
              <a:xfrm>
                <a:off x="1461"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65" name="Rectangle 1393"/>
              <p:cNvSpPr>
                <a:spLocks noChangeArrowheads="1"/>
              </p:cNvSpPr>
              <p:nvPr/>
            </p:nvSpPr>
            <p:spPr bwMode="auto">
              <a:xfrm>
                <a:off x="161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66" name="Freeform 1394"/>
              <p:cNvSpPr>
                <a:spLocks/>
              </p:cNvSpPr>
              <p:nvPr/>
            </p:nvSpPr>
            <p:spPr bwMode="auto">
              <a:xfrm>
                <a:off x="1615"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67" name="Rectangle 1395"/>
              <p:cNvSpPr>
                <a:spLocks noChangeArrowheads="1"/>
              </p:cNvSpPr>
              <p:nvPr/>
            </p:nvSpPr>
            <p:spPr bwMode="auto">
              <a:xfrm>
                <a:off x="1441"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68" name="Freeform 1396"/>
              <p:cNvSpPr>
                <a:spLocks/>
              </p:cNvSpPr>
              <p:nvPr/>
            </p:nvSpPr>
            <p:spPr bwMode="auto">
              <a:xfrm>
                <a:off x="1443"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69" name="Rectangle 1397"/>
              <p:cNvSpPr>
                <a:spLocks noChangeArrowheads="1"/>
              </p:cNvSpPr>
              <p:nvPr/>
            </p:nvSpPr>
            <p:spPr bwMode="auto">
              <a:xfrm>
                <a:off x="159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70" name="Freeform 1398"/>
              <p:cNvSpPr>
                <a:spLocks/>
              </p:cNvSpPr>
              <p:nvPr/>
            </p:nvSpPr>
            <p:spPr bwMode="auto">
              <a:xfrm>
                <a:off x="159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71" name="Rectangle 1399"/>
              <p:cNvSpPr>
                <a:spLocks noChangeArrowheads="1"/>
              </p:cNvSpPr>
              <p:nvPr/>
            </p:nvSpPr>
            <p:spPr bwMode="auto">
              <a:xfrm>
                <a:off x="1424"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72" name="Freeform 1400"/>
              <p:cNvSpPr>
                <a:spLocks/>
              </p:cNvSpPr>
              <p:nvPr/>
            </p:nvSpPr>
            <p:spPr bwMode="auto">
              <a:xfrm>
                <a:off x="1428"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73" name="Rectangle 1401"/>
              <p:cNvSpPr>
                <a:spLocks noChangeArrowheads="1"/>
              </p:cNvSpPr>
              <p:nvPr/>
            </p:nvSpPr>
            <p:spPr bwMode="auto">
              <a:xfrm>
                <a:off x="1578"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74" name="Freeform 1402"/>
              <p:cNvSpPr>
                <a:spLocks/>
              </p:cNvSpPr>
              <p:nvPr/>
            </p:nvSpPr>
            <p:spPr bwMode="auto">
              <a:xfrm>
                <a:off x="1580"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75" name="Rectangle 1403"/>
              <p:cNvSpPr>
                <a:spLocks noChangeArrowheads="1"/>
              </p:cNvSpPr>
              <p:nvPr/>
            </p:nvSpPr>
            <p:spPr bwMode="auto">
              <a:xfrm>
                <a:off x="140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76" name="Freeform 1404"/>
              <p:cNvSpPr>
                <a:spLocks/>
              </p:cNvSpPr>
              <p:nvPr/>
            </p:nvSpPr>
            <p:spPr bwMode="auto">
              <a:xfrm>
                <a:off x="141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77" name="Rectangle 1405"/>
              <p:cNvSpPr>
                <a:spLocks noChangeArrowheads="1"/>
              </p:cNvSpPr>
              <p:nvPr/>
            </p:nvSpPr>
            <p:spPr bwMode="auto">
              <a:xfrm>
                <a:off x="156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78" name="Freeform 1406"/>
              <p:cNvSpPr>
                <a:spLocks/>
              </p:cNvSpPr>
              <p:nvPr/>
            </p:nvSpPr>
            <p:spPr bwMode="auto">
              <a:xfrm>
                <a:off x="1562"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79" name="Rectangle 1407"/>
              <p:cNvSpPr>
                <a:spLocks noChangeArrowheads="1"/>
              </p:cNvSpPr>
              <p:nvPr/>
            </p:nvSpPr>
            <p:spPr bwMode="auto">
              <a:xfrm>
                <a:off x="139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80" name="Freeform 1408"/>
              <p:cNvSpPr>
                <a:spLocks/>
              </p:cNvSpPr>
              <p:nvPr/>
            </p:nvSpPr>
            <p:spPr bwMode="auto">
              <a:xfrm>
                <a:off x="1393"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81" name="Rectangle 1409"/>
              <p:cNvSpPr>
                <a:spLocks noChangeArrowheads="1"/>
              </p:cNvSpPr>
              <p:nvPr/>
            </p:nvSpPr>
            <p:spPr bwMode="auto">
              <a:xfrm>
                <a:off x="1732" y="3039"/>
                <a:ext cx="15"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82" name="Freeform 1410"/>
              <p:cNvSpPr>
                <a:spLocks/>
              </p:cNvSpPr>
              <p:nvPr/>
            </p:nvSpPr>
            <p:spPr bwMode="auto">
              <a:xfrm>
                <a:off x="1734"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83" name="Rectangle 1411"/>
              <p:cNvSpPr>
                <a:spLocks noChangeArrowheads="1"/>
              </p:cNvSpPr>
              <p:nvPr/>
            </p:nvSpPr>
            <p:spPr bwMode="auto">
              <a:xfrm>
                <a:off x="137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84" name="Freeform 1412"/>
              <p:cNvSpPr>
                <a:spLocks/>
              </p:cNvSpPr>
              <p:nvPr/>
            </p:nvSpPr>
            <p:spPr bwMode="auto">
              <a:xfrm>
                <a:off x="1375"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85" name="Rectangle 1413"/>
              <p:cNvSpPr>
                <a:spLocks noChangeArrowheads="1"/>
              </p:cNvSpPr>
              <p:nvPr/>
            </p:nvSpPr>
            <p:spPr bwMode="auto">
              <a:xfrm>
                <a:off x="135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86" name="Freeform 1414"/>
              <p:cNvSpPr>
                <a:spLocks/>
              </p:cNvSpPr>
              <p:nvPr/>
            </p:nvSpPr>
            <p:spPr bwMode="auto">
              <a:xfrm>
                <a:off x="136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87" name="Rectangle 1415"/>
              <p:cNvSpPr>
                <a:spLocks noChangeArrowheads="1"/>
              </p:cNvSpPr>
              <p:nvPr/>
            </p:nvSpPr>
            <p:spPr bwMode="auto">
              <a:xfrm>
                <a:off x="134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88" name="Freeform 1416"/>
              <p:cNvSpPr>
                <a:spLocks/>
              </p:cNvSpPr>
              <p:nvPr/>
            </p:nvSpPr>
            <p:spPr bwMode="auto">
              <a:xfrm>
                <a:off x="1342"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89" name="Rectangle 1417"/>
              <p:cNvSpPr>
                <a:spLocks noChangeArrowheads="1"/>
              </p:cNvSpPr>
              <p:nvPr/>
            </p:nvSpPr>
            <p:spPr bwMode="auto">
              <a:xfrm>
                <a:off x="1714"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90" name="Freeform 1418"/>
              <p:cNvSpPr>
                <a:spLocks/>
              </p:cNvSpPr>
              <p:nvPr/>
            </p:nvSpPr>
            <p:spPr bwMode="auto">
              <a:xfrm>
                <a:off x="1716"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91" name="Rectangle 1419"/>
              <p:cNvSpPr>
                <a:spLocks noChangeArrowheads="1"/>
              </p:cNvSpPr>
              <p:nvPr/>
            </p:nvSpPr>
            <p:spPr bwMode="auto">
              <a:xfrm>
                <a:off x="1542"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92" name="Freeform 1420"/>
              <p:cNvSpPr>
                <a:spLocks/>
              </p:cNvSpPr>
              <p:nvPr/>
            </p:nvSpPr>
            <p:spPr bwMode="auto">
              <a:xfrm>
                <a:off x="154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93" name="Rectangle 1421"/>
              <p:cNvSpPr>
                <a:spLocks noChangeArrowheads="1"/>
              </p:cNvSpPr>
              <p:nvPr/>
            </p:nvSpPr>
            <p:spPr bwMode="auto">
              <a:xfrm>
                <a:off x="1696"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94" name="Freeform 1422"/>
              <p:cNvSpPr>
                <a:spLocks/>
              </p:cNvSpPr>
              <p:nvPr/>
            </p:nvSpPr>
            <p:spPr bwMode="auto">
              <a:xfrm>
                <a:off x="1699"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95" name="Rectangle 1423"/>
              <p:cNvSpPr>
                <a:spLocks noChangeArrowheads="1"/>
              </p:cNvSpPr>
              <p:nvPr/>
            </p:nvSpPr>
            <p:spPr bwMode="auto">
              <a:xfrm>
                <a:off x="1527"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96" name="Freeform 1424"/>
              <p:cNvSpPr>
                <a:spLocks/>
              </p:cNvSpPr>
              <p:nvPr/>
            </p:nvSpPr>
            <p:spPr bwMode="auto">
              <a:xfrm>
                <a:off x="1529"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97" name="Rectangle 1425"/>
              <p:cNvSpPr>
                <a:spLocks noChangeArrowheads="1"/>
              </p:cNvSpPr>
              <p:nvPr/>
            </p:nvSpPr>
            <p:spPr bwMode="auto">
              <a:xfrm>
                <a:off x="167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98" name="Freeform 1426"/>
              <p:cNvSpPr>
                <a:spLocks/>
              </p:cNvSpPr>
              <p:nvPr/>
            </p:nvSpPr>
            <p:spPr bwMode="auto">
              <a:xfrm>
                <a:off x="1683"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99" name="Rectangle 1427"/>
              <p:cNvSpPr>
                <a:spLocks noChangeArrowheads="1"/>
              </p:cNvSpPr>
              <p:nvPr/>
            </p:nvSpPr>
            <p:spPr bwMode="auto">
              <a:xfrm>
                <a:off x="1509"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00" name="Freeform 1428"/>
              <p:cNvSpPr>
                <a:spLocks/>
              </p:cNvSpPr>
              <p:nvPr/>
            </p:nvSpPr>
            <p:spPr bwMode="auto">
              <a:xfrm>
                <a:off x="1512"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01" name="Rectangle 1429"/>
              <p:cNvSpPr>
                <a:spLocks noChangeArrowheads="1"/>
              </p:cNvSpPr>
              <p:nvPr/>
            </p:nvSpPr>
            <p:spPr bwMode="auto">
              <a:xfrm>
                <a:off x="166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02" name="Freeform 1430"/>
              <p:cNvSpPr>
                <a:spLocks/>
              </p:cNvSpPr>
              <p:nvPr/>
            </p:nvSpPr>
            <p:spPr bwMode="auto">
              <a:xfrm>
                <a:off x="1666"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03" name="Rectangle 1431"/>
              <p:cNvSpPr>
                <a:spLocks noChangeArrowheads="1"/>
              </p:cNvSpPr>
              <p:nvPr/>
            </p:nvSpPr>
            <p:spPr bwMode="auto">
              <a:xfrm>
                <a:off x="1492"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04" name="Freeform 1432"/>
              <p:cNvSpPr>
                <a:spLocks/>
              </p:cNvSpPr>
              <p:nvPr/>
            </p:nvSpPr>
            <p:spPr bwMode="auto">
              <a:xfrm>
                <a:off x="1494"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05" name="Rectangle 1433"/>
              <p:cNvSpPr>
                <a:spLocks noChangeArrowheads="1"/>
              </p:cNvSpPr>
              <p:nvPr/>
            </p:nvSpPr>
            <p:spPr bwMode="auto">
              <a:xfrm>
                <a:off x="1646"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06" name="Freeform 1434"/>
              <p:cNvSpPr>
                <a:spLocks/>
              </p:cNvSpPr>
              <p:nvPr/>
            </p:nvSpPr>
            <p:spPr bwMode="auto">
              <a:xfrm>
                <a:off x="1648"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07" name="Rectangle 1435"/>
              <p:cNvSpPr>
                <a:spLocks noChangeArrowheads="1"/>
              </p:cNvSpPr>
              <p:nvPr/>
            </p:nvSpPr>
            <p:spPr bwMode="auto">
              <a:xfrm>
                <a:off x="1476" y="302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08" name="Freeform 1436"/>
              <p:cNvSpPr>
                <a:spLocks/>
              </p:cNvSpPr>
              <p:nvPr/>
            </p:nvSpPr>
            <p:spPr bwMode="auto">
              <a:xfrm>
                <a:off x="1479"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09" name="Rectangle 1437"/>
              <p:cNvSpPr>
                <a:spLocks noChangeArrowheads="1"/>
              </p:cNvSpPr>
              <p:nvPr/>
            </p:nvSpPr>
            <p:spPr bwMode="auto">
              <a:xfrm>
                <a:off x="162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10" name="Freeform 1438"/>
              <p:cNvSpPr>
                <a:spLocks/>
              </p:cNvSpPr>
              <p:nvPr/>
            </p:nvSpPr>
            <p:spPr bwMode="auto">
              <a:xfrm>
                <a:off x="1630" y="3027"/>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11" name="Rectangle 1439"/>
              <p:cNvSpPr>
                <a:spLocks noChangeArrowheads="1"/>
              </p:cNvSpPr>
              <p:nvPr/>
            </p:nvSpPr>
            <p:spPr bwMode="auto">
              <a:xfrm>
                <a:off x="145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12" name="Freeform 1440"/>
              <p:cNvSpPr>
                <a:spLocks/>
              </p:cNvSpPr>
              <p:nvPr/>
            </p:nvSpPr>
            <p:spPr bwMode="auto">
              <a:xfrm>
                <a:off x="1461"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13" name="Rectangle 1441"/>
              <p:cNvSpPr>
                <a:spLocks noChangeArrowheads="1"/>
              </p:cNvSpPr>
              <p:nvPr/>
            </p:nvSpPr>
            <p:spPr bwMode="auto">
              <a:xfrm>
                <a:off x="161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14" name="Freeform 1442"/>
              <p:cNvSpPr>
                <a:spLocks/>
              </p:cNvSpPr>
              <p:nvPr/>
            </p:nvSpPr>
            <p:spPr bwMode="auto">
              <a:xfrm>
                <a:off x="1615"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15" name="Rectangle 1443"/>
              <p:cNvSpPr>
                <a:spLocks noChangeArrowheads="1"/>
              </p:cNvSpPr>
              <p:nvPr/>
            </p:nvSpPr>
            <p:spPr bwMode="auto">
              <a:xfrm>
                <a:off x="1441"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16" name="Freeform 1444"/>
              <p:cNvSpPr>
                <a:spLocks/>
              </p:cNvSpPr>
              <p:nvPr/>
            </p:nvSpPr>
            <p:spPr bwMode="auto">
              <a:xfrm>
                <a:off x="1443"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17" name="Rectangle 1445"/>
              <p:cNvSpPr>
                <a:spLocks noChangeArrowheads="1"/>
              </p:cNvSpPr>
              <p:nvPr/>
            </p:nvSpPr>
            <p:spPr bwMode="auto">
              <a:xfrm>
                <a:off x="159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18" name="Freeform 1446"/>
              <p:cNvSpPr>
                <a:spLocks/>
              </p:cNvSpPr>
              <p:nvPr/>
            </p:nvSpPr>
            <p:spPr bwMode="auto">
              <a:xfrm>
                <a:off x="159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19" name="Rectangle 1447"/>
              <p:cNvSpPr>
                <a:spLocks noChangeArrowheads="1"/>
              </p:cNvSpPr>
              <p:nvPr/>
            </p:nvSpPr>
            <p:spPr bwMode="auto">
              <a:xfrm>
                <a:off x="1424"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20" name="Freeform 1448"/>
              <p:cNvSpPr>
                <a:spLocks/>
              </p:cNvSpPr>
              <p:nvPr/>
            </p:nvSpPr>
            <p:spPr bwMode="auto">
              <a:xfrm>
                <a:off x="1428"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21" name="Rectangle 1449"/>
              <p:cNvSpPr>
                <a:spLocks noChangeArrowheads="1"/>
              </p:cNvSpPr>
              <p:nvPr/>
            </p:nvSpPr>
            <p:spPr bwMode="auto">
              <a:xfrm>
                <a:off x="1578"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22" name="Freeform 1450"/>
              <p:cNvSpPr>
                <a:spLocks/>
              </p:cNvSpPr>
              <p:nvPr/>
            </p:nvSpPr>
            <p:spPr bwMode="auto">
              <a:xfrm>
                <a:off x="1580"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23" name="Rectangle 1451"/>
              <p:cNvSpPr>
                <a:spLocks noChangeArrowheads="1"/>
              </p:cNvSpPr>
              <p:nvPr/>
            </p:nvSpPr>
            <p:spPr bwMode="auto">
              <a:xfrm>
                <a:off x="140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24" name="Freeform 1452"/>
              <p:cNvSpPr>
                <a:spLocks/>
              </p:cNvSpPr>
              <p:nvPr/>
            </p:nvSpPr>
            <p:spPr bwMode="auto">
              <a:xfrm>
                <a:off x="141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25" name="Rectangle 1453"/>
              <p:cNvSpPr>
                <a:spLocks noChangeArrowheads="1"/>
              </p:cNvSpPr>
              <p:nvPr/>
            </p:nvSpPr>
            <p:spPr bwMode="auto">
              <a:xfrm>
                <a:off x="156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26" name="Freeform 1454"/>
              <p:cNvSpPr>
                <a:spLocks/>
              </p:cNvSpPr>
              <p:nvPr/>
            </p:nvSpPr>
            <p:spPr bwMode="auto">
              <a:xfrm>
                <a:off x="1562"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27" name="Rectangle 1455"/>
              <p:cNvSpPr>
                <a:spLocks noChangeArrowheads="1"/>
              </p:cNvSpPr>
              <p:nvPr/>
            </p:nvSpPr>
            <p:spPr bwMode="auto">
              <a:xfrm>
                <a:off x="139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28" name="Freeform 1456"/>
              <p:cNvSpPr>
                <a:spLocks/>
              </p:cNvSpPr>
              <p:nvPr/>
            </p:nvSpPr>
            <p:spPr bwMode="auto">
              <a:xfrm>
                <a:off x="1393"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29" name="Rectangle 1457"/>
              <p:cNvSpPr>
                <a:spLocks noChangeArrowheads="1"/>
              </p:cNvSpPr>
              <p:nvPr/>
            </p:nvSpPr>
            <p:spPr bwMode="auto">
              <a:xfrm>
                <a:off x="1732" y="302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30" name="Freeform 1458"/>
              <p:cNvSpPr>
                <a:spLocks/>
              </p:cNvSpPr>
              <p:nvPr/>
            </p:nvSpPr>
            <p:spPr bwMode="auto">
              <a:xfrm>
                <a:off x="1734"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1" name="Rectangle 1459"/>
              <p:cNvSpPr>
                <a:spLocks noChangeArrowheads="1"/>
              </p:cNvSpPr>
              <p:nvPr/>
            </p:nvSpPr>
            <p:spPr bwMode="auto">
              <a:xfrm>
                <a:off x="137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0032" name="Freeform 1460"/>
              <p:cNvSpPr>
                <a:spLocks/>
              </p:cNvSpPr>
              <p:nvPr/>
            </p:nvSpPr>
            <p:spPr bwMode="auto">
              <a:xfrm>
                <a:off x="1375"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3" name="Freeform 1461"/>
              <p:cNvSpPr>
                <a:spLocks/>
              </p:cNvSpPr>
              <p:nvPr/>
            </p:nvSpPr>
            <p:spPr bwMode="auto">
              <a:xfrm>
                <a:off x="170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4" name="Freeform 1462"/>
              <p:cNvSpPr>
                <a:spLocks/>
              </p:cNvSpPr>
              <p:nvPr/>
            </p:nvSpPr>
            <p:spPr bwMode="auto">
              <a:xfrm>
                <a:off x="167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5" name="Freeform 1463"/>
              <p:cNvSpPr>
                <a:spLocks/>
              </p:cNvSpPr>
              <p:nvPr/>
            </p:nvSpPr>
            <p:spPr bwMode="auto">
              <a:xfrm>
                <a:off x="165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6" name="Freeform 1464"/>
              <p:cNvSpPr>
                <a:spLocks/>
              </p:cNvSpPr>
              <p:nvPr/>
            </p:nvSpPr>
            <p:spPr bwMode="auto">
              <a:xfrm>
                <a:off x="162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7" name="Freeform 1465"/>
              <p:cNvSpPr>
                <a:spLocks/>
              </p:cNvSpPr>
              <p:nvPr/>
            </p:nvSpPr>
            <p:spPr bwMode="auto">
              <a:xfrm>
                <a:off x="160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8" name="Freeform 1466"/>
              <p:cNvSpPr>
                <a:spLocks/>
              </p:cNvSpPr>
              <p:nvPr/>
            </p:nvSpPr>
            <p:spPr bwMode="auto">
              <a:xfrm>
                <a:off x="157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39" name="Freeform 1467"/>
              <p:cNvSpPr>
                <a:spLocks/>
              </p:cNvSpPr>
              <p:nvPr/>
            </p:nvSpPr>
            <p:spPr bwMode="auto">
              <a:xfrm>
                <a:off x="1551" y="3052"/>
                <a:ext cx="5" cy="3"/>
              </a:xfrm>
              <a:custGeom>
                <a:avLst/>
                <a:gdLst>
                  <a:gd name="T0" fmla="*/ 5 w 5"/>
                  <a:gd name="T1" fmla="*/ 2 h 3"/>
                  <a:gd name="T2" fmla="*/ 2 w 5"/>
                  <a:gd name="T3" fmla="*/ 3 h 3"/>
                  <a:gd name="T4" fmla="*/ 0 w 5"/>
                  <a:gd name="T5" fmla="*/ 2 h 3"/>
                  <a:gd name="T6" fmla="*/ 2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2" y="3"/>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0" name="Freeform 1468"/>
              <p:cNvSpPr>
                <a:spLocks/>
              </p:cNvSpPr>
              <p:nvPr/>
            </p:nvSpPr>
            <p:spPr bwMode="auto">
              <a:xfrm>
                <a:off x="1525"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1" name="Freeform 1469"/>
              <p:cNvSpPr>
                <a:spLocks/>
              </p:cNvSpPr>
              <p:nvPr/>
            </p:nvSpPr>
            <p:spPr bwMode="auto">
              <a:xfrm>
                <a:off x="1498"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2" name="Freeform 1470"/>
              <p:cNvSpPr>
                <a:spLocks/>
              </p:cNvSpPr>
              <p:nvPr/>
            </p:nvSpPr>
            <p:spPr bwMode="auto">
              <a:xfrm>
                <a:off x="147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3" name="Freeform 1471"/>
              <p:cNvSpPr>
                <a:spLocks/>
              </p:cNvSpPr>
              <p:nvPr/>
            </p:nvSpPr>
            <p:spPr bwMode="auto">
              <a:xfrm>
                <a:off x="144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4" name="Freeform 1472"/>
              <p:cNvSpPr>
                <a:spLocks/>
              </p:cNvSpPr>
              <p:nvPr/>
            </p:nvSpPr>
            <p:spPr bwMode="auto">
              <a:xfrm>
                <a:off x="1421"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5" name="Freeform 1473"/>
              <p:cNvSpPr>
                <a:spLocks/>
              </p:cNvSpPr>
              <p:nvPr/>
            </p:nvSpPr>
            <p:spPr bwMode="auto">
              <a:xfrm>
                <a:off x="1395"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6" name="Freeform 1474"/>
              <p:cNvSpPr>
                <a:spLocks/>
              </p:cNvSpPr>
              <p:nvPr/>
            </p:nvSpPr>
            <p:spPr bwMode="auto">
              <a:xfrm>
                <a:off x="137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7" name="Freeform 1475"/>
              <p:cNvSpPr>
                <a:spLocks/>
              </p:cNvSpPr>
              <p:nvPr/>
            </p:nvSpPr>
            <p:spPr bwMode="auto">
              <a:xfrm>
                <a:off x="134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8" name="Freeform 1476"/>
              <p:cNvSpPr>
                <a:spLocks/>
              </p:cNvSpPr>
              <p:nvPr/>
            </p:nvSpPr>
            <p:spPr bwMode="auto">
              <a:xfrm>
                <a:off x="173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49" name="Freeform 1477"/>
              <p:cNvSpPr>
                <a:spLocks/>
              </p:cNvSpPr>
              <p:nvPr/>
            </p:nvSpPr>
            <p:spPr bwMode="auto">
              <a:xfrm>
                <a:off x="1718"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0" name="Freeform 1478"/>
              <p:cNvSpPr>
                <a:spLocks/>
              </p:cNvSpPr>
              <p:nvPr/>
            </p:nvSpPr>
            <p:spPr bwMode="auto">
              <a:xfrm>
                <a:off x="169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1" name="Freeform 1479"/>
              <p:cNvSpPr>
                <a:spLocks/>
              </p:cNvSpPr>
              <p:nvPr/>
            </p:nvSpPr>
            <p:spPr bwMode="auto">
              <a:xfrm>
                <a:off x="166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2" name="Freeform 1480"/>
              <p:cNvSpPr>
                <a:spLocks/>
              </p:cNvSpPr>
              <p:nvPr/>
            </p:nvSpPr>
            <p:spPr bwMode="auto">
              <a:xfrm>
                <a:off x="1641"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3" name="Freeform 1481"/>
              <p:cNvSpPr>
                <a:spLocks/>
              </p:cNvSpPr>
              <p:nvPr/>
            </p:nvSpPr>
            <p:spPr bwMode="auto">
              <a:xfrm>
                <a:off x="161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4" name="Freeform 1482"/>
              <p:cNvSpPr>
                <a:spLocks/>
              </p:cNvSpPr>
              <p:nvPr/>
            </p:nvSpPr>
            <p:spPr bwMode="auto">
              <a:xfrm>
                <a:off x="158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5" name="Freeform 1483"/>
              <p:cNvSpPr>
                <a:spLocks/>
              </p:cNvSpPr>
              <p:nvPr/>
            </p:nvSpPr>
            <p:spPr bwMode="auto">
              <a:xfrm>
                <a:off x="156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6" name="Freeform 1484"/>
              <p:cNvSpPr>
                <a:spLocks/>
              </p:cNvSpPr>
              <p:nvPr/>
            </p:nvSpPr>
            <p:spPr bwMode="auto">
              <a:xfrm>
                <a:off x="153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7" name="Freeform 1485"/>
              <p:cNvSpPr>
                <a:spLocks/>
              </p:cNvSpPr>
              <p:nvPr/>
            </p:nvSpPr>
            <p:spPr bwMode="auto">
              <a:xfrm>
                <a:off x="151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8" name="Freeform 1486"/>
              <p:cNvSpPr>
                <a:spLocks/>
              </p:cNvSpPr>
              <p:nvPr/>
            </p:nvSpPr>
            <p:spPr bwMode="auto">
              <a:xfrm>
                <a:off x="148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59" name="Freeform 1487"/>
              <p:cNvSpPr>
                <a:spLocks/>
              </p:cNvSpPr>
              <p:nvPr/>
            </p:nvSpPr>
            <p:spPr bwMode="auto">
              <a:xfrm>
                <a:off x="146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0" name="Freeform 1488"/>
              <p:cNvSpPr>
                <a:spLocks/>
              </p:cNvSpPr>
              <p:nvPr/>
            </p:nvSpPr>
            <p:spPr bwMode="auto">
              <a:xfrm>
                <a:off x="143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1" name="Freeform 1489"/>
              <p:cNvSpPr>
                <a:spLocks/>
              </p:cNvSpPr>
              <p:nvPr/>
            </p:nvSpPr>
            <p:spPr bwMode="auto">
              <a:xfrm>
                <a:off x="140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2" name="Freeform 1490"/>
              <p:cNvSpPr>
                <a:spLocks/>
              </p:cNvSpPr>
              <p:nvPr/>
            </p:nvSpPr>
            <p:spPr bwMode="auto">
              <a:xfrm>
                <a:off x="138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3" name="Freeform 1491"/>
              <p:cNvSpPr>
                <a:spLocks/>
              </p:cNvSpPr>
              <p:nvPr/>
            </p:nvSpPr>
            <p:spPr bwMode="auto">
              <a:xfrm>
                <a:off x="135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0064" name="Freeform 1492"/>
              <p:cNvSpPr>
                <a:spLocks/>
              </p:cNvSpPr>
              <p:nvPr/>
            </p:nvSpPr>
            <p:spPr bwMode="auto">
              <a:xfrm>
                <a:off x="174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19909" name="Line 1493"/>
            <p:cNvSpPr>
              <a:spLocks noChangeShapeType="1"/>
            </p:cNvSpPr>
            <p:nvPr/>
          </p:nvSpPr>
          <p:spPr bwMode="auto">
            <a:xfrm flipH="1">
              <a:off x="2454" y="3025"/>
              <a:ext cx="60" cy="1"/>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910" name="Freeform 1494"/>
            <p:cNvSpPr>
              <a:spLocks/>
            </p:cNvSpPr>
            <p:nvPr/>
          </p:nvSpPr>
          <p:spPr bwMode="auto">
            <a:xfrm>
              <a:off x="2357" y="3019"/>
              <a:ext cx="59" cy="6"/>
            </a:xfrm>
            <a:custGeom>
              <a:avLst/>
              <a:gdLst>
                <a:gd name="T0" fmla="*/ 202 w 202"/>
                <a:gd name="T1" fmla="*/ 27 h 27"/>
                <a:gd name="T2" fmla="*/ 73 w 202"/>
                <a:gd name="T3" fmla="*/ 27 h 27"/>
                <a:gd name="T4" fmla="*/ 54 w 202"/>
                <a:gd name="T5" fmla="*/ 25 h 27"/>
                <a:gd name="T6" fmla="*/ 35 w 202"/>
                <a:gd name="T7" fmla="*/ 20 h 27"/>
                <a:gd name="T8" fmla="*/ 17 w 202"/>
                <a:gd name="T9" fmla="*/ 12 h 27"/>
                <a:gd name="T10" fmla="*/ 1 w 202"/>
                <a:gd name="T11" fmla="*/ 1 h 27"/>
                <a:gd name="T12" fmla="*/ 0 w 202"/>
                <a:gd name="T13" fmla="*/ 0 h 27"/>
                <a:gd name="T14" fmla="*/ 0 60000 65536"/>
                <a:gd name="T15" fmla="*/ 0 60000 65536"/>
                <a:gd name="T16" fmla="*/ 0 60000 65536"/>
                <a:gd name="T17" fmla="*/ 0 60000 65536"/>
                <a:gd name="T18" fmla="*/ 0 60000 65536"/>
                <a:gd name="T19" fmla="*/ 0 60000 65536"/>
                <a:gd name="T20" fmla="*/ 0 60000 65536"/>
                <a:gd name="T21" fmla="*/ 0 w 202"/>
                <a:gd name="T22" fmla="*/ 0 h 27"/>
                <a:gd name="T23" fmla="*/ 202 w 20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27">
                  <a:moveTo>
                    <a:pt x="202" y="27"/>
                  </a:moveTo>
                  <a:lnTo>
                    <a:pt x="73" y="27"/>
                  </a:lnTo>
                  <a:lnTo>
                    <a:pt x="54" y="25"/>
                  </a:lnTo>
                  <a:lnTo>
                    <a:pt x="35" y="20"/>
                  </a:lnTo>
                  <a:lnTo>
                    <a:pt x="17" y="12"/>
                  </a:lnTo>
                  <a:lnTo>
                    <a:pt x="1" y="1"/>
                  </a:lnTo>
                  <a:lnTo>
                    <a:pt x="0"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19911" name="Line 1495"/>
            <p:cNvSpPr>
              <a:spLocks noChangeShapeType="1"/>
            </p:cNvSpPr>
            <p:nvPr/>
          </p:nvSpPr>
          <p:spPr bwMode="auto">
            <a:xfrm flipV="1">
              <a:off x="2346" y="2944"/>
              <a:ext cx="1" cy="48"/>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912" name="Rectangle 1496"/>
            <p:cNvSpPr>
              <a:spLocks noChangeArrowheads="1"/>
            </p:cNvSpPr>
            <p:nvPr/>
          </p:nvSpPr>
          <p:spPr bwMode="auto">
            <a:xfrm>
              <a:off x="2261"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13" name="Rectangle 1497"/>
            <p:cNvSpPr>
              <a:spLocks noChangeArrowheads="1"/>
            </p:cNvSpPr>
            <p:nvPr/>
          </p:nvSpPr>
          <p:spPr bwMode="auto">
            <a:xfrm>
              <a:off x="2266"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14" name="Freeform 1498"/>
            <p:cNvSpPr>
              <a:spLocks/>
            </p:cNvSpPr>
            <p:nvPr/>
          </p:nvSpPr>
          <p:spPr bwMode="auto">
            <a:xfrm>
              <a:off x="2262" y="2696"/>
              <a:ext cx="2" cy="1"/>
            </a:xfrm>
            <a:custGeom>
              <a:avLst/>
              <a:gdLst>
                <a:gd name="T0" fmla="*/ 0 w 8"/>
                <a:gd name="T1" fmla="*/ 2 h 4"/>
                <a:gd name="T2" fmla="*/ 2 w 8"/>
                <a:gd name="T3" fmla="*/ 0 h 4"/>
                <a:gd name="T4" fmla="*/ 6 w 8"/>
                <a:gd name="T5" fmla="*/ 0 h 4"/>
                <a:gd name="T6" fmla="*/ 8 w 8"/>
                <a:gd name="T7" fmla="*/ 2 h 4"/>
                <a:gd name="T8" fmla="*/ 6 w 8"/>
                <a:gd name="T9" fmla="*/ 4 h 4"/>
                <a:gd name="T10" fmla="*/ 2 w 8"/>
                <a:gd name="T11" fmla="*/ 4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2"/>
                  </a:moveTo>
                  <a:lnTo>
                    <a:pt x="2" y="0"/>
                  </a:lnTo>
                  <a:lnTo>
                    <a:pt x="6" y="0"/>
                  </a:lnTo>
                  <a:lnTo>
                    <a:pt x="8"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15" name="Freeform 1499"/>
            <p:cNvSpPr>
              <a:spLocks/>
            </p:cNvSpPr>
            <p:nvPr/>
          </p:nvSpPr>
          <p:spPr bwMode="auto">
            <a:xfrm>
              <a:off x="2267" y="2696"/>
              <a:ext cx="1" cy="1"/>
            </a:xfrm>
            <a:custGeom>
              <a:avLst/>
              <a:gdLst>
                <a:gd name="T0" fmla="*/ 0 w 7"/>
                <a:gd name="T1" fmla="*/ 2 h 4"/>
                <a:gd name="T2" fmla="*/ 2 w 7"/>
                <a:gd name="T3" fmla="*/ 0 h 4"/>
                <a:gd name="T4" fmla="*/ 6 w 7"/>
                <a:gd name="T5" fmla="*/ 0 h 4"/>
                <a:gd name="T6" fmla="*/ 7 w 7"/>
                <a:gd name="T7" fmla="*/ 2 h 4"/>
                <a:gd name="T8" fmla="*/ 6 w 7"/>
                <a:gd name="T9" fmla="*/ 4 h 4"/>
                <a:gd name="T10" fmla="*/ 2 w 7"/>
                <a:gd name="T11" fmla="*/ 4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2"/>
                  </a:moveTo>
                  <a:lnTo>
                    <a:pt x="2" y="0"/>
                  </a:lnTo>
                  <a:lnTo>
                    <a:pt x="6" y="0"/>
                  </a:lnTo>
                  <a:lnTo>
                    <a:pt x="7"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16" name="Rectangle 1500"/>
            <p:cNvSpPr>
              <a:spLocks noChangeArrowheads="1"/>
            </p:cNvSpPr>
            <p:nvPr/>
          </p:nvSpPr>
          <p:spPr bwMode="auto">
            <a:xfrm>
              <a:off x="2006" y="2834"/>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19917" name="Group 1501"/>
            <p:cNvGrpSpPr>
              <a:grpSpLocks/>
            </p:cNvGrpSpPr>
            <p:nvPr/>
          </p:nvGrpSpPr>
          <p:grpSpPr bwMode="auto">
            <a:xfrm>
              <a:off x="2033" y="2838"/>
              <a:ext cx="374" cy="35"/>
              <a:chOff x="1353" y="2855"/>
              <a:chExt cx="374" cy="35"/>
            </a:xfrm>
          </p:grpSpPr>
          <p:sp>
            <p:nvSpPr>
              <p:cNvPr id="19918" name="Rectangle 1502"/>
              <p:cNvSpPr>
                <a:spLocks noChangeArrowheads="1"/>
              </p:cNvSpPr>
              <p:nvPr/>
            </p:nvSpPr>
            <p:spPr bwMode="auto">
              <a:xfrm>
                <a:off x="1467" y="2855"/>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19" name="Freeform 1503"/>
              <p:cNvSpPr>
                <a:spLocks/>
              </p:cNvSpPr>
              <p:nvPr/>
            </p:nvSpPr>
            <p:spPr bwMode="auto">
              <a:xfrm>
                <a:off x="1373" y="2873"/>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20" name="Freeform 1504"/>
              <p:cNvSpPr>
                <a:spLocks/>
              </p:cNvSpPr>
              <p:nvPr/>
            </p:nvSpPr>
            <p:spPr bwMode="auto">
              <a:xfrm>
                <a:off x="1364" y="2873"/>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21" name="Freeform 1505"/>
              <p:cNvSpPr>
                <a:spLocks/>
              </p:cNvSpPr>
              <p:nvPr/>
            </p:nvSpPr>
            <p:spPr bwMode="auto">
              <a:xfrm>
                <a:off x="1353" y="2873"/>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22" name="Freeform 1506"/>
              <p:cNvSpPr>
                <a:spLocks/>
              </p:cNvSpPr>
              <p:nvPr/>
            </p:nvSpPr>
            <p:spPr bwMode="auto">
              <a:xfrm>
                <a:off x="1384" y="2873"/>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23" name="Rectangle 1507"/>
              <p:cNvSpPr>
                <a:spLocks noChangeArrowheads="1"/>
              </p:cNvSpPr>
              <p:nvPr/>
            </p:nvSpPr>
            <p:spPr bwMode="auto">
              <a:xfrm>
                <a:off x="1509" y="2877"/>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24" name="Rectangle 1508"/>
              <p:cNvSpPr>
                <a:spLocks noChangeArrowheads="1"/>
              </p:cNvSpPr>
              <p:nvPr/>
            </p:nvSpPr>
            <p:spPr bwMode="auto">
              <a:xfrm>
                <a:off x="1421"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25" name="Freeform 1509"/>
              <p:cNvSpPr>
                <a:spLocks/>
              </p:cNvSpPr>
              <p:nvPr/>
            </p:nvSpPr>
            <p:spPr bwMode="auto">
              <a:xfrm>
                <a:off x="1423"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26" name="Rectangle 1510"/>
              <p:cNvSpPr>
                <a:spLocks noChangeArrowheads="1"/>
              </p:cNvSpPr>
              <p:nvPr/>
            </p:nvSpPr>
            <p:spPr bwMode="auto">
              <a:xfrm>
                <a:off x="1399"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27" name="Freeform 1511"/>
              <p:cNvSpPr>
                <a:spLocks/>
              </p:cNvSpPr>
              <p:nvPr/>
            </p:nvSpPr>
            <p:spPr bwMode="auto">
              <a:xfrm>
                <a:off x="1401"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28" name="Rectangle 1512"/>
              <p:cNvSpPr>
                <a:spLocks noChangeArrowheads="1"/>
              </p:cNvSpPr>
              <p:nvPr/>
            </p:nvSpPr>
            <p:spPr bwMode="auto">
              <a:xfrm>
                <a:off x="1621"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29" name="Rectangle 1513"/>
              <p:cNvSpPr>
                <a:spLocks noChangeArrowheads="1"/>
              </p:cNvSpPr>
              <p:nvPr/>
            </p:nvSpPr>
            <p:spPr bwMode="auto">
              <a:xfrm>
                <a:off x="1643"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30" name="Freeform 1514"/>
              <p:cNvSpPr>
                <a:spLocks/>
              </p:cNvSpPr>
              <p:nvPr/>
            </p:nvSpPr>
            <p:spPr bwMode="auto">
              <a:xfrm>
                <a:off x="1626"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31" name="Freeform 1515"/>
              <p:cNvSpPr>
                <a:spLocks/>
              </p:cNvSpPr>
              <p:nvPr/>
            </p:nvSpPr>
            <p:spPr bwMode="auto">
              <a:xfrm>
                <a:off x="1648" y="2870"/>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32" name="Rectangle 1516"/>
              <p:cNvSpPr>
                <a:spLocks noChangeArrowheads="1"/>
              </p:cNvSpPr>
              <p:nvPr/>
            </p:nvSpPr>
            <p:spPr bwMode="auto">
              <a:xfrm>
                <a:off x="1687"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33" name="Rectangle 1517"/>
              <p:cNvSpPr>
                <a:spLocks noChangeArrowheads="1"/>
              </p:cNvSpPr>
              <p:nvPr/>
            </p:nvSpPr>
            <p:spPr bwMode="auto">
              <a:xfrm>
                <a:off x="1707" y="2866"/>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934" name="Freeform 1518"/>
              <p:cNvSpPr>
                <a:spLocks/>
              </p:cNvSpPr>
              <p:nvPr/>
            </p:nvSpPr>
            <p:spPr bwMode="auto">
              <a:xfrm>
                <a:off x="1692"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935" name="Freeform 1519"/>
              <p:cNvSpPr>
                <a:spLocks/>
              </p:cNvSpPr>
              <p:nvPr/>
            </p:nvSpPr>
            <p:spPr bwMode="auto">
              <a:xfrm>
                <a:off x="1714" y="2870"/>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grpSp>
      <p:grpSp>
        <p:nvGrpSpPr>
          <p:cNvPr id="2087" name="Group 1520"/>
          <p:cNvGrpSpPr>
            <a:grpSpLocks/>
          </p:cNvGrpSpPr>
          <p:nvPr/>
        </p:nvGrpSpPr>
        <p:grpSpPr bwMode="auto">
          <a:xfrm>
            <a:off x="3992563" y="3998913"/>
            <a:ext cx="457200" cy="528637"/>
            <a:chOff x="1965" y="2695"/>
            <a:chExt cx="549" cy="642"/>
          </a:xfrm>
        </p:grpSpPr>
        <p:sp>
          <p:nvSpPr>
            <p:cNvPr id="2790" name="Rectangle 1521"/>
            <p:cNvSpPr>
              <a:spLocks noChangeArrowheads="1"/>
            </p:cNvSpPr>
            <p:nvPr/>
          </p:nvSpPr>
          <p:spPr bwMode="auto">
            <a:xfrm>
              <a:off x="1965" y="2789"/>
              <a:ext cx="473" cy="548"/>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91" name="Rectangle 1522"/>
            <p:cNvSpPr>
              <a:spLocks noChangeArrowheads="1"/>
            </p:cNvSpPr>
            <p:nvPr/>
          </p:nvSpPr>
          <p:spPr bwMode="auto">
            <a:xfrm>
              <a:off x="1965" y="2789"/>
              <a:ext cx="36" cy="383"/>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92" name="Freeform 1523"/>
            <p:cNvSpPr>
              <a:spLocks/>
            </p:cNvSpPr>
            <p:nvPr/>
          </p:nvSpPr>
          <p:spPr bwMode="auto">
            <a:xfrm>
              <a:off x="1979" y="2797"/>
              <a:ext cx="8" cy="9"/>
            </a:xfrm>
            <a:custGeom>
              <a:avLst/>
              <a:gdLst>
                <a:gd name="T0" fmla="*/ 0 w 35"/>
                <a:gd name="T1" fmla="*/ 20 h 41"/>
                <a:gd name="T2" fmla="*/ 3 w 35"/>
                <a:gd name="T3" fmla="*/ 12 h 41"/>
                <a:gd name="T4" fmla="*/ 7 w 35"/>
                <a:gd name="T5" fmla="*/ 4 h 41"/>
                <a:gd name="T6" fmla="*/ 14 w 35"/>
                <a:gd name="T7" fmla="*/ 0 h 41"/>
                <a:gd name="T8" fmla="*/ 22 w 35"/>
                <a:gd name="T9" fmla="*/ 0 h 41"/>
                <a:gd name="T10" fmla="*/ 29 w 35"/>
                <a:gd name="T11" fmla="*/ 4 h 41"/>
                <a:gd name="T12" fmla="*/ 34 w 35"/>
                <a:gd name="T13" fmla="*/ 12 h 41"/>
                <a:gd name="T14" fmla="*/ 35 w 35"/>
                <a:gd name="T15" fmla="*/ 20 h 41"/>
                <a:gd name="T16" fmla="*/ 34 w 35"/>
                <a:gd name="T17" fmla="*/ 29 h 41"/>
                <a:gd name="T18" fmla="*/ 29 w 35"/>
                <a:gd name="T19" fmla="*/ 36 h 41"/>
                <a:gd name="T20" fmla="*/ 22 w 35"/>
                <a:gd name="T21" fmla="*/ 41 h 41"/>
                <a:gd name="T22" fmla="*/ 14 w 35"/>
                <a:gd name="T23" fmla="*/ 41 h 41"/>
                <a:gd name="T24" fmla="*/ 7 w 35"/>
                <a:gd name="T25" fmla="*/ 36 h 41"/>
                <a:gd name="T26" fmla="*/ 3 w 35"/>
                <a:gd name="T27" fmla="*/ 29 h 41"/>
                <a:gd name="T28" fmla="*/ 0 w 35"/>
                <a:gd name="T29" fmla="*/ 2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1"/>
                <a:gd name="T47" fmla="*/ 35 w 35"/>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1">
                  <a:moveTo>
                    <a:pt x="0" y="20"/>
                  </a:moveTo>
                  <a:lnTo>
                    <a:pt x="3" y="12"/>
                  </a:lnTo>
                  <a:lnTo>
                    <a:pt x="7" y="4"/>
                  </a:lnTo>
                  <a:lnTo>
                    <a:pt x="14" y="0"/>
                  </a:lnTo>
                  <a:lnTo>
                    <a:pt x="22" y="0"/>
                  </a:lnTo>
                  <a:lnTo>
                    <a:pt x="29" y="4"/>
                  </a:lnTo>
                  <a:lnTo>
                    <a:pt x="34" y="12"/>
                  </a:lnTo>
                  <a:lnTo>
                    <a:pt x="35" y="20"/>
                  </a:lnTo>
                  <a:lnTo>
                    <a:pt x="34" y="29"/>
                  </a:lnTo>
                  <a:lnTo>
                    <a:pt x="29" y="36"/>
                  </a:lnTo>
                  <a:lnTo>
                    <a:pt x="22" y="41"/>
                  </a:lnTo>
                  <a:lnTo>
                    <a:pt x="14" y="41"/>
                  </a:lnTo>
                  <a:lnTo>
                    <a:pt x="7" y="36"/>
                  </a:lnTo>
                  <a:lnTo>
                    <a:pt x="3" y="2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93" name="Freeform 1524"/>
            <p:cNvSpPr>
              <a:spLocks/>
            </p:cNvSpPr>
            <p:nvPr/>
          </p:nvSpPr>
          <p:spPr bwMode="auto">
            <a:xfrm>
              <a:off x="1979" y="3158"/>
              <a:ext cx="8" cy="7"/>
            </a:xfrm>
            <a:custGeom>
              <a:avLst/>
              <a:gdLst>
                <a:gd name="T0" fmla="*/ 0 w 35"/>
                <a:gd name="T1" fmla="*/ 17 h 33"/>
                <a:gd name="T2" fmla="*/ 3 w 35"/>
                <a:gd name="T3" fmla="*/ 9 h 33"/>
                <a:gd name="T4" fmla="*/ 7 w 35"/>
                <a:gd name="T5" fmla="*/ 3 h 33"/>
                <a:gd name="T6" fmla="*/ 14 w 35"/>
                <a:gd name="T7" fmla="*/ 0 h 33"/>
                <a:gd name="T8" fmla="*/ 22 w 35"/>
                <a:gd name="T9" fmla="*/ 0 h 33"/>
                <a:gd name="T10" fmla="*/ 29 w 35"/>
                <a:gd name="T11" fmla="*/ 3 h 33"/>
                <a:gd name="T12" fmla="*/ 34 w 35"/>
                <a:gd name="T13" fmla="*/ 9 h 33"/>
                <a:gd name="T14" fmla="*/ 35 w 35"/>
                <a:gd name="T15" fmla="*/ 17 h 33"/>
                <a:gd name="T16" fmla="*/ 34 w 35"/>
                <a:gd name="T17" fmla="*/ 24 h 33"/>
                <a:gd name="T18" fmla="*/ 29 w 35"/>
                <a:gd name="T19" fmla="*/ 30 h 33"/>
                <a:gd name="T20" fmla="*/ 22 w 35"/>
                <a:gd name="T21" fmla="*/ 33 h 33"/>
                <a:gd name="T22" fmla="*/ 14 w 35"/>
                <a:gd name="T23" fmla="*/ 33 h 33"/>
                <a:gd name="T24" fmla="*/ 7 w 35"/>
                <a:gd name="T25" fmla="*/ 30 h 33"/>
                <a:gd name="T26" fmla="*/ 3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3" y="9"/>
                  </a:lnTo>
                  <a:lnTo>
                    <a:pt x="7" y="3"/>
                  </a:lnTo>
                  <a:lnTo>
                    <a:pt x="14" y="0"/>
                  </a:lnTo>
                  <a:lnTo>
                    <a:pt x="22" y="0"/>
                  </a:lnTo>
                  <a:lnTo>
                    <a:pt x="29" y="3"/>
                  </a:lnTo>
                  <a:lnTo>
                    <a:pt x="34" y="9"/>
                  </a:lnTo>
                  <a:lnTo>
                    <a:pt x="35" y="17"/>
                  </a:lnTo>
                  <a:lnTo>
                    <a:pt x="34" y="24"/>
                  </a:lnTo>
                  <a:lnTo>
                    <a:pt x="29" y="30"/>
                  </a:lnTo>
                  <a:lnTo>
                    <a:pt x="22" y="33"/>
                  </a:lnTo>
                  <a:lnTo>
                    <a:pt x="14" y="33"/>
                  </a:lnTo>
                  <a:lnTo>
                    <a:pt x="7" y="30"/>
                  </a:lnTo>
                  <a:lnTo>
                    <a:pt x="3"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94" name="Rectangle 1525"/>
            <p:cNvSpPr>
              <a:spLocks noChangeArrowheads="1"/>
            </p:cNvSpPr>
            <p:nvPr/>
          </p:nvSpPr>
          <p:spPr bwMode="auto">
            <a:xfrm>
              <a:off x="1979" y="2929"/>
              <a:ext cx="8" cy="1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95" name="Freeform 1526"/>
            <p:cNvSpPr>
              <a:spLocks/>
            </p:cNvSpPr>
            <p:nvPr/>
          </p:nvSpPr>
          <p:spPr bwMode="auto">
            <a:xfrm>
              <a:off x="2015" y="2809"/>
              <a:ext cx="9" cy="10"/>
            </a:xfrm>
            <a:custGeom>
              <a:avLst/>
              <a:gdLst>
                <a:gd name="T0" fmla="*/ 0 w 38"/>
                <a:gd name="T1" fmla="*/ 25 h 52"/>
                <a:gd name="T2" fmla="*/ 1 w 38"/>
                <a:gd name="T3" fmla="*/ 16 h 52"/>
                <a:gd name="T4" fmla="*/ 6 w 38"/>
                <a:gd name="T5" fmla="*/ 8 h 52"/>
                <a:gd name="T6" fmla="*/ 12 w 38"/>
                <a:gd name="T7" fmla="*/ 2 h 52"/>
                <a:gd name="T8" fmla="*/ 19 w 38"/>
                <a:gd name="T9" fmla="*/ 0 h 52"/>
                <a:gd name="T10" fmla="*/ 26 w 38"/>
                <a:gd name="T11" fmla="*/ 2 h 52"/>
                <a:gd name="T12" fmla="*/ 32 w 38"/>
                <a:gd name="T13" fmla="*/ 8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8"/>
                  </a:lnTo>
                  <a:lnTo>
                    <a:pt x="12" y="2"/>
                  </a:lnTo>
                  <a:lnTo>
                    <a:pt x="19" y="0"/>
                  </a:lnTo>
                  <a:lnTo>
                    <a:pt x="26" y="2"/>
                  </a:lnTo>
                  <a:lnTo>
                    <a:pt x="32" y="8"/>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96" name="Freeform 1527"/>
            <p:cNvSpPr>
              <a:spLocks/>
            </p:cNvSpPr>
            <p:nvPr/>
          </p:nvSpPr>
          <p:spPr bwMode="auto">
            <a:xfrm>
              <a:off x="2416" y="2809"/>
              <a:ext cx="9" cy="10"/>
            </a:xfrm>
            <a:custGeom>
              <a:avLst/>
              <a:gdLst>
                <a:gd name="T0" fmla="*/ 0 w 36"/>
                <a:gd name="T1" fmla="*/ 25 h 52"/>
                <a:gd name="T2" fmla="*/ 1 w 36"/>
                <a:gd name="T3" fmla="*/ 16 h 52"/>
                <a:gd name="T4" fmla="*/ 6 w 36"/>
                <a:gd name="T5" fmla="*/ 8 h 52"/>
                <a:gd name="T6" fmla="*/ 11 w 36"/>
                <a:gd name="T7" fmla="*/ 2 h 52"/>
                <a:gd name="T8" fmla="*/ 18 w 36"/>
                <a:gd name="T9" fmla="*/ 0 h 52"/>
                <a:gd name="T10" fmla="*/ 25 w 36"/>
                <a:gd name="T11" fmla="*/ 2 h 52"/>
                <a:gd name="T12" fmla="*/ 31 w 36"/>
                <a:gd name="T13" fmla="*/ 8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8"/>
                  </a:lnTo>
                  <a:lnTo>
                    <a:pt x="11" y="2"/>
                  </a:lnTo>
                  <a:lnTo>
                    <a:pt x="18" y="0"/>
                  </a:lnTo>
                  <a:lnTo>
                    <a:pt x="25" y="2"/>
                  </a:lnTo>
                  <a:lnTo>
                    <a:pt x="31" y="8"/>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97" name="Freeform 1528"/>
            <p:cNvSpPr>
              <a:spLocks/>
            </p:cNvSpPr>
            <p:nvPr/>
          </p:nvSpPr>
          <p:spPr bwMode="auto">
            <a:xfrm>
              <a:off x="2015" y="2851"/>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98" name="Freeform 1529"/>
            <p:cNvSpPr>
              <a:spLocks/>
            </p:cNvSpPr>
            <p:nvPr/>
          </p:nvSpPr>
          <p:spPr bwMode="auto">
            <a:xfrm>
              <a:off x="2416" y="2851"/>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99" name="Freeform 1530"/>
            <p:cNvSpPr>
              <a:spLocks/>
            </p:cNvSpPr>
            <p:nvPr/>
          </p:nvSpPr>
          <p:spPr bwMode="auto">
            <a:xfrm>
              <a:off x="2015" y="2893"/>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00" name="Freeform 1531"/>
            <p:cNvSpPr>
              <a:spLocks/>
            </p:cNvSpPr>
            <p:nvPr/>
          </p:nvSpPr>
          <p:spPr bwMode="auto">
            <a:xfrm>
              <a:off x="2416" y="2893"/>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01" name="Rectangle 1532"/>
            <p:cNvSpPr>
              <a:spLocks noChangeArrowheads="1"/>
            </p:cNvSpPr>
            <p:nvPr/>
          </p:nvSpPr>
          <p:spPr bwMode="auto">
            <a:xfrm>
              <a:off x="1979"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02" name="Freeform 1533"/>
            <p:cNvSpPr>
              <a:spLocks/>
            </p:cNvSpPr>
            <p:nvPr/>
          </p:nvSpPr>
          <p:spPr bwMode="auto">
            <a:xfrm>
              <a:off x="1987" y="3253"/>
              <a:ext cx="9" cy="6"/>
            </a:xfrm>
            <a:custGeom>
              <a:avLst/>
              <a:gdLst>
                <a:gd name="T0" fmla="*/ 0 w 35"/>
                <a:gd name="T1" fmla="*/ 17 h 33"/>
                <a:gd name="T2" fmla="*/ 1 w 35"/>
                <a:gd name="T3" fmla="*/ 9 h 33"/>
                <a:gd name="T4" fmla="*/ 6 w 35"/>
                <a:gd name="T5" fmla="*/ 3 h 33"/>
                <a:gd name="T6" fmla="*/ 14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4 w 35"/>
                <a:gd name="T23" fmla="*/ 33 h 33"/>
                <a:gd name="T24" fmla="*/ 6 w 35"/>
                <a:gd name="T25" fmla="*/ 30 h 33"/>
                <a:gd name="T26" fmla="*/ 1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1" y="9"/>
                  </a:lnTo>
                  <a:lnTo>
                    <a:pt x="6" y="3"/>
                  </a:lnTo>
                  <a:lnTo>
                    <a:pt x="14" y="0"/>
                  </a:lnTo>
                  <a:lnTo>
                    <a:pt x="21" y="0"/>
                  </a:lnTo>
                  <a:lnTo>
                    <a:pt x="28" y="3"/>
                  </a:lnTo>
                  <a:lnTo>
                    <a:pt x="33" y="9"/>
                  </a:lnTo>
                  <a:lnTo>
                    <a:pt x="35" y="17"/>
                  </a:lnTo>
                  <a:lnTo>
                    <a:pt x="33" y="24"/>
                  </a:lnTo>
                  <a:lnTo>
                    <a:pt x="28" y="30"/>
                  </a:lnTo>
                  <a:lnTo>
                    <a:pt x="21" y="33"/>
                  </a:lnTo>
                  <a:lnTo>
                    <a:pt x="14" y="33"/>
                  </a:lnTo>
                  <a:lnTo>
                    <a:pt x="6" y="30"/>
                  </a:lnTo>
                  <a:lnTo>
                    <a:pt x="1"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03" name="Freeform 1534"/>
            <p:cNvSpPr>
              <a:spLocks/>
            </p:cNvSpPr>
            <p:nvPr/>
          </p:nvSpPr>
          <p:spPr bwMode="auto">
            <a:xfrm>
              <a:off x="2181" y="3253"/>
              <a:ext cx="9" cy="6"/>
            </a:xfrm>
            <a:custGeom>
              <a:avLst/>
              <a:gdLst>
                <a:gd name="T0" fmla="*/ 0 w 35"/>
                <a:gd name="T1" fmla="*/ 14 h 28"/>
                <a:gd name="T2" fmla="*/ 2 w 35"/>
                <a:gd name="T3" fmla="*/ 7 h 28"/>
                <a:gd name="T4" fmla="*/ 7 w 35"/>
                <a:gd name="T5" fmla="*/ 2 h 28"/>
                <a:gd name="T6" fmla="*/ 14 w 35"/>
                <a:gd name="T7" fmla="*/ 0 h 28"/>
                <a:gd name="T8" fmla="*/ 22 w 35"/>
                <a:gd name="T9" fmla="*/ 0 h 28"/>
                <a:gd name="T10" fmla="*/ 29 w 35"/>
                <a:gd name="T11" fmla="*/ 2 h 28"/>
                <a:gd name="T12" fmla="*/ 34 w 35"/>
                <a:gd name="T13" fmla="*/ 7 h 28"/>
                <a:gd name="T14" fmla="*/ 35 w 35"/>
                <a:gd name="T15" fmla="*/ 14 h 28"/>
                <a:gd name="T16" fmla="*/ 34 w 35"/>
                <a:gd name="T17" fmla="*/ 20 h 28"/>
                <a:gd name="T18" fmla="*/ 29 w 35"/>
                <a:gd name="T19" fmla="*/ 24 h 28"/>
                <a:gd name="T20" fmla="*/ 22 w 35"/>
                <a:gd name="T21" fmla="*/ 28 h 28"/>
                <a:gd name="T22" fmla="*/ 14 w 35"/>
                <a:gd name="T23" fmla="*/ 28 h 28"/>
                <a:gd name="T24" fmla="*/ 7 w 35"/>
                <a:gd name="T25" fmla="*/ 24 h 28"/>
                <a:gd name="T26" fmla="*/ 2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2" y="7"/>
                  </a:lnTo>
                  <a:lnTo>
                    <a:pt x="7" y="2"/>
                  </a:lnTo>
                  <a:lnTo>
                    <a:pt x="14" y="0"/>
                  </a:lnTo>
                  <a:lnTo>
                    <a:pt x="22" y="0"/>
                  </a:lnTo>
                  <a:lnTo>
                    <a:pt x="29" y="2"/>
                  </a:lnTo>
                  <a:lnTo>
                    <a:pt x="34" y="7"/>
                  </a:lnTo>
                  <a:lnTo>
                    <a:pt x="35" y="14"/>
                  </a:lnTo>
                  <a:lnTo>
                    <a:pt x="34" y="20"/>
                  </a:lnTo>
                  <a:lnTo>
                    <a:pt x="29" y="24"/>
                  </a:lnTo>
                  <a:lnTo>
                    <a:pt x="22" y="28"/>
                  </a:lnTo>
                  <a:lnTo>
                    <a:pt x="14" y="28"/>
                  </a:lnTo>
                  <a:lnTo>
                    <a:pt x="7" y="24"/>
                  </a:lnTo>
                  <a:lnTo>
                    <a:pt x="2"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04" name="Rectangle 1535"/>
            <p:cNvSpPr>
              <a:spLocks noChangeArrowheads="1"/>
            </p:cNvSpPr>
            <p:nvPr/>
          </p:nvSpPr>
          <p:spPr bwMode="auto">
            <a:xfrm>
              <a:off x="2207"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05" name="Freeform 1536"/>
            <p:cNvSpPr>
              <a:spLocks/>
            </p:cNvSpPr>
            <p:nvPr/>
          </p:nvSpPr>
          <p:spPr bwMode="auto">
            <a:xfrm>
              <a:off x="2216" y="3253"/>
              <a:ext cx="9" cy="6"/>
            </a:xfrm>
            <a:custGeom>
              <a:avLst/>
              <a:gdLst>
                <a:gd name="T0" fmla="*/ 0 w 35"/>
                <a:gd name="T1" fmla="*/ 17 h 33"/>
                <a:gd name="T2" fmla="*/ 2 w 35"/>
                <a:gd name="T3" fmla="*/ 9 h 33"/>
                <a:gd name="T4" fmla="*/ 6 w 35"/>
                <a:gd name="T5" fmla="*/ 3 h 33"/>
                <a:gd name="T6" fmla="*/ 13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3 w 35"/>
                <a:gd name="T23" fmla="*/ 33 h 33"/>
                <a:gd name="T24" fmla="*/ 6 w 35"/>
                <a:gd name="T25" fmla="*/ 30 h 33"/>
                <a:gd name="T26" fmla="*/ 2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2" y="9"/>
                  </a:lnTo>
                  <a:lnTo>
                    <a:pt x="6" y="3"/>
                  </a:lnTo>
                  <a:lnTo>
                    <a:pt x="13" y="0"/>
                  </a:lnTo>
                  <a:lnTo>
                    <a:pt x="21" y="0"/>
                  </a:lnTo>
                  <a:lnTo>
                    <a:pt x="28" y="3"/>
                  </a:lnTo>
                  <a:lnTo>
                    <a:pt x="33" y="9"/>
                  </a:lnTo>
                  <a:lnTo>
                    <a:pt x="35" y="17"/>
                  </a:lnTo>
                  <a:lnTo>
                    <a:pt x="33" y="24"/>
                  </a:lnTo>
                  <a:lnTo>
                    <a:pt x="28" y="30"/>
                  </a:lnTo>
                  <a:lnTo>
                    <a:pt x="21" y="33"/>
                  </a:lnTo>
                  <a:lnTo>
                    <a:pt x="13" y="33"/>
                  </a:lnTo>
                  <a:lnTo>
                    <a:pt x="6" y="30"/>
                  </a:lnTo>
                  <a:lnTo>
                    <a:pt x="2"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06" name="Freeform 1537"/>
            <p:cNvSpPr>
              <a:spLocks/>
            </p:cNvSpPr>
            <p:nvPr/>
          </p:nvSpPr>
          <p:spPr bwMode="auto">
            <a:xfrm>
              <a:off x="2410" y="3253"/>
              <a:ext cx="8" cy="6"/>
            </a:xfrm>
            <a:custGeom>
              <a:avLst/>
              <a:gdLst>
                <a:gd name="T0" fmla="*/ 0 w 35"/>
                <a:gd name="T1" fmla="*/ 14 h 28"/>
                <a:gd name="T2" fmla="*/ 1 w 35"/>
                <a:gd name="T3" fmla="*/ 7 h 28"/>
                <a:gd name="T4" fmla="*/ 7 w 35"/>
                <a:gd name="T5" fmla="*/ 2 h 28"/>
                <a:gd name="T6" fmla="*/ 14 w 35"/>
                <a:gd name="T7" fmla="*/ 0 h 28"/>
                <a:gd name="T8" fmla="*/ 21 w 35"/>
                <a:gd name="T9" fmla="*/ 0 h 28"/>
                <a:gd name="T10" fmla="*/ 28 w 35"/>
                <a:gd name="T11" fmla="*/ 2 h 28"/>
                <a:gd name="T12" fmla="*/ 34 w 35"/>
                <a:gd name="T13" fmla="*/ 7 h 28"/>
                <a:gd name="T14" fmla="*/ 35 w 35"/>
                <a:gd name="T15" fmla="*/ 14 h 28"/>
                <a:gd name="T16" fmla="*/ 34 w 35"/>
                <a:gd name="T17" fmla="*/ 20 h 28"/>
                <a:gd name="T18" fmla="*/ 28 w 35"/>
                <a:gd name="T19" fmla="*/ 24 h 28"/>
                <a:gd name="T20" fmla="*/ 21 w 35"/>
                <a:gd name="T21" fmla="*/ 28 h 28"/>
                <a:gd name="T22" fmla="*/ 14 w 35"/>
                <a:gd name="T23" fmla="*/ 28 h 28"/>
                <a:gd name="T24" fmla="*/ 7 w 35"/>
                <a:gd name="T25" fmla="*/ 24 h 28"/>
                <a:gd name="T26" fmla="*/ 1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1" y="7"/>
                  </a:lnTo>
                  <a:lnTo>
                    <a:pt x="7" y="2"/>
                  </a:lnTo>
                  <a:lnTo>
                    <a:pt x="14" y="0"/>
                  </a:lnTo>
                  <a:lnTo>
                    <a:pt x="21" y="0"/>
                  </a:lnTo>
                  <a:lnTo>
                    <a:pt x="28" y="2"/>
                  </a:lnTo>
                  <a:lnTo>
                    <a:pt x="34" y="7"/>
                  </a:lnTo>
                  <a:lnTo>
                    <a:pt x="35" y="14"/>
                  </a:lnTo>
                  <a:lnTo>
                    <a:pt x="34" y="20"/>
                  </a:lnTo>
                  <a:lnTo>
                    <a:pt x="28" y="24"/>
                  </a:lnTo>
                  <a:lnTo>
                    <a:pt x="21" y="28"/>
                  </a:lnTo>
                  <a:lnTo>
                    <a:pt x="14" y="28"/>
                  </a:lnTo>
                  <a:lnTo>
                    <a:pt x="7" y="24"/>
                  </a:lnTo>
                  <a:lnTo>
                    <a:pt x="1"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07" name="Rectangle 1538"/>
            <p:cNvSpPr>
              <a:spLocks noChangeArrowheads="1"/>
            </p:cNvSpPr>
            <p:nvPr/>
          </p:nvSpPr>
          <p:spPr bwMode="auto">
            <a:xfrm>
              <a:off x="2006" y="3129"/>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08" name="Rectangle 1539"/>
            <p:cNvSpPr>
              <a:spLocks noChangeArrowheads="1"/>
            </p:cNvSpPr>
            <p:nvPr/>
          </p:nvSpPr>
          <p:spPr bwMode="auto">
            <a:xfrm>
              <a:off x="2006" y="2960"/>
              <a:ext cx="428" cy="4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09" name="Rectangle 1540"/>
            <p:cNvSpPr>
              <a:spLocks noChangeArrowheads="1"/>
            </p:cNvSpPr>
            <p:nvPr/>
          </p:nvSpPr>
          <p:spPr bwMode="auto">
            <a:xfrm>
              <a:off x="2006" y="308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0" name="Rectangle 1541"/>
            <p:cNvSpPr>
              <a:spLocks noChangeArrowheads="1"/>
            </p:cNvSpPr>
            <p:nvPr/>
          </p:nvSpPr>
          <p:spPr bwMode="auto">
            <a:xfrm>
              <a:off x="2006" y="304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1" name="Rectangle 1542"/>
            <p:cNvSpPr>
              <a:spLocks noChangeArrowheads="1"/>
            </p:cNvSpPr>
            <p:nvPr/>
          </p:nvSpPr>
          <p:spPr bwMode="auto">
            <a:xfrm>
              <a:off x="2006" y="300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2" name="Rectangle 1543"/>
            <p:cNvSpPr>
              <a:spLocks noChangeArrowheads="1"/>
            </p:cNvSpPr>
            <p:nvPr/>
          </p:nvSpPr>
          <p:spPr bwMode="auto">
            <a:xfrm>
              <a:off x="2006" y="2918"/>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3" name="Rectangle 1544"/>
            <p:cNvSpPr>
              <a:spLocks noChangeArrowheads="1"/>
            </p:cNvSpPr>
            <p:nvPr/>
          </p:nvSpPr>
          <p:spPr bwMode="auto">
            <a:xfrm>
              <a:off x="2006" y="283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4" name="Rectangle 1545"/>
            <p:cNvSpPr>
              <a:spLocks noChangeArrowheads="1"/>
            </p:cNvSpPr>
            <p:nvPr/>
          </p:nvSpPr>
          <p:spPr bwMode="auto">
            <a:xfrm>
              <a:off x="2006" y="287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5" name="Rectangle 1546"/>
            <p:cNvSpPr>
              <a:spLocks noChangeArrowheads="1"/>
            </p:cNvSpPr>
            <p:nvPr/>
          </p:nvSpPr>
          <p:spPr bwMode="auto">
            <a:xfrm>
              <a:off x="2006" y="279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16" name="Freeform 1547"/>
            <p:cNvSpPr>
              <a:spLocks/>
            </p:cNvSpPr>
            <p:nvPr/>
          </p:nvSpPr>
          <p:spPr bwMode="auto">
            <a:xfrm>
              <a:off x="2015" y="3061"/>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17" name="Freeform 1548"/>
            <p:cNvSpPr>
              <a:spLocks/>
            </p:cNvSpPr>
            <p:nvPr/>
          </p:nvSpPr>
          <p:spPr bwMode="auto">
            <a:xfrm>
              <a:off x="2416" y="3061"/>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18" name="Freeform 1549"/>
            <p:cNvSpPr>
              <a:spLocks/>
            </p:cNvSpPr>
            <p:nvPr/>
          </p:nvSpPr>
          <p:spPr bwMode="auto">
            <a:xfrm>
              <a:off x="2015" y="3103"/>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19" name="Freeform 1550"/>
            <p:cNvSpPr>
              <a:spLocks/>
            </p:cNvSpPr>
            <p:nvPr/>
          </p:nvSpPr>
          <p:spPr bwMode="auto">
            <a:xfrm>
              <a:off x="2416" y="3103"/>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0" name="Freeform 1551"/>
            <p:cNvSpPr>
              <a:spLocks/>
            </p:cNvSpPr>
            <p:nvPr/>
          </p:nvSpPr>
          <p:spPr bwMode="auto">
            <a:xfrm>
              <a:off x="2015" y="3145"/>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1" name="Freeform 1552"/>
            <p:cNvSpPr>
              <a:spLocks/>
            </p:cNvSpPr>
            <p:nvPr/>
          </p:nvSpPr>
          <p:spPr bwMode="auto">
            <a:xfrm>
              <a:off x="2416" y="3145"/>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2" name="Freeform 1553"/>
            <p:cNvSpPr>
              <a:spLocks/>
            </p:cNvSpPr>
            <p:nvPr/>
          </p:nvSpPr>
          <p:spPr bwMode="auto">
            <a:xfrm>
              <a:off x="2015" y="2935"/>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3" name="Freeform 1554"/>
            <p:cNvSpPr>
              <a:spLocks/>
            </p:cNvSpPr>
            <p:nvPr/>
          </p:nvSpPr>
          <p:spPr bwMode="auto">
            <a:xfrm>
              <a:off x="2416" y="2935"/>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4" name="Freeform 1555"/>
            <p:cNvSpPr>
              <a:spLocks/>
            </p:cNvSpPr>
            <p:nvPr/>
          </p:nvSpPr>
          <p:spPr bwMode="auto">
            <a:xfrm>
              <a:off x="2015" y="2977"/>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5" name="Freeform 1556"/>
            <p:cNvSpPr>
              <a:spLocks/>
            </p:cNvSpPr>
            <p:nvPr/>
          </p:nvSpPr>
          <p:spPr bwMode="auto">
            <a:xfrm>
              <a:off x="2416" y="2977"/>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6" name="Freeform 1557"/>
            <p:cNvSpPr>
              <a:spLocks/>
            </p:cNvSpPr>
            <p:nvPr/>
          </p:nvSpPr>
          <p:spPr bwMode="auto">
            <a:xfrm>
              <a:off x="2015" y="3019"/>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7" name="Freeform 1558"/>
            <p:cNvSpPr>
              <a:spLocks/>
            </p:cNvSpPr>
            <p:nvPr/>
          </p:nvSpPr>
          <p:spPr bwMode="auto">
            <a:xfrm>
              <a:off x="2416" y="3019"/>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28" name="Rectangle 1559"/>
            <p:cNvSpPr>
              <a:spLocks noChangeArrowheads="1"/>
            </p:cNvSpPr>
            <p:nvPr/>
          </p:nvSpPr>
          <p:spPr bwMode="auto">
            <a:xfrm>
              <a:off x="2207"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29" name="Group 1560"/>
            <p:cNvGrpSpPr>
              <a:grpSpLocks/>
            </p:cNvGrpSpPr>
            <p:nvPr/>
          </p:nvGrpSpPr>
          <p:grpSpPr bwMode="auto">
            <a:xfrm>
              <a:off x="2220" y="3188"/>
              <a:ext cx="192" cy="135"/>
              <a:chOff x="1540" y="3205"/>
              <a:chExt cx="192" cy="135"/>
            </a:xfrm>
          </p:grpSpPr>
          <p:sp>
            <p:nvSpPr>
              <p:cNvPr id="19838" name="Rectangle 1561"/>
              <p:cNvSpPr>
                <a:spLocks noChangeArrowheads="1"/>
              </p:cNvSpPr>
              <p:nvPr/>
            </p:nvSpPr>
            <p:spPr bwMode="auto">
              <a:xfrm>
                <a:off x="1540"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39" name="Freeform 1562"/>
              <p:cNvSpPr>
                <a:spLocks/>
              </p:cNvSpPr>
              <p:nvPr/>
            </p:nvSpPr>
            <p:spPr bwMode="auto">
              <a:xfrm>
                <a:off x="1551"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40" name="Rectangle 1563"/>
              <p:cNvSpPr>
                <a:spLocks noChangeArrowheads="1"/>
              </p:cNvSpPr>
              <p:nvPr/>
            </p:nvSpPr>
            <p:spPr bwMode="auto">
              <a:xfrm>
                <a:off x="1547"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41" name="Line 1564"/>
              <p:cNvSpPr>
                <a:spLocks noChangeShapeType="1"/>
              </p:cNvSpPr>
              <p:nvPr/>
            </p:nvSpPr>
            <p:spPr bwMode="auto">
              <a:xfrm>
                <a:off x="1566"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842" name="Line 1565"/>
              <p:cNvSpPr>
                <a:spLocks noChangeShapeType="1"/>
              </p:cNvSpPr>
              <p:nvPr/>
            </p:nvSpPr>
            <p:spPr bwMode="auto">
              <a:xfrm>
                <a:off x="1553"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843" name="Line 1566"/>
              <p:cNvSpPr>
                <a:spLocks noChangeShapeType="1"/>
              </p:cNvSpPr>
              <p:nvPr/>
            </p:nvSpPr>
            <p:spPr bwMode="auto">
              <a:xfrm>
                <a:off x="1553"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844" name="Rectangle 1567"/>
              <p:cNvSpPr>
                <a:spLocks noChangeArrowheads="1"/>
              </p:cNvSpPr>
              <p:nvPr/>
            </p:nvSpPr>
            <p:spPr bwMode="auto">
              <a:xfrm>
                <a:off x="1573"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45" name="Rectangle 1568"/>
              <p:cNvSpPr>
                <a:spLocks noChangeArrowheads="1"/>
              </p:cNvSpPr>
              <p:nvPr/>
            </p:nvSpPr>
            <p:spPr bwMode="auto">
              <a:xfrm>
                <a:off x="1562"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46" name="Rectangle 1569"/>
              <p:cNvSpPr>
                <a:spLocks noChangeArrowheads="1"/>
              </p:cNvSpPr>
              <p:nvPr/>
            </p:nvSpPr>
            <p:spPr bwMode="auto">
              <a:xfrm>
                <a:off x="1549"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47" name="Freeform 1570"/>
              <p:cNvSpPr>
                <a:spLocks/>
              </p:cNvSpPr>
              <p:nvPr/>
            </p:nvSpPr>
            <p:spPr bwMode="auto">
              <a:xfrm>
                <a:off x="1625"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48" name="Freeform 1571"/>
              <p:cNvSpPr>
                <a:spLocks/>
              </p:cNvSpPr>
              <p:nvPr/>
            </p:nvSpPr>
            <p:spPr bwMode="auto">
              <a:xfrm>
                <a:off x="1601"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19849" name="Rectangle 1572"/>
              <p:cNvSpPr>
                <a:spLocks noChangeArrowheads="1"/>
              </p:cNvSpPr>
              <p:nvPr/>
            </p:nvSpPr>
            <p:spPr bwMode="auto">
              <a:xfrm>
                <a:off x="1597"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50" name="Freeform 1573"/>
              <p:cNvSpPr>
                <a:spLocks/>
              </p:cNvSpPr>
              <p:nvPr/>
            </p:nvSpPr>
            <p:spPr bwMode="auto">
              <a:xfrm>
                <a:off x="1605"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51" name="Freeform 1574"/>
              <p:cNvSpPr>
                <a:spLocks/>
              </p:cNvSpPr>
              <p:nvPr/>
            </p:nvSpPr>
            <p:spPr bwMode="auto">
              <a:xfrm>
                <a:off x="1715"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52" name="Freeform 1575"/>
              <p:cNvSpPr>
                <a:spLocks/>
              </p:cNvSpPr>
              <p:nvPr/>
            </p:nvSpPr>
            <p:spPr bwMode="auto">
              <a:xfrm>
                <a:off x="1605"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53" name="Freeform 1576"/>
              <p:cNvSpPr>
                <a:spLocks/>
              </p:cNvSpPr>
              <p:nvPr/>
            </p:nvSpPr>
            <p:spPr bwMode="auto">
              <a:xfrm>
                <a:off x="1715"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30" name="Rectangle 1577"/>
            <p:cNvSpPr>
              <a:spLocks noChangeArrowheads="1"/>
            </p:cNvSpPr>
            <p:nvPr/>
          </p:nvSpPr>
          <p:spPr bwMode="auto">
            <a:xfrm>
              <a:off x="2006" y="2917"/>
              <a:ext cx="428" cy="46"/>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31" name="Freeform 1578"/>
            <p:cNvSpPr>
              <a:spLocks/>
            </p:cNvSpPr>
            <p:nvPr/>
          </p:nvSpPr>
          <p:spPr bwMode="auto">
            <a:xfrm>
              <a:off x="2011" y="2950"/>
              <a:ext cx="6" cy="4"/>
            </a:xfrm>
            <a:custGeom>
              <a:avLst/>
              <a:gdLst>
                <a:gd name="T0" fmla="*/ 23 w 23"/>
                <a:gd name="T1" fmla="*/ 10 h 21"/>
                <a:gd name="T2" fmla="*/ 20 w 23"/>
                <a:gd name="T3" fmla="*/ 17 h 21"/>
                <a:gd name="T4" fmla="*/ 15 w 23"/>
                <a:gd name="T5" fmla="*/ 21 h 21"/>
                <a:gd name="T6" fmla="*/ 8 w 23"/>
                <a:gd name="T7" fmla="*/ 21 h 21"/>
                <a:gd name="T8" fmla="*/ 2 w 23"/>
                <a:gd name="T9" fmla="*/ 17 h 21"/>
                <a:gd name="T10" fmla="*/ 0 w 23"/>
                <a:gd name="T11" fmla="*/ 10 h 21"/>
                <a:gd name="T12" fmla="*/ 2 w 23"/>
                <a:gd name="T13" fmla="*/ 5 h 21"/>
                <a:gd name="T14" fmla="*/ 8 w 23"/>
                <a:gd name="T15" fmla="*/ 0 h 21"/>
                <a:gd name="T16" fmla="*/ 15 w 23"/>
                <a:gd name="T17" fmla="*/ 0 h 21"/>
                <a:gd name="T18" fmla="*/ 20 w 23"/>
                <a:gd name="T19" fmla="*/ 5 h 21"/>
                <a:gd name="T20" fmla="*/ 23 w 23"/>
                <a:gd name="T21" fmla="*/ 1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23" y="10"/>
                  </a:moveTo>
                  <a:lnTo>
                    <a:pt x="20" y="17"/>
                  </a:lnTo>
                  <a:lnTo>
                    <a:pt x="15" y="21"/>
                  </a:lnTo>
                  <a:lnTo>
                    <a:pt x="8" y="21"/>
                  </a:lnTo>
                  <a:lnTo>
                    <a:pt x="2" y="17"/>
                  </a:lnTo>
                  <a:lnTo>
                    <a:pt x="0" y="10"/>
                  </a:lnTo>
                  <a:lnTo>
                    <a:pt x="2" y="5"/>
                  </a:lnTo>
                  <a:lnTo>
                    <a:pt x="8" y="0"/>
                  </a:lnTo>
                  <a:lnTo>
                    <a:pt x="15" y="0"/>
                  </a:lnTo>
                  <a:lnTo>
                    <a:pt x="20" y="5"/>
                  </a:lnTo>
                  <a:lnTo>
                    <a:pt x="23"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nvGrpSpPr>
            <p:cNvPr id="2832" name="Group 1579"/>
            <p:cNvGrpSpPr>
              <a:grpSpLocks/>
            </p:cNvGrpSpPr>
            <p:nvPr/>
          </p:nvGrpSpPr>
          <p:grpSpPr bwMode="auto">
            <a:xfrm>
              <a:off x="2028" y="2933"/>
              <a:ext cx="383" cy="14"/>
              <a:chOff x="1348" y="2950"/>
              <a:chExt cx="383" cy="14"/>
            </a:xfrm>
          </p:grpSpPr>
          <p:sp>
            <p:nvSpPr>
              <p:cNvPr id="19806" name="Rectangle 1580"/>
              <p:cNvSpPr>
                <a:spLocks noChangeArrowheads="1"/>
              </p:cNvSpPr>
              <p:nvPr/>
            </p:nvSpPr>
            <p:spPr bwMode="auto">
              <a:xfrm>
                <a:off x="1643"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07" name="Rectangle 1581"/>
              <p:cNvSpPr>
                <a:spLocks noChangeArrowheads="1"/>
              </p:cNvSpPr>
              <p:nvPr/>
            </p:nvSpPr>
            <p:spPr bwMode="auto">
              <a:xfrm>
                <a:off x="1665"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08" name="Freeform 1582"/>
              <p:cNvSpPr>
                <a:spLocks/>
              </p:cNvSpPr>
              <p:nvPr/>
            </p:nvSpPr>
            <p:spPr bwMode="auto">
              <a:xfrm>
                <a:off x="1648"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09" name="Freeform 1583"/>
              <p:cNvSpPr>
                <a:spLocks/>
              </p:cNvSpPr>
              <p:nvPr/>
            </p:nvSpPr>
            <p:spPr bwMode="auto">
              <a:xfrm>
                <a:off x="1670" y="2953"/>
                <a:ext cx="9" cy="7"/>
              </a:xfrm>
              <a:custGeom>
                <a:avLst/>
                <a:gdLst>
                  <a:gd name="T0" fmla="*/ 0 w 9"/>
                  <a:gd name="T1" fmla="*/ 4 h 7"/>
                  <a:gd name="T2" fmla="*/ 2 w 9"/>
                  <a:gd name="T3" fmla="*/ 0 h 7"/>
                  <a:gd name="T4" fmla="*/ 6 w 9"/>
                  <a:gd name="T5" fmla="*/ 0 h 7"/>
                  <a:gd name="T6" fmla="*/ 9 w 9"/>
                  <a:gd name="T7" fmla="*/ 4 h 7"/>
                  <a:gd name="T8" fmla="*/ 6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6" y="0"/>
                    </a:lnTo>
                    <a:lnTo>
                      <a:pt x="9"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10" name="Rectangle 1584"/>
              <p:cNvSpPr>
                <a:spLocks noChangeArrowheads="1"/>
              </p:cNvSpPr>
              <p:nvPr/>
            </p:nvSpPr>
            <p:spPr bwMode="auto">
              <a:xfrm>
                <a:off x="1692"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11" name="Rectangle 1585"/>
              <p:cNvSpPr>
                <a:spLocks noChangeArrowheads="1"/>
              </p:cNvSpPr>
              <p:nvPr/>
            </p:nvSpPr>
            <p:spPr bwMode="auto">
              <a:xfrm>
                <a:off x="1714"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12" name="Freeform 1586"/>
              <p:cNvSpPr>
                <a:spLocks/>
              </p:cNvSpPr>
              <p:nvPr/>
            </p:nvSpPr>
            <p:spPr bwMode="auto">
              <a:xfrm>
                <a:off x="1698" y="2953"/>
                <a:ext cx="7" cy="7"/>
              </a:xfrm>
              <a:custGeom>
                <a:avLst/>
                <a:gdLst>
                  <a:gd name="T0" fmla="*/ 0 w 7"/>
                  <a:gd name="T1" fmla="*/ 4 h 7"/>
                  <a:gd name="T2" fmla="*/ 3 w 7"/>
                  <a:gd name="T3" fmla="*/ 0 h 7"/>
                  <a:gd name="T4" fmla="*/ 5 w 7"/>
                  <a:gd name="T5" fmla="*/ 0 h 7"/>
                  <a:gd name="T6" fmla="*/ 7 w 7"/>
                  <a:gd name="T7" fmla="*/ 4 h 7"/>
                  <a:gd name="T8" fmla="*/ 5 w 7"/>
                  <a:gd name="T9" fmla="*/ 7 h 7"/>
                  <a:gd name="T10" fmla="*/ 3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3" y="0"/>
                    </a:lnTo>
                    <a:lnTo>
                      <a:pt x="5" y="0"/>
                    </a:lnTo>
                    <a:lnTo>
                      <a:pt x="7" y="4"/>
                    </a:lnTo>
                    <a:lnTo>
                      <a:pt x="5"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13" name="Freeform 1587"/>
              <p:cNvSpPr>
                <a:spLocks/>
              </p:cNvSpPr>
              <p:nvPr/>
            </p:nvSpPr>
            <p:spPr bwMode="auto">
              <a:xfrm>
                <a:off x="1718"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14" name="Rectangle 1588"/>
              <p:cNvSpPr>
                <a:spLocks noChangeArrowheads="1"/>
              </p:cNvSpPr>
              <p:nvPr/>
            </p:nvSpPr>
            <p:spPr bwMode="auto">
              <a:xfrm>
                <a:off x="159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15" name="Rectangle 1589"/>
              <p:cNvSpPr>
                <a:spLocks noChangeArrowheads="1"/>
              </p:cNvSpPr>
              <p:nvPr/>
            </p:nvSpPr>
            <p:spPr bwMode="auto">
              <a:xfrm>
                <a:off x="161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16" name="Freeform 1590"/>
              <p:cNvSpPr>
                <a:spLocks/>
              </p:cNvSpPr>
              <p:nvPr/>
            </p:nvSpPr>
            <p:spPr bwMode="auto">
              <a:xfrm>
                <a:off x="1599"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17" name="Freeform 1591"/>
              <p:cNvSpPr>
                <a:spLocks/>
              </p:cNvSpPr>
              <p:nvPr/>
            </p:nvSpPr>
            <p:spPr bwMode="auto">
              <a:xfrm>
                <a:off x="1621" y="2953"/>
                <a:ext cx="7" cy="7"/>
              </a:xfrm>
              <a:custGeom>
                <a:avLst/>
                <a:gdLst>
                  <a:gd name="T0" fmla="*/ 0 w 7"/>
                  <a:gd name="T1" fmla="*/ 4 h 7"/>
                  <a:gd name="T2" fmla="*/ 2 w 7"/>
                  <a:gd name="T3" fmla="*/ 0 h 7"/>
                  <a:gd name="T4" fmla="*/ 5 w 7"/>
                  <a:gd name="T5" fmla="*/ 0 h 7"/>
                  <a:gd name="T6" fmla="*/ 7 w 7"/>
                  <a:gd name="T7" fmla="*/ 4 h 7"/>
                  <a:gd name="T8" fmla="*/ 5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5" y="0"/>
                    </a:lnTo>
                    <a:lnTo>
                      <a:pt x="7" y="4"/>
                    </a:lnTo>
                    <a:lnTo>
                      <a:pt x="5"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18" name="Rectangle 1592"/>
              <p:cNvSpPr>
                <a:spLocks noChangeArrowheads="1"/>
              </p:cNvSpPr>
              <p:nvPr/>
            </p:nvSpPr>
            <p:spPr bwMode="auto">
              <a:xfrm>
                <a:off x="1544"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19" name="Rectangle 1593"/>
              <p:cNvSpPr>
                <a:spLocks noChangeArrowheads="1"/>
              </p:cNvSpPr>
              <p:nvPr/>
            </p:nvSpPr>
            <p:spPr bwMode="auto">
              <a:xfrm>
                <a:off x="1566"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20" name="Freeform 1594"/>
              <p:cNvSpPr>
                <a:spLocks/>
              </p:cNvSpPr>
              <p:nvPr/>
            </p:nvSpPr>
            <p:spPr bwMode="auto">
              <a:xfrm>
                <a:off x="1551"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21" name="Freeform 1595"/>
              <p:cNvSpPr>
                <a:spLocks/>
              </p:cNvSpPr>
              <p:nvPr/>
            </p:nvSpPr>
            <p:spPr bwMode="auto">
              <a:xfrm>
                <a:off x="1571"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22" name="Rectangle 1596"/>
              <p:cNvSpPr>
                <a:spLocks noChangeArrowheads="1"/>
              </p:cNvSpPr>
              <p:nvPr/>
            </p:nvSpPr>
            <p:spPr bwMode="auto">
              <a:xfrm>
                <a:off x="1496"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23" name="Rectangle 1597"/>
              <p:cNvSpPr>
                <a:spLocks noChangeArrowheads="1"/>
              </p:cNvSpPr>
              <p:nvPr/>
            </p:nvSpPr>
            <p:spPr bwMode="auto">
              <a:xfrm>
                <a:off x="1518"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24" name="Freeform 1598"/>
              <p:cNvSpPr>
                <a:spLocks/>
              </p:cNvSpPr>
              <p:nvPr/>
            </p:nvSpPr>
            <p:spPr bwMode="auto">
              <a:xfrm>
                <a:off x="1500"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25" name="Freeform 1599"/>
              <p:cNvSpPr>
                <a:spLocks/>
              </p:cNvSpPr>
              <p:nvPr/>
            </p:nvSpPr>
            <p:spPr bwMode="auto">
              <a:xfrm>
                <a:off x="1522"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26" name="Rectangle 1600"/>
              <p:cNvSpPr>
                <a:spLocks noChangeArrowheads="1"/>
              </p:cNvSpPr>
              <p:nvPr/>
            </p:nvSpPr>
            <p:spPr bwMode="auto">
              <a:xfrm>
                <a:off x="1447"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27" name="Rectangle 1601"/>
              <p:cNvSpPr>
                <a:spLocks noChangeArrowheads="1"/>
              </p:cNvSpPr>
              <p:nvPr/>
            </p:nvSpPr>
            <p:spPr bwMode="auto">
              <a:xfrm>
                <a:off x="1467"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28" name="Freeform 1602"/>
              <p:cNvSpPr>
                <a:spLocks/>
              </p:cNvSpPr>
              <p:nvPr/>
            </p:nvSpPr>
            <p:spPr bwMode="auto">
              <a:xfrm>
                <a:off x="1452"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29" name="Freeform 1603"/>
              <p:cNvSpPr>
                <a:spLocks/>
              </p:cNvSpPr>
              <p:nvPr/>
            </p:nvSpPr>
            <p:spPr bwMode="auto">
              <a:xfrm>
                <a:off x="1474"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30" name="Rectangle 1604"/>
              <p:cNvSpPr>
                <a:spLocks noChangeArrowheads="1"/>
              </p:cNvSpPr>
              <p:nvPr/>
            </p:nvSpPr>
            <p:spPr bwMode="auto">
              <a:xfrm>
                <a:off x="1396"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31" name="Rectangle 1605"/>
              <p:cNvSpPr>
                <a:spLocks noChangeArrowheads="1"/>
              </p:cNvSpPr>
              <p:nvPr/>
            </p:nvSpPr>
            <p:spPr bwMode="auto">
              <a:xfrm>
                <a:off x="1419"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32" name="Freeform 1606"/>
              <p:cNvSpPr>
                <a:spLocks/>
              </p:cNvSpPr>
              <p:nvPr/>
            </p:nvSpPr>
            <p:spPr bwMode="auto">
              <a:xfrm>
                <a:off x="1403" y="2953"/>
                <a:ext cx="7" cy="7"/>
              </a:xfrm>
              <a:custGeom>
                <a:avLst/>
                <a:gdLst>
                  <a:gd name="T0" fmla="*/ 0 w 7"/>
                  <a:gd name="T1" fmla="*/ 4 h 7"/>
                  <a:gd name="T2" fmla="*/ 2 w 7"/>
                  <a:gd name="T3" fmla="*/ 0 h 7"/>
                  <a:gd name="T4" fmla="*/ 4 w 7"/>
                  <a:gd name="T5" fmla="*/ 0 h 7"/>
                  <a:gd name="T6" fmla="*/ 7 w 7"/>
                  <a:gd name="T7" fmla="*/ 4 h 7"/>
                  <a:gd name="T8" fmla="*/ 4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4" y="0"/>
                    </a:lnTo>
                    <a:lnTo>
                      <a:pt x="7"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33" name="Freeform 1607"/>
              <p:cNvSpPr>
                <a:spLocks/>
              </p:cNvSpPr>
              <p:nvPr/>
            </p:nvSpPr>
            <p:spPr bwMode="auto">
              <a:xfrm>
                <a:off x="1423"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34" name="Rectangle 1608"/>
              <p:cNvSpPr>
                <a:spLocks noChangeArrowheads="1"/>
              </p:cNvSpPr>
              <p:nvPr/>
            </p:nvSpPr>
            <p:spPr bwMode="auto">
              <a:xfrm>
                <a:off x="1348"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35" name="Rectangle 1609"/>
              <p:cNvSpPr>
                <a:spLocks noChangeArrowheads="1"/>
              </p:cNvSpPr>
              <p:nvPr/>
            </p:nvSpPr>
            <p:spPr bwMode="auto">
              <a:xfrm>
                <a:off x="1370"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36" name="Freeform 1610"/>
              <p:cNvSpPr>
                <a:spLocks/>
              </p:cNvSpPr>
              <p:nvPr/>
            </p:nvSpPr>
            <p:spPr bwMode="auto">
              <a:xfrm>
                <a:off x="1352"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37" name="Freeform 1611"/>
              <p:cNvSpPr>
                <a:spLocks/>
              </p:cNvSpPr>
              <p:nvPr/>
            </p:nvSpPr>
            <p:spPr bwMode="auto">
              <a:xfrm>
                <a:off x="1374"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33" name="Rectangle 1612"/>
            <p:cNvSpPr>
              <a:spLocks noChangeArrowheads="1"/>
            </p:cNvSpPr>
            <p:nvPr/>
          </p:nvSpPr>
          <p:spPr bwMode="auto">
            <a:xfrm>
              <a:off x="2006" y="2792"/>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34" name="Group 1613"/>
            <p:cNvGrpSpPr>
              <a:grpSpLocks/>
            </p:cNvGrpSpPr>
            <p:nvPr/>
          </p:nvGrpSpPr>
          <p:grpSpPr bwMode="auto">
            <a:xfrm>
              <a:off x="2033" y="2796"/>
              <a:ext cx="374" cy="35"/>
              <a:chOff x="1353" y="2813"/>
              <a:chExt cx="374" cy="35"/>
            </a:xfrm>
          </p:grpSpPr>
          <p:sp>
            <p:nvSpPr>
              <p:cNvPr id="19788" name="Rectangle 1614"/>
              <p:cNvSpPr>
                <a:spLocks noChangeArrowheads="1"/>
              </p:cNvSpPr>
              <p:nvPr/>
            </p:nvSpPr>
            <p:spPr bwMode="auto">
              <a:xfrm>
                <a:off x="1467" y="2813"/>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89" name="Freeform 1615"/>
              <p:cNvSpPr>
                <a:spLocks/>
              </p:cNvSpPr>
              <p:nvPr/>
            </p:nvSpPr>
            <p:spPr bwMode="auto">
              <a:xfrm>
                <a:off x="1373" y="2831"/>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90" name="Freeform 1616"/>
              <p:cNvSpPr>
                <a:spLocks/>
              </p:cNvSpPr>
              <p:nvPr/>
            </p:nvSpPr>
            <p:spPr bwMode="auto">
              <a:xfrm>
                <a:off x="1364" y="2831"/>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91" name="Freeform 1617"/>
              <p:cNvSpPr>
                <a:spLocks/>
              </p:cNvSpPr>
              <p:nvPr/>
            </p:nvSpPr>
            <p:spPr bwMode="auto">
              <a:xfrm>
                <a:off x="1353" y="283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92" name="Freeform 1618"/>
              <p:cNvSpPr>
                <a:spLocks/>
              </p:cNvSpPr>
              <p:nvPr/>
            </p:nvSpPr>
            <p:spPr bwMode="auto">
              <a:xfrm>
                <a:off x="1384" y="2831"/>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93" name="Rectangle 1619"/>
              <p:cNvSpPr>
                <a:spLocks noChangeArrowheads="1"/>
              </p:cNvSpPr>
              <p:nvPr/>
            </p:nvSpPr>
            <p:spPr bwMode="auto">
              <a:xfrm>
                <a:off x="1509" y="2835"/>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94" name="Rectangle 1620"/>
              <p:cNvSpPr>
                <a:spLocks noChangeArrowheads="1"/>
              </p:cNvSpPr>
              <p:nvPr/>
            </p:nvSpPr>
            <p:spPr bwMode="auto">
              <a:xfrm>
                <a:off x="1421"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95" name="Freeform 1621"/>
              <p:cNvSpPr>
                <a:spLocks/>
              </p:cNvSpPr>
              <p:nvPr/>
            </p:nvSpPr>
            <p:spPr bwMode="auto">
              <a:xfrm>
                <a:off x="1423"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96" name="Rectangle 1622"/>
              <p:cNvSpPr>
                <a:spLocks noChangeArrowheads="1"/>
              </p:cNvSpPr>
              <p:nvPr/>
            </p:nvSpPr>
            <p:spPr bwMode="auto">
              <a:xfrm>
                <a:off x="1399"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97" name="Freeform 1623"/>
              <p:cNvSpPr>
                <a:spLocks/>
              </p:cNvSpPr>
              <p:nvPr/>
            </p:nvSpPr>
            <p:spPr bwMode="auto">
              <a:xfrm>
                <a:off x="1401"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98" name="Rectangle 1624"/>
              <p:cNvSpPr>
                <a:spLocks noChangeArrowheads="1"/>
              </p:cNvSpPr>
              <p:nvPr/>
            </p:nvSpPr>
            <p:spPr bwMode="auto">
              <a:xfrm>
                <a:off x="1621"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99" name="Rectangle 1625"/>
              <p:cNvSpPr>
                <a:spLocks noChangeArrowheads="1"/>
              </p:cNvSpPr>
              <p:nvPr/>
            </p:nvSpPr>
            <p:spPr bwMode="auto">
              <a:xfrm>
                <a:off x="1643"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00" name="Freeform 1626"/>
              <p:cNvSpPr>
                <a:spLocks/>
              </p:cNvSpPr>
              <p:nvPr/>
            </p:nvSpPr>
            <p:spPr bwMode="auto">
              <a:xfrm>
                <a:off x="1626"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01" name="Freeform 1627"/>
              <p:cNvSpPr>
                <a:spLocks/>
              </p:cNvSpPr>
              <p:nvPr/>
            </p:nvSpPr>
            <p:spPr bwMode="auto">
              <a:xfrm>
                <a:off x="1648" y="2828"/>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02" name="Rectangle 1628"/>
              <p:cNvSpPr>
                <a:spLocks noChangeArrowheads="1"/>
              </p:cNvSpPr>
              <p:nvPr/>
            </p:nvSpPr>
            <p:spPr bwMode="auto">
              <a:xfrm>
                <a:off x="1687"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03" name="Rectangle 1629"/>
              <p:cNvSpPr>
                <a:spLocks noChangeArrowheads="1"/>
              </p:cNvSpPr>
              <p:nvPr/>
            </p:nvSpPr>
            <p:spPr bwMode="auto">
              <a:xfrm>
                <a:off x="1707" y="2824"/>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804" name="Freeform 1630"/>
              <p:cNvSpPr>
                <a:spLocks/>
              </p:cNvSpPr>
              <p:nvPr/>
            </p:nvSpPr>
            <p:spPr bwMode="auto">
              <a:xfrm>
                <a:off x="1692"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805" name="Freeform 1631"/>
              <p:cNvSpPr>
                <a:spLocks/>
              </p:cNvSpPr>
              <p:nvPr/>
            </p:nvSpPr>
            <p:spPr bwMode="auto">
              <a:xfrm>
                <a:off x="1714" y="2828"/>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35" name="Rectangle 1632"/>
            <p:cNvSpPr>
              <a:spLocks noChangeArrowheads="1"/>
            </p:cNvSpPr>
            <p:nvPr/>
          </p:nvSpPr>
          <p:spPr bwMode="auto">
            <a:xfrm>
              <a:off x="2006" y="3129"/>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36" name="Group 1633"/>
            <p:cNvGrpSpPr>
              <a:grpSpLocks/>
            </p:cNvGrpSpPr>
            <p:nvPr/>
          </p:nvGrpSpPr>
          <p:grpSpPr bwMode="auto">
            <a:xfrm>
              <a:off x="2009" y="3134"/>
              <a:ext cx="420" cy="31"/>
              <a:chOff x="1329" y="3151"/>
              <a:chExt cx="420" cy="31"/>
            </a:xfrm>
          </p:grpSpPr>
          <p:sp>
            <p:nvSpPr>
              <p:cNvPr id="19659" name="Freeform 1634"/>
              <p:cNvSpPr>
                <a:spLocks/>
              </p:cNvSpPr>
              <p:nvPr/>
            </p:nvSpPr>
            <p:spPr bwMode="auto">
              <a:xfrm>
                <a:off x="1329" y="317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60" name="Rectangle 1635"/>
              <p:cNvSpPr>
                <a:spLocks noChangeArrowheads="1"/>
              </p:cNvSpPr>
              <p:nvPr/>
            </p:nvSpPr>
            <p:spPr bwMode="auto">
              <a:xfrm>
                <a:off x="135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61" name="Freeform 1636"/>
              <p:cNvSpPr>
                <a:spLocks/>
              </p:cNvSpPr>
              <p:nvPr/>
            </p:nvSpPr>
            <p:spPr bwMode="auto">
              <a:xfrm>
                <a:off x="136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62" name="Rectangle 1637"/>
              <p:cNvSpPr>
                <a:spLocks noChangeArrowheads="1"/>
              </p:cNvSpPr>
              <p:nvPr/>
            </p:nvSpPr>
            <p:spPr bwMode="auto">
              <a:xfrm>
                <a:off x="134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63" name="Freeform 1638"/>
              <p:cNvSpPr>
                <a:spLocks/>
              </p:cNvSpPr>
              <p:nvPr/>
            </p:nvSpPr>
            <p:spPr bwMode="auto">
              <a:xfrm>
                <a:off x="1342"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64" name="Rectangle 1639"/>
              <p:cNvSpPr>
                <a:spLocks noChangeArrowheads="1"/>
              </p:cNvSpPr>
              <p:nvPr/>
            </p:nvSpPr>
            <p:spPr bwMode="auto">
              <a:xfrm>
                <a:off x="1714"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65" name="Freeform 1640"/>
              <p:cNvSpPr>
                <a:spLocks/>
              </p:cNvSpPr>
              <p:nvPr/>
            </p:nvSpPr>
            <p:spPr bwMode="auto">
              <a:xfrm>
                <a:off x="1716"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66" name="Rectangle 1641"/>
              <p:cNvSpPr>
                <a:spLocks noChangeArrowheads="1"/>
              </p:cNvSpPr>
              <p:nvPr/>
            </p:nvSpPr>
            <p:spPr bwMode="auto">
              <a:xfrm>
                <a:off x="1542"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67" name="Freeform 1642"/>
              <p:cNvSpPr>
                <a:spLocks/>
              </p:cNvSpPr>
              <p:nvPr/>
            </p:nvSpPr>
            <p:spPr bwMode="auto">
              <a:xfrm>
                <a:off x="154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68" name="Rectangle 1643"/>
              <p:cNvSpPr>
                <a:spLocks noChangeArrowheads="1"/>
              </p:cNvSpPr>
              <p:nvPr/>
            </p:nvSpPr>
            <p:spPr bwMode="auto">
              <a:xfrm>
                <a:off x="1696"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69" name="Freeform 1644"/>
              <p:cNvSpPr>
                <a:spLocks/>
              </p:cNvSpPr>
              <p:nvPr/>
            </p:nvSpPr>
            <p:spPr bwMode="auto">
              <a:xfrm>
                <a:off x="1699"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70" name="Rectangle 1645"/>
              <p:cNvSpPr>
                <a:spLocks noChangeArrowheads="1"/>
              </p:cNvSpPr>
              <p:nvPr/>
            </p:nvSpPr>
            <p:spPr bwMode="auto">
              <a:xfrm>
                <a:off x="1527"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71" name="Freeform 1646"/>
              <p:cNvSpPr>
                <a:spLocks/>
              </p:cNvSpPr>
              <p:nvPr/>
            </p:nvSpPr>
            <p:spPr bwMode="auto">
              <a:xfrm>
                <a:off x="1529"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72" name="Rectangle 1647"/>
              <p:cNvSpPr>
                <a:spLocks noChangeArrowheads="1"/>
              </p:cNvSpPr>
              <p:nvPr/>
            </p:nvSpPr>
            <p:spPr bwMode="auto">
              <a:xfrm>
                <a:off x="167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73" name="Freeform 1648"/>
              <p:cNvSpPr>
                <a:spLocks/>
              </p:cNvSpPr>
              <p:nvPr/>
            </p:nvSpPr>
            <p:spPr bwMode="auto">
              <a:xfrm>
                <a:off x="1683"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74" name="Rectangle 1649"/>
              <p:cNvSpPr>
                <a:spLocks noChangeArrowheads="1"/>
              </p:cNvSpPr>
              <p:nvPr/>
            </p:nvSpPr>
            <p:spPr bwMode="auto">
              <a:xfrm>
                <a:off x="1509"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75" name="Freeform 1650"/>
              <p:cNvSpPr>
                <a:spLocks/>
              </p:cNvSpPr>
              <p:nvPr/>
            </p:nvSpPr>
            <p:spPr bwMode="auto">
              <a:xfrm>
                <a:off x="1512"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76" name="Rectangle 1651"/>
              <p:cNvSpPr>
                <a:spLocks noChangeArrowheads="1"/>
              </p:cNvSpPr>
              <p:nvPr/>
            </p:nvSpPr>
            <p:spPr bwMode="auto">
              <a:xfrm>
                <a:off x="166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77" name="Freeform 1652"/>
              <p:cNvSpPr>
                <a:spLocks/>
              </p:cNvSpPr>
              <p:nvPr/>
            </p:nvSpPr>
            <p:spPr bwMode="auto">
              <a:xfrm>
                <a:off x="1666"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78" name="Rectangle 1653"/>
              <p:cNvSpPr>
                <a:spLocks noChangeArrowheads="1"/>
              </p:cNvSpPr>
              <p:nvPr/>
            </p:nvSpPr>
            <p:spPr bwMode="auto">
              <a:xfrm>
                <a:off x="1492"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79" name="Freeform 1654"/>
              <p:cNvSpPr>
                <a:spLocks/>
              </p:cNvSpPr>
              <p:nvPr/>
            </p:nvSpPr>
            <p:spPr bwMode="auto">
              <a:xfrm>
                <a:off x="1494"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80" name="Rectangle 1655"/>
              <p:cNvSpPr>
                <a:spLocks noChangeArrowheads="1"/>
              </p:cNvSpPr>
              <p:nvPr/>
            </p:nvSpPr>
            <p:spPr bwMode="auto">
              <a:xfrm>
                <a:off x="1646"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81" name="Freeform 1656"/>
              <p:cNvSpPr>
                <a:spLocks/>
              </p:cNvSpPr>
              <p:nvPr/>
            </p:nvSpPr>
            <p:spPr bwMode="auto">
              <a:xfrm>
                <a:off x="1648"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82" name="Rectangle 1657"/>
              <p:cNvSpPr>
                <a:spLocks noChangeArrowheads="1"/>
              </p:cNvSpPr>
              <p:nvPr/>
            </p:nvSpPr>
            <p:spPr bwMode="auto">
              <a:xfrm>
                <a:off x="1476" y="316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83" name="Freeform 1658"/>
              <p:cNvSpPr>
                <a:spLocks/>
              </p:cNvSpPr>
              <p:nvPr/>
            </p:nvSpPr>
            <p:spPr bwMode="auto">
              <a:xfrm>
                <a:off x="1479"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84" name="Rectangle 1659"/>
              <p:cNvSpPr>
                <a:spLocks noChangeArrowheads="1"/>
              </p:cNvSpPr>
              <p:nvPr/>
            </p:nvSpPr>
            <p:spPr bwMode="auto">
              <a:xfrm>
                <a:off x="162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85" name="Freeform 1660"/>
              <p:cNvSpPr>
                <a:spLocks/>
              </p:cNvSpPr>
              <p:nvPr/>
            </p:nvSpPr>
            <p:spPr bwMode="auto">
              <a:xfrm>
                <a:off x="1630" y="3166"/>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86" name="Rectangle 1661"/>
              <p:cNvSpPr>
                <a:spLocks noChangeArrowheads="1"/>
              </p:cNvSpPr>
              <p:nvPr/>
            </p:nvSpPr>
            <p:spPr bwMode="auto">
              <a:xfrm>
                <a:off x="145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87" name="Freeform 1662"/>
              <p:cNvSpPr>
                <a:spLocks/>
              </p:cNvSpPr>
              <p:nvPr/>
            </p:nvSpPr>
            <p:spPr bwMode="auto">
              <a:xfrm>
                <a:off x="1461"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88" name="Rectangle 1663"/>
              <p:cNvSpPr>
                <a:spLocks noChangeArrowheads="1"/>
              </p:cNvSpPr>
              <p:nvPr/>
            </p:nvSpPr>
            <p:spPr bwMode="auto">
              <a:xfrm>
                <a:off x="161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89" name="Freeform 1664"/>
              <p:cNvSpPr>
                <a:spLocks/>
              </p:cNvSpPr>
              <p:nvPr/>
            </p:nvSpPr>
            <p:spPr bwMode="auto">
              <a:xfrm>
                <a:off x="1615"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90" name="Rectangle 1665"/>
              <p:cNvSpPr>
                <a:spLocks noChangeArrowheads="1"/>
              </p:cNvSpPr>
              <p:nvPr/>
            </p:nvSpPr>
            <p:spPr bwMode="auto">
              <a:xfrm>
                <a:off x="1441"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91" name="Freeform 1666"/>
              <p:cNvSpPr>
                <a:spLocks/>
              </p:cNvSpPr>
              <p:nvPr/>
            </p:nvSpPr>
            <p:spPr bwMode="auto">
              <a:xfrm>
                <a:off x="1443"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92" name="Rectangle 1667"/>
              <p:cNvSpPr>
                <a:spLocks noChangeArrowheads="1"/>
              </p:cNvSpPr>
              <p:nvPr/>
            </p:nvSpPr>
            <p:spPr bwMode="auto">
              <a:xfrm>
                <a:off x="159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93" name="Freeform 1668"/>
              <p:cNvSpPr>
                <a:spLocks/>
              </p:cNvSpPr>
              <p:nvPr/>
            </p:nvSpPr>
            <p:spPr bwMode="auto">
              <a:xfrm>
                <a:off x="159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94" name="Rectangle 1669"/>
              <p:cNvSpPr>
                <a:spLocks noChangeArrowheads="1"/>
              </p:cNvSpPr>
              <p:nvPr/>
            </p:nvSpPr>
            <p:spPr bwMode="auto">
              <a:xfrm>
                <a:off x="1424"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95" name="Freeform 1670"/>
              <p:cNvSpPr>
                <a:spLocks/>
              </p:cNvSpPr>
              <p:nvPr/>
            </p:nvSpPr>
            <p:spPr bwMode="auto">
              <a:xfrm>
                <a:off x="1428"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96" name="Rectangle 1671"/>
              <p:cNvSpPr>
                <a:spLocks noChangeArrowheads="1"/>
              </p:cNvSpPr>
              <p:nvPr/>
            </p:nvSpPr>
            <p:spPr bwMode="auto">
              <a:xfrm>
                <a:off x="1578"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97" name="Freeform 1672"/>
              <p:cNvSpPr>
                <a:spLocks/>
              </p:cNvSpPr>
              <p:nvPr/>
            </p:nvSpPr>
            <p:spPr bwMode="auto">
              <a:xfrm>
                <a:off x="1580"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98" name="Rectangle 1673"/>
              <p:cNvSpPr>
                <a:spLocks noChangeArrowheads="1"/>
              </p:cNvSpPr>
              <p:nvPr/>
            </p:nvSpPr>
            <p:spPr bwMode="auto">
              <a:xfrm>
                <a:off x="140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99" name="Freeform 1674"/>
              <p:cNvSpPr>
                <a:spLocks/>
              </p:cNvSpPr>
              <p:nvPr/>
            </p:nvSpPr>
            <p:spPr bwMode="auto">
              <a:xfrm>
                <a:off x="141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00" name="Rectangle 1675"/>
              <p:cNvSpPr>
                <a:spLocks noChangeArrowheads="1"/>
              </p:cNvSpPr>
              <p:nvPr/>
            </p:nvSpPr>
            <p:spPr bwMode="auto">
              <a:xfrm>
                <a:off x="156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01" name="Freeform 1676"/>
              <p:cNvSpPr>
                <a:spLocks/>
              </p:cNvSpPr>
              <p:nvPr/>
            </p:nvSpPr>
            <p:spPr bwMode="auto">
              <a:xfrm>
                <a:off x="1562"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02" name="Rectangle 1677"/>
              <p:cNvSpPr>
                <a:spLocks noChangeArrowheads="1"/>
              </p:cNvSpPr>
              <p:nvPr/>
            </p:nvSpPr>
            <p:spPr bwMode="auto">
              <a:xfrm>
                <a:off x="139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03" name="Freeform 1678"/>
              <p:cNvSpPr>
                <a:spLocks/>
              </p:cNvSpPr>
              <p:nvPr/>
            </p:nvSpPr>
            <p:spPr bwMode="auto">
              <a:xfrm>
                <a:off x="1393"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04" name="Rectangle 1679"/>
              <p:cNvSpPr>
                <a:spLocks noChangeArrowheads="1"/>
              </p:cNvSpPr>
              <p:nvPr/>
            </p:nvSpPr>
            <p:spPr bwMode="auto">
              <a:xfrm>
                <a:off x="1732" y="316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05" name="Freeform 1680"/>
              <p:cNvSpPr>
                <a:spLocks/>
              </p:cNvSpPr>
              <p:nvPr/>
            </p:nvSpPr>
            <p:spPr bwMode="auto">
              <a:xfrm>
                <a:off x="1734"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06" name="Rectangle 1681"/>
              <p:cNvSpPr>
                <a:spLocks noChangeArrowheads="1"/>
              </p:cNvSpPr>
              <p:nvPr/>
            </p:nvSpPr>
            <p:spPr bwMode="auto">
              <a:xfrm>
                <a:off x="137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07" name="Freeform 1682"/>
              <p:cNvSpPr>
                <a:spLocks/>
              </p:cNvSpPr>
              <p:nvPr/>
            </p:nvSpPr>
            <p:spPr bwMode="auto">
              <a:xfrm>
                <a:off x="1375"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08" name="Rectangle 1683"/>
              <p:cNvSpPr>
                <a:spLocks noChangeArrowheads="1"/>
              </p:cNvSpPr>
              <p:nvPr/>
            </p:nvSpPr>
            <p:spPr bwMode="auto">
              <a:xfrm>
                <a:off x="135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09" name="Freeform 1684"/>
              <p:cNvSpPr>
                <a:spLocks/>
              </p:cNvSpPr>
              <p:nvPr/>
            </p:nvSpPr>
            <p:spPr bwMode="auto">
              <a:xfrm>
                <a:off x="136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10" name="Rectangle 1685"/>
              <p:cNvSpPr>
                <a:spLocks noChangeArrowheads="1"/>
              </p:cNvSpPr>
              <p:nvPr/>
            </p:nvSpPr>
            <p:spPr bwMode="auto">
              <a:xfrm>
                <a:off x="134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11" name="Freeform 1686"/>
              <p:cNvSpPr>
                <a:spLocks/>
              </p:cNvSpPr>
              <p:nvPr/>
            </p:nvSpPr>
            <p:spPr bwMode="auto">
              <a:xfrm>
                <a:off x="1342"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12" name="Rectangle 1687"/>
              <p:cNvSpPr>
                <a:spLocks noChangeArrowheads="1"/>
              </p:cNvSpPr>
              <p:nvPr/>
            </p:nvSpPr>
            <p:spPr bwMode="auto">
              <a:xfrm>
                <a:off x="1714"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13" name="Freeform 1688"/>
              <p:cNvSpPr>
                <a:spLocks/>
              </p:cNvSpPr>
              <p:nvPr/>
            </p:nvSpPr>
            <p:spPr bwMode="auto">
              <a:xfrm>
                <a:off x="1716"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14" name="Rectangle 1689"/>
              <p:cNvSpPr>
                <a:spLocks noChangeArrowheads="1"/>
              </p:cNvSpPr>
              <p:nvPr/>
            </p:nvSpPr>
            <p:spPr bwMode="auto">
              <a:xfrm>
                <a:off x="1542"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15" name="Freeform 1690"/>
              <p:cNvSpPr>
                <a:spLocks/>
              </p:cNvSpPr>
              <p:nvPr/>
            </p:nvSpPr>
            <p:spPr bwMode="auto">
              <a:xfrm>
                <a:off x="154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16" name="Rectangle 1691"/>
              <p:cNvSpPr>
                <a:spLocks noChangeArrowheads="1"/>
              </p:cNvSpPr>
              <p:nvPr/>
            </p:nvSpPr>
            <p:spPr bwMode="auto">
              <a:xfrm>
                <a:off x="1696"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17" name="Freeform 1692"/>
              <p:cNvSpPr>
                <a:spLocks/>
              </p:cNvSpPr>
              <p:nvPr/>
            </p:nvSpPr>
            <p:spPr bwMode="auto">
              <a:xfrm>
                <a:off x="1699"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18" name="Rectangle 1693"/>
              <p:cNvSpPr>
                <a:spLocks noChangeArrowheads="1"/>
              </p:cNvSpPr>
              <p:nvPr/>
            </p:nvSpPr>
            <p:spPr bwMode="auto">
              <a:xfrm>
                <a:off x="1527"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19" name="Freeform 1694"/>
              <p:cNvSpPr>
                <a:spLocks/>
              </p:cNvSpPr>
              <p:nvPr/>
            </p:nvSpPr>
            <p:spPr bwMode="auto">
              <a:xfrm>
                <a:off x="1529"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20" name="Rectangle 1695"/>
              <p:cNvSpPr>
                <a:spLocks noChangeArrowheads="1"/>
              </p:cNvSpPr>
              <p:nvPr/>
            </p:nvSpPr>
            <p:spPr bwMode="auto">
              <a:xfrm>
                <a:off x="167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21" name="Freeform 1696"/>
              <p:cNvSpPr>
                <a:spLocks/>
              </p:cNvSpPr>
              <p:nvPr/>
            </p:nvSpPr>
            <p:spPr bwMode="auto">
              <a:xfrm>
                <a:off x="1683"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22" name="Rectangle 1697"/>
              <p:cNvSpPr>
                <a:spLocks noChangeArrowheads="1"/>
              </p:cNvSpPr>
              <p:nvPr/>
            </p:nvSpPr>
            <p:spPr bwMode="auto">
              <a:xfrm>
                <a:off x="1509"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23" name="Freeform 1698"/>
              <p:cNvSpPr>
                <a:spLocks/>
              </p:cNvSpPr>
              <p:nvPr/>
            </p:nvSpPr>
            <p:spPr bwMode="auto">
              <a:xfrm>
                <a:off x="1512"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24" name="Rectangle 1699"/>
              <p:cNvSpPr>
                <a:spLocks noChangeArrowheads="1"/>
              </p:cNvSpPr>
              <p:nvPr/>
            </p:nvSpPr>
            <p:spPr bwMode="auto">
              <a:xfrm>
                <a:off x="166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25" name="Freeform 1700"/>
              <p:cNvSpPr>
                <a:spLocks/>
              </p:cNvSpPr>
              <p:nvPr/>
            </p:nvSpPr>
            <p:spPr bwMode="auto">
              <a:xfrm>
                <a:off x="1666"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26" name="Rectangle 1701"/>
              <p:cNvSpPr>
                <a:spLocks noChangeArrowheads="1"/>
              </p:cNvSpPr>
              <p:nvPr/>
            </p:nvSpPr>
            <p:spPr bwMode="auto">
              <a:xfrm>
                <a:off x="1492"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27" name="Freeform 1702"/>
              <p:cNvSpPr>
                <a:spLocks/>
              </p:cNvSpPr>
              <p:nvPr/>
            </p:nvSpPr>
            <p:spPr bwMode="auto">
              <a:xfrm>
                <a:off x="1494"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28" name="Rectangle 1703"/>
              <p:cNvSpPr>
                <a:spLocks noChangeArrowheads="1"/>
              </p:cNvSpPr>
              <p:nvPr/>
            </p:nvSpPr>
            <p:spPr bwMode="auto">
              <a:xfrm>
                <a:off x="1646"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29" name="Freeform 1704"/>
              <p:cNvSpPr>
                <a:spLocks/>
              </p:cNvSpPr>
              <p:nvPr/>
            </p:nvSpPr>
            <p:spPr bwMode="auto">
              <a:xfrm>
                <a:off x="1648"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30" name="Rectangle 1705"/>
              <p:cNvSpPr>
                <a:spLocks noChangeArrowheads="1"/>
              </p:cNvSpPr>
              <p:nvPr/>
            </p:nvSpPr>
            <p:spPr bwMode="auto">
              <a:xfrm>
                <a:off x="1476" y="315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31" name="Freeform 1706"/>
              <p:cNvSpPr>
                <a:spLocks/>
              </p:cNvSpPr>
              <p:nvPr/>
            </p:nvSpPr>
            <p:spPr bwMode="auto">
              <a:xfrm>
                <a:off x="1479"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32" name="Rectangle 1707"/>
              <p:cNvSpPr>
                <a:spLocks noChangeArrowheads="1"/>
              </p:cNvSpPr>
              <p:nvPr/>
            </p:nvSpPr>
            <p:spPr bwMode="auto">
              <a:xfrm>
                <a:off x="162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33" name="Freeform 1708"/>
              <p:cNvSpPr>
                <a:spLocks/>
              </p:cNvSpPr>
              <p:nvPr/>
            </p:nvSpPr>
            <p:spPr bwMode="auto">
              <a:xfrm>
                <a:off x="1630" y="3153"/>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34" name="Rectangle 1709"/>
              <p:cNvSpPr>
                <a:spLocks noChangeArrowheads="1"/>
              </p:cNvSpPr>
              <p:nvPr/>
            </p:nvSpPr>
            <p:spPr bwMode="auto">
              <a:xfrm>
                <a:off x="145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35" name="Freeform 1710"/>
              <p:cNvSpPr>
                <a:spLocks/>
              </p:cNvSpPr>
              <p:nvPr/>
            </p:nvSpPr>
            <p:spPr bwMode="auto">
              <a:xfrm>
                <a:off x="1461"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36" name="Rectangle 1711"/>
              <p:cNvSpPr>
                <a:spLocks noChangeArrowheads="1"/>
              </p:cNvSpPr>
              <p:nvPr/>
            </p:nvSpPr>
            <p:spPr bwMode="auto">
              <a:xfrm>
                <a:off x="161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37" name="Freeform 1712"/>
              <p:cNvSpPr>
                <a:spLocks/>
              </p:cNvSpPr>
              <p:nvPr/>
            </p:nvSpPr>
            <p:spPr bwMode="auto">
              <a:xfrm>
                <a:off x="1615"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38" name="Rectangle 1713"/>
              <p:cNvSpPr>
                <a:spLocks noChangeArrowheads="1"/>
              </p:cNvSpPr>
              <p:nvPr/>
            </p:nvSpPr>
            <p:spPr bwMode="auto">
              <a:xfrm>
                <a:off x="1441"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39" name="Freeform 1714"/>
              <p:cNvSpPr>
                <a:spLocks/>
              </p:cNvSpPr>
              <p:nvPr/>
            </p:nvSpPr>
            <p:spPr bwMode="auto">
              <a:xfrm>
                <a:off x="1443"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40" name="Rectangle 1715"/>
              <p:cNvSpPr>
                <a:spLocks noChangeArrowheads="1"/>
              </p:cNvSpPr>
              <p:nvPr/>
            </p:nvSpPr>
            <p:spPr bwMode="auto">
              <a:xfrm>
                <a:off x="159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41" name="Freeform 1716"/>
              <p:cNvSpPr>
                <a:spLocks/>
              </p:cNvSpPr>
              <p:nvPr/>
            </p:nvSpPr>
            <p:spPr bwMode="auto">
              <a:xfrm>
                <a:off x="159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42" name="Rectangle 1717"/>
              <p:cNvSpPr>
                <a:spLocks noChangeArrowheads="1"/>
              </p:cNvSpPr>
              <p:nvPr/>
            </p:nvSpPr>
            <p:spPr bwMode="auto">
              <a:xfrm>
                <a:off x="1424"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43" name="Freeform 1718"/>
              <p:cNvSpPr>
                <a:spLocks/>
              </p:cNvSpPr>
              <p:nvPr/>
            </p:nvSpPr>
            <p:spPr bwMode="auto">
              <a:xfrm>
                <a:off x="1428"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44" name="Rectangle 1719"/>
              <p:cNvSpPr>
                <a:spLocks noChangeArrowheads="1"/>
              </p:cNvSpPr>
              <p:nvPr/>
            </p:nvSpPr>
            <p:spPr bwMode="auto">
              <a:xfrm>
                <a:off x="1578"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45" name="Freeform 1720"/>
              <p:cNvSpPr>
                <a:spLocks/>
              </p:cNvSpPr>
              <p:nvPr/>
            </p:nvSpPr>
            <p:spPr bwMode="auto">
              <a:xfrm>
                <a:off x="1580"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46" name="Rectangle 1721"/>
              <p:cNvSpPr>
                <a:spLocks noChangeArrowheads="1"/>
              </p:cNvSpPr>
              <p:nvPr/>
            </p:nvSpPr>
            <p:spPr bwMode="auto">
              <a:xfrm>
                <a:off x="140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47" name="Freeform 1722"/>
              <p:cNvSpPr>
                <a:spLocks/>
              </p:cNvSpPr>
              <p:nvPr/>
            </p:nvSpPr>
            <p:spPr bwMode="auto">
              <a:xfrm>
                <a:off x="141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48" name="Rectangle 1723"/>
              <p:cNvSpPr>
                <a:spLocks noChangeArrowheads="1"/>
              </p:cNvSpPr>
              <p:nvPr/>
            </p:nvSpPr>
            <p:spPr bwMode="auto">
              <a:xfrm>
                <a:off x="156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49" name="Freeform 1724"/>
              <p:cNvSpPr>
                <a:spLocks/>
              </p:cNvSpPr>
              <p:nvPr/>
            </p:nvSpPr>
            <p:spPr bwMode="auto">
              <a:xfrm>
                <a:off x="1562"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0" name="Rectangle 1725"/>
              <p:cNvSpPr>
                <a:spLocks noChangeArrowheads="1"/>
              </p:cNvSpPr>
              <p:nvPr/>
            </p:nvSpPr>
            <p:spPr bwMode="auto">
              <a:xfrm>
                <a:off x="139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51" name="Freeform 1726"/>
              <p:cNvSpPr>
                <a:spLocks/>
              </p:cNvSpPr>
              <p:nvPr/>
            </p:nvSpPr>
            <p:spPr bwMode="auto">
              <a:xfrm>
                <a:off x="1393"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2" name="Rectangle 1727"/>
              <p:cNvSpPr>
                <a:spLocks noChangeArrowheads="1"/>
              </p:cNvSpPr>
              <p:nvPr/>
            </p:nvSpPr>
            <p:spPr bwMode="auto">
              <a:xfrm>
                <a:off x="1732" y="315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53" name="Freeform 1728"/>
              <p:cNvSpPr>
                <a:spLocks/>
              </p:cNvSpPr>
              <p:nvPr/>
            </p:nvSpPr>
            <p:spPr bwMode="auto">
              <a:xfrm>
                <a:off x="1734"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4" name="Rectangle 1729"/>
              <p:cNvSpPr>
                <a:spLocks noChangeArrowheads="1"/>
              </p:cNvSpPr>
              <p:nvPr/>
            </p:nvSpPr>
            <p:spPr bwMode="auto">
              <a:xfrm>
                <a:off x="137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755" name="Freeform 1730"/>
              <p:cNvSpPr>
                <a:spLocks/>
              </p:cNvSpPr>
              <p:nvPr/>
            </p:nvSpPr>
            <p:spPr bwMode="auto">
              <a:xfrm>
                <a:off x="1375"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6" name="Freeform 1731"/>
              <p:cNvSpPr>
                <a:spLocks/>
              </p:cNvSpPr>
              <p:nvPr/>
            </p:nvSpPr>
            <p:spPr bwMode="auto">
              <a:xfrm>
                <a:off x="170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7" name="Freeform 1732"/>
              <p:cNvSpPr>
                <a:spLocks/>
              </p:cNvSpPr>
              <p:nvPr/>
            </p:nvSpPr>
            <p:spPr bwMode="auto">
              <a:xfrm>
                <a:off x="167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8" name="Freeform 1733"/>
              <p:cNvSpPr>
                <a:spLocks/>
              </p:cNvSpPr>
              <p:nvPr/>
            </p:nvSpPr>
            <p:spPr bwMode="auto">
              <a:xfrm>
                <a:off x="165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59" name="Freeform 1734"/>
              <p:cNvSpPr>
                <a:spLocks/>
              </p:cNvSpPr>
              <p:nvPr/>
            </p:nvSpPr>
            <p:spPr bwMode="auto">
              <a:xfrm>
                <a:off x="162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0" name="Freeform 1735"/>
              <p:cNvSpPr>
                <a:spLocks/>
              </p:cNvSpPr>
              <p:nvPr/>
            </p:nvSpPr>
            <p:spPr bwMode="auto">
              <a:xfrm>
                <a:off x="160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1" name="Freeform 1736"/>
              <p:cNvSpPr>
                <a:spLocks/>
              </p:cNvSpPr>
              <p:nvPr/>
            </p:nvSpPr>
            <p:spPr bwMode="auto">
              <a:xfrm>
                <a:off x="157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2" name="Freeform 1737"/>
              <p:cNvSpPr>
                <a:spLocks/>
              </p:cNvSpPr>
              <p:nvPr/>
            </p:nvSpPr>
            <p:spPr bwMode="auto">
              <a:xfrm>
                <a:off x="1551" y="3178"/>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3" name="Freeform 1738"/>
              <p:cNvSpPr>
                <a:spLocks/>
              </p:cNvSpPr>
              <p:nvPr/>
            </p:nvSpPr>
            <p:spPr bwMode="auto">
              <a:xfrm>
                <a:off x="1525"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4" name="Freeform 1739"/>
              <p:cNvSpPr>
                <a:spLocks/>
              </p:cNvSpPr>
              <p:nvPr/>
            </p:nvSpPr>
            <p:spPr bwMode="auto">
              <a:xfrm>
                <a:off x="1498"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5" name="Freeform 1740"/>
              <p:cNvSpPr>
                <a:spLocks/>
              </p:cNvSpPr>
              <p:nvPr/>
            </p:nvSpPr>
            <p:spPr bwMode="auto">
              <a:xfrm>
                <a:off x="147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6" name="Freeform 1741"/>
              <p:cNvSpPr>
                <a:spLocks/>
              </p:cNvSpPr>
              <p:nvPr/>
            </p:nvSpPr>
            <p:spPr bwMode="auto">
              <a:xfrm>
                <a:off x="144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7" name="Freeform 1742"/>
              <p:cNvSpPr>
                <a:spLocks/>
              </p:cNvSpPr>
              <p:nvPr/>
            </p:nvSpPr>
            <p:spPr bwMode="auto">
              <a:xfrm>
                <a:off x="1421"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8" name="Freeform 1743"/>
              <p:cNvSpPr>
                <a:spLocks/>
              </p:cNvSpPr>
              <p:nvPr/>
            </p:nvSpPr>
            <p:spPr bwMode="auto">
              <a:xfrm>
                <a:off x="1395"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69" name="Freeform 1744"/>
              <p:cNvSpPr>
                <a:spLocks/>
              </p:cNvSpPr>
              <p:nvPr/>
            </p:nvSpPr>
            <p:spPr bwMode="auto">
              <a:xfrm>
                <a:off x="137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0" name="Freeform 1745"/>
              <p:cNvSpPr>
                <a:spLocks/>
              </p:cNvSpPr>
              <p:nvPr/>
            </p:nvSpPr>
            <p:spPr bwMode="auto">
              <a:xfrm>
                <a:off x="134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1" name="Freeform 1746"/>
              <p:cNvSpPr>
                <a:spLocks/>
              </p:cNvSpPr>
              <p:nvPr/>
            </p:nvSpPr>
            <p:spPr bwMode="auto">
              <a:xfrm>
                <a:off x="173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2" name="Freeform 1747"/>
              <p:cNvSpPr>
                <a:spLocks/>
              </p:cNvSpPr>
              <p:nvPr/>
            </p:nvSpPr>
            <p:spPr bwMode="auto">
              <a:xfrm>
                <a:off x="1718"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3" name="Freeform 1748"/>
              <p:cNvSpPr>
                <a:spLocks/>
              </p:cNvSpPr>
              <p:nvPr/>
            </p:nvSpPr>
            <p:spPr bwMode="auto">
              <a:xfrm>
                <a:off x="169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4" name="Freeform 1749"/>
              <p:cNvSpPr>
                <a:spLocks/>
              </p:cNvSpPr>
              <p:nvPr/>
            </p:nvSpPr>
            <p:spPr bwMode="auto">
              <a:xfrm>
                <a:off x="166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5" name="Freeform 1750"/>
              <p:cNvSpPr>
                <a:spLocks/>
              </p:cNvSpPr>
              <p:nvPr/>
            </p:nvSpPr>
            <p:spPr bwMode="auto">
              <a:xfrm>
                <a:off x="1641"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6" name="Freeform 1751"/>
              <p:cNvSpPr>
                <a:spLocks/>
              </p:cNvSpPr>
              <p:nvPr/>
            </p:nvSpPr>
            <p:spPr bwMode="auto">
              <a:xfrm>
                <a:off x="161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7" name="Freeform 1752"/>
              <p:cNvSpPr>
                <a:spLocks/>
              </p:cNvSpPr>
              <p:nvPr/>
            </p:nvSpPr>
            <p:spPr bwMode="auto">
              <a:xfrm>
                <a:off x="158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8" name="Freeform 1753"/>
              <p:cNvSpPr>
                <a:spLocks/>
              </p:cNvSpPr>
              <p:nvPr/>
            </p:nvSpPr>
            <p:spPr bwMode="auto">
              <a:xfrm>
                <a:off x="156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79" name="Freeform 1754"/>
              <p:cNvSpPr>
                <a:spLocks/>
              </p:cNvSpPr>
              <p:nvPr/>
            </p:nvSpPr>
            <p:spPr bwMode="auto">
              <a:xfrm>
                <a:off x="153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0" name="Freeform 1755"/>
              <p:cNvSpPr>
                <a:spLocks/>
              </p:cNvSpPr>
              <p:nvPr/>
            </p:nvSpPr>
            <p:spPr bwMode="auto">
              <a:xfrm>
                <a:off x="151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1" name="Freeform 1756"/>
              <p:cNvSpPr>
                <a:spLocks/>
              </p:cNvSpPr>
              <p:nvPr/>
            </p:nvSpPr>
            <p:spPr bwMode="auto">
              <a:xfrm>
                <a:off x="148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2" name="Freeform 1757"/>
              <p:cNvSpPr>
                <a:spLocks/>
              </p:cNvSpPr>
              <p:nvPr/>
            </p:nvSpPr>
            <p:spPr bwMode="auto">
              <a:xfrm>
                <a:off x="146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3" name="Freeform 1758"/>
              <p:cNvSpPr>
                <a:spLocks/>
              </p:cNvSpPr>
              <p:nvPr/>
            </p:nvSpPr>
            <p:spPr bwMode="auto">
              <a:xfrm>
                <a:off x="143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4" name="Freeform 1759"/>
              <p:cNvSpPr>
                <a:spLocks/>
              </p:cNvSpPr>
              <p:nvPr/>
            </p:nvSpPr>
            <p:spPr bwMode="auto">
              <a:xfrm>
                <a:off x="140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5" name="Freeform 1760"/>
              <p:cNvSpPr>
                <a:spLocks/>
              </p:cNvSpPr>
              <p:nvPr/>
            </p:nvSpPr>
            <p:spPr bwMode="auto">
              <a:xfrm>
                <a:off x="138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6" name="Freeform 1761"/>
              <p:cNvSpPr>
                <a:spLocks/>
              </p:cNvSpPr>
              <p:nvPr/>
            </p:nvSpPr>
            <p:spPr bwMode="auto">
              <a:xfrm>
                <a:off x="135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787" name="Freeform 1762"/>
              <p:cNvSpPr>
                <a:spLocks/>
              </p:cNvSpPr>
              <p:nvPr/>
            </p:nvSpPr>
            <p:spPr bwMode="auto">
              <a:xfrm>
                <a:off x="174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37" name="Rectangle 1763"/>
            <p:cNvSpPr>
              <a:spLocks noChangeArrowheads="1"/>
            </p:cNvSpPr>
            <p:nvPr/>
          </p:nvSpPr>
          <p:spPr bwMode="auto">
            <a:xfrm>
              <a:off x="1979"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38" name="Group 1764"/>
            <p:cNvGrpSpPr>
              <a:grpSpLocks/>
            </p:cNvGrpSpPr>
            <p:nvPr/>
          </p:nvGrpSpPr>
          <p:grpSpPr bwMode="auto">
            <a:xfrm>
              <a:off x="1991" y="3188"/>
              <a:ext cx="192" cy="135"/>
              <a:chOff x="1311" y="3205"/>
              <a:chExt cx="192" cy="135"/>
            </a:xfrm>
          </p:grpSpPr>
          <p:sp>
            <p:nvSpPr>
              <p:cNvPr id="19643" name="Rectangle 1765"/>
              <p:cNvSpPr>
                <a:spLocks noChangeArrowheads="1"/>
              </p:cNvSpPr>
              <p:nvPr/>
            </p:nvSpPr>
            <p:spPr bwMode="auto">
              <a:xfrm>
                <a:off x="1311"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44" name="Freeform 1766"/>
              <p:cNvSpPr>
                <a:spLocks/>
              </p:cNvSpPr>
              <p:nvPr/>
            </p:nvSpPr>
            <p:spPr bwMode="auto">
              <a:xfrm>
                <a:off x="1322"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45" name="Rectangle 1767"/>
              <p:cNvSpPr>
                <a:spLocks noChangeArrowheads="1"/>
              </p:cNvSpPr>
              <p:nvPr/>
            </p:nvSpPr>
            <p:spPr bwMode="auto">
              <a:xfrm>
                <a:off x="1318"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46" name="Line 1768"/>
              <p:cNvSpPr>
                <a:spLocks noChangeShapeType="1"/>
              </p:cNvSpPr>
              <p:nvPr/>
            </p:nvSpPr>
            <p:spPr bwMode="auto">
              <a:xfrm>
                <a:off x="1337"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647" name="Line 1769"/>
              <p:cNvSpPr>
                <a:spLocks noChangeShapeType="1"/>
              </p:cNvSpPr>
              <p:nvPr/>
            </p:nvSpPr>
            <p:spPr bwMode="auto">
              <a:xfrm>
                <a:off x="1324"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648" name="Line 1770"/>
              <p:cNvSpPr>
                <a:spLocks noChangeShapeType="1"/>
              </p:cNvSpPr>
              <p:nvPr/>
            </p:nvSpPr>
            <p:spPr bwMode="auto">
              <a:xfrm>
                <a:off x="1324"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19649" name="Rectangle 1771"/>
              <p:cNvSpPr>
                <a:spLocks noChangeArrowheads="1"/>
              </p:cNvSpPr>
              <p:nvPr/>
            </p:nvSpPr>
            <p:spPr bwMode="auto">
              <a:xfrm>
                <a:off x="1344"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50" name="Rectangle 1772"/>
              <p:cNvSpPr>
                <a:spLocks noChangeArrowheads="1"/>
              </p:cNvSpPr>
              <p:nvPr/>
            </p:nvSpPr>
            <p:spPr bwMode="auto">
              <a:xfrm>
                <a:off x="1333"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51" name="Rectangle 1773"/>
              <p:cNvSpPr>
                <a:spLocks noChangeArrowheads="1"/>
              </p:cNvSpPr>
              <p:nvPr/>
            </p:nvSpPr>
            <p:spPr bwMode="auto">
              <a:xfrm>
                <a:off x="1320"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52" name="Freeform 1774"/>
              <p:cNvSpPr>
                <a:spLocks/>
              </p:cNvSpPr>
              <p:nvPr/>
            </p:nvSpPr>
            <p:spPr bwMode="auto">
              <a:xfrm>
                <a:off x="1396"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53" name="Freeform 1775"/>
              <p:cNvSpPr>
                <a:spLocks/>
              </p:cNvSpPr>
              <p:nvPr/>
            </p:nvSpPr>
            <p:spPr bwMode="auto">
              <a:xfrm>
                <a:off x="1372"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19654" name="Rectangle 1776"/>
              <p:cNvSpPr>
                <a:spLocks noChangeArrowheads="1"/>
              </p:cNvSpPr>
              <p:nvPr/>
            </p:nvSpPr>
            <p:spPr bwMode="auto">
              <a:xfrm>
                <a:off x="1368"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55" name="Freeform 1777"/>
              <p:cNvSpPr>
                <a:spLocks/>
              </p:cNvSpPr>
              <p:nvPr/>
            </p:nvSpPr>
            <p:spPr bwMode="auto">
              <a:xfrm>
                <a:off x="1376"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56" name="Freeform 1778"/>
              <p:cNvSpPr>
                <a:spLocks/>
              </p:cNvSpPr>
              <p:nvPr/>
            </p:nvSpPr>
            <p:spPr bwMode="auto">
              <a:xfrm>
                <a:off x="1486"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57" name="Freeform 1779"/>
              <p:cNvSpPr>
                <a:spLocks/>
              </p:cNvSpPr>
              <p:nvPr/>
            </p:nvSpPr>
            <p:spPr bwMode="auto">
              <a:xfrm>
                <a:off x="1376"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58" name="Freeform 1780"/>
              <p:cNvSpPr>
                <a:spLocks/>
              </p:cNvSpPr>
              <p:nvPr/>
            </p:nvSpPr>
            <p:spPr bwMode="auto">
              <a:xfrm>
                <a:off x="1486"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39" name="Rectangle 1781"/>
            <p:cNvSpPr>
              <a:spLocks noChangeArrowheads="1"/>
            </p:cNvSpPr>
            <p:nvPr/>
          </p:nvSpPr>
          <p:spPr bwMode="auto">
            <a:xfrm>
              <a:off x="2006" y="3087"/>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40" name="Group 1782"/>
            <p:cNvGrpSpPr>
              <a:grpSpLocks/>
            </p:cNvGrpSpPr>
            <p:nvPr/>
          </p:nvGrpSpPr>
          <p:grpSpPr bwMode="auto">
            <a:xfrm>
              <a:off x="2009" y="3092"/>
              <a:ext cx="420" cy="31"/>
              <a:chOff x="1329" y="3109"/>
              <a:chExt cx="420" cy="31"/>
            </a:xfrm>
          </p:grpSpPr>
          <p:sp>
            <p:nvSpPr>
              <p:cNvPr id="19514" name="Freeform 1783"/>
              <p:cNvSpPr>
                <a:spLocks/>
              </p:cNvSpPr>
              <p:nvPr/>
            </p:nvSpPr>
            <p:spPr bwMode="auto">
              <a:xfrm>
                <a:off x="1329" y="3129"/>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5" name="Rectangle 1784"/>
              <p:cNvSpPr>
                <a:spLocks noChangeArrowheads="1"/>
              </p:cNvSpPr>
              <p:nvPr/>
            </p:nvSpPr>
            <p:spPr bwMode="auto">
              <a:xfrm>
                <a:off x="135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16" name="Freeform 1785"/>
              <p:cNvSpPr>
                <a:spLocks/>
              </p:cNvSpPr>
              <p:nvPr/>
            </p:nvSpPr>
            <p:spPr bwMode="auto">
              <a:xfrm>
                <a:off x="136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7" name="Rectangle 1786"/>
              <p:cNvSpPr>
                <a:spLocks noChangeArrowheads="1"/>
              </p:cNvSpPr>
              <p:nvPr/>
            </p:nvSpPr>
            <p:spPr bwMode="auto">
              <a:xfrm>
                <a:off x="134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18" name="Freeform 1787"/>
              <p:cNvSpPr>
                <a:spLocks/>
              </p:cNvSpPr>
              <p:nvPr/>
            </p:nvSpPr>
            <p:spPr bwMode="auto">
              <a:xfrm>
                <a:off x="1342"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9" name="Rectangle 1788"/>
              <p:cNvSpPr>
                <a:spLocks noChangeArrowheads="1"/>
              </p:cNvSpPr>
              <p:nvPr/>
            </p:nvSpPr>
            <p:spPr bwMode="auto">
              <a:xfrm>
                <a:off x="1714"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20" name="Freeform 1789"/>
              <p:cNvSpPr>
                <a:spLocks/>
              </p:cNvSpPr>
              <p:nvPr/>
            </p:nvSpPr>
            <p:spPr bwMode="auto">
              <a:xfrm>
                <a:off x="1716"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21" name="Rectangle 1790"/>
              <p:cNvSpPr>
                <a:spLocks noChangeArrowheads="1"/>
              </p:cNvSpPr>
              <p:nvPr/>
            </p:nvSpPr>
            <p:spPr bwMode="auto">
              <a:xfrm>
                <a:off x="1542"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22" name="Freeform 1791"/>
              <p:cNvSpPr>
                <a:spLocks/>
              </p:cNvSpPr>
              <p:nvPr/>
            </p:nvSpPr>
            <p:spPr bwMode="auto">
              <a:xfrm>
                <a:off x="154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23" name="Rectangle 1792"/>
              <p:cNvSpPr>
                <a:spLocks noChangeArrowheads="1"/>
              </p:cNvSpPr>
              <p:nvPr/>
            </p:nvSpPr>
            <p:spPr bwMode="auto">
              <a:xfrm>
                <a:off x="1696"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24" name="Freeform 1793"/>
              <p:cNvSpPr>
                <a:spLocks/>
              </p:cNvSpPr>
              <p:nvPr/>
            </p:nvSpPr>
            <p:spPr bwMode="auto">
              <a:xfrm>
                <a:off x="1699"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25" name="Rectangle 1794"/>
              <p:cNvSpPr>
                <a:spLocks noChangeArrowheads="1"/>
              </p:cNvSpPr>
              <p:nvPr/>
            </p:nvSpPr>
            <p:spPr bwMode="auto">
              <a:xfrm>
                <a:off x="1527"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26" name="Freeform 1795"/>
              <p:cNvSpPr>
                <a:spLocks/>
              </p:cNvSpPr>
              <p:nvPr/>
            </p:nvSpPr>
            <p:spPr bwMode="auto">
              <a:xfrm>
                <a:off x="1529"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27" name="Rectangle 1796"/>
              <p:cNvSpPr>
                <a:spLocks noChangeArrowheads="1"/>
              </p:cNvSpPr>
              <p:nvPr/>
            </p:nvSpPr>
            <p:spPr bwMode="auto">
              <a:xfrm>
                <a:off x="167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28" name="Freeform 1797"/>
              <p:cNvSpPr>
                <a:spLocks/>
              </p:cNvSpPr>
              <p:nvPr/>
            </p:nvSpPr>
            <p:spPr bwMode="auto">
              <a:xfrm>
                <a:off x="1683"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29" name="Rectangle 1798"/>
              <p:cNvSpPr>
                <a:spLocks noChangeArrowheads="1"/>
              </p:cNvSpPr>
              <p:nvPr/>
            </p:nvSpPr>
            <p:spPr bwMode="auto">
              <a:xfrm>
                <a:off x="1509"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30" name="Freeform 1799"/>
              <p:cNvSpPr>
                <a:spLocks/>
              </p:cNvSpPr>
              <p:nvPr/>
            </p:nvSpPr>
            <p:spPr bwMode="auto">
              <a:xfrm>
                <a:off x="1512"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31" name="Rectangle 1800"/>
              <p:cNvSpPr>
                <a:spLocks noChangeArrowheads="1"/>
              </p:cNvSpPr>
              <p:nvPr/>
            </p:nvSpPr>
            <p:spPr bwMode="auto">
              <a:xfrm>
                <a:off x="166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32" name="Freeform 1801"/>
              <p:cNvSpPr>
                <a:spLocks/>
              </p:cNvSpPr>
              <p:nvPr/>
            </p:nvSpPr>
            <p:spPr bwMode="auto">
              <a:xfrm>
                <a:off x="1666"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33" name="Rectangle 1802"/>
              <p:cNvSpPr>
                <a:spLocks noChangeArrowheads="1"/>
              </p:cNvSpPr>
              <p:nvPr/>
            </p:nvSpPr>
            <p:spPr bwMode="auto">
              <a:xfrm>
                <a:off x="1492"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34" name="Freeform 1803"/>
              <p:cNvSpPr>
                <a:spLocks/>
              </p:cNvSpPr>
              <p:nvPr/>
            </p:nvSpPr>
            <p:spPr bwMode="auto">
              <a:xfrm>
                <a:off x="1494"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35" name="Rectangle 1804"/>
              <p:cNvSpPr>
                <a:spLocks noChangeArrowheads="1"/>
              </p:cNvSpPr>
              <p:nvPr/>
            </p:nvSpPr>
            <p:spPr bwMode="auto">
              <a:xfrm>
                <a:off x="1646"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36" name="Freeform 1805"/>
              <p:cNvSpPr>
                <a:spLocks/>
              </p:cNvSpPr>
              <p:nvPr/>
            </p:nvSpPr>
            <p:spPr bwMode="auto">
              <a:xfrm>
                <a:off x="1648"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37" name="Rectangle 1806"/>
              <p:cNvSpPr>
                <a:spLocks noChangeArrowheads="1"/>
              </p:cNvSpPr>
              <p:nvPr/>
            </p:nvSpPr>
            <p:spPr bwMode="auto">
              <a:xfrm>
                <a:off x="1476" y="3123"/>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38" name="Freeform 1807"/>
              <p:cNvSpPr>
                <a:spLocks/>
              </p:cNvSpPr>
              <p:nvPr/>
            </p:nvSpPr>
            <p:spPr bwMode="auto">
              <a:xfrm>
                <a:off x="1479"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39" name="Rectangle 1808"/>
              <p:cNvSpPr>
                <a:spLocks noChangeArrowheads="1"/>
              </p:cNvSpPr>
              <p:nvPr/>
            </p:nvSpPr>
            <p:spPr bwMode="auto">
              <a:xfrm>
                <a:off x="162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40" name="Freeform 1809"/>
              <p:cNvSpPr>
                <a:spLocks/>
              </p:cNvSpPr>
              <p:nvPr/>
            </p:nvSpPr>
            <p:spPr bwMode="auto">
              <a:xfrm>
                <a:off x="1630" y="3124"/>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41" name="Rectangle 1810"/>
              <p:cNvSpPr>
                <a:spLocks noChangeArrowheads="1"/>
              </p:cNvSpPr>
              <p:nvPr/>
            </p:nvSpPr>
            <p:spPr bwMode="auto">
              <a:xfrm>
                <a:off x="145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42" name="Freeform 1811"/>
              <p:cNvSpPr>
                <a:spLocks/>
              </p:cNvSpPr>
              <p:nvPr/>
            </p:nvSpPr>
            <p:spPr bwMode="auto">
              <a:xfrm>
                <a:off x="1461"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43" name="Rectangle 1812"/>
              <p:cNvSpPr>
                <a:spLocks noChangeArrowheads="1"/>
              </p:cNvSpPr>
              <p:nvPr/>
            </p:nvSpPr>
            <p:spPr bwMode="auto">
              <a:xfrm>
                <a:off x="161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44" name="Freeform 1813"/>
              <p:cNvSpPr>
                <a:spLocks/>
              </p:cNvSpPr>
              <p:nvPr/>
            </p:nvSpPr>
            <p:spPr bwMode="auto">
              <a:xfrm>
                <a:off x="1615"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45" name="Rectangle 1814"/>
              <p:cNvSpPr>
                <a:spLocks noChangeArrowheads="1"/>
              </p:cNvSpPr>
              <p:nvPr/>
            </p:nvSpPr>
            <p:spPr bwMode="auto">
              <a:xfrm>
                <a:off x="1441"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46" name="Freeform 1815"/>
              <p:cNvSpPr>
                <a:spLocks/>
              </p:cNvSpPr>
              <p:nvPr/>
            </p:nvSpPr>
            <p:spPr bwMode="auto">
              <a:xfrm>
                <a:off x="1443"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47" name="Rectangle 1816"/>
              <p:cNvSpPr>
                <a:spLocks noChangeArrowheads="1"/>
              </p:cNvSpPr>
              <p:nvPr/>
            </p:nvSpPr>
            <p:spPr bwMode="auto">
              <a:xfrm>
                <a:off x="159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48" name="Freeform 1817"/>
              <p:cNvSpPr>
                <a:spLocks/>
              </p:cNvSpPr>
              <p:nvPr/>
            </p:nvSpPr>
            <p:spPr bwMode="auto">
              <a:xfrm>
                <a:off x="159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49" name="Rectangle 1818"/>
              <p:cNvSpPr>
                <a:spLocks noChangeArrowheads="1"/>
              </p:cNvSpPr>
              <p:nvPr/>
            </p:nvSpPr>
            <p:spPr bwMode="auto">
              <a:xfrm>
                <a:off x="1424"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50" name="Freeform 1819"/>
              <p:cNvSpPr>
                <a:spLocks/>
              </p:cNvSpPr>
              <p:nvPr/>
            </p:nvSpPr>
            <p:spPr bwMode="auto">
              <a:xfrm>
                <a:off x="1428"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51" name="Rectangle 1820"/>
              <p:cNvSpPr>
                <a:spLocks noChangeArrowheads="1"/>
              </p:cNvSpPr>
              <p:nvPr/>
            </p:nvSpPr>
            <p:spPr bwMode="auto">
              <a:xfrm>
                <a:off x="1578"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52" name="Freeform 1821"/>
              <p:cNvSpPr>
                <a:spLocks/>
              </p:cNvSpPr>
              <p:nvPr/>
            </p:nvSpPr>
            <p:spPr bwMode="auto">
              <a:xfrm>
                <a:off x="1580"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53" name="Rectangle 1822"/>
              <p:cNvSpPr>
                <a:spLocks noChangeArrowheads="1"/>
              </p:cNvSpPr>
              <p:nvPr/>
            </p:nvSpPr>
            <p:spPr bwMode="auto">
              <a:xfrm>
                <a:off x="140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54" name="Freeform 1823"/>
              <p:cNvSpPr>
                <a:spLocks/>
              </p:cNvSpPr>
              <p:nvPr/>
            </p:nvSpPr>
            <p:spPr bwMode="auto">
              <a:xfrm>
                <a:off x="141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55" name="Rectangle 1824"/>
              <p:cNvSpPr>
                <a:spLocks noChangeArrowheads="1"/>
              </p:cNvSpPr>
              <p:nvPr/>
            </p:nvSpPr>
            <p:spPr bwMode="auto">
              <a:xfrm>
                <a:off x="156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56" name="Freeform 1825"/>
              <p:cNvSpPr>
                <a:spLocks/>
              </p:cNvSpPr>
              <p:nvPr/>
            </p:nvSpPr>
            <p:spPr bwMode="auto">
              <a:xfrm>
                <a:off x="1562"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57" name="Rectangle 1826"/>
              <p:cNvSpPr>
                <a:spLocks noChangeArrowheads="1"/>
              </p:cNvSpPr>
              <p:nvPr/>
            </p:nvSpPr>
            <p:spPr bwMode="auto">
              <a:xfrm>
                <a:off x="139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58" name="Freeform 1827"/>
              <p:cNvSpPr>
                <a:spLocks/>
              </p:cNvSpPr>
              <p:nvPr/>
            </p:nvSpPr>
            <p:spPr bwMode="auto">
              <a:xfrm>
                <a:off x="1393"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59" name="Rectangle 1828"/>
              <p:cNvSpPr>
                <a:spLocks noChangeArrowheads="1"/>
              </p:cNvSpPr>
              <p:nvPr/>
            </p:nvSpPr>
            <p:spPr bwMode="auto">
              <a:xfrm>
                <a:off x="1732" y="3123"/>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60" name="Freeform 1829"/>
              <p:cNvSpPr>
                <a:spLocks/>
              </p:cNvSpPr>
              <p:nvPr/>
            </p:nvSpPr>
            <p:spPr bwMode="auto">
              <a:xfrm>
                <a:off x="1734"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61" name="Rectangle 1830"/>
              <p:cNvSpPr>
                <a:spLocks noChangeArrowheads="1"/>
              </p:cNvSpPr>
              <p:nvPr/>
            </p:nvSpPr>
            <p:spPr bwMode="auto">
              <a:xfrm>
                <a:off x="137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62" name="Freeform 1831"/>
              <p:cNvSpPr>
                <a:spLocks/>
              </p:cNvSpPr>
              <p:nvPr/>
            </p:nvSpPr>
            <p:spPr bwMode="auto">
              <a:xfrm>
                <a:off x="1375"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63" name="Rectangle 1832"/>
              <p:cNvSpPr>
                <a:spLocks noChangeArrowheads="1"/>
              </p:cNvSpPr>
              <p:nvPr/>
            </p:nvSpPr>
            <p:spPr bwMode="auto">
              <a:xfrm>
                <a:off x="135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64" name="Freeform 1833"/>
              <p:cNvSpPr>
                <a:spLocks/>
              </p:cNvSpPr>
              <p:nvPr/>
            </p:nvSpPr>
            <p:spPr bwMode="auto">
              <a:xfrm>
                <a:off x="136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65" name="Rectangle 1834"/>
              <p:cNvSpPr>
                <a:spLocks noChangeArrowheads="1"/>
              </p:cNvSpPr>
              <p:nvPr/>
            </p:nvSpPr>
            <p:spPr bwMode="auto">
              <a:xfrm>
                <a:off x="134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66" name="Freeform 1835"/>
              <p:cNvSpPr>
                <a:spLocks/>
              </p:cNvSpPr>
              <p:nvPr/>
            </p:nvSpPr>
            <p:spPr bwMode="auto">
              <a:xfrm>
                <a:off x="1342"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67" name="Rectangle 1836"/>
              <p:cNvSpPr>
                <a:spLocks noChangeArrowheads="1"/>
              </p:cNvSpPr>
              <p:nvPr/>
            </p:nvSpPr>
            <p:spPr bwMode="auto">
              <a:xfrm>
                <a:off x="1714"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68" name="Freeform 1837"/>
              <p:cNvSpPr>
                <a:spLocks/>
              </p:cNvSpPr>
              <p:nvPr/>
            </p:nvSpPr>
            <p:spPr bwMode="auto">
              <a:xfrm>
                <a:off x="1716"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69" name="Rectangle 1838"/>
              <p:cNvSpPr>
                <a:spLocks noChangeArrowheads="1"/>
              </p:cNvSpPr>
              <p:nvPr/>
            </p:nvSpPr>
            <p:spPr bwMode="auto">
              <a:xfrm>
                <a:off x="1542"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70" name="Freeform 1839"/>
              <p:cNvSpPr>
                <a:spLocks/>
              </p:cNvSpPr>
              <p:nvPr/>
            </p:nvSpPr>
            <p:spPr bwMode="auto">
              <a:xfrm>
                <a:off x="154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71" name="Rectangle 1840"/>
              <p:cNvSpPr>
                <a:spLocks noChangeArrowheads="1"/>
              </p:cNvSpPr>
              <p:nvPr/>
            </p:nvSpPr>
            <p:spPr bwMode="auto">
              <a:xfrm>
                <a:off x="1696"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72" name="Freeform 1841"/>
              <p:cNvSpPr>
                <a:spLocks/>
              </p:cNvSpPr>
              <p:nvPr/>
            </p:nvSpPr>
            <p:spPr bwMode="auto">
              <a:xfrm>
                <a:off x="1699"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73" name="Rectangle 1842"/>
              <p:cNvSpPr>
                <a:spLocks noChangeArrowheads="1"/>
              </p:cNvSpPr>
              <p:nvPr/>
            </p:nvSpPr>
            <p:spPr bwMode="auto">
              <a:xfrm>
                <a:off x="1527"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74" name="Freeform 1843"/>
              <p:cNvSpPr>
                <a:spLocks/>
              </p:cNvSpPr>
              <p:nvPr/>
            </p:nvSpPr>
            <p:spPr bwMode="auto">
              <a:xfrm>
                <a:off x="1529"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75" name="Rectangle 1844"/>
              <p:cNvSpPr>
                <a:spLocks noChangeArrowheads="1"/>
              </p:cNvSpPr>
              <p:nvPr/>
            </p:nvSpPr>
            <p:spPr bwMode="auto">
              <a:xfrm>
                <a:off x="167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76" name="Freeform 1845"/>
              <p:cNvSpPr>
                <a:spLocks/>
              </p:cNvSpPr>
              <p:nvPr/>
            </p:nvSpPr>
            <p:spPr bwMode="auto">
              <a:xfrm>
                <a:off x="1683"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77" name="Rectangle 1846"/>
              <p:cNvSpPr>
                <a:spLocks noChangeArrowheads="1"/>
              </p:cNvSpPr>
              <p:nvPr/>
            </p:nvSpPr>
            <p:spPr bwMode="auto">
              <a:xfrm>
                <a:off x="1509"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78" name="Freeform 1847"/>
              <p:cNvSpPr>
                <a:spLocks/>
              </p:cNvSpPr>
              <p:nvPr/>
            </p:nvSpPr>
            <p:spPr bwMode="auto">
              <a:xfrm>
                <a:off x="1512"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79" name="Rectangle 1848"/>
              <p:cNvSpPr>
                <a:spLocks noChangeArrowheads="1"/>
              </p:cNvSpPr>
              <p:nvPr/>
            </p:nvSpPr>
            <p:spPr bwMode="auto">
              <a:xfrm>
                <a:off x="166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80" name="Freeform 1849"/>
              <p:cNvSpPr>
                <a:spLocks/>
              </p:cNvSpPr>
              <p:nvPr/>
            </p:nvSpPr>
            <p:spPr bwMode="auto">
              <a:xfrm>
                <a:off x="1666"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81" name="Rectangle 1850"/>
              <p:cNvSpPr>
                <a:spLocks noChangeArrowheads="1"/>
              </p:cNvSpPr>
              <p:nvPr/>
            </p:nvSpPr>
            <p:spPr bwMode="auto">
              <a:xfrm>
                <a:off x="1492"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82" name="Freeform 1851"/>
              <p:cNvSpPr>
                <a:spLocks/>
              </p:cNvSpPr>
              <p:nvPr/>
            </p:nvSpPr>
            <p:spPr bwMode="auto">
              <a:xfrm>
                <a:off x="1494"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83" name="Rectangle 1852"/>
              <p:cNvSpPr>
                <a:spLocks noChangeArrowheads="1"/>
              </p:cNvSpPr>
              <p:nvPr/>
            </p:nvSpPr>
            <p:spPr bwMode="auto">
              <a:xfrm>
                <a:off x="1646"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84" name="Freeform 1853"/>
              <p:cNvSpPr>
                <a:spLocks/>
              </p:cNvSpPr>
              <p:nvPr/>
            </p:nvSpPr>
            <p:spPr bwMode="auto">
              <a:xfrm>
                <a:off x="1648"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85" name="Rectangle 1854"/>
              <p:cNvSpPr>
                <a:spLocks noChangeArrowheads="1"/>
              </p:cNvSpPr>
              <p:nvPr/>
            </p:nvSpPr>
            <p:spPr bwMode="auto">
              <a:xfrm>
                <a:off x="1476" y="3109"/>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86" name="Freeform 1855"/>
              <p:cNvSpPr>
                <a:spLocks/>
              </p:cNvSpPr>
              <p:nvPr/>
            </p:nvSpPr>
            <p:spPr bwMode="auto">
              <a:xfrm>
                <a:off x="1479"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87" name="Rectangle 1856"/>
              <p:cNvSpPr>
                <a:spLocks noChangeArrowheads="1"/>
              </p:cNvSpPr>
              <p:nvPr/>
            </p:nvSpPr>
            <p:spPr bwMode="auto">
              <a:xfrm>
                <a:off x="162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88" name="Freeform 1857"/>
              <p:cNvSpPr>
                <a:spLocks/>
              </p:cNvSpPr>
              <p:nvPr/>
            </p:nvSpPr>
            <p:spPr bwMode="auto">
              <a:xfrm>
                <a:off x="1630" y="3111"/>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89" name="Rectangle 1858"/>
              <p:cNvSpPr>
                <a:spLocks noChangeArrowheads="1"/>
              </p:cNvSpPr>
              <p:nvPr/>
            </p:nvSpPr>
            <p:spPr bwMode="auto">
              <a:xfrm>
                <a:off x="145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90" name="Freeform 1859"/>
              <p:cNvSpPr>
                <a:spLocks/>
              </p:cNvSpPr>
              <p:nvPr/>
            </p:nvSpPr>
            <p:spPr bwMode="auto">
              <a:xfrm>
                <a:off x="1461"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91" name="Rectangle 1860"/>
              <p:cNvSpPr>
                <a:spLocks noChangeArrowheads="1"/>
              </p:cNvSpPr>
              <p:nvPr/>
            </p:nvSpPr>
            <p:spPr bwMode="auto">
              <a:xfrm>
                <a:off x="161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92" name="Freeform 1861"/>
              <p:cNvSpPr>
                <a:spLocks/>
              </p:cNvSpPr>
              <p:nvPr/>
            </p:nvSpPr>
            <p:spPr bwMode="auto">
              <a:xfrm>
                <a:off x="1615"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93" name="Rectangle 1862"/>
              <p:cNvSpPr>
                <a:spLocks noChangeArrowheads="1"/>
              </p:cNvSpPr>
              <p:nvPr/>
            </p:nvSpPr>
            <p:spPr bwMode="auto">
              <a:xfrm>
                <a:off x="1441"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94" name="Freeform 1863"/>
              <p:cNvSpPr>
                <a:spLocks/>
              </p:cNvSpPr>
              <p:nvPr/>
            </p:nvSpPr>
            <p:spPr bwMode="auto">
              <a:xfrm>
                <a:off x="1443"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95" name="Rectangle 1864"/>
              <p:cNvSpPr>
                <a:spLocks noChangeArrowheads="1"/>
              </p:cNvSpPr>
              <p:nvPr/>
            </p:nvSpPr>
            <p:spPr bwMode="auto">
              <a:xfrm>
                <a:off x="159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96" name="Freeform 1865"/>
              <p:cNvSpPr>
                <a:spLocks/>
              </p:cNvSpPr>
              <p:nvPr/>
            </p:nvSpPr>
            <p:spPr bwMode="auto">
              <a:xfrm>
                <a:off x="159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97" name="Rectangle 1866"/>
              <p:cNvSpPr>
                <a:spLocks noChangeArrowheads="1"/>
              </p:cNvSpPr>
              <p:nvPr/>
            </p:nvSpPr>
            <p:spPr bwMode="auto">
              <a:xfrm>
                <a:off x="1424"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598" name="Freeform 1867"/>
              <p:cNvSpPr>
                <a:spLocks/>
              </p:cNvSpPr>
              <p:nvPr/>
            </p:nvSpPr>
            <p:spPr bwMode="auto">
              <a:xfrm>
                <a:off x="1428"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99" name="Rectangle 1868"/>
              <p:cNvSpPr>
                <a:spLocks noChangeArrowheads="1"/>
              </p:cNvSpPr>
              <p:nvPr/>
            </p:nvSpPr>
            <p:spPr bwMode="auto">
              <a:xfrm>
                <a:off x="1578"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00" name="Freeform 1869"/>
              <p:cNvSpPr>
                <a:spLocks/>
              </p:cNvSpPr>
              <p:nvPr/>
            </p:nvSpPr>
            <p:spPr bwMode="auto">
              <a:xfrm>
                <a:off x="1580"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01" name="Rectangle 1870"/>
              <p:cNvSpPr>
                <a:spLocks noChangeArrowheads="1"/>
              </p:cNvSpPr>
              <p:nvPr/>
            </p:nvSpPr>
            <p:spPr bwMode="auto">
              <a:xfrm>
                <a:off x="140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02" name="Freeform 1871"/>
              <p:cNvSpPr>
                <a:spLocks/>
              </p:cNvSpPr>
              <p:nvPr/>
            </p:nvSpPr>
            <p:spPr bwMode="auto">
              <a:xfrm>
                <a:off x="141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03" name="Rectangle 1872"/>
              <p:cNvSpPr>
                <a:spLocks noChangeArrowheads="1"/>
              </p:cNvSpPr>
              <p:nvPr/>
            </p:nvSpPr>
            <p:spPr bwMode="auto">
              <a:xfrm>
                <a:off x="156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04" name="Freeform 1873"/>
              <p:cNvSpPr>
                <a:spLocks/>
              </p:cNvSpPr>
              <p:nvPr/>
            </p:nvSpPr>
            <p:spPr bwMode="auto">
              <a:xfrm>
                <a:off x="1562"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05" name="Rectangle 1874"/>
              <p:cNvSpPr>
                <a:spLocks noChangeArrowheads="1"/>
              </p:cNvSpPr>
              <p:nvPr/>
            </p:nvSpPr>
            <p:spPr bwMode="auto">
              <a:xfrm>
                <a:off x="139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06" name="Freeform 1875"/>
              <p:cNvSpPr>
                <a:spLocks/>
              </p:cNvSpPr>
              <p:nvPr/>
            </p:nvSpPr>
            <p:spPr bwMode="auto">
              <a:xfrm>
                <a:off x="1393"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07" name="Rectangle 1876"/>
              <p:cNvSpPr>
                <a:spLocks noChangeArrowheads="1"/>
              </p:cNvSpPr>
              <p:nvPr/>
            </p:nvSpPr>
            <p:spPr bwMode="auto">
              <a:xfrm>
                <a:off x="1732" y="3109"/>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08" name="Freeform 1877"/>
              <p:cNvSpPr>
                <a:spLocks/>
              </p:cNvSpPr>
              <p:nvPr/>
            </p:nvSpPr>
            <p:spPr bwMode="auto">
              <a:xfrm>
                <a:off x="1734"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09" name="Rectangle 1878"/>
              <p:cNvSpPr>
                <a:spLocks noChangeArrowheads="1"/>
              </p:cNvSpPr>
              <p:nvPr/>
            </p:nvSpPr>
            <p:spPr bwMode="auto">
              <a:xfrm>
                <a:off x="137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610" name="Freeform 1879"/>
              <p:cNvSpPr>
                <a:spLocks/>
              </p:cNvSpPr>
              <p:nvPr/>
            </p:nvSpPr>
            <p:spPr bwMode="auto">
              <a:xfrm>
                <a:off x="1375"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1" name="Freeform 1880"/>
              <p:cNvSpPr>
                <a:spLocks/>
              </p:cNvSpPr>
              <p:nvPr/>
            </p:nvSpPr>
            <p:spPr bwMode="auto">
              <a:xfrm>
                <a:off x="170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2" name="Freeform 1881"/>
              <p:cNvSpPr>
                <a:spLocks/>
              </p:cNvSpPr>
              <p:nvPr/>
            </p:nvSpPr>
            <p:spPr bwMode="auto">
              <a:xfrm>
                <a:off x="167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3" name="Freeform 1882"/>
              <p:cNvSpPr>
                <a:spLocks/>
              </p:cNvSpPr>
              <p:nvPr/>
            </p:nvSpPr>
            <p:spPr bwMode="auto">
              <a:xfrm>
                <a:off x="165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4" name="Freeform 1883"/>
              <p:cNvSpPr>
                <a:spLocks/>
              </p:cNvSpPr>
              <p:nvPr/>
            </p:nvSpPr>
            <p:spPr bwMode="auto">
              <a:xfrm>
                <a:off x="162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5" name="Freeform 1884"/>
              <p:cNvSpPr>
                <a:spLocks/>
              </p:cNvSpPr>
              <p:nvPr/>
            </p:nvSpPr>
            <p:spPr bwMode="auto">
              <a:xfrm>
                <a:off x="160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6" name="Freeform 1885"/>
              <p:cNvSpPr>
                <a:spLocks/>
              </p:cNvSpPr>
              <p:nvPr/>
            </p:nvSpPr>
            <p:spPr bwMode="auto">
              <a:xfrm>
                <a:off x="157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7" name="Freeform 1886"/>
              <p:cNvSpPr>
                <a:spLocks/>
              </p:cNvSpPr>
              <p:nvPr/>
            </p:nvSpPr>
            <p:spPr bwMode="auto">
              <a:xfrm>
                <a:off x="1551" y="3136"/>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8" name="Freeform 1887"/>
              <p:cNvSpPr>
                <a:spLocks/>
              </p:cNvSpPr>
              <p:nvPr/>
            </p:nvSpPr>
            <p:spPr bwMode="auto">
              <a:xfrm>
                <a:off x="1525"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19" name="Freeform 1888"/>
              <p:cNvSpPr>
                <a:spLocks/>
              </p:cNvSpPr>
              <p:nvPr/>
            </p:nvSpPr>
            <p:spPr bwMode="auto">
              <a:xfrm>
                <a:off x="1498"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0" name="Freeform 1889"/>
              <p:cNvSpPr>
                <a:spLocks/>
              </p:cNvSpPr>
              <p:nvPr/>
            </p:nvSpPr>
            <p:spPr bwMode="auto">
              <a:xfrm>
                <a:off x="147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1" name="Freeform 1890"/>
              <p:cNvSpPr>
                <a:spLocks/>
              </p:cNvSpPr>
              <p:nvPr/>
            </p:nvSpPr>
            <p:spPr bwMode="auto">
              <a:xfrm>
                <a:off x="144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2" name="Freeform 1891"/>
              <p:cNvSpPr>
                <a:spLocks/>
              </p:cNvSpPr>
              <p:nvPr/>
            </p:nvSpPr>
            <p:spPr bwMode="auto">
              <a:xfrm>
                <a:off x="1421"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3" name="Freeform 1892"/>
              <p:cNvSpPr>
                <a:spLocks/>
              </p:cNvSpPr>
              <p:nvPr/>
            </p:nvSpPr>
            <p:spPr bwMode="auto">
              <a:xfrm>
                <a:off x="1395"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4" name="Freeform 1893"/>
              <p:cNvSpPr>
                <a:spLocks/>
              </p:cNvSpPr>
              <p:nvPr/>
            </p:nvSpPr>
            <p:spPr bwMode="auto">
              <a:xfrm>
                <a:off x="137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5" name="Freeform 1894"/>
              <p:cNvSpPr>
                <a:spLocks/>
              </p:cNvSpPr>
              <p:nvPr/>
            </p:nvSpPr>
            <p:spPr bwMode="auto">
              <a:xfrm>
                <a:off x="134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6" name="Freeform 1895"/>
              <p:cNvSpPr>
                <a:spLocks/>
              </p:cNvSpPr>
              <p:nvPr/>
            </p:nvSpPr>
            <p:spPr bwMode="auto">
              <a:xfrm>
                <a:off x="173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7" name="Freeform 1896"/>
              <p:cNvSpPr>
                <a:spLocks/>
              </p:cNvSpPr>
              <p:nvPr/>
            </p:nvSpPr>
            <p:spPr bwMode="auto">
              <a:xfrm>
                <a:off x="1718"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8" name="Freeform 1897"/>
              <p:cNvSpPr>
                <a:spLocks/>
              </p:cNvSpPr>
              <p:nvPr/>
            </p:nvSpPr>
            <p:spPr bwMode="auto">
              <a:xfrm>
                <a:off x="169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29" name="Freeform 1898"/>
              <p:cNvSpPr>
                <a:spLocks/>
              </p:cNvSpPr>
              <p:nvPr/>
            </p:nvSpPr>
            <p:spPr bwMode="auto">
              <a:xfrm>
                <a:off x="166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0" name="Freeform 1899"/>
              <p:cNvSpPr>
                <a:spLocks/>
              </p:cNvSpPr>
              <p:nvPr/>
            </p:nvSpPr>
            <p:spPr bwMode="auto">
              <a:xfrm>
                <a:off x="1641"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1" name="Freeform 1900"/>
              <p:cNvSpPr>
                <a:spLocks/>
              </p:cNvSpPr>
              <p:nvPr/>
            </p:nvSpPr>
            <p:spPr bwMode="auto">
              <a:xfrm>
                <a:off x="161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2" name="Freeform 1901"/>
              <p:cNvSpPr>
                <a:spLocks/>
              </p:cNvSpPr>
              <p:nvPr/>
            </p:nvSpPr>
            <p:spPr bwMode="auto">
              <a:xfrm>
                <a:off x="158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3" name="Freeform 1902"/>
              <p:cNvSpPr>
                <a:spLocks/>
              </p:cNvSpPr>
              <p:nvPr/>
            </p:nvSpPr>
            <p:spPr bwMode="auto">
              <a:xfrm>
                <a:off x="156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4" name="Freeform 1903"/>
              <p:cNvSpPr>
                <a:spLocks/>
              </p:cNvSpPr>
              <p:nvPr/>
            </p:nvSpPr>
            <p:spPr bwMode="auto">
              <a:xfrm>
                <a:off x="153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5" name="Freeform 1904"/>
              <p:cNvSpPr>
                <a:spLocks/>
              </p:cNvSpPr>
              <p:nvPr/>
            </p:nvSpPr>
            <p:spPr bwMode="auto">
              <a:xfrm>
                <a:off x="151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6" name="Freeform 1905"/>
              <p:cNvSpPr>
                <a:spLocks/>
              </p:cNvSpPr>
              <p:nvPr/>
            </p:nvSpPr>
            <p:spPr bwMode="auto">
              <a:xfrm>
                <a:off x="148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7" name="Freeform 1906"/>
              <p:cNvSpPr>
                <a:spLocks/>
              </p:cNvSpPr>
              <p:nvPr/>
            </p:nvSpPr>
            <p:spPr bwMode="auto">
              <a:xfrm>
                <a:off x="146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8" name="Freeform 1907"/>
              <p:cNvSpPr>
                <a:spLocks/>
              </p:cNvSpPr>
              <p:nvPr/>
            </p:nvSpPr>
            <p:spPr bwMode="auto">
              <a:xfrm>
                <a:off x="143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39" name="Freeform 1908"/>
              <p:cNvSpPr>
                <a:spLocks/>
              </p:cNvSpPr>
              <p:nvPr/>
            </p:nvSpPr>
            <p:spPr bwMode="auto">
              <a:xfrm>
                <a:off x="140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40" name="Freeform 1909"/>
              <p:cNvSpPr>
                <a:spLocks/>
              </p:cNvSpPr>
              <p:nvPr/>
            </p:nvSpPr>
            <p:spPr bwMode="auto">
              <a:xfrm>
                <a:off x="138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41" name="Freeform 1910"/>
              <p:cNvSpPr>
                <a:spLocks/>
              </p:cNvSpPr>
              <p:nvPr/>
            </p:nvSpPr>
            <p:spPr bwMode="auto">
              <a:xfrm>
                <a:off x="135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642" name="Freeform 1911"/>
              <p:cNvSpPr>
                <a:spLocks/>
              </p:cNvSpPr>
              <p:nvPr/>
            </p:nvSpPr>
            <p:spPr bwMode="auto">
              <a:xfrm>
                <a:off x="174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41" name="Rectangle 1912"/>
            <p:cNvSpPr>
              <a:spLocks noChangeArrowheads="1"/>
            </p:cNvSpPr>
            <p:nvPr/>
          </p:nvSpPr>
          <p:spPr bwMode="auto">
            <a:xfrm>
              <a:off x="2006" y="3045"/>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42" name="Group 1913"/>
            <p:cNvGrpSpPr>
              <a:grpSpLocks/>
            </p:cNvGrpSpPr>
            <p:nvPr/>
          </p:nvGrpSpPr>
          <p:grpSpPr bwMode="auto">
            <a:xfrm>
              <a:off x="2009" y="3050"/>
              <a:ext cx="420" cy="31"/>
              <a:chOff x="1329" y="3067"/>
              <a:chExt cx="420" cy="31"/>
            </a:xfrm>
          </p:grpSpPr>
          <p:sp>
            <p:nvSpPr>
              <p:cNvPr id="3001" name="Freeform 1914"/>
              <p:cNvSpPr>
                <a:spLocks/>
              </p:cNvSpPr>
              <p:nvPr/>
            </p:nvSpPr>
            <p:spPr bwMode="auto">
              <a:xfrm>
                <a:off x="1329" y="3087"/>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02" name="Rectangle 1915"/>
              <p:cNvSpPr>
                <a:spLocks noChangeArrowheads="1"/>
              </p:cNvSpPr>
              <p:nvPr/>
            </p:nvSpPr>
            <p:spPr bwMode="auto">
              <a:xfrm>
                <a:off x="135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03" name="Freeform 1916"/>
              <p:cNvSpPr>
                <a:spLocks/>
              </p:cNvSpPr>
              <p:nvPr/>
            </p:nvSpPr>
            <p:spPr bwMode="auto">
              <a:xfrm>
                <a:off x="136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04" name="Rectangle 1917"/>
              <p:cNvSpPr>
                <a:spLocks noChangeArrowheads="1"/>
              </p:cNvSpPr>
              <p:nvPr/>
            </p:nvSpPr>
            <p:spPr bwMode="auto">
              <a:xfrm>
                <a:off x="134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05" name="Freeform 1918"/>
              <p:cNvSpPr>
                <a:spLocks/>
              </p:cNvSpPr>
              <p:nvPr/>
            </p:nvSpPr>
            <p:spPr bwMode="auto">
              <a:xfrm>
                <a:off x="1342"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06" name="Rectangle 1919"/>
              <p:cNvSpPr>
                <a:spLocks noChangeArrowheads="1"/>
              </p:cNvSpPr>
              <p:nvPr/>
            </p:nvSpPr>
            <p:spPr bwMode="auto">
              <a:xfrm>
                <a:off x="1714"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07" name="Freeform 1920"/>
              <p:cNvSpPr>
                <a:spLocks/>
              </p:cNvSpPr>
              <p:nvPr/>
            </p:nvSpPr>
            <p:spPr bwMode="auto">
              <a:xfrm>
                <a:off x="1716"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08" name="Rectangle 1921"/>
              <p:cNvSpPr>
                <a:spLocks noChangeArrowheads="1"/>
              </p:cNvSpPr>
              <p:nvPr/>
            </p:nvSpPr>
            <p:spPr bwMode="auto">
              <a:xfrm>
                <a:off x="1542"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09" name="Freeform 1922"/>
              <p:cNvSpPr>
                <a:spLocks/>
              </p:cNvSpPr>
              <p:nvPr/>
            </p:nvSpPr>
            <p:spPr bwMode="auto">
              <a:xfrm>
                <a:off x="154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10" name="Rectangle 1923"/>
              <p:cNvSpPr>
                <a:spLocks noChangeArrowheads="1"/>
              </p:cNvSpPr>
              <p:nvPr/>
            </p:nvSpPr>
            <p:spPr bwMode="auto">
              <a:xfrm>
                <a:off x="1696"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11" name="Freeform 1924"/>
              <p:cNvSpPr>
                <a:spLocks/>
              </p:cNvSpPr>
              <p:nvPr/>
            </p:nvSpPr>
            <p:spPr bwMode="auto">
              <a:xfrm>
                <a:off x="1699"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12" name="Rectangle 1925"/>
              <p:cNvSpPr>
                <a:spLocks noChangeArrowheads="1"/>
              </p:cNvSpPr>
              <p:nvPr/>
            </p:nvSpPr>
            <p:spPr bwMode="auto">
              <a:xfrm>
                <a:off x="1527"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13" name="Freeform 1926"/>
              <p:cNvSpPr>
                <a:spLocks/>
              </p:cNvSpPr>
              <p:nvPr/>
            </p:nvSpPr>
            <p:spPr bwMode="auto">
              <a:xfrm>
                <a:off x="1529"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14" name="Rectangle 1927"/>
              <p:cNvSpPr>
                <a:spLocks noChangeArrowheads="1"/>
              </p:cNvSpPr>
              <p:nvPr/>
            </p:nvSpPr>
            <p:spPr bwMode="auto">
              <a:xfrm>
                <a:off x="167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15" name="Freeform 1928"/>
              <p:cNvSpPr>
                <a:spLocks/>
              </p:cNvSpPr>
              <p:nvPr/>
            </p:nvSpPr>
            <p:spPr bwMode="auto">
              <a:xfrm>
                <a:off x="1683"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16" name="Rectangle 1929"/>
              <p:cNvSpPr>
                <a:spLocks noChangeArrowheads="1"/>
              </p:cNvSpPr>
              <p:nvPr/>
            </p:nvSpPr>
            <p:spPr bwMode="auto">
              <a:xfrm>
                <a:off x="1509"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17" name="Freeform 1930"/>
              <p:cNvSpPr>
                <a:spLocks/>
              </p:cNvSpPr>
              <p:nvPr/>
            </p:nvSpPr>
            <p:spPr bwMode="auto">
              <a:xfrm>
                <a:off x="1512"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18" name="Rectangle 1931"/>
              <p:cNvSpPr>
                <a:spLocks noChangeArrowheads="1"/>
              </p:cNvSpPr>
              <p:nvPr/>
            </p:nvSpPr>
            <p:spPr bwMode="auto">
              <a:xfrm>
                <a:off x="166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19" name="Freeform 1932"/>
              <p:cNvSpPr>
                <a:spLocks/>
              </p:cNvSpPr>
              <p:nvPr/>
            </p:nvSpPr>
            <p:spPr bwMode="auto">
              <a:xfrm>
                <a:off x="1666"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20" name="Rectangle 1933"/>
              <p:cNvSpPr>
                <a:spLocks noChangeArrowheads="1"/>
              </p:cNvSpPr>
              <p:nvPr/>
            </p:nvSpPr>
            <p:spPr bwMode="auto">
              <a:xfrm>
                <a:off x="1492"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21" name="Freeform 1934"/>
              <p:cNvSpPr>
                <a:spLocks/>
              </p:cNvSpPr>
              <p:nvPr/>
            </p:nvSpPr>
            <p:spPr bwMode="auto">
              <a:xfrm>
                <a:off x="1494"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22" name="Rectangle 1935"/>
              <p:cNvSpPr>
                <a:spLocks noChangeArrowheads="1"/>
              </p:cNvSpPr>
              <p:nvPr/>
            </p:nvSpPr>
            <p:spPr bwMode="auto">
              <a:xfrm>
                <a:off x="1646"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23" name="Freeform 1936"/>
              <p:cNvSpPr>
                <a:spLocks/>
              </p:cNvSpPr>
              <p:nvPr/>
            </p:nvSpPr>
            <p:spPr bwMode="auto">
              <a:xfrm>
                <a:off x="1648"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24" name="Rectangle 1937"/>
              <p:cNvSpPr>
                <a:spLocks noChangeArrowheads="1"/>
              </p:cNvSpPr>
              <p:nvPr/>
            </p:nvSpPr>
            <p:spPr bwMode="auto">
              <a:xfrm>
                <a:off x="1476" y="308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25" name="Freeform 1938"/>
              <p:cNvSpPr>
                <a:spLocks/>
              </p:cNvSpPr>
              <p:nvPr/>
            </p:nvSpPr>
            <p:spPr bwMode="auto">
              <a:xfrm>
                <a:off x="1479"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26" name="Rectangle 1939"/>
              <p:cNvSpPr>
                <a:spLocks noChangeArrowheads="1"/>
              </p:cNvSpPr>
              <p:nvPr/>
            </p:nvSpPr>
            <p:spPr bwMode="auto">
              <a:xfrm>
                <a:off x="162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27" name="Freeform 1940"/>
              <p:cNvSpPr>
                <a:spLocks/>
              </p:cNvSpPr>
              <p:nvPr/>
            </p:nvSpPr>
            <p:spPr bwMode="auto">
              <a:xfrm>
                <a:off x="1630" y="3082"/>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28" name="Rectangle 1941"/>
              <p:cNvSpPr>
                <a:spLocks noChangeArrowheads="1"/>
              </p:cNvSpPr>
              <p:nvPr/>
            </p:nvSpPr>
            <p:spPr bwMode="auto">
              <a:xfrm>
                <a:off x="145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29" name="Freeform 1942"/>
              <p:cNvSpPr>
                <a:spLocks/>
              </p:cNvSpPr>
              <p:nvPr/>
            </p:nvSpPr>
            <p:spPr bwMode="auto">
              <a:xfrm>
                <a:off x="1461"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30" name="Rectangle 1943"/>
              <p:cNvSpPr>
                <a:spLocks noChangeArrowheads="1"/>
              </p:cNvSpPr>
              <p:nvPr/>
            </p:nvSpPr>
            <p:spPr bwMode="auto">
              <a:xfrm>
                <a:off x="161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31" name="Freeform 1944"/>
              <p:cNvSpPr>
                <a:spLocks/>
              </p:cNvSpPr>
              <p:nvPr/>
            </p:nvSpPr>
            <p:spPr bwMode="auto">
              <a:xfrm>
                <a:off x="1615"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32" name="Rectangle 1945"/>
              <p:cNvSpPr>
                <a:spLocks noChangeArrowheads="1"/>
              </p:cNvSpPr>
              <p:nvPr/>
            </p:nvSpPr>
            <p:spPr bwMode="auto">
              <a:xfrm>
                <a:off x="1441"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33" name="Freeform 1946"/>
              <p:cNvSpPr>
                <a:spLocks/>
              </p:cNvSpPr>
              <p:nvPr/>
            </p:nvSpPr>
            <p:spPr bwMode="auto">
              <a:xfrm>
                <a:off x="1443"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34" name="Rectangle 1947"/>
              <p:cNvSpPr>
                <a:spLocks noChangeArrowheads="1"/>
              </p:cNvSpPr>
              <p:nvPr/>
            </p:nvSpPr>
            <p:spPr bwMode="auto">
              <a:xfrm>
                <a:off x="159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35" name="Freeform 1948"/>
              <p:cNvSpPr>
                <a:spLocks/>
              </p:cNvSpPr>
              <p:nvPr/>
            </p:nvSpPr>
            <p:spPr bwMode="auto">
              <a:xfrm>
                <a:off x="159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36" name="Rectangle 1949"/>
              <p:cNvSpPr>
                <a:spLocks noChangeArrowheads="1"/>
              </p:cNvSpPr>
              <p:nvPr/>
            </p:nvSpPr>
            <p:spPr bwMode="auto">
              <a:xfrm>
                <a:off x="1424"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37" name="Freeform 1950"/>
              <p:cNvSpPr>
                <a:spLocks/>
              </p:cNvSpPr>
              <p:nvPr/>
            </p:nvSpPr>
            <p:spPr bwMode="auto">
              <a:xfrm>
                <a:off x="1428"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38" name="Rectangle 1951"/>
              <p:cNvSpPr>
                <a:spLocks noChangeArrowheads="1"/>
              </p:cNvSpPr>
              <p:nvPr/>
            </p:nvSpPr>
            <p:spPr bwMode="auto">
              <a:xfrm>
                <a:off x="1578"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39" name="Freeform 1952"/>
              <p:cNvSpPr>
                <a:spLocks/>
              </p:cNvSpPr>
              <p:nvPr/>
            </p:nvSpPr>
            <p:spPr bwMode="auto">
              <a:xfrm>
                <a:off x="1580"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40" name="Rectangle 1953"/>
              <p:cNvSpPr>
                <a:spLocks noChangeArrowheads="1"/>
              </p:cNvSpPr>
              <p:nvPr/>
            </p:nvSpPr>
            <p:spPr bwMode="auto">
              <a:xfrm>
                <a:off x="140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41" name="Freeform 1954"/>
              <p:cNvSpPr>
                <a:spLocks/>
              </p:cNvSpPr>
              <p:nvPr/>
            </p:nvSpPr>
            <p:spPr bwMode="auto">
              <a:xfrm>
                <a:off x="141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42" name="Rectangle 1955"/>
              <p:cNvSpPr>
                <a:spLocks noChangeArrowheads="1"/>
              </p:cNvSpPr>
              <p:nvPr/>
            </p:nvSpPr>
            <p:spPr bwMode="auto">
              <a:xfrm>
                <a:off x="156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43" name="Freeform 1956"/>
              <p:cNvSpPr>
                <a:spLocks/>
              </p:cNvSpPr>
              <p:nvPr/>
            </p:nvSpPr>
            <p:spPr bwMode="auto">
              <a:xfrm>
                <a:off x="1562"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44" name="Rectangle 1957"/>
              <p:cNvSpPr>
                <a:spLocks noChangeArrowheads="1"/>
              </p:cNvSpPr>
              <p:nvPr/>
            </p:nvSpPr>
            <p:spPr bwMode="auto">
              <a:xfrm>
                <a:off x="139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45" name="Freeform 1958"/>
              <p:cNvSpPr>
                <a:spLocks/>
              </p:cNvSpPr>
              <p:nvPr/>
            </p:nvSpPr>
            <p:spPr bwMode="auto">
              <a:xfrm>
                <a:off x="1393"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46" name="Rectangle 1959"/>
              <p:cNvSpPr>
                <a:spLocks noChangeArrowheads="1"/>
              </p:cNvSpPr>
              <p:nvPr/>
            </p:nvSpPr>
            <p:spPr bwMode="auto">
              <a:xfrm>
                <a:off x="1732" y="308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47" name="Freeform 1960"/>
              <p:cNvSpPr>
                <a:spLocks/>
              </p:cNvSpPr>
              <p:nvPr/>
            </p:nvSpPr>
            <p:spPr bwMode="auto">
              <a:xfrm>
                <a:off x="1734"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48" name="Rectangle 1961"/>
              <p:cNvSpPr>
                <a:spLocks noChangeArrowheads="1"/>
              </p:cNvSpPr>
              <p:nvPr/>
            </p:nvSpPr>
            <p:spPr bwMode="auto">
              <a:xfrm>
                <a:off x="137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49" name="Freeform 1962"/>
              <p:cNvSpPr>
                <a:spLocks/>
              </p:cNvSpPr>
              <p:nvPr/>
            </p:nvSpPr>
            <p:spPr bwMode="auto">
              <a:xfrm>
                <a:off x="1375"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50" name="Rectangle 1963"/>
              <p:cNvSpPr>
                <a:spLocks noChangeArrowheads="1"/>
              </p:cNvSpPr>
              <p:nvPr/>
            </p:nvSpPr>
            <p:spPr bwMode="auto">
              <a:xfrm>
                <a:off x="135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51" name="Freeform 1964"/>
              <p:cNvSpPr>
                <a:spLocks/>
              </p:cNvSpPr>
              <p:nvPr/>
            </p:nvSpPr>
            <p:spPr bwMode="auto">
              <a:xfrm>
                <a:off x="136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52" name="Rectangle 1965"/>
              <p:cNvSpPr>
                <a:spLocks noChangeArrowheads="1"/>
              </p:cNvSpPr>
              <p:nvPr/>
            </p:nvSpPr>
            <p:spPr bwMode="auto">
              <a:xfrm>
                <a:off x="134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53" name="Freeform 1966"/>
              <p:cNvSpPr>
                <a:spLocks/>
              </p:cNvSpPr>
              <p:nvPr/>
            </p:nvSpPr>
            <p:spPr bwMode="auto">
              <a:xfrm>
                <a:off x="1342"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54" name="Rectangle 1967"/>
              <p:cNvSpPr>
                <a:spLocks noChangeArrowheads="1"/>
              </p:cNvSpPr>
              <p:nvPr/>
            </p:nvSpPr>
            <p:spPr bwMode="auto">
              <a:xfrm>
                <a:off x="1714"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55" name="Freeform 1968"/>
              <p:cNvSpPr>
                <a:spLocks/>
              </p:cNvSpPr>
              <p:nvPr/>
            </p:nvSpPr>
            <p:spPr bwMode="auto">
              <a:xfrm>
                <a:off x="1716"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56" name="Rectangle 1969"/>
              <p:cNvSpPr>
                <a:spLocks noChangeArrowheads="1"/>
              </p:cNvSpPr>
              <p:nvPr/>
            </p:nvSpPr>
            <p:spPr bwMode="auto">
              <a:xfrm>
                <a:off x="1542"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57" name="Freeform 1970"/>
              <p:cNvSpPr>
                <a:spLocks/>
              </p:cNvSpPr>
              <p:nvPr/>
            </p:nvSpPr>
            <p:spPr bwMode="auto">
              <a:xfrm>
                <a:off x="154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58" name="Rectangle 1971"/>
              <p:cNvSpPr>
                <a:spLocks noChangeArrowheads="1"/>
              </p:cNvSpPr>
              <p:nvPr/>
            </p:nvSpPr>
            <p:spPr bwMode="auto">
              <a:xfrm>
                <a:off x="1696"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59" name="Freeform 1972"/>
              <p:cNvSpPr>
                <a:spLocks/>
              </p:cNvSpPr>
              <p:nvPr/>
            </p:nvSpPr>
            <p:spPr bwMode="auto">
              <a:xfrm>
                <a:off x="1699"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60" name="Rectangle 1973"/>
              <p:cNvSpPr>
                <a:spLocks noChangeArrowheads="1"/>
              </p:cNvSpPr>
              <p:nvPr/>
            </p:nvSpPr>
            <p:spPr bwMode="auto">
              <a:xfrm>
                <a:off x="1527"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61" name="Freeform 1974"/>
              <p:cNvSpPr>
                <a:spLocks/>
              </p:cNvSpPr>
              <p:nvPr/>
            </p:nvSpPr>
            <p:spPr bwMode="auto">
              <a:xfrm>
                <a:off x="1529"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62" name="Rectangle 1975"/>
              <p:cNvSpPr>
                <a:spLocks noChangeArrowheads="1"/>
              </p:cNvSpPr>
              <p:nvPr/>
            </p:nvSpPr>
            <p:spPr bwMode="auto">
              <a:xfrm>
                <a:off x="167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63" name="Freeform 1976"/>
              <p:cNvSpPr>
                <a:spLocks/>
              </p:cNvSpPr>
              <p:nvPr/>
            </p:nvSpPr>
            <p:spPr bwMode="auto">
              <a:xfrm>
                <a:off x="1683"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64" name="Rectangle 1977"/>
              <p:cNvSpPr>
                <a:spLocks noChangeArrowheads="1"/>
              </p:cNvSpPr>
              <p:nvPr/>
            </p:nvSpPr>
            <p:spPr bwMode="auto">
              <a:xfrm>
                <a:off x="1509"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65" name="Freeform 1978"/>
              <p:cNvSpPr>
                <a:spLocks/>
              </p:cNvSpPr>
              <p:nvPr/>
            </p:nvSpPr>
            <p:spPr bwMode="auto">
              <a:xfrm>
                <a:off x="1512"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66" name="Rectangle 1979"/>
              <p:cNvSpPr>
                <a:spLocks noChangeArrowheads="1"/>
              </p:cNvSpPr>
              <p:nvPr/>
            </p:nvSpPr>
            <p:spPr bwMode="auto">
              <a:xfrm>
                <a:off x="166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67" name="Freeform 1980"/>
              <p:cNvSpPr>
                <a:spLocks/>
              </p:cNvSpPr>
              <p:nvPr/>
            </p:nvSpPr>
            <p:spPr bwMode="auto">
              <a:xfrm>
                <a:off x="1666"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68" name="Rectangle 1981"/>
              <p:cNvSpPr>
                <a:spLocks noChangeArrowheads="1"/>
              </p:cNvSpPr>
              <p:nvPr/>
            </p:nvSpPr>
            <p:spPr bwMode="auto">
              <a:xfrm>
                <a:off x="1492"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69" name="Freeform 1982"/>
              <p:cNvSpPr>
                <a:spLocks/>
              </p:cNvSpPr>
              <p:nvPr/>
            </p:nvSpPr>
            <p:spPr bwMode="auto">
              <a:xfrm>
                <a:off x="1494"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70" name="Rectangle 1983"/>
              <p:cNvSpPr>
                <a:spLocks noChangeArrowheads="1"/>
              </p:cNvSpPr>
              <p:nvPr/>
            </p:nvSpPr>
            <p:spPr bwMode="auto">
              <a:xfrm>
                <a:off x="1646"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071" name="Freeform 1984"/>
              <p:cNvSpPr>
                <a:spLocks/>
              </p:cNvSpPr>
              <p:nvPr/>
            </p:nvSpPr>
            <p:spPr bwMode="auto">
              <a:xfrm>
                <a:off x="1648"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56" name="Rectangle 1985"/>
              <p:cNvSpPr>
                <a:spLocks noChangeArrowheads="1"/>
              </p:cNvSpPr>
              <p:nvPr/>
            </p:nvSpPr>
            <p:spPr bwMode="auto">
              <a:xfrm>
                <a:off x="1476" y="3067"/>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57" name="Freeform 1986"/>
              <p:cNvSpPr>
                <a:spLocks/>
              </p:cNvSpPr>
              <p:nvPr/>
            </p:nvSpPr>
            <p:spPr bwMode="auto">
              <a:xfrm>
                <a:off x="1479"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58" name="Rectangle 1987"/>
              <p:cNvSpPr>
                <a:spLocks noChangeArrowheads="1"/>
              </p:cNvSpPr>
              <p:nvPr/>
            </p:nvSpPr>
            <p:spPr bwMode="auto">
              <a:xfrm>
                <a:off x="162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59" name="Freeform 1988"/>
              <p:cNvSpPr>
                <a:spLocks/>
              </p:cNvSpPr>
              <p:nvPr/>
            </p:nvSpPr>
            <p:spPr bwMode="auto">
              <a:xfrm>
                <a:off x="1630" y="3069"/>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60" name="Rectangle 1989"/>
              <p:cNvSpPr>
                <a:spLocks noChangeArrowheads="1"/>
              </p:cNvSpPr>
              <p:nvPr/>
            </p:nvSpPr>
            <p:spPr bwMode="auto">
              <a:xfrm>
                <a:off x="145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61" name="Freeform 1990"/>
              <p:cNvSpPr>
                <a:spLocks/>
              </p:cNvSpPr>
              <p:nvPr/>
            </p:nvSpPr>
            <p:spPr bwMode="auto">
              <a:xfrm>
                <a:off x="1461"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62" name="Rectangle 1991"/>
              <p:cNvSpPr>
                <a:spLocks noChangeArrowheads="1"/>
              </p:cNvSpPr>
              <p:nvPr/>
            </p:nvSpPr>
            <p:spPr bwMode="auto">
              <a:xfrm>
                <a:off x="161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63" name="Freeform 1992"/>
              <p:cNvSpPr>
                <a:spLocks/>
              </p:cNvSpPr>
              <p:nvPr/>
            </p:nvSpPr>
            <p:spPr bwMode="auto">
              <a:xfrm>
                <a:off x="1615"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64" name="Rectangle 1993"/>
              <p:cNvSpPr>
                <a:spLocks noChangeArrowheads="1"/>
              </p:cNvSpPr>
              <p:nvPr/>
            </p:nvSpPr>
            <p:spPr bwMode="auto">
              <a:xfrm>
                <a:off x="1441"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65" name="Freeform 1994"/>
              <p:cNvSpPr>
                <a:spLocks/>
              </p:cNvSpPr>
              <p:nvPr/>
            </p:nvSpPr>
            <p:spPr bwMode="auto">
              <a:xfrm>
                <a:off x="1443"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66" name="Rectangle 1995"/>
              <p:cNvSpPr>
                <a:spLocks noChangeArrowheads="1"/>
              </p:cNvSpPr>
              <p:nvPr/>
            </p:nvSpPr>
            <p:spPr bwMode="auto">
              <a:xfrm>
                <a:off x="159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67" name="Freeform 1996"/>
              <p:cNvSpPr>
                <a:spLocks/>
              </p:cNvSpPr>
              <p:nvPr/>
            </p:nvSpPr>
            <p:spPr bwMode="auto">
              <a:xfrm>
                <a:off x="159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68" name="Rectangle 1997"/>
              <p:cNvSpPr>
                <a:spLocks noChangeArrowheads="1"/>
              </p:cNvSpPr>
              <p:nvPr/>
            </p:nvSpPr>
            <p:spPr bwMode="auto">
              <a:xfrm>
                <a:off x="1424"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69" name="Freeform 1998"/>
              <p:cNvSpPr>
                <a:spLocks/>
              </p:cNvSpPr>
              <p:nvPr/>
            </p:nvSpPr>
            <p:spPr bwMode="auto">
              <a:xfrm>
                <a:off x="1428"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70" name="Rectangle 1999"/>
              <p:cNvSpPr>
                <a:spLocks noChangeArrowheads="1"/>
              </p:cNvSpPr>
              <p:nvPr/>
            </p:nvSpPr>
            <p:spPr bwMode="auto">
              <a:xfrm>
                <a:off x="1578"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71" name="Freeform 2000"/>
              <p:cNvSpPr>
                <a:spLocks/>
              </p:cNvSpPr>
              <p:nvPr/>
            </p:nvSpPr>
            <p:spPr bwMode="auto">
              <a:xfrm>
                <a:off x="1580"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72" name="Rectangle 2001"/>
              <p:cNvSpPr>
                <a:spLocks noChangeArrowheads="1"/>
              </p:cNvSpPr>
              <p:nvPr/>
            </p:nvSpPr>
            <p:spPr bwMode="auto">
              <a:xfrm>
                <a:off x="140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73" name="Freeform 2002"/>
              <p:cNvSpPr>
                <a:spLocks/>
              </p:cNvSpPr>
              <p:nvPr/>
            </p:nvSpPr>
            <p:spPr bwMode="auto">
              <a:xfrm>
                <a:off x="141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74" name="Rectangle 2003"/>
              <p:cNvSpPr>
                <a:spLocks noChangeArrowheads="1"/>
              </p:cNvSpPr>
              <p:nvPr/>
            </p:nvSpPr>
            <p:spPr bwMode="auto">
              <a:xfrm>
                <a:off x="156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75" name="Freeform 2004"/>
              <p:cNvSpPr>
                <a:spLocks/>
              </p:cNvSpPr>
              <p:nvPr/>
            </p:nvSpPr>
            <p:spPr bwMode="auto">
              <a:xfrm>
                <a:off x="1562"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76" name="Rectangle 2005"/>
              <p:cNvSpPr>
                <a:spLocks noChangeArrowheads="1"/>
              </p:cNvSpPr>
              <p:nvPr/>
            </p:nvSpPr>
            <p:spPr bwMode="auto">
              <a:xfrm>
                <a:off x="139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77" name="Freeform 2006"/>
              <p:cNvSpPr>
                <a:spLocks/>
              </p:cNvSpPr>
              <p:nvPr/>
            </p:nvSpPr>
            <p:spPr bwMode="auto">
              <a:xfrm>
                <a:off x="1393"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78" name="Rectangle 2007"/>
              <p:cNvSpPr>
                <a:spLocks noChangeArrowheads="1"/>
              </p:cNvSpPr>
              <p:nvPr/>
            </p:nvSpPr>
            <p:spPr bwMode="auto">
              <a:xfrm>
                <a:off x="1732" y="3067"/>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79" name="Freeform 2008"/>
              <p:cNvSpPr>
                <a:spLocks/>
              </p:cNvSpPr>
              <p:nvPr/>
            </p:nvSpPr>
            <p:spPr bwMode="auto">
              <a:xfrm>
                <a:off x="1734"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0" name="Rectangle 2009"/>
              <p:cNvSpPr>
                <a:spLocks noChangeArrowheads="1"/>
              </p:cNvSpPr>
              <p:nvPr/>
            </p:nvSpPr>
            <p:spPr bwMode="auto">
              <a:xfrm>
                <a:off x="137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19481" name="Freeform 2010"/>
              <p:cNvSpPr>
                <a:spLocks/>
              </p:cNvSpPr>
              <p:nvPr/>
            </p:nvSpPr>
            <p:spPr bwMode="auto">
              <a:xfrm>
                <a:off x="1375"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2" name="Freeform 2011"/>
              <p:cNvSpPr>
                <a:spLocks/>
              </p:cNvSpPr>
              <p:nvPr/>
            </p:nvSpPr>
            <p:spPr bwMode="auto">
              <a:xfrm>
                <a:off x="170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3" name="Freeform 2012"/>
              <p:cNvSpPr>
                <a:spLocks/>
              </p:cNvSpPr>
              <p:nvPr/>
            </p:nvSpPr>
            <p:spPr bwMode="auto">
              <a:xfrm>
                <a:off x="167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4" name="Freeform 2013"/>
              <p:cNvSpPr>
                <a:spLocks/>
              </p:cNvSpPr>
              <p:nvPr/>
            </p:nvSpPr>
            <p:spPr bwMode="auto">
              <a:xfrm>
                <a:off x="165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5" name="Freeform 2014"/>
              <p:cNvSpPr>
                <a:spLocks/>
              </p:cNvSpPr>
              <p:nvPr/>
            </p:nvSpPr>
            <p:spPr bwMode="auto">
              <a:xfrm>
                <a:off x="162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6" name="Freeform 2015"/>
              <p:cNvSpPr>
                <a:spLocks/>
              </p:cNvSpPr>
              <p:nvPr/>
            </p:nvSpPr>
            <p:spPr bwMode="auto">
              <a:xfrm>
                <a:off x="160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7" name="Freeform 2016"/>
              <p:cNvSpPr>
                <a:spLocks/>
              </p:cNvSpPr>
              <p:nvPr/>
            </p:nvSpPr>
            <p:spPr bwMode="auto">
              <a:xfrm>
                <a:off x="157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8" name="Freeform 2017"/>
              <p:cNvSpPr>
                <a:spLocks/>
              </p:cNvSpPr>
              <p:nvPr/>
            </p:nvSpPr>
            <p:spPr bwMode="auto">
              <a:xfrm>
                <a:off x="1551" y="3094"/>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89" name="Freeform 2018"/>
              <p:cNvSpPr>
                <a:spLocks/>
              </p:cNvSpPr>
              <p:nvPr/>
            </p:nvSpPr>
            <p:spPr bwMode="auto">
              <a:xfrm>
                <a:off x="1525"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0" name="Freeform 2019"/>
              <p:cNvSpPr>
                <a:spLocks/>
              </p:cNvSpPr>
              <p:nvPr/>
            </p:nvSpPr>
            <p:spPr bwMode="auto">
              <a:xfrm>
                <a:off x="1498"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1" name="Freeform 2020"/>
              <p:cNvSpPr>
                <a:spLocks/>
              </p:cNvSpPr>
              <p:nvPr/>
            </p:nvSpPr>
            <p:spPr bwMode="auto">
              <a:xfrm>
                <a:off x="147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2" name="Freeform 2021"/>
              <p:cNvSpPr>
                <a:spLocks/>
              </p:cNvSpPr>
              <p:nvPr/>
            </p:nvSpPr>
            <p:spPr bwMode="auto">
              <a:xfrm>
                <a:off x="144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3" name="Freeform 2022"/>
              <p:cNvSpPr>
                <a:spLocks/>
              </p:cNvSpPr>
              <p:nvPr/>
            </p:nvSpPr>
            <p:spPr bwMode="auto">
              <a:xfrm>
                <a:off x="1421"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4" name="Freeform 2023"/>
              <p:cNvSpPr>
                <a:spLocks/>
              </p:cNvSpPr>
              <p:nvPr/>
            </p:nvSpPr>
            <p:spPr bwMode="auto">
              <a:xfrm>
                <a:off x="1395"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5" name="Freeform 2024"/>
              <p:cNvSpPr>
                <a:spLocks/>
              </p:cNvSpPr>
              <p:nvPr/>
            </p:nvSpPr>
            <p:spPr bwMode="auto">
              <a:xfrm>
                <a:off x="137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6" name="Freeform 2025"/>
              <p:cNvSpPr>
                <a:spLocks/>
              </p:cNvSpPr>
              <p:nvPr/>
            </p:nvSpPr>
            <p:spPr bwMode="auto">
              <a:xfrm>
                <a:off x="134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7" name="Freeform 2026"/>
              <p:cNvSpPr>
                <a:spLocks/>
              </p:cNvSpPr>
              <p:nvPr/>
            </p:nvSpPr>
            <p:spPr bwMode="auto">
              <a:xfrm>
                <a:off x="173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8" name="Freeform 2027"/>
              <p:cNvSpPr>
                <a:spLocks/>
              </p:cNvSpPr>
              <p:nvPr/>
            </p:nvSpPr>
            <p:spPr bwMode="auto">
              <a:xfrm>
                <a:off x="1718"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499" name="Freeform 2028"/>
              <p:cNvSpPr>
                <a:spLocks/>
              </p:cNvSpPr>
              <p:nvPr/>
            </p:nvSpPr>
            <p:spPr bwMode="auto">
              <a:xfrm>
                <a:off x="169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0" name="Freeform 2029"/>
              <p:cNvSpPr>
                <a:spLocks/>
              </p:cNvSpPr>
              <p:nvPr/>
            </p:nvSpPr>
            <p:spPr bwMode="auto">
              <a:xfrm>
                <a:off x="166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1" name="Freeform 2030"/>
              <p:cNvSpPr>
                <a:spLocks/>
              </p:cNvSpPr>
              <p:nvPr/>
            </p:nvSpPr>
            <p:spPr bwMode="auto">
              <a:xfrm>
                <a:off x="1641"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2" name="Freeform 2031"/>
              <p:cNvSpPr>
                <a:spLocks/>
              </p:cNvSpPr>
              <p:nvPr/>
            </p:nvSpPr>
            <p:spPr bwMode="auto">
              <a:xfrm>
                <a:off x="161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3" name="Freeform 2032"/>
              <p:cNvSpPr>
                <a:spLocks/>
              </p:cNvSpPr>
              <p:nvPr/>
            </p:nvSpPr>
            <p:spPr bwMode="auto">
              <a:xfrm>
                <a:off x="158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4" name="Freeform 2033"/>
              <p:cNvSpPr>
                <a:spLocks/>
              </p:cNvSpPr>
              <p:nvPr/>
            </p:nvSpPr>
            <p:spPr bwMode="auto">
              <a:xfrm>
                <a:off x="156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5" name="Freeform 2034"/>
              <p:cNvSpPr>
                <a:spLocks/>
              </p:cNvSpPr>
              <p:nvPr/>
            </p:nvSpPr>
            <p:spPr bwMode="auto">
              <a:xfrm>
                <a:off x="153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6" name="Freeform 2035"/>
              <p:cNvSpPr>
                <a:spLocks/>
              </p:cNvSpPr>
              <p:nvPr/>
            </p:nvSpPr>
            <p:spPr bwMode="auto">
              <a:xfrm>
                <a:off x="151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7" name="Freeform 2036"/>
              <p:cNvSpPr>
                <a:spLocks/>
              </p:cNvSpPr>
              <p:nvPr/>
            </p:nvSpPr>
            <p:spPr bwMode="auto">
              <a:xfrm>
                <a:off x="148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8" name="Freeform 2037"/>
              <p:cNvSpPr>
                <a:spLocks/>
              </p:cNvSpPr>
              <p:nvPr/>
            </p:nvSpPr>
            <p:spPr bwMode="auto">
              <a:xfrm>
                <a:off x="146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09" name="Freeform 2038"/>
              <p:cNvSpPr>
                <a:spLocks/>
              </p:cNvSpPr>
              <p:nvPr/>
            </p:nvSpPr>
            <p:spPr bwMode="auto">
              <a:xfrm>
                <a:off x="143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0" name="Freeform 2039"/>
              <p:cNvSpPr>
                <a:spLocks/>
              </p:cNvSpPr>
              <p:nvPr/>
            </p:nvSpPr>
            <p:spPr bwMode="auto">
              <a:xfrm>
                <a:off x="140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1" name="Freeform 2040"/>
              <p:cNvSpPr>
                <a:spLocks/>
              </p:cNvSpPr>
              <p:nvPr/>
            </p:nvSpPr>
            <p:spPr bwMode="auto">
              <a:xfrm>
                <a:off x="138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2" name="Freeform 2041"/>
              <p:cNvSpPr>
                <a:spLocks/>
              </p:cNvSpPr>
              <p:nvPr/>
            </p:nvSpPr>
            <p:spPr bwMode="auto">
              <a:xfrm>
                <a:off x="135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19513" name="Freeform 2042"/>
              <p:cNvSpPr>
                <a:spLocks/>
              </p:cNvSpPr>
              <p:nvPr/>
            </p:nvSpPr>
            <p:spPr bwMode="auto">
              <a:xfrm>
                <a:off x="174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43" name="Rectangle 2043"/>
            <p:cNvSpPr>
              <a:spLocks noChangeArrowheads="1"/>
            </p:cNvSpPr>
            <p:nvPr/>
          </p:nvSpPr>
          <p:spPr bwMode="auto">
            <a:xfrm>
              <a:off x="2006" y="3003"/>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44" name="Group 2044"/>
            <p:cNvGrpSpPr>
              <a:grpSpLocks/>
            </p:cNvGrpSpPr>
            <p:nvPr/>
          </p:nvGrpSpPr>
          <p:grpSpPr bwMode="auto">
            <a:xfrm>
              <a:off x="2009" y="3008"/>
              <a:ext cx="420" cy="30"/>
              <a:chOff x="1329" y="3025"/>
              <a:chExt cx="420" cy="30"/>
            </a:xfrm>
          </p:grpSpPr>
          <p:sp>
            <p:nvSpPr>
              <p:cNvPr id="2872" name="Freeform 2045"/>
              <p:cNvSpPr>
                <a:spLocks/>
              </p:cNvSpPr>
              <p:nvPr/>
            </p:nvSpPr>
            <p:spPr bwMode="auto">
              <a:xfrm>
                <a:off x="1329" y="3045"/>
                <a:ext cx="7" cy="5"/>
              </a:xfrm>
              <a:custGeom>
                <a:avLst/>
                <a:gdLst>
                  <a:gd name="T0" fmla="*/ 7 w 7"/>
                  <a:gd name="T1" fmla="*/ 4 h 5"/>
                  <a:gd name="T2" fmla="*/ 4 w 7"/>
                  <a:gd name="T3" fmla="*/ 5 h 5"/>
                  <a:gd name="T4" fmla="*/ 0 w 7"/>
                  <a:gd name="T5" fmla="*/ 4 h 5"/>
                  <a:gd name="T6" fmla="*/ 4 w 7"/>
                  <a:gd name="T7" fmla="*/ 0 h 5"/>
                  <a:gd name="T8" fmla="*/ 7 w 7"/>
                  <a:gd name="T9" fmla="*/ 4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4" y="5"/>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73" name="Rectangle 2046"/>
              <p:cNvSpPr>
                <a:spLocks noChangeArrowheads="1"/>
              </p:cNvSpPr>
              <p:nvPr/>
            </p:nvSpPr>
            <p:spPr bwMode="auto">
              <a:xfrm>
                <a:off x="135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74" name="Freeform 2047"/>
              <p:cNvSpPr>
                <a:spLocks/>
              </p:cNvSpPr>
              <p:nvPr/>
            </p:nvSpPr>
            <p:spPr bwMode="auto">
              <a:xfrm>
                <a:off x="136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75" name="Rectangle 2048"/>
              <p:cNvSpPr>
                <a:spLocks noChangeArrowheads="1"/>
              </p:cNvSpPr>
              <p:nvPr/>
            </p:nvSpPr>
            <p:spPr bwMode="auto">
              <a:xfrm>
                <a:off x="134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76" name="Freeform 2049"/>
              <p:cNvSpPr>
                <a:spLocks/>
              </p:cNvSpPr>
              <p:nvPr/>
            </p:nvSpPr>
            <p:spPr bwMode="auto">
              <a:xfrm>
                <a:off x="1342"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77" name="Rectangle 2050"/>
              <p:cNvSpPr>
                <a:spLocks noChangeArrowheads="1"/>
              </p:cNvSpPr>
              <p:nvPr/>
            </p:nvSpPr>
            <p:spPr bwMode="auto">
              <a:xfrm>
                <a:off x="1714"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78" name="Freeform 2051"/>
              <p:cNvSpPr>
                <a:spLocks/>
              </p:cNvSpPr>
              <p:nvPr/>
            </p:nvSpPr>
            <p:spPr bwMode="auto">
              <a:xfrm>
                <a:off x="1716"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79" name="Rectangle 2052"/>
              <p:cNvSpPr>
                <a:spLocks noChangeArrowheads="1"/>
              </p:cNvSpPr>
              <p:nvPr/>
            </p:nvSpPr>
            <p:spPr bwMode="auto">
              <a:xfrm>
                <a:off x="1542"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80" name="Freeform 2053"/>
              <p:cNvSpPr>
                <a:spLocks/>
              </p:cNvSpPr>
              <p:nvPr/>
            </p:nvSpPr>
            <p:spPr bwMode="auto">
              <a:xfrm>
                <a:off x="154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81" name="Rectangle 2054"/>
              <p:cNvSpPr>
                <a:spLocks noChangeArrowheads="1"/>
              </p:cNvSpPr>
              <p:nvPr/>
            </p:nvSpPr>
            <p:spPr bwMode="auto">
              <a:xfrm>
                <a:off x="1696"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82" name="Freeform 2055"/>
              <p:cNvSpPr>
                <a:spLocks/>
              </p:cNvSpPr>
              <p:nvPr/>
            </p:nvSpPr>
            <p:spPr bwMode="auto">
              <a:xfrm>
                <a:off x="1699"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83" name="Rectangle 2056"/>
              <p:cNvSpPr>
                <a:spLocks noChangeArrowheads="1"/>
              </p:cNvSpPr>
              <p:nvPr/>
            </p:nvSpPr>
            <p:spPr bwMode="auto">
              <a:xfrm>
                <a:off x="1527"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84" name="Freeform 2057"/>
              <p:cNvSpPr>
                <a:spLocks/>
              </p:cNvSpPr>
              <p:nvPr/>
            </p:nvSpPr>
            <p:spPr bwMode="auto">
              <a:xfrm>
                <a:off x="1529"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85" name="Rectangle 2058"/>
              <p:cNvSpPr>
                <a:spLocks noChangeArrowheads="1"/>
              </p:cNvSpPr>
              <p:nvPr/>
            </p:nvSpPr>
            <p:spPr bwMode="auto">
              <a:xfrm>
                <a:off x="167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86" name="Freeform 2059"/>
              <p:cNvSpPr>
                <a:spLocks/>
              </p:cNvSpPr>
              <p:nvPr/>
            </p:nvSpPr>
            <p:spPr bwMode="auto">
              <a:xfrm>
                <a:off x="1683"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87" name="Rectangle 2060"/>
              <p:cNvSpPr>
                <a:spLocks noChangeArrowheads="1"/>
              </p:cNvSpPr>
              <p:nvPr/>
            </p:nvSpPr>
            <p:spPr bwMode="auto">
              <a:xfrm>
                <a:off x="1509"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88" name="Freeform 2061"/>
              <p:cNvSpPr>
                <a:spLocks/>
              </p:cNvSpPr>
              <p:nvPr/>
            </p:nvSpPr>
            <p:spPr bwMode="auto">
              <a:xfrm>
                <a:off x="1512"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89" name="Rectangle 2062"/>
              <p:cNvSpPr>
                <a:spLocks noChangeArrowheads="1"/>
              </p:cNvSpPr>
              <p:nvPr/>
            </p:nvSpPr>
            <p:spPr bwMode="auto">
              <a:xfrm>
                <a:off x="166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90" name="Freeform 2063"/>
              <p:cNvSpPr>
                <a:spLocks/>
              </p:cNvSpPr>
              <p:nvPr/>
            </p:nvSpPr>
            <p:spPr bwMode="auto">
              <a:xfrm>
                <a:off x="1666"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91" name="Rectangle 2064"/>
              <p:cNvSpPr>
                <a:spLocks noChangeArrowheads="1"/>
              </p:cNvSpPr>
              <p:nvPr/>
            </p:nvSpPr>
            <p:spPr bwMode="auto">
              <a:xfrm>
                <a:off x="1492"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92" name="Freeform 2065"/>
              <p:cNvSpPr>
                <a:spLocks/>
              </p:cNvSpPr>
              <p:nvPr/>
            </p:nvSpPr>
            <p:spPr bwMode="auto">
              <a:xfrm>
                <a:off x="1494"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93" name="Rectangle 2066"/>
              <p:cNvSpPr>
                <a:spLocks noChangeArrowheads="1"/>
              </p:cNvSpPr>
              <p:nvPr/>
            </p:nvSpPr>
            <p:spPr bwMode="auto">
              <a:xfrm>
                <a:off x="1646"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94" name="Freeform 2067"/>
              <p:cNvSpPr>
                <a:spLocks/>
              </p:cNvSpPr>
              <p:nvPr/>
            </p:nvSpPr>
            <p:spPr bwMode="auto">
              <a:xfrm>
                <a:off x="1648"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95" name="Rectangle 2068"/>
              <p:cNvSpPr>
                <a:spLocks noChangeArrowheads="1"/>
              </p:cNvSpPr>
              <p:nvPr/>
            </p:nvSpPr>
            <p:spPr bwMode="auto">
              <a:xfrm>
                <a:off x="1476" y="3039"/>
                <a:ext cx="16"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96" name="Freeform 2069"/>
              <p:cNvSpPr>
                <a:spLocks/>
              </p:cNvSpPr>
              <p:nvPr/>
            </p:nvSpPr>
            <p:spPr bwMode="auto">
              <a:xfrm>
                <a:off x="1479"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97" name="Rectangle 2070"/>
              <p:cNvSpPr>
                <a:spLocks noChangeArrowheads="1"/>
              </p:cNvSpPr>
              <p:nvPr/>
            </p:nvSpPr>
            <p:spPr bwMode="auto">
              <a:xfrm>
                <a:off x="162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98" name="Freeform 2071"/>
              <p:cNvSpPr>
                <a:spLocks/>
              </p:cNvSpPr>
              <p:nvPr/>
            </p:nvSpPr>
            <p:spPr bwMode="auto">
              <a:xfrm>
                <a:off x="1630" y="3040"/>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99" name="Rectangle 2072"/>
              <p:cNvSpPr>
                <a:spLocks noChangeArrowheads="1"/>
              </p:cNvSpPr>
              <p:nvPr/>
            </p:nvSpPr>
            <p:spPr bwMode="auto">
              <a:xfrm>
                <a:off x="145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00" name="Freeform 2073"/>
              <p:cNvSpPr>
                <a:spLocks/>
              </p:cNvSpPr>
              <p:nvPr/>
            </p:nvSpPr>
            <p:spPr bwMode="auto">
              <a:xfrm>
                <a:off x="1461"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01" name="Rectangle 2074"/>
              <p:cNvSpPr>
                <a:spLocks noChangeArrowheads="1"/>
              </p:cNvSpPr>
              <p:nvPr/>
            </p:nvSpPr>
            <p:spPr bwMode="auto">
              <a:xfrm>
                <a:off x="161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02" name="Freeform 2075"/>
              <p:cNvSpPr>
                <a:spLocks/>
              </p:cNvSpPr>
              <p:nvPr/>
            </p:nvSpPr>
            <p:spPr bwMode="auto">
              <a:xfrm>
                <a:off x="1615"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03" name="Rectangle 2076"/>
              <p:cNvSpPr>
                <a:spLocks noChangeArrowheads="1"/>
              </p:cNvSpPr>
              <p:nvPr/>
            </p:nvSpPr>
            <p:spPr bwMode="auto">
              <a:xfrm>
                <a:off x="1441"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04" name="Freeform 2077"/>
              <p:cNvSpPr>
                <a:spLocks/>
              </p:cNvSpPr>
              <p:nvPr/>
            </p:nvSpPr>
            <p:spPr bwMode="auto">
              <a:xfrm>
                <a:off x="1443"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05" name="Rectangle 2078"/>
              <p:cNvSpPr>
                <a:spLocks noChangeArrowheads="1"/>
              </p:cNvSpPr>
              <p:nvPr/>
            </p:nvSpPr>
            <p:spPr bwMode="auto">
              <a:xfrm>
                <a:off x="159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06" name="Freeform 2079"/>
              <p:cNvSpPr>
                <a:spLocks/>
              </p:cNvSpPr>
              <p:nvPr/>
            </p:nvSpPr>
            <p:spPr bwMode="auto">
              <a:xfrm>
                <a:off x="159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07" name="Rectangle 2080"/>
              <p:cNvSpPr>
                <a:spLocks noChangeArrowheads="1"/>
              </p:cNvSpPr>
              <p:nvPr/>
            </p:nvSpPr>
            <p:spPr bwMode="auto">
              <a:xfrm>
                <a:off x="1424"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08" name="Freeform 2081"/>
              <p:cNvSpPr>
                <a:spLocks/>
              </p:cNvSpPr>
              <p:nvPr/>
            </p:nvSpPr>
            <p:spPr bwMode="auto">
              <a:xfrm>
                <a:off x="1428"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09" name="Rectangle 2082"/>
              <p:cNvSpPr>
                <a:spLocks noChangeArrowheads="1"/>
              </p:cNvSpPr>
              <p:nvPr/>
            </p:nvSpPr>
            <p:spPr bwMode="auto">
              <a:xfrm>
                <a:off x="1578"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10" name="Freeform 2083"/>
              <p:cNvSpPr>
                <a:spLocks/>
              </p:cNvSpPr>
              <p:nvPr/>
            </p:nvSpPr>
            <p:spPr bwMode="auto">
              <a:xfrm>
                <a:off x="1580"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11" name="Rectangle 2084"/>
              <p:cNvSpPr>
                <a:spLocks noChangeArrowheads="1"/>
              </p:cNvSpPr>
              <p:nvPr/>
            </p:nvSpPr>
            <p:spPr bwMode="auto">
              <a:xfrm>
                <a:off x="140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12" name="Freeform 2085"/>
              <p:cNvSpPr>
                <a:spLocks/>
              </p:cNvSpPr>
              <p:nvPr/>
            </p:nvSpPr>
            <p:spPr bwMode="auto">
              <a:xfrm>
                <a:off x="141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13" name="Rectangle 2086"/>
              <p:cNvSpPr>
                <a:spLocks noChangeArrowheads="1"/>
              </p:cNvSpPr>
              <p:nvPr/>
            </p:nvSpPr>
            <p:spPr bwMode="auto">
              <a:xfrm>
                <a:off x="156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14" name="Freeform 2087"/>
              <p:cNvSpPr>
                <a:spLocks/>
              </p:cNvSpPr>
              <p:nvPr/>
            </p:nvSpPr>
            <p:spPr bwMode="auto">
              <a:xfrm>
                <a:off x="1562"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15" name="Rectangle 2088"/>
              <p:cNvSpPr>
                <a:spLocks noChangeArrowheads="1"/>
              </p:cNvSpPr>
              <p:nvPr/>
            </p:nvSpPr>
            <p:spPr bwMode="auto">
              <a:xfrm>
                <a:off x="139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16" name="Freeform 2089"/>
              <p:cNvSpPr>
                <a:spLocks/>
              </p:cNvSpPr>
              <p:nvPr/>
            </p:nvSpPr>
            <p:spPr bwMode="auto">
              <a:xfrm>
                <a:off x="1393"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17" name="Rectangle 2090"/>
              <p:cNvSpPr>
                <a:spLocks noChangeArrowheads="1"/>
              </p:cNvSpPr>
              <p:nvPr/>
            </p:nvSpPr>
            <p:spPr bwMode="auto">
              <a:xfrm>
                <a:off x="1732" y="3039"/>
                <a:ext cx="15"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18" name="Freeform 2091"/>
              <p:cNvSpPr>
                <a:spLocks/>
              </p:cNvSpPr>
              <p:nvPr/>
            </p:nvSpPr>
            <p:spPr bwMode="auto">
              <a:xfrm>
                <a:off x="1734"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19" name="Rectangle 2092"/>
              <p:cNvSpPr>
                <a:spLocks noChangeArrowheads="1"/>
              </p:cNvSpPr>
              <p:nvPr/>
            </p:nvSpPr>
            <p:spPr bwMode="auto">
              <a:xfrm>
                <a:off x="137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20" name="Freeform 2093"/>
              <p:cNvSpPr>
                <a:spLocks/>
              </p:cNvSpPr>
              <p:nvPr/>
            </p:nvSpPr>
            <p:spPr bwMode="auto">
              <a:xfrm>
                <a:off x="1375"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21" name="Rectangle 2094"/>
              <p:cNvSpPr>
                <a:spLocks noChangeArrowheads="1"/>
              </p:cNvSpPr>
              <p:nvPr/>
            </p:nvSpPr>
            <p:spPr bwMode="auto">
              <a:xfrm>
                <a:off x="135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22" name="Freeform 2095"/>
              <p:cNvSpPr>
                <a:spLocks/>
              </p:cNvSpPr>
              <p:nvPr/>
            </p:nvSpPr>
            <p:spPr bwMode="auto">
              <a:xfrm>
                <a:off x="136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23" name="Rectangle 2096"/>
              <p:cNvSpPr>
                <a:spLocks noChangeArrowheads="1"/>
              </p:cNvSpPr>
              <p:nvPr/>
            </p:nvSpPr>
            <p:spPr bwMode="auto">
              <a:xfrm>
                <a:off x="134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24" name="Freeform 2097"/>
              <p:cNvSpPr>
                <a:spLocks/>
              </p:cNvSpPr>
              <p:nvPr/>
            </p:nvSpPr>
            <p:spPr bwMode="auto">
              <a:xfrm>
                <a:off x="1342"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25" name="Rectangle 2098"/>
              <p:cNvSpPr>
                <a:spLocks noChangeArrowheads="1"/>
              </p:cNvSpPr>
              <p:nvPr/>
            </p:nvSpPr>
            <p:spPr bwMode="auto">
              <a:xfrm>
                <a:off x="1714"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26" name="Freeform 2099"/>
              <p:cNvSpPr>
                <a:spLocks/>
              </p:cNvSpPr>
              <p:nvPr/>
            </p:nvSpPr>
            <p:spPr bwMode="auto">
              <a:xfrm>
                <a:off x="1716"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27" name="Rectangle 2100"/>
              <p:cNvSpPr>
                <a:spLocks noChangeArrowheads="1"/>
              </p:cNvSpPr>
              <p:nvPr/>
            </p:nvSpPr>
            <p:spPr bwMode="auto">
              <a:xfrm>
                <a:off x="1542"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28" name="Freeform 2101"/>
              <p:cNvSpPr>
                <a:spLocks/>
              </p:cNvSpPr>
              <p:nvPr/>
            </p:nvSpPr>
            <p:spPr bwMode="auto">
              <a:xfrm>
                <a:off x="154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29" name="Rectangle 2102"/>
              <p:cNvSpPr>
                <a:spLocks noChangeArrowheads="1"/>
              </p:cNvSpPr>
              <p:nvPr/>
            </p:nvSpPr>
            <p:spPr bwMode="auto">
              <a:xfrm>
                <a:off x="1696"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30" name="Freeform 2103"/>
              <p:cNvSpPr>
                <a:spLocks/>
              </p:cNvSpPr>
              <p:nvPr/>
            </p:nvSpPr>
            <p:spPr bwMode="auto">
              <a:xfrm>
                <a:off x="1699"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31" name="Rectangle 2104"/>
              <p:cNvSpPr>
                <a:spLocks noChangeArrowheads="1"/>
              </p:cNvSpPr>
              <p:nvPr/>
            </p:nvSpPr>
            <p:spPr bwMode="auto">
              <a:xfrm>
                <a:off x="1527"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32" name="Freeform 2105"/>
              <p:cNvSpPr>
                <a:spLocks/>
              </p:cNvSpPr>
              <p:nvPr/>
            </p:nvSpPr>
            <p:spPr bwMode="auto">
              <a:xfrm>
                <a:off x="1529"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33" name="Rectangle 2106"/>
              <p:cNvSpPr>
                <a:spLocks noChangeArrowheads="1"/>
              </p:cNvSpPr>
              <p:nvPr/>
            </p:nvSpPr>
            <p:spPr bwMode="auto">
              <a:xfrm>
                <a:off x="167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34" name="Freeform 2107"/>
              <p:cNvSpPr>
                <a:spLocks/>
              </p:cNvSpPr>
              <p:nvPr/>
            </p:nvSpPr>
            <p:spPr bwMode="auto">
              <a:xfrm>
                <a:off x="1683"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35" name="Rectangle 2108"/>
              <p:cNvSpPr>
                <a:spLocks noChangeArrowheads="1"/>
              </p:cNvSpPr>
              <p:nvPr/>
            </p:nvSpPr>
            <p:spPr bwMode="auto">
              <a:xfrm>
                <a:off x="1509"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36" name="Freeform 2109"/>
              <p:cNvSpPr>
                <a:spLocks/>
              </p:cNvSpPr>
              <p:nvPr/>
            </p:nvSpPr>
            <p:spPr bwMode="auto">
              <a:xfrm>
                <a:off x="1512"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37" name="Rectangle 2110"/>
              <p:cNvSpPr>
                <a:spLocks noChangeArrowheads="1"/>
              </p:cNvSpPr>
              <p:nvPr/>
            </p:nvSpPr>
            <p:spPr bwMode="auto">
              <a:xfrm>
                <a:off x="166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38" name="Freeform 2111"/>
              <p:cNvSpPr>
                <a:spLocks/>
              </p:cNvSpPr>
              <p:nvPr/>
            </p:nvSpPr>
            <p:spPr bwMode="auto">
              <a:xfrm>
                <a:off x="1666"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39" name="Rectangle 2112"/>
              <p:cNvSpPr>
                <a:spLocks noChangeArrowheads="1"/>
              </p:cNvSpPr>
              <p:nvPr/>
            </p:nvSpPr>
            <p:spPr bwMode="auto">
              <a:xfrm>
                <a:off x="1492"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40" name="Freeform 2113"/>
              <p:cNvSpPr>
                <a:spLocks/>
              </p:cNvSpPr>
              <p:nvPr/>
            </p:nvSpPr>
            <p:spPr bwMode="auto">
              <a:xfrm>
                <a:off x="1494"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41" name="Rectangle 2114"/>
              <p:cNvSpPr>
                <a:spLocks noChangeArrowheads="1"/>
              </p:cNvSpPr>
              <p:nvPr/>
            </p:nvSpPr>
            <p:spPr bwMode="auto">
              <a:xfrm>
                <a:off x="1646"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42" name="Freeform 2115"/>
              <p:cNvSpPr>
                <a:spLocks/>
              </p:cNvSpPr>
              <p:nvPr/>
            </p:nvSpPr>
            <p:spPr bwMode="auto">
              <a:xfrm>
                <a:off x="1648"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43" name="Rectangle 2116"/>
              <p:cNvSpPr>
                <a:spLocks noChangeArrowheads="1"/>
              </p:cNvSpPr>
              <p:nvPr/>
            </p:nvSpPr>
            <p:spPr bwMode="auto">
              <a:xfrm>
                <a:off x="1476" y="302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44" name="Freeform 2117"/>
              <p:cNvSpPr>
                <a:spLocks/>
              </p:cNvSpPr>
              <p:nvPr/>
            </p:nvSpPr>
            <p:spPr bwMode="auto">
              <a:xfrm>
                <a:off x="1479"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45" name="Rectangle 2118"/>
              <p:cNvSpPr>
                <a:spLocks noChangeArrowheads="1"/>
              </p:cNvSpPr>
              <p:nvPr/>
            </p:nvSpPr>
            <p:spPr bwMode="auto">
              <a:xfrm>
                <a:off x="162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46" name="Freeform 2119"/>
              <p:cNvSpPr>
                <a:spLocks/>
              </p:cNvSpPr>
              <p:nvPr/>
            </p:nvSpPr>
            <p:spPr bwMode="auto">
              <a:xfrm>
                <a:off x="1630" y="3027"/>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47" name="Rectangle 2120"/>
              <p:cNvSpPr>
                <a:spLocks noChangeArrowheads="1"/>
              </p:cNvSpPr>
              <p:nvPr/>
            </p:nvSpPr>
            <p:spPr bwMode="auto">
              <a:xfrm>
                <a:off x="145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48" name="Freeform 2121"/>
              <p:cNvSpPr>
                <a:spLocks/>
              </p:cNvSpPr>
              <p:nvPr/>
            </p:nvSpPr>
            <p:spPr bwMode="auto">
              <a:xfrm>
                <a:off x="1461"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49" name="Rectangle 2122"/>
              <p:cNvSpPr>
                <a:spLocks noChangeArrowheads="1"/>
              </p:cNvSpPr>
              <p:nvPr/>
            </p:nvSpPr>
            <p:spPr bwMode="auto">
              <a:xfrm>
                <a:off x="161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50" name="Freeform 2123"/>
              <p:cNvSpPr>
                <a:spLocks/>
              </p:cNvSpPr>
              <p:nvPr/>
            </p:nvSpPr>
            <p:spPr bwMode="auto">
              <a:xfrm>
                <a:off x="1615"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51" name="Rectangle 2124"/>
              <p:cNvSpPr>
                <a:spLocks noChangeArrowheads="1"/>
              </p:cNvSpPr>
              <p:nvPr/>
            </p:nvSpPr>
            <p:spPr bwMode="auto">
              <a:xfrm>
                <a:off x="1441"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52" name="Freeform 2125"/>
              <p:cNvSpPr>
                <a:spLocks/>
              </p:cNvSpPr>
              <p:nvPr/>
            </p:nvSpPr>
            <p:spPr bwMode="auto">
              <a:xfrm>
                <a:off x="1443"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53" name="Rectangle 2126"/>
              <p:cNvSpPr>
                <a:spLocks noChangeArrowheads="1"/>
              </p:cNvSpPr>
              <p:nvPr/>
            </p:nvSpPr>
            <p:spPr bwMode="auto">
              <a:xfrm>
                <a:off x="159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54" name="Freeform 2127"/>
              <p:cNvSpPr>
                <a:spLocks/>
              </p:cNvSpPr>
              <p:nvPr/>
            </p:nvSpPr>
            <p:spPr bwMode="auto">
              <a:xfrm>
                <a:off x="159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55" name="Rectangle 2128"/>
              <p:cNvSpPr>
                <a:spLocks noChangeArrowheads="1"/>
              </p:cNvSpPr>
              <p:nvPr/>
            </p:nvSpPr>
            <p:spPr bwMode="auto">
              <a:xfrm>
                <a:off x="1424"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56" name="Freeform 2129"/>
              <p:cNvSpPr>
                <a:spLocks/>
              </p:cNvSpPr>
              <p:nvPr/>
            </p:nvSpPr>
            <p:spPr bwMode="auto">
              <a:xfrm>
                <a:off x="1428"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57" name="Rectangle 2130"/>
              <p:cNvSpPr>
                <a:spLocks noChangeArrowheads="1"/>
              </p:cNvSpPr>
              <p:nvPr/>
            </p:nvSpPr>
            <p:spPr bwMode="auto">
              <a:xfrm>
                <a:off x="1578"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58" name="Freeform 2131"/>
              <p:cNvSpPr>
                <a:spLocks/>
              </p:cNvSpPr>
              <p:nvPr/>
            </p:nvSpPr>
            <p:spPr bwMode="auto">
              <a:xfrm>
                <a:off x="1580"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59" name="Rectangle 2132"/>
              <p:cNvSpPr>
                <a:spLocks noChangeArrowheads="1"/>
              </p:cNvSpPr>
              <p:nvPr/>
            </p:nvSpPr>
            <p:spPr bwMode="auto">
              <a:xfrm>
                <a:off x="140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60" name="Freeform 2133"/>
              <p:cNvSpPr>
                <a:spLocks/>
              </p:cNvSpPr>
              <p:nvPr/>
            </p:nvSpPr>
            <p:spPr bwMode="auto">
              <a:xfrm>
                <a:off x="141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61" name="Rectangle 2134"/>
              <p:cNvSpPr>
                <a:spLocks noChangeArrowheads="1"/>
              </p:cNvSpPr>
              <p:nvPr/>
            </p:nvSpPr>
            <p:spPr bwMode="auto">
              <a:xfrm>
                <a:off x="156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62" name="Freeform 2135"/>
              <p:cNvSpPr>
                <a:spLocks/>
              </p:cNvSpPr>
              <p:nvPr/>
            </p:nvSpPr>
            <p:spPr bwMode="auto">
              <a:xfrm>
                <a:off x="1562"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63" name="Rectangle 2136"/>
              <p:cNvSpPr>
                <a:spLocks noChangeArrowheads="1"/>
              </p:cNvSpPr>
              <p:nvPr/>
            </p:nvSpPr>
            <p:spPr bwMode="auto">
              <a:xfrm>
                <a:off x="139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64" name="Freeform 2137"/>
              <p:cNvSpPr>
                <a:spLocks/>
              </p:cNvSpPr>
              <p:nvPr/>
            </p:nvSpPr>
            <p:spPr bwMode="auto">
              <a:xfrm>
                <a:off x="1393"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65" name="Rectangle 2138"/>
              <p:cNvSpPr>
                <a:spLocks noChangeArrowheads="1"/>
              </p:cNvSpPr>
              <p:nvPr/>
            </p:nvSpPr>
            <p:spPr bwMode="auto">
              <a:xfrm>
                <a:off x="1732" y="302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66" name="Freeform 2139"/>
              <p:cNvSpPr>
                <a:spLocks/>
              </p:cNvSpPr>
              <p:nvPr/>
            </p:nvSpPr>
            <p:spPr bwMode="auto">
              <a:xfrm>
                <a:off x="1734"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67" name="Rectangle 2140"/>
              <p:cNvSpPr>
                <a:spLocks noChangeArrowheads="1"/>
              </p:cNvSpPr>
              <p:nvPr/>
            </p:nvSpPr>
            <p:spPr bwMode="auto">
              <a:xfrm>
                <a:off x="137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968" name="Freeform 2141"/>
              <p:cNvSpPr>
                <a:spLocks/>
              </p:cNvSpPr>
              <p:nvPr/>
            </p:nvSpPr>
            <p:spPr bwMode="auto">
              <a:xfrm>
                <a:off x="1375"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69" name="Freeform 2142"/>
              <p:cNvSpPr>
                <a:spLocks/>
              </p:cNvSpPr>
              <p:nvPr/>
            </p:nvSpPr>
            <p:spPr bwMode="auto">
              <a:xfrm>
                <a:off x="170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0" name="Freeform 2143"/>
              <p:cNvSpPr>
                <a:spLocks/>
              </p:cNvSpPr>
              <p:nvPr/>
            </p:nvSpPr>
            <p:spPr bwMode="auto">
              <a:xfrm>
                <a:off x="167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1" name="Freeform 2144"/>
              <p:cNvSpPr>
                <a:spLocks/>
              </p:cNvSpPr>
              <p:nvPr/>
            </p:nvSpPr>
            <p:spPr bwMode="auto">
              <a:xfrm>
                <a:off x="165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2" name="Freeform 2145"/>
              <p:cNvSpPr>
                <a:spLocks/>
              </p:cNvSpPr>
              <p:nvPr/>
            </p:nvSpPr>
            <p:spPr bwMode="auto">
              <a:xfrm>
                <a:off x="162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3" name="Freeform 2146"/>
              <p:cNvSpPr>
                <a:spLocks/>
              </p:cNvSpPr>
              <p:nvPr/>
            </p:nvSpPr>
            <p:spPr bwMode="auto">
              <a:xfrm>
                <a:off x="160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4" name="Freeform 2147"/>
              <p:cNvSpPr>
                <a:spLocks/>
              </p:cNvSpPr>
              <p:nvPr/>
            </p:nvSpPr>
            <p:spPr bwMode="auto">
              <a:xfrm>
                <a:off x="157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5" name="Freeform 2148"/>
              <p:cNvSpPr>
                <a:spLocks/>
              </p:cNvSpPr>
              <p:nvPr/>
            </p:nvSpPr>
            <p:spPr bwMode="auto">
              <a:xfrm>
                <a:off x="1551" y="3052"/>
                <a:ext cx="5" cy="3"/>
              </a:xfrm>
              <a:custGeom>
                <a:avLst/>
                <a:gdLst>
                  <a:gd name="T0" fmla="*/ 5 w 5"/>
                  <a:gd name="T1" fmla="*/ 2 h 3"/>
                  <a:gd name="T2" fmla="*/ 2 w 5"/>
                  <a:gd name="T3" fmla="*/ 3 h 3"/>
                  <a:gd name="T4" fmla="*/ 0 w 5"/>
                  <a:gd name="T5" fmla="*/ 2 h 3"/>
                  <a:gd name="T6" fmla="*/ 2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2" y="3"/>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6" name="Freeform 2149"/>
              <p:cNvSpPr>
                <a:spLocks/>
              </p:cNvSpPr>
              <p:nvPr/>
            </p:nvSpPr>
            <p:spPr bwMode="auto">
              <a:xfrm>
                <a:off x="1525"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7" name="Freeform 2150"/>
              <p:cNvSpPr>
                <a:spLocks/>
              </p:cNvSpPr>
              <p:nvPr/>
            </p:nvSpPr>
            <p:spPr bwMode="auto">
              <a:xfrm>
                <a:off x="1498"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8" name="Freeform 2151"/>
              <p:cNvSpPr>
                <a:spLocks/>
              </p:cNvSpPr>
              <p:nvPr/>
            </p:nvSpPr>
            <p:spPr bwMode="auto">
              <a:xfrm>
                <a:off x="147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79" name="Freeform 2152"/>
              <p:cNvSpPr>
                <a:spLocks/>
              </p:cNvSpPr>
              <p:nvPr/>
            </p:nvSpPr>
            <p:spPr bwMode="auto">
              <a:xfrm>
                <a:off x="144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0" name="Freeform 2153"/>
              <p:cNvSpPr>
                <a:spLocks/>
              </p:cNvSpPr>
              <p:nvPr/>
            </p:nvSpPr>
            <p:spPr bwMode="auto">
              <a:xfrm>
                <a:off x="1421"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1" name="Freeform 2154"/>
              <p:cNvSpPr>
                <a:spLocks/>
              </p:cNvSpPr>
              <p:nvPr/>
            </p:nvSpPr>
            <p:spPr bwMode="auto">
              <a:xfrm>
                <a:off x="1395"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2" name="Freeform 2155"/>
              <p:cNvSpPr>
                <a:spLocks/>
              </p:cNvSpPr>
              <p:nvPr/>
            </p:nvSpPr>
            <p:spPr bwMode="auto">
              <a:xfrm>
                <a:off x="137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3" name="Freeform 2156"/>
              <p:cNvSpPr>
                <a:spLocks/>
              </p:cNvSpPr>
              <p:nvPr/>
            </p:nvSpPr>
            <p:spPr bwMode="auto">
              <a:xfrm>
                <a:off x="134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4" name="Freeform 2157"/>
              <p:cNvSpPr>
                <a:spLocks/>
              </p:cNvSpPr>
              <p:nvPr/>
            </p:nvSpPr>
            <p:spPr bwMode="auto">
              <a:xfrm>
                <a:off x="173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5" name="Freeform 2158"/>
              <p:cNvSpPr>
                <a:spLocks/>
              </p:cNvSpPr>
              <p:nvPr/>
            </p:nvSpPr>
            <p:spPr bwMode="auto">
              <a:xfrm>
                <a:off x="1718"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6" name="Freeform 2159"/>
              <p:cNvSpPr>
                <a:spLocks/>
              </p:cNvSpPr>
              <p:nvPr/>
            </p:nvSpPr>
            <p:spPr bwMode="auto">
              <a:xfrm>
                <a:off x="169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7" name="Freeform 2160"/>
              <p:cNvSpPr>
                <a:spLocks/>
              </p:cNvSpPr>
              <p:nvPr/>
            </p:nvSpPr>
            <p:spPr bwMode="auto">
              <a:xfrm>
                <a:off x="166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8" name="Freeform 2161"/>
              <p:cNvSpPr>
                <a:spLocks/>
              </p:cNvSpPr>
              <p:nvPr/>
            </p:nvSpPr>
            <p:spPr bwMode="auto">
              <a:xfrm>
                <a:off x="1641"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89" name="Freeform 2162"/>
              <p:cNvSpPr>
                <a:spLocks/>
              </p:cNvSpPr>
              <p:nvPr/>
            </p:nvSpPr>
            <p:spPr bwMode="auto">
              <a:xfrm>
                <a:off x="161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0" name="Freeform 2163"/>
              <p:cNvSpPr>
                <a:spLocks/>
              </p:cNvSpPr>
              <p:nvPr/>
            </p:nvSpPr>
            <p:spPr bwMode="auto">
              <a:xfrm>
                <a:off x="158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1" name="Freeform 2164"/>
              <p:cNvSpPr>
                <a:spLocks/>
              </p:cNvSpPr>
              <p:nvPr/>
            </p:nvSpPr>
            <p:spPr bwMode="auto">
              <a:xfrm>
                <a:off x="156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2" name="Freeform 2165"/>
              <p:cNvSpPr>
                <a:spLocks/>
              </p:cNvSpPr>
              <p:nvPr/>
            </p:nvSpPr>
            <p:spPr bwMode="auto">
              <a:xfrm>
                <a:off x="153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3" name="Freeform 2166"/>
              <p:cNvSpPr>
                <a:spLocks/>
              </p:cNvSpPr>
              <p:nvPr/>
            </p:nvSpPr>
            <p:spPr bwMode="auto">
              <a:xfrm>
                <a:off x="151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4" name="Freeform 2167"/>
              <p:cNvSpPr>
                <a:spLocks/>
              </p:cNvSpPr>
              <p:nvPr/>
            </p:nvSpPr>
            <p:spPr bwMode="auto">
              <a:xfrm>
                <a:off x="148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5" name="Freeform 2168"/>
              <p:cNvSpPr>
                <a:spLocks/>
              </p:cNvSpPr>
              <p:nvPr/>
            </p:nvSpPr>
            <p:spPr bwMode="auto">
              <a:xfrm>
                <a:off x="146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6" name="Freeform 2169"/>
              <p:cNvSpPr>
                <a:spLocks/>
              </p:cNvSpPr>
              <p:nvPr/>
            </p:nvSpPr>
            <p:spPr bwMode="auto">
              <a:xfrm>
                <a:off x="143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7" name="Freeform 2170"/>
              <p:cNvSpPr>
                <a:spLocks/>
              </p:cNvSpPr>
              <p:nvPr/>
            </p:nvSpPr>
            <p:spPr bwMode="auto">
              <a:xfrm>
                <a:off x="140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8" name="Freeform 2171"/>
              <p:cNvSpPr>
                <a:spLocks/>
              </p:cNvSpPr>
              <p:nvPr/>
            </p:nvSpPr>
            <p:spPr bwMode="auto">
              <a:xfrm>
                <a:off x="138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999" name="Freeform 2172"/>
              <p:cNvSpPr>
                <a:spLocks/>
              </p:cNvSpPr>
              <p:nvPr/>
            </p:nvSpPr>
            <p:spPr bwMode="auto">
              <a:xfrm>
                <a:off x="135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3000" name="Freeform 2173"/>
              <p:cNvSpPr>
                <a:spLocks/>
              </p:cNvSpPr>
              <p:nvPr/>
            </p:nvSpPr>
            <p:spPr bwMode="auto">
              <a:xfrm>
                <a:off x="174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845" name="Line 2174"/>
            <p:cNvSpPr>
              <a:spLocks noChangeShapeType="1"/>
            </p:cNvSpPr>
            <p:nvPr/>
          </p:nvSpPr>
          <p:spPr bwMode="auto">
            <a:xfrm flipH="1">
              <a:off x="2454" y="3025"/>
              <a:ext cx="60" cy="1"/>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846" name="Freeform 2175"/>
            <p:cNvSpPr>
              <a:spLocks/>
            </p:cNvSpPr>
            <p:nvPr/>
          </p:nvSpPr>
          <p:spPr bwMode="auto">
            <a:xfrm>
              <a:off x="2357" y="3019"/>
              <a:ext cx="59" cy="6"/>
            </a:xfrm>
            <a:custGeom>
              <a:avLst/>
              <a:gdLst>
                <a:gd name="T0" fmla="*/ 202 w 202"/>
                <a:gd name="T1" fmla="*/ 27 h 27"/>
                <a:gd name="T2" fmla="*/ 73 w 202"/>
                <a:gd name="T3" fmla="*/ 27 h 27"/>
                <a:gd name="T4" fmla="*/ 54 w 202"/>
                <a:gd name="T5" fmla="*/ 25 h 27"/>
                <a:gd name="T6" fmla="*/ 35 w 202"/>
                <a:gd name="T7" fmla="*/ 20 h 27"/>
                <a:gd name="T8" fmla="*/ 17 w 202"/>
                <a:gd name="T9" fmla="*/ 12 h 27"/>
                <a:gd name="T10" fmla="*/ 1 w 202"/>
                <a:gd name="T11" fmla="*/ 1 h 27"/>
                <a:gd name="T12" fmla="*/ 0 w 202"/>
                <a:gd name="T13" fmla="*/ 0 h 27"/>
                <a:gd name="T14" fmla="*/ 0 60000 65536"/>
                <a:gd name="T15" fmla="*/ 0 60000 65536"/>
                <a:gd name="T16" fmla="*/ 0 60000 65536"/>
                <a:gd name="T17" fmla="*/ 0 60000 65536"/>
                <a:gd name="T18" fmla="*/ 0 60000 65536"/>
                <a:gd name="T19" fmla="*/ 0 60000 65536"/>
                <a:gd name="T20" fmla="*/ 0 60000 65536"/>
                <a:gd name="T21" fmla="*/ 0 w 202"/>
                <a:gd name="T22" fmla="*/ 0 h 27"/>
                <a:gd name="T23" fmla="*/ 202 w 20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27">
                  <a:moveTo>
                    <a:pt x="202" y="27"/>
                  </a:moveTo>
                  <a:lnTo>
                    <a:pt x="73" y="27"/>
                  </a:lnTo>
                  <a:lnTo>
                    <a:pt x="54" y="25"/>
                  </a:lnTo>
                  <a:lnTo>
                    <a:pt x="35" y="20"/>
                  </a:lnTo>
                  <a:lnTo>
                    <a:pt x="17" y="12"/>
                  </a:lnTo>
                  <a:lnTo>
                    <a:pt x="1" y="1"/>
                  </a:lnTo>
                  <a:lnTo>
                    <a:pt x="0"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847" name="Line 2176"/>
            <p:cNvSpPr>
              <a:spLocks noChangeShapeType="1"/>
            </p:cNvSpPr>
            <p:nvPr/>
          </p:nvSpPr>
          <p:spPr bwMode="auto">
            <a:xfrm flipV="1">
              <a:off x="2346" y="2944"/>
              <a:ext cx="1" cy="48"/>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848" name="Rectangle 2177"/>
            <p:cNvSpPr>
              <a:spLocks noChangeArrowheads="1"/>
            </p:cNvSpPr>
            <p:nvPr/>
          </p:nvSpPr>
          <p:spPr bwMode="auto">
            <a:xfrm>
              <a:off x="2261"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49" name="Rectangle 2178"/>
            <p:cNvSpPr>
              <a:spLocks noChangeArrowheads="1"/>
            </p:cNvSpPr>
            <p:nvPr/>
          </p:nvSpPr>
          <p:spPr bwMode="auto">
            <a:xfrm>
              <a:off x="2266"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50" name="Freeform 2179"/>
            <p:cNvSpPr>
              <a:spLocks/>
            </p:cNvSpPr>
            <p:nvPr/>
          </p:nvSpPr>
          <p:spPr bwMode="auto">
            <a:xfrm>
              <a:off x="2262" y="2696"/>
              <a:ext cx="2" cy="1"/>
            </a:xfrm>
            <a:custGeom>
              <a:avLst/>
              <a:gdLst>
                <a:gd name="T0" fmla="*/ 0 w 8"/>
                <a:gd name="T1" fmla="*/ 2 h 4"/>
                <a:gd name="T2" fmla="*/ 2 w 8"/>
                <a:gd name="T3" fmla="*/ 0 h 4"/>
                <a:gd name="T4" fmla="*/ 6 w 8"/>
                <a:gd name="T5" fmla="*/ 0 h 4"/>
                <a:gd name="T6" fmla="*/ 8 w 8"/>
                <a:gd name="T7" fmla="*/ 2 h 4"/>
                <a:gd name="T8" fmla="*/ 6 w 8"/>
                <a:gd name="T9" fmla="*/ 4 h 4"/>
                <a:gd name="T10" fmla="*/ 2 w 8"/>
                <a:gd name="T11" fmla="*/ 4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2"/>
                  </a:moveTo>
                  <a:lnTo>
                    <a:pt x="2" y="0"/>
                  </a:lnTo>
                  <a:lnTo>
                    <a:pt x="6" y="0"/>
                  </a:lnTo>
                  <a:lnTo>
                    <a:pt x="8"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51" name="Freeform 2180"/>
            <p:cNvSpPr>
              <a:spLocks/>
            </p:cNvSpPr>
            <p:nvPr/>
          </p:nvSpPr>
          <p:spPr bwMode="auto">
            <a:xfrm>
              <a:off x="2267" y="2696"/>
              <a:ext cx="1" cy="1"/>
            </a:xfrm>
            <a:custGeom>
              <a:avLst/>
              <a:gdLst>
                <a:gd name="T0" fmla="*/ 0 w 7"/>
                <a:gd name="T1" fmla="*/ 2 h 4"/>
                <a:gd name="T2" fmla="*/ 2 w 7"/>
                <a:gd name="T3" fmla="*/ 0 h 4"/>
                <a:gd name="T4" fmla="*/ 6 w 7"/>
                <a:gd name="T5" fmla="*/ 0 h 4"/>
                <a:gd name="T6" fmla="*/ 7 w 7"/>
                <a:gd name="T7" fmla="*/ 2 h 4"/>
                <a:gd name="T8" fmla="*/ 6 w 7"/>
                <a:gd name="T9" fmla="*/ 4 h 4"/>
                <a:gd name="T10" fmla="*/ 2 w 7"/>
                <a:gd name="T11" fmla="*/ 4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2"/>
                  </a:moveTo>
                  <a:lnTo>
                    <a:pt x="2" y="0"/>
                  </a:lnTo>
                  <a:lnTo>
                    <a:pt x="6" y="0"/>
                  </a:lnTo>
                  <a:lnTo>
                    <a:pt x="7"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52" name="Rectangle 2181"/>
            <p:cNvSpPr>
              <a:spLocks noChangeArrowheads="1"/>
            </p:cNvSpPr>
            <p:nvPr/>
          </p:nvSpPr>
          <p:spPr bwMode="auto">
            <a:xfrm>
              <a:off x="2006" y="2834"/>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853" name="Group 2182"/>
            <p:cNvGrpSpPr>
              <a:grpSpLocks/>
            </p:cNvGrpSpPr>
            <p:nvPr/>
          </p:nvGrpSpPr>
          <p:grpSpPr bwMode="auto">
            <a:xfrm>
              <a:off x="2033" y="2838"/>
              <a:ext cx="374" cy="35"/>
              <a:chOff x="1353" y="2855"/>
              <a:chExt cx="374" cy="35"/>
            </a:xfrm>
          </p:grpSpPr>
          <p:sp>
            <p:nvSpPr>
              <p:cNvPr id="2854" name="Rectangle 2183"/>
              <p:cNvSpPr>
                <a:spLocks noChangeArrowheads="1"/>
              </p:cNvSpPr>
              <p:nvPr/>
            </p:nvSpPr>
            <p:spPr bwMode="auto">
              <a:xfrm>
                <a:off x="1467" y="2855"/>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55" name="Freeform 2184"/>
              <p:cNvSpPr>
                <a:spLocks/>
              </p:cNvSpPr>
              <p:nvPr/>
            </p:nvSpPr>
            <p:spPr bwMode="auto">
              <a:xfrm>
                <a:off x="1373" y="2873"/>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56" name="Freeform 2185"/>
              <p:cNvSpPr>
                <a:spLocks/>
              </p:cNvSpPr>
              <p:nvPr/>
            </p:nvSpPr>
            <p:spPr bwMode="auto">
              <a:xfrm>
                <a:off x="1364" y="2873"/>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57" name="Freeform 2186"/>
              <p:cNvSpPr>
                <a:spLocks/>
              </p:cNvSpPr>
              <p:nvPr/>
            </p:nvSpPr>
            <p:spPr bwMode="auto">
              <a:xfrm>
                <a:off x="1353" y="2873"/>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58" name="Freeform 2187"/>
              <p:cNvSpPr>
                <a:spLocks/>
              </p:cNvSpPr>
              <p:nvPr/>
            </p:nvSpPr>
            <p:spPr bwMode="auto">
              <a:xfrm>
                <a:off x="1384" y="2873"/>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59" name="Rectangle 2188"/>
              <p:cNvSpPr>
                <a:spLocks noChangeArrowheads="1"/>
              </p:cNvSpPr>
              <p:nvPr/>
            </p:nvSpPr>
            <p:spPr bwMode="auto">
              <a:xfrm>
                <a:off x="1509" y="2877"/>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60" name="Rectangle 2189"/>
              <p:cNvSpPr>
                <a:spLocks noChangeArrowheads="1"/>
              </p:cNvSpPr>
              <p:nvPr/>
            </p:nvSpPr>
            <p:spPr bwMode="auto">
              <a:xfrm>
                <a:off x="1421"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61" name="Freeform 2190"/>
              <p:cNvSpPr>
                <a:spLocks/>
              </p:cNvSpPr>
              <p:nvPr/>
            </p:nvSpPr>
            <p:spPr bwMode="auto">
              <a:xfrm>
                <a:off x="1423"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62" name="Rectangle 2191"/>
              <p:cNvSpPr>
                <a:spLocks noChangeArrowheads="1"/>
              </p:cNvSpPr>
              <p:nvPr/>
            </p:nvSpPr>
            <p:spPr bwMode="auto">
              <a:xfrm>
                <a:off x="1399"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63" name="Freeform 2192"/>
              <p:cNvSpPr>
                <a:spLocks/>
              </p:cNvSpPr>
              <p:nvPr/>
            </p:nvSpPr>
            <p:spPr bwMode="auto">
              <a:xfrm>
                <a:off x="1401"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64" name="Rectangle 2193"/>
              <p:cNvSpPr>
                <a:spLocks noChangeArrowheads="1"/>
              </p:cNvSpPr>
              <p:nvPr/>
            </p:nvSpPr>
            <p:spPr bwMode="auto">
              <a:xfrm>
                <a:off x="1621"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65" name="Rectangle 2194"/>
              <p:cNvSpPr>
                <a:spLocks noChangeArrowheads="1"/>
              </p:cNvSpPr>
              <p:nvPr/>
            </p:nvSpPr>
            <p:spPr bwMode="auto">
              <a:xfrm>
                <a:off x="1643"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66" name="Freeform 2195"/>
              <p:cNvSpPr>
                <a:spLocks/>
              </p:cNvSpPr>
              <p:nvPr/>
            </p:nvSpPr>
            <p:spPr bwMode="auto">
              <a:xfrm>
                <a:off x="1626"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67" name="Freeform 2196"/>
              <p:cNvSpPr>
                <a:spLocks/>
              </p:cNvSpPr>
              <p:nvPr/>
            </p:nvSpPr>
            <p:spPr bwMode="auto">
              <a:xfrm>
                <a:off x="1648" y="2870"/>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68" name="Rectangle 2197"/>
              <p:cNvSpPr>
                <a:spLocks noChangeArrowheads="1"/>
              </p:cNvSpPr>
              <p:nvPr/>
            </p:nvSpPr>
            <p:spPr bwMode="auto">
              <a:xfrm>
                <a:off x="1687"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69" name="Rectangle 2198"/>
              <p:cNvSpPr>
                <a:spLocks noChangeArrowheads="1"/>
              </p:cNvSpPr>
              <p:nvPr/>
            </p:nvSpPr>
            <p:spPr bwMode="auto">
              <a:xfrm>
                <a:off x="1707" y="2866"/>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870" name="Freeform 2199"/>
              <p:cNvSpPr>
                <a:spLocks/>
              </p:cNvSpPr>
              <p:nvPr/>
            </p:nvSpPr>
            <p:spPr bwMode="auto">
              <a:xfrm>
                <a:off x="1692"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871" name="Freeform 2200"/>
              <p:cNvSpPr>
                <a:spLocks/>
              </p:cNvSpPr>
              <p:nvPr/>
            </p:nvSpPr>
            <p:spPr bwMode="auto">
              <a:xfrm>
                <a:off x="1714" y="2870"/>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grpSp>
      <p:grpSp>
        <p:nvGrpSpPr>
          <p:cNvPr id="2088" name="Group 2201"/>
          <p:cNvGrpSpPr>
            <a:grpSpLocks/>
          </p:cNvGrpSpPr>
          <p:nvPr/>
        </p:nvGrpSpPr>
        <p:grpSpPr bwMode="auto">
          <a:xfrm>
            <a:off x="2235200" y="5026025"/>
            <a:ext cx="455613" cy="528638"/>
            <a:chOff x="1965" y="2695"/>
            <a:chExt cx="549" cy="642"/>
          </a:xfrm>
        </p:grpSpPr>
        <p:sp>
          <p:nvSpPr>
            <p:cNvPr id="2110" name="Rectangle 2202"/>
            <p:cNvSpPr>
              <a:spLocks noChangeArrowheads="1"/>
            </p:cNvSpPr>
            <p:nvPr/>
          </p:nvSpPr>
          <p:spPr bwMode="auto">
            <a:xfrm>
              <a:off x="1965" y="2789"/>
              <a:ext cx="473" cy="548"/>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1" name="Rectangle 2203"/>
            <p:cNvSpPr>
              <a:spLocks noChangeArrowheads="1"/>
            </p:cNvSpPr>
            <p:nvPr/>
          </p:nvSpPr>
          <p:spPr bwMode="auto">
            <a:xfrm>
              <a:off x="1965" y="2789"/>
              <a:ext cx="36" cy="383"/>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2" name="Freeform 2204"/>
            <p:cNvSpPr>
              <a:spLocks/>
            </p:cNvSpPr>
            <p:nvPr/>
          </p:nvSpPr>
          <p:spPr bwMode="auto">
            <a:xfrm>
              <a:off x="1979" y="2797"/>
              <a:ext cx="8" cy="9"/>
            </a:xfrm>
            <a:custGeom>
              <a:avLst/>
              <a:gdLst>
                <a:gd name="T0" fmla="*/ 0 w 35"/>
                <a:gd name="T1" fmla="*/ 20 h 41"/>
                <a:gd name="T2" fmla="*/ 3 w 35"/>
                <a:gd name="T3" fmla="*/ 12 h 41"/>
                <a:gd name="T4" fmla="*/ 7 w 35"/>
                <a:gd name="T5" fmla="*/ 4 h 41"/>
                <a:gd name="T6" fmla="*/ 14 w 35"/>
                <a:gd name="T7" fmla="*/ 0 h 41"/>
                <a:gd name="T8" fmla="*/ 22 w 35"/>
                <a:gd name="T9" fmla="*/ 0 h 41"/>
                <a:gd name="T10" fmla="*/ 29 w 35"/>
                <a:gd name="T11" fmla="*/ 4 h 41"/>
                <a:gd name="T12" fmla="*/ 34 w 35"/>
                <a:gd name="T13" fmla="*/ 12 h 41"/>
                <a:gd name="T14" fmla="*/ 35 w 35"/>
                <a:gd name="T15" fmla="*/ 20 h 41"/>
                <a:gd name="T16" fmla="*/ 34 w 35"/>
                <a:gd name="T17" fmla="*/ 29 h 41"/>
                <a:gd name="T18" fmla="*/ 29 w 35"/>
                <a:gd name="T19" fmla="*/ 36 h 41"/>
                <a:gd name="T20" fmla="*/ 22 w 35"/>
                <a:gd name="T21" fmla="*/ 41 h 41"/>
                <a:gd name="T22" fmla="*/ 14 w 35"/>
                <a:gd name="T23" fmla="*/ 41 h 41"/>
                <a:gd name="T24" fmla="*/ 7 w 35"/>
                <a:gd name="T25" fmla="*/ 36 h 41"/>
                <a:gd name="T26" fmla="*/ 3 w 35"/>
                <a:gd name="T27" fmla="*/ 29 h 41"/>
                <a:gd name="T28" fmla="*/ 0 w 35"/>
                <a:gd name="T29" fmla="*/ 20 h 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41"/>
                <a:gd name="T47" fmla="*/ 35 w 35"/>
                <a:gd name="T48" fmla="*/ 41 h 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41">
                  <a:moveTo>
                    <a:pt x="0" y="20"/>
                  </a:moveTo>
                  <a:lnTo>
                    <a:pt x="3" y="12"/>
                  </a:lnTo>
                  <a:lnTo>
                    <a:pt x="7" y="4"/>
                  </a:lnTo>
                  <a:lnTo>
                    <a:pt x="14" y="0"/>
                  </a:lnTo>
                  <a:lnTo>
                    <a:pt x="22" y="0"/>
                  </a:lnTo>
                  <a:lnTo>
                    <a:pt x="29" y="4"/>
                  </a:lnTo>
                  <a:lnTo>
                    <a:pt x="34" y="12"/>
                  </a:lnTo>
                  <a:lnTo>
                    <a:pt x="35" y="20"/>
                  </a:lnTo>
                  <a:lnTo>
                    <a:pt x="34" y="29"/>
                  </a:lnTo>
                  <a:lnTo>
                    <a:pt x="29" y="36"/>
                  </a:lnTo>
                  <a:lnTo>
                    <a:pt x="22" y="41"/>
                  </a:lnTo>
                  <a:lnTo>
                    <a:pt x="14" y="41"/>
                  </a:lnTo>
                  <a:lnTo>
                    <a:pt x="7" y="36"/>
                  </a:lnTo>
                  <a:lnTo>
                    <a:pt x="3" y="29"/>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3" name="Freeform 2205"/>
            <p:cNvSpPr>
              <a:spLocks/>
            </p:cNvSpPr>
            <p:nvPr/>
          </p:nvSpPr>
          <p:spPr bwMode="auto">
            <a:xfrm>
              <a:off x="1979" y="3158"/>
              <a:ext cx="8" cy="7"/>
            </a:xfrm>
            <a:custGeom>
              <a:avLst/>
              <a:gdLst>
                <a:gd name="T0" fmla="*/ 0 w 35"/>
                <a:gd name="T1" fmla="*/ 17 h 33"/>
                <a:gd name="T2" fmla="*/ 3 w 35"/>
                <a:gd name="T3" fmla="*/ 9 h 33"/>
                <a:gd name="T4" fmla="*/ 7 w 35"/>
                <a:gd name="T5" fmla="*/ 3 h 33"/>
                <a:gd name="T6" fmla="*/ 14 w 35"/>
                <a:gd name="T7" fmla="*/ 0 h 33"/>
                <a:gd name="T8" fmla="*/ 22 w 35"/>
                <a:gd name="T9" fmla="*/ 0 h 33"/>
                <a:gd name="T10" fmla="*/ 29 w 35"/>
                <a:gd name="T11" fmla="*/ 3 h 33"/>
                <a:gd name="T12" fmla="*/ 34 w 35"/>
                <a:gd name="T13" fmla="*/ 9 h 33"/>
                <a:gd name="T14" fmla="*/ 35 w 35"/>
                <a:gd name="T15" fmla="*/ 17 h 33"/>
                <a:gd name="T16" fmla="*/ 34 w 35"/>
                <a:gd name="T17" fmla="*/ 24 h 33"/>
                <a:gd name="T18" fmla="*/ 29 w 35"/>
                <a:gd name="T19" fmla="*/ 30 h 33"/>
                <a:gd name="T20" fmla="*/ 22 w 35"/>
                <a:gd name="T21" fmla="*/ 33 h 33"/>
                <a:gd name="T22" fmla="*/ 14 w 35"/>
                <a:gd name="T23" fmla="*/ 33 h 33"/>
                <a:gd name="T24" fmla="*/ 7 w 35"/>
                <a:gd name="T25" fmla="*/ 30 h 33"/>
                <a:gd name="T26" fmla="*/ 3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3" y="9"/>
                  </a:lnTo>
                  <a:lnTo>
                    <a:pt x="7" y="3"/>
                  </a:lnTo>
                  <a:lnTo>
                    <a:pt x="14" y="0"/>
                  </a:lnTo>
                  <a:lnTo>
                    <a:pt x="22" y="0"/>
                  </a:lnTo>
                  <a:lnTo>
                    <a:pt x="29" y="3"/>
                  </a:lnTo>
                  <a:lnTo>
                    <a:pt x="34" y="9"/>
                  </a:lnTo>
                  <a:lnTo>
                    <a:pt x="35" y="17"/>
                  </a:lnTo>
                  <a:lnTo>
                    <a:pt x="34" y="24"/>
                  </a:lnTo>
                  <a:lnTo>
                    <a:pt x="29" y="30"/>
                  </a:lnTo>
                  <a:lnTo>
                    <a:pt x="22" y="33"/>
                  </a:lnTo>
                  <a:lnTo>
                    <a:pt x="14" y="33"/>
                  </a:lnTo>
                  <a:lnTo>
                    <a:pt x="7" y="30"/>
                  </a:lnTo>
                  <a:lnTo>
                    <a:pt x="3"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4" name="Rectangle 2206"/>
            <p:cNvSpPr>
              <a:spLocks noChangeArrowheads="1"/>
            </p:cNvSpPr>
            <p:nvPr/>
          </p:nvSpPr>
          <p:spPr bwMode="auto">
            <a:xfrm>
              <a:off x="1979" y="2929"/>
              <a:ext cx="8" cy="10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15" name="Freeform 2207"/>
            <p:cNvSpPr>
              <a:spLocks/>
            </p:cNvSpPr>
            <p:nvPr/>
          </p:nvSpPr>
          <p:spPr bwMode="auto">
            <a:xfrm>
              <a:off x="2015" y="2809"/>
              <a:ext cx="9" cy="10"/>
            </a:xfrm>
            <a:custGeom>
              <a:avLst/>
              <a:gdLst>
                <a:gd name="T0" fmla="*/ 0 w 38"/>
                <a:gd name="T1" fmla="*/ 25 h 52"/>
                <a:gd name="T2" fmla="*/ 1 w 38"/>
                <a:gd name="T3" fmla="*/ 16 h 52"/>
                <a:gd name="T4" fmla="*/ 6 w 38"/>
                <a:gd name="T5" fmla="*/ 8 h 52"/>
                <a:gd name="T6" fmla="*/ 12 w 38"/>
                <a:gd name="T7" fmla="*/ 2 h 52"/>
                <a:gd name="T8" fmla="*/ 19 w 38"/>
                <a:gd name="T9" fmla="*/ 0 h 52"/>
                <a:gd name="T10" fmla="*/ 26 w 38"/>
                <a:gd name="T11" fmla="*/ 2 h 52"/>
                <a:gd name="T12" fmla="*/ 32 w 38"/>
                <a:gd name="T13" fmla="*/ 8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8"/>
                  </a:lnTo>
                  <a:lnTo>
                    <a:pt x="12" y="2"/>
                  </a:lnTo>
                  <a:lnTo>
                    <a:pt x="19" y="0"/>
                  </a:lnTo>
                  <a:lnTo>
                    <a:pt x="26" y="2"/>
                  </a:lnTo>
                  <a:lnTo>
                    <a:pt x="32" y="8"/>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6" name="Freeform 2208"/>
            <p:cNvSpPr>
              <a:spLocks/>
            </p:cNvSpPr>
            <p:nvPr/>
          </p:nvSpPr>
          <p:spPr bwMode="auto">
            <a:xfrm>
              <a:off x="2416" y="2809"/>
              <a:ext cx="9" cy="10"/>
            </a:xfrm>
            <a:custGeom>
              <a:avLst/>
              <a:gdLst>
                <a:gd name="T0" fmla="*/ 0 w 36"/>
                <a:gd name="T1" fmla="*/ 25 h 52"/>
                <a:gd name="T2" fmla="*/ 1 w 36"/>
                <a:gd name="T3" fmla="*/ 16 h 52"/>
                <a:gd name="T4" fmla="*/ 6 w 36"/>
                <a:gd name="T5" fmla="*/ 8 h 52"/>
                <a:gd name="T6" fmla="*/ 11 w 36"/>
                <a:gd name="T7" fmla="*/ 2 h 52"/>
                <a:gd name="T8" fmla="*/ 18 w 36"/>
                <a:gd name="T9" fmla="*/ 0 h 52"/>
                <a:gd name="T10" fmla="*/ 25 w 36"/>
                <a:gd name="T11" fmla="*/ 2 h 52"/>
                <a:gd name="T12" fmla="*/ 31 w 36"/>
                <a:gd name="T13" fmla="*/ 8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8"/>
                  </a:lnTo>
                  <a:lnTo>
                    <a:pt x="11" y="2"/>
                  </a:lnTo>
                  <a:lnTo>
                    <a:pt x="18" y="0"/>
                  </a:lnTo>
                  <a:lnTo>
                    <a:pt x="25" y="2"/>
                  </a:lnTo>
                  <a:lnTo>
                    <a:pt x="31" y="8"/>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7" name="Freeform 2209"/>
            <p:cNvSpPr>
              <a:spLocks/>
            </p:cNvSpPr>
            <p:nvPr/>
          </p:nvSpPr>
          <p:spPr bwMode="auto">
            <a:xfrm>
              <a:off x="2015" y="2851"/>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8" name="Freeform 2210"/>
            <p:cNvSpPr>
              <a:spLocks/>
            </p:cNvSpPr>
            <p:nvPr/>
          </p:nvSpPr>
          <p:spPr bwMode="auto">
            <a:xfrm>
              <a:off x="2416" y="2851"/>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19" name="Freeform 2211"/>
            <p:cNvSpPr>
              <a:spLocks/>
            </p:cNvSpPr>
            <p:nvPr/>
          </p:nvSpPr>
          <p:spPr bwMode="auto">
            <a:xfrm>
              <a:off x="2015" y="2893"/>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0" name="Freeform 2212"/>
            <p:cNvSpPr>
              <a:spLocks/>
            </p:cNvSpPr>
            <p:nvPr/>
          </p:nvSpPr>
          <p:spPr bwMode="auto">
            <a:xfrm>
              <a:off x="2416" y="2893"/>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1" name="Rectangle 2213"/>
            <p:cNvSpPr>
              <a:spLocks noChangeArrowheads="1"/>
            </p:cNvSpPr>
            <p:nvPr/>
          </p:nvSpPr>
          <p:spPr bwMode="auto">
            <a:xfrm>
              <a:off x="1979"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2" name="Freeform 2214"/>
            <p:cNvSpPr>
              <a:spLocks/>
            </p:cNvSpPr>
            <p:nvPr/>
          </p:nvSpPr>
          <p:spPr bwMode="auto">
            <a:xfrm>
              <a:off x="1987" y="3253"/>
              <a:ext cx="9" cy="6"/>
            </a:xfrm>
            <a:custGeom>
              <a:avLst/>
              <a:gdLst>
                <a:gd name="T0" fmla="*/ 0 w 35"/>
                <a:gd name="T1" fmla="*/ 17 h 33"/>
                <a:gd name="T2" fmla="*/ 1 w 35"/>
                <a:gd name="T3" fmla="*/ 9 h 33"/>
                <a:gd name="T4" fmla="*/ 6 w 35"/>
                <a:gd name="T5" fmla="*/ 3 h 33"/>
                <a:gd name="T6" fmla="*/ 14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4 w 35"/>
                <a:gd name="T23" fmla="*/ 33 h 33"/>
                <a:gd name="T24" fmla="*/ 6 w 35"/>
                <a:gd name="T25" fmla="*/ 30 h 33"/>
                <a:gd name="T26" fmla="*/ 1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1" y="9"/>
                  </a:lnTo>
                  <a:lnTo>
                    <a:pt x="6" y="3"/>
                  </a:lnTo>
                  <a:lnTo>
                    <a:pt x="14" y="0"/>
                  </a:lnTo>
                  <a:lnTo>
                    <a:pt x="21" y="0"/>
                  </a:lnTo>
                  <a:lnTo>
                    <a:pt x="28" y="3"/>
                  </a:lnTo>
                  <a:lnTo>
                    <a:pt x="33" y="9"/>
                  </a:lnTo>
                  <a:lnTo>
                    <a:pt x="35" y="17"/>
                  </a:lnTo>
                  <a:lnTo>
                    <a:pt x="33" y="24"/>
                  </a:lnTo>
                  <a:lnTo>
                    <a:pt x="28" y="30"/>
                  </a:lnTo>
                  <a:lnTo>
                    <a:pt x="21" y="33"/>
                  </a:lnTo>
                  <a:lnTo>
                    <a:pt x="14" y="33"/>
                  </a:lnTo>
                  <a:lnTo>
                    <a:pt x="6" y="30"/>
                  </a:lnTo>
                  <a:lnTo>
                    <a:pt x="1"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3" name="Freeform 2215"/>
            <p:cNvSpPr>
              <a:spLocks/>
            </p:cNvSpPr>
            <p:nvPr/>
          </p:nvSpPr>
          <p:spPr bwMode="auto">
            <a:xfrm>
              <a:off x="2181" y="3253"/>
              <a:ext cx="9" cy="6"/>
            </a:xfrm>
            <a:custGeom>
              <a:avLst/>
              <a:gdLst>
                <a:gd name="T0" fmla="*/ 0 w 35"/>
                <a:gd name="T1" fmla="*/ 14 h 28"/>
                <a:gd name="T2" fmla="*/ 2 w 35"/>
                <a:gd name="T3" fmla="*/ 7 h 28"/>
                <a:gd name="T4" fmla="*/ 7 w 35"/>
                <a:gd name="T5" fmla="*/ 2 h 28"/>
                <a:gd name="T6" fmla="*/ 14 w 35"/>
                <a:gd name="T7" fmla="*/ 0 h 28"/>
                <a:gd name="T8" fmla="*/ 22 w 35"/>
                <a:gd name="T9" fmla="*/ 0 h 28"/>
                <a:gd name="T10" fmla="*/ 29 w 35"/>
                <a:gd name="T11" fmla="*/ 2 h 28"/>
                <a:gd name="T12" fmla="*/ 34 w 35"/>
                <a:gd name="T13" fmla="*/ 7 h 28"/>
                <a:gd name="T14" fmla="*/ 35 w 35"/>
                <a:gd name="T15" fmla="*/ 14 h 28"/>
                <a:gd name="T16" fmla="*/ 34 w 35"/>
                <a:gd name="T17" fmla="*/ 20 h 28"/>
                <a:gd name="T18" fmla="*/ 29 w 35"/>
                <a:gd name="T19" fmla="*/ 24 h 28"/>
                <a:gd name="T20" fmla="*/ 22 w 35"/>
                <a:gd name="T21" fmla="*/ 28 h 28"/>
                <a:gd name="T22" fmla="*/ 14 w 35"/>
                <a:gd name="T23" fmla="*/ 28 h 28"/>
                <a:gd name="T24" fmla="*/ 7 w 35"/>
                <a:gd name="T25" fmla="*/ 24 h 28"/>
                <a:gd name="T26" fmla="*/ 2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2" y="7"/>
                  </a:lnTo>
                  <a:lnTo>
                    <a:pt x="7" y="2"/>
                  </a:lnTo>
                  <a:lnTo>
                    <a:pt x="14" y="0"/>
                  </a:lnTo>
                  <a:lnTo>
                    <a:pt x="22" y="0"/>
                  </a:lnTo>
                  <a:lnTo>
                    <a:pt x="29" y="2"/>
                  </a:lnTo>
                  <a:lnTo>
                    <a:pt x="34" y="7"/>
                  </a:lnTo>
                  <a:lnTo>
                    <a:pt x="35" y="14"/>
                  </a:lnTo>
                  <a:lnTo>
                    <a:pt x="34" y="20"/>
                  </a:lnTo>
                  <a:lnTo>
                    <a:pt x="29" y="24"/>
                  </a:lnTo>
                  <a:lnTo>
                    <a:pt x="22" y="28"/>
                  </a:lnTo>
                  <a:lnTo>
                    <a:pt x="14" y="28"/>
                  </a:lnTo>
                  <a:lnTo>
                    <a:pt x="7" y="24"/>
                  </a:lnTo>
                  <a:lnTo>
                    <a:pt x="2"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4" name="Rectangle 2216"/>
            <p:cNvSpPr>
              <a:spLocks noChangeArrowheads="1"/>
            </p:cNvSpPr>
            <p:nvPr/>
          </p:nvSpPr>
          <p:spPr bwMode="auto">
            <a:xfrm>
              <a:off x="2207" y="3179"/>
              <a:ext cx="219" cy="154"/>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5" name="Freeform 2217"/>
            <p:cNvSpPr>
              <a:spLocks/>
            </p:cNvSpPr>
            <p:nvPr/>
          </p:nvSpPr>
          <p:spPr bwMode="auto">
            <a:xfrm>
              <a:off x="2216" y="3253"/>
              <a:ext cx="9" cy="6"/>
            </a:xfrm>
            <a:custGeom>
              <a:avLst/>
              <a:gdLst>
                <a:gd name="T0" fmla="*/ 0 w 35"/>
                <a:gd name="T1" fmla="*/ 17 h 33"/>
                <a:gd name="T2" fmla="*/ 2 w 35"/>
                <a:gd name="T3" fmla="*/ 9 h 33"/>
                <a:gd name="T4" fmla="*/ 6 w 35"/>
                <a:gd name="T5" fmla="*/ 3 h 33"/>
                <a:gd name="T6" fmla="*/ 13 w 35"/>
                <a:gd name="T7" fmla="*/ 0 h 33"/>
                <a:gd name="T8" fmla="*/ 21 w 35"/>
                <a:gd name="T9" fmla="*/ 0 h 33"/>
                <a:gd name="T10" fmla="*/ 28 w 35"/>
                <a:gd name="T11" fmla="*/ 3 h 33"/>
                <a:gd name="T12" fmla="*/ 33 w 35"/>
                <a:gd name="T13" fmla="*/ 9 h 33"/>
                <a:gd name="T14" fmla="*/ 35 w 35"/>
                <a:gd name="T15" fmla="*/ 17 h 33"/>
                <a:gd name="T16" fmla="*/ 33 w 35"/>
                <a:gd name="T17" fmla="*/ 24 h 33"/>
                <a:gd name="T18" fmla="*/ 28 w 35"/>
                <a:gd name="T19" fmla="*/ 30 h 33"/>
                <a:gd name="T20" fmla="*/ 21 w 35"/>
                <a:gd name="T21" fmla="*/ 33 h 33"/>
                <a:gd name="T22" fmla="*/ 13 w 35"/>
                <a:gd name="T23" fmla="*/ 33 h 33"/>
                <a:gd name="T24" fmla="*/ 6 w 35"/>
                <a:gd name="T25" fmla="*/ 30 h 33"/>
                <a:gd name="T26" fmla="*/ 2 w 35"/>
                <a:gd name="T27" fmla="*/ 24 h 33"/>
                <a:gd name="T28" fmla="*/ 0 w 35"/>
                <a:gd name="T29" fmla="*/ 1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3"/>
                <a:gd name="T47" fmla="*/ 35 w 35"/>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3">
                  <a:moveTo>
                    <a:pt x="0" y="17"/>
                  </a:moveTo>
                  <a:lnTo>
                    <a:pt x="2" y="9"/>
                  </a:lnTo>
                  <a:lnTo>
                    <a:pt x="6" y="3"/>
                  </a:lnTo>
                  <a:lnTo>
                    <a:pt x="13" y="0"/>
                  </a:lnTo>
                  <a:lnTo>
                    <a:pt x="21" y="0"/>
                  </a:lnTo>
                  <a:lnTo>
                    <a:pt x="28" y="3"/>
                  </a:lnTo>
                  <a:lnTo>
                    <a:pt x="33" y="9"/>
                  </a:lnTo>
                  <a:lnTo>
                    <a:pt x="35" y="17"/>
                  </a:lnTo>
                  <a:lnTo>
                    <a:pt x="33" y="24"/>
                  </a:lnTo>
                  <a:lnTo>
                    <a:pt x="28" y="30"/>
                  </a:lnTo>
                  <a:lnTo>
                    <a:pt x="21" y="33"/>
                  </a:lnTo>
                  <a:lnTo>
                    <a:pt x="13" y="33"/>
                  </a:lnTo>
                  <a:lnTo>
                    <a:pt x="6" y="30"/>
                  </a:lnTo>
                  <a:lnTo>
                    <a:pt x="2" y="24"/>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6" name="Freeform 2218"/>
            <p:cNvSpPr>
              <a:spLocks/>
            </p:cNvSpPr>
            <p:nvPr/>
          </p:nvSpPr>
          <p:spPr bwMode="auto">
            <a:xfrm>
              <a:off x="2410" y="3253"/>
              <a:ext cx="8" cy="6"/>
            </a:xfrm>
            <a:custGeom>
              <a:avLst/>
              <a:gdLst>
                <a:gd name="T0" fmla="*/ 0 w 35"/>
                <a:gd name="T1" fmla="*/ 14 h 28"/>
                <a:gd name="T2" fmla="*/ 1 w 35"/>
                <a:gd name="T3" fmla="*/ 7 h 28"/>
                <a:gd name="T4" fmla="*/ 7 w 35"/>
                <a:gd name="T5" fmla="*/ 2 h 28"/>
                <a:gd name="T6" fmla="*/ 14 w 35"/>
                <a:gd name="T7" fmla="*/ 0 h 28"/>
                <a:gd name="T8" fmla="*/ 21 w 35"/>
                <a:gd name="T9" fmla="*/ 0 h 28"/>
                <a:gd name="T10" fmla="*/ 28 w 35"/>
                <a:gd name="T11" fmla="*/ 2 h 28"/>
                <a:gd name="T12" fmla="*/ 34 w 35"/>
                <a:gd name="T13" fmla="*/ 7 h 28"/>
                <a:gd name="T14" fmla="*/ 35 w 35"/>
                <a:gd name="T15" fmla="*/ 14 h 28"/>
                <a:gd name="T16" fmla="*/ 34 w 35"/>
                <a:gd name="T17" fmla="*/ 20 h 28"/>
                <a:gd name="T18" fmla="*/ 28 w 35"/>
                <a:gd name="T19" fmla="*/ 24 h 28"/>
                <a:gd name="T20" fmla="*/ 21 w 35"/>
                <a:gd name="T21" fmla="*/ 28 h 28"/>
                <a:gd name="T22" fmla="*/ 14 w 35"/>
                <a:gd name="T23" fmla="*/ 28 h 28"/>
                <a:gd name="T24" fmla="*/ 7 w 35"/>
                <a:gd name="T25" fmla="*/ 24 h 28"/>
                <a:gd name="T26" fmla="*/ 1 w 35"/>
                <a:gd name="T27" fmla="*/ 20 h 28"/>
                <a:gd name="T28" fmla="*/ 0 w 35"/>
                <a:gd name="T29" fmla="*/ 14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0" y="14"/>
                  </a:moveTo>
                  <a:lnTo>
                    <a:pt x="1" y="7"/>
                  </a:lnTo>
                  <a:lnTo>
                    <a:pt x="7" y="2"/>
                  </a:lnTo>
                  <a:lnTo>
                    <a:pt x="14" y="0"/>
                  </a:lnTo>
                  <a:lnTo>
                    <a:pt x="21" y="0"/>
                  </a:lnTo>
                  <a:lnTo>
                    <a:pt x="28" y="2"/>
                  </a:lnTo>
                  <a:lnTo>
                    <a:pt x="34" y="7"/>
                  </a:lnTo>
                  <a:lnTo>
                    <a:pt x="35" y="14"/>
                  </a:lnTo>
                  <a:lnTo>
                    <a:pt x="34" y="20"/>
                  </a:lnTo>
                  <a:lnTo>
                    <a:pt x="28" y="24"/>
                  </a:lnTo>
                  <a:lnTo>
                    <a:pt x="21" y="28"/>
                  </a:lnTo>
                  <a:lnTo>
                    <a:pt x="14" y="28"/>
                  </a:lnTo>
                  <a:lnTo>
                    <a:pt x="7" y="24"/>
                  </a:lnTo>
                  <a:lnTo>
                    <a:pt x="1" y="2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27" name="Rectangle 2219"/>
            <p:cNvSpPr>
              <a:spLocks noChangeArrowheads="1"/>
            </p:cNvSpPr>
            <p:nvPr/>
          </p:nvSpPr>
          <p:spPr bwMode="auto">
            <a:xfrm>
              <a:off x="2006" y="3129"/>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8" name="Rectangle 2220"/>
            <p:cNvSpPr>
              <a:spLocks noChangeArrowheads="1"/>
            </p:cNvSpPr>
            <p:nvPr/>
          </p:nvSpPr>
          <p:spPr bwMode="auto">
            <a:xfrm>
              <a:off x="2006" y="2960"/>
              <a:ext cx="428" cy="4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29" name="Rectangle 2221"/>
            <p:cNvSpPr>
              <a:spLocks noChangeArrowheads="1"/>
            </p:cNvSpPr>
            <p:nvPr/>
          </p:nvSpPr>
          <p:spPr bwMode="auto">
            <a:xfrm>
              <a:off x="2006" y="308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0" name="Rectangle 2222"/>
            <p:cNvSpPr>
              <a:spLocks noChangeArrowheads="1"/>
            </p:cNvSpPr>
            <p:nvPr/>
          </p:nvSpPr>
          <p:spPr bwMode="auto">
            <a:xfrm>
              <a:off x="2006" y="304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1" name="Rectangle 2223"/>
            <p:cNvSpPr>
              <a:spLocks noChangeArrowheads="1"/>
            </p:cNvSpPr>
            <p:nvPr/>
          </p:nvSpPr>
          <p:spPr bwMode="auto">
            <a:xfrm>
              <a:off x="2006" y="300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2" name="Rectangle 2224"/>
            <p:cNvSpPr>
              <a:spLocks noChangeArrowheads="1"/>
            </p:cNvSpPr>
            <p:nvPr/>
          </p:nvSpPr>
          <p:spPr bwMode="auto">
            <a:xfrm>
              <a:off x="2006" y="2918"/>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3" name="Rectangle 2225"/>
            <p:cNvSpPr>
              <a:spLocks noChangeArrowheads="1"/>
            </p:cNvSpPr>
            <p:nvPr/>
          </p:nvSpPr>
          <p:spPr bwMode="auto">
            <a:xfrm>
              <a:off x="2006" y="2835"/>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4" name="Rectangle 2226"/>
            <p:cNvSpPr>
              <a:spLocks noChangeArrowheads="1"/>
            </p:cNvSpPr>
            <p:nvPr/>
          </p:nvSpPr>
          <p:spPr bwMode="auto">
            <a:xfrm>
              <a:off x="2006" y="2877"/>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5" name="Rectangle 2227"/>
            <p:cNvSpPr>
              <a:spLocks noChangeArrowheads="1"/>
            </p:cNvSpPr>
            <p:nvPr/>
          </p:nvSpPr>
          <p:spPr bwMode="auto">
            <a:xfrm>
              <a:off x="2006" y="2793"/>
              <a:ext cx="428" cy="42"/>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36" name="Freeform 2228"/>
            <p:cNvSpPr>
              <a:spLocks/>
            </p:cNvSpPr>
            <p:nvPr/>
          </p:nvSpPr>
          <p:spPr bwMode="auto">
            <a:xfrm>
              <a:off x="2015" y="3061"/>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7" name="Freeform 2229"/>
            <p:cNvSpPr>
              <a:spLocks/>
            </p:cNvSpPr>
            <p:nvPr/>
          </p:nvSpPr>
          <p:spPr bwMode="auto">
            <a:xfrm>
              <a:off x="2416" y="3061"/>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8" name="Freeform 2230"/>
            <p:cNvSpPr>
              <a:spLocks/>
            </p:cNvSpPr>
            <p:nvPr/>
          </p:nvSpPr>
          <p:spPr bwMode="auto">
            <a:xfrm>
              <a:off x="2015" y="3103"/>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39" name="Freeform 2231"/>
            <p:cNvSpPr>
              <a:spLocks/>
            </p:cNvSpPr>
            <p:nvPr/>
          </p:nvSpPr>
          <p:spPr bwMode="auto">
            <a:xfrm>
              <a:off x="2416" y="3103"/>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0" name="Freeform 2232"/>
            <p:cNvSpPr>
              <a:spLocks/>
            </p:cNvSpPr>
            <p:nvPr/>
          </p:nvSpPr>
          <p:spPr bwMode="auto">
            <a:xfrm>
              <a:off x="2015" y="3145"/>
              <a:ext cx="9" cy="10"/>
            </a:xfrm>
            <a:custGeom>
              <a:avLst/>
              <a:gdLst>
                <a:gd name="T0" fmla="*/ 0 w 38"/>
                <a:gd name="T1" fmla="*/ 25 h 51"/>
                <a:gd name="T2" fmla="*/ 1 w 38"/>
                <a:gd name="T3" fmla="*/ 15 h 51"/>
                <a:gd name="T4" fmla="*/ 6 w 38"/>
                <a:gd name="T5" fmla="*/ 7 h 51"/>
                <a:gd name="T6" fmla="*/ 12 w 38"/>
                <a:gd name="T7" fmla="*/ 1 h 51"/>
                <a:gd name="T8" fmla="*/ 19 w 38"/>
                <a:gd name="T9" fmla="*/ 0 h 51"/>
                <a:gd name="T10" fmla="*/ 26 w 38"/>
                <a:gd name="T11" fmla="*/ 1 h 51"/>
                <a:gd name="T12" fmla="*/ 32 w 38"/>
                <a:gd name="T13" fmla="*/ 7 h 51"/>
                <a:gd name="T14" fmla="*/ 35 w 38"/>
                <a:gd name="T15" fmla="*/ 15 h 51"/>
                <a:gd name="T16" fmla="*/ 38 w 38"/>
                <a:gd name="T17" fmla="*/ 25 h 51"/>
                <a:gd name="T18" fmla="*/ 35 w 38"/>
                <a:gd name="T19" fmla="*/ 36 h 51"/>
                <a:gd name="T20" fmla="*/ 32 w 38"/>
                <a:gd name="T21" fmla="*/ 44 h 51"/>
                <a:gd name="T22" fmla="*/ 26 w 38"/>
                <a:gd name="T23" fmla="*/ 49 h 51"/>
                <a:gd name="T24" fmla="*/ 19 w 38"/>
                <a:gd name="T25" fmla="*/ 51 h 51"/>
                <a:gd name="T26" fmla="*/ 12 w 38"/>
                <a:gd name="T27" fmla="*/ 49 h 51"/>
                <a:gd name="T28" fmla="*/ 6 w 38"/>
                <a:gd name="T29" fmla="*/ 44 h 51"/>
                <a:gd name="T30" fmla="*/ 1 w 38"/>
                <a:gd name="T31" fmla="*/ 36 h 51"/>
                <a:gd name="T32" fmla="*/ 0 w 38"/>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1"/>
                <a:gd name="T53" fmla="*/ 38 w 3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1">
                  <a:moveTo>
                    <a:pt x="0" y="25"/>
                  </a:moveTo>
                  <a:lnTo>
                    <a:pt x="1" y="15"/>
                  </a:lnTo>
                  <a:lnTo>
                    <a:pt x="6" y="7"/>
                  </a:lnTo>
                  <a:lnTo>
                    <a:pt x="12" y="1"/>
                  </a:lnTo>
                  <a:lnTo>
                    <a:pt x="19" y="0"/>
                  </a:lnTo>
                  <a:lnTo>
                    <a:pt x="26" y="1"/>
                  </a:lnTo>
                  <a:lnTo>
                    <a:pt x="32" y="7"/>
                  </a:lnTo>
                  <a:lnTo>
                    <a:pt x="35" y="15"/>
                  </a:lnTo>
                  <a:lnTo>
                    <a:pt x="38" y="25"/>
                  </a:lnTo>
                  <a:lnTo>
                    <a:pt x="35" y="36"/>
                  </a:lnTo>
                  <a:lnTo>
                    <a:pt x="32" y="44"/>
                  </a:lnTo>
                  <a:lnTo>
                    <a:pt x="26" y="49"/>
                  </a:lnTo>
                  <a:lnTo>
                    <a:pt x="19" y="51"/>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1" name="Freeform 2233"/>
            <p:cNvSpPr>
              <a:spLocks/>
            </p:cNvSpPr>
            <p:nvPr/>
          </p:nvSpPr>
          <p:spPr bwMode="auto">
            <a:xfrm>
              <a:off x="2416" y="3145"/>
              <a:ext cx="9" cy="10"/>
            </a:xfrm>
            <a:custGeom>
              <a:avLst/>
              <a:gdLst>
                <a:gd name="T0" fmla="*/ 0 w 36"/>
                <a:gd name="T1" fmla="*/ 25 h 51"/>
                <a:gd name="T2" fmla="*/ 1 w 36"/>
                <a:gd name="T3" fmla="*/ 15 h 51"/>
                <a:gd name="T4" fmla="*/ 6 w 36"/>
                <a:gd name="T5" fmla="*/ 7 h 51"/>
                <a:gd name="T6" fmla="*/ 11 w 36"/>
                <a:gd name="T7" fmla="*/ 1 h 51"/>
                <a:gd name="T8" fmla="*/ 18 w 36"/>
                <a:gd name="T9" fmla="*/ 0 h 51"/>
                <a:gd name="T10" fmla="*/ 25 w 36"/>
                <a:gd name="T11" fmla="*/ 1 h 51"/>
                <a:gd name="T12" fmla="*/ 31 w 36"/>
                <a:gd name="T13" fmla="*/ 7 h 51"/>
                <a:gd name="T14" fmla="*/ 35 w 36"/>
                <a:gd name="T15" fmla="*/ 15 h 51"/>
                <a:gd name="T16" fmla="*/ 36 w 36"/>
                <a:gd name="T17" fmla="*/ 25 h 51"/>
                <a:gd name="T18" fmla="*/ 35 w 36"/>
                <a:gd name="T19" fmla="*/ 36 h 51"/>
                <a:gd name="T20" fmla="*/ 31 w 36"/>
                <a:gd name="T21" fmla="*/ 44 h 51"/>
                <a:gd name="T22" fmla="*/ 25 w 36"/>
                <a:gd name="T23" fmla="*/ 49 h 51"/>
                <a:gd name="T24" fmla="*/ 18 w 36"/>
                <a:gd name="T25" fmla="*/ 51 h 51"/>
                <a:gd name="T26" fmla="*/ 11 w 36"/>
                <a:gd name="T27" fmla="*/ 49 h 51"/>
                <a:gd name="T28" fmla="*/ 6 w 36"/>
                <a:gd name="T29" fmla="*/ 44 h 51"/>
                <a:gd name="T30" fmla="*/ 1 w 36"/>
                <a:gd name="T31" fmla="*/ 36 h 51"/>
                <a:gd name="T32" fmla="*/ 0 w 36"/>
                <a:gd name="T33" fmla="*/ 25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1"/>
                <a:gd name="T53" fmla="*/ 36 w 3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1">
                  <a:moveTo>
                    <a:pt x="0" y="25"/>
                  </a:moveTo>
                  <a:lnTo>
                    <a:pt x="1" y="15"/>
                  </a:lnTo>
                  <a:lnTo>
                    <a:pt x="6" y="7"/>
                  </a:lnTo>
                  <a:lnTo>
                    <a:pt x="11" y="1"/>
                  </a:lnTo>
                  <a:lnTo>
                    <a:pt x="18" y="0"/>
                  </a:lnTo>
                  <a:lnTo>
                    <a:pt x="25" y="1"/>
                  </a:lnTo>
                  <a:lnTo>
                    <a:pt x="31" y="7"/>
                  </a:lnTo>
                  <a:lnTo>
                    <a:pt x="35" y="15"/>
                  </a:lnTo>
                  <a:lnTo>
                    <a:pt x="36" y="25"/>
                  </a:lnTo>
                  <a:lnTo>
                    <a:pt x="35" y="36"/>
                  </a:lnTo>
                  <a:lnTo>
                    <a:pt x="31" y="44"/>
                  </a:lnTo>
                  <a:lnTo>
                    <a:pt x="25" y="49"/>
                  </a:lnTo>
                  <a:lnTo>
                    <a:pt x="18" y="51"/>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2" name="Freeform 2234"/>
            <p:cNvSpPr>
              <a:spLocks/>
            </p:cNvSpPr>
            <p:nvPr/>
          </p:nvSpPr>
          <p:spPr bwMode="auto">
            <a:xfrm>
              <a:off x="2015" y="2935"/>
              <a:ext cx="9" cy="10"/>
            </a:xfrm>
            <a:custGeom>
              <a:avLst/>
              <a:gdLst>
                <a:gd name="T0" fmla="*/ 0 w 38"/>
                <a:gd name="T1" fmla="*/ 25 h 52"/>
                <a:gd name="T2" fmla="*/ 1 w 38"/>
                <a:gd name="T3" fmla="*/ 16 h 52"/>
                <a:gd name="T4" fmla="*/ 6 w 38"/>
                <a:gd name="T5" fmla="*/ 7 h 52"/>
                <a:gd name="T6" fmla="*/ 12 w 38"/>
                <a:gd name="T7" fmla="*/ 2 h 52"/>
                <a:gd name="T8" fmla="*/ 19 w 38"/>
                <a:gd name="T9" fmla="*/ 0 h 52"/>
                <a:gd name="T10" fmla="*/ 26 w 38"/>
                <a:gd name="T11" fmla="*/ 2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2"/>
                  </a:lnTo>
                  <a:lnTo>
                    <a:pt x="19" y="0"/>
                  </a:lnTo>
                  <a:lnTo>
                    <a:pt x="26" y="2"/>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3" name="Freeform 2235"/>
            <p:cNvSpPr>
              <a:spLocks/>
            </p:cNvSpPr>
            <p:nvPr/>
          </p:nvSpPr>
          <p:spPr bwMode="auto">
            <a:xfrm>
              <a:off x="2416" y="2935"/>
              <a:ext cx="9" cy="10"/>
            </a:xfrm>
            <a:custGeom>
              <a:avLst/>
              <a:gdLst>
                <a:gd name="T0" fmla="*/ 0 w 36"/>
                <a:gd name="T1" fmla="*/ 25 h 52"/>
                <a:gd name="T2" fmla="*/ 1 w 36"/>
                <a:gd name="T3" fmla="*/ 16 h 52"/>
                <a:gd name="T4" fmla="*/ 6 w 36"/>
                <a:gd name="T5" fmla="*/ 7 h 52"/>
                <a:gd name="T6" fmla="*/ 11 w 36"/>
                <a:gd name="T7" fmla="*/ 2 h 52"/>
                <a:gd name="T8" fmla="*/ 18 w 36"/>
                <a:gd name="T9" fmla="*/ 0 h 52"/>
                <a:gd name="T10" fmla="*/ 25 w 36"/>
                <a:gd name="T11" fmla="*/ 2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2"/>
                  </a:lnTo>
                  <a:lnTo>
                    <a:pt x="18" y="0"/>
                  </a:lnTo>
                  <a:lnTo>
                    <a:pt x="25" y="2"/>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4" name="Freeform 2236"/>
            <p:cNvSpPr>
              <a:spLocks/>
            </p:cNvSpPr>
            <p:nvPr/>
          </p:nvSpPr>
          <p:spPr bwMode="auto">
            <a:xfrm>
              <a:off x="2015" y="2977"/>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5" name="Freeform 2237"/>
            <p:cNvSpPr>
              <a:spLocks/>
            </p:cNvSpPr>
            <p:nvPr/>
          </p:nvSpPr>
          <p:spPr bwMode="auto">
            <a:xfrm>
              <a:off x="2416" y="2977"/>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6" name="Freeform 2238"/>
            <p:cNvSpPr>
              <a:spLocks/>
            </p:cNvSpPr>
            <p:nvPr/>
          </p:nvSpPr>
          <p:spPr bwMode="auto">
            <a:xfrm>
              <a:off x="2015" y="3019"/>
              <a:ext cx="9" cy="10"/>
            </a:xfrm>
            <a:custGeom>
              <a:avLst/>
              <a:gdLst>
                <a:gd name="T0" fmla="*/ 0 w 38"/>
                <a:gd name="T1" fmla="*/ 25 h 52"/>
                <a:gd name="T2" fmla="*/ 1 w 38"/>
                <a:gd name="T3" fmla="*/ 16 h 52"/>
                <a:gd name="T4" fmla="*/ 6 w 38"/>
                <a:gd name="T5" fmla="*/ 7 h 52"/>
                <a:gd name="T6" fmla="*/ 12 w 38"/>
                <a:gd name="T7" fmla="*/ 1 h 52"/>
                <a:gd name="T8" fmla="*/ 19 w 38"/>
                <a:gd name="T9" fmla="*/ 0 h 52"/>
                <a:gd name="T10" fmla="*/ 26 w 38"/>
                <a:gd name="T11" fmla="*/ 1 h 52"/>
                <a:gd name="T12" fmla="*/ 32 w 38"/>
                <a:gd name="T13" fmla="*/ 7 h 52"/>
                <a:gd name="T14" fmla="*/ 35 w 38"/>
                <a:gd name="T15" fmla="*/ 16 h 52"/>
                <a:gd name="T16" fmla="*/ 38 w 38"/>
                <a:gd name="T17" fmla="*/ 25 h 52"/>
                <a:gd name="T18" fmla="*/ 35 w 38"/>
                <a:gd name="T19" fmla="*/ 36 h 52"/>
                <a:gd name="T20" fmla="*/ 32 w 38"/>
                <a:gd name="T21" fmla="*/ 44 h 52"/>
                <a:gd name="T22" fmla="*/ 26 w 38"/>
                <a:gd name="T23" fmla="*/ 49 h 52"/>
                <a:gd name="T24" fmla="*/ 19 w 38"/>
                <a:gd name="T25" fmla="*/ 52 h 52"/>
                <a:gd name="T26" fmla="*/ 12 w 38"/>
                <a:gd name="T27" fmla="*/ 49 h 52"/>
                <a:gd name="T28" fmla="*/ 6 w 38"/>
                <a:gd name="T29" fmla="*/ 44 h 52"/>
                <a:gd name="T30" fmla="*/ 1 w 38"/>
                <a:gd name="T31" fmla="*/ 36 h 52"/>
                <a:gd name="T32" fmla="*/ 0 w 38"/>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52"/>
                <a:gd name="T53" fmla="*/ 38 w 38"/>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52">
                  <a:moveTo>
                    <a:pt x="0" y="25"/>
                  </a:moveTo>
                  <a:lnTo>
                    <a:pt x="1" y="16"/>
                  </a:lnTo>
                  <a:lnTo>
                    <a:pt x="6" y="7"/>
                  </a:lnTo>
                  <a:lnTo>
                    <a:pt x="12" y="1"/>
                  </a:lnTo>
                  <a:lnTo>
                    <a:pt x="19" y="0"/>
                  </a:lnTo>
                  <a:lnTo>
                    <a:pt x="26" y="1"/>
                  </a:lnTo>
                  <a:lnTo>
                    <a:pt x="32" y="7"/>
                  </a:lnTo>
                  <a:lnTo>
                    <a:pt x="35" y="16"/>
                  </a:lnTo>
                  <a:lnTo>
                    <a:pt x="38" y="25"/>
                  </a:lnTo>
                  <a:lnTo>
                    <a:pt x="35" y="36"/>
                  </a:lnTo>
                  <a:lnTo>
                    <a:pt x="32" y="44"/>
                  </a:lnTo>
                  <a:lnTo>
                    <a:pt x="26" y="49"/>
                  </a:lnTo>
                  <a:lnTo>
                    <a:pt x="19" y="52"/>
                  </a:lnTo>
                  <a:lnTo>
                    <a:pt x="12"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7" name="Freeform 2239"/>
            <p:cNvSpPr>
              <a:spLocks/>
            </p:cNvSpPr>
            <p:nvPr/>
          </p:nvSpPr>
          <p:spPr bwMode="auto">
            <a:xfrm>
              <a:off x="2416" y="3019"/>
              <a:ext cx="9" cy="10"/>
            </a:xfrm>
            <a:custGeom>
              <a:avLst/>
              <a:gdLst>
                <a:gd name="T0" fmla="*/ 0 w 36"/>
                <a:gd name="T1" fmla="*/ 25 h 52"/>
                <a:gd name="T2" fmla="*/ 1 w 36"/>
                <a:gd name="T3" fmla="*/ 16 h 52"/>
                <a:gd name="T4" fmla="*/ 6 w 36"/>
                <a:gd name="T5" fmla="*/ 7 h 52"/>
                <a:gd name="T6" fmla="*/ 11 w 36"/>
                <a:gd name="T7" fmla="*/ 1 h 52"/>
                <a:gd name="T8" fmla="*/ 18 w 36"/>
                <a:gd name="T9" fmla="*/ 0 h 52"/>
                <a:gd name="T10" fmla="*/ 25 w 36"/>
                <a:gd name="T11" fmla="*/ 1 h 52"/>
                <a:gd name="T12" fmla="*/ 31 w 36"/>
                <a:gd name="T13" fmla="*/ 7 h 52"/>
                <a:gd name="T14" fmla="*/ 35 w 36"/>
                <a:gd name="T15" fmla="*/ 16 h 52"/>
                <a:gd name="T16" fmla="*/ 36 w 36"/>
                <a:gd name="T17" fmla="*/ 25 h 52"/>
                <a:gd name="T18" fmla="*/ 35 w 36"/>
                <a:gd name="T19" fmla="*/ 36 h 52"/>
                <a:gd name="T20" fmla="*/ 31 w 36"/>
                <a:gd name="T21" fmla="*/ 44 h 52"/>
                <a:gd name="T22" fmla="*/ 25 w 36"/>
                <a:gd name="T23" fmla="*/ 49 h 52"/>
                <a:gd name="T24" fmla="*/ 18 w 36"/>
                <a:gd name="T25" fmla="*/ 52 h 52"/>
                <a:gd name="T26" fmla="*/ 11 w 36"/>
                <a:gd name="T27" fmla="*/ 49 h 52"/>
                <a:gd name="T28" fmla="*/ 6 w 36"/>
                <a:gd name="T29" fmla="*/ 44 h 52"/>
                <a:gd name="T30" fmla="*/ 1 w 36"/>
                <a:gd name="T31" fmla="*/ 36 h 52"/>
                <a:gd name="T32" fmla="*/ 0 w 36"/>
                <a:gd name="T33" fmla="*/ 25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52"/>
                <a:gd name="T53" fmla="*/ 36 w 36"/>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52">
                  <a:moveTo>
                    <a:pt x="0" y="25"/>
                  </a:moveTo>
                  <a:lnTo>
                    <a:pt x="1" y="16"/>
                  </a:lnTo>
                  <a:lnTo>
                    <a:pt x="6" y="7"/>
                  </a:lnTo>
                  <a:lnTo>
                    <a:pt x="11" y="1"/>
                  </a:lnTo>
                  <a:lnTo>
                    <a:pt x="18" y="0"/>
                  </a:lnTo>
                  <a:lnTo>
                    <a:pt x="25" y="1"/>
                  </a:lnTo>
                  <a:lnTo>
                    <a:pt x="31" y="7"/>
                  </a:lnTo>
                  <a:lnTo>
                    <a:pt x="35" y="16"/>
                  </a:lnTo>
                  <a:lnTo>
                    <a:pt x="36" y="25"/>
                  </a:lnTo>
                  <a:lnTo>
                    <a:pt x="35" y="36"/>
                  </a:lnTo>
                  <a:lnTo>
                    <a:pt x="31" y="44"/>
                  </a:lnTo>
                  <a:lnTo>
                    <a:pt x="25" y="49"/>
                  </a:lnTo>
                  <a:lnTo>
                    <a:pt x="18" y="52"/>
                  </a:lnTo>
                  <a:lnTo>
                    <a:pt x="11" y="49"/>
                  </a:lnTo>
                  <a:lnTo>
                    <a:pt x="6" y="44"/>
                  </a:lnTo>
                  <a:lnTo>
                    <a:pt x="1" y="3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48" name="Rectangle 2240"/>
            <p:cNvSpPr>
              <a:spLocks noChangeArrowheads="1"/>
            </p:cNvSpPr>
            <p:nvPr/>
          </p:nvSpPr>
          <p:spPr bwMode="auto">
            <a:xfrm>
              <a:off x="2207"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49" name="Group 2241"/>
            <p:cNvGrpSpPr>
              <a:grpSpLocks/>
            </p:cNvGrpSpPr>
            <p:nvPr/>
          </p:nvGrpSpPr>
          <p:grpSpPr bwMode="auto">
            <a:xfrm>
              <a:off x="2220" y="3188"/>
              <a:ext cx="192" cy="135"/>
              <a:chOff x="1540" y="3205"/>
              <a:chExt cx="192" cy="135"/>
            </a:xfrm>
          </p:grpSpPr>
          <p:sp>
            <p:nvSpPr>
              <p:cNvPr id="2774" name="Rectangle 2242"/>
              <p:cNvSpPr>
                <a:spLocks noChangeArrowheads="1"/>
              </p:cNvSpPr>
              <p:nvPr/>
            </p:nvSpPr>
            <p:spPr bwMode="auto">
              <a:xfrm>
                <a:off x="1540"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75" name="Freeform 2243"/>
              <p:cNvSpPr>
                <a:spLocks/>
              </p:cNvSpPr>
              <p:nvPr/>
            </p:nvSpPr>
            <p:spPr bwMode="auto">
              <a:xfrm>
                <a:off x="1551"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76" name="Rectangle 2244"/>
              <p:cNvSpPr>
                <a:spLocks noChangeArrowheads="1"/>
              </p:cNvSpPr>
              <p:nvPr/>
            </p:nvSpPr>
            <p:spPr bwMode="auto">
              <a:xfrm>
                <a:off x="1547"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77" name="Line 2245"/>
              <p:cNvSpPr>
                <a:spLocks noChangeShapeType="1"/>
              </p:cNvSpPr>
              <p:nvPr/>
            </p:nvSpPr>
            <p:spPr bwMode="auto">
              <a:xfrm>
                <a:off x="1566"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778" name="Line 2246"/>
              <p:cNvSpPr>
                <a:spLocks noChangeShapeType="1"/>
              </p:cNvSpPr>
              <p:nvPr/>
            </p:nvSpPr>
            <p:spPr bwMode="auto">
              <a:xfrm>
                <a:off x="1553"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779" name="Line 2247"/>
              <p:cNvSpPr>
                <a:spLocks noChangeShapeType="1"/>
              </p:cNvSpPr>
              <p:nvPr/>
            </p:nvSpPr>
            <p:spPr bwMode="auto">
              <a:xfrm>
                <a:off x="1553"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780" name="Rectangle 2248"/>
              <p:cNvSpPr>
                <a:spLocks noChangeArrowheads="1"/>
              </p:cNvSpPr>
              <p:nvPr/>
            </p:nvSpPr>
            <p:spPr bwMode="auto">
              <a:xfrm>
                <a:off x="1573"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81" name="Rectangle 2249"/>
              <p:cNvSpPr>
                <a:spLocks noChangeArrowheads="1"/>
              </p:cNvSpPr>
              <p:nvPr/>
            </p:nvSpPr>
            <p:spPr bwMode="auto">
              <a:xfrm>
                <a:off x="1562"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82" name="Rectangle 2250"/>
              <p:cNvSpPr>
                <a:spLocks noChangeArrowheads="1"/>
              </p:cNvSpPr>
              <p:nvPr/>
            </p:nvSpPr>
            <p:spPr bwMode="auto">
              <a:xfrm>
                <a:off x="1549"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83" name="Freeform 2251"/>
              <p:cNvSpPr>
                <a:spLocks/>
              </p:cNvSpPr>
              <p:nvPr/>
            </p:nvSpPr>
            <p:spPr bwMode="auto">
              <a:xfrm>
                <a:off x="1625"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84" name="Freeform 2252"/>
              <p:cNvSpPr>
                <a:spLocks/>
              </p:cNvSpPr>
              <p:nvPr/>
            </p:nvSpPr>
            <p:spPr bwMode="auto">
              <a:xfrm>
                <a:off x="1601"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2785" name="Rectangle 2253"/>
              <p:cNvSpPr>
                <a:spLocks noChangeArrowheads="1"/>
              </p:cNvSpPr>
              <p:nvPr/>
            </p:nvSpPr>
            <p:spPr bwMode="auto">
              <a:xfrm>
                <a:off x="1597"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86" name="Freeform 2254"/>
              <p:cNvSpPr>
                <a:spLocks/>
              </p:cNvSpPr>
              <p:nvPr/>
            </p:nvSpPr>
            <p:spPr bwMode="auto">
              <a:xfrm>
                <a:off x="1605"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87" name="Freeform 2255"/>
              <p:cNvSpPr>
                <a:spLocks/>
              </p:cNvSpPr>
              <p:nvPr/>
            </p:nvSpPr>
            <p:spPr bwMode="auto">
              <a:xfrm>
                <a:off x="1715"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88" name="Freeform 2256"/>
              <p:cNvSpPr>
                <a:spLocks/>
              </p:cNvSpPr>
              <p:nvPr/>
            </p:nvSpPr>
            <p:spPr bwMode="auto">
              <a:xfrm>
                <a:off x="1605"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89" name="Freeform 2257"/>
              <p:cNvSpPr>
                <a:spLocks/>
              </p:cNvSpPr>
              <p:nvPr/>
            </p:nvSpPr>
            <p:spPr bwMode="auto">
              <a:xfrm>
                <a:off x="1715"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50" name="Rectangle 2258"/>
            <p:cNvSpPr>
              <a:spLocks noChangeArrowheads="1"/>
            </p:cNvSpPr>
            <p:nvPr/>
          </p:nvSpPr>
          <p:spPr bwMode="auto">
            <a:xfrm>
              <a:off x="2006" y="2917"/>
              <a:ext cx="428" cy="46"/>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51" name="Freeform 2259"/>
            <p:cNvSpPr>
              <a:spLocks/>
            </p:cNvSpPr>
            <p:nvPr/>
          </p:nvSpPr>
          <p:spPr bwMode="auto">
            <a:xfrm>
              <a:off x="2011" y="2950"/>
              <a:ext cx="6" cy="4"/>
            </a:xfrm>
            <a:custGeom>
              <a:avLst/>
              <a:gdLst>
                <a:gd name="T0" fmla="*/ 23 w 23"/>
                <a:gd name="T1" fmla="*/ 10 h 21"/>
                <a:gd name="T2" fmla="*/ 20 w 23"/>
                <a:gd name="T3" fmla="*/ 17 h 21"/>
                <a:gd name="T4" fmla="*/ 15 w 23"/>
                <a:gd name="T5" fmla="*/ 21 h 21"/>
                <a:gd name="T6" fmla="*/ 8 w 23"/>
                <a:gd name="T7" fmla="*/ 21 h 21"/>
                <a:gd name="T8" fmla="*/ 2 w 23"/>
                <a:gd name="T9" fmla="*/ 17 h 21"/>
                <a:gd name="T10" fmla="*/ 0 w 23"/>
                <a:gd name="T11" fmla="*/ 10 h 21"/>
                <a:gd name="T12" fmla="*/ 2 w 23"/>
                <a:gd name="T13" fmla="*/ 5 h 21"/>
                <a:gd name="T14" fmla="*/ 8 w 23"/>
                <a:gd name="T15" fmla="*/ 0 h 21"/>
                <a:gd name="T16" fmla="*/ 15 w 23"/>
                <a:gd name="T17" fmla="*/ 0 h 21"/>
                <a:gd name="T18" fmla="*/ 20 w 23"/>
                <a:gd name="T19" fmla="*/ 5 h 21"/>
                <a:gd name="T20" fmla="*/ 23 w 23"/>
                <a:gd name="T21" fmla="*/ 1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23" y="10"/>
                  </a:moveTo>
                  <a:lnTo>
                    <a:pt x="20" y="17"/>
                  </a:lnTo>
                  <a:lnTo>
                    <a:pt x="15" y="21"/>
                  </a:lnTo>
                  <a:lnTo>
                    <a:pt x="8" y="21"/>
                  </a:lnTo>
                  <a:lnTo>
                    <a:pt x="2" y="17"/>
                  </a:lnTo>
                  <a:lnTo>
                    <a:pt x="0" y="10"/>
                  </a:lnTo>
                  <a:lnTo>
                    <a:pt x="2" y="5"/>
                  </a:lnTo>
                  <a:lnTo>
                    <a:pt x="8" y="0"/>
                  </a:lnTo>
                  <a:lnTo>
                    <a:pt x="15" y="0"/>
                  </a:lnTo>
                  <a:lnTo>
                    <a:pt x="20" y="5"/>
                  </a:lnTo>
                  <a:lnTo>
                    <a:pt x="23"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nvGrpSpPr>
            <p:cNvPr id="2152" name="Group 2260"/>
            <p:cNvGrpSpPr>
              <a:grpSpLocks/>
            </p:cNvGrpSpPr>
            <p:nvPr/>
          </p:nvGrpSpPr>
          <p:grpSpPr bwMode="auto">
            <a:xfrm>
              <a:off x="2028" y="2933"/>
              <a:ext cx="383" cy="14"/>
              <a:chOff x="1348" y="2950"/>
              <a:chExt cx="383" cy="14"/>
            </a:xfrm>
          </p:grpSpPr>
          <p:sp>
            <p:nvSpPr>
              <p:cNvPr id="2742" name="Rectangle 2261"/>
              <p:cNvSpPr>
                <a:spLocks noChangeArrowheads="1"/>
              </p:cNvSpPr>
              <p:nvPr/>
            </p:nvSpPr>
            <p:spPr bwMode="auto">
              <a:xfrm>
                <a:off x="1643"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43" name="Rectangle 2262"/>
              <p:cNvSpPr>
                <a:spLocks noChangeArrowheads="1"/>
              </p:cNvSpPr>
              <p:nvPr/>
            </p:nvSpPr>
            <p:spPr bwMode="auto">
              <a:xfrm>
                <a:off x="1665"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44" name="Freeform 2263"/>
              <p:cNvSpPr>
                <a:spLocks/>
              </p:cNvSpPr>
              <p:nvPr/>
            </p:nvSpPr>
            <p:spPr bwMode="auto">
              <a:xfrm>
                <a:off x="1648"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45" name="Freeform 2264"/>
              <p:cNvSpPr>
                <a:spLocks/>
              </p:cNvSpPr>
              <p:nvPr/>
            </p:nvSpPr>
            <p:spPr bwMode="auto">
              <a:xfrm>
                <a:off x="1670" y="2953"/>
                <a:ext cx="9" cy="7"/>
              </a:xfrm>
              <a:custGeom>
                <a:avLst/>
                <a:gdLst>
                  <a:gd name="T0" fmla="*/ 0 w 9"/>
                  <a:gd name="T1" fmla="*/ 4 h 7"/>
                  <a:gd name="T2" fmla="*/ 2 w 9"/>
                  <a:gd name="T3" fmla="*/ 0 h 7"/>
                  <a:gd name="T4" fmla="*/ 6 w 9"/>
                  <a:gd name="T5" fmla="*/ 0 h 7"/>
                  <a:gd name="T6" fmla="*/ 9 w 9"/>
                  <a:gd name="T7" fmla="*/ 4 h 7"/>
                  <a:gd name="T8" fmla="*/ 6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6" y="0"/>
                    </a:lnTo>
                    <a:lnTo>
                      <a:pt x="9"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46" name="Rectangle 2265"/>
              <p:cNvSpPr>
                <a:spLocks noChangeArrowheads="1"/>
              </p:cNvSpPr>
              <p:nvPr/>
            </p:nvSpPr>
            <p:spPr bwMode="auto">
              <a:xfrm>
                <a:off x="1692"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47" name="Rectangle 2266"/>
              <p:cNvSpPr>
                <a:spLocks noChangeArrowheads="1"/>
              </p:cNvSpPr>
              <p:nvPr/>
            </p:nvSpPr>
            <p:spPr bwMode="auto">
              <a:xfrm>
                <a:off x="1714"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48" name="Freeform 2267"/>
              <p:cNvSpPr>
                <a:spLocks/>
              </p:cNvSpPr>
              <p:nvPr/>
            </p:nvSpPr>
            <p:spPr bwMode="auto">
              <a:xfrm>
                <a:off x="1698" y="2953"/>
                <a:ext cx="7" cy="7"/>
              </a:xfrm>
              <a:custGeom>
                <a:avLst/>
                <a:gdLst>
                  <a:gd name="T0" fmla="*/ 0 w 7"/>
                  <a:gd name="T1" fmla="*/ 4 h 7"/>
                  <a:gd name="T2" fmla="*/ 3 w 7"/>
                  <a:gd name="T3" fmla="*/ 0 h 7"/>
                  <a:gd name="T4" fmla="*/ 5 w 7"/>
                  <a:gd name="T5" fmla="*/ 0 h 7"/>
                  <a:gd name="T6" fmla="*/ 7 w 7"/>
                  <a:gd name="T7" fmla="*/ 4 h 7"/>
                  <a:gd name="T8" fmla="*/ 5 w 7"/>
                  <a:gd name="T9" fmla="*/ 7 h 7"/>
                  <a:gd name="T10" fmla="*/ 3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3" y="0"/>
                    </a:lnTo>
                    <a:lnTo>
                      <a:pt x="5" y="0"/>
                    </a:lnTo>
                    <a:lnTo>
                      <a:pt x="7" y="4"/>
                    </a:lnTo>
                    <a:lnTo>
                      <a:pt x="5"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49" name="Freeform 2268"/>
              <p:cNvSpPr>
                <a:spLocks/>
              </p:cNvSpPr>
              <p:nvPr/>
            </p:nvSpPr>
            <p:spPr bwMode="auto">
              <a:xfrm>
                <a:off x="1718"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50" name="Rectangle 2269"/>
              <p:cNvSpPr>
                <a:spLocks noChangeArrowheads="1"/>
              </p:cNvSpPr>
              <p:nvPr/>
            </p:nvSpPr>
            <p:spPr bwMode="auto">
              <a:xfrm>
                <a:off x="159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51" name="Rectangle 2270"/>
              <p:cNvSpPr>
                <a:spLocks noChangeArrowheads="1"/>
              </p:cNvSpPr>
              <p:nvPr/>
            </p:nvSpPr>
            <p:spPr bwMode="auto">
              <a:xfrm>
                <a:off x="1615"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52" name="Freeform 2271"/>
              <p:cNvSpPr>
                <a:spLocks/>
              </p:cNvSpPr>
              <p:nvPr/>
            </p:nvSpPr>
            <p:spPr bwMode="auto">
              <a:xfrm>
                <a:off x="1599"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53" name="Freeform 2272"/>
              <p:cNvSpPr>
                <a:spLocks/>
              </p:cNvSpPr>
              <p:nvPr/>
            </p:nvSpPr>
            <p:spPr bwMode="auto">
              <a:xfrm>
                <a:off x="1621" y="2953"/>
                <a:ext cx="7" cy="7"/>
              </a:xfrm>
              <a:custGeom>
                <a:avLst/>
                <a:gdLst>
                  <a:gd name="T0" fmla="*/ 0 w 7"/>
                  <a:gd name="T1" fmla="*/ 4 h 7"/>
                  <a:gd name="T2" fmla="*/ 2 w 7"/>
                  <a:gd name="T3" fmla="*/ 0 h 7"/>
                  <a:gd name="T4" fmla="*/ 5 w 7"/>
                  <a:gd name="T5" fmla="*/ 0 h 7"/>
                  <a:gd name="T6" fmla="*/ 7 w 7"/>
                  <a:gd name="T7" fmla="*/ 4 h 7"/>
                  <a:gd name="T8" fmla="*/ 5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5" y="0"/>
                    </a:lnTo>
                    <a:lnTo>
                      <a:pt x="7" y="4"/>
                    </a:lnTo>
                    <a:lnTo>
                      <a:pt x="5"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54" name="Rectangle 2273"/>
              <p:cNvSpPr>
                <a:spLocks noChangeArrowheads="1"/>
              </p:cNvSpPr>
              <p:nvPr/>
            </p:nvSpPr>
            <p:spPr bwMode="auto">
              <a:xfrm>
                <a:off x="1544"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55" name="Rectangle 2274"/>
              <p:cNvSpPr>
                <a:spLocks noChangeArrowheads="1"/>
              </p:cNvSpPr>
              <p:nvPr/>
            </p:nvSpPr>
            <p:spPr bwMode="auto">
              <a:xfrm>
                <a:off x="1566"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56" name="Freeform 2275"/>
              <p:cNvSpPr>
                <a:spLocks/>
              </p:cNvSpPr>
              <p:nvPr/>
            </p:nvSpPr>
            <p:spPr bwMode="auto">
              <a:xfrm>
                <a:off x="1551"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57" name="Freeform 2276"/>
              <p:cNvSpPr>
                <a:spLocks/>
              </p:cNvSpPr>
              <p:nvPr/>
            </p:nvSpPr>
            <p:spPr bwMode="auto">
              <a:xfrm>
                <a:off x="1571"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58" name="Rectangle 2277"/>
              <p:cNvSpPr>
                <a:spLocks noChangeArrowheads="1"/>
              </p:cNvSpPr>
              <p:nvPr/>
            </p:nvSpPr>
            <p:spPr bwMode="auto">
              <a:xfrm>
                <a:off x="1496"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59" name="Rectangle 2278"/>
              <p:cNvSpPr>
                <a:spLocks noChangeArrowheads="1"/>
              </p:cNvSpPr>
              <p:nvPr/>
            </p:nvSpPr>
            <p:spPr bwMode="auto">
              <a:xfrm>
                <a:off x="1518"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60" name="Freeform 2279"/>
              <p:cNvSpPr>
                <a:spLocks/>
              </p:cNvSpPr>
              <p:nvPr/>
            </p:nvSpPr>
            <p:spPr bwMode="auto">
              <a:xfrm>
                <a:off x="1500"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61" name="Freeform 2280"/>
              <p:cNvSpPr>
                <a:spLocks/>
              </p:cNvSpPr>
              <p:nvPr/>
            </p:nvSpPr>
            <p:spPr bwMode="auto">
              <a:xfrm>
                <a:off x="1522"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62" name="Rectangle 2281"/>
              <p:cNvSpPr>
                <a:spLocks noChangeArrowheads="1"/>
              </p:cNvSpPr>
              <p:nvPr/>
            </p:nvSpPr>
            <p:spPr bwMode="auto">
              <a:xfrm>
                <a:off x="1447"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63" name="Rectangle 2282"/>
              <p:cNvSpPr>
                <a:spLocks noChangeArrowheads="1"/>
              </p:cNvSpPr>
              <p:nvPr/>
            </p:nvSpPr>
            <p:spPr bwMode="auto">
              <a:xfrm>
                <a:off x="1467"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64" name="Freeform 2283"/>
              <p:cNvSpPr>
                <a:spLocks/>
              </p:cNvSpPr>
              <p:nvPr/>
            </p:nvSpPr>
            <p:spPr bwMode="auto">
              <a:xfrm>
                <a:off x="1452" y="2953"/>
                <a:ext cx="8" cy="7"/>
              </a:xfrm>
              <a:custGeom>
                <a:avLst/>
                <a:gdLst>
                  <a:gd name="T0" fmla="*/ 0 w 8"/>
                  <a:gd name="T1" fmla="*/ 4 h 7"/>
                  <a:gd name="T2" fmla="*/ 2 w 8"/>
                  <a:gd name="T3" fmla="*/ 0 h 7"/>
                  <a:gd name="T4" fmla="*/ 6 w 8"/>
                  <a:gd name="T5" fmla="*/ 0 h 7"/>
                  <a:gd name="T6" fmla="*/ 8 w 8"/>
                  <a:gd name="T7" fmla="*/ 4 h 7"/>
                  <a:gd name="T8" fmla="*/ 6 w 8"/>
                  <a:gd name="T9" fmla="*/ 7 h 7"/>
                  <a:gd name="T10" fmla="*/ 2 w 8"/>
                  <a:gd name="T11" fmla="*/ 7 h 7"/>
                  <a:gd name="T12" fmla="*/ 0 w 8"/>
                  <a:gd name="T13" fmla="*/ 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0" y="4"/>
                    </a:moveTo>
                    <a:lnTo>
                      <a:pt x="2" y="0"/>
                    </a:lnTo>
                    <a:lnTo>
                      <a:pt x="6" y="0"/>
                    </a:lnTo>
                    <a:lnTo>
                      <a:pt x="8" y="4"/>
                    </a:lnTo>
                    <a:lnTo>
                      <a:pt x="6"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65" name="Freeform 2284"/>
              <p:cNvSpPr>
                <a:spLocks/>
              </p:cNvSpPr>
              <p:nvPr/>
            </p:nvSpPr>
            <p:spPr bwMode="auto">
              <a:xfrm>
                <a:off x="1474" y="2953"/>
                <a:ext cx="6" cy="7"/>
              </a:xfrm>
              <a:custGeom>
                <a:avLst/>
                <a:gdLst>
                  <a:gd name="T0" fmla="*/ 0 w 6"/>
                  <a:gd name="T1" fmla="*/ 4 h 7"/>
                  <a:gd name="T2" fmla="*/ 2 w 6"/>
                  <a:gd name="T3" fmla="*/ 0 h 7"/>
                  <a:gd name="T4" fmla="*/ 4 w 6"/>
                  <a:gd name="T5" fmla="*/ 0 h 7"/>
                  <a:gd name="T6" fmla="*/ 6 w 6"/>
                  <a:gd name="T7" fmla="*/ 4 h 7"/>
                  <a:gd name="T8" fmla="*/ 4 w 6"/>
                  <a:gd name="T9" fmla="*/ 7 h 7"/>
                  <a:gd name="T10" fmla="*/ 2 w 6"/>
                  <a:gd name="T11" fmla="*/ 7 h 7"/>
                  <a:gd name="T12" fmla="*/ 0 w 6"/>
                  <a:gd name="T13" fmla="*/ 4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4"/>
                    </a:moveTo>
                    <a:lnTo>
                      <a:pt x="2" y="0"/>
                    </a:lnTo>
                    <a:lnTo>
                      <a:pt x="4" y="0"/>
                    </a:lnTo>
                    <a:lnTo>
                      <a:pt x="6"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66" name="Rectangle 2285"/>
              <p:cNvSpPr>
                <a:spLocks noChangeArrowheads="1"/>
              </p:cNvSpPr>
              <p:nvPr/>
            </p:nvSpPr>
            <p:spPr bwMode="auto">
              <a:xfrm>
                <a:off x="1396" y="2950"/>
                <a:ext cx="20"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67" name="Rectangle 2286"/>
              <p:cNvSpPr>
                <a:spLocks noChangeArrowheads="1"/>
              </p:cNvSpPr>
              <p:nvPr/>
            </p:nvSpPr>
            <p:spPr bwMode="auto">
              <a:xfrm>
                <a:off x="1419" y="2950"/>
                <a:ext cx="17"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68" name="Freeform 2287"/>
              <p:cNvSpPr>
                <a:spLocks/>
              </p:cNvSpPr>
              <p:nvPr/>
            </p:nvSpPr>
            <p:spPr bwMode="auto">
              <a:xfrm>
                <a:off x="1403" y="2953"/>
                <a:ext cx="7" cy="7"/>
              </a:xfrm>
              <a:custGeom>
                <a:avLst/>
                <a:gdLst>
                  <a:gd name="T0" fmla="*/ 0 w 7"/>
                  <a:gd name="T1" fmla="*/ 4 h 7"/>
                  <a:gd name="T2" fmla="*/ 2 w 7"/>
                  <a:gd name="T3" fmla="*/ 0 h 7"/>
                  <a:gd name="T4" fmla="*/ 4 w 7"/>
                  <a:gd name="T5" fmla="*/ 0 h 7"/>
                  <a:gd name="T6" fmla="*/ 7 w 7"/>
                  <a:gd name="T7" fmla="*/ 4 h 7"/>
                  <a:gd name="T8" fmla="*/ 4 w 7"/>
                  <a:gd name="T9" fmla="*/ 7 h 7"/>
                  <a:gd name="T10" fmla="*/ 2 w 7"/>
                  <a:gd name="T11" fmla="*/ 7 h 7"/>
                  <a:gd name="T12" fmla="*/ 0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4"/>
                    </a:moveTo>
                    <a:lnTo>
                      <a:pt x="2" y="0"/>
                    </a:lnTo>
                    <a:lnTo>
                      <a:pt x="4" y="0"/>
                    </a:lnTo>
                    <a:lnTo>
                      <a:pt x="7" y="4"/>
                    </a:lnTo>
                    <a:lnTo>
                      <a:pt x="4"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69" name="Freeform 2288"/>
              <p:cNvSpPr>
                <a:spLocks/>
              </p:cNvSpPr>
              <p:nvPr/>
            </p:nvSpPr>
            <p:spPr bwMode="auto">
              <a:xfrm>
                <a:off x="1423" y="2953"/>
                <a:ext cx="9" cy="7"/>
              </a:xfrm>
              <a:custGeom>
                <a:avLst/>
                <a:gdLst>
                  <a:gd name="T0" fmla="*/ 0 w 9"/>
                  <a:gd name="T1" fmla="*/ 4 h 7"/>
                  <a:gd name="T2" fmla="*/ 2 w 9"/>
                  <a:gd name="T3" fmla="*/ 0 h 7"/>
                  <a:gd name="T4" fmla="*/ 7 w 9"/>
                  <a:gd name="T5" fmla="*/ 0 h 7"/>
                  <a:gd name="T6" fmla="*/ 9 w 9"/>
                  <a:gd name="T7" fmla="*/ 4 h 7"/>
                  <a:gd name="T8" fmla="*/ 7 w 9"/>
                  <a:gd name="T9" fmla="*/ 7 h 7"/>
                  <a:gd name="T10" fmla="*/ 2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2" y="0"/>
                    </a:lnTo>
                    <a:lnTo>
                      <a:pt x="7" y="0"/>
                    </a:lnTo>
                    <a:lnTo>
                      <a:pt x="9" y="4"/>
                    </a:lnTo>
                    <a:lnTo>
                      <a:pt x="7" y="7"/>
                    </a:lnTo>
                    <a:lnTo>
                      <a:pt x="2"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70" name="Rectangle 2289"/>
              <p:cNvSpPr>
                <a:spLocks noChangeArrowheads="1"/>
              </p:cNvSpPr>
              <p:nvPr/>
            </p:nvSpPr>
            <p:spPr bwMode="auto">
              <a:xfrm>
                <a:off x="1348"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71" name="Rectangle 2290"/>
              <p:cNvSpPr>
                <a:spLocks noChangeArrowheads="1"/>
              </p:cNvSpPr>
              <p:nvPr/>
            </p:nvSpPr>
            <p:spPr bwMode="auto">
              <a:xfrm>
                <a:off x="1370" y="2950"/>
                <a:ext cx="18" cy="14"/>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72" name="Freeform 2291"/>
              <p:cNvSpPr>
                <a:spLocks/>
              </p:cNvSpPr>
              <p:nvPr/>
            </p:nvSpPr>
            <p:spPr bwMode="auto">
              <a:xfrm>
                <a:off x="1352"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73" name="Freeform 2292"/>
              <p:cNvSpPr>
                <a:spLocks/>
              </p:cNvSpPr>
              <p:nvPr/>
            </p:nvSpPr>
            <p:spPr bwMode="auto">
              <a:xfrm>
                <a:off x="1374" y="2953"/>
                <a:ext cx="9" cy="7"/>
              </a:xfrm>
              <a:custGeom>
                <a:avLst/>
                <a:gdLst>
                  <a:gd name="T0" fmla="*/ 0 w 9"/>
                  <a:gd name="T1" fmla="*/ 4 h 7"/>
                  <a:gd name="T2" fmla="*/ 3 w 9"/>
                  <a:gd name="T3" fmla="*/ 0 h 7"/>
                  <a:gd name="T4" fmla="*/ 7 w 9"/>
                  <a:gd name="T5" fmla="*/ 0 h 7"/>
                  <a:gd name="T6" fmla="*/ 9 w 9"/>
                  <a:gd name="T7" fmla="*/ 4 h 7"/>
                  <a:gd name="T8" fmla="*/ 7 w 9"/>
                  <a:gd name="T9" fmla="*/ 7 h 7"/>
                  <a:gd name="T10" fmla="*/ 3 w 9"/>
                  <a:gd name="T11" fmla="*/ 7 h 7"/>
                  <a:gd name="T12" fmla="*/ 0 w 9"/>
                  <a:gd name="T13" fmla="*/ 4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0" y="4"/>
                    </a:moveTo>
                    <a:lnTo>
                      <a:pt x="3" y="0"/>
                    </a:lnTo>
                    <a:lnTo>
                      <a:pt x="7" y="0"/>
                    </a:lnTo>
                    <a:lnTo>
                      <a:pt x="9" y="4"/>
                    </a:lnTo>
                    <a:lnTo>
                      <a:pt x="7" y="7"/>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53" name="Rectangle 2293"/>
            <p:cNvSpPr>
              <a:spLocks noChangeArrowheads="1"/>
            </p:cNvSpPr>
            <p:nvPr/>
          </p:nvSpPr>
          <p:spPr bwMode="auto">
            <a:xfrm>
              <a:off x="2006" y="2792"/>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54" name="Group 2294"/>
            <p:cNvGrpSpPr>
              <a:grpSpLocks/>
            </p:cNvGrpSpPr>
            <p:nvPr/>
          </p:nvGrpSpPr>
          <p:grpSpPr bwMode="auto">
            <a:xfrm>
              <a:off x="2033" y="2796"/>
              <a:ext cx="374" cy="35"/>
              <a:chOff x="1353" y="2813"/>
              <a:chExt cx="374" cy="35"/>
            </a:xfrm>
          </p:grpSpPr>
          <p:sp>
            <p:nvSpPr>
              <p:cNvPr id="2724" name="Rectangle 2295"/>
              <p:cNvSpPr>
                <a:spLocks noChangeArrowheads="1"/>
              </p:cNvSpPr>
              <p:nvPr/>
            </p:nvSpPr>
            <p:spPr bwMode="auto">
              <a:xfrm>
                <a:off x="1467" y="2813"/>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25" name="Freeform 2296"/>
              <p:cNvSpPr>
                <a:spLocks/>
              </p:cNvSpPr>
              <p:nvPr/>
            </p:nvSpPr>
            <p:spPr bwMode="auto">
              <a:xfrm>
                <a:off x="1373" y="2831"/>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6" name="Freeform 2297"/>
              <p:cNvSpPr>
                <a:spLocks/>
              </p:cNvSpPr>
              <p:nvPr/>
            </p:nvSpPr>
            <p:spPr bwMode="auto">
              <a:xfrm>
                <a:off x="1364" y="2831"/>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7" name="Freeform 2298"/>
              <p:cNvSpPr>
                <a:spLocks/>
              </p:cNvSpPr>
              <p:nvPr/>
            </p:nvSpPr>
            <p:spPr bwMode="auto">
              <a:xfrm>
                <a:off x="1353" y="283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8" name="Freeform 2299"/>
              <p:cNvSpPr>
                <a:spLocks/>
              </p:cNvSpPr>
              <p:nvPr/>
            </p:nvSpPr>
            <p:spPr bwMode="auto">
              <a:xfrm>
                <a:off x="1384" y="2831"/>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9" name="Rectangle 2300"/>
              <p:cNvSpPr>
                <a:spLocks noChangeArrowheads="1"/>
              </p:cNvSpPr>
              <p:nvPr/>
            </p:nvSpPr>
            <p:spPr bwMode="auto">
              <a:xfrm>
                <a:off x="1509" y="2835"/>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30" name="Rectangle 2301"/>
              <p:cNvSpPr>
                <a:spLocks noChangeArrowheads="1"/>
              </p:cNvSpPr>
              <p:nvPr/>
            </p:nvSpPr>
            <p:spPr bwMode="auto">
              <a:xfrm>
                <a:off x="1421"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31" name="Freeform 2302"/>
              <p:cNvSpPr>
                <a:spLocks/>
              </p:cNvSpPr>
              <p:nvPr/>
            </p:nvSpPr>
            <p:spPr bwMode="auto">
              <a:xfrm>
                <a:off x="1423"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32" name="Rectangle 2303"/>
              <p:cNvSpPr>
                <a:spLocks noChangeArrowheads="1"/>
              </p:cNvSpPr>
              <p:nvPr/>
            </p:nvSpPr>
            <p:spPr bwMode="auto">
              <a:xfrm>
                <a:off x="1399" y="2822"/>
                <a:ext cx="20" cy="16"/>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33" name="Freeform 2304"/>
              <p:cNvSpPr>
                <a:spLocks/>
              </p:cNvSpPr>
              <p:nvPr/>
            </p:nvSpPr>
            <p:spPr bwMode="auto">
              <a:xfrm>
                <a:off x="1401" y="2824"/>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34" name="Rectangle 2305"/>
              <p:cNvSpPr>
                <a:spLocks noChangeArrowheads="1"/>
              </p:cNvSpPr>
              <p:nvPr/>
            </p:nvSpPr>
            <p:spPr bwMode="auto">
              <a:xfrm>
                <a:off x="1621"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35" name="Rectangle 2306"/>
              <p:cNvSpPr>
                <a:spLocks noChangeArrowheads="1"/>
              </p:cNvSpPr>
              <p:nvPr/>
            </p:nvSpPr>
            <p:spPr bwMode="auto">
              <a:xfrm>
                <a:off x="1643"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36" name="Freeform 2307"/>
              <p:cNvSpPr>
                <a:spLocks/>
              </p:cNvSpPr>
              <p:nvPr/>
            </p:nvSpPr>
            <p:spPr bwMode="auto">
              <a:xfrm>
                <a:off x="1626"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37" name="Freeform 2308"/>
              <p:cNvSpPr>
                <a:spLocks/>
              </p:cNvSpPr>
              <p:nvPr/>
            </p:nvSpPr>
            <p:spPr bwMode="auto">
              <a:xfrm>
                <a:off x="1648" y="2828"/>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38" name="Rectangle 2309"/>
              <p:cNvSpPr>
                <a:spLocks noChangeArrowheads="1"/>
              </p:cNvSpPr>
              <p:nvPr/>
            </p:nvSpPr>
            <p:spPr bwMode="auto">
              <a:xfrm>
                <a:off x="1687" y="2824"/>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39" name="Rectangle 2310"/>
              <p:cNvSpPr>
                <a:spLocks noChangeArrowheads="1"/>
              </p:cNvSpPr>
              <p:nvPr/>
            </p:nvSpPr>
            <p:spPr bwMode="auto">
              <a:xfrm>
                <a:off x="1707" y="2824"/>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740" name="Freeform 2311"/>
              <p:cNvSpPr>
                <a:spLocks/>
              </p:cNvSpPr>
              <p:nvPr/>
            </p:nvSpPr>
            <p:spPr bwMode="auto">
              <a:xfrm>
                <a:off x="1692" y="2828"/>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41" name="Freeform 2312"/>
              <p:cNvSpPr>
                <a:spLocks/>
              </p:cNvSpPr>
              <p:nvPr/>
            </p:nvSpPr>
            <p:spPr bwMode="auto">
              <a:xfrm>
                <a:off x="1714" y="2828"/>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55" name="Rectangle 2313"/>
            <p:cNvSpPr>
              <a:spLocks noChangeArrowheads="1"/>
            </p:cNvSpPr>
            <p:nvPr/>
          </p:nvSpPr>
          <p:spPr bwMode="auto">
            <a:xfrm>
              <a:off x="2006" y="3129"/>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56" name="Group 2314"/>
            <p:cNvGrpSpPr>
              <a:grpSpLocks/>
            </p:cNvGrpSpPr>
            <p:nvPr/>
          </p:nvGrpSpPr>
          <p:grpSpPr bwMode="auto">
            <a:xfrm>
              <a:off x="2009" y="3134"/>
              <a:ext cx="420" cy="31"/>
              <a:chOff x="1329" y="3151"/>
              <a:chExt cx="420" cy="31"/>
            </a:xfrm>
          </p:grpSpPr>
          <p:sp>
            <p:nvSpPr>
              <p:cNvPr id="2595" name="Freeform 2315"/>
              <p:cNvSpPr>
                <a:spLocks/>
              </p:cNvSpPr>
              <p:nvPr/>
            </p:nvSpPr>
            <p:spPr bwMode="auto">
              <a:xfrm>
                <a:off x="1329" y="3171"/>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96" name="Rectangle 2316"/>
              <p:cNvSpPr>
                <a:spLocks noChangeArrowheads="1"/>
              </p:cNvSpPr>
              <p:nvPr/>
            </p:nvSpPr>
            <p:spPr bwMode="auto">
              <a:xfrm>
                <a:off x="135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97" name="Freeform 2317"/>
              <p:cNvSpPr>
                <a:spLocks/>
              </p:cNvSpPr>
              <p:nvPr/>
            </p:nvSpPr>
            <p:spPr bwMode="auto">
              <a:xfrm>
                <a:off x="136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98" name="Rectangle 2318"/>
              <p:cNvSpPr>
                <a:spLocks noChangeArrowheads="1"/>
              </p:cNvSpPr>
              <p:nvPr/>
            </p:nvSpPr>
            <p:spPr bwMode="auto">
              <a:xfrm>
                <a:off x="134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99" name="Freeform 2319"/>
              <p:cNvSpPr>
                <a:spLocks/>
              </p:cNvSpPr>
              <p:nvPr/>
            </p:nvSpPr>
            <p:spPr bwMode="auto">
              <a:xfrm>
                <a:off x="1342"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00" name="Rectangle 2320"/>
              <p:cNvSpPr>
                <a:spLocks noChangeArrowheads="1"/>
              </p:cNvSpPr>
              <p:nvPr/>
            </p:nvSpPr>
            <p:spPr bwMode="auto">
              <a:xfrm>
                <a:off x="1714"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01" name="Freeform 2321"/>
              <p:cNvSpPr>
                <a:spLocks/>
              </p:cNvSpPr>
              <p:nvPr/>
            </p:nvSpPr>
            <p:spPr bwMode="auto">
              <a:xfrm>
                <a:off x="1716"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02" name="Rectangle 2322"/>
              <p:cNvSpPr>
                <a:spLocks noChangeArrowheads="1"/>
              </p:cNvSpPr>
              <p:nvPr/>
            </p:nvSpPr>
            <p:spPr bwMode="auto">
              <a:xfrm>
                <a:off x="1542"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03" name="Freeform 2323"/>
              <p:cNvSpPr>
                <a:spLocks/>
              </p:cNvSpPr>
              <p:nvPr/>
            </p:nvSpPr>
            <p:spPr bwMode="auto">
              <a:xfrm>
                <a:off x="154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04" name="Rectangle 2324"/>
              <p:cNvSpPr>
                <a:spLocks noChangeArrowheads="1"/>
              </p:cNvSpPr>
              <p:nvPr/>
            </p:nvSpPr>
            <p:spPr bwMode="auto">
              <a:xfrm>
                <a:off x="1696"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05" name="Freeform 2325"/>
              <p:cNvSpPr>
                <a:spLocks/>
              </p:cNvSpPr>
              <p:nvPr/>
            </p:nvSpPr>
            <p:spPr bwMode="auto">
              <a:xfrm>
                <a:off x="1699"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06" name="Rectangle 2326"/>
              <p:cNvSpPr>
                <a:spLocks noChangeArrowheads="1"/>
              </p:cNvSpPr>
              <p:nvPr/>
            </p:nvSpPr>
            <p:spPr bwMode="auto">
              <a:xfrm>
                <a:off x="1527"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07" name="Freeform 2327"/>
              <p:cNvSpPr>
                <a:spLocks/>
              </p:cNvSpPr>
              <p:nvPr/>
            </p:nvSpPr>
            <p:spPr bwMode="auto">
              <a:xfrm>
                <a:off x="1529"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08" name="Rectangle 2328"/>
              <p:cNvSpPr>
                <a:spLocks noChangeArrowheads="1"/>
              </p:cNvSpPr>
              <p:nvPr/>
            </p:nvSpPr>
            <p:spPr bwMode="auto">
              <a:xfrm>
                <a:off x="167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09" name="Freeform 2329"/>
              <p:cNvSpPr>
                <a:spLocks/>
              </p:cNvSpPr>
              <p:nvPr/>
            </p:nvSpPr>
            <p:spPr bwMode="auto">
              <a:xfrm>
                <a:off x="1683"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10" name="Rectangle 2330"/>
              <p:cNvSpPr>
                <a:spLocks noChangeArrowheads="1"/>
              </p:cNvSpPr>
              <p:nvPr/>
            </p:nvSpPr>
            <p:spPr bwMode="auto">
              <a:xfrm>
                <a:off x="1509"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11" name="Freeform 2331"/>
              <p:cNvSpPr>
                <a:spLocks/>
              </p:cNvSpPr>
              <p:nvPr/>
            </p:nvSpPr>
            <p:spPr bwMode="auto">
              <a:xfrm>
                <a:off x="1512" y="3166"/>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12" name="Rectangle 2332"/>
              <p:cNvSpPr>
                <a:spLocks noChangeArrowheads="1"/>
              </p:cNvSpPr>
              <p:nvPr/>
            </p:nvSpPr>
            <p:spPr bwMode="auto">
              <a:xfrm>
                <a:off x="166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13" name="Freeform 2333"/>
              <p:cNvSpPr>
                <a:spLocks/>
              </p:cNvSpPr>
              <p:nvPr/>
            </p:nvSpPr>
            <p:spPr bwMode="auto">
              <a:xfrm>
                <a:off x="1666"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14" name="Rectangle 2334"/>
              <p:cNvSpPr>
                <a:spLocks noChangeArrowheads="1"/>
              </p:cNvSpPr>
              <p:nvPr/>
            </p:nvSpPr>
            <p:spPr bwMode="auto">
              <a:xfrm>
                <a:off x="1492"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15" name="Freeform 2335"/>
              <p:cNvSpPr>
                <a:spLocks/>
              </p:cNvSpPr>
              <p:nvPr/>
            </p:nvSpPr>
            <p:spPr bwMode="auto">
              <a:xfrm>
                <a:off x="1494"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16" name="Rectangle 2336"/>
              <p:cNvSpPr>
                <a:spLocks noChangeArrowheads="1"/>
              </p:cNvSpPr>
              <p:nvPr/>
            </p:nvSpPr>
            <p:spPr bwMode="auto">
              <a:xfrm>
                <a:off x="1646"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17" name="Freeform 2337"/>
              <p:cNvSpPr>
                <a:spLocks/>
              </p:cNvSpPr>
              <p:nvPr/>
            </p:nvSpPr>
            <p:spPr bwMode="auto">
              <a:xfrm>
                <a:off x="1648"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18" name="Rectangle 2338"/>
              <p:cNvSpPr>
                <a:spLocks noChangeArrowheads="1"/>
              </p:cNvSpPr>
              <p:nvPr/>
            </p:nvSpPr>
            <p:spPr bwMode="auto">
              <a:xfrm>
                <a:off x="1476" y="316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19" name="Freeform 2339"/>
              <p:cNvSpPr>
                <a:spLocks/>
              </p:cNvSpPr>
              <p:nvPr/>
            </p:nvSpPr>
            <p:spPr bwMode="auto">
              <a:xfrm>
                <a:off x="1479" y="3166"/>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20" name="Rectangle 2340"/>
              <p:cNvSpPr>
                <a:spLocks noChangeArrowheads="1"/>
              </p:cNvSpPr>
              <p:nvPr/>
            </p:nvSpPr>
            <p:spPr bwMode="auto">
              <a:xfrm>
                <a:off x="162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21" name="Freeform 2341"/>
              <p:cNvSpPr>
                <a:spLocks/>
              </p:cNvSpPr>
              <p:nvPr/>
            </p:nvSpPr>
            <p:spPr bwMode="auto">
              <a:xfrm>
                <a:off x="1630" y="3166"/>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22" name="Rectangle 2342"/>
              <p:cNvSpPr>
                <a:spLocks noChangeArrowheads="1"/>
              </p:cNvSpPr>
              <p:nvPr/>
            </p:nvSpPr>
            <p:spPr bwMode="auto">
              <a:xfrm>
                <a:off x="1459"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23" name="Freeform 2343"/>
              <p:cNvSpPr>
                <a:spLocks/>
              </p:cNvSpPr>
              <p:nvPr/>
            </p:nvSpPr>
            <p:spPr bwMode="auto">
              <a:xfrm>
                <a:off x="1461"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24" name="Rectangle 2344"/>
              <p:cNvSpPr>
                <a:spLocks noChangeArrowheads="1"/>
              </p:cNvSpPr>
              <p:nvPr/>
            </p:nvSpPr>
            <p:spPr bwMode="auto">
              <a:xfrm>
                <a:off x="161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25" name="Freeform 2345"/>
              <p:cNvSpPr>
                <a:spLocks/>
              </p:cNvSpPr>
              <p:nvPr/>
            </p:nvSpPr>
            <p:spPr bwMode="auto">
              <a:xfrm>
                <a:off x="1615"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26" name="Rectangle 2346"/>
              <p:cNvSpPr>
                <a:spLocks noChangeArrowheads="1"/>
              </p:cNvSpPr>
              <p:nvPr/>
            </p:nvSpPr>
            <p:spPr bwMode="auto">
              <a:xfrm>
                <a:off x="1441"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27" name="Freeform 2347"/>
              <p:cNvSpPr>
                <a:spLocks/>
              </p:cNvSpPr>
              <p:nvPr/>
            </p:nvSpPr>
            <p:spPr bwMode="auto">
              <a:xfrm>
                <a:off x="1443" y="3166"/>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28" name="Rectangle 2348"/>
              <p:cNvSpPr>
                <a:spLocks noChangeArrowheads="1"/>
              </p:cNvSpPr>
              <p:nvPr/>
            </p:nvSpPr>
            <p:spPr bwMode="auto">
              <a:xfrm>
                <a:off x="1595"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29" name="Freeform 2349"/>
              <p:cNvSpPr>
                <a:spLocks/>
              </p:cNvSpPr>
              <p:nvPr/>
            </p:nvSpPr>
            <p:spPr bwMode="auto">
              <a:xfrm>
                <a:off x="1597"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30" name="Rectangle 2350"/>
              <p:cNvSpPr>
                <a:spLocks noChangeArrowheads="1"/>
              </p:cNvSpPr>
              <p:nvPr/>
            </p:nvSpPr>
            <p:spPr bwMode="auto">
              <a:xfrm>
                <a:off x="1424"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31" name="Freeform 2351"/>
              <p:cNvSpPr>
                <a:spLocks/>
              </p:cNvSpPr>
              <p:nvPr/>
            </p:nvSpPr>
            <p:spPr bwMode="auto">
              <a:xfrm>
                <a:off x="1428"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32" name="Rectangle 2352"/>
              <p:cNvSpPr>
                <a:spLocks noChangeArrowheads="1"/>
              </p:cNvSpPr>
              <p:nvPr/>
            </p:nvSpPr>
            <p:spPr bwMode="auto">
              <a:xfrm>
                <a:off x="1578"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33" name="Freeform 2353"/>
              <p:cNvSpPr>
                <a:spLocks/>
              </p:cNvSpPr>
              <p:nvPr/>
            </p:nvSpPr>
            <p:spPr bwMode="auto">
              <a:xfrm>
                <a:off x="1580"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34" name="Rectangle 2354"/>
              <p:cNvSpPr>
                <a:spLocks noChangeArrowheads="1"/>
              </p:cNvSpPr>
              <p:nvPr/>
            </p:nvSpPr>
            <p:spPr bwMode="auto">
              <a:xfrm>
                <a:off x="1408"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35" name="Freeform 2355"/>
              <p:cNvSpPr>
                <a:spLocks/>
              </p:cNvSpPr>
              <p:nvPr/>
            </p:nvSpPr>
            <p:spPr bwMode="auto">
              <a:xfrm>
                <a:off x="1410"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36" name="Rectangle 2356"/>
              <p:cNvSpPr>
                <a:spLocks noChangeArrowheads="1"/>
              </p:cNvSpPr>
              <p:nvPr/>
            </p:nvSpPr>
            <p:spPr bwMode="auto">
              <a:xfrm>
                <a:off x="1560"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37" name="Freeform 2357"/>
              <p:cNvSpPr>
                <a:spLocks/>
              </p:cNvSpPr>
              <p:nvPr/>
            </p:nvSpPr>
            <p:spPr bwMode="auto">
              <a:xfrm>
                <a:off x="1562"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38" name="Rectangle 2358"/>
              <p:cNvSpPr>
                <a:spLocks noChangeArrowheads="1"/>
              </p:cNvSpPr>
              <p:nvPr/>
            </p:nvSpPr>
            <p:spPr bwMode="auto">
              <a:xfrm>
                <a:off x="1391" y="316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39" name="Freeform 2359"/>
              <p:cNvSpPr>
                <a:spLocks/>
              </p:cNvSpPr>
              <p:nvPr/>
            </p:nvSpPr>
            <p:spPr bwMode="auto">
              <a:xfrm>
                <a:off x="1393" y="3166"/>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40" name="Rectangle 2360"/>
              <p:cNvSpPr>
                <a:spLocks noChangeArrowheads="1"/>
              </p:cNvSpPr>
              <p:nvPr/>
            </p:nvSpPr>
            <p:spPr bwMode="auto">
              <a:xfrm>
                <a:off x="1732" y="316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41" name="Freeform 2361"/>
              <p:cNvSpPr>
                <a:spLocks/>
              </p:cNvSpPr>
              <p:nvPr/>
            </p:nvSpPr>
            <p:spPr bwMode="auto">
              <a:xfrm>
                <a:off x="1734" y="3166"/>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42" name="Rectangle 2362"/>
              <p:cNvSpPr>
                <a:spLocks noChangeArrowheads="1"/>
              </p:cNvSpPr>
              <p:nvPr/>
            </p:nvSpPr>
            <p:spPr bwMode="auto">
              <a:xfrm>
                <a:off x="1373" y="316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43" name="Freeform 2363"/>
              <p:cNvSpPr>
                <a:spLocks/>
              </p:cNvSpPr>
              <p:nvPr/>
            </p:nvSpPr>
            <p:spPr bwMode="auto">
              <a:xfrm>
                <a:off x="1375" y="3166"/>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44" name="Rectangle 2364"/>
              <p:cNvSpPr>
                <a:spLocks noChangeArrowheads="1"/>
              </p:cNvSpPr>
              <p:nvPr/>
            </p:nvSpPr>
            <p:spPr bwMode="auto">
              <a:xfrm>
                <a:off x="135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45" name="Freeform 2365"/>
              <p:cNvSpPr>
                <a:spLocks/>
              </p:cNvSpPr>
              <p:nvPr/>
            </p:nvSpPr>
            <p:spPr bwMode="auto">
              <a:xfrm>
                <a:off x="136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46" name="Rectangle 2366"/>
              <p:cNvSpPr>
                <a:spLocks noChangeArrowheads="1"/>
              </p:cNvSpPr>
              <p:nvPr/>
            </p:nvSpPr>
            <p:spPr bwMode="auto">
              <a:xfrm>
                <a:off x="134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47" name="Freeform 2367"/>
              <p:cNvSpPr>
                <a:spLocks/>
              </p:cNvSpPr>
              <p:nvPr/>
            </p:nvSpPr>
            <p:spPr bwMode="auto">
              <a:xfrm>
                <a:off x="1342"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48" name="Rectangle 2368"/>
              <p:cNvSpPr>
                <a:spLocks noChangeArrowheads="1"/>
              </p:cNvSpPr>
              <p:nvPr/>
            </p:nvSpPr>
            <p:spPr bwMode="auto">
              <a:xfrm>
                <a:off x="1714"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49" name="Freeform 2369"/>
              <p:cNvSpPr>
                <a:spLocks/>
              </p:cNvSpPr>
              <p:nvPr/>
            </p:nvSpPr>
            <p:spPr bwMode="auto">
              <a:xfrm>
                <a:off x="1716"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50" name="Rectangle 2370"/>
              <p:cNvSpPr>
                <a:spLocks noChangeArrowheads="1"/>
              </p:cNvSpPr>
              <p:nvPr/>
            </p:nvSpPr>
            <p:spPr bwMode="auto">
              <a:xfrm>
                <a:off x="1542"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51" name="Freeform 2371"/>
              <p:cNvSpPr>
                <a:spLocks/>
              </p:cNvSpPr>
              <p:nvPr/>
            </p:nvSpPr>
            <p:spPr bwMode="auto">
              <a:xfrm>
                <a:off x="154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52" name="Rectangle 2372"/>
              <p:cNvSpPr>
                <a:spLocks noChangeArrowheads="1"/>
              </p:cNvSpPr>
              <p:nvPr/>
            </p:nvSpPr>
            <p:spPr bwMode="auto">
              <a:xfrm>
                <a:off x="1696"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53" name="Freeform 2373"/>
              <p:cNvSpPr>
                <a:spLocks/>
              </p:cNvSpPr>
              <p:nvPr/>
            </p:nvSpPr>
            <p:spPr bwMode="auto">
              <a:xfrm>
                <a:off x="1699"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54" name="Rectangle 2374"/>
              <p:cNvSpPr>
                <a:spLocks noChangeArrowheads="1"/>
              </p:cNvSpPr>
              <p:nvPr/>
            </p:nvSpPr>
            <p:spPr bwMode="auto">
              <a:xfrm>
                <a:off x="1527"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55" name="Freeform 2375"/>
              <p:cNvSpPr>
                <a:spLocks/>
              </p:cNvSpPr>
              <p:nvPr/>
            </p:nvSpPr>
            <p:spPr bwMode="auto">
              <a:xfrm>
                <a:off x="1529"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56" name="Rectangle 2376"/>
              <p:cNvSpPr>
                <a:spLocks noChangeArrowheads="1"/>
              </p:cNvSpPr>
              <p:nvPr/>
            </p:nvSpPr>
            <p:spPr bwMode="auto">
              <a:xfrm>
                <a:off x="167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57" name="Freeform 2377"/>
              <p:cNvSpPr>
                <a:spLocks/>
              </p:cNvSpPr>
              <p:nvPr/>
            </p:nvSpPr>
            <p:spPr bwMode="auto">
              <a:xfrm>
                <a:off x="1683"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58" name="Rectangle 2378"/>
              <p:cNvSpPr>
                <a:spLocks noChangeArrowheads="1"/>
              </p:cNvSpPr>
              <p:nvPr/>
            </p:nvSpPr>
            <p:spPr bwMode="auto">
              <a:xfrm>
                <a:off x="1509"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59" name="Freeform 2379"/>
              <p:cNvSpPr>
                <a:spLocks/>
              </p:cNvSpPr>
              <p:nvPr/>
            </p:nvSpPr>
            <p:spPr bwMode="auto">
              <a:xfrm>
                <a:off x="1512" y="3153"/>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60" name="Rectangle 2380"/>
              <p:cNvSpPr>
                <a:spLocks noChangeArrowheads="1"/>
              </p:cNvSpPr>
              <p:nvPr/>
            </p:nvSpPr>
            <p:spPr bwMode="auto">
              <a:xfrm>
                <a:off x="166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61" name="Freeform 2381"/>
              <p:cNvSpPr>
                <a:spLocks/>
              </p:cNvSpPr>
              <p:nvPr/>
            </p:nvSpPr>
            <p:spPr bwMode="auto">
              <a:xfrm>
                <a:off x="1666"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62" name="Rectangle 2382"/>
              <p:cNvSpPr>
                <a:spLocks noChangeArrowheads="1"/>
              </p:cNvSpPr>
              <p:nvPr/>
            </p:nvSpPr>
            <p:spPr bwMode="auto">
              <a:xfrm>
                <a:off x="1492"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63" name="Freeform 2383"/>
              <p:cNvSpPr>
                <a:spLocks/>
              </p:cNvSpPr>
              <p:nvPr/>
            </p:nvSpPr>
            <p:spPr bwMode="auto">
              <a:xfrm>
                <a:off x="1494"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64" name="Rectangle 2384"/>
              <p:cNvSpPr>
                <a:spLocks noChangeArrowheads="1"/>
              </p:cNvSpPr>
              <p:nvPr/>
            </p:nvSpPr>
            <p:spPr bwMode="auto">
              <a:xfrm>
                <a:off x="1646"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65" name="Freeform 2385"/>
              <p:cNvSpPr>
                <a:spLocks/>
              </p:cNvSpPr>
              <p:nvPr/>
            </p:nvSpPr>
            <p:spPr bwMode="auto">
              <a:xfrm>
                <a:off x="1648"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66" name="Rectangle 2386"/>
              <p:cNvSpPr>
                <a:spLocks noChangeArrowheads="1"/>
              </p:cNvSpPr>
              <p:nvPr/>
            </p:nvSpPr>
            <p:spPr bwMode="auto">
              <a:xfrm>
                <a:off x="1476" y="315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67" name="Freeform 2387"/>
              <p:cNvSpPr>
                <a:spLocks/>
              </p:cNvSpPr>
              <p:nvPr/>
            </p:nvSpPr>
            <p:spPr bwMode="auto">
              <a:xfrm>
                <a:off x="1479" y="3153"/>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68" name="Rectangle 2388"/>
              <p:cNvSpPr>
                <a:spLocks noChangeArrowheads="1"/>
              </p:cNvSpPr>
              <p:nvPr/>
            </p:nvSpPr>
            <p:spPr bwMode="auto">
              <a:xfrm>
                <a:off x="162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69" name="Freeform 2389"/>
              <p:cNvSpPr>
                <a:spLocks/>
              </p:cNvSpPr>
              <p:nvPr/>
            </p:nvSpPr>
            <p:spPr bwMode="auto">
              <a:xfrm>
                <a:off x="1630" y="3153"/>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70" name="Rectangle 2390"/>
              <p:cNvSpPr>
                <a:spLocks noChangeArrowheads="1"/>
              </p:cNvSpPr>
              <p:nvPr/>
            </p:nvSpPr>
            <p:spPr bwMode="auto">
              <a:xfrm>
                <a:off x="1459"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71" name="Freeform 2391"/>
              <p:cNvSpPr>
                <a:spLocks/>
              </p:cNvSpPr>
              <p:nvPr/>
            </p:nvSpPr>
            <p:spPr bwMode="auto">
              <a:xfrm>
                <a:off x="1461"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72" name="Rectangle 2392"/>
              <p:cNvSpPr>
                <a:spLocks noChangeArrowheads="1"/>
              </p:cNvSpPr>
              <p:nvPr/>
            </p:nvSpPr>
            <p:spPr bwMode="auto">
              <a:xfrm>
                <a:off x="161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73" name="Freeform 2393"/>
              <p:cNvSpPr>
                <a:spLocks/>
              </p:cNvSpPr>
              <p:nvPr/>
            </p:nvSpPr>
            <p:spPr bwMode="auto">
              <a:xfrm>
                <a:off x="1615"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74" name="Rectangle 2394"/>
              <p:cNvSpPr>
                <a:spLocks noChangeArrowheads="1"/>
              </p:cNvSpPr>
              <p:nvPr/>
            </p:nvSpPr>
            <p:spPr bwMode="auto">
              <a:xfrm>
                <a:off x="1441"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75" name="Freeform 2395"/>
              <p:cNvSpPr>
                <a:spLocks/>
              </p:cNvSpPr>
              <p:nvPr/>
            </p:nvSpPr>
            <p:spPr bwMode="auto">
              <a:xfrm>
                <a:off x="1443" y="3153"/>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76" name="Rectangle 2396"/>
              <p:cNvSpPr>
                <a:spLocks noChangeArrowheads="1"/>
              </p:cNvSpPr>
              <p:nvPr/>
            </p:nvSpPr>
            <p:spPr bwMode="auto">
              <a:xfrm>
                <a:off x="1595"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77" name="Freeform 2397"/>
              <p:cNvSpPr>
                <a:spLocks/>
              </p:cNvSpPr>
              <p:nvPr/>
            </p:nvSpPr>
            <p:spPr bwMode="auto">
              <a:xfrm>
                <a:off x="1597"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78" name="Rectangle 2398"/>
              <p:cNvSpPr>
                <a:spLocks noChangeArrowheads="1"/>
              </p:cNvSpPr>
              <p:nvPr/>
            </p:nvSpPr>
            <p:spPr bwMode="auto">
              <a:xfrm>
                <a:off x="1424"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79" name="Freeform 2399"/>
              <p:cNvSpPr>
                <a:spLocks/>
              </p:cNvSpPr>
              <p:nvPr/>
            </p:nvSpPr>
            <p:spPr bwMode="auto">
              <a:xfrm>
                <a:off x="1428"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80" name="Rectangle 2400"/>
              <p:cNvSpPr>
                <a:spLocks noChangeArrowheads="1"/>
              </p:cNvSpPr>
              <p:nvPr/>
            </p:nvSpPr>
            <p:spPr bwMode="auto">
              <a:xfrm>
                <a:off x="1578"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81" name="Freeform 2401"/>
              <p:cNvSpPr>
                <a:spLocks/>
              </p:cNvSpPr>
              <p:nvPr/>
            </p:nvSpPr>
            <p:spPr bwMode="auto">
              <a:xfrm>
                <a:off x="1580"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82" name="Rectangle 2402"/>
              <p:cNvSpPr>
                <a:spLocks noChangeArrowheads="1"/>
              </p:cNvSpPr>
              <p:nvPr/>
            </p:nvSpPr>
            <p:spPr bwMode="auto">
              <a:xfrm>
                <a:off x="1408"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83" name="Freeform 2403"/>
              <p:cNvSpPr>
                <a:spLocks/>
              </p:cNvSpPr>
              <p:nvPr/>
            </p:nvSpPr>
            <p:spPr bwMode="auto">
              <a:xfrm>
                <a:off x="1410"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84" name="Rectangle 2404"/>
              <p:cNvSpPr>
                <a:spLocks noChangeArrowheads="1"/>
              </p:cNvSpPr>
              <p:nvPr/>
            </p:nvSpPr>
            <p:spPr bwMode="auto">
              <a:xfrm>
                <a:off x="1560"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85" name="Freeform 2405"/>
              <p:cNvSpPr>
                <a:spLocks/>
              </p:cNvSpPr>
              <p:nvPr/>
            </p:nvSpPr>
            <p:spPr bwMode="auto">
              <a:xfrm>
                <a:off x="1562"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86" name="Rectangle 2406"/>
              <p:cNvSpPr>
                <a:spLocks noChangeArrowheads="1"/>
              </p:cNvSpPr>
              <p:nvPr/>
            </p:nvSpPr>
            <p:spPr bwMode="auto">
              <a:xfrm>
                <a:off x="1391" y="315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87" name="Freeform 2407"/>
              <p:cNvSpPr>
                <a:spLocks/>
              </p:cNvSpPr>
              <p:nvPr/>
            </p:nvSpPr>
            <p:spPr bwMode="auto">
              <a:xfrm>
                <a:off x="1393" y="3153"/>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88" name="Rectangle 2408"/>
              <p:cNvSpPr>
                <a:spLocks noChangeArrowheads="1"/>
              </p:cNvSpPr>
              <p:nvPr/>
            </p:nvSpPr>
            <p:spPr bwMode="auto">
              <a:xfrm>
                <a:off x="1732" y="315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89" name="Freeform 2409"/>
              <p:cNvSpPr>
                <a:spLocks/>
              </p:cNvSpPr>
              <p:nvPr/>
            </p:nvSpPr>
            <p:spPr bwMode="auto">
              <a:xfrm>
                <a:off x="1734" y="3153"/>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0" name="Rectangle 2410"/>
              <p:cNvSpPr>
                <a:spLocks noChangeArrowheads="1"/>
              </p:cNvSpPr>
              <p:nvPr/>
            </p:nvSpPr>
            <p:spPr bwMode="auto">
              <a:xfrm>
                <a:off x="1373" y="315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691" name="Freeform 2411"/>
              <p:cNvSpPr>
                <a:spLocks/>
              </p:cNvSpPr>
              <p:nvPr/>
            </p:nvSpPr>
            <p:spPr bwMode="auto">
              <a:xfrm>
                <a:off x="1375" y="3153"/>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2" name="Freeform 2412"/>
              <p:cNvSpPr>
                <a:spLocks/>
              </p:cNvSpPr>
              <p:nvPr/>
            </p:nvSpPr>
            <p:spPr bwMode="auto">
              <a:xfrm>
                <a:off x="170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3" name="Freeform 2413"/>
              <p:cNvSpPr>
                <a:spLocks/>
              </p:cNvSpPr>
              <p:nvPr/>
            </p:nvSpPr>
            <p:spPr bwMode="auto">
              <a:xfrm>
                <a:off x="167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4" name="Freeform 2414"/>
              <p:cNvSpPr>
                <a:spLocks/>
              </p:cNvSpPr>
              <p:nvPr/>
            </p:nvSpPr>
            <p:spPr bwMode="auto">
              <a:xfrm>
                <a:off x="165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5" name="Freeform 2415"/>
              <p:cNvSpPr>
                <a:spLocks/>
              </p:cNvSpPr>
              <p:nvPr/>
            </p:nvSpPr>
            <p:spPr bwMode="auto">
              <a:xfrm>
                <a:off x="162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6" name="Freeform 2416"/>
              <p:cNvSpPr>
                <a:spLocks/>
              </p:cNvSpPr>
              <p:nvPr/>
            </p:nvSpPr>
            <p:spPr bwMode="auto">
              <a:xfrm>
                <a:off x="160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7" name="Freeform 2417"/>
              <p:cNvSpPr>
                <a:spLocks/>
              </p:cNvSpPr>
              <p:nvPr/>
            </p:nvSpPr>
            <p:spPr bwMode="auto">
              <a:xfrm>
                <a:off x="157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8" name="Freeform 2418"/>
              <p:cNvSpPr>
                <a:spLocks/>
              </p:cNvSpPr>
              <p:nvPr/>
            </p:nvSpPr>
            <p:spPr bwMode="auto">
              <a:xfrm>
                <a:off x="1551" y="3178"/>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699" name="Freeform 2419"/>
              <p:cNvSpPr>
                <a:spLocks/>
              </p:cNvSpPr>
              <p:nvPr/>
            </p:nvSpPr>
            <p:spPr bwMode="auto">
              <a:xfrm>
                <a:off x="1525"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0" name="Freeform 2420"/>
              <p:cNvSpPr>
                <a:spLocks/>
              </p:cNvSpPr>
              <p:nvPr/>
            </p:nvSpPr>
            <p:spPr bwMode="auto">
              <a:xfrm>
                <a:off x="1498"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1" name="Freeform 2421"/>
              <p:cNvSpPr>
                <a:spLocks/>
              </p:cNvSpPr>
              <p:nvPr/>
            </p:nvSpPr>
            <p:spPr bwMode="auto">
              <a:xfrm>
                <a:off x="147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2" name="Freeform 2422"/>
              <p:cNvSpPr>
                <a:spLocks/>
              </p:cNvSpPr>
              <p:nvPr/>
            </p:nvSpPr>
            <p:spPr bwMode="auto">
              <a:xfrm>
                <a:off x="144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3" name="Freeform 2423"/>
              <p:cNvSpPr>
                <a:spLocks/>
              </p:cNvSpPr>
              <p:nvPr/>
            </p:nvSpPr>
            <p:spPr bwMode="auto">
              <a:xfrm>
                <a:off x="1421"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4" name="Freeform 2424"/>
              <p:cNvSpPr>
                <a:spLocks/>
              </p:cNvSpPr>
              <p:nvPr/>
            </p:nvSpPr>
            <p:spPr bwMode="auto">
              <a:xfrm>
                <a:off x="1395"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5" name="Freeform 2425"/>
              <p:cNvSpPr>
                <a:spLocks/>
              </p:cNvSpPr>
              <p:nvPr/>
            </p:nvSpPr>
            <p:spPr bwMode="auto">
              <a:xfrm>
                <a:off x="137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6" name="Freeform 2426"/>
              <p:cNvSpPr>
                <a:spLocks/>
              </p:cNvSpPr>
              <p:nvPr/>
            </p:nvSpPr>
            <p:spPr bwMode="auto">
              <a:xfrm>
                <a:off x="134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7" name="Freeform 2427"/>
              <p:cNvSpPr>
                <a:spLocks/>
              </p:cNvSpPr>
              <p:nvPr/>
            </p:nvSpPr>
            <p:spPr bwMode="auto">
              <a:xfrm>
                <a:off x="173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8" name="Freeform 2428"/>
              <p:cNvSpPr>
                <a:spLocks/>
              </p:cNvSpPr>
              <p:nvPr/>
            </p:nvSpPr>
            <p:spPr bwMode="auto">
              <a:xfrm>
                <a:off x="1718" y="3178"/>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09" name="Freeform 2429"/>
              <p:cNvSpPr>
                <a:spLocks/>
              </p:cNvSpPr>
              <p:nvPr/>
            </p:nvSpPr>
            <p:spPr bwMode="auto">
              <a:xfrm>
                <a:off x="1692" y="3178"/>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0" name="Freeform 2430"/>
              <p:cNvSpPr>
                <a:spLocks/>
              </p:cNvSpPr>
              <p:nvPr/>
            </p:nvSpPr>
            <p:spPr bwMode="auto">
              <a:xfrm>
                <a:off x="166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1" name="Freeform 2431"/>
              <p:cNvSpPr>
                <a:spLocks/>
              </p:cNvSpPr>
              <p:nvPr/>
            </p:nvSpPr>
            <p:spPr bwMode="auto">
              <a:xfrm>
                <a:off x="1641"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2" name="Freeform 2432"/>
              <p:cNvSpPr>
                <a:spLocks/>
              </p:cNvSpPr>
              <p:nvPr/>
            </p:nvSpPr>
            <p:spPr bwMode="auto">
              <a:xfrm>
                <a:off x="1615"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3" name="Freeform 2433"/>
              <p:cNvSpPr>
                <a:spLocks/>
              </p:cNvSpPr>
              <p:nvPr/>
            </p:nvSpPr>
            <p:spPr bwMode="auto">
              <a:xfrm>
                <a:off x="1589"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4" name="Freeform 2434"/>
              <p:cNvSpPr>
                <a:spLocks/>
              </p:cNvSpPr>
              <p:nvPr/>
            </p:nvSpPr>
            <p:spPr bwMode="auto">
              <a:xfrm>
                <a:off x="1564" y="3178"/>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5" name="Freeform 2435"/>
              <p:cNvSpPr>
                <a:spLocks/>
              </p:cNvSpPr>
              <p:nvPr/>
            </p:nvSpPr>
            <p:spPr bwMode="auto">
              <a:xfrm>
                <a:off x="153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6" name="Freeform 2436"/>
              <p:cNvSpPr>
                <a:spLocks/>
              </p:cNvSpPr>
              <p:nvPr/>
            </p:nvSpPr>
            <p:spPr bwMode="auto">
              <a:xfrm>
                <a:off x="1512" y="3178"/>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7" name="Freeform 2437"/>
              <p:cNvSpPr>
                <a:spLocks/>
              </p:cNvSpPr>
              <p:nvPr/>
            </p:nvSpPr>
            <p:spPr bwMode="auto">
              <a:xfrm>
                <a:off x="1485" y="3178"/>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8" name="Freeform 2438"/>
              <p:cNvSpPr>
                <a:spLocks/>
              </p:cNvSpPr>
              <p:nvPr/>
            </p:nvSpPr>
            <p:spPr bwMode="auto">
              <a:xfrm>
                <a:off x="1461"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19" name="Freeform 2439"/>
              <p:cNvSpPr>
                <a:spLocks/>
              </p:cNvSpPr>
              <p:nvPr/>
            </p:nvSpPr>
            <p:spPr bwMode="auto">
              <a:xfrm>
                <a:off x="143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0" name="Freeform 2440"/>
              <p:cNvSpPr>
                <a:spLocks/>
              </p:cNvSpPr>
              <p:nvPr/>
            </p:nvSpPr>
            <p:spPr bwMode="auto">
              <a:xfrm>
                <a:off x="1408" y="3178"/>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1" name="Freeform 2441"/>
              <p:cNvSpPr>
                <a:spLocks/>
              </p:cNvSpPr>
              <p:nvPr/>
            </p:nvSpPr>
            <p:spPr bwMode="auto">
              <a:xfrm>
                <a:off x="1382" y="3178"/>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2" name="Freeform 2442"/>
              <p:cNvSpPr>
                <a:spLocks/>
              </p:cNvSpPr>
              <p:nvPr/>
            </p:nvSpPr>
            <p:spPr bwMode="auto">
              <a:xfrm>
                <a:off x="1358"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723" name="Freeform 2443"/>
              <p:cNvSpPr>
                <a:spLocks/>
              </p:cNvSpPr>
              <p:nvPr/>
            </p:nvSpPr>
            <p:spPr bwMode="auto">
              <a:xfrm>
                <a:off x="1745" y="3178"/>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57" name="Rectangle 2444"/>
            <p:cNvSpPr>
              <a:spLocks noChangeArrowheads="1"/>
            </p:cNvSpPr>
            <p:nvPr/>
          </p:nvSpPr>
          <p:spPr bwMode="auto">
            <a:xfrm>
              <a:off x="1979" y="3181"/>
              <a:ext cx="219" cy="150"/>
            </a:xfrm>
            <a:prstGeom prst="rect">
              <a:avLst/>
            </a:prstGeom>
            <a:solidFill>
              <a:srgbClr val="80808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58" name="Group 2445"/>
            <p:cNvGrpSpPr>
              <a:grpSpLocks/>
            </p:cNvGrpSpPr>
            <p:nvPr/>
          </p:nvGrpSpPr>
          <p:grpSpPr bwMode="auto">
            <a:xfrm>
              <a:off x="1991" y="3188"/>
              <a:ext cx="192" cy="135"/>
              <a:chOff x="1311" y="3205"/>
              <a:chExt cx="192" cy="135"/>
            </a:xfrm>
          </p:grpSpPr>
          <p:sp>
            <p:nvSpPr>
              <p:cNvPr id="2579" name="Rectangle 2446"/>
              <p:cNvSpPr>
                <a:spLocks noChangeArrowheads="1"/>
              </p:cNvSpPr>
              <p:nvPr/>
            </p:nvSpPr>
            <p:spPr bwMode="auto">
              <a:xfrm>
                <a:off x="1311" y="3303"/>
                <a:ext cx="48"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80" name="Freeform 2447"/>
              <p:cNvSpPr>
                <a:spLocks/>
              </p:cNvSpPr>
              <p:nvPr/>
            </p:nvSpPr>
            <p:spPr bwMode="auto">
              <a:xfrm>
                <a:off x="1322" y="3296"/>
                <a:ext cx="26" cy="21"/>
              </a:xfrm>
              <a:custGeom>
                <a:avLst/>
                <a:gdLst>
                  <a:gd name="T0" fmla="*/ 0 w 26"/>
                  <a:gd name="T1" fmla="*/ 10 h 21"/>
                  <a:gd name="T2" fmla="*/ 4 w 26"/>
                  <a:gd name="T3" fmla="*/ 4 h 21"/>
                  <a:gd name="T4" fmla="*/ 13 w 26"/>
                  <a:gd name="T5" fmla="*/ 0 h 21"/>
                  <a:gd name="T6" fmla="*/ 24 w 26"/>
                  <a:gd name="T7" fmla="*/ 4 h 21"/>
                  <a:gd name="T8" fmla="*/ 26 w 26"/>
                  <a:gd name="T9" fmla="*/ 10 h 21"/>
                  <a:gd name="T10" fmla="*/ 24 w 26"/>
                  <a:gd name="T11" fmla="*/ 17 h 21"/>
                  <a:gd name="T12" fmla="*/ 13 w 26"/>
                  <a:gd name="T13" fmla="*/ 21 h 21"/>
                  <a:gd name="T14" fmla="*/ 4 w 26"/>
                  <a:gd name="T15" fmla="*/ 17 h 21"/>
                  <a:gd name="T16" fmla="*/ 0 w 26"/>
                  <a:gd name="T17" fmla="*/ 1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0" y="10"/>
                    </a:moveTo>
                    <a:lnTo>
                      <a:pt x="4" y="4"/>
                    </a:lnTo>
                    <a:lnTo>
                      <a:pt x="13" y="0"/>
                    </a:lnTo>
                    <a:lnTo>
                      <a:pt x="24" y="4"/>
                    </a:lnTo>
                    <a:lnTo>
                      <a:pt x="26" y="10"/>
                    </a:lnTo>
                    <a:lnTo>
                      <a:pt x="24" y="17"/>
                    </a:lnTo>
                    <a:lnTo>
                      <a:pt x="13" y="21"/>
                    </a:lnTo>
                    <a:lnTo>
                      <a:pt x="4" y="17"/>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81" name="Rectangle 2448"/>
              <p:cNvSpPr>
                <a:spLocks noChangeArrowheads="1"/>
              </p:cNvSpPr>
              <p:nvPr/>
            </p:nvSpPr>
            <p:spPr bwMode="auto">
              <a:xfrm>
                <a:off x="1318" y="3227"/>
                <a:ext cx="34" cy="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82" name="Line 2449"/>
              <p:cNvSpPr>
                <a:spLocks noChangeShapeType="1"/>
              </p:cNvSpPr>
              <p:nvPr/>
            </p:nvSpPr>
            <p:spPr bwMode="auto">
              <a:xfrm>
                <a:off x="1337" y="3247"/>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583" name="Line 2450"/>
              <p:cNvSpPr>
                <a:spLocks noChangeShapeType="1"/>
              </p:cNvSpPr>
              <p:nvPr/>
            </p:nvSpPr>
            <p:spPr bwMode="auto">
              <a:xfrm>
                <a:off x="1324" y="3259"/>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584" name="Line 2451"/>
              <p:cNvSpPr>
                <a:spLocks noChangeShapeType="1"/>
              </p:cNvSpPr>
              <p:nvPr/>
            </p:nvSpPr>
            <p:spPr bwMode="auto">
              <a:xfrm>
                <a:off x="1324" y="3235"/>
                <a:ext cx="9"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585" name="Rectangle 2452"/>
              <p:cNvSpPr>
                <a:spLocks noChangeArrowheads="1"/>
              </p:cNvSpPr>
              <p:nvPr/>
            </p:nvSpPr>
            <p:spPr bwMode="auto">
              <a:xfrm>
                <a:off x="1344" y="3205"/>
                <a:ext cx="8" cy="12"/>
              </a:xfrm>
              <a:prstGeom prst="rect">
                <a:avLst/>
              </a:prstGeom>
              <a:solidFill>
                <a:srgbClr val="FF00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86" name="Rectangle 2453"/>
              <p:cNvSpPr>
                <a:spLocks noChangeArrowheads="1"/>
              </p:cNvSpPr>
              <p:nvPr/>
            </p:nvSpPr>
            <p:spPr bwMode="auto">
              <a:xfrm>
                <a:off x="1333"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87" name="Rectangle 2454"/>
              <p:cNvSpPr>
                <a:spLocks noChangeArrowheads="1"/>
              </p:cNvSpPr>
              <p:nvPr/>
            </p:nvSpPr>
            <p:spPr bwMode="auto">
              <a:xfrm>
                <a:off x="1320" y="3205"/>
                <a:ext cx="6" cy="12"/>
              </a:xfrm>
              <a:prstGeom prst="rect">
                <a:avLst/>
              </a:prstGeom>
              <a:solidFill>
                <a:srgbClr val="00FF0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88" name="Freeform 2455"/>
              <p:cNvSpPr>
                <a:spLocks/>
              </p:cNvSpPr>
              <p:nvPr/>
            </p:nvSpPr>
            <p:spPr bwMode="auto">
              <a:xfrm>
                <a:off x="1396" y="3328"/>
                <a:ext cx="22" cy="12"/>
              </a:xfrm>
              <a:custGeom>
                <a:avLst/>
                <a:gdLst>
                  <a:gd name="T0" fmla="*/ 0 w 22"/>
                  <a:gd name="T1" fmla="*/ 6 h 12"/>
                  <a:gd name="T2" fmla="*/ 2 w 22"/>
                  <a:gd name="T3" fmla="*/ 2 h 12"/>
                  <a:gd name="T4" fmla="*/ 11 w 22"/>
                  <a:gd name="T5" fmla="*/ 0 h 12"/>
                  <a:gd name="T6" fmla="*/ 18 w 22"/>
                  <a:gd name="T7" fmla="*/ 2 h 12"/>
                  <a:gd name="T8" fmla="*/ 22 w 22"/>
                  <a:gd name="T9" fmla="*/ 6 h 12"/>
                  <a:gd name="T10" fmla="*/ 18 w 22"/>
                  <a:gd name="T11" fmla="*/ 11 h 12"/>
                  <a:gd name="T12" fmla="*/ 11 w 22"/>
                  <a:gd name="T13" fmla="*/ 12 h 12"/>
                  <a:gd name="T14" fmla="*/ 2 w 22"/>
                  <a:gd name="T15" fmla="*/ 11 h 12"/>
                  <a:gd name="T16" fmla="*/ 0 w 22"/>
                  <a:gd name="T17" fmla="*/ 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2"/>
                  <a:gd name="T29" fmla="*/ 22 w 2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2">
                    <a:moveTo>
                      <a:pt x="0" y="6"/>
                    </a:moveTo>
                    <a:lnTo>
                      <a:pt x="2" y="2"/>
                    </a:lnTo>
                    <a:lnTo>
                      <a:pt x="11" y="0"/>
                    </a:lnTo>
                    <a:lnTo>
                      <a:pt x="18" y="2"/>
                    </a:lnTo>
                    <a:lnTo>
                      <a:pt x="22" y="6"/>
                    </a:lnTo>
                    <a:lnTo>
                      <a:pt x="18" y="11"/>
                    </a:lnTo>
                    <a:lnTo>
                      <a:pt x="11" y="12"/>
                    </a:lnTo>
                    <a:lnTo>
                      <a:pt x="2"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89" name="Freeform 2456"/>
              <p:cNvSpPr>
                <a:spLocks/>
              </p:cNvSpPr>
              <p:nvPr/>
            </p:nvSpPr>
            <p:spPr bwMode="auto">
              <a:xfrm>
                <a:off x="1372" y="3213"/>
                <a:ext cx="127" cy="77"/>
              </a:xfrm>
              <a:custGeom>
                <a:avLst/>
                <a:gdLst>
                  <a:gd name="T0" fmla="*/ 50 w 127"/>
                  <a:gd name="T1" fmla="*/ 77 h 77"/>
                  <a:gd name="T2" fmla="*/ 76 w 127"/>
                  <a:gd name="T3" fmla="*/ 77 h 77"/>
                  <a:gd name="T4" fmla="*/ 96 w 127"/>
                  <a:gd name="T5" fmla="*/ 73 h 77"/>
                  <a:gd name="T6" fmla="*/ 111 w 127"/>
                  <a:gd name="T7" fmla="*/ 65 h 77"/>
                  <a:gd name="T8" fmla="*/ 122 w 127"/>
                  <a:gd name="T9" fmla="*/ 53 h 77"/>
                  <a:gd name="T10" fmla="*/ 127 w 127"/>
                  <a:gd name="T11" fmla="*/ 38 h 77"/>
                  <a:gd name="T12" fmla="*/ 122 w 127"/>
                  <a:gd name="T13" fmla="*/ 24 h 77"/>
                  <a:gd name="T14" fmla="*/ 111 w 127"/>
                  <a:gd name="T15" fmla="*/ 11 h 77"/>
                  <a:gd name="T16" fmla="*/ 96 w 127"/>
                  <a:gd name="T17" fmla="*/ 2 h 77"/>
                  <a:gd name="T18" fmla="*/ 76 w 127"/>
                  <a:gd name="T19" fmla="*/ 0 h 77"/>
                  <a:gd name="T20" fmla="*/ 50 w 127"/>
                  <a:gd name="T21" fmla="*/ 0 h 77"/>
                  <a:gd name="T22" fmla="*/ 31 w 127"/>
                  <a:gd name="T23" fmla="*/ 2 h 77"/>
                  <a:gd name="T24" fmla="*/ 15 w 127"/>
                  <a:gd name="T25" fmla="*/ 11 h 77"/>
                  <a:gd name="T26" fmla="*/ 4 w 127"/>
                  <a:gd name="T27" fmla="*/ 24 h 77"/>
                  <a:gd name="T28" fmla="*/ 0 w 127"/>
                  <a:gd name="T29" fmla="*/ 38 h 77"/>
                  <a:gd name="T30" fmla="*/ 0 w 127"/>
                  <a:gd name="T31" fmla="*/ 38 h 77"/>
                  <a:gd name="T32" fmla="*/ 4 w 127"/>
                  <a:gd name="T33" fmla="*/ 53 h 77"/>
                  <a:gd name="T34" fmla="*/ 15 w 127"/>
                  <a:gd name="T35" fmla="*/ 65 h 77"/>
                  <a:gd name="T36" fmla="*/ 31 w 127"/>
                  <a:gd name="T37" fmla="*/ 73 h 77"/>
                  <a:gd name="T38" fmla="*/ 50 w 127"/>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7"/>
                  <a:gd name="T62" fmla="*/ 127 w 127"/>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7">
                    <a:moveTo>
                      <a:pt x="50" y="77"/>
                    </a:moveTo>
                    <a:lnTo>
                      <a:pt x="76" y="77"/>
                    </a:lnTo>
                    <a:lnTo>
                      <a:pt x="96" y="73"/>
                    </a:lnTo>
                    <a:lnTo>
                      <a:pt x="111" y="65"/>
                    </a:lnTo>
                    <a:lnTo>
                      <a:pt x="122" y="53"/>
                    </a:lnTo>
                    <a:lnTo>
                      <a:pt x="127" y="38"/>
                    </a:lnTo>
                    <a:lnTo>
                      <a:pt x="122" y="24"/>
                    </a:lnTo>
                    <a:lnTo>
                      <a:pt x="111" y="11"/>
                    </a:lnTo>
                    <a:lnTo>
                      <a:pt x="96" y="2"/>
                    </a:lnTo>
                    <a:lnTo>
                      <a:pt x="76" y="0"/>
                    </a:lnTo>
                    <a:lnTo>
                      <a:pt x="50" y="0"/>
                    </a:lnTo>
                    <a:lnTo>
                      <a:pt x="31" y="2"/>
                    </a:lnTo>
                    <a:lnTo>
                      <a:pt x="15" y="11"/>
                    </a:lnTo>
                    <a:lnTo>
                      <a:pt x="4" y="24"/>
                    </a:lnTo>
                    <a:lnTo>
                      <a:pt x="0" y="38"/>
                    </a:lnTo>
                    <a:lnTo>
                      <a:pt x="4" y="53"/>
                    </a:lnTo>
                    <a:lnTo>
                      <a:pt x="15" y="65"/>
                    </a:lnTo>
                    <a:lnTo>
                      <a:pt x="31" y="73"/>
                    </a:lnTo>
                    <a:lnTo>
                      <a:pt x="50" y="77"/>
                    </a:lnTo>
                    <a:close/>
                  </a:path>
                </a:pathLst>
              </a:custGeom>
              <a:pattFill prst="openDmnd">
                <a:fgClr>
                  <a:srgbClr val="1A1A1A"/>
                </a:fgClr>
                <a:bgClr>
                  <a:srgbClr val="808080"/>
                </a:bgClr>
              </a:pattFill>
              <a:ln w="3175">
                <a:solidFill>
                  <a:srgbClr val="000000"/>
                </a:solidFill>
                <a:prstDash val="solid"/>
                <a:round/>
                <a:headEnd/>
                <a:tailEnd/>
              </a:ln>
            </p:spPr>
            <p:txBody>
              <a:bodyPr/>
              <a:lstStyle/>
              <a:p>
                <a:endParaRPr lang="pt-BR">
                  <a:solidFill>
                    <a:schemeClr val="bg1"/>
                  </a:solidFill>
                </a:endParaRPr>
              </a:p>
            </p:txBody>
          </p:sp>
          <p:sp>
            <p:nvSpPr>
              <p:cNvPr id="2590" name="Rectangle 2457"/>
              <p:cNvSpPr>
                <a:spLocks noChangeArrowheads="1"/>
              </p:cNvSpPr>
              <p:nvPr/>
            </p:nvSpPr>
            <p:spPr bwMode="auto">
              <a:xfrm>
                <a:off x="1368" y="3246"/>
                <a:ext cx="1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91" name="Freeform 2458"/>
              <p:cNvSpPr>
                <a:spLocks/>
              </p:cNvSpPr>
              <p:nvPr/>
            </p:nvSpPr>
            <p:spPr bwMode="auto">
              <a:xfrm>
                <a:off x="1376" y="3217"/>
                <a:ext cx="9" cy="5"/>
              </a:xfrm>
              <a:custGeom>
                <a:avLst/>
                <a:gdLst>
                  <a:gd name="T0" fmla="*/ 0 w 9"/>
                  <a:gd name="T1" fmla="*/ 2 h 5"/>
                  <a:gd name="T2" fmla="*/ 3 w 9"/>
                  <a:gd name="T3" fmla="*/ 0 h 5"/>
                  <a:gd name="T4" fmla="*/ 7 w 9"/>
                  <a:gd name="T5" fmla="*/ 0 h 5"/>
                  <a:gd name="T6" fmla="*/ 9 w 9"/>
                  <a:gd name="T7" fmla="*/ 2 h 5"/>
                  <a:gd name="T8" fmla="*/ 7 w 9"/>
                  <a:gd name="T9" fmla="*/ 5 h 5"/>
                  <a:gd name="T10" fmla="*/ 3 w 9"/>
                  <a:gd name="T11" fmla="*/ 5 h 5"/>
                  <a:gd name="T12" fmla="*/ 0 w 9"/>
                  <a:gd name="T13" fmla="*/ 2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2"/>
                    </a:moveTo>
                    <a:lnTo>
                      <a:pt x="3" y="0"/>
                    </a:lnTo>
                    <a:lnTo>
                      <a:pt x="7" y="0"/>
                    </a:lnTo>
                    <a:lnTo>
                      <a:pt x="9" y="2"/>
                    </a:lnTo>
                    <a:lnTo>
                      <a:pt x="7" y="5"/>
                    </a:lnTo>
                    <a:lnTo>
                      <a:pt x="3"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92" name="Freeform 2459"/>
              <p:cNvSpPr>
                <a:spLocks/>
              </p:cNvSpPr>
              <p:nvPr/>
            </p:nvSpPr>
            <p:spPr bwMode="auto">
              <a:xfrm>
                <a:off x="1486" y="3217"/>
                <a:ext cx="8" cy="5"/>
              </a:xfrm>
              <a:custGeom>
                <a:avLst/>
                <a:gdLst>
                  <a:gd name="T0" fmla="*/ 0 w 8"/>
                  <a:gd name="T1" fmla="*/ 2 h 5"/>
                  <a:gd name="T2" fmla="*/ 2 w 8"/>
                  <a:gd name="T3" fmla="*/ 0 h 5"/>
                  <a:gd name="T4" fmla="*/ 6 w 8"/>
                  <a:gd name="T5" fmla="*/ 0 h 5"/>
                  <a:gd name="T6" fmla="*/ 8 w 8"/>
                  <a:gd name="T7" fmla="*/ 2 h 5"/>
                  <a:gd name="T8" fmla="*/ 6 w 8"/>
                  <a:gd name="T9" fmla="*/ 5 h 5"/>
                  <a:gd name="T10" fmla="*/ 2 w 8"/>
                  <a:gd name="T11" fmla="*/ 5 h 5"/>
                  <a:gd name="T12" fmla="*/ 0 w 8"/>
                  <a:gd name="T13" fmla="*/ 2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2"/>
                    </a:moveTo>
                    <a:lnTo>
                      <a:pt x="2" y="0"/>
                    </a:lnTo>
                    <a:lnTo>
                      <a:pt x="6" y="0"/>
                    </a:lnTo>
                    <a:lnTo>
                      <a:pt x="8" y="2"/>
                    </a:lnTo>
                    <a:lnTo>
                      <a:pt x="6" y="5"/>
                    </a:lnTo>
                    <a:lnTo>
                      <a:pt x="2" y="5"/>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93" name="Freeform 2460"/>
              <p:cNvSpPr>
                <a:spLocks/>
              </p:cNvSpPr>
              <p:nvPr/>
            </p:nvSpPr>
            <p:spPr bwMode="auto">
              <a:xfrm>
                <a:off x="1376" y="3279"/>
                <a:ext cx="9" cy="5"/>
              </a:xfrm>
              <a:custGeom>
                <a:avLst/>
                <a:gdLst>
                  <a:gd name="T0" fmla="*/ 0 w 9"/>
                  <a:gd name="T1" fmla="*/ 4 h 5"/>
                  <a:gd name="T2" fmla="*/ 3 w 9"/>
                  <a:gd name="T3" fmla="*/ 0 h 5"/>
                  <a:gd name="T4" fmla="*/ 7 w 9"/>
                  <a:gd name="T5" fmla="*/ 0 h 5"/>
                  <a:gd name="T6" fmla="*/ 9 w 9"/>
                  <a:gd name="T7" fmla="*/ 4 h 5"/>
                  <a:gd name="T8" fmla="*/ 7 w 9"/>
                  <a:gd name="T9" fmla="*/ 5 h 5"/>
                  <a:gd name="T10" fmla="*/ 3 w 9"/>
                  <a:gd name="T11" fmla="*/ 5 h 5"/>
                  <a:gd name="T12" fmla="*/ 0 w 9"/>
                  <a:gd name="T13" fmla="*/ 4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0" y="4"/>
                    </a:moveTo>
                    <a:lnTo>
                      <a:pt x="3" y="0"/>
                    </a:lnTo>
                    <a:lnTo>
                      <a:pt x="7" y="0"/>
                    </a:lnTo>
                    <a:lnTo>
                      <a:pt x="9" y="4"/>
                    </a:lnTo>
                    <a:lnTo>
                      <a:pt x="7" y="5"/>
                    </a:lnTo>
                    <a:lnTo>
                      <a:pt x="3"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94" name="Freeform 2461"/>
              <p:cNvSpPr>
                <a:spLocks/>
              </p:cNvSpPr>
              <p:nvPr/>
            </p:nvSpPr>
            <p:spPr bwMode="auto">
              <a:xfrm>
                <a:off x="1486" y="3279"/>
                <a:ext cx="8" cy="5"/>
              </a:xfrm>
              <a:custGeom>
                <a:avLst/>
                <a:gdLst>
                  <a:gd name="T0" fmla="*/ 0 w 8"/>
                  <a:gd name="T1" fmla="*/ 4 h 5"/>
                  <a:gd name="T2" fmla="*/ 2 w 8"/>
                  <a:gd name="T3" fmla="*/ 0 h 5"/>
                  <a:gd name="T4" fmla="*/ 6 w 8"/>
                  <a:gd name="T5" fmla="*/ 0 h 5"/>
                  <a:gd name="T6" fmla="*/ 8 w 8"/>
                  <a:gd name="T7" fmla="*/ 4 h 5"/>
                  <a:gd name="T8" fmla="*/ 6 w 8"/>
                  <a:gd name="T9" fmla="*/ 5 h 5"/>
                  <a:gd name="T10" fmla="*/ 2 w 8"/>
                  <a:gd name="T11" fmla="*/ 5 h 5"/>
                  <a:gd name="T12" fmla="*/ 0 w 8"/>
                  <a:gd name="T13" fmla="*/ 4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4"/>
                    </a:moveTo>
                    <a:lnTo>
                      <a:pt x="2" y="0"/>
                    </a:lnTo>
                    <a:lnTo>
                      <a:pt x="6" y="0"/>
                    </a:lnTo>
                    <a:lnTo>
                      <a:pt x="8" y="4"/>
                    </a:lnTo>
                    <a:lnTo>
                      <a:pt x="6" y="5"/>
                    </a:lnTo>
                    <a:lnTo>
                      <a:pt x="2" y="5"/>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59" name="Rectangle 2462"/>
            <p:cNvSpPr>
              <a:spLocks noChangeArrowheads="1"/>
            </p:cNvSpPr>
            <p:nvPr/>
          </p:nvSpPr>
          <p:spPr bwMode="auto">
            <a:xfrm>
              <a:off x="2006" y="3087"/>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60" name="Group 2463"/>
            <p:cNvGrpSpPr>
              <a:grpSpLocks/>
            </p:cNvGrpSpPr>
            <p:nvPr/>
          </p:nvGrpSpPr>
          <p:grpSpPr bwMode="auto">
            <a:xfrm>
              <a:off x="2009" y="3092"/>
              <a:ext cx="420" cy="31"/>
              <a:chOff x="1329" y="3109"/>
              <a:chExt cx="420" cy="31"/>
            </a:xfrm>
          </p:grpSpPr>
          <p:sp>
            <p:nvSpPr>
              <p:cNvPr id="2450" name="Freeform 2464"/>
              <p:cNvSpPr>
                <a:spLocks/>
              </p:cNvSpPr>
              <p:nvPr/>
            </p:nvSpPr>
            <p:spPr bwMode="auto">
              <a:xfrm>
                <a:off x="1329" y="3129"/>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51" name="Rectangle 2465"/>
              <p:cNvSpPr>
                <a:spLocks noChangeArrowheads="1"/>
              </p:cNvSpPr>
              <p:nvPr/>
            </p:nvSpPr>
            <p:spPr bwMode="auto">
              <a:xfrm>
                <a:off x="135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52" name="Freeform 2466"/>
              <p:cNvSpPr>
                <a:spLocks/>
              </p:cNvSpPr>
              <p:nvPr/>
            </p:nvSpPr>
            <p:spPr bwMode="auto">
              <a:xfrm>
                <a:off x="136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53" name="Rectangle 2467"/>
              <p:cNvSpPr>
                <a:spLocks noChangeArrowheads="1"/>
              </p:cNvSpPr>
              <p:nvPr/>
            </p:nvSpPr>
            <p:spPr bwMode="auto">
              <a:xfrm>
                <a:off x="134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54" name="Freeform 2468"/>
              <p:cNvSpPr>
                <a:spLocks/>
              </p:cNvSpPr>
              <p:nvPr/>
            </p:nvSpPr>
            <p:spPr bwMode="auto">
              <a:xfrm>
                <a:off x="1342"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55" name="Rectangle 2469"/>
              <p:cNvSpPr>
                <a:spLocks noChangeArrowheads="1"/>
              </p:cNvSpPr>
              <p:nvPr/>
            </p:nvSpPr>
            <p:spPr bwMode="auto">
              <a:xfrm>
                <a:off x="1714"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56" name="Freeform 2470"/>
              <p:cNvSpPr>
                <a:spLocks/>
              </p:cNvSpPr>
              <p:nvPr/>
            </p:nvSpPr>
            <p:spPr bwMode="auto">
              <a:xfrm>
                <a:off x="1716"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57" name="Rectangle 2471"/>
              <p:cNvSpPr>
                <a:spLocks noChangeArrowheads="1"/>
              </p:cNvSpPr>
              <p:nvPr/>
            </p:nvSpPr>
            <p:spPr bwMode="auto">
              <a:xfrm>
                <a:off x="1542"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58" name="Freeform 2472"/>
              <p:cNvSpPr>
                <a:spLocks/>
              </p:cNvSpPr>
              <p:nvPr/>
            </p:nvSpPr>
            <p:spPr bwMode="auto">
              <a:xfrm>
                <a:off x="154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59" name="Rectangle 2473"/>
              <p:cNvSpPr>
                <a:spLocks noChangeArrowheads="1"/>
              </p:cNvSpPr>
              <p:nvPr/>
            </p:nvSpPr>
            <p:spPr bwMode="auto">
              <a:xfrm>
                <a:off x="1696"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60" name="Freeform 2474"/>
              <p:cNvSpPr>
                <a:spLocks/>
              </p:cNvSpPr>
              <p:nvPr/>
            </p:nvSpPr>
            <p:spPr bwMode="auto">
              <a:xfrm>
                <a:off x="1699"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61" name="Rectangle 2475"/>
              <p:cNvSpPr>
                <a:spLocks noChangeArrowheads="1"/>
              </p:cNvSpPr>
              <p:nvPr/>
            </p:nvSpPr>
            <p:spPr bwMode="auto">
              <a:xfrm>
                <a:off x="1527"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62" name="Freeform 2476"/>
              <p:cNvSpPr>
                <a:spLocks/>
              </p:cNvSpPr>
              <p:nvPr/>
            </p:nvSpPr>
            <p:spPr bwMode="auto">
              <a:xfrm>
                <a:off x="1529"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63" name="Rectangle 2477"/>
              <p:cNvSpPr>
                <a:spLocks noChangeArrowheads="1"/>
              </p:cNvSpPr>
              <p:nvPr/>
            </p:nvSpPr>
            <p:spPr bwMode="auto">
              <a:xfrm>
                <a:off x="167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64" name="Freeform 2478"/>
              <p:cNvSpPr>
                <a:spLocks/>
              </p:cNvSpPr>
              <p:nvPr/>
            </p:nvSpPr>
            <p:spPr bwMode="auto">
              <a:xfrm>
                <a:off x="1683"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65" name="Rectangle 2479"/>
              <p:cNvSpPr>
                <a:spLocks noChangeArrowheads="1"/>
              </p:cNvSpPr>
              <p:nvPr/>
            </p:nvSpPr>
            <p:spPr bwMode="auto">
              <a:xfrm>
                <a:off x="1509"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66" name="Freeform 2480"/>
              <p:cNvSpPr>
                <a:spLocks/>
              </p:cNvSpPr>
              <p:nvPr/>
            </p:nvSpPr>
            <p:spPr bwMode="auto">
              <a:xfrm>
                <a:off x="1512" y="3124"/>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67" name="Rectangle 2481"/>
              <p:cNvSpPr>
                <a:spLocks noChangeArrowheads="1"/>
              </p:cNvSpPr>
              <p:nvPr/>
            </p:nvSpPr>
            <p:spPr bwMode="auto">
              <a:xfrm>
                <a:off x="166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68" name="Freeform 2482"/>
              <p:cNvSpPr>
                <a:spLocks/>
              </p:cNvSpPr>
              <p:nvPr/>
            </p:nvSpPr>
            <p:spPr bwMode="auto">
              <a:xfrm>
                <a:off x="1666"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69" name="Rectangle 2483"/>
              <p:cNvSpPr>
                <a:spLocks noChangeArrowheads="1"/>
              </p:cNvSpPr>
              <p:nvPr/>
            </p:nvSpPr>
            <p:spPr bwMode="auto">
              <a:xfrm>
                <a:off x="1492"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70" name="Freeform 2484"/>
              <p:cNvSpPr>
                <a:spLocks/>
              </p:cNvSpPr>
              <p:nvPr/>
            </p:nvSpPr>
            <p:spPr bwMode="auto">
              <a:xfrm>
                <a:off x="1494"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71" name="Rectangle 2485"/>
              <p:cNvSpPr>
                <a:spLocks noChangeArrowheads="1"/>
              </p:cNvSpPr>
              <p:nvPr/>
            </p:nvSpPr>
            <p:spPr bwMode="auto">
              <a:xfrm>
                <a:off x="1646"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72" name="Freeform 2486"/>
              <p:cNvSpPr>
                <a:spLocks/>
              </p:cNvSpPr>
              <p:nvPr/>
            </p:nvSpPr>
            <p:spPr bwMode="auto">
              <a:xfrm>
                <a:off x="1648"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73" name="Rectangle 2487"/>
              <p:cNvSpPr>
                <a:spLocks noChangeArrowheads="1"/>
              </p:cNvSpPr>
              <p:nvPr/>
            </p:nvSpPr>
            <p:spPr bwMode="auto">
              <a:xfrm>
                <a:off x="1476" y="3123"/>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74" name="Freeform 2488"/>
              <p:cNvSpPr>
                <a:spLocks/>
              </p:cNvSpPr>
              <p:nvPr/>
            </p:nvSpPr>
            <p:spPr bwMode="auto">
              <a:xfrm>
                <a:off x="1479" y="3124"/>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75" name="Rectangle 2489"/>
              <p:cNvSpPr>
                <a:spLocks noChangeArrowheads="1"/>
              </p:cNvSpPr>
              <p:nvPr/>
            </p:nvSpPr>
            <p:spPr bwMode="auto">
              <a:xfrm>
                <a:off x="162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76" name="Freeform 2490"/>
              <p:cNvSpPr>
                <a:spLocks/>
              </p:cNvSpPr>
              <p:nvPr/>
            </p:nvSpPr>
            <p:spPr bwMode="auto">
              <a:xfrm>
                <a:off x="1630" y="3124"/>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77" name="Rectangle 2491"/>
              <p:cNvSpPr>
                <a:spLocks noChangeArrowheads="1"/>
              </p:cNvSpPr>
              <p:nvPr/>
            </p:nvSpPr>
            <p:spPr bwMode="auto">
              <a:xfrm>
                <a:off x="1459"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78" name="Freeform 2492"/>
              <p:cNvSpPr>
                <a:spLocks/>
              </p:cNvSpPr>
              <p:nvPr/>
            </p:nvSpPr>
            <p:spPr bwMode="auto">
              <a:xfrm>
                <a:off x="1461"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79" name="Rectangle 2493"/>
              <p:cNvSpPr>
                <a:spLocks noChangeArrowheads="1"/>
              </p:cNvSpPr>
              <p:nvPr/>
            </p:nvSpPr>
            <p:spPr bwMode="auto">
              <a:xfrm>
                <a:off x="161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80" name="Freeform 2494"/>
              <p:cNvSpPr>
                <a:spLocks/>
              </p:cNvSpPr>
              <p:nvPr/>
            </p:nvSpPr>
            <p:spPr bwMode="auto">
              <a:xfrm>
                <a:off x="1615"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81" name="Rectangle 2495"/>
              <p:cNvSpPr>
                <a:spLocks noChangeArrowheads="1"/>
              </p:cNvSpPr>
              <p:nvPr/>
            </p:nvSpPr>
            <p:spPr bwMode="auto">
              <a:xfrm>
                <a:off x="1441"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82" name="Freeform 2496"/>
              <p:cNvSpPr>
                <a:spLocks/>
              </p:cNvSpPr>
              <p:nvPr/>
            </p:nvSpPr>
            <p:spPr bwMode="auto">
              <a:xfrm>
                <a:off x="1443" y="3124"/>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83" name="Rectangle 2497"/>
              <p:cNvSpPr>
                <a:spLocks noChangeArrowheads="1"/>
              </p:cNvSpPr>
              <p:nvPr/>
            </p:nvSpPr>
            <p:spPr bwMode="auto">
              <a:xfrm>
                <a:off x="1595"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84" name="Freeform 2498"/>
              <p:cNvSpPr>
                <a:spLocks/>
              </p:cNvSpPr>
              <p:nvPr/>
            </p:nvSpPr>
            <p:spPr bwMode="auto">
              <a:xfrm>
                <a:off x="1597"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85" name="Rectangle 2499"/>
              <p:cNvSpPr>
                <a:spLocks noChangeArrowheads="1"/>
              </p:cNvSpPr>
              <p:nvPr/>
            </p:nvSpPr>
            <p:spPr bwMode="auto">
              <a:xfrm>
                <a:off x="1424"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86" name="Freeform 2500"/>
              <p:cNvSpPr>
                <a:spLocks/>
              </p:cNvSpPr>
              <p:nvPr/>
            </p:nvSpPr>
            <p:spPr bwMode="auto">
              <a:xfrm>
                <a:off x="1428"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87" name="Rectangle 2501"/>
              <p:cNvSpPr>
                <a:spLocks noChangeArrowheads="1"/>
              </p:cNvSpPr>
              <p:nvPr/>
            </p:nvSpPr>
            <p:spPr bwMode="auto">
              <a:xfrm>
                <a:off x="1578"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88" name="Freeform 2502"/>
              <p:cNvSpPr>
                <a:spLocks/>
              </p:cNvSpPr>
              <p:nvPr/>
            </p:nvSpPr>
            <p:spPr bwMode="auto">
              <a:xfrm>
                <a:off x="1580"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89" name="Rectangle 2503"/>
              <p:cNvSpPr>
                <a:spLocks noChangeArrowheads="1"/>
              </p:cNvSpPr>
              <p:nvPr/>
            </p:nvSpPr>
            <p:spPr bwMode="auto">
              <a:xfrm>
                <a:off x="1408"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90" name="Freeform 2504"/>
              <p:cNvSpPr>
                <a:spLocks/>
              </p:cNvSpPr>
              <p:nvPr/>
            </p:nvSpPr>
            <p:spPr bwMode="auto">
              <a:xfrm>
                <a:off x="1410"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91" name="Rectangle 2505"/>
              <p:cNvSpPr>
                <a:spLocks noChangeArrowheads="1"/>
              </p:cNvSpPr>
              <p:nvPr/>
            </p:nvSpPr>
            <p:spPr bwMode="auto">
              <a:xfrm>
                <a:off x="1560"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92" name="Freeform 2506"/>
              <p:cNvSpPr>
                <a:spLocks/>
              </p:cNvSpPr>
              <p:nvPr/>
            </p:nvSpPr>
            <p:spPr bwMode="auto">
              <a:xfrm>
                <a:off x="1562"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93" name="Rectangle 2507"/>
              <p:cNvSpPr>
                <a:spLocks noChangeArrowheads="1"/>
              </p:cNvSpPr>
              <p:nvPr/>
            </p:nvSpPr>
            <p:spPr bwMode="auto">
              <a:xfrm>
                <a:off x="1391" y="3123"/>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94" name="Freeform 2508"/>
              <p:cNvSpPr>
                <a:spLocks/>
              </p:cNvSpPr>
              <p:nvPr/>
            </p:nvSpPr>
            <p:spPr bwMode="auto">
              <a:xfrm>
                <a:off x="1393" y="3124"/>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95" name="Rectangle 2509"/>
              <p:cNvSpPr>
                <a:spLocks noChangeArrowheads="1"/>
              </p:cNvSpPr>
              <p:nvPr/>
            </p:nvSpPr>
            <p:spPr bwMode="auto">
              <a:xfrm>
                <a:off x="1732" y="3123"/>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96" name="Freeform 2510"/>
              <p:cNvSpPr>
                <a:spLocks/>
              </p:cNvSpPr>
              <p:nvPr/>
            </p:nvSpPr>
            <p:spPr bwMode="auto">
              <a:xfrm>
                <a:off x="1734" y="3124"/>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97" name="Rectangle 2511"/>
              <p:cNvSpPr>
                <a:spLocks noChangeArrowheads="1"/>
              </p:cNvSpPr>
              <p:nvPr/>
            </p:nvSpPr>
            <p:spPr bwMode="auto">
              <a:xfrm>
                <a:off x="1373" y="3123"/>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98" name="Freeform 2512"/>
              <p:cNvSpPr>
                <a:spLocks/>
              </p:cNvSpPr>
              <p:nvPr/>
            </p:nvSpPr>
            <p:spPr bwMode="auto">
              <a:xfrm>
                <a:off x="1375" y="3124"/>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99" name="Rectangle 2513"/>
              <p:cNvSpPr>
                <a:spLocks noChangeArrowheads="1"/>
              </p:cNvSpPr>
              <p:nvPr/>
            </p:nvSpPr>
            <p:spPr bwMode="auto">
              <a:xfrm>
                <a:off x="135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00" name="Freeform 2514"/>
              <p:cNvSpPr>
                <a:spLocks/>
              </p:cNvSpPr>
              <p:nvPr/>
            </p:nvSpPr>
            <p:spPr bwMode="auto">
              <a:xfrm>
                <a:off x="136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01" name="Rectangle 2515"/>
              <p:cNvSpPr>
                <a:spLocks noChangeArrowheads="1"/>
              </p:cNvSpPr>
              <p:nvPr/>
            </p:nvSpPr>
            <p:spPr bwMode="auto">
              <a:xfrm>
                <a:off x="134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02" name="Freeform 2516"/>
              <p:cNvSpPr>
                <a:spLocks/>
              </p:cNvSpPr>
              <p:nvPr/>
            </p:nvSpPr>
            <p:spPr bwMode="auto">
              <a:xfrm>
                <a:off x="1342"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03" name="Rectangle 2517"/>
              <p:cNvSpPr>
                <a:spLocks noChangeArrowheads="1"/>
              </p:cNvSpPr>
              <p:nvPr/>
            </p:nvSpPr>
            <p:spPr bwMode="auto">
              <a:xfrm>
                <a:off x="1714"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04" name="Freeform 2518"/>
              <p:cNvSpPr>
                <a:spLocks/>
              </p:cNvSpPr>
              <p:nvPr/>
            </p:nvSpPr>
            <p:spPr bwMode="auto">
              <a:xfrm>
                <a:off x="1716"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05" name="Rectangle 2519"/>
              <p:cNvSpPr>
                <a:spLocks noChangeArrowheads="1"/>
              </p:cNvSpPr>
              <p:nvPr/>
            </p:nvSpPr>
            <p:spPr bwMode="auto">
              <a:xfrm>
                <a:off x="1542"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06" name="Freeform 2520"/>
              <p:cNvSpPr>
                <a:spLocks/>
              </p:cNvSpPr>
              <p:nvPr/>
            </p:nvSpPr>
            <p:spPr bwMode="auto">
              <a:xfrm>
                <a:off x="154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07" name="Rectangle 2521"/>
              <p:cNvSpPr>
                <a:spLocks noChangeArrowheads="1"/>
              </p:cNvSpPr>
              <p:nvPr/>
            </p:nvSpPr>
            <p:spPr bwMode="auto">
              <a:xfrm>
                <a:off x="1696"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08" name="Freeform 2522"/>
              <p:cNvSpPr>
                <a:spLocks/>
              </p:cNvSpPr>
              <p:nvPr/>
            </p:nvSpPr>
            <p:spPr bwMode="auto">
              <a:xfrm>
                <a:off x="1699"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09" name="Rectangle 2523"/>
              <p:cNvSpPr>
                <a:spLocks noChangeArrowheads="1"/>
              </p:cNvSpPr>
              <p:nvPr/>
            </p:nvSpPr>
            <p:spPr bwMode="auto">
              <a:xfrm>
                <a:off x="1527"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10" name="Freeform 2524"/>
              <p:cNvSpPr>
                <a:spLocks/>
              </p:cNvSpPr>
              <p:nvPr/>
            </p:nvSpPr>
            <p:spPr bwMode="auto">
              <a:xfrm>
                <a:off x="1529"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11" name="Rectangle 2525"/>
              <p:cNvSpPr>
                <a:spLocks noChangeArrowheads="1"/>
              </p:cNvSpPr>
              <p:nvPr/>
            </p:nvSpPr>
            <p:spPr bwMode="auto">
              <a:xfrm>
                <a:off x="167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12" name="Freeform 2526"/>
              <p:cNvSpPr>
                <a:spLocks/>
              </p:cNvSpPr>
              <p:nvPr/>
            </p:nvSpPr>
            <p:spPr bwMode="auto">
              <a:xfrm>
                <a:off x="1683"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13" name="Rectangle 2527"/>
              <p:cNvSpPr>
                <a:spLocks noChangeArrowheads="1"/>
              </p:cNvSpPr>
              <p:nvPr/>
            </p:nvSpPr>
            <p:spPr bwMode="auto">
              <a:xfrm>
                <a:off x="1509"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14" name="Freeform 2528"/>
              <p:cNvSpPr>
                <a:spLocks/>
              </p:cNvSpPr>
              <p:nvPr/>
            </p:nvSpPr>
            <p:spPr bwMode="auto">
              <a:xfrm>
                <a:off x="1512" y="3111"/>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15" name="Rectangle 2529"/>
              <p:cNvSpPr>
                <a:spLocks noChangeArrowheads="1"/>
              </p:cNvSpPr>
              <p:nvPr/>
            </p:nvSpPr>
            <p:spPr bwMode="auto">
              <a:xfrm>
                <a:off x="166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16" name="Freeform 2530"/>
              <p:cNvSpPr>
                <a:spLocks/>
              </p:cNvSpPr>
              <p:nvPr/>
            </p:nvSpPr>
            <p:spPr bwMode="auto">
              <a:xfrm>
                <a:off x="1666"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17" name="Rectangle 2531"/>
              <p:cNvSpPr>
                <a:spLocks noChangeArrowheads="1"/>
              </p:cNvSpPr>
              <p:nvPr/>
            </p:nvSpPr>
            <p:spPr bwMode="auto">
              <a:xfrm>
                <a:off x="1492"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18" name="Freeform 2532"/>
              <p:cNvSpPr>
                <a:spLocks/>
              </p:cNvSpPr>
              <p:nvPr/>
            </p:nvSpPr>
            <p:spPr bwMode="auto">
              <a:xfrm>
                <a:off x="1494"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19" name="Rectangle 2533"/>
              <p:cNvSpPr>
                <a:spLocks noChangeArrowheads="1"/>
              </p:cNvSpPr>
              <p:nvPr/>
            </p:nvSpPr>
            <p:spPr bwMode="auto">
              <a:xfrm>
                <a:off x="1646"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20" name="Freeform 2534"/>
              <p:cNvSpPr>
                <a:spLocks/>
              </p:cNvSpPr>
              <p:nvPr/>
            </p:nvSpPr>
            <p:spPr bwMode="auto">
              <a:xfrm>
                <a:off x="1648"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21" name="Rectangle 2535"/>
              <p:cNvSpPr>
                <a:spLocks noChangeArrowheads="1"/>
              </p:cNvSpPr>
              <p:nvPr/>
            </p:nvSpPr>
            <p:spPr bwMode="auto">
              <a:xfrm>
                <a:off x="1476" y="3109"/>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22" name="Freeform 2536"/>
              <p:cNvSpPr>
                <a:spLocks/>
              </p:cNvSpPr>
              <p:nvPr/>
            </p:nvSpPr>
            <p:spPr bwMode="auto">
              <a:xfrm>
                <a:off x="1479" y="3111"/>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23" name="Rectangle 2537"/>
              <p:cNvSpPr>
                <a:spLocks noChangeArrowheads="1"/>
              </p:cNvSpPr>
              <p:nvPr/>
            </p:nvSpPr>
            <p:spPr bwMode="auto">
              <a:xfrm>
                <a:off x="162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24" name="Freeform 2538"/>
              <p:cNvSpPr>
                <a:spLocks/>
              </p:cNvSpPr>
              <p:nvPr/>
            </p:nvSpPr>
            <p:spPr bwMode="auto">
              <a:xfrm>
                <a:off x="1630" y="3111"/>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25" name="Rectangle 2539"/>
              <p:cNvSpPr>
                <a:spLocks noChangeArrowheads="1"/>
              </p:cNvSpPr>
              <p:nvPr/>
            </p:nvSpPr>
            <p:spPr bwMode="auto">
              <a:xfrm>
                <a:off x="1459"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26" name="Freeform 2540"/>
              <p:cNvSpPr>
                <a:spLocks/>
              </p:cNvSpPr>
              <p:nvPr/>
            </p:nvSpPr>
            <p:spPr bwMode="auto">
              <a:xfrm>
                <a:off x="1461"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27" name="Rectangle 2541"/>
              <p:cNvSpPr>
                <a:spLocks noChangeArrowheads="1"/>
              </p:cNvSpPr>
              <p:nvPr/>
            </p:nvSpPr>
            <p:spPr bwMode="auto">
              <a:xfrm>
                <a:off x="161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28" name="Freeform 2542"/>
              <p:cNvSpPr>
                <a:spLocks/>
              </p:cNvSpPr>
              <p:nvPr/>
            </p:nvSpPr>
            <p:spPr bwMode="auto">
              <a:xfrm>
                <a:off x="1615"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29" name="Rectangle 2543"/>
              <p:cNvSpPr>
                <a:spLocks noChangeArrowheads="1"/>
              </p:cNvSpPr>
              <p:nvPr/>
            </p:nvSpPr>
            <p:spPr bwMode="auto">
              <a:xfrm>
                <a:off x="1441"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30" name="Freeform 2544"/>
              <p:cNvSpPr>
                <a:spLocks/>
              </p:cNvSpPr>
              <p:nvPr/>
            </p:nvSpPr>
            <p:spPr bwMode="auto">
              <a:xfrm>
                <a:off x="1443" y="3111"/>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31" name="Rectangle 2545"/>
              <p:cNvSpPr>
                <a:spLocks noChangeArrowheads="1"/>
              </p:cNvSpPr>
              <p:nvPr/>
            </p:nvSpPr>
            <p:spPr bwMode="auto">
              <a:xfrm>
                <a:off x="1595"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32" name="Freeform 2546"/>
              <p:cNvSpPr>
                <a:spLocks/>
              </p:cNvSpPr>
              <p:nvPr/>
            </p:nvSpPr>
            <p:spPr bwMode="auto">
              <a:xfrm>
                <a:off x="1597"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33" name="Rectangle 2547"/>
              <p:cNvSpPr>
                <a:spLocks noChangeArrowheads="1"/>
              </p:cNvSpPr>
              <p:nvPr/>
            </p:nvSpPr>
            <p:spPr bwMode="auto">
              <a:xfrm>
                <a:off x="1424"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34" name="Freeform 2548"/>
              <p:cNvSpPr>
                <a:spLocks/>
              </p:cNvSpPr>
              <p:nvPr/>
            </p:nvSpPr>
            <p:spPr bwMode="auto">
              <a:xfrm>
                <a:off x="1428"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35" name="Rectangle 2549"/>
              <p:cNvSpPr>
                <a:spLocks noChangeArrowheads="1"/>
              </p:cNvSpPr>
              <p:nvPr/>
            </p:nvSpPr>
            <p:spPr bwMode="auto">
              <a:xfrm>
                <a:off x="1578"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36" name="Freeform 2550"/>
              <p:cNvSpPr>
                <a:spLocks/>
              </p:cNvSpPr>
              <p:nvPr/>
            </p:nvSpPr>
            <p:spPr bwMode="auto">
              <a:xfrm>
                <a:off x="1580"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37" name="Rectangle 2551"/>
              <p:cNvSpPr>
                <a:spLocks noChangeArrowheads="1"/>
              </p:cNvSpPr>
              <p:nvPr/>
            </p:nvSpPr>
            <p:spPr bwMode="auto">
              <a:xfrm>
                <a:off x="1408"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38" name="Freeform 2552"/>
              <p:cNvSpPr>
                <a:spLocks/>
              </p:cNvSpPr>
              <p:nvPr/>
            </p:nvSpPr>
            <p:spPr bwMode="auto">
              <a:xfrm>
                <a:off x="1410"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39" name="Rectangle 2553"/>
              <p:cNvSpPr>
                <a:spLocks noChangeArrowheads="1"/>
              </p:cNvSpPr>
              <p:nvPr/>
            </p:nvSpPr>
            <p:spPr bwMode="auto">
              <a:xfrm>
                <a:off x="1560"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40" name="Freeform 2554"/>
              <p:cNvSpPr>
                <a:spLocks/>
              </p:cNvSpPr>
              <p:nvPr/>
            </p:nvSpPr>
            <p:spPr bwMode="auto">
              <a:xfrm>
                <a:off x="1562"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41" name="Rectangle 2555"/>
              <p:cNvSpPr>
                <a:spLocks noChangeArrowheads="1"/>
              </p:cNvSpPr>
              <p:nvPr/>
            </p:nvSpPr>
            <p:spPr bwMode="auto">
              <a:xfrm>
                <a:off x="1391" y="3109"/>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42" name="Freeform 2556"/>
              <p:cNvSpPr>
                <a:spLocks/>
              </p:cNvSpPr>
              <p:nvPr/>
            </p:nvSpPr>
            <p:spPr bwMode="auto">
              <a:xfrm>
                <a:off x="1393" y="3111"/>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43" name="Rectangle 2557"/>
              <p:cNvSpPr>
                <a:spLocks noChangeArrowheads="1"/>
              </p:cNvSpPr>
              <p:nvPr/>
            </p:nvSpPr>
            <p:spPr bwMode="auto">
              <a:xfrm>
                <a:off x="1732" y="3109"/>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44" name="Freeform 2558"/>
              <p:cNvSpPr>
                <a:spLocks/>
              </p:cNvSpPr>
              <p:nvPr/>
            </p:nvSpPr>
            <p:spPr bwMode="auto">
              <a:xfrm>
                <a:off x="1734" y="3111"/>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45" name="Rectangle 2559"/>
              <p:cNvSpPr>
                <a:spLocks noChangeArrowheads="1"/>
              </p:cNvSpPr>
              <p:nvPr/>
            </p:nvSpPr>
            <p:spPr bwMode="auto">
              <a:xfrm>
                <a:off x="1373" y="3109"/>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546" name="Freeform 2560"/>
              <p:cNvSpPr>
                <a:spLocks/>
              </p:cNvSpPr>
              <p:nvPr/>
            </p:nvSpPr>
            <p:spPr bwMode="auto">
              <a:xfrm>
                <a:off x="1375" y="3111"/>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47" name="Freeform 2561"/>
              <p:cNvSpPr>
                <a:spLocks/>
              </p:cNvSpPr>
              <p:nvPr/>
            </p:nvSpPr>
            <p:spPr bwMode="auto">
              <a:xfrm>
                <a:off x="170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48" name="Freeform 2562"/>
              <p:cNvSpPr>
                <a:spLocks/>
              </p:cNvSpPr>
              <p:nvPr/>
            </p:nvSpPr>
            <p:spPr bwMode="auto">
              <a:xfrm>
                <a:off x="167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49" name="Freeform 2563"/>
              <p:cNvSpPr>
                <a:spLocks/>
              </p:cNvSpPr>
              <p:nvPr/>
            </p:nvSpPr>
            <p:spPr bwMode="auto">
              <a:xfrm>
                <a:off x="165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0" name="Freeform 2564"/>
              <p:cNvSpPr>
                <a:spLocks/>
              </p:cNvSpPr>
              <p:nvPr/>
            </p:nvSpPr>
            <p:spPr bwMode="auto">
              <a:xfrm>
                <a:off x="162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1" name="Freeform 2565"/>
              <p:cNvSpPr>
                <a:spLocks/>
              </p:cNvSpPr>
              <p:nvPr/>
            </p:nvSpPr>
            <p:spPr bwMode="auto">
              <a:xfrm>
                <a:off x="160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2" name="Freeform 2566"/>
              <p:cNvSpPr>
                <a:spLocks/>
              </p:cNvSpPr>
              <p:nvPr/>
            </p:nvSpPr>
            <p:spPr bwMode="auto">
              <a:xfrm>
                <a:off x="157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3" name="Freeform 2567"/>
              <p:cNvSpPr>
                <a:spLocks/>
              </p:cNvSpPr>
              <p:nvPr/>
            </p:nvSpPr>
            <p:spPr bwMode="auto">
              <a:xfrm>
                <a:off x="1551" y="3136"/>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4" name="Freeform 2568"/>
              <p:cNvSpPr>
                <a:spLocks/>
              </p:cNvSpPr>
              <p:nvPr/>
            </p:nvSpPr>
            <p:spPr bwMode="auto">
              <a:xfrm>
                <a:off x="1525"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5" name="Freeform 2569"/>
              <p:cNvSpPr>
                <a:spLocks/>
              </p:cNvSpPr>
              <p:nvPr/>
            </p:nvSpPr>
            <p:spPr bwMode="auto">
              <a:xfrm>
                <a:off x="1498"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6" name="Freeform 2570"/>
              <p:cNvSpPr>
                <a:spLocks/>
              </p:cNvSpPr>
              <p:nvPr/>
            </p:nvSpPr>
            <p:spPr bwMode="auto">
              <a:xfrm>
                <a:off x="147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7" name="Freeform 2571"/>
              <p:cNvSpPr>
                <a:spLocks/>
              </p:cNvSpPr>
              <p:nvPr/>
            </p:nvSpPr>
            <p:spPr bwMode="auto">
              <a:xfrm>
                <a:off x="144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8" name="Freeform 2572"/>
              <p:cNvSpPr>
                <a:spLocks/>
              </p:cNvSpPr>
              <p:nvPr/>
            </p:nvSpPr>
            <p:spPr bwMode="auto">
              <a:xfrm>
                <a:off x="1421"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59" name="Freeform 2573"/>
              <p:cNvSpPr>
                <a:spLocks/>
              </p:cNvSpPr>
              <p:nvPr/>
            </p:nvSpPr>
            <p:spPr bwMode="auto">
              <a:xfrm>
                <a:off x="1395"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0" name="Freeform 2574"/>
              <p:cNvSpPr>
                <a:spLocks/>
              </p:cNvSpPr>
              <p:nvPr/>
            </p:nvSpPr>
            <p:spPr bwMode="auto">
              <a:xfrm>
                <a:off x="137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1" name="Freeform 2575"/>
              <p:cNvSpPr>
                <a:spLocks/>
              </p:cNvSpPr>
              <p:nvPr/>
            </p:nvSpPr>
            <p:spPr bwMode="auto">
              <a:xfrm>
                <a:off x="134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2" name="Freeform 2576"/>
              <p:cNvSpPr>
                <a:spLocks/>
              </p:cNvSpPr>
              <p:nvPr/>
            </p:nvSpPr>
            <p:spPr bwMode="auto">
              <a:xfrm>
                <a:off x="173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3" name="Freeform 2577"/>
              <p:cNvSpPr>
                <a:spLocks/>
              </p:cNvSpPr>
              <p:nvPr/>
            </p:nvSpPr>
            <p:spPr bwMode="auto">
              <a:xfrm>
                <a:off x="1718" y="3136"/>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4" name="Freeform 2578"/>
              <p:cNvSpPr>
                <a:spLocks/>
              </p:cNvSpPr>
              <p:nvPr/>
            </p:nvSpPr>
            <p:spPr bwMode="auto">
              <a:xfrm>
                <a:off x="1692" y="3136"/>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5" name="Freeform 2579"/>
              <p:cNvSpPr>
                <a:spLocks/>
              </p:cNvSpPr>
              <p:nvPr/>
            </p:nvSpPr>
            <p:spPr bwMode="auto">
              <a:xfrm>
                <a:off x="166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6" name="Freeform 2580"/>
              <p:cNvSpPr>
                <a:spLocks/>
              </p:cNvSpPr>
              <p:nvPr/>
            </p:nvSpPr>
            <p:spPr bwMode="auto">
              <a:xfrm>
                <a:off x="1641"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7" name="Freeform 2581"/>
              <p:cNvSpPr>
                <a:spLocks/>
              </p:cNvSpPr>
              <p:nvPr/>
            </p:nvSpPr>
            <p:spPr bwMode="auto">
              <a:xfrm>
                <a:off x="1615"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8" name="Freeform 2582"/>
              <p:cNvSpPr>
                <a:spLocks/>
              </p:cNvSpPr>
              <p:nvPr/>
            </p:nvSpPr>
            <p:spPr bwMode="auto">
              <a:xfrm>
                <a:off x="1589"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69" name="Freeform 2583"/>
              <p:cNvSpPr>
                <a:spLocks/>
              </p:cNvSpPr>
              <p:nvPr/>
            </p:nvSpPr>
            <p:spPr bwMode="auto">
              <a:xfrm>
                <a:off x="1564" y="3136"/>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0" name="Freeform 2584"/>
              <p:cNvSpPr>
                <a:spLocks/>
              </p:cNvSpPr>
              <p:nvPr/>
            </p:nvSpPr>
            <p:spPr bwMode="auto">
              <a:xfrm>
                <a:off x="153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1" name="Freeform 2585"/>
              <p:cNvSpPr>
                <a:spLocks/>
              </p:cNvSpPr>
              <p:nvPr/>
            </p:nvSpPr>
            <p:spPr bwMode="auto">
              <a:xfrm>
                <a:off x="1512" y="3136"/>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2" name="Freeform 2586"/>
              <p:cNvSpPr>
                <a:spLocks/>
              </p:cNvSpPr>
              <p:nvPr/>
            </p:nvSpPr>
            <p:spPr bwMode="auto">
              <a:xfrm>
                <a:off x="1485" y="3136"/>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3" name="Freeform 2587"/>
              <p:cNvSpPr>
                <a:spLocks/>
              </p:cNvSpPr>
              <p:nvPr/>
            </p:nvSpPr>
            <p:spPr bwMode="auto">
              <a:xfrm>
                <a:off x="1461"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4" name="Freeform 2588"/>
              <p:cNvSpPr>
                <a:spLocks/>
              </p:cNvSpPr>
              <p:nvPr/>
            </p:nvSpPr>
            <p:spPr bwMode="auto">
              <a:xfrm>
                <a:off x="143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5" name="Freeform 2589"/>
              <p:cNvSpPr>
                <a:spLocks/>
              </p:cNvSpPr>
              <p:nvPr/>
            </p:nvSpPr>
            <p:spPr bwMode="auto">
              <a:xfrm>
                <a:off x="1408" y="3136"/>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6" name="Freeform 2590"/>
              <p:cNvSpPr>
                <a:spLocks/>
              </p:cNvSpPr>
              <p:nvPr/>
            </p:nvSpPr>
            <p:spPr bwMode="auto">
              <a:xfrm>
                <a:off x="1382" y="3136"/>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7" name="Freeform 2591"/>
              <p:cNvSpPr>
                <a:spLocks/>
              </p:cNvSpPr>
              <p:nvPr/>
            </p:nvSpPr>
            <p:spPr bwMode="auto">
              <a:xfrm>
                <a:off x="1358"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578" name="Freeform 2592"/>
              <p:cNvSpPr>
                <a:spLocks/>
              </p:cNvSpPr>
              <p:nvPr/>
            </p:nvSpPr>
            <p:spPr bwMode="auto">
              <a:xfrm>
                <a:off x="1745" y="3136"/>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61" name="Rectangle 2593"/>
            <p:cNvSpPr>
              <a:spLocks noChangeArrowheads="1"/>
            </p:cNvSpPr>
            <p:nvPr/>
          </p:nvSpPr>
          <p:spPr bwMode="auto">
            <a:xfrm>
              <a:off x="2006" y="3045"/>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62" name="Group 2594"/>
            <p:cNvGrpSpPr>
              <a:grpSpLocks/>
            </p:cNvGrpSpPr>
            <p:nvPr/>
          </p:nvGrpSpPr>
          <p:grpSpPr bwMode="auto">
            <a:xfrm>
              <a:off x="2009" y="3050"/>
              <a:ext cx="420" cy="31"/>
              <a:chOff x="1329" y="3067"/>
              <a:chExt cx="420" cy="31"/>
            </a:xfrm>
          </p:grpSpPr>
          <p:sp>
            <p:nvSpPr>
              <p:cNvPr id="2321" name="Freeform 2595"/>
              <p:cNvSpPr>
                <a:spLocks/>
              </p:cNvSpPr>
              <p:nvPr/>
            </p:nvSpPr>
            <p:spPr bwMode="auto">
              <a:xfrm>
                <a:off x="1329" y="3087"/>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22" name="Rectangle 2596"/>
              <p:cNvSpPr>
                <a:spLocks noChangeArrowheads="1"/>
              </p:cNvSpPr>
              <p:nvPr/>
            </p:nvSpPr>
            <p:spPr bwMode="auto">
              <a:xfrm>
                <a:off x="135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23" name="Freeform 2597"/>
              <p:cNvSpPr>
                <a:spLocks/>
              </p:cNvSpPr>
              <p:nvPr/>
            </p:nvSpPr>
            <p:spPr bwMode="auto">
              <a:xfrm>
                <a:off x="136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24" name="Rectangle 2598"/>
              <p:cNvSpPr>
                <a:spLocks noChangeArrowheads="1"/>
              </p:cNvSpPr>
              <p:nvPr/>
            </p:nvSpPr>
            <p:spPr bwMode="auto">
              <a:xfrm>
                <a:off x="134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25" name="Freeform 2599"/>
              <p:cNvSpPr>
                <a:spLocks/>
              </p:cNvSpPr>
              <p:nvPr/>
            </p:nvSpPr>
            <p:spPr bwMode="auto">
              <a:xfrm>
                <a:off x="1342"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26" name="Rectangle 2600"/>
              <p:cNvSpPr>
                <a:spLocks noChangeArrowheads="1"/>
              </p:cNvSpPr>
              <p:nvPr/>
            </p:nvSpPr>
            <p:spPr bwMode="auto">
              <a:xfrm>
                <a:off x="1714"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27" name="Freeform 2601"/>
              <p:cNvSpPr>
                <a:spLocks/>
              </p:cNvSpPr>
              <p:nvPr/>
            </p:nvSpPr>
            <p:spPr bwMode="auto">
              <a:xfrm>
                <a:off x="1716"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28" name="Rectangle 2602"/>
              <p:cNvSpPr>
                <a:spLocks noChangeArrowheads="1"/>
              </p:cNvSpPr>
              <p:nvPr/>
            </p:nvSpPr>
            <p:spPr bwMode="auto">
              <a:xfrm>
                <a:off x="1542"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29" name="Freeform 2603"/>
              <p:cNvSpPr>
                <a:spLocks/>
              </p:cNvSpPr>
              <p:nvPr/>
            </p:nvSpPr>
            <p:spPr bwMode="auto">
              <a:xfrm>
                <a:off x="154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30" name="Rectangle 2604"/>
              <p:cNvSpPr>
                <a:spLocks noChangeArrowheads="1"/>
              </p:cNvSpPr>
              <p:nvPr/>
            </p:nvSpPr>
            <p:spPr bwMode="auto">
              <a:xfrm>
                <a:off x="1696"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31" name="Freeform 2605"/>
              <p:cNvSpPr>
                <a:spLocks/>
              </p:cNvSpPr>
              <p:nvPr/>
            </p:nvSpPr>
            <p:spPr bwMode="auto">
              <a:xfrm>
                <a:off x="1699"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32" name="Rectangle 2606"/>
              <p:cNvSpPr>
                <a:spLocks noChangeArrowheads="1"/>
              </p:cNvSpPr>
              <p:nvPr/>
            </p:nvSpPr>
            <p:spPr bwMode="auto">
              <a:xfrm>
                <a:off x="1527"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33" name="Freeform 2607"/>
              <p:cNvSpPr>
                <a:spLocks/>
              </p:cNvSpPr>
              <p:nvPr/>
            </p:nvSpPr>
            <p:spPr bwMode="auto">
              <a:xfrm>
                <a:off x="1529"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34" name="Rectangle 2608"/>
              <p:cNvSpPr>
                <a:spLocks noChangeArrowheads="1"/>
              </p:cNvSpPr>
              <p:nvPr/>
            </p:nvSpPr>
            <p:spPr bwMode="auto">
              <a:xfrm>
                <a:off x="167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35" name="Freeform 2609"/>
              <p:cNvSpPr>
                <a:spLocks/>
              </p:cNvSpPr>
              <p:nvPr/>
            </p:nvSpPr>
            <p:spPr bwMode="auto">
              <a:xfrm>
                <a:off x="1683"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36" name="Rectangle 2610"/>
              <p:cNvSpPr>
                <a:spLocks noChangeArrowheads="1"/>
              </p:cNvSpPr>
              <p:nvPr/>
            </p:nvSpPr>
            <p:spPr bwMode="auto">
              <a:xfrm>
                <a:off x="1509"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37" name="Freeform 2611"/>
              <p:cNvSpPr>
                <a:spLocks/>
              </p:cNvSpPr>
              <p:nvPr/>
            </p:nvSpPr>
            <p:spPr bwMode="auto">
              <a:xfrm>
                <a:off x="1512" y="3082"/>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38" name="Rectangle 2612"/>
              <p:cNvSpPr>
                <a:spLocks noChangeArrowheads="1"/>
              </p:cNvSpPr>
              <p:nvPr/>
            </p:nvSpPr>
            <p:spPr bwMode="auto">
              <a:xfrm>
                <a:off x="166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39" name="Freeform 2613"/>
              <p:cNvSpPr>
                <a:spLocks/>
              </p:cNvSpPr>
              <p:nvPr/>
            </p:nvSpPr>
            <p:spPr bwMode="auto">
              <a:xfrm>
                <a:off x="1666"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40" name="Rectangle 2614"/>
              <p:cNvSpPr>
                <a:spLocks noChangeArrowheads="1"/>
              </p:cNvSpPr>
              <p:nvPr/>
            </p:nvSpPr>
            <p:spPr bwMode="auto">
              <a:xfrm>
                <a:off x="1492"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41" name="Freeform 2615"/>
              <p:cNvSpPr>
                <a:spLocks/>
              </p:cNvSpPr>
              <p:nvPr/>
            </p:nvSpPr>
            <p:spPr bwMode="auto">
              <a:xfrm>
                <a:off x="1494"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42" name="Rectangle 2616"/>
              <p:cNvSpPr>
                <a:spLocks noChangeArrowheads="1"/>
              </p:cNvSpPr>
              <p:nvPr/>
            </p:nvSpPr>
            <p:spPr bwMode="auto">
              <a:xfrm>
                <a:off x="1646"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43" name="Freeform 2617"/>
              <p:cNvSpPr>
                <a:spLocks/>
              </p:cNvSpPr>
              <p:nvPr/>
            </p:nvSpPr>
            <p:spPr bwMode="auto">
              <a:xfrm>
                <a:off x="1648"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44" name="Rectangle 2618"/>
              <p:cNvSpPr>
                <a:spLocks noChangeArrowheads="1"/>
              </p:cNvSpPr>
              <p:nvPr/>
            </p:nvSpPr>
            <p:spPr bwMode="auto">
              <a:xfrm>
                <a:off x="1476" y="3081"/>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45" name="Freeform 2619"/>
              <p:cNvSpPr>
                <a:spLocks/>
              </p:cNvSpPr>
              <p:nvPr/>
            </p:nvSpPr>
            <p:spPr bwMode="auto">
              <a:xfrm>
                <a:off x="1479" y="3082"/>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46" name="Rectangle 2620"/>
              <p:cNvSpPr>
                <a:spLocks noChangeArrowheads="1"/>
              </p:cNvSpPr>
              <p:nvPr/>
            </p:nvSpPr>
            <p:spPr bwMode="auto">
              <a:xfrm>
                <a:off x="162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47" name="Freeform 2621"/>
              <p:cNvSpPr>
                <a:spLocks/>
              </p:cNvSpPr>
              <p:nvPr/>
            </p:nvSpPr>
            <p:spPr bwMode="auto">
              <a:xfrm>
                <a:off x="1630" y="3082"/>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48" name="Rectangle 2622"/>
              <p:cNvSpPr>
                <a:spLocks noChangeArrowheads="1"/>
              </p:cNvSpPr>
              <p:nvPr/>
            </p:nvSpPr>
            <p:spPr bwMode="auto">
              <a:xfrm>
                <a:off x="1459"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49" name="Freeform 2623"/>
              <p:cNvSpPr>
                <a:spLocks/>
              </p:cNvSpPr>
              <p:nvPr/>
            </p:nvSpPr>
            <p:spPr bwMode="auto">
              <a:xfrm>
                <a:off x="1461"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50" name="Rectangle 2624"/>
              <p:cNvSpPr>
                <a:spLocks noChangeArrowheads="1"/>
              </p:cNvSpPr>
              <p:nvPr/>
            </p:nvSpPr>
            <p:spPr bwMode="auto">
              <a:xfrm>
                <a:off x="161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1" name="Freeform 2625"/>
              <p:cNvSpPr>
                <a:spLocks/>
              </p:cNvSpPr>
              <p:nvPr/>
            </p:nvSpPr>
            <p:spPr bwMode="auto">
              <a:xfrm>
                <a:off x="1615"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52" name="Rectangle 2626"/>
              <p:cNvSpPr>
                <a:spLocks noChangeArrowheads="1"/>
              </p:cNvSpPr>
              <p:nvPr/>
            </p:nvSpPr>
            <p:spPr bwMode="auto">
              <a:xfrm>
                <a:off x="1441"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3" name="Freeform 2627"/>
              <p:cNvSpPr>
                <a:spLocks/>
              </p:cNvSpPr>
              <p:nvPr/>
            </p:nvSpPr>
            <p:spPr bwMode="auto">
              <a:xfrm>
                <a:off x="1443" y="3082"/>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54" name="Rectangle 2628"/>
              <p:cNvSpPr>
                <a:spLocks noChangeArrowheads="1"/>
              </p:cNvSpPr>
              <p:nvPr/>
            </p:nvSpPr>
            <p:spPr bwMode="auto">
              <a:xfrm>
                <a:off x="1595"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5" name="Freeform 2629"/>
              <p:cNvSpPr>
                <a:spLocks/>
              </p:cNvSpPr>
              <p:nvPr/>
            </p:nvSpPr>
            <p:spPr bwMode="auto">
              <a:xfrm>
                <a:off x="1597"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56" name="Rectangle 2630"/>
              <p:cNvSpPr>
                <a:spLocks noChangeArrowheads="1"/>
              </p:cNvSpPr>
              <p:nvPr/>
            </p:nvSpPr>
            <p:spPr bwMode="auto">
              <a:xfrm>
                <a:off x="1424"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 name="Freeform 2631"/>
              <p:cNvSpPr>
                <a:spLocks/>
              </p:cNvSpPr>
              <p:nvPr/>
            </p:nvSpPr>
            <p:spPr bwMode="auto">
              <a:xfrm>
                <a:off x="1428"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58" name="Rectangle 2632"/>
              <p:cNvSpPr>
                <a:spLocks noChangeArrowheads="1"/>
              </p:cNvSpPr>
              <p:nvPr/>
            </p:nvSpPr>
            <p:spPr bwMode="auto">
              <a:xfrm>
                <a:off x="1578"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9" name="Freeform 2633"/>
              <p:cNvSpPr>
                <a:spLocks/>
              </p:cNvSpPr>
              <p:nvPr/>
            </p:nvSpPr>
            <p:spPr bwMode="auto">
              <a:xfrm>
                <a:off x="1580"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60" name="Rectangle 2634"/>
              <p:cNvSpPr>
                <a:spLocks noChangeArrowheads="1"/>
              </p:cNvSpPr>
              <p:nvPr/>
            </p:nvSpPr>
            <p:spPr bwMode="auto">
              <a:xfrm>
                <a:off x="1408"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 name="Freeform 2635"/>
              <p:cNvSpPr>
                <a:spLocks/>
              </p:cNvSpPr>
              <p:nvPr/>
            </p:nvSpPr>
            <p:spPr bwMode="auto">
              <a:xfrm>
                <a:off x="1410"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62" name="Rectangle 2636"/>
              <p:cNvSpPr>
                <a:spLocks noChangeArrowheads="1"/>
              </p:cNvSpPr>
              <p:nvPr/>
            </p:nvSpPr>
            <p:spPr bwMode="auto">
              <a:xfrm>
                <a:off x="1560"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3" name="Freeform 2637"/>
              <p:cNvSpPr>
                <a:spLocks/>
              </p:cNvSpPr>
              <p:nvPr/>
            </p:nvSpPr>
            <p:spPr bwMode="auto">
              <a:xfrm>
                <a:off x="1562"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64" name="Rectangle 2638"/>
              <p:cNvSpPr>
                <a:spLocks noChangeArrowheads="1"/>
              </p:cNvSpPr>
              <p:nvPr/>
            </p:nvSpPr>
            <p:spPr bwMode="auto">
              <a:xfrm>
                <a:off x="1391" y="3081"/>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5" name="Freeform 2639"/>
              <p:cNvSpPr>
                <a:spLocks/>
              </p:cNvSpPr>
              <p:nvPr/>
            </p:nvSpPr>
            <p:spPr bwMode="auto">
              <a:xfrm>
                <a:off x="1393" y="3082"/>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66" name="Rectangle 2640"/>
              <p:cNvSpPr>
                <a:spLocks noChangeArrowheads="1"/>
              </p:cNvSpPr>
              <p:nvPr/>
            </p:nvSpPr>
            <p:spPr bwMode="auto">
              <a:xfrm>
                <a:off x="1732" y="3081"/>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7" name="Freeform 2641"/>
              <p:cNvSpPr>
                <a:spLocks/>
              </p:cNvSpPr>
              <p:nvPr/>
            </p:nvSpPr>
            <p:spPr bwMode="auto">
              <a:xfrm>
                <a:off x="1734" y="3082"/>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68" name="Rectangle 2642"/>
              <p:cNvSpPr>
                <a:spLocks noChangeArrowheads="1"/>
              </p:cNvSpPr>
              <p:nvPr/>
            </p:nvSpPr>
            <p:spPr bwMode="auto">
              <a:xfrm>
                <a:off x="1373" y="3081"/>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9" name="Freeform 2643"/>
              <p:cNvSpPr>
                <a:spLocks/>
              </p:cNvSpPr>
              <p:nvPr/>
            </p:nvSpPr>
            <p:spPr bwMode="auto">
              <a:xfrm>
                <a:off x="1375" y="3082"/>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70" name="Rectangle 2644"/>
              <p:cNvSpPr>
                <a:spLocks noChangeArrowheads="1"/>
              </p:cNvSpPr>
              <p:nvPr/>
            </p:nvSpPr>
            <p:spPr bwMode="auto">
              <a:xfrm>
                <a:off x="135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1" name="Freeform 2645"/>
              <p:cNvSpPr>
                <a:spLocks/>
              </p:cNvSpPr>
              <p:nvPr/>
            </p:nvSpPr>
            <p:spPr bwMode="auto">
              <a:xfrm>
                <a:off x="136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72" name="Rectangle 2646"/>
              <p:cNvSpPr>
                <a:spLocks noChangeArrowheads="1"/>
              </p:cNvSpPr>
              <p:nvPr/>
            </p:nvSpPr>
            <p:spPr bwMode="auto">
              <a:xfrm>
                <a:off x="134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3" name="Freeform 2647"/>
              <p:cNvSpPr>
                <a:spLocks/>
              </p:cNvSpPr>
              <p:nvPr/>
            </p:nvSpPr>
            <p:spPr bwMode="auto">
              <a:xfrm>
                <a:off x="1342"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74" name="Rectangle 2648"/>
              <p:cNvSpPr>
                <a:spLocks noChangeArrowheads="1"/>
              </p:cNvSpPr>
              <p:nvPr/>
            </p:nvSpPr>
            <p:spPr bwMode="auto">
              <a:xfrm>
                <a:off x="1714"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5" name="Freeform 2649"/>
              <p:cNvSpPr>
                <a:spLocks/>
              </p:cNvSpPr>
              <p:nvPr/>
            </p:nvSpPr>
            <p:spPr bwMode="auto">
              <a:xfrm>
                <a:off x="1716"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76" name="Rectangle 2650"/>
              <p:cNvSpPr>
                <a:spLocks noChangeArrowheads="1"/>
              </p:cNvSpPr>
              <p:nvPr/>
            </p:nvSpPr>
            <p:spPr bwMode="auto">
              <a:xfrm>
                <a:off x="1542"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7" name="Freeform 2651"/>
              <p:cNvSpPr>
                <a:spLocks/>
              </p:cNvSpPr>
              <p:nvPr/>
            </p:nvSpPr>
            <p:spPr bwMode="auto">
              <a:xfrm>
                <a:off x="154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78" name="Rectangle 2652"/>
              <p:cNvSpPr>
                <a:spLocks noChangeArrowheads="1"/>
              </p:cNvSpPr>
              <p:nvPr/>
            </p:nvSpPr>
            <p:spPr bwMode="auto">
              <a:xfrm>
                <a:off x="1696"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9" name="Freeform 2653"/>
              <p:cNvSpPr>
                <a:spLocks/>
              </p:cNvSpPr>
              <p:nvPr/>
            </p:nvSpPr>
            <p:spPr bwMode="auto">
              <a:xfrm>
                <a:off x="1699"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80" name="Rectangle 2654"/>
              <p:cNvSpPr>
                <a:spLocks noChangeArrowheads="1"/>
              </p:cNvSpPr>
              <p:nvPr/>
            </p:nvSpPr>
            <p:spPr bwMode="auto">
              <a:xfrm>
                <a:off x="1527"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81" name="Freeform 2655"/>
              <p:cNvSpPr>
                <a:spLocks/>
              </p:cNvSpPr>
              <p:nvPr/>
            </p:nvSpPr>
            <p:spPr bwMode="auto">
              <a:xfrm>
                <a:off x="1529"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82" name="Rectangle 2656"/>
              <p:cNvSpPr>
                <a:spLocks noChangeArrowheads="1"/>
              </p:cNvSpPr>
              <p:nvPr/>
            </p:nvSpPr>
            <p:spPr bwMode="auto">
              <a:xfrm>
                <a:off x="167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83" name="Freeform 2657"/>
              <p:cNvSpPr>
                <a:spLocks/>
              </p:cNvSpPr>
              <p:nvPr/>
            </p:nvSpPr>
            <p:spPr bwMode="auto">
              <a:xfrm>
                <a:off x="1683"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84" name="Rectangle 2658"/>
              <p:cNvSpPr>
                <a:spLocks noChangeArrowheads="1"/>
              </p:cNvSpPr>
              <p:nvPr/>
            </p:nvSpPr>
            <p:spPr bwMode="auto">
              <a:xfrm>
                <a:off x="1509"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85" name="Freeform 2659"/>
              <p:cNvSpPr>
                <a:spLocks/>
              </p:cNvSpPr>
              <p:nvPr/>
            </p:nvSpPr>
            <p:spPr bwMode="auto">
              <a:xfrm>
                <a:off x="1512" y="3069"/>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86" name="Rectangle 2660"/>
              <p:cNvSpPr>
                <a:spLocks noChangeArrowheads="1"/>
              </p:cNvSpPr>
              <p:nvPr/>
            </p:nvSpPr>
            <p:spPr bwMode="auto">
              <a:xfrm>
                <a:off x="166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87" name="Freeform 2661"/>
              <p:cNvSpPr>
                <a:spLocks/>
              </p:cNvSpPr>
              <p:nvPr/>
            </p:nvSpPr>
            <p:spPr bwMode="auto">
              <a:xfrm>
                <a:off x="1666"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88" name="Rectangle 2662"/>
              <p:cNvSpPr>
                <a:spLocks noChangeArrowheads="1"/>
              </p:cNvSpPr>
              <p:nvPr/>
            </p:nvSpPr>
            <p:spPr bwMode="auto">
              <a:xfrm>
                <a:off x="1492"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89" name="Freeform 2663"/>
              <p:cNvSpPr>
                <a:spLocks/>
              </p:cNvSpPr>
              <p:nvPr/>
            </p:nvSpPr>
            <p:spPr bwMode="auto">
              <a:xfrm>
                <a:off x="1494"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90" name="Rectangle 2664"/>
              <p:cNvSpPr>
                <a:spLocks noChangeArrowheads="1"/>
              </p:cNvSpPr>
              <p:nvPr/>
            </p:nvSpPr>
            <p:spPr bwMode="auto">
              <a:xfrm>
                <a:off x="1646"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1" name="Freeform 2665"/>
              <p:cNvSpPr>
                <a:spLocks/>
              </p:cNvSpPr>
              <p:nvPr/>
            </p:nvSpPr>
            <p:spPr bwMode="auto">
              <a:xfrm>
                <a:off x="1648"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92" name="Rectangle 2666"/>
              <p:cNvSpPr>
                <a:spLocks noChangeArrowheads="1"/>
              </p:cNvSpPr>
              <p:nvPr/>
            </p:nvSpPr>
            <p:spPr bwMode="auto">
              <a:xfrm>
                <a:off x="1476" y="3067"/>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3" name="Freeform 2667"/>
              <p:cNvSpPr>
                <a:spLocks/>
              </p:cNvSpPr>
              <p:nvPr/>
            </p:nvSpPr>
            <p:spPr bwMode="auto">
              <a:xfrm>
                <a:off x="1479" y="3069"/>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94" name="Rectangle 2668"/>
              <p:cNvSpPr>
                <a:spLocks noChangeArrowheads="1"/>
              </p:cNvSpPr>
              <p:nvPr/>
            </p:nvSpPr>
            <p:spPr bwMode="auto">
              <a:xfrm>
                <a:off x="162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5" name="Freeform 2669"/>
              <p:cNvSpPr>
                <a:spLocks/>
              </p:cNvSpPr>
              <p:nvPr/>
            </p:nvSpPr>
            <p:spPr bwMode="auto">
              <a:xfrm>
                <a:off x="1630" y="3069"/>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96" name="Rectangle 2670"/>
              <p:cNvSpPr>
                <a:spLocks noChangeArrowheads="1"/>
              </p:cNvSpPr>
              <p:nvPr/>
            </p:nvSpPr>
            <p:spPr bwMode="auto">
              <a:xfrm>
                <a:off x="1459"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7" name="Freeform 2671"/>
              <p:cNvSpPr>
                <a:spLocks/>
              </p:cNvSpPr>
              <p:nvPr/>
            </p:nvSpPr>
            <p:spPr bwMode="auto">
              <a:xfrm>
                <a:off x="1461"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98" name="Rectangle 2672"/>
              <p:cNvSpPr>
                <a:spLocks noChangeArrowheads="1"/>
              </p:cNvSpPr>
              <p:nvPr/>
            </p:nvSpPr>
            <p:spPr bwMode="auto">
              <a:xfrm>
                <a:off x="161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9" name="Freeform 2673"/>
              <p:cNvSpPr>
                <a:spLocks/>
              </p:cNvSpPr>
              <p:nvPr/>
            </p:nvSpPr>
            <p:spPr bwMode="auto">
              <a:xfrm>
                <a:off x="1615"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00" name="Rectangle 2674"/>
              <p:cNvSpPr>
                <a:spLocks noChangeArrowheads="1"/>
              </p:cNvSpPr>
              <p:nvPr/>
            </p:nvSpPr>
            <p:spPr bwMode="auto">
              <a:xfrm>
                <a:off x="1441"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01" name="Freeform 2675"/>
              <p:cNvSpPr>
                <a:spLocks/>
              </p:cNvSpPr>
              <p:nvPr/>
            </p:nvSpPr>
            <p:spPr bwMode="auto">
              <a:xfrm>
                <a:off x="1443" y="3069"/>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02" name="Rectangle 2676"/>
              <p:cNvSpPr>
                <a:spLocks noChangeArrowheads="1"/>
              </p:cNvSpPr>
              <p:nvPr/>
            </p:nvSpPr>
            <p:spPr bwMode="auto">
              <a:xfrm>
                <a:off x="1595"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03" name="Freeform 2677"/>
              <p:cNvSpPr>
                <a:spLocks/>
              </p:cNvSpPr>
              <p:nvPr/>
            </p:nvSpPr>
            <p:spPr bwMode="auto">
              <a:xfrm>
                <a:off x="1597"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04" name="Rectangle 2678"/>
              <p:cNvSpPr>
                <a:spLocks noChangeArrowheads="1"/>
              </p:cNvSpPr>
              <p:nvPr/>
            </p:nvSpPr>
            <p:spPr bwMode="auto">
              <a:xfrm>
                <a:off x="1424"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05" name="Freeform 2679"/>
              <p:cNvSpPr>
                <a:spLocks/>
              </p:cNvSpPr>
              <p:nvPr/>
            </p:nvSpPr>
            <p:spPr bwMode="auto">
              <a:xfrm>
                <a:off x="1428"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06" name="Rectangle 2680"/>
              <p:cNvSpPr>
                <a:spLocks noChangeArrowheads="1"/>
              </p:cNvSpPr>
              <p:nvPr/>
            </p:nvSpPr>
            <p:spPr bwMode="auto">
              <a:xfrm>
                <a:off x="1578"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07" name="Freeform 2681"/>
              <p:cNvSpPr>
                <a:spLocks/>
              </p:cNvSpPr>
              <p:nvPr/>
            </p:nvSpPr>
            <p:spPr bwMode="auto">
              <a:xfrm>
                <a:off x="1580"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08" name="Rectangle 2682"/>
              <p:cNvSpPr>
                <a:spLocks noChangeArrowheads="1"/>
              </p:cNvSpPr>
              <p:nvPr/>
            </p:nvSpPr>
            <p:spPr bwMode="auto">
              <a:xfrm>
                <a:off x="1408"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09" name="Freeform 2683"/>
              <p:cNvSpPr>
                <a:spLocks/>
              </p:cNvSpPr>
              <p:nvPr/>
            </p:nvSpPr>
            <p:spPr bwMode="auto">
              <a:xfrm>
                <a:off x="1410"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10" name="Rectangle 2684"/>
              <p:cNvSpPr>
                <a:spLocks noChangeArrowheads="1"/>
              </p:cNvSpPr>
              <p:nvPr/>
            </p:nvSpPr>
            <p:spPr bwMode="auto">
              <a:xfrm>
                <a:off x="1560"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11" name="Freeform 2685"/>
              <p:cNvSpPr>
                <a:spLocks/>
              </p:cNvSpPr>
              <p:nvPr/>
            </p:nvSpPr>
            <p:spPr bwMode="auto">
              <a:xfrm>
                <a:off x="1562"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12" name="Rectangle 2686"/>
              <p:cNvSpPr>
                <a:spLocks noChangeArrowheads="1"/>
              </p:cNvSpPr>
              <p:nvPr/>
            </p:nvSpPr>
            <p:spPr bwMode="auto">
              <a:xfrm>
                <a:off x="1391" y="3067"/>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13" name="Freeform 2687"/>
              <p:cNvSpPr>
                <a:spLocks/>
              </p:cNvSpPr>
              <p:nvPr/>
            </p:nvSpPr>
            <p:spPr bwMode="auto">
              <a:xfrm>
                <a:off x="1393" y="3069"/>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14" name="Rectangle 2688"/>
              <p:cNvSpPr>
                <a:spLocks noChangeArrowheads="1"/>
              </p:cNvSpPr>
              <p:nvPr/>
            </p:nvSpPr>
            <p:spPr bwMode="auto">
              <a:xfrm>
                <a:off x="1732" y="3067"/>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15" name="Freeform 2689"/>
              <p:cNvSpPr>
                <a:spLocks/>
              </p:cNvSpPr>
              <p:nvPr/>
            </p:nvSpPr>
            <p:spPr bwMode="auto">
              <a:xfrm>
                <a:off x="1734" y="3069"/>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16" name="Rectangle 2690"/>
              <p:cNvSpPr>
                <a:spLocks noChangeArrowheads="1"/>
              </p:cNvSpPr>
              <p:nvPr/>
            </p:nvSpPr>
            <p:spPr bwMode="auto">
              <a:xfrm>
                <a:off x="1373" y="3067"/>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417" name="Freeform 2691"/>
              <p:cNvSpPr>
                <a:spLocks/>
              </p:cNvSpPr>
              <p:nvPr/>
            </p:nvSpPr>
            <p:spPr bwMode="auto">
              <a:xfrm>
                <a:off x="1375" y="3069"/>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18" name="Freeform 2692"/>
              <p:cNvSpPr>
                <a:spLocks/>
              </p:cNvSpPr>
              <p:nvPr/>
            </p:nvSpPr>
            <p:spPr bwMode="auto">
              <a:xfrm>
                <a:off x="170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19" name="Freeform 2693"/>
              <p:cNvSpPr>
                <a:spLocks/>
              </p:cNvSpPr>
              <p:nvPr/>
            </p:nvSpPr>
            <p:spPr bwMode="auto">
              <a:xfrm>
                <a:off x="167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0" name="Freeform 2694"/>
              <p:cNvSpPr>
                <a:spLocks/>
              </p:cNvSpPr>
              <p:nvPr/>
            </p:nvSpPr>
            <p:spPr bwMode="auto">
              <a:xfrm>
                <a:off x="165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1" name="Freeform 2695"/>
              <p:cNvSpPr>
                <a:spLocks/>
              </p:cNvSpPr>
              <p:nvPr/>
            </p:nvSpPr>
            <p:spPr bwMode="auto">
              <a:xfrm>
                <a:off x="162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2" name="Freeform 2696"/>
              <p:cNvSpPr>
                <a:spLocks/>
              </p:cNvSpPr>
              <p:nvPr/>
            </p:nvSpPr>
            <p:spPr bwMode="auto">
              <a:xfrm>
                <a:off x="160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3" name="Freeform 2697"/>
              <p:cNvSpPr>
                <a:spLocks/>
              </p:cNvSpPr>
              <p:nvPr/>
            </p:nvSpPr>
            <p:spPr bwMode="auto">
              <a:xfrm>
                <a:off x="157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4" name="Freeform 2698"/>
              <p:cNvSpPr>
                <a:spLocks/>
              </p:cNvSpPr>
              <p:nvPr/>
            </p:nvSpPr>
            <p:spPr bwMode="auto">
              <a:xfrm>
                <a:off x="1551" y="3094"/>
                <a:ext cx="5" cy="4"/>
              </a:xfrm>
              <a:custGeom>
                <a:avLst/>
                <a:gdLst>
                  <a:gd name="T0" fmla="*/ 5 w 5"/>
                  <a:gd name="T1" fmla="*/ 2 h 4"/>
                  <a:gd name="T2" fmla="*/ 2 w 5"/>
                  <a:gd name="T3" fmla="*/ 4 h 4"/>
                  <a:gd name="T4" fmla="*/ 0 w 5"/>
                  <a:gd name="T5" fmla="*/ 2 h 4"/>
                  <a:gd name="T6" fmla="*/ 2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2" y="4"/>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5" name="Freeform 2699"/>
              <p:cNvSpPr>
                <a:spLocks/>
              </p:cNvSpPr>
              <p:nvPr/>
            </p:nvSpPr>
            <p:spPr bwMode="auto">
              <a:xfrm>
                <a:off x="1525"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6" name="Freeform 2700"/>
              <p:cNvSpPr>
                <a:spLocks/>
              </p:cNvSpPr>
              <p:nvPr/>
            </p:nvSpPr>
            <p:spPr bwMode="auto">
              <a:xfrm>
                <a:off x="1498"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7" name="Freeform 2701"/>
              <p:cNvSpPr>
                <a:spLocks/>
              </p:cNvSpPr>
              <p:nvPr/>
            </p:nvSpPr>
            <p:spPr bwMode="auto">
              <a:xfrm>
                <a:off x="147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8" name="Freeform 2702"/>
              <p:cNvSpPr>
                <a:spLocks/>
              </p:cNvSpPr>
              <p:nvPr/>
            </p:nvSpPr>
            <p:spPr bwMode="auto">
              <a:xfrm>
                <a:off x="144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29" name="Freeform 2703"/>
              <p:cNvSpPr>
                <a:spLocks/>
              </p:cNvSpPr>
              <p:nvPr/>
            </p:nvSpPr>
            <p:spPr bwMode="auto">
              <a:xfrm>
                <a:off x="1421"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0" name="Freeform 2704"/>
              <p:cNvSpPr>
                <a:spLocks/>
              </p:cNvSpPr>
              <p:nvPr/>
            </p:nvSpPr>
            <p:spPr bwMode="auto">
              <a:xfrm>
                <a:off x="1395"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1" name="Freeform 2705"/>
              <p:cNvSpPr>
                <a:spLocks/>
              </p:cNvSpPr>
              <p:nvPr/>
            </p:nvSpPr>
            <p:spPr bwMode="auto">
              <a:xfrm>
                <a:off x="137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2" name="Freeform 2706"/>
              <p:cNvSpPr>
                <a:spLocks/>
              </p:cNvSpPr>
              <p:nvPr/>
            </p:nvSpPr>
            <p:spPr bwMode="auto">
              <a:xfrm>
                <a:off x="134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3" name="Freeform 2707"/>
              <p:cNvSpPr>
                <a:spLocks/>
              </p:cNvSpPr>
              <p:nvPr/>
            </p:nvSpPr>
            <p:spPr bwMode="auto">
              <a:xfrm>
                <a:off x="173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4" name="Freeform 2708"/>
              <p:cNvSpPr>
                <a:spLocks/>
              </p:cNvSpPr>
              <p:nvPr/>
            </p:nvSpPr>
            <p:spPr bwMode="auto">
              <a:xfrm>
                <a:off x="1718" y="3094"/>
                <a:ext cx="7" cy="4"/>
              </a:xfrm>
              <a:custGeom>
                <a:avLst/>
                <a:gdLst>
                  <a:gd name="T0" fmla="*/ 7 w 7"/>
                  <a:gd name="T1" fmla="*/ 2 h 4"/>
                  <a:gd name="T2" fmla="*/ 3 w 7"/>
                  <a:gd name="T3" fmla="*/ 4 h 4"/>
                  <a:gd name="T4" fmla="*/ 0 w 7"/>
                  <a:gd name="T5" fmla="*/ 2 h 4"/>
                  <a:gd name="T6" fmla="*/ 3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3" y="4"/>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5" name="Freeform 2709"/>
              <p:cNvSpPr>
                <a:spLocks/>
              </p:cNvSpPr>
              <p:nvPr/>
            </p:nvSpPr>
            <p:spPr bwMode="auto">
              <a:xfrm>
                <a:off x="1692" y="3094"/>
                <a:ext cx="7" cy="4"/>
              </a:xfrm>
              <a:custGeom>
                <a:avLst/>
                <a:gdLst>
                  <a:gd name="T0" fmla="*/ 7 w 7"/>
                  <a:gd name="T1" fmla="*/ 2 h 4"/>
                  <a:gd name="T2" fmla="*/ 4 w 7"/>
                  <a:gd name="T3" fmla="*/ 4 h 4"/>
                  <a:gd name="T4" fmla="*/ 0 w 7"/>
                  <a:gd name="T5" fmla="*/ 2 h 4"/>
                  <a:gd name="T6" fmla="*/ 4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4" y="4"/>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6" name="Freeform 2710"/>
              <p:cNvSpPr>
                <a:spLocks/>
              </p:cNvSpPr>
              <p:nvPr/>
            </p:nvSpPr>
            <p:spPr bwMode="auto">
              <a:xfrm>
                <a:off x="166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7" name="Freeform 2711"/>
              <p:cNvSpPr>
                <a:spLocks/>
              </p:cNvSpPr>
              <p:nvPr/>
            </p:nvSpPr>
            <p:spPr bwMode="auto">
              <a:xfrm>
                <a:off x="1641"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8" name="Freeform 2712"/>
              <p:cNvSpPr>
                <a:spLocks/>
              </p:cNvSpPr>
              <p:nvPr/>
            </p:nvSpPr>
            <p:spPr bwMode="auto">
              <a:xfrm>
                <a:off x="1615"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39" name="Freeform 2713"/>
              <p:cNvSpPr>
                <a:spLocks/>
              </p:cNvSpPr>
              <p:nvPr/>
            </p:nvSpPr>
            <p:spPr bwMode="auto">
              <a:xfrm>
                <a:off x="1589"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0" name="Freeform 2714"/>
              <p:cNvSpPr>
                <a:spLocks/>
              </p:cNvSpPr>
              <p:nvPr/>
            </p:nvSpPr>
            <p:spPr bwMode="auto">
              <a:xfrm>
                <a:off x="1564" y="3094"/>
                <a:ext cx="5" cy="4"/>
              </a:xfrm>
              <a:custGeom>
                <a:avLst/>
                <a:gdLst>
                  <a:gd name="T0" fmla="*/ 5 w 5"/>
                  <a:gd name="T1" fmla="*/ 2 h 4"/>
                  <a:gd name="T2" fmla="*/ 3 w 5"/>
                  <a:gd name="T3" fmla="*/ 4 h 4"/>
                  <a:gd name="T4" fmla="*/ 0 w 5"/>
                  <a:gd name="T5" fmla="*/ 2 h 4"/>
                  <a:gd name="T6" fmla="*/ 3 w 5"/>
                  <a:gd name="T7" fmla="*/ 0 h 4"/>
                  <a:gd name="T8" fmla="*/ 5 w 5"/>
                  <a:gd name="T9" fmla="*/ 2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lnTo>
                      <a:pt x="3" y="4"/>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1" name="Freeform 2715"/>
              <p:cNvSpPr>
                <a:spLocks/>
              </p:cNvSpPr>
              <p:nvPr/>
            </p:nvSpPr>
            <p:spPr bwMode="auto">
              <a:xfrm>
                <a:off x="153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2" name="Freeform 2716"/>
              <p:cNvSpPr>
                <a:spLocks/>
              </p:cNvSpPr>
              <p:nvPr/>
            </p:nvSpPr>
            <p:spPr bwMode="auto">
              <a:xfrm>
                <a:off x="1512" y="3094"/>
                <a:ext cx="6" cy="4"/>
              </a:xfrm>
              <a:custGeom>
                <a:avLst/>
                <a:gdLst>
                  <a:gd name="T0" fmla="*/ 6 w 6"/>
                  <a:gd name="T1" fmla="*/ 2 h 4"/>
                  <a:gd name="T2" fmla="*/ 2 w 6"/>
                  <a:gd name="T3" fmla="*/ 4 h 4"/>
                  <a:gd name="T4" fmla="*/ 0 w 6"/>
                  <a:gd name="T5" fmla="*/ 2 h 4"/>
                  <a:gd name="T6" fmla="*/ 2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2" y="4"/>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3" name="Freeform 2717"/>
              <p:cNvSpPr>
                <a:spLocks/>
              </p:cNvSpPr>
              <p:nvPr/>
            </p:nvSpPr>
            <p:spPr bwMode="auto">
              <a:xfrm>
                <a:off x="1485" y="3094"/>
                <a:ext cx="7" cy="4"/>
              </a:xfrm>
              <a:custGeom>
                <a:avLst/>
                <a:gdLst>
                  <a:gd name="T0" fmla="*/ 7 w 7"/>
                  <a:gd name="T1" fmla="*/ 2 h 4"/>
                  <a:gd name="T2" fmla="*/ 5 w 7"/>
                  <a:gd name="T3" fmla="*/ 4 h 4"/>
                  <a:gd name="T4" fmla="*/ 0 w 7"/>
                  <a:gd name="T5" fmla="*/ 2 h 4"/>
                  <a:gd name="T6" fmla="*/ 5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5" y="4"/>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4" name="Freeform 2718"/>
              <p:cNvSpPr>
                <a:spLocks/>
              </p:cNvSpPr>
              <p:nvPr/>
            </p:nvSpPr>
            <p:spPr bwMode="auto">
              <a:xfrm>
                <a:off x="1461"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5" name="Freeform 2719"/>
              <p:cNvSpPr>
                <a:spLocks/>
              </p:cNvSpPr>
              <p:nvPr/>
            </p:nvSpPr>
            <p:spPr bwMode="auto">
              <a:xfrm>
                <a:off x="143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6" name="Freeform 2720"/>
              <p:cNvSpPr>
                <a:spLocks/>
              </p:cNvSpPr>
              <p:nvPr/>
            </p:nvSpPr>
            <p:spPr bwMode="auto">
              <a:xfrm>
                <a:off x="1408" y="3094"/>
                <a:ext cx="7" cy="4"/>
              </a:xfrm>
              <a:custGeom>
                <a:avLst/>
                <a:gdLst>
                  <a:gd name="T0" fmla="*/ 7 w 7"/>
                  <a:gd name="T1" fmla="*/ 2 h 4"/>
                  <a:gd name="T2" fmla="*/ 2 w 7"/>
                  <a:gd name="T3" fmla="*/ 4 h 4"/>
                  <a:gd name="T4" fmla="*/ 0 w 7"/>
                  <a:gd name="T5" fmla="*/ 2 h 4"/>
                  <a:gd name="T6" fmla="*/ 2 w 7"/>
                  <a:gd name="T7" fmla="*/ 0 h 4"/>
                  <a:gd name="T8" fmla="*/ 7 w 7"/>
                  <a:gd name="T9" fmla="*/ 2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2"/>
                    </a:moveTo>
                    <a:lnTo>
                      <a:pt x="2" y="4"/>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7" name="Freeform 2721"/>
              <p:cNvSpPr>
                <a:spLocks/>
              </p:cNvSpPr>
              <p:nvPr/>
            </p:nvSpPr>
            <p:spPr bwMode="auto">
              <a:xfrm>
                <a:off x="1382" y="3094"/>
                <a:ext cx="6" cy="4"/>
              </a:xfrm>
              <a:custGeom>
                <a:avLst/>
                <a:gdLst>
                  <a:gd name="T0" fmla="*/ 6 w 6"/>
                  <a:gd name="T1" fmla="*/ 2 h 4"/>
                  <a:gd name="T2" fmla="*/ 4 w 6"/>
                  <a:gd name="T3" fmla="*/ 4 h 4"/>
                  <a:gd name="T4" fmla="*/ 0 w 6"/>
                  <a:gd name="T5" fmla="*/ 2 h 4"/>
                  <a:gd name="T6" fmla="*/ 4 w 6"/>
                  <a:gd name="T7" fmla="*/ 0 h 4"/>
                  <a:gd name="T8" fmla="*/ 6 w 6"/>
                  <a:gd name="T9" fmla="*/ 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2"/>
                    </a:moveTo>
                    <a:lnTo>
                      <a:pt x="4" y="4"/>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8" name="Freeform 2722"/>
              <p:cNvSpPr>
                <a:spLocks/>
              </p:cNvSpPr>
              <p:nvPr/>
            </p:nvSpPr>
            <p:spPr bwMode="auto">
              <a:xfrm>
                <a:off x="1358"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449" name="Freeform 2723"/>
              <p:cNvSpPr>
                <a:spLocks/>
              </p:cNvSpPr>
              <p:nvPr/>
            </p:nvSpPr>
            <p:spPr bwMode="auto">
              <a:xfrm>
                <a:off x="1745" y="3094"/>
                <a:ext cx="4" cy="4"/>
              </a:xfrm>
              <a:custGeom>
                <a:avLst/>
                <a:gdLst>
                  <a:gd name="T0" fmla="*/ 4 w 4"/>
                  <a:gd name="T1" fmla="*/ 2 h 4"/>
                  <a:gd name="T2" fmla="*/ 2 w 4"/>
                  <a:gd name="T3" fmla="*/ 4 h 4"/>
                  <a:gd name="T4" fmla="*/ 0 w 4"/>
                  <a:gd name="T5" fmla="*/ 2 h 4"/>
                  <a:gd name="T6" fmla="*/ 2 w 4"/>
                  <a:gd name="T7" fmla="*/ 0 h 4"/>
                  <a:gd name="T8" fmla="*/ 4 w 4"/>
                  <a:gd name="T9" fmla="*/ 2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2"/>
                    </a:moveTo>
                    <a:lnTo>
                      <a:pt x="2" y="4"/>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63" name="Rectangle 2724"/>
            <p:cNvSpPr>
              <a:spLocks noChangeArrowheads="1"/>
            </p:cNvSpPr>
            <p:nvPr/>
          </p:nvSpPr>
          <p:spPr bwMode="auto">
            <a:xfrm>
              <a:off x="2006" y="3003"/>
              <a:ext cx="428" cy="42"/>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64" name="Group 2725"/>
            <p:cNvGrpSpPr>
              <a:grpSpLocks/>
            </p:cNvGrpSpPr>
            <p:nvPr/>
          </p:nvGrpSpPr>
          <p:grpSpPr bwMode="auto">
            <a:xfrm>
              <a:off x="2009" y="3008"/>
              <a:ext cx="420" cy="30"/>
              <a:chOff x="1329" y="3025"/>
              <a:chExt cx="420" cy="30"/>
            </a:xfrm>
          </p:grpSpPr>
          <p:sp>
            <p:nvSpPr>
              <p:cNvPr id="2192" name="Freeform 2726"/>
              <p:cNvSpPr>
                <a:spLocks/>
              </p:cNvSpPr>
              <p:nvPr/>
            </p:nvSpPr>
            <p:spPr bwMode="auto">
              <a:xfrm>
                <a:off x="1329" y="3045"/>
                <a:ext cx="7" cy="5"/>
              </a:xfrm>
              <a:custGeom>
                <a:avLst/>
                <a:gdLst>
                  <a:gd name="T0" fmla="*/ 7 w 7"/>
                  <a:gd name="T1" fmla="*/ 4 h 5"/>
                  <a:gd name="T2" fmla="*/ 4 w 7"/>
                  <a:gd name="T3" fmla="*/ 5 h 5"/>
                  <a:gd name="T4" fmla="*/ 0 w 7"/>
                  <a:gd name="T5" fmla="*/ 4 h 5"/>
                  <a:gd name="T6" fmla="*/ 4 w 7"/>
                  <a:gd name="T7" fmla="*/ 0 h 5"/>
                  <a:gd name="T8" fmla="*/ 7 w 7"/>
                  <a:gd name="T9" fmla="*/ 4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4"/>
                    </a:moveTo>
                    <a:lnTo>
                      <a:pt x="4" y="5"/>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93" name="Rectangle 2727"/>
              <p:cNvSpPr>
                <a:spLocks noChangeArrowheads="1"/>
              </p:cNvSpPr>
              <p:nvPr/>
            </p:nvSpPr>
            <p:spPr bwMode="auto">
              <a:xfrm>
                <a:off x="135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94" name="Freeform 2728"/>
              <p:cNvSpPr>
                <a:spLocks/>
              </p:cNvSpPr>
              <p:nvPr/>
            </p:nvSpPr>
            <p:spPr bwMode="auto">
              <a:xfrm>
                <a:off x="136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95" name="Rectangle 2729"/>
              <p:cNvSpPr>
                <a:spLocks noChangeArrowheads="1"/>
              </p:cNvSpPr>
              <p:nvPr/>
            </p:nvSpPr>
            <p:spPr bwMode="auto">
              <a:xfrm>
                <a:off x="134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96" name="Freeform 2730"/>
              <p:cNvSpPr>
                <a:spLocks/>
              </p:cNvSpPr>
              <p:nvPr/>
            </p:nvSpPr>
            <p:spPr bwMode="auto">
              <a:xfrm>
                <a:off x="1342"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97" name="Rectangle 2731"/>
              <p:cNvSpPr>
                <a:spLocks noChangeArrowheads="1"/>
              </p:cNvSpPr>
              <p:nvPr/>
            </p:nvSpPr>
            <p:spPr bwMode="auto">
              <a:xfrm>
                <a:off x="1714"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98" name="Freeform 2732"/>
              <p:cNvSpPr>
                <a:spLocks/>
              </p:cNvSpPr>
              <p:nvPr/>
            </p:nvSpPr>
            <p:spPr bwMode="auto">
              <a:xfrm>
                <a:off x="1716"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2 w 14"/>
                  <a:gd name="T21" fmla="*/ 7 h 9"/>
                  <a:gd name="T22" fmla="*/ 2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99" name="Rectangle 2733"/>
              <p:cNvSpPr>
                <a:spLocks noChangeArrowheads="1"/>
              </p:cNvSpPr>
              <p:nvPr/>
            </p:nvSpPr>
            <p:spPr bwMode="auto">
              <a:xfrm>
                <a:off x="1542"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00" name="Freeform 2734"/>
              <p:cNvSpPr>
                <a:spLocks/>
              </p:cNvSpPr>
              <p:nvPr/>
            </p:nvSpPr>
            <p:spPr bwMode="auto">
              <a:xfrm>
                <a:off x="154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01" name="Rectangle 2735"/>
              <p:cNvSpPr>
                <a:spLocks noChangeArrowheads="1"/>
              </p:cNvSpPr>
              <p:nvPr/>
            </p:nvSpPr>
            <p:spPr bwMode="auto">
              <a:xfrm>
                <a:off x="1696"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02" name="Freeform 2736"/>
              <p:cNvSpPr>
                <a:spLocks/>
              </p:cNvSpPr>
              <p:nvPr/>
            </p:nvSpPr>
            <p:spPr bwMode="auto">
              <a:xfrm>
                <a:off x="1699"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03" name="Rectangle 2737"/>
              <p:cNvSpPr>
                <a:spLocks noChangeArrowheads="1"/>
              </p:cNvSpPr>
              <p:nvPr/>
            </p:nvSpPr>
            <p:spPr bwMode="auto">
              <a:xfrm>
                <a:off x="1527"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04" name="Freeform 2738"/>
              <p:cNvSpPr>
                <a:spLocks/>
              </p:cNvSpPr>
              <p:nvPr/>
            </p:nvSpPr>
            <p:spPr bwMode="auto">
              <a:xfrm>
                <a:off x="1529"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05" name="Rectangle 2739"/>
              <p:cNvSpPr>
                <a:spLocks noChangeArrowheads="1"/>
              </p:cNvSpPr>
              <p:nvPr/>
            </p:nvSpPr>
            <p:spPr bwMode="auto">
              <a:xfrm>
                <a:off x="167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06" name="Freeform 2740"/>
              <p:cNvSpPr>
                <a:spLocks/>
              </p:cNvSpPr>
              <p:nvPr/>
            </p:nvSpPr>
            <p:spPr bwMode="auto">
              <a:xfrm>
                <a:off x="1683"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07" name="Rectangle 2741"/>
              <p:cNvSpPr>
                <a:spLocks noChangeArrowheads="1"/>
              </p:cNvSpPr>
              <p:nvPr/>
            </p:nvSpPr>
            <p:spPr bwMode="auto">
              <a:xfrm>
                <a:off x="1509"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08" name="Freeform 2742"/>
              <p:cNvSpPr>
                <a:spLocks/>
              </p:cNvSpPr>
              <p:nvPr/>
            </p:nvSpPr>
            <p:spPr bwMode="auto">
              <a:xfrm>
                <a:off x="1512" y="3040"/>
                <a:ext cx="13" cy="9"/>
              </a:xfrm>
              <a:custGeom>
                <a:avLst/>
                <a:gdLst>
                  <a:gd name="T0" fmla="*/ 0 w 13"/>
                  <a:gd name="T1" fmla="*/ 7 h 9"/>
                  <a:gd name="T2" fmla="*/ 0 w 13"/>
                  <a:gd name="T3" fmla="*/ 0 h 9"/>
                  <a:gd name="T4" fmla="*/ 13 w 13"/>
                  <a:gd name="T5" fmla="*/ 0 h 9"/>
                  <a:gd name="T6" fmla="*/ 13 w 13"/>
                  <a:gd name="T7" fmla="*/ 7 h 9"/>
                  <a:gd name="T8" fmla="*/ 8 w 13"/>
                  <a:gd name="T9" fmla="*/ 7 h 9"/>
                  <a:gd name="T10" fmla="*/ 8 w 13"/>
                  <a:gd name="T11" fmla="*/ 7 h 9"/>
                  <a:gd name="T12" fmla="*/ 8 w 13"/>
                  <a:gd name="T13" fmla="*/ 7 h 9"/>
                  <a:gd name="T14" fmla="*/ 8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8" y="7"/>
                    </a:lnTo>
                    <a:lnTo>
                      <a:pt x="8"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09" name="Rectangle 2743"/>
              <p:cNvSpPr>
                <a:spLocks noChangeArrowheads="1"/>
              </p:cNvSpPr>
              <p:nvPr/>
            </p:nvSpPr>
            <p:spPr bwMode="auto">
              <a:xfrm>
                <a:off x="166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10" name="Freeform 2744"/>
              <p:cNvSpPr>
                <a:spLocks/>
              </p:cNvSpPr>
              <p:nvPr/>
            </p:nvSpPr>
            <p:spPr bwMode="auto">
              <a:xfrm>
                <a:off x="1666"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8 w 11"/>
                  <a:gd name="T13" fmla="*/ 7 h 9"/>
                  <a:gd name="T14" fmla="*/ 8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8"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11" name="Rectangle 2745"/>
              <p:cNvSpPr>
                <a:spLocks noChangeArrowheads="1"/>
              </p:cNvSpPr>
              <p:nvPr/>
            </p:nvSpPr>
            <p:spPr bwMode="auto">
              <a:xfrm>
                <a:off x="1492"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12" name="Freeform 2746"/>
              <p:cNvSpPr>
                <a:spLocks/>
              </p:cNvSpPr>
              <p:nvPr/>
            </p:nvSpPr>
            <p:spPr bwMode="auto">
              <a:xfrm>
                <a:off x="1494"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13" name="Rectangle 2747"/>
              <p:cNvSpPr>
                <a:spLocks noChangeArrowheads="1"/>
              </p:cNvSpPr>
              <p:nvPr/>
            </p:nvSpPr>
            <p:spPr bwMode="auto">
              <a:xfrm>
                <a:off x="1646"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14" name="Freeform 2748"/>
              <p:cNvSpPr>
                <a:spLocks/>
              </p:cNvSpPr>
              <p:nvPr/>
            </p:nvSpPr>
            <p:spPr bwMode="auto">
              <a:xfrm>
                <a:off x="1648"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15" name="Rectangle 2749"/>
              <p:cNvSpPr>
                <a:spLocks noChangeArrowheads="1"/>
              </p:cNvSpPr>
              <p:nvPr/>
            </p:nvSpPr>
            <p:spPr bwMode="auto">
              <a:xfrm>
                <a:off x="1476" y="3039"/>
                <a:ext cx="16"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16" name="Freeform 2750"/>
              <p:cNvSpPr>
                <a:spLocks/>
              </p:cNvSpPr>
              <p:nvPr/>
            </p:nvSpPr>
            <p:spPr bwMode="auto">
              <a:xfrm>
                <a:off x="1479" y="3040"/>
                <a:ext cx="11" cy="9"/>
              </a:xfrm>
              <a:custGeom>
                <a:avLst/>
                <a:gdLst>
                  <a:gd name="T0" fmla="*/ 0 w 11"/>
                  <a:gd name="T1" fmla="*/ 7 h 9"/>
                  <a:gd name="T2" fmla="*/ 0 w 11"/>
                  <a:gd name="T3" fmla="*/ 0 h 9"/>
                  <a:gd name="T4" fmla="*/ 11 w 11"/>
                  <a:gd name="T5" fmla="*/ 0 h 9"/>
                  <a:gd name="T6" fmla="*/ 11 w 11"/>
                  <a:gd name="T7" fmla="*/ 7 h 9"/>
                  <a:gd name="T8" fmla="*/ 8 w 11"/>
                  <a:gd name="T9" fmla="*/ 7 h 9"/>
                  <a:gd name="T10" fmla="*/ 8 w 11"/>
                  <a:gd name="T11" fmla="*/ 7 h 9"/>
                  <a:gd name="T12" fmla="*/ 6 w 11"/>
                  <a:gd name="T13" fmla="*/ 7 h 9"/>
                  <a:gd name="T14" fmla="*/ 6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8" y="7"/>
                    </a:lnTo>
                    <a:lnTo>
                      <a:pt x="6" y="7"/>
                    </a:lnTo>
                    <a:lnTo>
                      <a:pt x="6"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17" name="Rectangle 2751"/>
              <p:cNvSpPr>
                <a:spLocks noChangeArrowheads="1"/>
              </p:cNvSpPr>
              <p:nvPr/>
            </p:nvSpPr>
            <p:spPr bwMode="auto">
              <a:xfrm>
                <a:off x="162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18" name="Freeform 2752"/>
              <p:cNvSpPr>
                <a:spLocks/>
              </p:cNvSpPr>
              <p:nvPr/>
            </p:nvSpPr>
            <p:spPr bwMode="auto">
              <a:xfrm>
                <a:off x="1630" y="3040"/>
                <a:ext cx="14" cy="9"/>
              </a:xfrm>
              <a:custGeom>
                <a:avLst/>
                <a:gdLst>
                  <a:gd name="T0" fmla="*/ 0 w 14"/>
                  <a:gd name="T1" fmla="*/ 7 h 9"/>
                  <a:gd name="T2" fmla="*/ 0 w 14"/>
                  <a:gd name="T3" fmla="*/ 0 h 9"/>
                  <a:gd name="T4" fmla="*/ 14 w 14"/>
                  <a:gd name="T5" fmla="*/ 0 h 9"/>
                  <a:gd name="T6" fmla="*/ 14 w 14"/>
                  <a:gd name="T7" fmla="*/ 7 h 9"/>
                  <a:gd name="T8" fmla="*/ 11 w 14"/>
                  <a:gd name="T9" fmla="*/ 7 h 9"/>
                  <a:gd name="T10" fmla="*/ 11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19" name="Rectangle 2753"/>
              <p:cNvSpPr>
                <a:spLocks noChangeArrowheads="1"/>
              </p:cNvSpPr>
              <p:nvPr/>
            </p:nvSpPr>
            <p:spPr bwMode="auto">
              <a:xfrm>
                <a:off x="1459"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20" name="Freeform 2754"/>
              <p:cNvSpPr>
                <a:spLocks/>
              </p:cNvSpPr>
              <p:nvPr/>
            </p:nvSpPr>
            <p:spPr bwMode="auto">
              <a:xfrm>
                <a:off x="1461"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21" name="Rectangle 2755"/>
              <p:cNvSpPr>
                <a:spLocks noChangeArrowheads="1"/>
              </p:cNvSpPr>
              <p:nvPr/>
            </p:nvSpPr>
            <p:spPr bwMode="auto">
              <a:xfrm>
                <a:off x="161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22" name="Freeform 2756"/>
              <p:cNvSpPr>
                <a:spLocks/>
              </p:cNvSpPr>
              <p:nvPr/>
            </p:nvSpPr>
            <p:spPr bwMode="auto">
              <a:xfrm>
                <a:off x="1615"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23" name="Rectangle 2757"/>
              <p:cNvSpPr>
                <a:spLocks noChangeArrowheads="1"/>
              </p:cNvSpPr>
              <p:nvPr/>
            </p:nvSpPr>
            <p:spPr bwMode="auto">
              <a:xfrm>
                <a:off x="1441"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24" name="Freeform 2758"/>
              <p:cNvSpPr>
                <a:spLocks/>
              </p:cNvSpPr>
              <p:nvPr/>
            </p:nvSpPr>
            <p:spPr bwMode="auto">
              <a:xfrm>
                <a:off x="1443" y="3040"/>
                <a:ext cx="14" cy="9"/>
              </a:xfrm>
              <a:custGeom>
                <a:avLst/>
                <a:gdLst>
                  <a:gd name="T0" fmla="*/ 0 w 14"/>
                  <a:gd name="T1" fmla="*/ 7 h 9"/>
                  <a:gd name="T2" fmla="*/ 0 w 14"/>
                  <a:gd name="T3" fmla="*/ 0 h 9"/>
                  <a:gd name="T4" fmla="*/ 14 w 14"/>
                  <a:gd name="T5" fmla="*/ 0 h 9"/>
                  <a:gd name="T6" fmla="*/ 14 w 14"/>
                  <a:gd name="T7" fmla="*/ 7 h 9"/>
                  <a:gd name="T8" fmla="*/ 9 w 14"/>
                  <a:gd name="T9" fmla="*/ 7 h 9"/>
                  <a:gd name="T10" fmla="*/ 9 w 14"/>
                  <a:gd name="T11" fmla="*/ 7 h 9"/>
                  <a:gd name="T12" fmla="*/ 9 w 14"/>
                  <a:gd name="T13" fmla="*/ 7 h 9"/>
                  <a:gd name="T14" fmla="*/ 9 w 14"/>
                  <a:gd name="T15" fmla="*/ 9 h 9"/>
                  <a:gd name="T16" fmla="*/ 5 w 14"/>
                  <a:gd name="T17" fmla="*/ 9 h 9"/>
                  <a:gd name="T18" fmla="*/ 5 w 14"/>
                  <a:gd name="T19" fmla="*/ 7 h 9"/>
                  <a:gd name="T20" fmla="*/ 5 w 14"/>
                  <a:gd name="T21" fmla="*/ 7 h 9"/>
                  <a:gd name="T22" fmla="*/ 5 w 14"/>
                  <a:gd name="T23" fmla="*/ 7 h 9"/>
                  <a:gd name="T24" fmla="*/ 0 w 14"/>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7"/>
                    </a:moveTo>
                    <a:lnTo>
                      <a:pt x="0" y="0"/>
                    </a:lnTo>
                    <a:lnTo>
                      <a:pt x="14" y="0"/>
                    </a:lnTo>
                    <a:lnTo>
                      <a:pt x="14"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25" name="Rectangle 2759"/>
              <p:cNvSpPr>
                <a:spLocks noChangeArrowheads="1"/>
              </p:cNvSpPr>
              <p:nvPr/>
            </p:nvSpPr>
            <p:spPr bwMode="auto">
              <a:xfrm>
                <a:off x="1595"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26" name="Freeform 2760"/>
              <p:cNvSpPr>
                <a:spLocks/>
              </p:cNvSpPr>
              <p:nvPr/>
            </p:nvSpPr>
            <p:spPr bwMode="auto">
              <a:xfrm>
                <a:off x="1597"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27" name="Rectangle 2761"/>
              <p:cNvSpPr>
                <a:spLocks noChangeArrowheads="1"/>
              </p:cNvSpPr>
              <p:nvPr/>
            </p:nvSpPr>
            <p:spPr bwMode="auto">
              <a:xfrm>
                <a:off x="1424"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28" name="Freeform 2762"/>
              <p:cNvSpPr>
                <a:spLocks/>
              </p:cNvSpPr>
              <p:nvPr/>
            </p:nvSpPr>
            <p:spPr bwMode="auto">
              <a:xfrm>
                <a:off x="1428"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2 w 11"/>
                  <a:gd name="T17" fmla="*/ 9 h 9"/>
                  <a:gd name="T18" fmla="*/ 2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2" y="9"/>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29" name="Rectangle 2763"/>
              <p:cNvSpPr>
                <a:spLocks noChangeArrowheads="1"/>
              </p:cNvSpPr>
              <p:nvPr/>
            </p:nvSpPr>
            <p:spPr bwMode="auto">
              <a:xfrm>
                <a:off x="1578"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30" name="Freeform 2764"/>
              <p:cNvSpPr>
                <a:spLocks/>
              </p:cNvSpPr>
              <p:nvPr/>
            </p:nvSpPr>
            <p:spPr bwMode="auto">
              <a:xfrm>
                <a:off x="1580"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4 w 13"/>
                  <a:gd name="T21" fmla="*/ 7 h 9"/>
                  <a:gd name="T22" fmla="*/ 4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31" name="Rectangle 2765"/>
              <p:cNvSpPr>
                <a:spLocks noChangeArrowheads="1"/>
              </p:cNvSpPr>
              <p:nvPr/>
            </p:nvSpPr>
            <p:spPr bwMode="auto">
              <a:xfrm>
                <a:off x="1408"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32" name="Freeform 2766"/>
              <p:cNvSpPr>
                <a:spLocks/>
              </p:cNvSpPr>
              <p:nvPr/>
            </p:nvSpPr>
            <p:spPr bwMode="auto">
              <a:xfrm>
                <a:off x="1410"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9 w 11"/>
                  <a:gd name="T13" fmla="*/ 7 h 9"/>
                  <a:gd name="T14" fmla="*/ 9 w 11"/>
                  <a:gd name="T15" fmla="*/ 9 h 9"/>
                  <a:gd name="T16" fmla="*/ 5 w 11"/>
                  <a:gd name="T17" fmla="*/ 9 h 9"/>
                  <a:gd name="T18" fmla="*/ 5 w 11"/>
                  <a:gd name="T19" fmla="*/ 7 h 9"/>
                  <a:gd name="T20" fmla="*/ 3 w 11"/>
                  <a:gd name="T21" fmla="*/ 7 h 9"/>
                  <a:gd name="T22" fmla="*/ 3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9" y="9"/>
                    </a:lnTo>
                    <a:lnTo>
                      <a:pt x="5" y="9"/>
                    </a:lnTo>
                    <a:lnTo>
                      <a:pt x="5" y="7"/>
                    </a:lnTo>
                    <a:lnTo>
                      <a:pt x="3"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33" name="Rectangle 2767"/>
              <p:cNvSpPr>
                <a:spLocks noChangeArrowheads="1"/>
              </p:cNvSpPr>
              <p:nvPr/>
            </p:nvSpPr>
            <p:spPr bwMode="auto">
              <a:xfrm>
                <a:off x="1560"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34" name="Freeform 2768"/>
              <p:cNvSpPr>
                <a:spLocks/>
              </p:cNvSpPr>
              <p:nvPr/>
            </p:nvSpPr>
            <p:spPr bwMode="auto">
              <a:xfrm>
                <a:off x="1562"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35" name="Rectangle 2769"/>
              <p:cNvSpPr>
                <a:spLocks noChangeArrowheads="1"/>
              </p:cNvSpPr>
              <p:nvPr/>
            </p:nvSpPr>
            <p:spPr bwMode="auto">
              <a:xfrm>
                <a:off x="1391" y="3039"/>
                <a:ext cx="17"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36" name="Freeform 2770"/>
              <p:cNvSpPr>
                <a:spLocks/>
              </p:cNvSpPr>
              <p:nvPr/>
            </p:nvSpPr>
            <p:spPr bwMode="auto">
              <a:xfrm>
                <a:off x="1393" y="3040"/>
                <a:ext cx="13" cy="9"/>
              </a:xfrm>
              <a:custGeom>
                <a:avLst/>
                <a:gdLst>
                  <a:gd name="T0" fmla="*/ 0 w 13"/>
                  <a:gd name="T1" fmla="*/ 7 h 9"/>
                  <a:gd name="T2" fmla="*/ 0 w 13"/>
                  <a:gd name="T3" fmla="*/ 0 h 9"/>
                  <a:gd name="T4" fmla="*/ 13 w 13"/>
                  <a:gd name="T5" fmla="*/ 0 h 9"/>
                  <a:gd name="T6" fmla="*/ 13 w 13"/>
                  <a:gd name="T7" fmla="*/ 7 h 9"/>
                  <a:gd name="T8" fmla="*/ 9 w 13"/>
                  <a:gd name="T9" fmla="*/ 7 h 9"/>
                  <a:gd name="T10" fmla="*/ 9 w 13"/>
                  <a:gd name="T11" fmla="*/ 7 h 9"/>
                  <a:gd name="T12" fmla="*/ 9 w 13"/>
                  <a:gd name="T13" fmla="*/ 7 h 9"/>
                  <a:gd name="T14" fmla="*/ 9 w 13"/>
                  <a:gd name="T15" fmla="*/ 9 h 9"/>
                  <a:gd name="T16" fmla="*/ 4 w 13"/>
                  <a:gd name="T17" fmla="*/ 9 h 9"/>
                  <a:gd name="T18" fmla="*/ 4 w 13"/>
                  <a:gd name="T19" fmla="*/ 7 h 9"/>
                  <a:gd name="T20" fmla="*/ 2 w 13"/>
                  <a:gd name="T21" fmla="*/ 7 h 9"/>
                  <a:gd name="T22" fmla="*/ 2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9" y="7"/>
                    </a:lnTo>
                    <a:lnTo>
                      <a:pt x="9"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37" name="Rectangle 2771"/>
              <p:cNvSpPr>
                <a:spLocks noChangeArrowheads="1"/>
              </p:cNvSpPr>
              <p:nvPr/>
            </p:nvSpPr>
            <p:spPr bwMode="auto">
              <a:xfrm>
                <a:off x="1732" y="3039"/>
                <a:ext cx="15"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38" name="Freeform 2772"/>
              <p:cNvSpPr>
                <a:spLocks/>
              </p:cNvSpPr>
              <p:nvPr/>
            </p:nvSpPr>
            <p:spPr bwMode="auto">
              <a:xfrm>
                <a:off x="1734" y="3040"/>
                <a:ext cx="11" cy="9"/>
              </a:xfrm>
              <a:custGeom>
                <a:avLst/>
                <a:gdLst>
                  <a:gd name="T0" fmla="*/ 0 w 11"/>
                  <a:gd name="T1" fmla="*/ 7 h 9"/>
                  <a:gd name="T2" fmla="*/ 0 w 11"/>
                  <a:gd name="T3" fmla="*/ 0 h 9"/>
                  <a:gd name="T4" fmla="*/ 11 w 11"/>
                  <a:gd name="T5" fmla="*/ 0 h 9"/>
                  <a:gd name="T6" fmla="*/ 11 w 11"/>
                  <a:gd name="T7" fmla="*/ 7 h 9"/>
                  <a:gd name="T8" fmla="*/ 9 w 11"/>
                  <a:gd name="T9" fmla="*/ 7 h 9"/>
                  <a:gd name="T10" fmla="*/ 9 w 11"/>
                  <a:gd name="T11" fmla="*/ 7 h 9"/>
                  <a:gd name="T12" fmla="*/ 7 w 11"/>
                  <a:gd name="T13" fmla="*/ 7 h 9"/>
                  <a:gd name="T14" fmla="*/ 7 w 11"/>
                  <a:gd name="T15" fmla="*/ 9 h 9"/>
                  <a:gd name="T16" fmla="*/ 4 w 11"/>
                  <a:gd name="T17" fmla="*/ 9 h 9"/>
                  <a:gd name="T18" fmla="*/ 4 w 11"/>
                  <a:gd name="T19" fmla="*/ 7 h 9"/>
                  <a:gd name="T20" fmla="*/ 2 w 11"/>
                  <a:gd name="T21" fmla="*/ 7 h 9"/>
                  <a:gd name="T22" fmla="*/ 2 w 11"/>
                  <a:gd name="T23" fmla="*/ 7 h 9"/>
                  <a:gd name="T24" fmla="*/ 0 w 11"/>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9"/>
                  <a:gd name="T41" fmla="*/ 11 w 1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9">
                    <a:moveTo>
                      <a:pt x="0" y="7"/>
                    </a:moveTo>
                    <a:lnTo>
                      <a:pt x="0" y="0"/>
                    </a:lnTo>
                    <a:lnTo>
                      <a:pt x="11" y="0"/>
                    </a:lnTo>
                    <a:lnTo>
                      <a:pt x="11" y="7"/>
                    </a:lnTo>
                    <a:lnTo>
                      <a:pt x="9" y="7"/>
                    </a:lnTo>
                    <a:lnTo>
                      <a:pt x="7" y="7"/>
                    </a:lnTo>
                    <a:lnTo>
                      <a:pt x="7" y="9"/>
                    </a:lnTo>
                    <a:lnTo>
                      <a:pt x="4" y="9"/>
                    </a:lnTo>
                    <a:lnTo>
                      <a:pt x="4" y="7"/>
                    </a:lnTo>
                    <a:lnTo>
                      <a:pt x="2"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39" name="Rectangle 2773"/>
              <p:cNvSpPr>
                <a:spLocks noChangeArrowheads="1"/>
              </p:cNvSpPr>
              <p:nvPr/>
            </p:nvSpPr>
            <p:spPr bwMode="auto">
              <a:xfrm>
                <a:off x="1373" y="3039"/>
                <a:ext cx="18" cy="11"/>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40" name="Freeform 2774"/>
              <p:cNvSpPr>
                <a:spLocks/>
              </p:cNvSpPr>
              <p:nvPr/>
            </p:nvSpPr>
            <p:spPr bwMode="auto">
              <a:xfrm>
                <a:off x="1375" y="3040"/>
                <a:ext cx="13" cy="9"/>
              </a:xfrm>
              <a:custGeom>
                <a:avLst/>
                <a:gdLst>
                  <a:gd name="T0" fmla="*/ 0 w 13"/>
                  <a:gd name="T1" fmla="*/ 7 h 9"/>
                  <a:gd name="T2" fmla="*/ 0 w 13"/>
                  <a:gd name="T3" fmla="*/ 0 h 9"/>
                  <a:gd name="T4" fmla="*/ 13 w 13"/>
                  <a:gd name="T5" fmla="*/ 0 h 9"/>
                  <a:gd name="T6" fmla="*/ 13 w 13"/>
                  <a:gd name="T7" fmla="*/ 7 h 9"/>
                  <a:gd name="T8" fmla="*/ 11 w 13"/>
                  <a:gd name="T9" fmla="*/ 7 h 9"/>
                  <a:gd name="T10" fmla="*/ 11 w 13"/>
                  <a:gd name="T11" fmla="*/ 7 h 9"/>
                  <a:gd name="T12" fmla="*/ 9 w 13"/>
                  <a:gd name="T13" fmla="*/ 7 h 9"/>
                  <a:gd name="T14" fmla="*/ 9 w 13"/>
                  <a:gd name="T15" fmla="*/ 9 h 9"/>
                  <a:gd name="T16" fmla="*/ 5 w 13"/>
                  <a:gd name="T17" fmla="*/ 9 h 9"/>
                  <a:gd name="T18" fmla="*/ 5 w 13"/>
                  <a:gd name="T19" fmla="*/ 7 h 9"/>
                  <a:gd name="T20" fmla="*/ 5 w 13"/>
                  <a:gd name="T21" fmla="*/ 7 h 9"/>
                  <a:gd name="T22" fmla="*/ 5 w 13"/>
                  <a:gd name="T23" fmla="*/ 7 h 9"/>
                  <a:gd name="T24" fmla="*/ 0 w 13"/>
                  <a:gd name="T25" fmla="*/ 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7"/>
                    </a:moveTo>
                    <a:lnTo>
                      <a:pt x="0" y="0"/>
                    </a:lnTo>
                    <a:lnTo>
                      <a:pt x="13" y="0"/>
                    </a:lnTo>
                    <a:lnTo>
                      <a:pt x="13" y="7"/>
                    </a:lnTo>
                    <a:lnTo>
                      <a:pt x="11" y="7"/>
                    </a:lnTo>
                    <a:lnTo>
                      <a:pt x="9" y="7"/>
                    </a:lnTo>
                    <a:lnTo>
                      <a:pt x="9" y="9"/>
                    </a:lnTo>
                    <a:lnTo>
                      <a:pt x="5" y="9"/>
                    </a:lnTo>
                    <a:lnTo>
                      <a:pt x="5"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41" name="Rectangle 2775"/>
              <p:cNvSpPr>
                <a:spLocks noChangeArrowheads="1"/>
              </p:cNvSpPr>
              <p:nvPr/>
            </p:nvSpPr>
            <p:spPr bwMode="auto">
              <a:xfrm>
                <a:off x="135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42" name="Freeform 2776"/>
              <p:cNvSpPr>
                <a:spLocks/>
              </p:cNvSpPr>
              <p:nvPr/>
            </p:nvSpPr>
            <p:spPr bwMode="auto">
              <a:xfrm>
                <a:off x="136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43" name="Rectangle 2777"/>
              <p:cNvSpPr>
                <a:spLocks noChangeArrowheads="1"/>
              </p:cNvSpPr>
              <p:nvPr/>
            </p:nvSpPr>
            <p:spPr bwMode="auto">
              <a:xfrm>
                <a:off x="134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44" name="Freeform 2778"/>
              <p:cNvSpPr>
                <a:spLocks/>
              </p:cNvSpPr>
              <p:nvPr/>
            </p:nvSpPr>
            <p:spPr bwMode="auto">
              <a:xfrm>
                <a:off x="1342"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45" name="Rectangle 2779"/>
              <p:cNvSpPr>
                <a:spLocks noChangeArrowheads="1"/>
              </p:cNvSpPr>
              <p:nvPr/>
            </p:nvSpPr>
            <p:spPr bwMode="auto">
              <a:xfrm>
                <a:off x="1714"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46" name="Freeform 2780"/>
              <p:cNvSpPr>
                <a:spLocks/>
              </p:cNvSpPr>
              <p:nvPr/>
            </p:nvSpPr>
            <p:spPr bwMode="auto">
              <a:xfrm>
                <a:off x="1716"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2 w 14"/>
                  <a:gd name="T21" fmla="*/ 1 h 8"/>
                  <a:gd name="T22" fmla="*/ 2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47" name="Rectangle 2781"/>
              <p:cNvSpPr>
                <a:spLocks noChangeArrowheads="1"/>
              </p:cNvSpPr>
              <p:nvPr/>
            </p:nvSpPr>
            <p:spPr bwMode="auto">
              <a:xfrm>
                <a:off x="1542"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48" name="Freeform 2782"/>
              <p:cNvSpPr>
                <a:spLocks/>
              </p:cNvSpPr>
              <p:nvPr/>
            </p:nvSpPr>
            <p:spPr bwMode="auto">
              <a:xfrm>
                <a:off x="154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49" name="Rectangle 2783"/>
              <p:cNvSpPr>
                <a:spLocks noChangeArrowheads="1"/>
              </p:cNvSpPr>
              <p:nvPr/>
            </p:nvSpPr>
            <p:spPr bwMode="auto">
              <a:xfrm>
                <a:off x="1696"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50" name="Freeform 2784"/>
              <p:cNvSpPr>
                <a:spLocks/>
              </p:cNvSpPr>
              <p:nvPr/>
            </p:nvSpPr>
            <p:spPr bwMode="auto">
              <a:xfrm>
                <a:off x="1699"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51" name="Rectangle 2785"/>
              <p:cNvSpPr>
                <a:spLocks noChangeArrowheads="1"/>
              </p:cNvSpPr>
              <p:nvPr/>
            </p:nvSpPr>
            <p:spPr bwMode="auto">
              <a:xfrm>
                <a:off x="1527"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52" name="Freeform 2786"/>
              <p:cNvSpPr>
                <a:spLocks/>
              </p:cNvSpPr>
              <p:nvPr/>
            </p:nvSpPr>
            <p:spPr bwMode="auto">
              <a:xfrm>
                <a:off x="1529"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53" name="Rectangle 2787"/>
              <p:cNvSpPr>
                <a:spLocks noChangeArrowheads="1"/>
              </p:cNvSpPr>
              <p:nvPr/>
            </p:nvSpPr>
            <p:spPr bwMode="auto">
              <a:xfrm>
                <a:off x="167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54" name="Freeform 2788"/>
              <p:cNvSpPr>
                <a:spLocks/>
              </p:cNvSpPr>
              <p:nvPr/>
            </p:nvSpPr>
            <p:spPr bwMode="auto">
              <a:xfrm>
                <a:off x="1683"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55" name="Rectangle 2789"/>
              <p:cNvSpPr>
                <a:spLocks noChangeArrowheads="1"/>
              </p:cNvSpPr>
              <p:nvPr/>
            </p:nvSpPr>
            <p:spPr bwMode="auto">
              <a:xfrm>
                <a:off x="1509"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56" name="Freeform 2790"/>
              <p:cNvSpPr>
                <a:spLocks/>
              </p:cNvSpPr>
              <p:nvPr/>
            </p:nvSpPr>
            <p:spPr bwMode="auto">
              <a:xfrm>
                <a:off x="1512" y="3027"/>
                <a:ext cx="13" cy="8"/>
              </a:xfrm>
              <a:custGeom>
                <a:avLst/>
                <a:gdLst>
                  <a:gd name="T0" fmla="*/ 0 w 13"/>
                  <a:gd name="T1" fmla="*/ 3 h 8"/>
                  <a:gd name="T2" fmla="*/ 0 w 13"/>
                  <a:gd name="T3" fmla="*/ 8 h 8"/>
                  <a:gd name="T4" fmla="*/ 13 w 13"/>
                  <a:gd name="T5" fmla="*/ 8 h 8"/>
                  <a:gd name="T6" fmla="*/ 13 w 13"/>
                  <a:gd name="T7" fmla="*/ 3 h 8"/>
                  <a:gd name="T8" fmla="*/ 8 w 13"/>
                  <a:gd name="T9" fmla="*/ 3 h 8"/>
                  <a:gd name="T10" fmla="*/ 8 w 13"/>
                  <a:gd name="T11" fmla="*/ 1 h 8"/>
                  <a:gd name="T12" fmla="*/ 8 w 13"/>
                  <a:gd name="T13" fmla="*/ 1 h 8"/>
                  <a:gd name="T14" fmla="*/ 8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8" y="3"/>
                    </a:lnTo>
                    <a:lnTo>
                      <a:pt x="8" y="1"/>
                    </a:lnTo>
                    <a:lnTo>
                      <a:pt x="8"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57" name="Rectangle 2791"/>
              <p:cNvSpPr>
                <a:spLocks noChangeArrowheads="1"/>
              </p:cNvSpPr>
              <p:nvPr/>
            </p:nvSpPr>
            <p:spPr bwMode="auto">
              <a:xfrm>
                <a:off x="166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58" name="Freeform 2792"/>
              <p:cNvSpPr>
                <a:spLocks/>
              </p:cNvSpPr>
              <p:nvPr/>
            </p:nvSpPr>
            <p:spPr bwMode="auto">
              <a:xfrm>
                <a:off x="1666"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8 w 11"/>
                  <a:gd name="T13" fmla="*/ 1 h 8"/>
                  <a:gd name="T14" fmla="*/ 8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8"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59" name="Rectangle 2793"/>
              <p:cNvSpPr>
                <a:spLocks noChangeArrowheads="1"/>
              </p:cNvSpPr>
              <p:nvPr/>
            </p:nvSpPr>
            <p:spPr bwMode="auto">
              <a:xfrm>
                <a:off x="1492"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60" name="Freeform 2794"/>
              <p:cNvSpPr>
                <a:spLocks/>
              </p:cNvSpPr>
              <p:nvPr/>
            </p:nvSpPr>
            <p:spPr bwMode="auto">
              <a:xfrm>
                <a:off x="1494"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61" name="Rectangle 2795"/>
              <p:cNvSpPr>
                <a:spLocks noChangeArrowheads="1"/>
              </p:cNvSpPr>
              <p:nvPr/>
            </p:nvSpPr>
            <p:spPr bwMode="auto">
              <a:xfrm>
                <a:off x="1646"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62" name="Freeform 2796"/>
              <p:cNvSpPr>
                <a:spLocks/>
              </p:cNvSpPr>
              <p:nvPr/>
            </p:nvSpPr>
            <p:spPr bwMode="auto">
              <a:xfrm>
                <a:off x="1648"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63" name="Rectangle 2797"/>
              <p:cNvSpPr>
                <a:spLocks noChangeArrowheads="1"/>
              </p:cNvSpPr>
              <p:nvPr/>
            </p:nvSpPr>
            <p:spPr bwMode="auto">
              <a:xfrm>
                <a:off x="1476" y="3025"/>
                <a:ext cx="16"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64" name="Freeform 2798"/>
              <p:cNvSpPr>
                <a:spLocks/>
              </p:cNvSpPr>
              <p:nvPr/>
            </p:nvSpPr>
            <p:spPr bwMode="auto">
              <a:xfrm>
                <a:off x="1479" y="3027"/>
                <a:ext cx="11" cy="8"/>
              </a:xfrm>
              <a:custGeom>
                <a:avLst/>
                <a:gdLst>
                  <a:gd name="T0" fmla="*/ 0 w 11"/>
                  <a:gd name="T1" fmla="*/ 3 h 8"/>
                  <a:gd name="T2" fmla="*/ 0 w 11"/>
                  <a:gd name="T3" fmla="*/ 8 h 8"/>
                  <a:gd name="T4" fmla="*/ 11 w 11"/>
                  <a:gd name="T5" fmla="*/ 8 h 8"/>
                  <a:gd name="T6" fmla="*/ 11 w 11"/>
                  <a:gd name="T7" fmla="*/ 3 h 8"/>
                  <a:gd name="T8" fmla="*/ 8 w 11"/>
                  <a:gd name="T9" fmla="*/ 3 h 8"/>
                  <a:gd name="T10" fmla="*/ 8 w 11"/>
                  <a:gd name="T11" fmla="*/ 1 h 8"/>
                  <a:gd name="T12" fmla="*/ 6 w 11"/>
                  <a:gd name="T13" fmla="*/ 1 h 8"/>
                  <a:gd name="T14" fmla="*/ 6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8" y="3"/>
                    </a:lnTo>
                    <a:lnTo>
                      <a:pt x="8" y="1"/>
                    </a:lnTo>
                    <a:lnTo>
                      <a:pt x="6" y="1"/>
                    </a:lnTo>
                    <a:lnTo>
                      <a:pt x="6"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65" name="Rectangle 2799"/>
              <p:cNvSpPr>
                <a:spLocks noChangeArrowheads="1"/>
              </p:cNvSpPr>
              <p:nvPr/>
            </p:nvSpPr>
            <p:spPr bwMode="auto">
              <a:xfrm>
                <a:off x="162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66" name="Freeform 2800"/>
              <p:cNvSpPr>
                <a:spLocks/>
              </p:cNvSpPr>
              <p:nvPr/>
            </p:nvSpPr>
            <p:spPr bwMode="auto">
              <a:xfrm>
                <a:off x="1630" y="3027"/>
                <a:ext cx="14" cy="8"/>
              </a:xfrm>
              <a:custGeom>
                <a:avLst/>
                <a:gdLst>
                  <a:gd name="T0" fmla="*/ 0 w 14"/>
                  <a:gd name="T1" fmla="*/ 3 h 8"/>
                  <a:gd name="T2" fmla="*/ 0 w 14"/>
                  <a:gd name="T3" fmla="*/ 8 h 8"/>
                  <a:gd name="T4" fmla="*/ 14 w 14"/>
                  <a:gd name="T5" fmla="*/ 8 h 8"/>
                  <a:gd name="T6" fmla="*/ 14 w 14"/>
                  <a:gd name="T7" fmla="*/ 3 h 8"/>
                  <a:gd name="T8" fmla="*/ 11 w 14"/>
                  <a:gd name="T9" fmla="*/ 3 h 8"/>
                  <a:gd name="T10" fmla="*/ 11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67" name="Rectangle 2801"/>
              <p:cNvSpPr>
                <a:spLocks noChangeArrowheads="1"/>
              </p:cNvSpPr>
              <p:nvPr/>
            </p:nvSpPr>
            <p:spPr bwMode="auto">
              <a:xfrm>
                <a:off x="1459"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68" name="Freeform 2802"/>
              <p:cNvSpPr>
                <a:spLocks/>
              </p:cNvSpPr>
              <p:nvPr/>
            </p:nvSpPr>
            <p:spPr bwMode="auto">
              <a:xfrm>
                <a:off x="1461"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69" name="Rectangle 2803"/>
              <p:cNvSpPr>
                <a:spLocks noChangeArrowheads="1"/>
              </p:cNvSpPr>
              <p:nvPr/>
            </p:nvSpPr>
            <p:spPr bwMode="auto">
              <a:xfrm>
                <a:off x="161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70" name="Freeform 2804"/>
              <p:cNvSpPr>
                <a:spLocks/>
              </p:cNvSpPr>
              <p:nvPr/>
            </p:nvSpPr>
            <p:spPr bwMode="auto">
              <a:xfrm>
                <a:off x="1615"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71" name="Rectangle 2805"/>
              <p:cNvSpPr>
                <a:spLocks noChangeArrowheads="1"/>
              </p:cNvSpPr>
              <p:nvPr/>
            </p:nvSpPr>
            <p:spPr bwMode="auto">
              <a:xfrm>
                <a:off x="1441"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72" name="Freeform 2806"/>
              <p:cNvSpPr>
                <a:spLocks/>
              </p:cNvSpPr>
              <p:nvPr/>
            </p:nvSpPr>
            <p:spPr bwMode="auto">
              <a:xfrm>
                <a:off x="1443" y="3027"/>
                <a:ext cx="14" cy="8"/>
              </a:xfrm>
              <a:custGeom>
                <a:avLst/>
                <a:gdLst>
                  <a:gd name="T0" fmla="*/ 0 w 14"/>
                  <a:gd name="T1" fmla="*/ 3 h 8"/>
                  <a:gd name="T2" fmla="*/ 0 w 14"/>
                  <a:gd name="T3" fmla="*/ 8 h 8"/>
                  <a:gd name="T4" fmla="*/ 14 w 14"/>
                  <a:gd name="T5" fmla="*/ 8 h 8"/>
                  <a:gd name="T6" fmla="*/ 14 w 14"/>
                  <a:gd name="T7" fmla="*/ 3 h 8"/>
                  <a:gd name="T8" fmla="*/ 9 w 14"/>
                  <a:gd name="T9" fmla="*/ 3 h 8"/>
                  <a:gd name="T10" fmla="*/ 9 w 14"/>
                  <a:gd name="T11" fmla="*/ 1 h 8"/>
                  <a:gd name="T12" fmla="*/ 9 w 14"/>
                  <a:gd name="T13" fmla="*/ 1 h 8"/>
                  <a:gd name="T14" fmla="*/ 9 w 14"/>
                  <a:gd name="T15" fmla="*/ 0 h 8"/>
                  <a:gd name="T16" fmla="*/ 5 w 14"/>
                  <a:gd name="T17" fmla="*/ 0 h 8"/>
                  <a:gd name="T18" fmla="*/ 5 w 14"/>
                  <a:gd name="T19" fmla="*/ 1 h 8"/>
                  <a:gd name="T20" fmla="*/ 5 w 14"/>
                  <a:gd name="T21" fmla="*/ 1 h 8"/>
                  <a:gd name="T22" fmla="*/ 5 w 14"/>
                  <a:gd name="T23" fmla="*/ 3 h 8"/>
                  <a:gd name="T24" fmla="*/ 0 w 14"/>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8"/>
                  <a:gd name="T41" fmla="*/ 14 w 14"/>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8">
                    <a:moveTo>
                      <a:pt x="0" y="3"/>
                    </a:moveTo>
                    <a:lnTo>
                      <a:pt x="0" y="8"/>
                    </a:lnTo>
                    <a:lnTo>
                      <a:pt x="14" y="8"/>
                    </a:lnTo>
                    <a:lnTo>
                      <a:pt x="14" y="3"/>
                    </a:lnTo>
                    <a:lnTo>
                      <a:pt x="9" y="3"/>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73" name="Rectangle 2807"/>
              <p:cNvSpPr>
                <a:spLocks noChangeArrowheads="1"/>
              </p:cNvSpPr>
              <p:nvPr/>
            </p:nvSpPr>
            <p:spPr bwMode="auto">
              <a:xfrm>
                <a:off x="1595"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74" name="Freeform 2808"/>
              <p:cNvSpPr>
                <a:spLocks/>
              </p:cNvSpPr>
              <p:nvPr/>
            </p:nvSpPr>
            <p:spPr bwMode="auto">
              <a:xfrm>
                <a:off x="1597"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75" name="Rectangle 2809"/>
              <p:cNvSpPr>
                <a:spLocks noChangeArrowheads="1"/>
              </p:cNvSpPr>
              <p:nvPr/>
            </p:nvSpPr>
            <p:spPr bwMode="auto">
              <a:xfrm>
                <a:off x="1424"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76" name="Freeform 2810"/>
              <p:cNvSpPr>
                <a:spLocks/>
              </p:cNvSpPr>
              <p:nvPr/>
            </p:nvSpPr>
            <p:spPr bwMode="auto">
              <a:xfrm>
                <a:off x="1428"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2 w 11"/>
                  <a:gd name="T17" fmla="*/ 0 h 8"/>
                  <a:gd name="T18" fmla="*/ 2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2" y="0"/>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77" name="Rectangle 2811"/>
              <p:cNvSpPr>
                <a:spLocks noChangeArrowheads="1"/>
              </p:cNvSpPr>
              <p:nvPr/>
            </p:nvSpPr>
            <p:spPr bwMode="auto">
              <a:xfrm>
                <a:off x="1578"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78" name="Freeform 2812"/>
              <p:cNvSpPr>
                <a:spLocks/>
              </p:cNvSpPr>
              <p:nvPr/>
            </p:nvSpPr>
            <p:spPr bwMode="auto">
              <a:xfrm>
                <a:off x="1580"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4 w 13"/>
                  <a:gd name="T21" fmla="*/ 1 h 8"/>
                  <a:gd name="T22" fmla="*/ 4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4"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79" name="Rectangle 2813"/>
              <p:cNvSpPr>
                <a:spLocks noChangeArrowheads="1"/>
              </p:cNvSpPr>
              <p:nvPr/>
            </p:nvSpPr>
            <p:spPr bwMode="auto">
              <a:xfrm>
                <a:off x="1408"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80" name="Freeform 2814"/>
              <p:cNvSpPr>
                <a:spLocks/>
              </p:cNvSpPr>
              <p:nvPr/>
            </p:nvSpPr>
            <p:spPr bwMode="auto">
              <a:xfrm>
                <a:off x="1410"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9 w 11"/>
                  <a:gd name="T13" fmla="*/ 1 h 8"/>
                  <a:gd name="T14" fmla="*/ 9 w 11"/>
                  <a:gd name="T15" fmla="*/ 0 h 8"/>
                  <a:gd name="T16" fmla="*/ 5 w 11"/>
                  <a:gd name="T17" fmla="*/ 0 h 8"/>
                  <a:gd name="T18" fmla="*/ 5 w 11"/>
                  <a:gd name="T19" fmla="*/ 1 h 8"/>
                  <a:gd name="T20" fmla="*/ 3 w 11"/>
                  <a:gd name="T21" fmla="*/ 1 h 8"/>
                  <a:gd name="T22" fmla="*/ 3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9" y="0"/>
                    </a:lnTo>
                    <a:lnTo>
                      <a:pt x="5" y="0"/>
                    </a:lnTo>
                    <a:lnTo>
                      <a:pt x="5" y="1"/>
                    </a:lnTo>
                    <a:lnTo>
                      <a:pt x="3" y="1"/>
                    </a:lnTo>
                    <a:lnTo>
                      <a:pt x="3"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81" name="Rectangle 2815"/>
              <p:cNvSpPr>
                <a:spLocks noChangeArrowheads="1"/>
              </p:cNvSpPr>
              <p:nvPr/>
            </p:nvSpPr>
            <p:spPr bwMode="auto">
              <a:xfrm>
                <a:off x="1560"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82" name="Freeform 2816"/>
              <p:cNvSpPr>
                <a:spLocks/>
              </p:cNvSpPr>
              <p:nvPr/>
            </p:nvSpPr>
            <p:spPr bwMode="auto">
              <a:xfrm>
                <a:off x="1562"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83" name="Rectangle 2817"/>
              <p:cNvSpPr>
                <a:spLocks noChangeArrowheads="1"/>
              </p:cNvSpPr>
              <p:nvPr/>
            </p:nvSpPr>
            <p:spPr bwMode="auto">
              <a:xfrm>
                <a:off x="1391" y="3025"/>
                <a:ext cx="17"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84" name="Freeform 2818"/>
              <p:cNvSpPr>
                <a:spLocks/>
              </p:cNvSpPr>
              <p:nvPr/>
            </p:nvSpPr>
            <p:spPr bwMode="auto">
              <a:xfrm>
                <a:off x="1393" y="3027"/>
                <a:ext cx="13" cy="8"/>
              </a:xfrm>
              <a:custGeom>
                <a:avLst/>
                <a:gdLst>
                  <a:gd name="T0" fmla="*/ 0 w 13"/>
                  <a:gd name="T1" fmla="*/ 3 h 8"/>
                  <a:gd name="T2" fmla="*/ 0 w 13"/>
                  <a:gd name="T3" fmla="*/ 8 h 8"/>
                  <a:gd name="T4" fmla="*/ 13 w 13"/>
                  <a:gd name="T5" fmla="*/ 8 h 8"/>
                  <a:gd name="T6" fmla="*/ 13 w 13"/>
                  <a:gd name="T7" fmla="*/ 3 h 8"/>
                  <a:gd name="T8" fmla="*/ 9 w 13"/>
                  <a:gd name="T9" fmla="*/ 3 h 8"/>
                  <a:gd name="T10" fmla="*/ 9 w 13"/>
                  <a:gd name="T11" fmla="*/ 1 h 8"/>
                  <a:gd name="T12" fmla="*/ 9 w 13"/>
                  <a:gd name="T13" fmla="*/ 1 h 8"/>
                  <a:gd name="T14" fmla="*/ 9 w 13"/>
                  <a:gd name="T15" fmla="*/ 0 h 8"/>
                  <a:gd name="T16" fmla="*/ 4 w 13"/>
                  <a:gd name="T17" fmla="*/ 0 h 8"/>
                  <a:gd name="T18" fmla="*/ 4 w 13"/>
                  <a:gd name="T19" fmla="*/ 1 h 8"/>
                  <a:gd name="T20" fmla="*/ 2 w 13"/>
                  <a:gd name="T21" fmla="*/ 1 h 8"/>
                  <a:gd name="T22" fmla="*/ 2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9" y="3"/>
                    </a:lnTo>
                    <a:lnTo>
                      <a:pt x="9" y="1"/>
                    </a:lnTo>
                    <a:lnTo>
                      <a:pt x="9"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85" name="Rectangle 2819"/>
              <p:cNvSpPr>
                <a:spLocks noChangeArrowheads="1"/>
              </p:cNvSpPr>
              <p:nvPr/>
            </p:nvSpPr>
            <p:spPr bwMode="auto">
              <a:xfrm>
                <a:off x="1732" y="3025"/>
                <a:ext cx="15"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86" name="Freeform 2820"/>
              <p:cNvSpPr>
                <a:spLocks/>
              </p:cNvSpPr>
              <p:nvPr/>
            </p:nvSpPr>
            <p:spPr bwMode="auto">
              <a:xfrm>
                <a:off x="1734" y="3027"/>
                <a:ext cx="11" cy="8"/>
              </a:xfrm>
              <a:custGeom>
                <a:avLst/>
                <a:gdLst>
                  <a:gd name="T0" fmla="*/ 0 w 11"/>
                  <a:gd name="T1" fmla="*/ 3 h 8"/>
                  <a:gd name="T2" fmla="*/ 0 w 11"/>
                  <a:gd name="T3" fmla="*/ 8 h 8"/>
                  <a:gd name="T4" fmla="*/ 11 w 11"/>
                  <a:gd name="T5" fmla="*/ 8 h 8"/>
                  <a:gd name="T6" fmla="*/ 11 w 11"/>
                  <a:gd name="T7" fmla="*/ 3 h 8"/>
                  <a:gd name="T8" fmla="*/ 9 w 11"/>
                  <a:gd name="T9" fmla="*/ 3 h 8"/>
                  <a:gd name="T10" fmla="*/ 9 w 11"/>
                  <a:gd name="T11" fmla="*/ 1 h 8"/>
                  <a:gd name="T12" fmla="*/ 7 w 11"/>
                  <a:gd name="T13" fmla="*/ 1 h 8"/>
                  <a:gd name="T14" fmla="*/ 7 w 11"/>
                  <a:gd name="T15" fmla="*/ 0 h 8"/>
                  <a:gd name="T16" fmla="*/ 4 w 11"/>
                  <a:gd name="T17" fmla="*/ 0 h 8"/>
                  <a:gd name="T18" fmla="*/ 4 w 11"/>
                  <a:gd name="T19" fmla="*/ 1 h 8"/>
                  <a:gd name="T20" fmla="*/ 2 w 11"/>
                  <a:gd name="T21" fmla="*/ 1 h 8"/>
                  <a:gd name="T22" fmla="*/ 2 w 11"/>
                  <a:gd name="T23" fmla="*/ 3 h 8"/>
                  <a:gd name="T24" fmla="*/ 0 w 11"/>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8"/>
                  <a:gd name="T41" fmla="*/ 11 w 11"/>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8">
                    <a:moveTo>
                      <a:pt x="0" y="3"/>
                    </a:moveTo>
                    <a:lnTo>
                      <a:pt x="0" y="8"/>
                    </a:lnTo>
                    <a:lnTo>
                      <a:pt x="11" y="8"/>
                    </a:lnTo>
                    <a:lnTo>
                      <a:pt x="11" y="3"/>
                    </a:lnTo>
                    <a:lnTo>
                      <a:pt x="9" y="3"/>
                    </a:lnTo>
                    <a:lnTo>
                      <a:pt x="9" y="1"/>
                    </a:lnTo>
                    <a:lnTo>
                      <a:pt x="7" y="1"/>
                    </a:lnTo>
                    <a:lnTo>
                      <a:pt x="7" y="0"/>
                    </a:lnTo>
                    <a:lnTo>
                      <a:pt x="4" y="0"/>
                    </a:lnTo>
                    <a:lnTo>
                      <a:pt x="4" y="1"/>
                    </a:lnTo>
                    <a:lnTo>
                      <a:pt x="2" y="1"/>
                    </a:lnTo>
                    <a:lnTo>
                      <a:pt x="2"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87" name="Rectangle 2821"/>
              <p:cNvSpPr>
                <a:spLocks noChangeArrowheads="1"/>
              </p:cNvSpPr>
              <p:nvPr/>
            </p:nvSpPr>
            <p:spPr bwMode="auto">
              <a:xfrm>
                <a:off x="1373" y="3025"/>
                <a:ext cx="18" cy="12"/>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288" name="Freeform 2822"/>
              <p:cNvSpPr>
                <a:spLocks/>
              </p:cNvSpPr>
              <p:nvPr/>
            </p:nvSpPr>
            <p:spPr bwMode="auto">
              <a:xfrm>
                <a:off x="1375" y="3027"/>
                <a:ext cx="13" cy="8"/>
              </a:xfrm>
              <a:custGeom>
                <a:avLst/>
                <a:gdLst>
                  <a:gd name="T0" fmla="*/ 0 w 13"/>
                  <a:gd name="T1" fmla="*/ 3 h 8"/>
                  <a:gd name="T2" fmla="*/ 0 w 13"/>
                  <a:gd name="T3" fmla="*/ 8 h 8"/>
                  <a:gd name="T4" fmla="*/ 13 w 13"/>
                  <a:gd name="T5" fmla="*/ 8 h 8"/>
                  <a:gd name="T6" fmla="*/ 13 w 13"/>
                  <a:gd name="T7" fmla="*/ 3 h 8"/>
                  <a:gd name="T8" fmla="*/ 11 w 13"/>
                  <a:gd name="T9" fmla="*/ 3 h 8"/>
                  <a:gd name="T10" fmla="*/ 11 w 13"/>
                  <a:gd name="T11" fmla="*/ 1 h 8"/>
                  <a:gd name="T12" fmla="*/ 9 w 13"/>
                  <a:gd name="T13" fmla="*/ 1 h 8"/>
                  <a:gd name="T14" fmla="*/ 9 w 13"/>
                  <a:gd name="T15" fmla="*/ 0 h 8"/>
                  <a:gd name="T16" fmla="*/ 5 w 13"/>
                  <a:gd name="T17" fmla="*/ 0 h 8"/>
                  <a:gd name="T18" fmla="*/ 5 w 13"/>
                  <a:gd name="T19" fmla="*/ 1 h 8"/>
                  <a:gd name="T20" fmla="*/ 5 w 13"/>
                  <a:gd name="T21" fmla="*/ 1 h 8"/>
                  <a:gd name="T22" fmla="*/ 5 w 13"/>
                  <a:gd name="T23" fmla="*/ 3 h 8"/>
                  <a:gd name="T24" fmla="*/ 0 w 13"/>
                  <a:gd name="T25" fmla="*/ 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0" y="3"/>
                    </a:moveTo>
                    <a:lnTo>
                      <a:pt x="0" y="8"/>
                    </a:lnTo>
                    <a:lnTo>
                      <a:pt x="13" y="8"/>
                    </a:lnTo>
                    <a:lnTo>
                      <a:pt x="13" y="3"/>
                    </a:lnTo>
                    <a:lnTo>
                      <a:pt x="11" y="3"/>
                    </a:lnTo>
                    <a:lnTo>
                      <a:pt x="11" y="1"/>
                    </a:lnTo>
                    <a:lnTo>
                      <a:pt x="9" y="1"/>
                    </a:lnTo>
                    <a:lnTo>
                      <a:pt x="9" y="0"/>
                    </a:lnTo>
                    <a:lnTo>
                      <a:pt x="5" y="0"/>
                    </a:lnTo>
                    <a:lnTo>
                      <a:pt x="5" y="1"/>
                    </a:lnTo>
                    <a:lnTo>
                      <a:pt x="5" y="3"/>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89" name="Freeform 2823"/>
              <p:cNvSpPr>
                <a:spLocks/>
              </p:cNvSpPr>
              <p:nvPr/>
            </p:nvSpPr>
            <p:spPr bwMode="auto">
              <a:xfrm>
                <a:off x="170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0" name="Freeform 2824"/>
              <p:cNvSpPr>
                <a:spLocks/>
              </p:cNvSpPr>
              <p:nvPr/>
            </p:nvSpPr>
            <p:spPr bwMode="auto">
              <a:xfrm>
                <a:off x="167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1" name="Freeform 2825"/>
              <p:cNvSpPr>
                <a:spLocks/>
              </p:cNvSpPr>
              <p:nvPr/>
            </p:nvSpPr>
            <p:spPr bwMode="auto">
              <a:xfrm>
                <a:off x="165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2" name="Freeform 2826"/>
              <p:cNvSpPr>
                <a:spLocks/>
              </p:cNvSpPr>
              <p:nvPr/>
            </p:nvSpPr>
            <p:spPr bwMode="auto">
              <a:xfrm>
                <a:off x="162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3" name="Freeform 2827"/>
              <p:cNvSpPr>
                <a:spLocks/>
              </p:cNvSpPr>
              <p:nvPr/>
            </p:nvSpPr>
            <p:spPr bwMode="auto">
              <a:xfrm>
                <a:off x="160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4" name="Freeform 2828"/>
              <p:cNvSpPr>
                <a:spLocks/>
              </p:cNvSpPr>
              <p:nvPr/>
            </p:nvSpPr>
            <p:spPr bwMode="auto">
              <a:xfrm>
                <a:off x="157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5" name="Freeform 2829"/>
              <p:cNvSpPr>
                <a:spLocks/>
              </p:cNvSpPr>
              <p:nvPr/>
            </p:nvSpPr>
            <p:spPr bwMode="auto">
              <a:xfrm>
                <a:off x="1551" y="3052"/>
                <a:ext cx="5" cy="3"/>
              </a:xfrm>
              <a:custGeom>
                <a:avLst/>
                <a:gdLst>
                  <a:gd name="T0" fmla="*/ 5 w 5"/>
                  <a:gd name="T1" fmla="*/ 2 h 3"/>
                  <a:gd name="T2" fmla="*/ 2 w 5"/>
                  <a:gd name="T3" fmla="*/ 3 h 3"/>
                  <a:gd name="T4" fmla="*/ 0 w 5"/>
                  <a:gd name="T5" fmla="*/ 2 h 3"/>
                  <a:gd name="T6" fmla="*/ 2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2" y="3"/>
                    </a:lnTo>
                    <a:lnTo>
                      <a:pt x="0" y="2"/>
                    </a:lnTo>
                    <a:lnTo>
                      <a:pt x="2"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6" name="Freeform 2830"/>
              <p:cNvSpPr>
                <a:spLocks/>
              </p:cNvSpPr>
              <p:nvPr/>
            </p:nvSpPr>
            <p:spPr bwMode="auto">
              <a:xfrm>
                <a:off x="1525"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7" name="Freeform 2831"/>
              <p:cNvSpPr>
                <a:spLocks/>
              </p:cNvSpPr>
              <p:nvPr/>
            </p:nvSpPr>
            <p:spPr bwMode="auto">
              <a:xfrm>
                <a:off x="1498"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8" name="Freeform 2832"/>
              <p:cNvSpPr>
                <a:spLocks/>
              </p:cNvSpPr>
              <p:nvPr/>
            </p:nvSpPr>
            <p:spPr bwMode="auto">
              <a:xfrm>
                <a:off x="147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299" name="Freeform 2833"/>
              <p:cNvSpPr>
                <a:spLocks/>
              </p:cNvSpPr>
              <p:nvPr/>
            </p:nvSpPr>
            <p:spPr bwMode="auto">
              <a:xfrm>
                <a:off x="144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0" name="Freeform 2834"/>
              <p:cNvSpPr>
                <a:spLocks/>
              </p:cNvSpPr>
              <p:nvPr/>
            </p:nvSpPr>
            <p:spPr bwMode="auto">
              <a:xfrm>
                <a:off x="1421"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1" name="Freeform 2835"/>
              <p:cNvSpPr>
                <a:spLocks/>
              </p:cNvSpPr>
              <p:nvPr/>
            </p:nvSpPr>
            <p:spPr bwMode="auto">
              <a:xfrm>
                <a:off x="1395"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2" name="Freeform 2836"/>
              <p:cNvSpPr>
                <a:spLocks/>
              </p:cNvSpPr>
              <p:nvPr/>
            </p:nvSpPr>
            <p:spPr bwMode="auto">
              <a:xfrm>
                <a:off x="137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3" name="Freeform 2837"/>
              <p:cNvSpPr>
                <a:spLocks/>
              </p:cNvSpPr>
              <p:nvPr/>
            </p:nvSpPr>
            <p:spPr bwMode="auto">
              <a:xfrm>
                <a:off x="134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4" name="Freeform 2838"/>
              <p:cNvSpPr>
                <a:spLocks/>
              </p:cNvSpPr>
              <p:nvPr/>
            </p:nvSpPr>
            <p:spPr bwMode="auto">
              <a:xfrm>
                <a:off x="173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5" name="Freeform 2839"/>
              <p:cNvSpPr>
                <a:spLocks/>
              </p:cNvSpPr>
              <p:nvPr/>
            </p:nvSpPr>
            <p:spPr bwMode="auto">
              <a:xfrm>
                <a:off x="1718" y="3052"/>
                <a:ext cx="7" cy="3"/>
              </a:xfrm>
              <a:custGeom>
                <a:avLst/>
                <a:gdLst>
                  <a:gd name="T0" fmla="*/ 7 w 7"/>
                  <a:gd name="T1" fmla="*/ 2 h 3"/>
                  <a:gd name="T2" fmla="*/ 3 w 7"/>
                  <a:gd name="T3" fmla="*/ 3 h 3"/>
                  <a:gd name="T4" fmla="*/ 0 w 7"/>
                  <a:gd name="T5" fmla="*/ 2 h 3"/>
                  <a:gd name="T6" fmla="*/ 3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3" y="3"/>
                    </a:lnTo>
                    <a:lnTo>
                      <a:pt x="0" y="2"/>
                    </a:lnTo>
                    <a:lnTo>
                      <a:pt x="3"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6" name="Freeform 2840"/>
              <p:cNvSpPr>
                <a:spLocks/>
              </p:cNvSpPr>
              <p:nvPr/>
            </p:nvSpPr>
            <p:spPr bwMode="auto">
              <a:xfrm>
                <a:off x="1692" y="3052"/>
                <a:ext cx="7" cy="3"/>
              </a:xfrm>
              <a:custGeom>
                <a:avLst/>
                <a:gdLst>
                  <a:gd name="T0" fmla="*/ 7 w 7"/>
                  <a:gd name="T1" fmla="*/ 2 h 3"/>
                  <a:gd name="T2" fmla="*/ 4 w 7"/>
                  <a:gd name="T3" fmla="*/ 3 h 3"/>
                  <a:gd name="T4" fmla="*/ 0 w 7"/>
                  <a:gd name="T5" fmla="*/ 2 h 3"/>
                  <a:gd name="T6" fmla="*/ 4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4" y="3"/>
                    </a:lnTo>
                    <a:lnTo>
                      <a:pt x="0" y="2"/>
                    </a:lnTo>
                    <a:lnTo>
                      <a:pt x="4"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7" name="Freeform 2841"/>
              <p:cNvSpPr>
                <a:spLocks/>
              </p:cNvSpPr>
              <p:nvPr/>
            </p:nvSpPr>
            <p:spPr bwMode="auto">
              <a:xfrm>
                <a:off x="166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8" name="Freeform 2842"/>
              <p:cNvSpPr>
                <a:spLocks/>
              </p:cNvSpPr>
              <p:nvPr/>
            </p:nvSpPr>
            <p:spPr bwMode="auto">
              <a:xfrm>
                <a:off x="1641"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09" name="Freeform 2843"/>
              <p:cNvSpPr>
                <a:spLocks/>
              </p:cNvSpPr>
              <p:nvPr/>
            </p:nvSpPr>
            <p:spPr bwMode="auto">
              <a:xfrm>
                <a:off x="1615"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0" name="Freeform 2844"/>
              <p:cNvSpPr>
                <a:spLocks/>
              </p:cNvSpPr>
              <p:nvPr/>
            </p:nvSpPr>
            <p:spPr bwMode="auto">
              <a:xfrm>
                <a:off x="1589"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1" name="Freeform 2845"/>
              <p:cNvSpPr>
                <a:spLocks/>
              </p:cNvSpPr>
              <p:nvPr/>
            </p:nvSpPr>
            <p:spPr bwMode="auto">
              <a:xfrm>
                <a:off x="1564" y="3052"/>
                <a:ext cx="5" cy="3"/>
              </a:xfrm>
              <a:custGeom>
                <a:avLst/>
                <a:gdLst>
                  <a:gd name="T0" fmla="*/ 5 w 5"/>
                  <a:gd name="T1" fmla="*/ 2 h 3"/>
                  <a:gd name="T2" fmla="*/ 3 w 5"/>
                  <a:gd name="T3" fmla="*/ 3 h 3"/>
                  <a:gd name="T4" fmla="*/ 0 w 5"/>
                  <a:gd name="T5" fmla="*/ 2 h 3"/>
                  <a:gd name="T6" fmla="*/ 3 w 5"/>
                  <a:gd name="T7" fmla="*/ 0 h 3"/>
                  <a:gd name="T8" fmla="*/ 5 w 5"/>
                  <a:gd name="T9" fmla="*/ 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lnTo>
                      <a:pt x="3" y="3"/>
                    </a:lnTo>
                    <a:lnTo>
                      <a:pt x="0" y="2"/>
                    </a:lnTo>
                    <a:lnTo>
                      <a:pt x="3" y="0"/>
                    </a:lnTo>
                    <a:lnTo>
                      <a:pt x="5"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2" name="Freeform 2846"/>
              <p:cNvSpPr>
                <a:spLocks/>
              </p:cNvSpPr>
              <p:nvPr/>
            </p:nvSpPr>
            <p:spPr bwMode="auto">
              <a:xfrm>
                <a:off x="153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3" name="Freeform 2847"/>
              <p:cNvSpPr>
                <a:spLocks/>
              </p:cNvSpPr>
              <p:nvPr/>
            </p:nvSpPr>
            <p:spPr bwMode="auto">
              <a:xfrm>
                <a:off x="1512" y="3052"/>
                <a:ext cx="6" cy="3"/>
              </a:xfrm>
              <a:custGeom>
                <a:avLst/>
                <a:gdLst>
                  <a:gd name="T0" fmla="*/ 6 w 6"/>
                  <a:gd name="T1" fmla="*/ 2 h 3"/>
                  <a:gd name="T2" fmla="*/ 2 w 6"/>
                  <a:gd name="T3" fmla="*/ 3 h 3"/>
                  <a:gd name="T4" fmla="*/ 0 w 6"/>
                  <a:gd name="T5" fmla="*/ 2 h 3"/>
                  <a:gd name="T6" fmla="*/ 2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2" y="3"/>
                    </a:lnTo>
                    <a:lnTo>
                      <a:pt x="0" y="2"/>
                    </a:lnTo>
                    <a:lnTo>
                      <a:pt x="2"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4" name="Freeform 2848"/>
              <p:cNvSpPr>
                <a:spLocks/>
              </p:cNvSpPr>
              <p:nvPr/>
            </p:nvSpPr>
            <p:spPr bwMode="auto">
              <a:xfrm>
                <a:off x="1485" y="3052"/>
                <a:ext cx="7" cy="3"/>
              </a:xfrm>
              <a:custGeom>
                <a:avLst/>
                <a:gdLst>
                  <a:gd name="T0" fmla="*/ 7 w 7"/>
                  <a:gd name="T1" fmla="*/ 2 h 3"/>
                  <a:gd name="T2" fmla="*/ 5 w 7"/>
                  <a:gd name="T3" fmla="*/ 3 h 3"/>
                  <a:gd name="T4" fmla="*/ 0 w 7"/>
                  <a:gd name="T5" fmla="*/ 2 h 3"/>
                  <a:gd name="T6" fmla="*/ 5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5" y="3"/>
                    </a:lnTo>
                    <a:lnTo>
                      <a:pt x="0" y="2"/>
                    </a:lnTo>
                    <a:lnTo>
                      <a:pt x="5"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5" name="Freeform 2849"/>
              <p:cNvSpPr>
                <a:spLocks/>
              </p:cNvSpPr>
              <p:nvPr/>
            </p:nvSpPr>
            <p:spPr bwMode="auto">
              <a:xfrm>
                <a:off x="1461"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6" name="Freeform 2850"/>
              <p:cNvSpPr>
                <a:spLocks/>
              </p:cNvSpPr>
              <p:nvPr/>
            </p:nvSpPr>
            <p:spPr bwMode="auto">
              <a:xfrm>
                <a:off x="143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7" name="Freeform 2851"/>
              <p:cNvSpPr>
                <a:spLocks/>
              </p:cNvSpPr>
              <p:nvPr/>
            </p:nvSpPr>
            <p:spPr bwMode="auto">
              <a:xfrm>
                <a:off x="1408" y="3052"/>
                <a:ext cx="7" cy="3"/>
              </a:xfrm>
              <a:custGeom>
                <a:avLst/>
                <a:gdLst>
                  <a:gd name="T0" fmla="*/ 7 w 7"/>
                  <a:gd name="T1" fmla="*/ 2 h 3"/>
                  <a:gd name="T2" fmla="*/ 2 w 7"/>
                  <a:gd name="T3" fmla="*/ 3 h 3"/>
                  <a:gd name="T4" fmla="*/ 0 w 7"/>
                  <a:gd name="T5" fmla="*/ 2 h 3"/>
                  <a:gd name="T6" fmla="*/ 2 w 7"/>
                  <a:gd name="T7" fmla="*/ 0 h 3"/>
                  <a:gd name="T8" fmla="*/ 7 w 7"/>
                  <a:gd name="T9" fmla="*/ 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7" y="2"/>
                    </a:moveTo>
                    <a:lnTo>
                      <a:pt x="2" y="3"/>
                    </a:lnTo>
                    <a:lnTo>
                      <a:pt x="0" y="2"/>
                    </a:lnTo>
                    <a:lnTo>
                      <a:pt x="2" y="0"/>
                    </a:lnTo>
                    <a:lnTo>
                      <a:pt x="7"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8" name="Freeform 2852"/>
              <p:cNvSpPr>
                <a:spLocks/>
              </p:cNvSpPr>
              <p:nvPr/>
            </p:nvSpPr>
            <p:spPr bwMode="auto">
              <a:xfrm>
                <a:off x="1382" y="3052"/>
                <a:ext cx="6" cy="3"/>
              </a:xfrm>
              <a:custGeom>
                <a:avLst/>
                <a:gdLst>
                  <a:gd name="T0" fmla="*/ 6 w 6"/>
                  <a:gd name="T1" fmla="*/ 2 h 3"/>
                  <a:gd name="T2" fmla="*/ 4 w 6"/>
                  <a:gd name="T3" fmla="*/ 3 h 3"/>
                  <a:gd name="T4" fmla="*/ 0 w 6"/>
                  <a:gd name="T5" fmla="*/ 2 h 3"/>
                  <a:gd name="T6" fmla="*/ 4 w 6"/>
                  <a:gd name="T7" fmla="*/ 0 h 3"/>
                  <a:gd name="T8" fmla="*/ 6 w 6"/>
                  <a:gd name="T9" fmla="*/ 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6" y="2"/>
                    </a:moveTo>
                    <a:lnTo>
                      <a:pt x="4" y="3"/>
                    </a:lnTo>
                    <a:lnTo>
                      <a:pt x="0" y="2"/>
                    </a:lnTo>
                    <a:lnTo>
                      <a:pt x="4" y="0"/>
                    </a:lnTo>
                    <a:lnTo>
                      <a:pt x="6"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19" name="Freeform 2853"/>
              <p:cNvSpPr>
                <a:spLocks/>
              </p:cNvSpPr>
              <p:nvPr/>
            </p:nvSpPr>
            <p:spPr bwMode="auto">
              <a:xfrm>
                <a:off x="1358"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320" name="Freeform 2854"/>
              <p:cNvSpPr>
                <a:spLocks/>
              </p:cNvSpPr>
              <p:nvPr/>
            </p:nvSpPr>
            <p:spPr bwMode="auto">
              <a:xfrm>
                <a:off x="1745" y="3052"/>
                <a:ext cx="4" cy="3"/>
              </a:xfrm>
              <a:custGeom>
                <a:avLst/>
                <a:gdLst>
                  <a:gd name="T0" fmla="*/ 4 w 4"/>
                  <a:gd name="T1" fmla="*/ 2 h 3"/>
                  <a:gd name="T2" fmla="*/ 2 w 4"/>
                  <a:gd name="T3" fmla="*/ 3 h 3"/>
                  <a:gd name="T4" fmla="*/ 0 w 4"/>
                  <a:gd name="T5" fmla="*/ 2 h 3"/>
                  <a:gd name="T6" fmla="*/ 2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2" y="3"/>
                    </a:lnTo>
                    <a:lnTo>
                      <a:pt x="0" y="2"/>
                    </a:lnTo>
                    <a:lnTo>
                      <a:pt x="2" y="0"/>
                    </a:lnTo>
                    <a:lnTo>
                      <a:pt x="4" y="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sp>
          <p:nvSpPr>
            <p:cNvPr id="2165" name="Line 2855"/>
            <p:cNvSpPr>
              <a:spLocks noChangeShapeType="1"/>
            </p:cNvSpPr>
            <p:nvPr/>
          </p:nvSpPr>
          <p:spPr bwMode="auto">
            <a:xfrm flipH="1">
              <a:off x="2454" y="3025"/>
              <a:ext cx="60" cy="1"/>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66" name="Freeform 2856"/>
            <p:cNvSpPr>
              <a:spLocks/>
            </p:cNvSpPr>
            <p:nvPr/>
          </p:nvSpPr>
          <p:spPr bwMode="auto">
            <a:xfrm>
              <a:off x="2357" y="3019"/>
              <a:ext cx="59" cy="6"/>
            </a:xfrm>
            <a:custGeom>
              <a:avLst/>
              <a:gdLst>
                <a:gd name="T0" fmla="*/ 202 w 202"/>
                <a:gd name="T1" fmla="*/ 27 h 27"/>
                <a:gd name="T2" fmla="*/ 73 w 202"/>
                <a:gd name="T3" fmla="*/ 27 h 27"/>
                <a:gd name="T4" fmla="*/ 54 w 202"/>
                <a:gd name="T5" fmla="*/ 25 h 27"/>
                <a:gd name="T6" fmla="*/ 35 w 202"/>
                <a:gd name="T7" fmla="*/ 20 h 27"/>
                <a:gd name="T8" fmla="*/ 17 w 202"/>
                <a:gd name="T9" fmla="*/ 12 h 27"/>
                <a:gd name="T10" fmla="*/ 1 w 202"/>
                <a:gd name="T11" fmla="*/ 1 h 27"/>
                <a:gd name="T12" fmla="*/ 0 w 202"/>
                <a:gd name="T13" fmla="*/ 0 h 27"/>
                <a:gd name="T14" fmla="*/ 0 60000 65536"/>
                <a:gd name="T15" fmla="*/ 0 60000 65536"/>
                <a:gd name="T16" fmla="*/ 0 60000 65536"/>
                <a:gd name="T17" fmla="*/ 0 60000 65536"/>
                <a:gd name="T18" fmla="*/ 0 60000 65536"/>
                <a:gd name="T19" fmla="*/ 0 60000 65536"/>
                <a:gd name="T20" fmla="*/ 0 60000 65536"/>
                <a:gd name="T21" fmla="*/ 0 w 202"/>
                <a:gd name="T22" fmla="*/ 0 h 27"/>
                <a:gd name="T23" fmla="*/ 202 w 202"/>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27">
                  <a:moveTo>
                    <a:pt x="202" y="27"/>
                  </a:moveTo>
                  <a:lnTo>
                    <a:pt x="73" y="27"/>
                  </a:lnTo>
                  <a:lnTo>
                    <a:pt x="54" y="25"/>
                  </a:lnTo>
                  <a:lnTo>
                    <a:pt x="35" y="20"/>
                  </a:lnTo>
                  <a:lnTo>
                    <a:pt x="17" y="12"/>
                  </a:lnTo>
                  <a:lnTo>
                    <a:pt x="1" y="1"/>
                  </a:lnTo>
                  <a:lnTo>
                    <a:pt x="0" y="0"/>
                  </a:lnTo>
                </a:path>
              </a:pathLst>
            </a:custGeom>
            <a:noFill/>
            <a:ln w="12700">
              <a:solidFill>
                <a:srgbClr val="8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167" name="Line 2857"/>
            <p:cNvSpPr>
              <a:spLocks noChangeShapeType="1"/>
            </p:cNvSpPr>
            <p:nvPr/>
          </p:nvSpPr>
          <p:spPr bwMode="auto">
            <a:xfrm flipV="1">
              <a:off x="2346" y="2944"/>
              <a:ext cx="1" cy="48"/>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68" name="Rectangle 2858"/>
            <p:cNvSpPr>
              <a:spLocks noChangeArrowheads="1"/>
            </p:cNvSpPr>
            <p:nvPr/>
          </p:nvSpPr>
          <p:spPr bwMode="auto">
            <a:xfrm>
              <a:off x="2261"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69" name="Rectangle 2859"/>
            <p:cNvSpPr>
              <a:spLocks noChangeArrowheads="1"/>
            </p:cNvSpPr>
            <p:nvPr/>
          </p:nvSpPr>
          <p:spPr bwMode="auto">
            <a:xfrm>
              <a:off x="2266" y="2695"/>
              <a:ext cx="4" cy="3"/>
            </a:xfrm>
            <a:prstGeom prst="rect">
              <a:avLst/>
            </a:prstGeom>
            <a:solidFill>
              <a:srgbClr val="FFFFFF"/>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70" name="Freeform 2860"/>
            <p:cNvSpPr>
              <a:spLocks/>
            </p:cNvSpPr>
            <p:nvPr/>
          </p:nvSpPr>
          <p:spPr bwMode="auto">
            <a:xfrm>
              <a:off x="2262" y="2696"/>
              <a:ext cx="2" cy="1"/>
            </a:xfrm>
            <a:custGeom>
              <a:avLst/>
              <a:gdLst>
                <a:gd name="T0" fmla="*/ 0 w 8"/>
                <a:gd name="T1" fmla="*/ 2 h 4"/>
                <a:gd name="T2" fmla="*/ 2 w 8"/>
                <a:gd name="T3" fmla="*/ 0 h 4"/>
                <a:gd name="T4" fmla="*/ 6 w 8"/>
                <a:gd name="T5" fmla="*/ 0 h 4"/>
                <a:gd name="T6" fmla="*/ 8 w 8"/>
                <a:gd name="T7" fmla="*/ 2 h 4"/>
                <a:gd name="T8" fmla="*/ 6 w 8"/>
                <a:gd name="T9" fmla="*/ 4 h 4"/>
                <a:gd name="T10" fmla="*/ 2 w 8"/>
                <a:gd name="T11" fmla="*/ 4 h 4"/>
                <a:gd name="T12" fmla="*/ 0 w 8"/>
                <a:gd name="T13" fmla="*/ 2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2"/>
                  </a:moveTo>
                  <a:lnTo>
                    <a:pt x="2" y="0"/>
                  </a:lnTo>
                  <a:lnTo>
                    <a:pt x="6" y="0"/>
                  </a:lnTo>
                  <a:lnTo>
                    <a:pt x="8"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71" name="Freeform 2861"/>
            <p:cNvSpPr>
              <a:spLocks/>
            </p:cNvSpPr>
            <p:nvPr/>
          </p:nvSpPr>
          <p:spPr bwMode="auto">
            <a:xfrm>
              <a:off x="2267" y="2696"/>
              <a:ext cx="1" cy="1"/>
            </a:xfrm>
            <a:custGeom>
              <a:avLst/>
              <a:gdLst>
                <a:gd name="T0" fmla="*/ 0 w 7"/>
                <a:gd name="T1" fmla="*/ 2 h 4"/>
                <a:gd name="T2" fmla="*/ 2 w 7"/>
                <a:gd name="T3" fmla="*/ 0 h 4"/>
                <a:gd name="T4" fmla="*/ 6 w 7"/>
                <a:gd name="T5" fmla="*/ 0 h 4"/>
                <a:gd name="T6" fmla="*/ 7 w 7"/>
                <a:gd name="T7" fmla="*/ 2 h 4"/>
                <a:gd name="T8" fmla="*/ 6 w 7"/>
                <a:gd name="T9" fmla="*/ 4 h 4"/>
                <a:gd name="T10" fmla="*/ 2 w 7"/>
                <a:gd name="T11" fmla="*/ 4 h 4"/>
                <a:gd name="T12" fmla="*/ 0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0" y="2"/>
                  </a:moveTo>
                  <a:lnTo>
                    <a:pt x="2" y="0"/>
                  </a:lnTo>
                  <a:lnTo>
                    <a:pt x="6" y="0"/>
                  </a:lnTo>
                  <a:lnTo>
                    <a:pt x="7" y="2"/>
                  </a:lnTo>
                  <a:lnTo>
                    <a:pt x="6" y="4"/>
                  </a:lnTo>
                  <a:lnTo>
                    <a:pt x="2"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72" name="Rectangle 2862"/>
            <p:cNvSpPr>
              <a:spLocks noChangeArrowheads="1"/>
            </p:cNvSpPr>
            <p:nvPr/>
          </p:nvSpPr>
          <p:spPr bwMode="auto">
            <a:xfrm>
              <a:off x="2006" y="2834"/>
              <a:ext cx="428" cy="44"/>
            </a:xfrm>
            <a:prstGeom prst="rect">
              <a:avLst/>
            </a:prstGeom>
            <a:solidFill>
              <a:srgbClr val="C0C0C0"/>
            </a:solidFill>
            <a:ln w="1588">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173" name="Group 2863"/>
            <p:cNvGrpSpPr>
              <a:grpSpLocks/>
            </p:cNvGrpSpPr>
            <p:nvPr/>
          </p:nvGrpSpPr>
          <p:grpSpPr bwMode="auto">
            <a:xfrm>
              <a:off x="2033" y="2838"/>
              <a:ext cx="374" cy="35"/>
              <a:chOff x="1353" y="2855"/>
              <a:chExt cx="374" cy="35"/>
            </a:xfrm>
          </p:grpSpPr>
          <p:sp>
            <p:nvSpPr>
              <p:cNvPr id="2174" name="Rectangle 2864"/>
              <p:cNvSpPr>
                <a:spLocks noChangeArrowheads="1"/>
              </p:cNvSpPr>
              <p:nvPr/>
            </p:nvSpPr>
            <p:spPr bwMode="auto">
              <a:xfrm>
                <a:off x="1467" y="2855"/>
                <a:ext cx="20" cy="35"/>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75" name="Freeform 2865"/>
              <p:cNvSpPr>
                <a:spLocks/>
              </p:cNvSpPr>
              <p:nvPr/>
            </p:nvSpPr>
            <p:spPr bwMode="auto">
              <a:xfrm>
                <a:off x="1373" y="2873"/>
                <a:ext cx="6" cy="6"/>
              </a:xfrm>
              <a:custGeom>
                <a:avLst/>
                <a:gdLst>
                  <a:gd name="T0" fmla="*/ 6 w 6"/>
                  <a:gd name="T1" fmla="*/ 4 h 6"/>
                  <a:gd name="T2" fmla="*/ 4 w 6"/>
                  <a:gd name="T3" fmla="*/ 6 h 6"/>
                  <a:gd name="T4" fmla="*/ 0 w 6"/>
                  <a:gd name="T5" fmla="*/ 4 h 6"/>
                  <a:gd name="T6" fmla="*/ 4 w 6"/>
                  <a:gd name="T7" fmla="*/ 0 h 6"/>
                  <a:gd name="T8" fmla="*/ 6 w 6"/>
                  <a:gd name="T9" fmla="*/ 4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lnTo>
                      <a:pt x="4" y="6"/>
                    </a:lnTo>
                    <a:lnTo>
                      <a:pt x="0" y="4"/>
                    </a:lnTo>
                    <a:lnTo>
                      <a:pt x="4" y="0"/>
                    </a:lnTo>
                    <a:lnTo>
                      <a:pt x="6"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76" name="Freeform 2866"/>
              <p:cNvSpPr>
                <a:spLocks/>
              </p:cNvSpPr>
              <p:nvPr/>
            </p:nvSpPr>
            <p:spPr bwMode="auto">
              <a:xfrm>
                <a:off x="1364" y="2873"/>
                <a:ext cx="4" cy="6"/>
              </a:xfrm>
              <a:custGeom>
                <a:avLst/>
                <a:gdLst>
                  <a:gd name="T0" fmla="*/ 4 w 4"/>
                  <a:gd name="T1" fmla="*/ 4 h 6"/>
                  <a:gd name="T2" fmla="*/ 2 w 4"/>
                  <a:gd name="T3" fmla="*/ 6 h 6"/>
                  <a:gd name="T4" fmla="*/ 0 w 4"/>
                  <a:gd name="T5" fmla="*/ 4 h 6"/>
                  <a:gd name="T6" fmla="*/ 2 w 4"/>
                  <a:gd name="T7" fmla="*/ 0 h 6"/>
                  <a:gd name="T8" fmla="*/ 4 w 4"/>
                  <a:gd name="T9" fmla="*/ 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4"/>
                    </a:moveTo>
                    <a:lnTo>
                      <a:pt x="2" y="6"/>
                    </a:lnTo>
                    <a:lnTo>
                      <a:pt x="0" y="4"/>
                    </a:lnTo>
                    <a:lnTo>
                      <a:pt x="2" y="0"/>
                    </a:lnTo>
                    <a:lnTo>
                      <a:pt x="4" y="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77" name="Freeform 2867"/>
              <p:cNvSpPr>
                <a:spLocks/>
              </p:cNvSpPr>
              <p:nvPr/>
            </p:nvSpPr>
            <p:spPr bwMode="auto">
              <a:xfrm>
                <a:off x="1353" y="2873"/>
                <a:ext cx="7" cy="6"/>
              </a:xfrm>
              <a:custGeom>
                <a:avLst/>
                <a:gdLst>
                  <a:gd name="T0" fmla="*/ 7 w 7"/>
                  <a:gd name="T1" fmla="*/ 4 h 6"/>
                  <a:gd name="T2" fmla="*/ 4 w 7"/>
                  <a:gd name="T3" fmla="*/ 6 h 6"/>
                  <a:gd name="T4" fmla="*/ 0 w 7"/>
                  <a:gd name="T5" fmla="*/ 4 h 6"/>
                  <a:gd name="T6" fmla="*/ 4 w 7"/>
                  <a:gd name="T7" fmla="*/ 0 h 6"/>
                  <a:gd name="T8" fmla="*/ 7 w 7"/>
                  <a:gd name="T9" fmla="*/ 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4"/>
                    </a:moveTo>
                    <a:lnTo>
                      <a:pt x="4" y="6"/>
                    </a:lnTo>
                    <a:lnTo>
                      <a:pt x="0" y="4"/>
                    </a:lnTo>
                    <a:lnTo>
                      <a:pt x="4" y="0"/>
                    </a:lnTo>
                    <a:lnTo>
                      <a:pt x="7" y="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78" name="Freeform 2868"/>
              <p:cNvSpPr>
                <a:spLocks/>
              </p:cNvSpPr>
              <p:nvPr/>
            </p:nvSpPr>
            <p:spPr bwMode="auto">
              <a:xfrm>
                <a:off x="1384" y="2873"/>
                <a:ext cx="4" cy="6"/>
              </a:xfrm>
              <a:custGeom>
                <a:avLst/>
                <a:gdLst>
                  <a:gd name="T0" fmla="*/ 2 w 4"/>
                  <a:gd name="T1" fmla="*/ 6 h 6"/>
                  <a:gd name="T2" fmla="*/ 0 w 4"/>
                  <a:gd name="T3" fmla="*/ 4 h 6"/>
                  <a:gd name="T4" fmla="*/ 2 w 4"/>
                  <a:gd name="T5" fmla="*/ 0 h 6"/>
                  <a:gd name="T6" fmla="*/ 4 w 4"/>
                  <a:gd name="T7" fmla="*/ 4 h 6"/>
                  <a:gd name="T8" fmla="*/ 2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2" y="6"/>
                    </a:moveTo>
                    <a:lnTo>
                      <a:pt x="0" y="4"/>
                    </a:lnTo>
                    <a:lnTo>
                      <a:pt x="2" y="0"/>
                    </a:lnTo>
                    <a:lnTo>
                      <a:pt x="4" y="4"/>
                    </a:lnTo>
                    <a:lnTo>
                      <a:pt x="2"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79" name="Rectangle 2869"/>
              <p:cNvSpPr>
                <a:spLocks noChangeArrowheads="1"/>
              </p:cNvSpPr>
              <p:nvPr/>
            </p:nvSpPr>
            <p:spPr bwMode="auto">
              <a:xfrm>
                <a:off x="1509" y="2877"/>
                <a:ext cx="84" cy="9"/>
              </a:xfrm>
              <a:prstGeom prst="rect">
                <a:avLst/>
              </a:prstGeom>
              <a:solidFill>
                <a:srgbClr val="808080"/>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80" name="Rectangle 2870"/>
              <p:cNvSpPr>
                <a:spLocks noChangeArrowheads="1"/>
              </p:cNvSpPr>
              <p:nvPr/>
            </p:nvSpPr>
            <p:spPr bwMode="auto">
              <a:xfrm>
                <a:off x="1421"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81" name="Freeform 2871"/>
              <p:cNvSpPr>
                <a:spLocks/>
              </p:cNvSpPr>
              <p:nvPr/>
            </p:nvSpPr>
            <p:spPr bwMode="auto">
              <a:xfrm>
                <a:off x="1423"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7 w 16"/>
                  <a:gd name="T17" fmla="*/ 13 h 13"/>
                  <a:gd name="T18" fmla="*/ 7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7" y="13"/>
                    </a:lnTo>
                    <a:lnTo>
                      <a:pt x="7" y="11"/>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82" name="Rectangle 2872"/>
              <p:cNvSpPr>
                <a:spLocks noChangeArrowheads="1"/>
              </p:cNvSpPr>
              <p:nvPr/>
            </p:nvSpPr>
            <p:spPr bwMode="auto">
              <a:xfrm>
                <a:off x="1399" y="2864"/>
                <a:ext cx="20" cy="17"/>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83" name="Freeform 2873"/>
              <p:cNvSpPr>
                <a:spLocks/>
              </p:cNvSpPr>
              <p:nvPr/>
            </p:nvSpPr>
            <p:spPr bwMode="auto">
              <a:xfrm>
                <a:off x="1401" y="2866"/>
                <a:ext cx="16" cy="13"/>
              </a:xfrm>
              <a:custGeom>
                <a:avLst/>
                <a:gdLst>
                  <a:gd name="T0" fmla="*/ 0 w 16"/>
                  <a:gd name="T1" fmla="*/ 9 h 13"/>
                  <a:gd name="T2" fmla="*/ 0 w 16"/>
                  <a:gd name="T3" fmla="*/ 0 h 13"/>
                  <a:gd name="T4" fmla="*/ 16 w 16"/>
                  <a:gd name="T5" fmla="*/ 0 h 13"/>
                  <a:gd name="T6" fmla="*/ 16 w 16"/>
                  <a:gd name="T7" fmla="*/ 9 h 13"/>
                  <a:gd name="T8" fmla="*/ 11 w 16"/>
                  <a:gd name="T9" fmla="*/ 9 h 13"/>
                  <a:gd name="T10" fmla="*/ 11 w 16"/>
                  <a:gd name="T11" fmla="*/ 11 h 13"/>
                  <a:gd name="T12" fmla="*/ 11 w 16"/>
                  <a:gd name="T13" fmla="*/ 11 h 13"/>
                  <a:gd name="T14" fmla="*/ 11 w 16"/>
                  <a:gd name="T15" fmla="*/ 13 h 13"/>
                  <a:gd name="T16" fmla="*/ 5 w 16"/>
                  <a:gd name="T17" fmla="*/ 13 h 13"/>
                  <a:gd name="T18" fmla="*/ 5 w 16"/>
                  <a:gd name="T19" fmla="*/ 11 h 13"/>
                  <a:gd name="T20" fmla="*/ 5 w 16"/>
                  <a:gd name="T21" fmla="*/ 11 h 13"/>
                  <a:gd name="T22" fmla="*/ 5 w 16"/>
                  <a:gd name="T23" fmla="*/ 9 h 13"/>
                  <a:gd name="T24" fmla="*/ 0 w 16"/>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3"/>
                  <a:gd name="T41" fmla="*/ 16 w 16"/>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3">
                    <a:moveTo>
                      <a:pt x="0" y="9"/>
                    </a:moveTo>
                    <a:lnTo>
                      <a:pt x="0" y="0"/>
                    </a:lnTo>
                    <a:lnTo>
                      <a:pt x="16" y="0"/>
                    </a:lnTo>
                    <a:lnTo>
                      <a:pt x="16" y="9"/>
                    </a:lnTo>
                    <a:lnTo>
                      <a:pt x="11" y="9"/>
                    </a:lnTo>
                    <a:lnTo>
                      <a:pt x="11" y="11"/>
                    </a:lnTo>
                    <a:lnTo>
                      <a:pt x="11" y="13"/>
                    </a:lnTo>
                    <a:lnTo>
                      <a:pt x="5" y="13"/>
                    </a:lnTo>
                    <a:lnTo>
                      <a:pt x="5" y="11"/>
                    </a:lnTo>
                    <a:lnTo>
                      <a:pt x="5"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84" name="Rectangle 2874"/>
              <p:cNvSpPr>
                <a:spLocks noChangeArrowheads="1"/>
              </p:cNvSpPr>
              <p:nvPr/>
            </p:nvSpPr>
            <p:spPr bwMode="auto">
              <a:xfrm>
                <a:off x="1621"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85" name="Rectangle 2875"/>
              <p:cNvSpPr>
                <a:spLocks noChangeArrowheads="1"/>
              </p:cNvSpPr>
              <p:nvPr/>
            </p:nvSpPr>
            <p:spPr bwMode="auto">
              <a:xfrm>
                <a:off x="1643"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86" name="Freeform 2876"/>
              <p:cNvSpPr>
                <a:spLocks/>
              </p:cNvSpPr>
              <p:nvPr/>
            </p:nvSpPr>
            <p:spPr bwMode="auto">
              <a:xfrm>
                <a:off x="1626"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87" name="Freeform 2877"/>
              <p:cNvSpPr>
                <a:spLocks/>
              </p:cNvSpPr>
              <p:nvPr/>
            </p:nvSpPr>
            <p:spPr bwMode="auto">
              <a:xfrm>
                <a:off x="1648" y="2870"/>
                <a:ext cx="6" cy="5"/>
              </a:xfrm>
              <a:custGeom>
                <a:avLst/>
                <a:gdLst>
                  <a:gd name="T0" fmla="*/ 0 w 6"/>
                  <a:gd name="T1" fmla="*/ 3 h 5"/>
                  <a:gd name="T2" fmla="*/ 2 w 6"/>
                  <a:gd name="T3" fmla="*/ 0 h 5"/>
                  <a:gd name="T4" fmla="*/ 6 w 6"/>
                  <a:gd name="T5" fmla="*/ 0 h 5"/>
                  <a:gd name="T6" fmla="*/ 6 w 6"/>
                  <a:gd name="T7" fmla="*/ 3 h 5"/>
                  <a:gd name="T8" fmla="*/ 6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6" y="0"/>
                    </a:lnTo>
                    <a:lnTo>
                      <a:pt x="6"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88" name="Rectangle 2878"/>
              <p:cNvSpPr>
                <a:spLocks noChangeArrowheads="1"/>
              </p:cNvSpPr>
              <p:nvPr/>
            </p:nvSpPr>
            <p:spPr bwMode="auto">
              <a:xfrm>
                <a:off x="1687" y="2866"/>
                <a:ext cx="18"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89" name="Rectangle 2879"/>
              <p:cNvSpPr>
                <a:spLocks noChangeArrowheads="1"/>
              </p:cNvSpPr>
              <p:nvPr/>
            </p:nvSpPr>
            <p:spPr bwMode="auto">
              <a:xfrm>
                <a:off x="1707" y="2866"/>
                <a:ext cx="20" cy="13"/>
              </a:xfrm>
              <a:prstGeom prst="rect">
                <a:avLst/>
              </a:prstGeom>
              <a:solidFill>
                <a:srgbClr val="FFFFFF"/>
              </a:solidFill>
              <a:ln w="317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190" name="Freeform 2880"/>
              <p:cNvSpPr>
                <a:spLocks/>
              </p:cNvSpPr>
              <p:nvPr/>
            </p:nvSpPr>
            <p:spPr bwMode="auto">
              <a:xfrm>
                <a:off x="1692" y="2870"/>
                <a:ext cx="8" cy="5"/>
              </a:xfrm>
              <a:custGeom>
                <a:avLst/>
                <a:gdLst>
                  <a:gd name="T0" fmla="*/ 0 w 8"/>
                  <a:gd name="T1" fmla="*/ 3 h 5"/>
                  <a:gd name="T2" fmla="*/ 2 w 8"/>
                  <a:gd name="T3" fmla="*/ 0 h 5"/>
                  <a:gd name="T4" fmla="*/ 6 w 8"/>
                  <a:gd name="T5" fmla="*/ 0 h 5"/>
                  <a:gd name="T6" fmla="*/ 8 w 8"/>
                  <a:gd name="T7" fmla="*/ 3 h 5"/>
                  <a:gd name="T8" fmla="*/ 6 w 8"/>
                  <a:gd name="T9" fmla="*/ 5 h 5"/>
                  <a:gd name="T10" fmla="*/ 2 w 8"/>
                  <a:gd name="T11" fmla="*/ 5 h 5"/>
                  <a:gd name="T12" fmla="*/ 0 w 8"/>
                  <a:gd name="T13" fmla="*/ 3 h 5"/>
                  <a:gd name="T14" fmla="*/ 0 60000 65536"/>
                  <a:gd name="T15" fmla="*/ 0 60000 65536"/>
                  <a:gd name="T16" fmla="*/ 0 60000 65536"/>
                  <a:gd name="T17" fmla="*/ 0 60000 65536"/>
                  <a:gd name="T18" fmla="*/ 0 60000 65536"/>
                  <a:gd name="T19" fmla="*/ 0 60000 65536"/>
                  <a:gd name="T20" fmla="*/ 0 60000 65536"/>
                  <a:gd name="T21" fmla="*/ 0 w 8"/>
                  <a:gd name="T22" fmla="*/ 0 h 5"/>
                  <a:gd name="T23" fmla="*/ 8 w 8"/>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5">
                    <a:moveTo>
                      <a:pt x="0" y="3"/>
                    </a:moveTo>
                    <a:lnTo>
                      <a:pt x="2" y="0"/>
                    </a:lnTo>
                    <a:lnTo>
                      <a:pt x="6" y="0"/>
                    </a:lnTo>
                    <a:lnTo>
                      <a:pt x="8" y="3"/>
                    </a:lnTo>
                    <a:lnTo>
                      <a:pt x="6"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sp>
            <p:nvSpPr>
              <p:cNvPr id="2191" name="Freeform 2881"/>
              <p:cNvSpPr>
                <a:spLocks/>
              </p:cNvSpPr>
              <p:nvPr/>
            </p:nvSpPr>
            <p:spPr bwMode="auto">
              <a:xfrm>
                <a:off x="1714" y="2870"/>
                <a:ext cx="6" cy="5"/>
              </a:xfrm>
              <a:custGeom>
                <a:avLst/>
                <a:gdLst>
                  <a:gd name="T0" fmla="*/ 0 w 6"/>
                  <a:gd name="T1" fmla="*/ 3 h 5"/>
                  <a:gd name="T2" fmla="*/ 2 w 6"/>
                  <a:gd name="T3" fmla="*/ 0 h 5"/>
                  <a:gd name="T4" fmla="*/ 4 w 6"/>
                  <a:gd name="T5" fmla="*/ 0 h 5"/>
                  <a:gd name="T6" fmla="*/ 6 w 6"/>
                  <a:gd name="T7" fmla="*/ 3 h 5"/>
                  <a:gd name="T8" fmla="*/ 4 w 6"/>
                  <a:gd name="T9" fmla="*/ 5 h 5"/>
                  <a:gd name="T10" fmla="*/ 2 w 6"/>
                  <a:gd name="T11" fmla="*/ 5 h 5"/>
                  <a:gd name="T12" fmla="*/ 0 w 6"/>
                  <a:gd name="T13" fmla="*/ 3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3"/>
                    </a:moveTo>
                    <a:lnTo>
                      <a:pt x="2" y="0"/>
                    </a:lnTo>
                    <a:lnTo>
                      <a:pt x="4" y="0"/>
                    </a:lnTo>
                    <a:lnTo>
                      <a:pt x="6" y="3"/>
                    </a:lnTo>
                    <a:lnTo>
                      <a:pt x="4" y="5"/>
                    </a:lnTo>
                    <a:lnTo>
                      <a:pt x="2"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solidFill>
                    <a:schemeClr val="bg1"/>
                  </a:solidFill>
                </a:endParaRPr>
              </a:p>
            </p:txBody>
          </p:sp>
        </p:grpSp>
      </p:grpSp>
      <p:sp>
        <p:nvSpPr>
          <p:cNvPr id="2089" name="Line 2882"/>
          <p:cNvSpPr>
            <a:spLocks noChangeShapeType="1"/>
          </p:cNvSpPr>
          <p:nvPr/>
        </p:nvSpPr>
        <p:spPr bwMode="auto">
          <a:xfrm>
            <a:off x="2593975" y="4394200"/>
            <a:ext cx="1398588" cy="7508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90" name="Line 2883"/>
          <p:cNvSpPr>
            <a:spLocks noChangeShapeType="1"/>
          </p:cNvSpPr>
          <p:nvPr/>
        </p:nvSpPr>
        <p:spPr bwMode="auto">
          <a:xfrm>
            <a:off x="2593975" y="4473575"/>
            <a:ext cx="1398588" cy="7508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91" name="Line 2884"/>
          <p:cNvSpPr>
            <a:spLocks noChangeShapeType="1"/>
          </p:cNvSpPr>
          <p:nvPr/>
        </p:nvSpPr>
        <p:spPr bwMode="auto">
          <a:xfrm flipV="1">
            <a:off x="2633663" y="4394200"/>
            <a:ext cx="1358900" cy="7508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sp>
        <p:nvSpPr>
          <p:cNvPr id="2092" name="Line 2885"/>
          <p:cNvSpPr>
            <a:spLocks noChangeShapeType="1"/>
          </p:cNvSpPr>
          <p:nvPr/>
        </p:nvSpPr>
        <p:spPr bwMode="auto">
          <a:xfrm flipV="1">
            <a:off x="2633663" y="4473575"/>
            <a:ext cx="1358900" cy="7508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solidFill>
                <a:schemeClr val="bg1"/>
              </a:solidFill>
            </a:endParaRPr>
          </a:p>
        </p:txBody>
      </p:sp>
      <p:cxnSp>
        <p:nvCxnSpPr>
          <p:cNvPr id="2093" name="AutoShape 2886"/>
          <p:cNvCxnSpPr>
            <a:cxnSpLocks noChangeShapeType="1"/>
            <a:stCxn id="19907" idx="3"/>
            <a:endCxn id="21328" idx="1"/>
          </p:cNvCxnSpPr>
          <p:nvPr/>
        </p:nvCxnSpPr>
        <p:spPr bwMode="auto">
          <a:xfrm>
            <a:off x="4383088" y="5297488"/>
            <a:ext cx="619125" cy="522287"/>
          </a:xfrm>
          <a:prstGeom prst="bentConnector3">
            <a:avLst>
              <a:gd name="adj1" fmla="val 50000"/>
            </a:avLst>
          </a:prstGeom>
          <a:noFill/>
          <a:ln w="31750">
            <a:solidFill>
              <a:schemeClr val="tx1"/>
            </a:solidFill>
            <a:miter lim="800000"/>
            <a:headEnd/>
            <a:tailEnd/>
          </a:ln>
          <a:extLst>
            <a:ext uri="{909E8E84-426E-40DD-AFC4-6F175D3DCCD1}">
              <a14:hiddenFill xmlns:a14="http://schemas.microsoft.com/office/drawing/2010/main">
                <a:noFill/>
              </a14:hiddenFill>
            </a:ext>
          </a:extLst>
        </p:spPr>
      </p:cxnSp>
      <p:sp>
        <p:nvSpPr>
          <p:cNvPr id="466759" name="Text Box 2887"/>
          <p:cNvSpPr txBox="1">
            <a:spLocks noChangeArrowheads="1"/>
          </p:cNvSpPr>
          <p:nvPr/>
        </p:nvSpPr>
        <p:spPr bwMode="auto">
          <a:xfrm>
            <a:off x="2171700" y="5961063"/>
            <a:ext cx="788999" cy="276999"/>
          </a:xfrm>
          <a:prstGeom prst="rect">
            <a:avLst/>
          </a:prstGeom>
          <a:noFill/>
          <a:ln w="9525">
            <a:noFill/>
            <a:miter lim="800000"/>
            <a:headEnd/>
            <a:tailEnd/>
          </a:ln>
          <a:effectLst/>
        </p:spPr>
        <p:txBody>
          <a:bodyPr wrap="none">
            <a:spAutoFit/>
          </a:bodyPr>
          <a:lstStyle/>
          <a:p>
            <a:pPr>
              <a:defRPr/>
            </a:pPr>
            <a:r>
              <a:rPr lang="en-US" sz="1200">
                <a:solidFill>
                  <a:schemeClr val="bg1"/>
                </a:solidFill>
                <a:effectLst>
                  <a:outerShdw blurRad="38100" dist="38100" dir="2700000" algn="tl">
                    <a:srgbClr val="000000"/>
                  </a:outerShdw>
                </a:effectLst>
              </a:rPr>
              <a:t>FDDI Ring</a:t>
            </a:r>
          </a:p>
        </p:txBody>
      </p:sp>
      <p:sp>
        <p:nvSpPr>
          <p:cNvPr id="466760" name="Text Box 2888"/>
          <p:cNvSpPr txBox="1">
            <a:spLocks noChangeArrowheads="1"/>
          </p:cNvSpPr>
          <p:nvPr/>
        </p:nvSpPr>
        <p:spPr bwMode="auto">
          <a:xfrm>
            <a:off x="1943100" y="5503863"/>
            <a:ext cx="1046697" cy="276999"/>
          </a:xfrm>
          <a:prstGeom prst="rect">
            <a:avLst/>
          </a:prstGeom>
          <a:noFill/>
          <a:ln w="9525">
            <a:noFill/>
            <a:miter lim="800000"/>
            <a:headEnd/>
            <a:tailEnd/>
          </a:ln>
          <a:effectLst/>
        </p:spPr>
        <p:txBody>
          <a:bodyPr wrap="none">
            <a:spAutoFit/>
          </a:bodyPr>
          <a:lstStyle/>
          <a:p>
            <a:pPr>
              <a:defRPr/>
            </a:pPr>
            <a:r>
              <a:rPr lang="en-US" sz="1200">
                <a:solidFill>
                  <a:schemeClr val="bg1"/>
                </a:solidFill>
                <a:effectLst>
                  <a:outerShdw blurRad="38100" dist="38100" dir="2700000" algn="tl">
                    <a:srgbClr val="000000"/>
                  </a:outerShdw>
                </a:effectLst>
              </a:rPr>
              <a:t>Core Switch A</a:t>
            </a:r>
          </a:p>
        </p:txBody>
      </p:sp>
      <p:sp>
        <p:nvSpPr>
          <p:cNvPr id="466761" name="Text Box 2889"/>
          <p:cNvSpPr txBox="1">
            <a:spLocks noChangeArrowheads="1"/>
          </p:cNvSpPr>
          <p:nvPr/>
        </p:nvSpPr>
        <p:spPr bwMode="auto">
          <a:xfrm>
            <a:off x="4838700" y="6037263"/>
            <a:ext cx="606256" cy="276999"/>
          </a:xfrm>
          <a:prstGeom prst="rect">
            <a:avLst/>
          </a:prstGeom>
          <a:noFill/>
          <a:ln w="9525">
            <a:noFill/>
            <a:miter lim="800000"/>
            <a:headEnd/>
            <a:tailEnd/>
          </a:ln>
          <a:effectLst/>
        </p:spPr>
        <p:txBody>
          <a:bodyPr wrap="none">
            <a:spAutoFit/>
          </a:bodyPr>
          <a:lstStyle/>
          <a:p>
            <a:pPr>
              <a:defRPr/>
            </a:pPr>
            <a:r>
              <a:rPr lang="en-US" sz="1200">
                <a:solidFill>
                  <a:schemeClr val="bg1"/>
                </a:solidFill>
                <a:effectLst>
                  <a:outerShdw blurRad="38100" dist="38100" dir="2700000" algn="tl">
                    <a:srgbClr val="000000"/>
                  </a:outerShdw>
                </a:effectLst>
              </a:rPr>
              <a:t>Router</a:t>
            </a:r>
          </a:p>
        </p:txBody>
      </p:sp>
      <p:sp>
        <p:nvSpPr>
          <p:cNvPr id="466762" name="Text Box 2890"/>
          <p:cNvSpPr txBox="1">
            <a:spLocks noChangeArrowheads="1"/>
          </p:cNvSpPr>
          <p:nvPr/>
        </p:nvSpPr>
        <p:spPr bwMode="auto">
          <a:xfrm>
            <a:off x="1257300" y="4818063"/>
            <a:ext cx="696913" cy="274637"/>
          </a:xfrm>
          <a:prstGeom prst="rect">
            <a:avLst/>
          </a:prstGeom>
          <a:noFill/>
          <a:ln w="9525">
            <a:noFill/>
            <a:miter lim="800000"/>
            <a:headEnd/>
            <a:tailEnd/>
          </a:ln>
          <a:effectLst/>
        </p:spPr>
        <p:txBody>
          <a:bodyPr wrap="none">
            <a:spAutoFit/>
          </a:bodyPr>
          <a:lstStyle/>
          <a:p>
            <a:pPr>
              <a:defRPr/>
            </a:pPr>
            <a:r>
              <a:rPr lang="en-US" sz="1200">
                <a:solidFill>
                  <a:schemeClr val="bg1"/>
                </a:solidFill>
                <a:effectLst>
                  <a:outerShdw blurRad="38100" dist="38100" dir="2700000" algn="tl">
                    <a:srgbClr val="000000"/>
                  </a:outerShdw>
                </a:effectLst>
              </a:rPr>
              <a:t>Firewall</a:t>
            </a:r>
          </a:p>
        </p:txBody>
      </p:sp>
      <p:sp>
        <p:nvSpPr>
          <p:cNvPr id="466763" name="Text Box 2891"/>
          <p:cNvSpPr txBox="1">
            <a:spLocks noChangeArrowheads="1"/>
          </p:cNvSpPr>
          <p:nvPr/>
        </p:nvSpPr>
        <p:spPr bwMode="auto">
          <a:xfrm>
            <a:off x="3619500" y="5503863"/>
            <a:ext cx="1040285" cy="276999"/>
          </a:xfrm>
          <a:prstGeom prst="rect">
            <a:avLst/>
          </a:prstGeom>
          <a:noFill/>
          <a:ln w="9525">
            <a:noFill/>
            <a:miter lim="800000"/>
            <a:headEnd/>
            <a:tailEnd/>
          </a:ln>
          <a:effectLst/>
        </p:spPr>
        <p:txBody>
          <a:bodyPr wrap="none">
            <a:spAutoFit/>
          </a:bodyPr>
          <a:lstStyle/>
          <a:p>
            <a:pPr>
              <a:defRPr/>
            </a:pPr>
            <a:r>
              <a:rPr lang="en-US" sz="1200">
                <a:solidFill>
                  <a:schemeClr val="bg1"/>
                </a:solidFill>
                <a:effectLst>
                  <a:outerShdw blurRad="38100" dist="38100" dir="2700000" algn="tl">
                    <a:srgbClr val="000000"/>
                  </a:outerShdw>
                </a:effectLst>
              </a:rPr>
              <a:t>Core Switch B</a:t>
            </a:r>
          </a:p>
        </p:txBody>
      </p:sp>
      <p:sp>
        <p:nvSpPr>
          <p:cNvPr id="2099" name="Text Box 2892"/>
          <p:cNvSpPr txBox="1">
            <a:spLocks noChangeArrowheads="1"/>
          </p:cNvSpPr>
          <p:nvPr/>
        </p:nvSpPr>
        <p:spPr bwMode="auto">
          <a:xfrm>
            <a:off x="647700" y="3827463"/>
            <a:ext cx="1169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u="sng">
                <a:solidFill>
                  <a:schemeClr val="bg1"/>
                </a:solidFill>
              </a:rPr>
              <a:t>LAN/WAN</a:t>
            </a:r>
          </a:p>
        </p:txBody>
      </p:sp>
      <p:pic>
        <p:nvPicPr>
          <p:cNvPr id="2100" name="Picture 2893" descr="Siemens M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1828800"/>
            <a:ext cx="762000" cy="5508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01" name="Picture 2894" descr="CT1Lar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1143000"/>
            <a:ext cx="685800" cy="5667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02" name="Picture 289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3813" y="1828800"/>
            <a:ext cx="588962"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03" name="Picture 2896"/>
          <p:cNvPicPr>
            <a:picLocks noChangeAspect="1" noChangeArrowheads="1"/>
          </p:cNvPicPr>
          <p:nvPr/>
        </p:nvPicPr>
        <p:blipFill>
          <a:blip r:embed="rId13">
            <a:lum bright="22000" contrast="28000"/>
            <a:extLst>
              <a:ext uri="{28A0092B-C50C-407E-A947-70E740481C1C}">
                <a14:useLocalDpi xmlns:a14="http://schemas.microsoft.com/office/drawing/2010/main" val="0"/>
              </a:ext>
            </a:extLst>
          </a:blip>
          <a:srcRect/>
          <a:stretch>
            <a:fillRect/>
          </a:stretch>
        </p:blipFill>
        <p:spPr bwMode="auto">
          <a:xfrm>
            <a:off x="7124700" y="1160463"/>
            <a:ext cx="685800" cy="5492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04" name="Text Box 2897"/>
          <p:cNvSpPr txBox="1">
            <a:spLocks noChangeArrowheads="1"/>
          </p:cNvSpPr>
          <p:nvPr/>
        </p:nvSpPr>
        <p:spPr bwMode="auto">
          <a:xfrm>
            <a:off x="7353300" y="2455863"/>
            <a:ext cx="900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u="sng">
                <a:solidFill>
                  <a:schemeClr val="bg1"/>
                </a:solidFill>
              </a:rPr>
              <a:t>DICOM</a:t>
            </a:r>
          </a:p>
        </p:txBody>
      </p:sp>
      <p:sp>
        <p:nvSpPr>
          <p:cNvPr id="2105" name="Text Box 2898"/>
          <p:cNvSpPr txBox="1">
            <a:spLocks noChangeArrowheads="1"/>
          </p:cNvSpPr>
          <p:nvPr/>
        </p:nvSpPr>
        <p:spPr bwMode="auto">
          <a:xfrm>
            <a:off x="7124700" y="5122863"/>
            <a:ext cx="172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altLang="pt-BR" sz="2000">
                <a:solidFill>
                  <a:schemeClr val="bg1"/>
                </a:solidFill>
              </a:rPr>
              <a:t>Pré-requisitos</a:t>
            </a:r>
          </a:p>
        </p:txBody>
      </p:sp>
      <p:sp>
        <p:nvSpPr>
          <p:cNvPr id="2106" name="Line 2899"/>
          <p:cNvSpPr>
            <a:spLocks noChangeShapeType="1"/>
          </p:cNvSpPr>
          <p:nvPr/>
        </p:nvSpPr>
        <p:spPr bwMode="auto">
          <a:xfrm flipH="1" flipV="1">
            <a:off x="5524500" y="5122863"/>
            <a:ext cx="1524000"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07" name="Line 2900"/>
          <p:cNvSpPr>
            <a:spLocks noChangeShapeType="1"/>
          </p:cNvSpPr>
          <p:nvPr/>
        </p:nvSpPr>
        <p:spPr bwMode="auto">
          <a:xfrm flipH="1" flipV="1">
            <a:off x="7734300" y="2836863"/>
            <a:ext cx="457200" cy="23622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109" name="Rectangle 2902"/>
          <p:cNvSpPr>
            <a:spLocks noChangeArrowheads="1"/>
          </p:cNvSpPr>
          <p:nvPr/>
        </p:nvSpPr>
        <p:spPr bwMode="auto">
          <a:xfrm>
            <a:off x="685800" y="-1714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3600" b="1">
                <a:solidFill>
                  <a:srgbClr val="FFFF00"/>
                </a:solidFill>
              </a:rPr>
              <a:t>Dinâmica de Processos</a:t>
            </a:r>
            <a:endParaRPr lang="en-US" altLang="pt-BR" sz="3600" b="1">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defRPr/>
            </a:pPr>
            <a:r>
              <a:rPr lang="en-US" dirty="0" err="1" smtClean="0">
                <a:solidFill>
                  <a:schemeClr val="bg1"/>
                </a:solidFill>
              </a:rPr>
              <a:t>Domínio</a:t>
            </a:r>
            <a:r>
              <a:rPr lang="en-US" dirty="0" smtClean="0">
                <a:solidFill>
                  <a:schemeClr val="bg1"/>
                </a:solidFill>
              </a:rPr>
              <a:t> de </a:t>
            </a:r>
            <a:r>
              <a:rPr lang="en-US" dirty="0" err="1" smtClean="0">
                <a:solidFill>
                  <a:schemeClr val="bg1"/>
                </a:solidFill>
              </a:rPr>
              <a:t>Aplicação</a:t>
            </a:r>
            <a:r>
              <a:rPr lang="en-US" dirty="0" smtClean="0">
                <a:solidFill>
                  <a:schemeClr val="bg1"/>
                </a:solidFill>
              </a:rPr>
              <a:t> do DICOM</a:t>
            </a:r>
          </a:p>
        </p:txBody>
      </p:sp>
      <p:grpSp>
        <p:nvGrpSpPr>
          <p:cNvPr id="23555" name="Group 3"/>
          <p:cNvGrpSpPr>
            <a:grpSpLocks/>
          </p:cNvGrpSpPr>
          <p:nvPr/>
        </p:nvGrpSpPr>
        <p:grpSpPr bwMode="auto">
          <a:xfrm>
            <a:off x="900113" y="2060575"/>
            <a:ext cx="7491412" cy="3940175"/>
            <a:chOff x="337" y="960"/>
            <a:chExt cx="4719" cy="2482"/>
          </a:xfrm>
        </p:grpSpPr>
        <p:pic>
          <p:nvPicPr>
            <p:cNvPr id="2355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 y="2542"/>
              <a:ext cx="544" cy="63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 y="1956"/>
              <a:ext cx="492" cy="89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pic>
        <p:sp>
          <p:nvSpPr>
            <p:cNvPr id="23558" name="Freeform 6"/>
            <p:cNvSpPr>
              <a:spLocks/>
            </p:cNvSpPr>
            <p:nvPr/>
          </p:nvSpPr>
          <p:spPr bwMode="auto">
            <a:xfrm>
              <a:off x="983" y="1434"/>
              <a:ext cx="16" cy="178"/>
            </a:xfrm>
            <a:custGeom>
              <a:avLst/>
              <a:gdLst>
                <a:gd name="T0" fmla="*/ 15 w 16"/>
                <a:gd name="T1" fmla="*/ 0 h 178"/>
                <a:gd name="T2" fmla="*/ 15 w 16"/>
                <a:gd name="T3" fmla="*/ 0 h 178"/>
                <a:gd name="T4" fmla="*/ 0 w 16"/>
                <a:gd name="T5" fmla="*/ 26 h 178"/>
                <a:gd name="T6" fmla="*/ 0 w 16"/>
                <a:gd name="T7" fmla="*/ 151 h 178"/>
                <a:gd name="T8" fmla="*/ 15 w 16"/>
                <a:gd name="T9" fmla="*/ 177 h 178"/>
                <a:gd name="T10" fmla="*/ 0 60000 65536"/>
                <a:gd name="T11" fmla="*/ 0 60000 65536"/>
                <a:gd name="T12" fmla="*/ 0 60000 65536"/>
                <a:gd name="T13" fmla="*/ 0 60000 65536"/>
                <a:gd name="T14" fmla="*/ 0 60000 65536"/>
                <a:gd name="T15" fmla="*/ 0 w 16"/>
                <a:gd name="T16" fmla="*/ 0 h 178"/>
                <a:gd name="T17" fmla="*/ 16 w 16"/>
                <a:gd name="T18" fmla="*/ 178 h 178"/>
              </a:gdLst>
              <a:ahLst/>
              <a:cxnLst>
                <a:cxn ang="T10">
                  <a:pos x="T0" y="T1"/>
                </a:cxn>
                <a:cxn ang="T11">
                  <a:pos x="T2" y="T3"/>
                </a:cxn>
                <a:cxn ang="T12">
                  <a:pos x="T4" y="T5"/>
                </a:cxn>
                <a:cxn ang="T13">
                  <a:pos x="T6" y="T7"/>
                </a:cxn>
                <a:cxn ang="T14">
                  <a:pos x="T8" y="T9"/>
                </a:cxn>
              </a:cxnLst>
              <a:rect l="T15" t="T16" r="T17" b="T18"/>
              <a:pathLst>
                <a:path w="16" h="178">
                  <a:moveTo>
                    <a:pt x="15" y="0"/>
                  </a:moveTo>
                  <a:lnTo>
                    <a:pt x="15" y="0"/>
                  </a:lnTo>
                  <a:lnTo>
                    <a:pt x="0" y="26"/>
                  </a:lnTo>
                  <a:lnTo>
                    <a:pt x="0" y="151"/>
                  </a:lnTo>
                  <a:lnTo>
                    <a:pt x="15" y="17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59" name="Freeform 7"/>
            <p:cNvSpPr>
              <a:spLocks/>
            </p:cNvSpPr>
            <p:nvPr/>
          </p:nvSpPr>
          <p:spPr bwMode="auto">
            <a:xfrm>
              <a:off x="983" y="1434"/>
              <a:ext cx="16" cy="178"/>
            </a:xfrm>
            <a:custGeom>
              <a:avLst/>
              <a:gdLst>
                <a:gd name="T0" fmla="*/ 15 w 16"/>
                <a:gd name="T1" fmla="*/ 0 h 178"/>
                <a:gd name="T2" fmla="*/ 0 w 16"/>
                <a:gd name="T3" fmla="*/ 26 h 178"/>
                <a:gd name="T4" fmla="*/ 0 w 16"/>
                <a:gd name="T5" fmla="*/ 151 h 178"/>
                <a:gd name="T6" fmla="*/ 15 w 16"/>
                <a:gd name="T7" fmla="*/ 177 h 178"/>
                <a:gd name="T8" fmla="*/ 0 60000 65536"/>
                <a:gd name="T9" fmla="*/ 0 60000 65536"/>
                <a:gd name="T10" fmla="*/ 0 60000 65536"/>
                <a:gd name="T11" fmla="*/ 0 60000 65536"/>
                <a:gd name="T12" fmla="*/ 0 w 16"/>
                <a:gd name="T13" fmla="*/ 0 h 178"/>
                <a:gd name="T14" fmla="*/ 16 w 16"/>
                <a:gd name="T15" fmla="*/ 178 h 178"/>
              </a:gdLst>
              <a:ahLst/>
              <a:cxnLst>
                <a:cxn ang="T8">
                  <a:pos x="T0" y="T1"/>
                </a:cxn>
                <a:cxn ang="T9">
                  <a:pos x="T2" y="T3"/>
                </a:cxn>
                <a:cxn ang="T10">
                  <a:pos x="T4" y="T5"/>
                </a:cxn>
                <a:cxn ang="T11">
                  <a:pos x="T6" y="T7"/>
                </a:cxn>
              </a:cxnLst>
              <a:rect l="T12" t="T13" r="T14" b="T15"/>
              <a:pathLst>
                <a:path w="16" h="178">
                  <a:moveTo>
                    <a:pt x="15" y="0"/>
                  </a:moveTo>
                  <a:lnTo>
                    <a:pt x="0" y="26"/>
                  </a:lnTo>
                  <a:lnTo>
                    <a:pt x="0" y="151"/>
                  </a:lnTo>
                  <a:lnTo>
                    <a:pt x="15" y="17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60" name="Line 8"/>
            <p:cNvSpPr>
              <a:spLocks noChangeShapeType="1"/>
            </p:cNvSpPr>
            <p:nvPr/>
          </p:nvSpPr>
          <p:spPr bwMode="auto">
            <a:xfrm>
              <a:off x="989" y="1460"/>
              <a:ext cx="0" cy="1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61" name="Line 9"/>
            <p:cNvSpPr>
              <a:spLocks noChangeShapeType="1"/>
            </p:cNvSpPr>
            <p:nvPr/>
          </p:nvSpPr>
          <p:spPr bwMode="auto">
            <a:xfrm>
              <a:off x="1004" y="1446"/>
              <a:ext cx="0" cy="1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62" name="Line 10"/>
            <p:cNvSpPr>
              <a:spLocks noChangeShapeType="1"/>
            </p:cNvSpPr>
            <p:nvPr/>
          </p:nvSpPr>
          <p:spPr bwMode="auto">
            <a:xfrm>
              <a:off x="1004" y="1446"/>
              <a:ext cx="0"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63" name="Line 11"/>
            <p:cNvSpPr>
              <a:spLocks noChangeShapeType="1"/>
            </p:cNvSpPr>
            <p:nvPr/>
          </p:nvSpPr>
          <p:spPr bwMode="auto">
            <a:xfrm>
              <a:off x="1004" y="1446"/>
              <a:ext cx="0" cy="1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64" name="Line 12"/>
            <p:cNvSpPr>
              <a:spLocks noChangeShapeType="1"/>
            </p:cNvSpPr>
            <p:nvPr/>
          </p:nvSpPr>
          <p:spPr bwMode="auto">
            <a:xfrm>
              <a:off x="1004" y="1434"/>
              <a:ext cx="0" cy="1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65" name="Freeform 13"/>
            <p:cNvSpPr>
              <a:spLocks/>
            </p:cNvSpPr>
            <p:nvPr/>
          </p:nvSpPr>
          <p:spPr bwMode="auto">
            <a:xfrm>
              <a:off x="998" y="1320"/>
              <a:ext cx="33" cy="394"/>
            </a:xfrm>
            <a:custGeom>
              <a:avLst/>
              <a:gdLst>
                <a:gd name="T0" fmla="*/ 32 w 33"/>
                <a:gd name="T1" fmla="*/ 0 h 394"/>
                <a:gd name="T2" fmla="*/ 32 w 33"/>
                <a:gd name="T3" fmla="*/ 0 h 394"/>
                <a:gd name="T4" fmla="*/ 15 w 33"/>
                <a:gd name="T5" fmla="*/ 0 h 394"/>
                <a:gd name="T6" fmla="*/ 0 w 33"/>
                <a:gd name="T7" fmla="*/ 25 h 394"/>
                <a:gd name="T8" fmla="*/ 0 w 33"/>
                <a:gd name="T9" fmla="*/ 367 h 394"/>
                <a:gd name="T10" fmla="*/ 15 w 33"/>
                <a:gd name="T11" fmla="*/ 393 h 394"/>
                <a:gd name="T12" fmla="*/ 0 60000 65536"/>
                <a:gd name="T13" fmla="*/ 0 60000 65536"/>
                <a:gd name="T14" fmla="*/ 0 60000 65536"/>
                <a:gd name="T15" fmla="*/ 0 60000 65536"/>
                <a:gd name="T16" fmla="*/ 0 60000 65536"/>
                <a:gd name="T17" fmla="*/ 0 60000 65536"/>
                <a:gd name="T18" fmla="*/ 0 w 33"/>
                <a:gd name="T19" fmla="*/ 0 h 394"/>
                <a:gd name="T20" fmla="*/ 33 w 33"/>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3" h="394">
                  <a:moveTo>
                    <a:pt x="32" y="0"/>
                  </a:moveTo>
                  <a:lnTo>
                    <a:pt x="32" y="0"/>
                  </a:lnTo>
                  <a:lnTo>
                    <a:pt x="15" y="0"/>
                  </a:lnTo>
                  <a:lnTo>
                    <a:pt x="0" y="25"/>
                  </a:lnTo>
                  <a:lnTo>
                    <a:pt x="0" y="367"/>
                  </a:lnTo>
                  <a:lnTo>
                    <a:pt x="15" y="39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66" name="Freeform 14"/>
            <p:cNvSpPr>
              <a:spLocks/>
            </p:cNvSpPr>
            <p:nvPr/>
          </p:nvSpPr>
          <p:spPr bwMode="auto">
            <a:xfrm>
              <a:off x="998" y="1320"/>
              <a:ext cx="33" cy="394"/>
            </a:xfrm>
            <a:custGeom>
              <a:avLst/>
              <a:gdLst>
                <a:gd name="T0" fmla="*/ 32 w 33"/>
                <a:gd name="T1" fmla="*/ 0 h 394"/>
                <a:gd name="T2" fmla="*/ 15 w 33"/>
                <a:gd name="T3" fmla="*/ 0 h 394"/>
                <a:gd name="T4" fmla="*/ 0 w 33"/>
                <a:gd name="T5" fmla="*/ 25 h 394"/>
                <a:gd name="T6" fmla="*/ 0 w 33"/>
                <a:gd name="T7" fmla="*/ 367 h 394"/>
                <a:gd name="T8" fmla="*/ 15 w 33"/>
                <a:gd name="T9" fmla="*/ 393 h 394"/>
                <a:gd name="T10" fmla="*/ 0 60000 65536"/>
                <a:gd name="T11" fmla="*/ 0 60000 65536"/>
                <a:gd name="T12" fmla="*/ 0 60000 65536"/>
                <a:gd name="T13" fmla="*/ 0 60000 65536"/>
                <a:gd name="T14" fmla="*/ 0 60000 65536"/>
                <a:gd name="T15" fmla="*/ 0 w 33"/>
                <a:gd name="T16" fmla="*/ 0 h 394"/>
                <a:gd name="T17" fmla="*/ 33 w 33"/>
                <a:gd name="T18" fmla="*/ 394 h 394"/>
              </a:gdLst>
              <a:ahLst/>
              <a:cxnLst>
                <a:cxn ang="T10">
                  <a:pos x="T0" y="T1"/>
                </a:cxn>
                <a:cxn ang="T11">
                  <a:pos x="T2" y="T3"/>
                </a:cxn>
                <a:cxn ang="T12">
                  <a:pos x="T4" y="T5"/>
                </a:cxn>
                <a:cxn ang="T13">
                  <a:pos x="T6" y="T7"/>
                </a:cxn>
                <a:cxn ang="T14">
                  <a:pos x="T8" y="T9"/>
                </a:cxn>
              </a:cxnLst>
              <a:rect l="T15" t="T16" r="T17" b="T18"/>
              <a:pathLst>
                <a:path w="33" h="394">
                  <a:moveTo>
                    <a:pt x="32" y="0"/>
                  </a:moveTo>
                  <a:lnTo>
                    <a:pt x="15" y="0"/>
                  </a:lnTo>
                  <a:lnTo>
                    <a:pt x="0" y="25"/>
                  </a:lnTo>
                  <a:lnTo>
                    <a:pt x="0" y="367"/>
                  </a:lnTo>
                  <a:lnTo>
                    <a:pt x="15" y="39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67" name="Oval 15"/>
            <p:cNvSpPr>
              <a:spLocks noChangeArrowheads="1"/>
            </p:cNvSpPr>
            <p:nvPr/>
          </p:nvSpPr>
          <p:spPr bwMode="auto">
            <a:xfrm>
              <a:off x="1096" y="1755"/>
              <a:ext cx="319" cy="21"/>
            </a:xfrm>
            <a:prstGeom prst="ellipse">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68" name="Oval 16"/>
            <p:cNvSpPr>
              <a:spLocks noChangeArrowheads="1"/>
            </p:cNvSpPr>
            <p:nvPr/>
          </p:nvSpPr>
          <p:spPr bwMode="auto">
            <a:xfrm>
              <a:off x="1096" y="1742"/>
              <a:ext cx="319" cy="22"/>
            </a:xfrm>
            <a:prstGeom prst="ellipse">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69" name="Freeform 17"/>
            <p:cNvSpPr>
              <a:spLocks/>
            </p:cNvSpPr>
            <p:nvPr/>
          </p:nvSpPr>
          <p:spPr bwMode="auto">
            <a:xfrm>
              <a:off x="1369" y="1738"/>
              <a:ext cx="16" cy="26"/>
            </a:xfrm>
            <a:custGeom>
              <a:avLst/>
              <a:gdLst>
                <a:gd name="T0" fmla="*/ 0 w 16"/>
                <a:gd name="T1" fmla="*/ 0 h 26"/>
                <a:gd name="T2" fmla="*/ 0 w 16"/>
                <a:gd name="T3" fmla="*/ 0 h 26"/>
                <a:gd name="T4" fmla="*/ 0 w 16"/>
                <a:gd name="T5" fmla="*/ 25 h 26"/>
                <a:gd name="T6" fmla="*/ 15 w 16"/>
                <a:gd name="T7" fmla="*/ 25 h 26"/>
                <a:gd name="T8" fmla="*/ 15 w 16"/>
                <a:gd name="T9" fmla="*/ 13 h 26"/>
                <a:gd name="T10" fmla="*/ 15 w 16"/>
                <a:gd name="T11" fmla="*/ 0 h 26"/>
                <a:gd name="T12" fmla="*/ 0 w 16"/>
                <a:gd name="T13" fmla="*/ 0 h 26"/>
                <a:gd name="T14" fmla="*/ 0 w 16"/>
                <a:gd name="T15" fmla="*/ 25 h 26"/>
                <a:gd name="T16" fmla="*/ 15 w 16"/>
                <a:gd name="T17" fmla="*/ 25 h 26"/>
                <a:gd name="T18" fmla="*/ 15 w 16"/>
                <a:gd name="T19" fmla="*/ 13 h 26"/>
                <a:gd name="T20" fmla="*/ 15 w 16"/>
                <a:gd name="T21" fmla="*/ 0 h 26"/>
                <a:gd name="T22" fmla="*/ 0 w 16"/>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6"/>
                <a:gd name="T38" fmla="*/ 16 w 1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6">
                  <a:moveTo>
                    <a:pt x="0" y="0"/>
                  </a:moveTo>
                  <a:lnTo>
                    <a:pt x="0" y="0"/>
                  </a:lnTo>
                  <a:lnTo>
                    <a:pt x="0" y="25"/>
                  </a:lnTo>
                  <a:lnTo>
                    <a:pt x="15" y="25"/>
                  </a:lnTo>
                  <a:lnTo>
                    <a:pt x="15" y="13"/>
                  </a:lnTo>
                  <a:lnTo>
                    <a:pt x="15" y="0"/>
                  </a:lnTo>
                  <a:lnTo>
                    <a:pt x="0" y="0"/>
                  </a:lnTo>
                  <a:lnTo>
                    <a:pt x="0" y="25"/>
                  </a:lnTo>
                  <a:lnTo>
                    <a:pt x="15" y="25"/>
                  </a:lnTo>
                  <a:lnTo>
                    <a:pt x="15" y="13"/>
                  </a:lnTo>
                  <a:lnTo>
                    <a:pt x="15"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70" name="AutoShape 18"/>
            <p:cNvSpPr>
              <a:spLocks noChangeArrowheads="1"/>
            </p:cNvSpPr>
            <p:nvPr/>
          </p:nvSpPr>
          <p:spPr bwMode="auto">
            <a:xfrm>
              <a:off x="1126" y="1729"/>
              <a:ext cx="259" cy="9"/>
            </a:xfrm>
            <a:prstGeom prst="roundRect">
              <a:avLst>
                <a:gd name="adj" fmla="val 21731"/>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1" name="Oval 19"/>
            <p:cNvSpPr>
              <a:spLocks noChangeArrowheads="1"/>
            </p:cNvSpPr>
            <p:nvPr/>
          </p:nvSpPr>
          <p:spPr bwMode="auto">
            <a:xfrm>
              <a:off x="1141" y="1717"/>
              <a:ext cx="12" cy="8"/>
            </a:xfrm>
            <a:prstGeom prst="ellipse">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2" name="Oval 20"/>
            <p:cNvSpPr>
              <a:spLocks noChangeArrowheads="1"/>
            </p:cNvSpPr>
            <p:nvPr/>
          </p:nvSpPr>
          <p:spPr bwMode="auto">
            <a:xfrm>
              <a:off x="1173" y="1717"/>
              <a:ext cx="10" cy="8"/>
            </a:xfrm>
            <a:prstGeom prst="ellipse">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3" name="Oval 21"/>
            <p:cNvSpPr>
              <a:spLocks noChangeArrowheads="1"/>
            </p:cNvSpPr>
            <p:nvPr/>
          </p:nvSpPr>
          <p:spPr bwMode="auto">
            <a:xfrm>
              <a:off x="1203" y="1717"/>
              <a:ext cx="11" cy="8"/>
            </a:xfrm>
            <a:prstGeom prst="ellipse">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4" name="Oval 22"/>
            <p:cNvSpPr>
              <a:spLocks noChangeArrowheads="1"/>
            </p:cNvSpPr>
            <p:nvPr/>
          </p:nvSpPr>
          <p:spPr bwMode="auto">
            <a:xfrm>
              <a:off x="1311" y="1717"/>
              <a:ext cx="12" cy="8"/>
            </a:xfrm>
            <a:prstGeom prst="ellipse">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5" name="AutoShape 23"/>
            <p:cNvSpPr>
              <a:spLocks noChangeArrowheads="1"/>
            </p:cNvSpPr>
            <p:nvPr/>
          </p:nvSpPr>
          <p:spPr bwMode="auto">
            <a:xfrm>
              <a:off x="1017" y="1324"/>
              <a:ext cx="460" cy="388"/>
            </a:xfrm>
            <a:prstGeom prst="roundRect">
              <a:avLst>
                <a:gd name="adj" fmla="val 1565"/>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6" name="Rectangle 24"/>
            <p:cNvSpPr>
              <a:spLocks noChangeArrowheads="1"/>
            </p:cNvSpPr>
            <p:nvPr/>
          </p:nvSpPr>
          <p:spPr bwMode="auto">
            <a:xfrm>
              <a:off x="1358" y="1717"/>
              <a:ext cx="10" cy="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77" name="Freeform 25"/>
            <p:cNvSpPr>
              <a:spLocks/>
            </p:cNvSpPr>
            <p:nvPr/>
          </p:nvSpPr>
          <p:spPr bwMode="auto">
            <a:xfrm>
              <a:off x="1354" y="1713"/>
              <a:ext cx="16" cy="26"/>
            </a:xfrm>
            <a:custGeom>
              <a:avLst/>
              <a:gdLst>
                <a:gd name="T0" fmla="*/ 0 w 16"/>
                <a:gd name="T1" fmla="*/ 0 h 26"/>
                <a:gd name="T2" fmla="*/ 0 w 16"/>
                <a:gd name="T3" fmla="*/ 0 h 26"/>
                <a:gd name="T4" fmla="*/ 0 w 16"/>
                <a:gd name="T5" fmla="*/ 25 h 26"/>
                <a:gd name="T6" fmla="*/ 15 w 16"/>
                <a:gd name="T7" fmla="*/ 25 h 26"/>
                <a:gd name="T8" fmla="*/ 15 w 16"/>
                <a:gd name="T9" fmla="*/ 13 h 26"/>
                <a:gd name="T10" fmla="*/ 15 w 16"/>
                <a:gd name="T11" fmla="*/ 25 h 26"/>
                <a:gd name="T12" fmla="*/ 0 w 16"/>
                <a:gd name="T13" fmla="*/ 25 h 26"/>
                <a:gd name="T14" fmla="*/ 0 60000 65536"/>
                <a:gd name="T15" fmla="*/ 0 60000 65536"/>
                <a:gd name="T16" fmla="*/ 0 60000 65536"/>
                <a:gd name="T17" fmla="*/ 0 60000 65536"/>
                <a:gd name="T18" fmla="*/ 0 60000 65536"/>
                <a:gd name="T19" fmla="*/ 0 60000 65536"/>
                <a:gd name="T20" fmla="*/ 0 60000 65536"/>
                <a:gd name="T21" fmla="*/ 0 w 16"/>
                <a:gd name="T22" fmla="*/ 0 h 26"/>
                <a:gd name="T23" fmla="*/ 16 w 1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6">
                  <a:moveTo>
                    <a:pt x="0" y="0"/>
                  </a:moveTo>
                  <a:lnTo>
                    <a:pt x="0" y="0"/>
                  </a:lnTo>
                  <a:lnTo>
                    <a:pt x="0" y="25"/>
                  </a:lnTo>
                  <a:lnTo>
                    <a:pt x="15" y="25"/>
                  </a:lnTo>
                  <a:lnTo>
                    <a:pt x="15" y="13"/>
                  </a:lnTo>
                  <a:lnTo>
                    <a:pt x="15"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78" name="Freeform 26"/>
            <p:cNvSpPr>
              <a:spLocks/>
            </p:cNvSpPr>
            <p:nvPr/>
          </p:nvSpPr>
          <p:spPr bwMode="auto">
            <a:xfrm>
              <a:off x="1354" y="1713"/>
              <a:ext cx="16" cy="26"/>
            </a:xfrm>
            <a:custGeom>
              <a:avLst/>
              <a:gdLst>
                <a:gd name="T0" fmla="*/ 0 w 16"/>
                <a:gd name="T1" fmla="*/ 0 h 26"/>
                <a:gd name="T2" fmla="*/ 0 w 16"/>
                <a:gd name="T3" fmla="*/ 25 h 26"/>
                <a:gd name="T4" fmla="*/ 15 w 16"/>
                <a:gd name="T5" fmla="*/ 25 h 26"/>
                <a:gd name="T6" fmla="*/ 15 w 16"/>
                <a:gd name="T7" fmla="*/ 13 h 26"/>
                <a:gd name="T8" fmla="*/ 15 w 16"/>
                <a:gd name="T9" fmla="*/ 25 h 26"/>
                <a:gd name="T10" fmla="*/ 0 w 16"/>
                <a:gd name="T11" fmla="*/ 25 h 26"/>
                <a:gd name="T12" fmla="*/ 0 60000 65536"/>
                <a:gd name="T13" fmla="*/ 0 60000 65536"/>
                <a:gd name="T14" fmla="*/ 0 60000 65536"/>
                <a:gd name="T15" fmla="*/ 0 60000 65536"/>
                <a:gd name="T16" fmla="*/ 0 60000 65536"/>
                <a:gd name="T17" fmla="*/ 0 60000 65536"/>
                <a:gd name="T18" fmla="*/ 0 w 16"/>
                <a:gd name="T19" fmla="*/ 0 h 26"/>
                <a:gd name="T20" fmla="*/ 16 w 1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 h="26">
                  <a:moveTo>
                    <a:pt x="0" y="0"/>
                  </a:moveTo>
                  <a:lnTo>
                    <a:pt x="0" y="25"/>
                  </a:lnTo>
                  <a:lnTo>
                    <a:pt x="15" y="25"/>
                  </a:lnTo>
                  <a:lnTo>
                    <a:pt x="15" y="13"/>
                  </a:lnTo>
                  <a:lnTo>
                    <a:pt x="15"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79" name="Rectangle 27"/>
            <p:cNvSpPr>
              <a:spLocks noChangeArrowheads="1"/>
            </p:cNvSpPr>
            <p:nvPr/>
          </p:nvSpPr>
          <p:spPr bwMode="auto">
            <a:xfrm flipH="1" flipV="1">
              <a:off x="1323" y="1725"/>
              <a:ext cx="20" cy="17"/>
            </a:xfrm>
            <a:prstGeom prst="rect">
              <a:avLst/>
            </a:prstGeom>
            <a:solidFill>
              <a:srgbClr val="000000"/>
            </a:solidFill>
            <a:ln w="12700">
              <a:solidFill>
                <a:srgbClr val="000000"/>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80" name="Freeform 28"/>
            <p:cNvSpPr>
              <a:spLocks/>
            </p:cNvSpPr>
            <p:nvPr/>
          </p:nvSpPr>
          <p:spPr bwMode="auto">
            <a:xfrm>
              <a:off x="1122" y="1738"/>
              <a:ext cx="33" cy="26"/>
            </a:xfrm>
            <a:custGeom>
              <a:avLst/>
              <a:gdLst>
                <a:gd name="T0" fmla="*/ 32 w 33"/>
                <a:gd name="T1" fmla="*/ 0 h 26"/>
                <a:gd name="T2" fmla="*/ 32 w 33"/>
                <a:gd name="T3" fmla="*/ 0 h 26"/>
                <a:gd name="T4" fmla="*/ 32 w 33"/>
                <a:gd name="T5" fmla="*/ 25 h 26"/>
                <a:gd name="T6" fmla="*/ 15 w 33"/>
                <a:gd name="T7" fmla="*/ 25 h 26"/>
                <a:gd name="T8" fmla="*/ 0 w 33"/>
                <a:gd name="T9" fmla="*/ 25 h 26"/>
                <a:gd name="T10" fmla="*/ 0 w 33"/>
                <a:gd name="T11" fmla="*/ 13 h 26"/>
                <a:gd name="T12" fmla="*/ 0 w 33"/>
                <a:gd name="T13" fmla="*/ 0 h 26"/>
                <a:gd name="T14" fmla="*/ 15 w 33"/>
                <a:gd name="T15" fmla="*/ 0 h 26"/>
                <a:gd name="T16" fmla="*/ 32 w 33"/>
                <a:gd name="T17" fmla="*/ 0 h 26"/>
                <a:gd name="T18" fmla="*/ 32 w 33"/>
                <a:gd name="T19" fmla="*/ 25 h 26"/>
                <a:gd name="T20" fmla="*/ 15 w 33"/>
                <a:gd name="T21" fmla="*/ 25 h 26"/>
                <a:gd name="T22" fmla="*/ 0 w 33"/>
                <a:gd name="T23" fmla="*/ 25 h 26"/>
                <a:gd name="T24" fmla="*/ 0 w 33"/>
                <a:gd name="T25" fmla="*/ 13 h 26"/>
                <a:gd name="T26" fmla="*/ 0 w 33"/>
                <a:gd name="T27" fmla="*/ 0 h 26"/>
                <a:gd name="T28" fmla="*/ 15 w 33"/>
                <a:gd name="T29" fmla="*/ 0 h 26"/>
                <a:gd name="T30" fmla="*/ 32 w 33"/>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6"/>
                <a:gd name="T50" fmla="*/ 33 w 33"/>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6">
                  <a:moveTo>
                    <a:pt x="32" y="0"/>
                  </a:moveTo>
                  <a:lnTo>
                    <a:pt x="32" y="0"/>
                  </a:lnTo>
                  <a:lnTo>
                    <a:pt x="32" y="25"/>
                  </a:lnTo>
                  <a:lnTo>
                    <a:pt x="15" y="25"/>
                  </a:lnTo>
                  <a:lnTo>
                    <a:pt x="0" y="25"/>
                  </a:lnTo>
                  <a:lnTo>
                    <a:pt x="0" y="13"/>
                  </a:lnTo>
                  <a:lnTo>
                    <a:pt x="0" y="0"/>
                  </a:lnTo>
                  <a:lnTo>
                    <a:pt x="15" y="0"/>
                  </a:lnTo>
                  <a:lnTo>
                    <a:pt x="32" y="0"/>
                  </a:lnTo>
                  <a:lnTo>
                    <a:pt x="32" y="25"/>
                  </a:lnTo>
                  <a:lnTo>
                    <a:pt x="15" y="25"/>
                  </a:lnTo>
                  <a:lnTo>
                    <a:pt x="0" y="25"/>
                  </a:lnTo>
                  <a:lnTo>
                    <a:pt x="0" y="13"/>
                  </a:lnTo>
                  <a:lnTo>
                    <a:pt x="0" y="0"/>
                  </a:lnTo>
                  <a:lnTo>
                    <a:pt x="15" y="0"/>
                  </a:lnTo>
                  <a:lnTo>
                    <a:pt x="3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81" name="Freeform 29"/>
            <p:cNvSpPr>
              <a:spLocks/>
            </p:cNvSpPr>
            <p:nvPr/>
          </p:nvSpPr>
          <p:spPr bwMode="auto">
            <a:xfrm>
              <a:off x="1154" y="1751"/>
              <a:ext cx="16" cy="13"/>
            </a:xfrm>
            <a:custGeom>
              <a:avLst/>
              <a:gdLst>
                <a:gd name="T0" fmla="*/ 0 w 16"/>
                <a:gd name="T1" fmla="*/ 12 h 13"/>
                <a:gd name="T2" fmla="*/ 0 w 16"/>
                <a:gd name="T3" fmla="*/ 12 h 13"/>
                <a:gd name="T4" fmla="*/ 15 w 16"/>
                <a:gd name="T5" fmla="*/ 12 h 13"/>
                <a:gd name="T6" fmla="*/ 15 w 16"/>
                <a:gd name="T7" fmla="*/ 0 h 13"/>
                <a:gd name="T8" fmla="*/ 0 w 16"/>
                <a:gd name="T9" fmla="*/ 0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2"/>
                  </a:moveTo>
                  <a:lnTo>
                    <a:pt x="0" y="12"/>
                  </a:lnTo>
                  <a:lnTo>
                    <a:pt x="15" y="12"/>
                  </a:lnTo>
                  <a:lnTo>
                    <a:pt x="15"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82" name="Freeform 30"/>
            <p:cNvSpPr>
              <a:spLocks/>
            </p:cNvSpPr>
            <p:nvPr/>
          </p:nvSpPr>
          <p:spPr bwMode="auto">
            <a:xfrm>
              <a:off x="1154" y="1751"/>
              <a:ext cx="16" cy="13"/>
            </a:xfrm>
            <a:custGeom>
              <a:avLst/>
              <a:gdLst>
                <a:gd name="T0" fmla="*/ 0 w 16"/>
                <a:gd name="T1" fmla="*/ 12 h 13"/>
                <a:gd name="T2" fmla="*/ 15 w 16"/>
                <a:gd name="T3" fmla="*/ 12 h 13"/>
                <a:gd name="T4" fmla="*/ 15 w 16"/>
                <a:gd name="T5" fmla="*/ 0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12"/>
                  </a:moveTo>
                  <a:lnTo>
                    <a:pt x="15" y="12"/>
                  </a:lnTo>
                  <a:lnTo>
                    <a:pt x="15"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83" name="Freeform 31"/>
            <p:cNvSpPr>
              <a:spLocks/>
            </p:cNvSpPr>
            <p:nvPr/>
          </p:nvSpPr>
          <p:spPr bwMode="auto">
            <a:xfrm>
              <a:off x="1339" y="1738"/>
              <a:ext cx="31" cy="26"/>
            </a:xfrm>
            <a:custGeom>
              <a:avLst/>
              <a:gdLst>
                <a:gd name="T0" fmla="*/ 30 w 31"/>
                <a:gd name="T1" fmla="*/ 25 h 26"/>
                <a:gd name="T2" fmla="*/ 30 w 31"/>
                <a:gd name="T3" fmla="*/ 25 h 26"/>
                <a:gd name="T4" fmla="*/ 0 w 31"/>
                <a:gd name="T5" fmla="*/ 25 h 26"/>
                <a:gd name="T6" fmla="*/ 0 w 31"/>
                <a:gd name="T7" fmla="*/ 0 h 26"/>
                <a:gd name="T8" fmla="*/ 30 w 31"/>
                <a:gd name="T9" fmla="*/ 0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30" y="25"/>
                  </a:moveTo>
                  <a:lnTo>
                    <a:pt x="30" y="25"/>
                  </a:lnTo>
                  <a:lnTo>
                    <a:pt x="0" y="25"/>
                  </a:lnTo>
                  <a:lnTo>
                    <a:pt x="0" y="0"/>
                  </a:lnTo>
                  <a:lnTo>
                    <a:pt x="3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84" name="Freeform 32"/>
            <p:cNvSpPr>
              <a:spLocks/>
            </p:cNvSpPr>
            <p:nvPr/>
          </p:nvSpPr>
          <p:spPr bwMode="auto">
            <a:xfrm>
              <a:off x="1339" y="1738"/>
              <a:ext cx="31" cy="26"/>
            </a:xfrm>
            <a:custGeom>
              <a:avLst/>
              <a:gdLst>
                <a:gd name="T0" fmla="*/ 30 w 31"/>
                <a:gd name="T1" fmla="*/ 25 h 26"/>
                <a:gd name="T2" fmla="*/ 0 w 31"/>
                <a:gd name="T3" fmla="*/ 25 h 26"/>
                <a:gd name="T4" fmla="*/ 0 w 31"/>
                <a:gd name="T5" fmla="*/ 0 h 26"/>
                <a:gd name="T6" fmla="*/ 30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30" y="25"/>
                  </a:moveTo>
                  <a:lnTo>
                    <a:pt x="0" y="25"/>
                  </a:lnTo>
                  <a:lnTo>
                    <a:pt x="0" y="0"/>
                  </a:lnTo>
                  <a:lnTo>
                    <a:pt x="3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85" name="Freeform 33"/>
            <p:cNvSpPr>
              <a:spLocks/>
            </p:cNvSpPr>
            <p:nvPr/>
          </p:nvSpPr>
          <p:spPr bwMode="auto">
            <a:xfrm>
              <a:off x="1184" y="1738"/>
              <a:ext cx="156" cy="26"/>
            </a:xfrm>
            <a:custGeom>
              <a:avLst/>
              <a:gdLst>
                <a:gd name="T0" fmla="*/ 155 w 156"/>
                <a:gd name="T1" fmla="*/ 0 h 26"/>
                <a:gd name="T2" fmla="*/ 155 w 156"/>
                <a:gd name="T3" fmla="*/ 0 h 26"/>
                <a:gd name="T4" fmla="*/ 155 w 156"/>
                <a:gd name="T5" fmla="*/ 25 h 26"/>
                <a:gd name="T6" fmla="*/ 138 w 156"/>
                <a:gd name="T7" fmla="*/ 13 h 26"/>
                <a:gd name="T8" fmla="*/ 0 w 156"/>
                <a:gd name="T9" fmla="*/ 13 h 26"/>
                <a:gd name="T10" fmla="*/ 0 w 156"/>
                <a:gd name="T11" fmla="*/ 0 h 26"/>
                <a:gd name="T12" fmla="*/ 155 w 156"/>
                <a:gd name="T13" fmla="*/ 0 h 26"/>
                <a:gd name="T14" fmla="*/ 155 w 156"/>
                <a:gd name="T15" fmla="*/ 25 h 26"/>
                <a:gd name="T16" fmla="*/ 138 w 156"/>
                <a:gd name="T17" fmla="*/ 13 h 26"/>
                <a:gd name="T18" fmla="*/ 0 w 156"/>
                <a:gd name="T19" fmla="*/ 13 h 26"/>
                <a:gd name="T20" fmla="*/ 0 w 156"/>
                <a:gd name="T21" fmla="*/ 0 h 26"/>
                <a:gd name="T22" fmla="*/ 155 w 156"/>
                <a:gd name="T23" fmla="*/ 0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
                <a:gd name="T38" fmla="*/ 156 w 15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
                  <a:moveTo>
                    <a:pt x="155" y="0"/>
                  </a:moveTo>
                  <a:lnTo>
                    <a:pt x="155" y="0"/>
                  </a:lnTo>
                  <a:lnTo>
                    <a:pt x="155" y="25"/>
                  </a:lnTo>
                  <a:lnTo>
                    <a:pt x="138" y="13"/>
                  </a:lnTo>
                  <a:lnTo>
                    <a:pt x="0" y="13"/>
                  </a:lnTo>
                  <a:lnTo>
                    <a:pt x="0" y="0"/>
                  </a:lnTo>
                  <a:lnTo>
                    <a:pt x="155" y="0"/>
                  </a:lnTo>
                  <a:lnTo>
                    <a:pt x="155" y="25"/>
                  </a:lnTo>
                  <a:lnTo>
                    <a:pt x="138" y="13"/>
                  </a:lnTo>
                  <a:lnTo>
                    <a:pt x="0" y="13"/>
                  </a:lnTo>
                  <a:lnTo>
                    <a:pt x="0" y="0"/>
                  </a:lnTo>
                  <a:lnTo>
                    <a:pt x="155"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86" name="AutoShape 34"/>
            <p:cNvSpPr>
              <a:spLocks noChangeArrowheads="1"/>
            </p:cNvSpPr>
            <p:nvPr/>
          </p:nvSpPr>
          <p:spPr bwMode="auto">
            <a:xfrm>
              <a:off x="1034" y="1336"/>
              <a:ext cx="443" cy="364"/>
            </a:xfrm>
            <a:prstGeom prst="roundRect">
              <a:avLst>
                <a:gd name="adj" fmla="val 1620"/>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87" name="AutoShape 35"/>
            <p:cNvSpPr>
              <a:spLocks noChangeArrowheads="1"/>
            </p:cNvSpPr>
            <p:nvPr/>
          </p:nvSpPr>
          <p:spPr bwMode="auto">
            <a:xfrm>
              <a:off x="1064" y="1374"/>
              <a:ext cx="383" cy="288"/>
            </a:xfrm>
            <a:prstGeom prst="roundRect">
              <a:avLst>
                <a:gd name="adj" fmla="val 1866"/>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88" name="AutoShape 36"/>
            <p:cNvSpPr>
              <a:spLocks noChangeArrowheads="1"/>
            </p:cNvSpPr>
            <p:nvPr/>
          </p:nvSpPr>
          <p:spPr bwMode="auto">
            <a:xfrm>
              <a:off x="1064" y="1374"/>
              <a:ext cx="366" cy="275"/>
            </a:xfrm>
            <a:prstGeom prst="roundRect">
              <a:avLst>
                <a:gd name="adj" fmla="val 1944"/>
              </a:avLst>
            </a:prstGeom>
            <a:solidFill>
              <a:srgbClr val="00000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589" name="Line 37"/>
            <p:cNvSpPr>
              <a:spLocks noChangeShapeType="1"/>
            </p:cNvSpPr>
            <p:nvPr/>
          </p:nvSpPr>
          <p:spPr bwMode="auto">
            <a:xfrm>
              <a:off x="1452" y="1370"/>
              <a:ext cx="0"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90" name="Line 38"/>
            <p:cNvSpPr>
              <a:spLocks noChangeShapeType="1"/>
            </p:cNvSpPr>
            <p:nvPr/>
          </p:nvSpPr>
          <p:spPr bwMode="auto">
            <a:xfrm>
              <a:off x="1452" y="1662"/>
              <a:ext cx="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91" name="Freeform 39"/>
            <p:cNvSpPr>
              <a:spLocks/>
            </p:cNvSpPr>
            <p:nvPr/>
          </p:nvSpPr>
          <p:spPr bwMode="auto">
            <a:xfrm>
              <a:off x="1092" y="1763"/>
              <a:ext cx="16" cy="15"/>
            </a:xfrm>
            <a:custGeom>
              <a:avLst/>
              <a:gdLst>
                <a:gd name="T0" fmla="*/ 0 w 16"/>
                <a:gd name="T1" fmla="*/ 14 h 15"/>
                <a:gd name="T2" fmla="*/ 0 w 16"/>
                <a:gd name="T3" fmla="*/ 14 h 15"/>
                <a:gd name="T4" fmla="*/ 0 w 16"/>
                <a:gd name="T5" fmla="*/ 0 h 15"/>
                <a:gd name="T6" fmla="*/ 15 w 16"/>
                <a:gd name="T7" fmla="*/ 0 h 15"/>
                <a:gd name="T8" fmla="*/ 0 w 16"/>
                <a:gd name="T9" fmla="*/ 14 h 15"/>
                <a:gd name="T10" fmla="*/ 0 w 16"/>
                <a:gd name="T11" fmla="*/ 0 h 15"/>
                <a:gd name="T12" fmla="*/ 15 w 16"/>
                <a:gd name="T13" fmla="*/ 0 h 15"/>
                <a:gd name="T14" fmla="*/ 0 w 16"/>
                <a:gd name="T15" fmla="*/ 14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0" y="14"/>
                  </a:moveTo>
                  <a:lnTo>
                    <a:pt x="0" y="14"/>
                  </a:lnTo>
                  <a:lnTo>
                    <a:pt x="0" y="0"/>
                  </a:lnTo>
                  <a:lnTo>
                    <a:pt x="15" y="0"/>
                  </a:lnTo>
                  <a:lnTo>
                    <a:pt x="0" y="14"/>
                  </a:lnTo>
                  <a:lnTo>
                    <a:pt x="0" y="0"/>
                  </a:lnTo>
                  <a:lnTo>
                    <a:pt x="15" y="0"/>
                  </a:lnTo>
                  <a:lnTo>
                    <a:pt x="0" y="14"/>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92" name="Line 40"/>
            <p:cNvSpPr>
              <a:spLocks noChangeShapeType="1"/>
            </p:cNvSpPr>
            <p:nvPr/>
          </p:nvSpPr>
          <p:spPr bwMode="auto">
            <a:xfrm>
              <a:off x="1098" y="1763"/>
              <a:ext cx="0"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93" name="Freeform 41"/>
            <p:cNvSpPr>
              <a:spLocks/>
            </p:cNvSpPr>
            <p:nvPr/>
          </p:nvSpPr>
          <p:spPr bwMode="auto">
            <a:xfrm>
              <a:off x="1416" y="1763"/>
              <a:ext cx="16" cy="15"/>
            </a:xfrm>
            <a:custGeom>
              <a:avLst/>
              <a:gdLst>
                <a:gd name="T0" fmla="*/ 0 w 16"/>
                <a:gd name="T1" fmla="*/ 0 h 15"/>
                <a:gd name="T2" fmla="*/ 0 w 16"/>
                <a:gd name="T3" fmla="*/ 0 h 15"/>
                <a:gd name="T4" fmla="*/ 15 w 16"/>
                <a:gd name="T5" fmla="*/ 0 h 15"/>
                <a:gd name="T6" fmla="*/ 15 w 16"/>
                <a:gd name="T7" fmla="*/ 14 h 15"/>
                <a:gd name="T8" fmla="*/ 0 w 16"/>
                <a:gd name="T9" fmla="*/ 14 h 15"/>
                <a:gd name="T10" fmla="*/ 0 w 16"/>
                <a:gd name="T11" fmla="*/ 0 h 15"/>
                <a:gd name="T12" fmla="*/ 15 w 16"/>
                <a:gd name="T13" fmla="*/ 0 h 15"/>
                <a:gd name="T14" fmla="*/ 15 w 16"/>
                <a:gd name="T15" fmla="*/ 14 h 15"/>
                <a:gd name="T16" fmla="*/ 0 w 16"/>
                <a:gd name="T17" fmla="*/ 14 h 15"/>
                <a:gd name="T18" fmla="*/ 0 w 16"/>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5"/>
                <a:gd name="T32" fmla="*/ 16 w 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5">
                  <a:moveTo>
                    <a:pt x="0" y="0"/>
                  </a:moveTo>
                  <a:lnTo>
                    <a:pt x="0" y="0"/>
                  </a:lnTo>
                  <a:lnTo>
                    <a:pt x="15" y="0"/>
                  </a:lnTo>
                  <a:lnTo>
                    <a:pt x="15" y="14"/>
                  </a:lnTo>
                  <a:lnTo>
                    <a:pt x="0" y="14"/>
                  </a:lnTo>
                  <a:lnTo>
                    <a:pt x="0" y="0"/>
                  </a:lnTo>
                  <a:lnTo>
                    <a:pt x="15" y="0"/>
                  </a:lnTo>
                  <a:lnTo>
                    <a:pt x="15" y="14"/>
                  </a:lnTo>
                  <a:lnTo>
                    <a:pt x="0" y="14"/>
                  </a:lnTo>
                  <a:lnTo>
                    <a:pt x="0" y="0"/>
                  </a:lnTo>
                </a:path>
              </a:pathLst>
            </a:custGeom>
            <a:noFill/>
            <a:ln w="12700" cap="rnd"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594" name="Line 42"/>
            <p:cNvSpPr>
              <a:spLocks noChangeShapeType="1"/>
            </p:cNvSpPr>
            <p:nvPr/>
          </p:nvSpPr>
          <p:spPr bwMode="auto">
            <a:xfrm>
              <a:off x="1422" y="1763"/>
              <a:ext cx="0" cy="1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595" name="Rectangle 43"/>
            <p:cNvSpPr>
              <a:spLocks noChangeArrowheads="1"/>
            </p:cNvSpPr>
            <p:nvPr/>
          </p:nvSpPr>
          <p:spPr bwMode="auto">
            <a:xfrm flipV="1">
              <a:off x="1060" y="1678"/>
              <a:ext cx="50" cy="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nvGrpSpPr>
            <p:cNvPr id="23596" name="Group 44"/>
            <p:cNvGrpSpPr>
              <a:grpSpLocks/>
            </p:cNvGrpSpPr>
            <p:nvPr/>
          </p:nvGrpSpPr>
          <p:grpSpPr bwMode="auto">
            <a:xfrm>
              <a:off x="3908" y="1404"/>
              <a:ext cx="1148" cy="938"/>
              <a:chOff x="3716" y="1596"/>
              <a:chExt cx="1148" cy="938"/>
            </a:xfrm>
          </p:grpSpPr>
          <p:sp>
            <p:nvSpPr>
              <p:cNvPr id="23911" name="Rectangle 45"/>
              <p:cNvSpPr>
                <a:spLocks noChangeArrowheads="1"/>
              </p:cNvSpPr>
              <p:nvPr/>
            </p:nvSpPr>
            <p:spPr bwMode="auto">
              <a:xfrm>
                <a:off x="3854" y="1600"/>
                <a:ext cx="154" cy="513"/>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12" name="Rectangle 46"/>
              <p:cNvSpPr>
                <a:spLocks noChangeArrowheads="1"/>
              </p:cNvSpPr>
              <p:nvPr/>
            </p:nvSpPr>
            <p:spPr bwMode="auto">
              <a:xfrm>
                <a:off x="4012" y="1600"/>
                <a:ext cx="536" cy="113"/>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13" name="Rectangle 47"/>
              <p:cNvSpPr>
                <a:spLocks noChangeArrowheads="1"/>
              </p:cNvSpPr>
              <p:nvPr/>
            </p:nvSpPr>
            <p:spPr bwMode="auto">
              <a:xfrm>
                <a:off x="4551" y="1600"/>
                <a:ext cx="201" cy="724"/>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14" name="Rectangle 48"/>
              <p:cNvSpPr>
                <a:spLocks noChangeArrowheads="1"/>
              </p:cNvSpPr>
              <p:nvPr/>
            </p:nvSpPr>
            <p:spPr bwMode="auto">
              <a:xfrm>
                <a:off x="4012" y="1735"/>
                <a:ext cx="536" cy="54"/>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15" name="Freeform 49"/>
              <p:cNvSpPr>
                <a:spLocks/>
              </p:cNvSpPr>
              <p:nvPr/>
            </p:nvSpPr>
            <p:spPr bwMode="auto">
              <a:xfrm>
                <a:off x="4054" y="1806"/>
                <a:ext cx="472" cy="403"/>
              </a:xfrm>
              <a:custGeom>
                <a:avLst/>
                <a:gdLst>
                  <a:gd name="T0" fmla="*/ 0 w 472"/>
                  <a:gd name="T1" fmla="*/ 0 h 403"/>
                  <a:gd name="T2" fmla="*/ 0 w 472"/>
                  <a:gd name="T3" fmla="*/ 0 h 403"/>
                  <a:gd name="T4" fmla="*/ 0 w 472"/>
                  <a:gd name="T5" fmla="*/ 402 h 403"/>
                  <a:gd name="T6" fmla="*/ 449 w 472"/>
                  <a:gd name="T7" fmla="*/ 402 h 403"/>
                  <a:gd name="T8" fmla="*/ 471 w 472"/>
                  <a:gd name="T9" fmla="*/ 382 h 403"/>
                  <a:gd name="T10" fmla="*/ 471 w 472"/>
                  <a:gd name="T11" fmla="*/ 19 h 403"/>
                  <a:gd name="T12" fmla="*/ 449 w 472"/>
                  <a:gd name="T13" fmla="*/ 0 h 403"/>
                  <a:gd name="T14" fmla="*/ 0 w 472"/>
                  <a:gd name="T15" fmla="*/ 0 h 403"/>
                  <a:gd name="T16" fmla="*/ 0 w 472"/>
                  <a:gd name="T17" fmla="*/ 402 h 403"/>
                  <a:gd name="T18" fmla="*/ 449 w 472"/>
                  <a:gd name="T19" fmla="*/ 402 h 403"/>
                  <a:gd name="T20" fmla="*/ 471 w 472"/>
                  <a:gd name="T21" fmla="*/ 382 h 403"/>
                  <a:gd name="T22" fmla="*/ 471 w 472"/>
                  <a:gd name="T23" fmla="*/ 19 h 403"/>
                  <a:gd name="T24" fmla="*/ 449 w 472"/>
                  <a:gd name="T25" fmla="*/ 0 h 403"/>
                  <a:gd name="T26" fmla="*/ 0 w 472"/>
                  <a:gd name="T27" fmla="*/ 0 h 4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2"/>
                  <a:gd name="T43" fmla="*/ 0 h 403"/>
                  <a:gd name="T44" fmla="*/ 472 w 472"/>
                  <a:gd name="T45" fmla="*/ 403 h 4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2" h="403">
                    <a:moveTo>
                      <a:pt x="0" y="0"/>
                    </a:moveTo>
                    <a:lnTo>
                      <a:pt x="0" y="0"/>
                    </a:lnTo>
                    <a:lnTo>
                      <a:pt x="0" y="402"/>
                    </a:lnTo>
                    <a:lnTo>
                      <a:pt x="449" y="402"/>
                    </a:lnTo>
                    <a:lnTo>
                      <a:pt x="471" y="382"/>
                    </a:lnTo>
                    <a:lnTo>
                      <a:pt x="471" y="19"/>
                    </a:lnTo>
                    <a:lnTo>
                      <a:pt x="449" y="0"/>
                    </a:lnTo>
                    <a:lnTo>
                      <a:pt x="0" y="0"/>
                    </a:lnTo>
                    <a:lnTo>
                      <a:pt x="0" y="402"/>
                    </a:lnTo>
                    <a:lnTo>
                      <a:pt x="449" y="402"/>
                    </a:lnTo>
                    <a:lnTo>
                      <a:pt x="471" y="382"/>
                    </a:lnTo>
                    <a:lnTo>
                      <a:pt x="471" y="19"/>
                    </a:lnTo>
                    <a:lnTo>
                      <a:pt x="449" y="0"/>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16" name="Oval 50"/>
              <p:cNvSpPr>
                <a:spLocks noChangeArrowheads="1"/>
              </p:cNvSpPr>
              <p:nvPr/>
            </p:nvSpPr>
            <p:spPr bwMode="auto">
              <a:xfrm>
                <a:off x="4169" y="1867"/>
                <a:ext cx="289" cy="285"/>
              </a:xfrm>
              <a:prstGeom prst="ellipse">
                <a:avLst/>
              </a:prstGeom>
              <a:solidFill>
                <a:schemeClr val="folHlink"/>
              </a:solidFill>
              <a:ln w="12700">
                <a:solidFill>
                  <a:schemeClr val="tx1"/>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17" name="Freeform 51"/>
              <p:cNvSpPr>
                <a:spLocks/>
              </p:cNvSpPr>
              <p:nvPr/>
            </p:nvSpPr>
            <p:spPr bwMode="auto">
              <a:xfrm>
                <a:off x="4749" y="1596"/>
                <a:ext cx="115" cy="728"/>
              </a:xfrm>
              <a:custGeom>
                <a:avLst/>
                <a:gdLst>
                  <a:gd name="T0" fmla="*/ 0 w 115"/>
                  <a:gd name="T1" fmla="*/ 0 h 728"/>
                  <a:gd name="T2" fmla="*/ 0 w 115"/>
                  <a:gd name="T3" fmla="*/ 0 h 728"/>
                  <a:gd name="T4" fmla="*/ 114 w 115"/>
                  <a:gd name="T5" fmla="*/ 39 h 728"/>
                  <a:gd name="T6" fmla="*/ 114 w 115"/>
                  <a:gd name="T7" fmla="*/ 592 h 728"/>
                  <a:gd name="T8" fmla="*/ 0 w 115"/>
                  <a:gd name="T9" fmla="*/ 727 h 728"/>
                  <a:gd name="T10" fmla="*/ 0 w 115"/>
                  <a:gd name="T11" fmla="*/ 0 h 728"/>
                  <a:gd name="T12" fmla="*/ 114 w 115"/>
                  <a:gd name="T13" fmla="*/ 39 h 728"/>
                  <a:gd name="T14" fmla="*/ 114 w 115"/>
                  <a:gd name="T15" fmla="*/ 592 h 728"/>
                  <a:gd name="T16" fmla="*/ 0 w 115"/>
                  <a:gd name="T17" fmla="*/ 727 h 728"/>
                  <a:gd name="T18" fmla="*/ 0 w 115"/>
                  <a:gd name="T19" fmla="*/ 0 h 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28"/>
                  <a:gd name="T32" fmla="*/ 115 w 115"/>
                  <a:gd name="T33" fmla="*/ 728 h 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28">
                    <a:moveTo>
                      <a:pt x="0" y="0"/>
                    </a:moveTo>
                    <a:lnTo>
                      <a:pt x="0" y="0"/>
                    </a:lnTo>
                    <a:lnTo>
                      <a:pt x="114" y="39"/>
                    </a:lnTo>
                    <a:lnTo>
                      <a:pt x="114" y="592"/>
                    </a:lnTo>
                    <a:lnTo>
                      <a:pt x="0" y="727"/>
                    </a:lnTo>
                    <a:lnTo>
                      <a:pt x="0" y="0"/>
                    </a:lnTo>
                    <a:lnTo>
                      <a:pt x="114" y="39"/>
                    </a:lnTo>
                    <a:lnTo>
                      <a:pt x="114" y="592"/>
                    </a:lnTo>
                    <a:lnTo>
                      <a:pt x="0" y="727"/>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18" name="Freeform 52"/>
              <p:cNvSpPr>
                <a:spLocks/>
              </p:cNvSpPr>
              <p:nvPr/>
            </p:nvSpPr>
            <p:spPr bwMode="auto">
              <a:xfrm>
                <a:off x="4098" y="2399"/>
                <a:ext cx="159" cy="134"/>
              </a:xfrm>
              <a:custGeom>
                <a:avLst/>
                <a:gdLst>
                  <a:gd name="T0" fmla="*/ 158 w 159"/>
                  <a:gd name="T1" fmla="*/ 0 h 134"/>
                  <a:gd name="T2" fmla="*/ 158 w 159"/>
                  <a:gd name="T3" fmla="*/ 0 h 134"/>
                  <a:gd name="T4" fmla="*/ 158 w 159"/>
                  <a:gd name="T5" fmla="*/ 38 h 134"/>
                  <a:gd name="T6" fmla="*/ 0 w 159"/>
                  <a:gd name="T7" fmla="*/ 133 h 134"/>
                  <a:gd name="T8" fmla="*/ 0 w 159"/>
                  <a:gd name="T9" fmla="*/ 95 h 134"/>
                  <a:gd name="T10" fmla="*/ 158 w 159"/>
                  <a:gd name="T11" fmla="*/ 0 h 134"/>
                  <a:gd name="T12" fmla="*/ 158 w 159"/>
                  <a:gd name="T13" fmla="*/ 38 h 134"/>
                  <a:gd name="T14" fmla="*/ 0 w 159"/>
                  <a:gd name="T15" fmla="*/ 133 h 134"/>
                  <a:gd name="T16" fmla="*/ 0 w 159"/>
                  <a:gd name="T17" fmla="*/ 95 h 134"/>
                  <a:gd name="T18" fmla="*/ 158 w 159"/>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34"/>
                  <a:gd name="T32" fmla="*/ 159 w 159"/>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34">
                    <a:moveTo>
                      <a:pt x="158" y="0"/>
                    </a:moveTo>
                    <a:lnTo>
                      <a:pt x="158" y="0"/>
                    </a:lnTo>
                    <a:lnTo>
                      <a:pt x="158" y="38"/>
                    </a:lnTo>
                    <a:lnTo>
                      <a:pt x="0" y="133"/>
                    </a:lnTo>
                    <a:lnTo>
                      <a:pt x="0" y="95"/>
                    </a:lnTo>
                    <a:lnTo>
                      <a:pt x="158" y="0"/>
                    </a:lnTo>
                    <a:lnTo>
                      <a:pt x="158" y="38"/>
                    </a:lnTo>
                    <a:lnTo>
                      <a:pt x="0" y="133"/>
                    </a:lnTo>
                    <a:lnTo>
                      <a:pt x="0" y="95"/>
                    </a:lnTo>
                    <a:lnTo>
                      <a:pt x="158"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19" name="Line 53"/>
              <p:cNvSpPr>
                <a:spLocks noChangeShapeType="1"/>
              </p:cNvSpPr>
              <p:nvPr/>
            </p:nvSpPr>
            <p:spPr bwMode="auto">
              <a:xfrm>
                <a:off x="4277" y="2330"/>
                <a:ext cx="2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20" name="Oval 54"/>
              <p:cNvSpPr>
                <a:spLocks noChangeArrowheads="1"/>
              </p:cNvSpPr>
              <p:nvPr/>
            </p:nvSpPr>
            <p:spPr bwMode="auto">
              <a:xfrm>
                <a:off x="4260" y="1906"/>
                <a:ext cx="175" cy="207"/>
              </a:xfrm>
              <a:prstGeom prst="ellipse">
                <a:avLst/>
              </a:prstGeom>
              <a:solidFill>
                <a:schemeClr val="folHlink"/>
              </a:solidFill>
              <a:ln w="12700">
                <a:solidFill>
                  <a:schemeClr val="tx1"/>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21" name="Freeform 55"/>
              <p:cNvSpPr>
                <a:spLocks/>
              </p:cNvSpPr>
              <p:nvPr/>
            </p:nvSpPr>
            <p:spPr bwMode="auto">
              <a:xfrm>
                <a:off x="4098" y="2074"/>
                <a:ext cx="339" cy="192"/>
              </a:xfrm>
              <a:custGeom>
                <a:avLst/>
                <a:gdLst>
                  <a:gd name="T0" fmla="*/ 0 w 339"/>
                  <a:gd name="T1" fmla="*/ 191 h 192"/>
                  <a:gd name="T2" fmla="*/ 0 w 339"/>
                  <a:gd name="T3" fmla="*/ 191 h 192"/>
                  <a:gd name="T4" fmla="*/ 316 w 339"/>
                  <a:gd name="T5" fmla="*/ 57 h 192"/>
                  <a:gd name="T6" fmla="*/ 316 w 339"/>
                  <a:gd name="T7" fmla="*/ 0 h 192"/>
                  <a:gd name="T8" fmla="*/ 338 w 339"/>
                  <a:gd name="T9" fmla="*/ 0 h 192"/>
                  <a:gd name="T10" fmla="*/ 0 w 339"/>
                  <a:gd name="T11" fmla="*/ 96 h 192"/>
                  <a:gd name="T12" fmla="*/ 0 w 339"/>
                  <a:gd name="T13" fmla="*/ 191 h 192"/>
                  <a:gd name="T14" fmla="*/ 316 w 339"/>
                  <a:gd name="T15" fmla="*/ 57 h 192"/>
                  <a:gd name="T16" fmla="*/ 316 w 339"/>
                  <a:gd name="T17" fmla="*/ 0 h 192"/>
                  <a:gd name="T18" fmla="*/ 338 w 339"/>
                  <a:gd name="T19" fmla="*/ 0 h 192"/>
                  <a:gd name="T20" fmla="*/ 0 w 339"/>
                  <a:gd name="T21" fmla="*/ 96 h 192"/>
                  <a:gd name="T22" fmla="*/ 0 w 339"/>
                  <a:gd name="T23" fmla="*/ 191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9"/>
                  <a:gd name="T37" fmla="*/ 0 h 192"/>
                  <a:gd name="T38" fmla="*/ 339 w 339"/>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9" h="192">
                    <a:moveTo>
                      <a:pt x="0" y="191"/>
                    </a:moveTo>
                    <a:lnTo>
                      <a:pt x="0" y="191"/>
                    </a:lnTo>
                    <a:lnTo>
                      <a:pt x="316" y="57"/>
                    </a:lnTo>
                    <a:lnTo>
                      <a:pt x="316" y="0"/>
                    </a:lnTo>
                    <a:lnTo>
                      <a:pt x="338" y="0"/>
                    </a:lnTo>
                    <a:lnTo>
                      <a:pt x="0" y="96"/>
                    </a:lnTo>
                    <a:lnTo>
                      <a:pt x="0" y="191"/>
                    </a:lnTo>
                    <a:lnTo>
                      <a:pt x="316" y="57"/>
                    </a:lnTo>
                    <a:lnTo>
                      <a:pt x="316" y="0"/>
                    </a:lnTo>
                    <a:lnTo>
                      <a:pt x="338" y="0"/>
                    </a:lnTo>
                    <a:lnTo>
                      <a:pt x="0" y="96"/>
                    </a:lnTo>
                    <a:lnTo>
                      <a:pt x="0" y="191"/>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22" name="Line 56"/>
              <p:cNvSpPr>
                <a:spLocks noChangeShapeType="1"/>
              </p:cNvSpPr>
              <p:nvPr/>
            </p:nvSpPr>
            <p:spPr bwMode="auto">
              <a:xfrm>
                <a:off x="4054" y="1806"/>
                <a:ext cx="158" cy="1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23" name="Line 57"/>
              <p:cNvSpPr>
                <a:spLocks noChangeShapeType="1"/>
              </p:cNvSpPr>
              <p:nvPr/>
            </p:nvSpPr>
            <p:spPr bwMode="auto">
              <a:xfrm flipH="1" flipV="1">
                <a:off x="4414" y="2113"/>
                <a:ext cx="135" cy="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24" name="Rectangle 58"/>
              <p:cNvSpPr>
                <a:spLocks noChangeArrowheads="1"/>
              </p:cNvSpPr>
              <p:nvPr/>
            </p:nvSpPr>
            <p:spPr bwMode="auto">
              <a:xfrm>
                <a:off x="3743" y="2384"/>
                <a:ext cx="355" cy="111"/>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25" name="Freeform 59"/>
              <p:cNvSpPr>
                <a:spLocks/>
              </p:cNvSpPr>
              <p:nvPr/>
            </p:nvSpPr>
            <p:spPr bwMode="auto">
              <a:xfrm>
                <a:off x="4098" y="2303"/>
                <a:ext cx="180" cy="193"/>
              </a:xfrm>
              <a:custGeom>
                <a:avLst/>
                <a:gdLst>
                  <a:gd name="T0" fmla="*/ 0 w 180"/>
                  <a:gd name="T1" fmla="*/ 192 h 193"/>
                  <a:gd name="T2" fmla="*/ 0 w 180"/>
                  <a:gd name="T3" fmla="*/ 192 h 193"/>
                  <a:gd name="T4" fmla="*/ 179 w 180"/>
                  <a:gd name="T5" fmla="*/ 96 h 193"/>
                  <a:gd name="T6" fmla="*/ 179 w 180"/>
                  <a:gd name="T7" fmla="*/ 0 h 193"/>
                  <a:gd name="T8" fmla="*/ 0 w 180"/>
                  <a:gd name="T9" fmla="*/ 77 h 193"/>
                  <a:gd name="T10" fmla="*/ 0 w 180"/>
                  <a:gd name="T11" fmla="*/ 192 h 193"/>
                  <a:gd name="T12" fmla="*/ 179 w 180"/>
                  <a:gd name="T13" fmla="*/ 96 h 193"/>
                  <a:gd name="T14" fmla="*/ 179 w 180"/>
                  <a:gd name="T15" fmla="*/ 0 h 193"/>
                  <a:gd name="T16" fmla="*/ 0 w 180"/>
                  <a:gd name="T17" fmla="*/ 77 h 193"/>
                  <a:gd name="T18" fmla="*/ 0 w 180"/>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93"/>
                  <a:gd name="T32" fmla="*/ 180 w 180"/>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93">
                    <a:moveTo>
                      <a:pt x="0" y="192"/>
                    </a:moveTo>
                    <a:lnTo>
                      <a:pt x="0" y="192"/>
                    </a:lnTo>
                    <a:lnTo>
                      <a:pt x="179" y="96"/>
                    </a:lnTo>
                    <a:lnTo>
                      <a:pt x="179" y="0"/>
                    </a:lnTo>
                    <a:lnTo>
                      <a:pt x="0" y="77"/>
                    </a:lnTo>
                    <a:lnTo>
                      <a:pt x="0" y="192"/>
                    </a:lnTo>
                    <a:lnTo>
                      <a:pt x="179" y="96"/>
                    </a:lnTo>
                    <a:lnTo>
                      <a:pt x="179" y="0"/>
                    </a:lnTo>
                    <a:lnTo>
                      <a:pt x="0" y="77"/>
                    </a:lnTo>
                    <a:lnTo>
                      <a:pt x="0" y="19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26" name="Freeform 60"/>
              <p:cNvSpPr>
                <a:spLocks/>
              </p:cNvSpPr>
              <p:nvPr/>
            </p:nvSpPr>
            <p:spPr bwMode="auto">
              <a:xfrm>
                <a:off x="4098" y="2188"/>
                <a:ext cx="180" cy="212"/>
              </a:xfrm>
              <a:custGeom>
                <a:avLst/>
                <a:gdLst>
                  <a:gd name="T0" fmla="*/ 0 w 180"/>
                  <a:gd name="T1" fmla="*/ 211 h 212"/>
                  <a:gd name="T2" fmla="*/ 0 w 180"/>
                  <a:gd name="T3" fmla="*/ 211 h 212"/>
                  <a:gd name="T4" fmla="*/ 179 w 180"/>
                  <a:gd name="T5" fmla="*/ 115 h 212"/>
                  <a:gd name="T6" fmla="*/ 179 w 180"/>
                  <a:gd name="T7" fmla="*/ 0 h 212"/>
                  <a:gd name="T8" fmla="*/ 0 w 180"/>
                  <a:gd name="T9" fmla="*/ 78 h 212"/>
                  <a:gd name="T10" fmla="*/ 0 w 180"/>
                  <a:gd name="T11" fmla="*/ 211 h 212"/>
                  <a:gd name="T12" fmla="*/ 179 w 180"/>
                  <a:gd name="T13" fmla="*/ 115 h 212"/>
                  <a:gd name="T14" fmla="*/ 179 w 180"/>
                  <a:gd name="T15" fmla="*/ 0 h 212"/>
                  <a:gd name="T16" fmla="*/ 0 w 180"/>
                  <a:gd name="T17" fmla="*/ 78 h 212"/>
                  <a:gd name="T18" fmla="*/ 0 w 180"/>
                  <a:gd name="T19" fmla="*/ 211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212"/>
                  <a:gd name="T32" fmla="*/ 180 w 180"/>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212">
                    <a:moveTo>
                      <a:pt x="0" y="211"/>
                    </a:moveTo>
                    <a:lnTo>
                      <a:pt x="0" y="211"/>
                    </a:lnTo>
                    <a:lnTo>
                      <a:pt x="179" y="115"/>
                    </a:lnTo>
                    <a:lnTo>
                      <a:pt x="179" y="0"/>
                    </a:lnTo>
                    <a:lnTo>
                      <a:pt x="0" y="78"/>
                    </a:lnTo>
                    <a:lnTo>
                      <a:pt x="0" y="211"/>
                    </a:lnTo>
                    <a:lnTo>
                      <a:pt x="179" y="115"/>
                    </a:lnTo>
                    <a:lnTo>
                      <a:pt x="179" y="0"/>
                    </a:lnTo>
                    <a:lnTo>
                      <a:pt x="0" y="78"/>
                    </a:lnTo>
                    <a:lnTo>
                      <a:pt x="0" y="211"/>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27" name="Rectangle 61"/>
              <p:cNvSpPr>
                <a:spLocks noChangeArrowheads="1"/>
              </p:cNvSpPr>
              <p:nvPr/>
            </p:nvSpPr>
            <p:spPr bwMode="auto">
              <a:xfrm>
                <a:off x="3743" y="2269"/>
                <a:ext cx="355" cy="132"/>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28" name="Rectangle 62"/>
              <p:cNvSpPr>
                <a:spLocks noChangeArrowheads="1"/>
              </p:cNvSpPr>
              <p:nvPr/>
            </p:nvSpPr>
            <p:spPr bwMode="auto">
              <a:xfrm>
                <a:off x="3764" y="2499"/>
                <a:ext cx="334" cy="35"/>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29" name="Line 63"/>
              <p:cNvSpPr>
                <a:spLocks noChangeShapeType="1"/>
              </p:cNvSpPr>
              <p:nvPr/>
            </p:nvSpPr>
            <p:spPr bwMode="auto">
              <a:xfrm flipV="1">
                <a:off x="3784" y="2152"/>
                <a:ext cx="90"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30" name="Line 64"/>
              <p:cNvSpPr>
                <a:spLocks noChangeShapeType="1"/>
              </p:cNvSpPr>
              <p:nvPr/>
            </p:nvSpPr>
            <p:spPr bwMode="auto">
              <a:xfrm flipV="1">
                <a:off x="3806" y="2169"/>
                <a:ext cx="68" cy="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31" name="Line 65"/>
              <p:cNvSpPr>
                <a:spLocks noChangeShapeType="1"/>
              </p:cNvSpPr>
              <p:nvPr/>
            </p:nvSpPr>
            <p:spPr bwMode="auto">
              <a:xfrm>
                <a:off x="3827" y="2195"/>
                <a:ext cx="7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32" name="Line 66"/>
              <p:cNvSpPr>
                <a:spLocks noChangeShapeType="1"/>
              </p:cNvSpPr>
              <p:nvPr/>
            </p:nvSpPr>
            <p:spPr bwMode="auto">
              <a:xfrm flipV="1">
                <a:off x="3806" y="2169"/>
                <a:ext cx="92" cy="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33" name="Line 67"/>
              <p:cNvSpPr>
                <a:spLocks noChangeShapeType="1"/>
              </p:cNvSpPr>
              <p:nvPr/>
            </p:nvSpPr>
            <p:spPr bwMode="auto">
              <a:xfrm flipV="1">
                <a:off x="3784" y="2024"/>
                <a:ext cx="587"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34" name="Freeform 68"/>
              <p:cNvSpPr>
                <a:spLocks/>
              </p:cNvSpPr>
              <p:nvPr/>
            </p:nvSpPr>
            <p:spPr bwMode="auto">
              <a:xfrm>
                <a:off x="3874" y="2188"/>
                <a:ext cx="135" cy="1"/>
              </a:xfrm>
              <a:custGeom>
                <a:avLst/>
                <a:gdLst>
                  <a:gd name="T0" fmla="*/ 22 w 135"/>
                  <a:gd name="T1" fmla="*/ 0 h 1"/>
                  <a:gd name="T2" fmla="*/ 22 w 135"/>
                  <a:gd name="T3" fmla="*/ 0 h 1"/>
                  <a:gd name="T4" fmla="*/ 0 w 135"/>
                  <a:gd name="T5" fmla="*/ 0 h 1"/>
                  <a:gd name="T6" fmla="*/ 22 w 135"/>
                  <a:gd name="T7" fmla="*/ 0 h 1"/>
                  <a:gd name="T8" fmla="*/ 44 w 135"/>
                  <a:gd name="T9" fmla="*/ 0 h 1"/>
                  <a:gd name="T10" fmla="*/ 90 w 135"/>
                  <a:gd name="T11" fmla="*/ 0 h 1"/>
                  <a:gd name="T12" fmla="*/ 112 w 135"/>
                  <a:gd name="T13" fmla="*/ 0 h 1"/>
                  <a:gd name="T14" fmla="*/ 134 w 135"/>
                  <a:gd name="T15" fmla="*/ 0 h 1"/>
                  <a:gd name="T16" fmla="*/ 22 w 135"/>
                  <a:gd name="T17" fmla="*/ 0 h 1"/>
                  <a:gd name="T18" fmla="*/ 0 w 135"/>
                  <a:gd name="T19" fmla="*/ 0 h 1"/>
                  <a:gd name="T20" fmla="*/ 22 w 135"/>
                  <a:gd name="T21" fmla="*/ 0 h 1"/>
                  <a:gd name="T22" fmla="*/ 44 w 135"/>
                  <a:gd name="T23" fmla="*/ 0 h 1"/>
                  <a:gd name="T24" fmla="*/ 90 w 135"/>
                  <a:gd name="T25" fmla="*/ 0 h 1"/>
                  <a:gd name="T26" fmla="*/ 112 w 135"/>
                  <a:gd name="T27" fmla="*/ 0 h 1"/>
                  <a:gd name="T28" fmla="*/ 134 w 135"/>
                  <a:gd name="T29" fmla="*/ 0 h 1"/>
                  <a:gd name="T30" fmla="*/ 22 w 135"/>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1"/>
                  <a:gd name="T50" fmla="*/ 135 w 135"/>
                  <a:gd name="T51" fmla="*/ 1 h 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1">
                    <a:moveTo>
                      <a:pt x="22" y="0"/>
                    </a:moveTo>
                    <a:lnTo>
                      <a:pt x="22" y="0"/>
                    </a:lnTo>
                    <a:lnTo>
                      <a:pt x="0" y="0"/>
                    </a:lnTo>
                    <a:lnTo>
                      <a:pt x="22" y="0"/>
                    </a:lnTo>
                    <a:lnTo>
                      <a:pt x="44" y="0"/>
                    </a:lnTo>
                    <a:lnTo>
                      <a:pt x="90" y="0"/>
                    </a:lnTo>
                    <a:lnTo>
                      <a:pt x="112" y="0"/>
                    </a:lnTo>
                    <a:lnTo>
                      <a:pt x="134" y="0"/>
                    </a:lnTo>
                    <a:lnTo>
                      <a:pt x="22" y="0"/>
                    </a:lnTo>
                    <a:lnTo>
                      <a:pt x="0" y="0"/>
                    </a:lnTo>
                    <a:lnTo>
                      <a:pt x="22" y="0"/>
                    </a:lnTo>
                    <a:lnTo>
                      <a:pt x="44" y="0"/>
                    </a:lnTo>
                    <a:lnTo>
                      <a:pt x="90" y="0"/>
                    </a:lnTo>
                    <a:lnTo>
                      <a:pt x="112" y="0"/>
                    </a:lnTo>
                    <a:lnTo>
                      <a:pt x="134" y="0"/>
                    </a:lnTo>
                    <a:lnTo>
                      <a:pt x="22"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35" name="Freeform 69"/>
              <p:cNvSpPr>
                <a:spLocks/>
              </p:cNvSpPr>
              <p:nvPr/>
            </p:nvSpPr>
            <p:spPr bwMode="auto">
              <a:xfrm>
                <a:off x="3827" y="2130"/>
                <a:ext cx="228" cy="59"/>
              </a:xfrm>
              <a:custGeom>
                <a:avLst/>
                <a:gdLst>
                  <a:gd name="T0" fmla="*/ 22 w 228"/>
                  <a:gd name="T1" fmla="*/ 0 h 59"/>
                  <a:gd name="T2" fmla="*/ 22 w 228"/>
                  <a:gd name="T3" fmla="*/ 0 h 59"/>
                  <a:gd name="T4" fmla="*/ 0 w 228"/>
                  <a:gd name="T5" fmla="*/ 20 h 59"/>
                  <a:gd name="T6" fmla="*/ 22 w 228"/>
                  <a:gd name="T7" fmla="*/ 20 h 59"/>
                  <a:gd name="T8" fmla="*/ 22 w 228"/>
                  <a:gd name="T9" fmla="*/ 39 h 59"/>
                  <a:gd name="T10" fmla="*/ 46 w 228"/>
                  <a:gd name="T11" fmla="*/ 39 h 59"/>
                  <a:gd name="T12" fmla="*/ 68 w 228"/>
                  <a:gd name="T13" fmla="*/ 58 h 59"/>
                  <a:gd name="T14" fmla="*/ 90 w 228"/>
                  <a:gd name="T15" fmla="*/ 58 h 59"/>
                  <a:gd name="T16" fmla="*/ 112 w 228"/>
                  <a:gd name="T17" fmla="*/ 58 h 59"/>
                  <a:gd name="T18" fmla="*/ 159 w 228"/>
                  <a:gd name="T19" fmla="*/ 58 h 59"/>
                  <a:gd name="T20" fmla="*/ 181 w 228"/>
                  <a:gd name="T21" fmla="*/ 58 h 59"/>
                  <a:gd name="T22" fmla="*/ 227 w 228"/>
                  <a:gd name="T23" fmla="*/ 39 h 59"/>
                  <a:gd name="T24" fmla="*/ 90 w 228"/>
                  <a:gd name="T25" fmla="*/ 20 h 59"/>
                  <a:gd name="T26" fmla="*/ 22 w 228"/>
                  <a:gd name="T27" fmla="*/ 0 h 59"/>
                  <a:gd name="T28" fmla="*/ 0 w 228"/>
                  <a:gd name="T29" fmla="*/ 20 h 59"/>
                  <a:gd name="T30" fmla="*/ 22 w 228"/>
                  <a:gd name="T31" fmla="*/ 20 h 59"/>
                  <a:gd name="T32" fmla="*/ 22 w 228"/>
                  <a:gd name="T33" fmla="*/ 39 h 59"/>
                  <a:gd name="T34" fmla="*/ 46 w 228"/>
                  <a:gd name="T35" fmla="*/ 39 h 59"/>
                  <a:gd name="T36" fmla="*/ 68 w 228"/>
                  <a:gd name="T37" fmla="*/ 58 h 59"/>
                  <a:gd name="T38" fmla="*/ 90 w 228"/>
                  <a:gd name="T39" fmla="*/ 58 h 59"/>
                  <a:gd name="T40" fmla="*/ 112 w 228"/>
                  <a:gd name="T41" fmla="*/ 58 h 59"/>
                  <a:gd name="T42" fmla="*/ 159 w 228"/>
                  <a:gd name="T43" fmla="*/ 58 h 59"/>
                  <a:gd name="T44" fmla="*/ 181 w 228"/>
                  <a:gd name="T45" fmla="*/ 58 h 59"/>
                  <a:gd name="T46" fmla="*/ 227 w 228"/>
                  <a:gd name="T47" fmla="*/ 39 h 59"/>
                  <a:gd name="T48" fmla="*/ 90 w 228"/>
                  <a:gd name="T49" fmla="*/ 20 h 59"/>
                  <a:gd name="T50" fmla="*/ 22 w 228"/>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8"/>
                  <a:gd name="T79" fmla="*/ 0 h 59"/>
                  <a:gd name="T80" fmla="*/ 228 w 228"/>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8" h="59">
                    <a:moveTo>
                      <a:pt x="22" y="0"/>
                    </a:moveTo>
                    <a:lnTo>
                      <a:pt x="22" y="0"/>
                    </a:lnTo>
                    <a:lnTo>
                      <a:pt x="0" y="20"/>
                    </a:lnTo>
                    <a:lnTo>
                      <a:pt x="22" y="20"/>
                    </a:lnTo>
                    <a:lnTo>
                      <a:pt x="22" y="39"/>
                    </a:lnTo>
                    <a:lnTo>
                      <a:pt x="46" y="39"/>
                    </a:lnTo>
                    <a:lnTo>
                      <a:pt x="68" y="58"/>
                    </a:lnTo>
                    <a:lnTo>
                      <a:pt x="90" y="58"/>
                    </a:lnTo>
                    <a:lnTo>
                      <a:pt x="112" y="58"/>
                    </a:lnTo>
                    <a:lnTo>
                      <a:pt x="159" y="58"/>
                    </a:lnTo>
                    <a:lnTo>
                      <a:pt x="181" y="58"/>
                    </a:lnTo>
                    <a:lnTo>
                      <a:pt x="227" y="39"/>
                    </a:lnTo>
                    <a:lnTo>
                      <a:pt x="90" y="20"/>
                    </a:lnTo>
                    <a:lnTo>
                      <a:pt x="22" y="0"/>
                    </a:lnTo>
                    <a:lnTo>
                      <a:pt x="0" y="20"/>
                    </a:lnTo>
                    <a:lnTo>
                      <a:pt x="22" y="20"/>
                    </a:lnTo>
                    <a:lnTo>
                      <a:pt x="22" y="39"/>
                    </a:lnTo>
                    <a:lnTo>
                      <a:pt x="46" y="39"/>
                    </a:lnTo>
                    <a:lnTo>
                      <a:pt x="68" y="58"/>
                    </a:lnTo>
                    <a:lnTo>
                      <a:pt x="90" y="58"/>
                    </a:lnTo>
                    <a:lnTo>
                      <a:pt x="112" y="58"/>
                    </a:lnTo>
                    <a:lnTo>
                      <a:pt x="159" y="58"/>
                    </a:lnTo>
                    <a:lnTo>
                      <a:pt x="181" y="58"/>
                    </a:lnTo>
                    <a:lnTo>
                      <a:pt x="227" y="39"/>
                    </a:lnTo>
                    <a:lnTo>
                      <a:pt x="90" y="20"/>
                    </a:lnTo>
                    <a:lnTo>
                      <a:pt x="22"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36" name="Freeform 70"/>
              <p:cNvSpPr>
                <a:spLocks/>
              </p:cNvSpPr>
              <p:nvPr/>
            </p:nvSpPr>
            <p:spPr bwMode="auto">
              <a:xfrm>
                <a:off x="3850" y="2017"/>
                <a:ext cx="608" cy="172"/>
              </a:xfrm>
              <a:custGeom>
                <a:avLst/>
                <a:gdLst>
                  <a:gd name="T0" fmla="*/ 0 w 608"/>
                  <a:gd name="T1" fmla="*/ 134 h 172"/>
                  <a:gd name="T2" fmla="*/ 0 w 608"/>
                  <a:gd name="T3" fmla="*/ 134 h 172"/>
                  <a:gd name="T4" fmla="*/ 24 w 608"/>
                  <a:gd name="T5" fmla="*/ 153 h 172"/>
                  <a:gd name="T6" fmla="*/ 46 w 608"/>
                  <a:gd name="T7" fmla="*/ 153 h 172"/>
                  <a:gd name="T8" fmla="*/ 68 w 608"/>
                  <a:gd name="T9" fmla="*/ 153 h 172"/>
                  <a:gd name="T10" fmla="*/ 90 w 608"/>
                  <a:gd name="T11" fmla="*/ 171 h 172"/>
                  <a:gd name="T12" fmla="*/ 114 w 608"/>
                  <a:gd name="T13" fmla="*/ 153 h 172"/>
                  <a:gd name="T14" fmla="*/ 158 w 608"/>
                  <a:gd name="T15" fmla="*/ 153 h 172"/>
                  <a:gd name="T16" fmla="*/ 180 w 608"/>
                  <a:gd name="T17" fmla="*/ 153 h 172"/>
                  <a:gd name="T18" fmla="*/ 607 w 608"/>
                  <a:gd name="T19" fmla="*/ 39 h 172"/>
                  <a:gd name="T20" fmla="*/ 585 w 608"/>
                  <a:gd name="T21" fmla="*/ 18 h 172"/>
                  <a:gd name="T22" fmla="*/ 607 w 608"/>
                  <a:gd name="T23" fmla="*/ 18 h 172"/>
                  <a:gd name="T24" fmla="*/ 607 w 608"/>
                  <a:gd name="T25" fmla="*/ 0 h 172"/>
                  <a:gd name="T26" fmla="*/ 539 w 608"/>
                  <a:gd name="T27" fmla="*/ 0 h 172"/>
                  <a:gd name="T28" fmla="*/ 517 w 608"/>
                  <a:gd name="T29" fmla="*/ 0 h 172"/>
                  <a:gd name="T30" fmla="*/ 495 w 608"/>
                  <a:gd name="T31" fmla="*/ 0 h 172"/>
                  <a:gd name="T32" fmla="*/ 0 w 608"/>
                  <a:gd name="T33" fmla="*/ 114 h 172"/>
                  <a:gd name="T34" fmla="*/ 0 w 608"/>
                  <a:gd name="T35" fmla="*/ 134 h 172"/>
                  <a:gd name="T36" fmla="*/ 24 w 608"/>
                  <a:gd name="T37" fmla="*/ 153 h 172"/>
                  <a:gd name="T38" fmla="*/ 46 w 608"/>
                  <a:gd name="T39" fmla="*/ 153 h 172"/>
                  <a:gd name="T40" fmla="*/ 68 w 608"/>
                  <a:gd name="T41" fmla="*/ 153 h 172"/>
                  <a:gd name="T42" fmla="*/ 90 w 608"/>
                  <a:gd name="T43" fmla="*/ 171 h 172"/>
                  <a:gd name="T44" fmla="*/ 114 w 608"/>
                  <a:gd name="T45" fmla="*/ 153 h 172"/>
                  <a:gd name="T46" fmla="*/ 158 w 608"/>
                  <a:gd name="T47" fmla="*/ 153 h 172"/>
                  <a:gd name="T48" fmla="*/ 180 w 608"/>
                  <a:gd name="T49" fmla="*/ 153 h 172"/>
                  <a:gd name="T50" fmla="*/ 607 w 608"/>
                  <a:gd name="T51" fmla="*/ 39 h 172"/>
                  <a:gd name="T52" fmla="*/ 585 w 608"/>
                  <a:gd name="T53" fmla="*/ 18 h 172"/>
                  <a:gd name="T54" fmla="*/ 607 w 608"/>
                  <a:gd name="T55" fmla="*/ 18 h 172"/>
                  <a:gd name="T56" fmla="*/ 607 w 608"/>
                  <a:gd name="T57" fmla="*/ 0 h 172"/>
                  <a:gd name="T58" fmla="*/ 539 w 608"/>
                  <a:gd name="T59" fmla="*/ 0 h 172"/>
                  <a:gd name="T60" fmla="*/ 517 w 608"/>
                  <a:gd name="T61" fmla="*/ 0 h 172"/>
                  <a:gd name="T62" fmla="*/ 495 w 608"/>
                  <a:gd name="T63" fmla="*/ 0 h 172"/>
                  <a:gd name="T64" fmla="*/ 0 w 608"/>
                  <a:gd name="T65" fmla="*/ 114 h 172"/>
                  <a:gd name="T66" fmla="*/ 0 w 608"/>
                  <a:gd name="T67" fmla="*/ 134 h 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8"/>
                  <a:gd name="T103" fmla="*/ 0 h 172"/>
                  <a:gd name="T104" fmla="*/ 608 w 608"/>
                  <a:gd name="T105" fmla="*/ 172 h 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8" h="172">
                    <a:moveTo>
                      <a:pt x="0" y="134"/>
                    </a:moveTo>
                    <a:lnTo>
                      <a:pt x="0" y="134"/>
                    </a:lnTo>
                    <a:lnTo>
                      <a:pt x="24" y="153"/>
                    </a:lnTo>
                    <a:lnTo>
                      <a:pt x="46" y="153"/>
                    </a:lnTo>
                    <a:lnTo>
                      <a:pt x="68" y="153"/>
                    </a:lnTo>
                    <a:lnTo>
                      <a:pt x="90" y="171"/>
                    </a:lnTo>
                    <a:lnTo>
                      <a:pt x="114" y="153"/>
                    </a:lnTo>
                    <a:lnTo>
                      <a:pt x="158" y="153"/>
                    </a:lnTo>
                    <a:lnTo>
                      <a:pt x="180" y="153"/>
                    </a:lnTo>
                    <a:lnTo>
                      <a:pt x="607" y="39"/>
                    </a:lnTo>
                    <a:lnTo>
                      <a:pt x="585" y="18"/>
                    </a:lnTo>
                    <a:lnTo>
                      <a:pt x="607" y="18"/>
                    </a:lnTo>
                    <a:lnTo>
                      <a:pt x="607" y="0"/>
                    </a:lnTo>
                    <a:lnTo>
                      <a:pt x="539" y="0"/>
                    </a:lnTo>
                    <a:lnTo>
                      <a:pt x="517" y="0"/>
                    </a:lnTo>
                    <a:lnTo>
                      <a:pt x="495" y="0"/>
                    </a:lnTo>
                    <a:lnTo>
                      <a:pt x="0" y="114"/>
                    </a:lnTo>
                    <a:lnTo>
                      <a:pt x="0" y="134"/>
                    </a:lnTo>
                    <a:lnTo>
                      <a:pt x="24" y="153"/>
                    </a:lnTo>
                    <a:lnTo>
                      <a:pt x="46" y="153"/>
                    </a:lnTo>
                    <a:lnTo>
                      <a:pt x="68" y="153"/>
                    </a:lnTo>
                    <a:lnTo>
                      <a:pt x="90" y="171"/>
                    </a:lnTo>
                    <a:lnTo>
                      <a:pt x="114" y="153"/>
                    </a:lnTo>
                    <a:lnTo>
                      <a:pt x="158" y="153"/>
                    </a:lnTo>
                    <a:lnTo>
                      <a:pt x="180" y="153"/>
                    </a:lnTo>
                    <a:lnTo>
                      <a:pt x="607" y="39"/>
                    </a:lnTo>
                    <a:lnTo>
                      <a:pt x="585" y="18"/>
                    </a:lnTo>
                    <a:lnTo>
                      <a:pt x="607" y="18"/>
                    </a:lnTo>
                    <a:lnTo>
                      <a:pt x="607" y="0"/>
                    </a:lnTo>
                    <a:lnTo>
                      <a:pt x="539" y="0"/>
                    </a:lnTo>
                    <a:lnTo>
                      <a:pt x="517" y="0"/>
                    </a:lnTo>
                    <a:lnTo>
                      <a:pt x="495" y="0"/>
                    </a:lnTo>
                    <a:lnTo>
                      <a:pt x="0" y="114"/>
                    </a:lnTo>
                    <a:lnTo>
                      <a:pt x="0" y="134"/>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37" name="Freeform 71"/>
              <p:cNvSpPr>
                <a:spLocks/>
              </p:cNvSpPr>
              <p:nvPr/>
            </p:nvSpPr>
            <p:spPr bwMode="auto">
              <a:xfrm>
                <a:off x="3716" y="2035"/>
                <a:ext cx="541" cy="118"/>
              </a:xfrm>
              <a:custGeom>
                <a:avLst/>
                <a:gdLst>
                  <a:gd name="T0" fmla="*/ 68 w 541"/>
                  <a:gd name="T1" fmla="*/ 117 h 118"/>
                  <a:gd name="T2" fmla="*/ 68 w 541"/>
                  <a:gd name="T3" fmla="*/ 117 h 118"/>
                  <a:gd name="T4" fmla="*/ 540 w 541"/>
                  <a:gd name="T5" fmla="*/ 0 h 118"/>
                  <a:gd name="T6" fmla="*/ 0 w 541"/>
                  <a:gd name="T7" fmla="*/ 117 h 118"/>
                  <a:gd name="T8" fmla="*/ 68 w 541"/>
                  <a:gd name="T9" fmla="*/ 117 h 118"/>
                  <a:gd name="T10" fmla="*/ 540 w 541"/>
                  <a:gd name="T11" fmla="*/ 0 h 118"/>
                  <a:gd name="T12" fmla="*/ 0 w 541"/>
                  <a:gd name="T13" fmla="*/ 117 h 118"/>
                  <a:gd name="T14" fmla="*/ 68 w 541"/>
                  <a:gd name="T15" fmla="*/ 117 h 118"/>
                  <a:gd name="T16" fmla="*/ 0 60000 65536"/>
                  <a:gd name="T17" fmla="*/ 0 60000 65536"/>
                  <a:gd name="T18" fmla="*/ 0 60000 65536"/>
                  <a:gd name="T19" fmla="*/ 0 60000 65536"/>
                  <a:gd name="T20" fmla="*/ 0 60000 65536"/>
                  <a:gd name="T21" fmla="*/ 0 60000 65536"/>
                  <a:gd name="T22" fmla="*/ 0 60000 65536"/>
                  <a:gd name="T23" fmla="*/ 0 60000 65536"/>
                  <a:gd name="T24" fmla="*/ 0 w 541"/>
                  <a:gd name="T25" fmla="*/ 0 h 118"/>
                  <a:gd name="T26" fmla="*/ 541 w 541"/>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1" h="118">
                    <a:moveTo>
                      <a:pt x="68" y="117"/>
                    </a:moveTo>
                    <a:lnTo>
                      <a:pt x="68" y="117"/>
                    </a:lnTo>
                    <a:lnTo>
                      <a:pt x="540" y="0"/>
                    </a:lnTo>
                    <a:lnTo>
                      <a:pt x="0" y="117"/>
                    </a:lnTo>
                    <a:lnTo>
                      <a:pt x="68" y="117"/>
                    </a:lnTo>
                    <a:lnTo>
                      <a:pt x="540" y="0"/>
                    </a:lnTo>
                    <a:lnTo>
                      <a:pt x="0" y="117"/>
                    </a:lnTo>
                    <a:lnTo>
                      <a:pt x="68" y="117"/>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38" name="Line 72"/>
              <p:cNvSpPr>
                <a:spLocks noChangeShapeType="1"/>
              </p:cNvSpPr>
              <p:nvPr/>
            </p:nvSpPr>
            <p:spPr bwMode="auto">
              <a:xfrm flipV="1">
                <a:off x="3827" y="2188"/>
                <a:ext cx="93" cy="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39" name="Freeform 73"/>
              <p:cNvSpPr>
                <a:spLocks/>
              </p:cNvSpPr>
              <p:nvPr/>
            </p:nvSpPr>
            <p:spPr bwMode="auto">
              <a:xfrm>
                <a:off x="4119" y="2055"/>
                <a:ext cx="339" cy="98"/>
              </a:xfrm>
              <a:custGeom>
                <a:avLst/>
                <a:gdLst>
                  <a:gd name="T0" fmla="*/ 0 w 339"/>
                  <a:gd name="T1" fmla="*/ 97 h 98"/>
                  <a:gd name="T2" fmla="*/ 0 w 339"/>
                  <a:gd name="T3" fmla="*/ 97 h 98"/>
                  <a:gd name="T4" fmla="*/ 316 w 339"/>
                  <a:gd name="T5" fmla="*/ 19 h 98"/>
                  <a:gd name="T6" fmla="*/ 338 w 339"/>
                  <a:gd name="T7" fmla="*/ 0 h 98"/>
                  <a:gd name="T8" fmla="*/ 0 w 339"/>
                  <a:gd name="T9" fmla="*/ 97 h 98"/>
                  <a:gd name="T10" fmla="*/ 316 w 339"/>
                  <a:gd name="T11" fmla="*/ 19 h 98"/>
                  <a:gd name="T12" fmla="*/ 338 w 339"/>
                  <a:gd name="T13" fmla="*/ 0 h 98"/>
                  <a:gd name="T14" fmla="*/ 0 w 339"/>
                  <a:gd name="T15" fmla="*/ 97 h 98"/>
                  <a:gd name="T16" fmla="*/ 0 60000 65536"/>
                  <a:gd name="T17" fmla="*/ 0 60000 65536"/>
                  <a:gd name="T18" fmla="*/ 0 60000 65536"/>
                  <a:gd name="T19" fmla="*/ 0 60000 65536"/>
                  <a:gd name="T20" fmla="*/ 0 60000 65536"/>
                  <a:gd name="T21" fmla="*/ 0 60000 65536"/>
                  <a:gd name="T22" fmla="*/ 0 60000 65536"/>
                  <a:gd name="T23" fmla="*/ 0 60000 65536"/>
                  <a:gd name="T24" fmla="*/ 0 w 339"/>
                  <a:gd name="T25" fmla="*/ 0 h 98"/>
                  <a:gd name="T26" fmla="*/ 339 w 339"/>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 h="98">
                    <a:moveTo>
                      <a:pt x="0" y="97"/>
                    </a:moveTo>
                    <a:lnTo>
                      <a:pt x="0" y="97"/>
                    </a:lnTo>
                    <a:lnTo>
                      <a:pt x="316" y="19"/>
                    </a:lnTo>
                    <a:lnTo>
                      <a:pt x="338" y="0"/>
                    </a:lnTo>
                    <a:lnTo>
                      <a:pt x="0" y="97"/>
                    </a:lnTo>
                    <a:lnTo>
                      <a:pt x="316" y="19"/>
                    </a:lnTo>
                    <a:lnTo>
                      <a:pt x="338" y="0"/>
                    </a:lnTo>
                    <a:lnTo>
                      <a:pt x="0" y="97"/>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40" name="Freeform 74"/>
              <p:cNvSpPr>
                <a:spLocks/>
              </p:cNvSpPr>
              <p:nvPr/>
            </p:nvSpPr>
            <p:spPr bwMode="auto">
              <a:xfrm>
                <a:off x="3716" y="2152"/>
                <a:ext cx="404" cy="114"/>
              </a:xfrm>
              <a:custGeom>
                <a:avLst/>
                <a:gdLst>
                  <a:gd name="T0" fmla="*/ 0 w 404"/>
                  <a:gd name="T1" fmla="*/ 0 h 114"/>
                  <a:gd name="T2" fmla="*/ 0 w 404"/>
                  <a:gd name="T3" fmla="*/ 0 h 114"/>
                  <a:gd name="T4" fmla="*/ 0 w 404"/>
                  <a:gd name="T5" fmla="*/ 93 h 114"/>
                  <a:gd name="T6" fmla="*/ 22 w 404"/>
                  <a:gd name="T7" fmla="*/ 113 h 114"/>
                  <a:gd name="T8" fmla="*/ 381 w 404"/>
                  <a:gd name="T9" fmla="*/ 113 h 114"/>
                  <a:gd name="T10" fmla="*/ 403 w 404"/>
                  <a:gd name="T11" fmla="*/ 93 h 114"/>
                  <a:gd name="T12" fmla="*/ 403 w 404"/>
                  <a:gd name="T13" fmla="*/ 0 h 114"/>
                  <a:gd name="T14" fmla="*/ 313 w 404"/>
                  <a:gd name="T15" fmla="*/ 0 h 114"/>
                  <a:gd name="T16" fmla="*/ 313 w 404"/>
                  <a:gd name="T17" fmla="*/ 18 h 114"/>
                  <a:gd name="T18" fmla="*/ 291 w 404"/>
                  <a:gd name="T19" fmla="*/ 37 h 114"/>
                  <a:gd name="T20" fmla="*/ 269 w 404"/>
                  <a:gd name="T21" fmla="*/ 37 h 114"/>
                  <a:gd name="T22" fmla="*/ 269 w 404"/>
                  <a:gd name="T23" fmla="*/ 57 h 114"/>
                  <a:gd name="T24" fmla="*/ 112 w 404"/>
                  <a:gd name="T25" fmla="*/ 57 h 114"/>
                  <a:gd name="T26" fmla="*/ 112 w 404"/>
                  <a:gd name="T27" fmla="*/ 37 h 114"/>
                  <a:gd name="T28" fmla="*/ 90 w 404"/>
                  <a:gd name="T29" fmla="*/ 37 h 114"/>
                  <a:gd name="T30" fmla="*/ 68 w 404"/>
                  <a:gd name="T31" fmla="*/ 18 h 114"/>
                  <a:gd name="T32" fmla="*/ 68 w 404"/>
                  <a:gd name="T33" fmla="*/ 0 h 114"/>
                  <a:gd name="T34" fmla="*/ 0 w 404"/>
                  <a:gd name="T35" fmla="*/ 0 h 114"/>
                  <a:gd name="T36" fmla="*/ 0 w 404"/>
                  <a:gd name="T37" fmla="*/ 93 h 114"/>
                  <a:gd name="T38" fmla="*/ 22 w 404"/>
                  <a:gd name="T39" fmla="*/ 113 h 114"/>
                  <a:gd name="T40" fmla="*/ 381 w 404"/>
                  <a:gd name="T41" fmla="*/ 113 h 114"/>
                  <a:gd name="T42" fmla="*/ 403 w 404"/>
                  <a:gd name="T43" fmla="*/ 93 h 114"/>
                  <a:gd name="T44" fmla="*/ 403 w 404"/>
                  <a:gd name="T45" fmla="*/ 0 h 114"/>
                  <a:gd name="T46" fmla="*/ 313 w 404"/>
                  <a:gd name="T47" fmla="*/ 0 h 114"/>
                  <a:gd name="T48" fmla="*/ 313 w 404"/>
                  <a:gd name="T49" fmla="*/ 18 h 114"/>
                  <a:gd name="T50" fmla="*/ 291 w 404"/>
                  <a:gd name="T51" fmla="*/ 37 h 114"/>
                  <a:gd name="T52" fmla="*/ 269 w 404"/>
                  <a:gd name="T53" fmla="*/ 37 h 114"/>
                  <a:gd name="T54" fmla="*/ 269 w 404"/>
                  <a:gd name="T55" fmla="*/ 57 h 114"/>
                  <a:gd name="T56" fmla="*/ 112 w 404"/>
                  <a:gd name="T57" fmla="*/ 57 h 114"/>
                  <a:gd name="T58" fmla="*/ 112 w 404"/>
                  <a:gd name="T59" fmla="*/ 37 h 114"/>
                  <a:gd name="T60" fmla="*/ 90 w 404"/>
                  <a:gd name="T61" fmla="*/ 37 h 114"/>
                  <a:gd name="T62" fmla="*/ 68 w 404"/>
                  <a:gd name="T63" fmla="*/ 18 h 114"/>
                  <a:gd name="T64" fmla="*/ 68 w 404"/>
                  <a:gd name="T65" fmla="*/ 0 h 114"/>
                  <a:gd name="T66" fmla="*/ 0 w 404"/>
                  <a:gd name="T67" fmla="*/ 0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4"/>
                  <a:gd name="T103" fmla="*/ 0 h 114"/>
                  <a:gd name="T104" fmla="*/ 404 w 404"/>
                  <a:gd name="T105" fmla="*/ 114 h 1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4" h="114">
                    <a:moveTo>
                      <a:pt x="0" y="0"/>
                    </a:moveTo>
                    <a:lnTo>
                      <a:pt x="0" y="0"/>
                    </a:lnTo>
                    <a:lnTo>
                      <a:pt x="0" y="93"/>
                    </a:lnTo>
                    <a:lnTo>
                      <a:pt x="22" y="113"/>
                    </a:lnTo>
                    <a:lnTo>
                      <a:pt x="381" y="113"/>
                    </a:lnTo>
                    <a:lnTo>
                      <a:pt x="403" y="93"/>
                    </a:lnTo>
                    <a:lnTo>
                      <a:pt x="403" y="0"/>
                    </a:lnTo>
                    <a:lnTo>
                      <a:pt x="313" y="0"/>
                    </a:lnTo>
                    <a:lnTo>
                      <a:pt x="313" y="18"/>
                    </a:lnTo>
                    <a:lnTo>
                      <a:pt x="291" y="37"/>
                    </a:lnTo>
                    <a:lnTo>
                      <a:pt x="269" y="37"/>
                    </a:lnTo>
                    <a:lnTo>
                      <a:pt x="269" y="57"/>
                    </a:lnTo>
                    <a:lnTo>
                      <a:pt x="112" y="57"/>
                    </a:lnTo>
                    <a:lnTo>
                      <a:pt x="112" y="37"/>
                    </a:lnTo>
                    <a:lnTo>
                      <a:pt x="90" y="37"/>
                    </a:lnTo>
                    <a:lnTo>
                      <a:pt x="68" y="18"/>
                    </a:lnTo>
                    <a:lnTo>
                      <a:pt x="68" y="0"/>
                    </a:lnTo>
                    <a:lnTo>
                      <a:pt x="0" y="0"/>
                    </a:lnTo>
                    <a:lnTo>
                      <a:pt x="0" y="93"/>
                    </a:lnTo>
                    <a:lnTo>
                      <a:pt x="22" y="113"/>
                    </a:lnTo>
                    <a:lnTo>
                      <a:pt x="381" y="113"/>
                    </a:lnTo>
                    <a:lnTo>
                      <a:pt x="403" y="93"/>
                    </a:lnTo>
                    <a:lnTo>
                      <a:pt x="403" y="0"/>
                    </a:lnTo>
                    <a:lnTo>
                      <a:pt x="313" y="0"/>
                    </a:lnTo>
                    <a:lnTo>
                      <a:pt x="313" y="18"/>
                    </a:lnTo>
                    <a:lnTo>
                      <a:pt x="291" y="37"/>
                    </a:lnTo>
                    <a:lnTo>
                      <a:pt x="269" y="37"/>
                    </a:lnTo>
                    <a:lnTo>
                      <a:pt x="269" y="57"/>
                    </a:lnTo>
                    <a:lnTo>
                      <a:pt x="112" y="57"/>
                    </a:lnTo>
                    <a:lnTo>
                      <a:pt x="112" y="37"/>
                    </a:lnTo>
                    <a:lnTo>
                      <a:pt x="90" y="37"/>
                    </a:lnTo>
                    <a:lnTo>
                      <a:pt x="68" y="18"/>
                    </a:lnTo>
                    <a:lnTo>
                      <a:pt x="68" y="0"/>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41" name="Freeform 75"/>
              <p:cNvSpPr>
                <a:spLocks/>
              </p:cNvSpPr>
              <p:nvPr/>
            </p:nvSpPr>
            <p:spPr bwMode="auto">
              <a:xfrm>
                <a:off x="4030" y="2035"/>
                <a:ext cx="428" cy="118"/>
              </a:xfrm>
              <a:custGeom>
                <a:avLst/>
                <a:gdLst>
                  <a:gd name="T0" fmla="*/ 24 w 428"/>
                  <a:gd name="T1" fmla="*/ 117 h 118"/>
                  <a:gd name="T2" fmla="*/ 24 w 428"/>
                  <a:gd name="T3" fmla="*/ 117 h 118"/>
                  <a:gd name="T4" fmla="*/ 90 w 428"/>
                  <a:gd name="T5" fmla="*/ 117 h 118"/>
                  <a:gd name="T6" fmla="*/ 427 w 428"/>
                  <a:gd name="T7" fmla="*/ 20 h 118"/>
                  <a:gd name="T8" fmla="*/ 405 w 428"/>
                  <a:gd name="T9" fmla="*/ 0 h 118"/>
                  <a:gd name="T10" fmla="*/ 0 w 428"/>
                  <a:gd name="T11" fmla="*/ 117 h 118"/>
                  <a:gd name="T12" fmla="*/ 24 w 428"/>
                  <a:gd name="T13" fmla="*/ 117 h 118"/>
                  <a:gd name="T14" fmla="*/ 90 w 428"/>
                  <a:gd name="T15" fmla="*/ 117 h 118"/>
                  <a:gd name="T16" fmla="*/ 427 w 428"/>
                  <a:gd name="T17" fmla="*/ 20 h 118"/>
                  <a:gd name="T18" fmla="*/ 405 w 428"/>
                  <a:gd name="T19" fmla="*/ 0 h 118"/>
                  <a:gd name="T20" fmla="*/ 0 w 428"/>
                  <a:gd name="T21" fmla="*/ 117 h 118"/>
                  <a:gd name="T22" fmla="*/ 24 w 428"/>
                  <a:gd name="T23" fmla="*/ 117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
                  <a:gd name="T37" fmla="*/ 0 h 118"/>
                  <a:gd name="T38" fmla="*/ 428 w 428"/>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 h="118">
                    <a:moveTo>
                      <a:pt x="24" y="117"/>
                    </a:moveTo>
                    <a:lnTo>
                      <a:pt x="24" y="117"/>
                    </a:lnTo>
                    <a:lnTo>
                      <a:pt x="90" y="117"/>
                    </a:lnTo>
                    <a:lnTo>
                      <a:pt x="427" y="20"/>
                    </a:lnTo>
                    <a:lnTo>
                      <a:pt x="405" y="0"/>
                    </a:lnTo>
                    <a:lnTo>
                      <a:pt x="0" y="117"/>
                    </a:lnTo>
                    <a:lnTo>
                      <a:pt x="24" y="117"/>
                    </a:lnTo>
                    <a:lnTo>
                      <a:pt x="90" y="117"/>
                    </a:lnTo>
                    <a:lnTo>
                      <a:pt x="427" y="20"/>
                    </a:lnTo>
                    <a:lnTo>
                      <a:pt x="405" y="0"/>
                    </a:lnTo>
                    <a:lnTo>
                      <a:pt x="0" y="117"/>
                    </a:lnTo>
                    <a:lnTo>
                      <a:pt x="24" y="117"/>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sp>
            <p:nvSpPr>
              <p:cNvPr id="23942" name="Rectangle 76"/>
              <p:cNvSpPr>
                <a:spLocks noChangeArrowheads="1"/>
              </p:cNvSpPr>
              <p:nvPr/>
            </p:nvSpPr>
            <p:spPr bwMode="auto">
              <a:xfrm>
                <a:off x="4038" y="1615"/>
                <a:ext cx="56" cy="7"/>
              </a:xfrm>
              <a:prstGeom prst="rect">
                <a:avLst/>
              </a:prstGeom>
              <a:solidFill>
                <a:schemeClr val="folHlink"/>
              </a:solidFill>
              <a:ln w="254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pic>
            <p:nvPicPr>
              <p:cNvPr id="23943" name="Picture 7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 y="1607"/>
                <a:ext cx="103" cy="83"/>
              </a:xfrm>
              <a:prstGeom prst="rect">
                <a:avLst/>
              </a:prstGeom>
              <a:solidFill>
                <a:schemeClr val="folHlink"/>
              </a:solidFill>
              <a:ln w="25400">
                <a:solidFill>
                  <a:schemeClr val="tx1"/>
                </a:solidFill>
                <a:miter lim="800000"/>
                <a:headEnd/>
                <a:tailEnd/>
              </a:ln>
            </p:spPr>
          </p:pic>
          <p:sp>
            <p:nvSpPr>
              <p:cNvPr id="23944" name="Rectangle 78"/>
              <p:cNvSpPr>
                <a:spLocks noChangeArrowheads="1"/>
              </p:cNvSpPr>
              <p:nvPr/>
            </p:nvSpPr>
            <p:spPr bwMode="auto">
              <a:xfrm>
                <a:off x="4390" y="1606"/>
                <a:ext cx="214" cy="91"/>
              </a:xfrm>
              <a:prstGeom prst="rect">
                <a:avLst/>
              </a:prstGeom>
              <a:solidFill>
                <a:schemeClr val="folHlink"/>
              </a:solidFill>
              <a:ln w="25400">
                <a:solidFill>
                  <a:schemeClr val="tx1"/>
                </a:solidFill>
                <a:miter lim="800000"/>
                <a:headEnd/>
                <a:tailEnd/>
              </a:ln>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sz="400" b="1">
                    <a:solidFill>
                      <a:schemeClr val="bg1"/>
                    </a:solidFill>
                    <a:latin typeface="Arial" charset="0"/>
                  </a:rPr>
                  <a:t>MAGN</a:t>
                </a:r>
              </a:p>
            </p:txBody>
          </p:sp>
          <p:sp>
            <p:nvSpPr>
              <p:cNvPr id="23945" name="Rectangle 79"/>
              <p:cNvSpPr>
                <a:spLocks noChangeArrowheads="1"/>
              </p:cNvSpPr>
              <p:nvPr/>
            </p:nvSpPr>
            <p:spPr bwMode="auto">
              <a:xfrm>
                <a:off x="4390" y="1682"/>
                <a:ext cx="209" cy="91"/>
              </a:xfrm>
              <a:prstGeom prst="rect">
                <a:avLst/>
              </a:prstGeom>
              <a:solidFill>
                <a:schemeClr val="folHlink"/>
              </a:solidFill>
              <a:ln w="25400">
                <a:solidFill>
                  <a:schemeClr val="tx1"/>
                </a:solidFill>
                <a:miter lim="800000"/>
                <a:headEnd/>
                <a:tailEnd/>
              </a:ln>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sz="400" b="1">
                    <a:solidFill>
                      <a:schemeClr val="bg1"/>
                    </a:solidFill>
                    <a:latin typeface="Arial" charset="0"/>
                  </a:rPr>
                  <a:t>ETOM</a:t>
                </a:r>
              </a:p>
            </p:txBody>
          </p:sp>
          <p:sp>
            <p:nvSpPr>
              <p:cNvPr id="23946" name="Oval 80"/>
              <p:cNvSpPr>
                <a:spLocks noChangeArrowheads="1"/>
              </p:cNvSpPr>
              <p:nvPr/>
            </p:nvSpPr>
            <p:spPr bwMode="auto">
              <a:xfrm>
                <a:off x="4034" y="1754"/>
                <a:ext cx="21" cy="16"/>
              </a:xfrm>
              <a:prstGeom prst="ellipse">
                <a:avLst/>
              </a:prstGeom>
              <a:solidFill>
                <a:schemeClr val="folHlink"/>
              </a:solidFill>
              <a:ln w="12700">
                <a:solidFill>
                  <a:schemeClr val="tx1"/>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47" name="Oval 81"/>
              <p:cNvSpPr>
                <a:spLocks noChangeArrowheads="1"/>
              </p:cNvSpPr>
              <p:nvPr/>
            </p:nvSpPr>
            <p:spPr bwMode="auto">
              <a:xfrm>
                <a:off x="4508" y="1754"/>
                <a:ext cx="17" cy="16"/>
              </a:xfrm>
              <a:prstGeom prst="ellipse">
                <a:avLst/>
              </a:prstGeom>
              <a:solidFill>
                <a:schemeClr val="folHlink"/>
              </a:solidFill>
              <a:ln w="12700">
                <a:solidFill>
                  <a:schemeClr val="tx1"/>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48" name="Rectangle 82"/>
              <p:cNvSpPr>
                <a:spLocks noChangeArrowheads="1"/>
              </p:cNvSpPr>
              <p:nvPr/>
            </p:nvSpPr>
            <p:spPr bwMode="auto">
              <a:xfrm>
                <a:off x="4058" y="1754"/>
                <a:ext cx="108" cy="16"/>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49" name="Rectangle 83"/>
              <p:cNvSpPr>
                <a:spLocks noChangeArrowheads="1"/>
              </p:cNvSpPr>
              <p:nvPr/>
            </p:nvSpPr>
            <p:spPr bwMode="auto">
              <a:xfrm>
                <a:off x="4393" y="1754"/>
                <a:ext cx="111" cy="16"/>
              </a:xfrm>
              <a:prstGeom prst="rect">
                <a:avLst/>
              </a:prstGeom>
              <a:solidFill>
                <a:schemeClr val="folHlink"/>
              </a:solidFill>
              <a:ln w="12700">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950" name="Line 84"/>
              <p:cNvSpPr>
                <a:spLocks noChangeShapeType="1"/>
              </p:cNvSpPr>
              <p:nvPr/>
            </p:nvSpPr>
            <p:spPr bwMode="auto">
              <a:xfrm flipH="1">
                <a:off x="4436" y="1806"/>
                <a:ext cx="113" cy="13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951" name="Freeform 85"/>
              <p:cNvSpPr>
                <a:spLocks/>
              </p:cNvSpPr>
              <p:nvPr/>
            </p:nvSpPr>
            <p:spPr bwMode="auto">
              <a:xfrm>
                <a:off x="4346" y="1921"/>
                <a:ext cx="112" cy="115"/>
              </a:xfrm>
              <a:custGeom>
                <a:avLst/>
                <a:gdLst>
                  <a:gd name="T0" fmla="*/ 67 w 112"/>
                  <a:gd name="T1" fmla="*/ 0 h 115"/>
                  <a:gd name="T2" fmla="*/ 44 w 112"/>
                  <a:gd name="T3" fmla="*/ 0 h 115"/>
                  <a:gd name="T4" fmla="*/ 22 w 112"/>
                  <a:gd name="T5" fmla="*/ 20 h 115"/>
                  <a:gd name="T6" fmla="*/ 22 w 112"/>
                  <a:gd name="T7" fmla="*/ 39 h 115"/>
                  <a:gd name="T8" fmla="*/ 22 w 112"/>
                  <a:gd name="T9" fmla="*/ 57 h 115"/>
                  <a:gd name="T10" fmla="*/ 22 w 112"/>
                  <a:gd name="T11" fmla="*/ 77 h 115"/>
                  <a:gd name="T12" fmla="*/ 0 w 112"/>
                  <a:gd name="T13" fmla="*/ 77 h 115"/>
                  <a:gd name="T14" fmla="*/ 22 w 112"/>
                  <a:gd name="T15" fmla="*/ 96 h 115"/>
                  <a:gd name="T16" fmla="*/ 44 w 112"/>
                  <a:gd name="T17" fmla="*/ 114 h 115"/>
                  <a:gd name="T18" fmla="*/ 67 w 112"/>
                  <a:gd name="T19" fmla="*/ 114 h 115"/>
                  <a:gd name="T20" fmla="*/ 89 w 112"/>
                  <a:gd name="T21" fmla="*/ 114 h 115"/>
                  <a:gd name="T22" fmla="*/ 111 w 112"/>
                  <a:gd name="T23" fmla="*/ 114 h 115"/>
                  <a:gd name="T24" fmla="*/ 111 w 112"/>
                  <a:gd name="T25" fmla="*/ 96 h 115"/>
                  <a:gd name="T26" fmla="*/ 111 w 112"/>
                  <a:gd name="T27" fmla="*/ 77 h 115"/>
                  <a:gd name="T28" fmla="*/ 111 w 112"/>
                  <a:gd name="T29" fmla="*/ 57 h 115"/>
                  <a:gd name="T30" fmla="*/ 111 w 112"/>
                  <a:gd name="T31" fmla="*/ 39 h 115"/>
                  <a:gd name="T32" fmla="*/ 89 w 112"/>
                  <a:gd name="T33" fmla="*/ 39 h 115"/>
                  <a:gd name="T34" fmla="*/ 89 w 112"/>
                  <a:gd name="T35" fmla="*/ 20 h 115"/>
                  <a:gd name="T36" fmla="*/ 67 w 112"/>
                  <a:gd name="T37" fmla="*/ 0 h 115"/>
                  <a:gd name="T38" fmla="*/ 44 w 112"/>
                  <a:gd name="T39" fmla="*/ 0 h 115"/>
                  <a:gd name="T40" fmla="*/ 22 w 112"/>
                  <a:gd name="T41" fmla="*/ 20 h 115"/>
                  <a:gd name="T42" fmla="*/ 22 w 112"/>
                  <a:gd name="T43" fmla="*/ 39 h 115"/>
                  <a:gd name="T44" fmla="*/ 22 w 112"/>
                  <a:gd name="T45" fmla="*/ 57 h 115"/>
                  <a:gd name="T46" fmla="*/ 22 w 112"/>
                  <a:gd name="T47" fmla="*/ 77 h 115"/>
                  <a:gd name="T48" fmla="*/ 0 w 112"/>
                  <a:gd name="T49" fmla="*/ 77 h 115"/>
                  <a:gd name="T50" fmla="*/ 22 w 112"/>
                  <a:gd name="T51" fmla="*/ 96 h 115"/>
                  <a:gd name="T52" fmla="*/ 22 w 112"/>
                  <a:gd name="T53" fmla="*/ 114 h 115"/>
                  <a:gd name="T54" fmla="*/ 44 w 112"/>
                  <a:gd name="T55" fmla="*/ 114 h 115"/>
                  <a:gd name="T56" fmla="*/ 67 w 112"/>
                  <a:gd name="T57" fmla="*/ 114 h 115"/>
                  <a:gd name="T58" fmla="*/ 89 w 112"/>
                  <a:gd name="T59" fmla="*/ 114 h 115"/>
                  <a:gd name="T60" fmla="*/ 111 w 112"/>
                  <a:gd name="T61" fmla="*/ 114 h 115"/>
                  <a:gd name="T62" fmla="*/ 111 w 112"/>
                  <a:gd name="T63" fmla="*/ 96 h 115"/>
                  <a:gd name="T64" fmla="*/ 111 w 112"/>
                  <a:gd name="T65" fmla="*/ 77 h 115"/>
                  <a:gd name="T66" fmla="*/ 111 w 112"/>
                  <a:gd name="T67" fmla="*/ 57 h 115"/>
                  <a:gd name="T68" fmla="*/ 89 w 112"/>
                  <a:gd name="T69" fmla="*/ 39 h 115"/>
                  <a:gd name="T70" fmla="*/ 89 w 112"/>
                  <a:gd name="T71" fmla="*/ 20 h 115"/>
                  <a:gd name="T72" fmla="*/ 67 w 112"/>
                  <a:gd name="T73" fmla="*/ 0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15"/>
                  <a:gd name="T113" fmla="*/ 112 w 112"/>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15">
                    <a:moveTo>
                      <a:pt x="67" y="0"/>
                    </a:moveTo>
                    <a:lnTo>
                      <a:pt x="44" y="0"/>
                    </a:lnTo>
                    <a:lnTo>
                      <a:pt x="22" y="20"/>
                    </a:lnTo>
                    <a:lnTo>
                      <a:pt x="22" y="39"/>
                    </a:lnTo>
                    <a:lnTo>
                      <a:pt x="22" y="57"/>
                    </a:lnTo>
                    <a:lnTo>
                      <a:pt x="22" y="77"/>
                    </a:lnTo>
                    <a:lnTo>
                      <a:pt x="0" y="77"/>
                    </a:lnTo>
                    <a:lnTo>
                      <a:pt x="22" y="96"/>
                    </a:lnTo>
                    <a:lnTo>
                      <a:pt x="44" y="114"/>
                    </a:lnTo>
                    <a:lnTo>
                      <a:pt x="67" y="114"/>
                    </a:lnTo>
                    <a:lnTo>
                      <a:pt x="89" y="114"/>
                    </a:lnTo>
                    <a:lnTo>
                      <a:pt x="111" y="114"/>
                    </a:lnTo>
                    <a:lnTo>
                      <a:pt x="111" y="96"/>
                    </a:lnTo>
                    <a:lnTo>
                      <a:pt x="111" y="77"/>
                    </a:lnTo>
                    <a:lnTo>
                      <a:pt x="111" y="57"/>
                    </a:lnTo>
                    <a:lnTo>
                      <a:pt x="111" y="39"/>
                    </a:lnTo>
                    <a:lnTo>
                      <a:pt x="89" y="39"/>
                    </a:lnTo>
                    <a:lnTo>
                      <a:pt x="89" y="20"/>
                    </a:lnTo>
                    <a:lnTo>
                      <a:pt x="67" y="0"/>
                    </a:lnTo>
                    <a:lnTo>
                      <a:pt x="44" y="0"/>
                    </a:lnTo>
                    <a:lnTo>
                      <a:pt x="22" y="20"/>
                    </a:lnTo>
                    <a:lnTo>
                      <a:pt x="22" y="39"/>
                    </a:lnTo>
                    <a:lnTo>
                      <a:pt x="22" y="57"/>
                    </a:lnTo>
                    <a:lnTo>
                      <a:pt x="22" y="77"/>
                    </a:lnTo>
                    <a:lnTo>
                      <a:pt x="0" y="77"/>
                    </a:lnTo>
                    <a:lnTo>
                      <a:pt x="22" y="96"/>
                    </a:lnTo>
                    <a:lnTo>
                      <a:pt x="22" y="114"/>
                    </a:lnTo>
                    <a:lnTo>
                      <a:pt x="44" y="114"/>
                    </a:lnTo>
                    <a:lnTo>
                      <a:pt x="67" y="114"/>
                    </a:lnTo>
                    <a:lnTo>
                      <a:pt x="89" y="114"/>
                    </a:lnTo>
                    <a:lnTo>
                      <a:pt x="111" y="114"/>
                    </a:lnTo>
                    <a:lnTo>
                      <a:pt x="111" y="96"/>
                    </a:lnTo>
                    <a:lnTo>
                      <a:pt x="111" y="77"/>
                    </a:lnTo>
                    <a:lnTo>
                      <a:pt x="111" y="57"/>
                    </a:lnTo>
                    <a:lnTo>
                      <a:pt x="89" y="39"/>
                    </a:lnTo>
                    <a:lnTo>
                      <a:pt x="89" y="20"/>
                    </a:lnTo>
                    <a:lnTo>
                      <a:pt x="67"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pt-BR">
                  <a:solidFill>
                    <a:schemeClr val="bg1"/>
                  </a:solidFill>
                </a:endParaRPr>
              </a:p>
            </p:txBody>
          </p:sp>
        </p:grpSp>
        <p:pic>
          <p:nvPicPr>
            <p:cNvPr id="23597" name="Picture 8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 y="1362"/>
              <a:ext cx="300" cy="318"/>
            </a:xfrm>
            <a:prstGeom prst="rect">
              <a:avLst/>
            </a:prstGeom>
            <a:solidFill>
              <a:srgbClr val="FAFD00"/>
            </a:solidFill>
            <a:ln>
              <a:noFill/>
            </a:ln>
            <a:extLst>
              <a:ext uri="{91240B29-F687-4F45-9708-019B960494DF}">
                <a14:hiddenLine xmlns:a14="http://schemas.microsoft.com/office/drawing/2010/main" w="12700">
                  <a:solidFill>
                    <a:srgbClr val="000000"/>
                  </a:solidFill>
                  <a:miter lim="800000"/>
                  <a:headEnd/>
                  <a:tailEnd/>
                </a14:hiddenLine>
              </a:ext>
            </a:extLst>
          </p:spPr>
        </p:pic>
        <p:grpSp>
          <p:nvGrpSpPr>
            <p:cNvPr id="23598" name="Group 87"/>
            <p:cNvGrpSpPr>
              <a:grpSpLocks/>
            </p:cNvGrpSpPr>
            <p:nvPr/>
          </p:nvGrpSpPr>
          <p:grpSpPr bwMode="auto">
            <a:xfrm>
              <a:off x="3072" y="1343"/>
              <a:ext cx="956" cy="531"/>
              <a:chOff x="2880" y="1535"/>
              <a:chExt cx="956" cy="531"/>
            </a:xfrm>
          </p:grpSpPr>
          <p:sp>
            <p:nvSpPr>
              <p:cNvPr id="23909" name="Freeform 88"/>
              <p:cNvSpPr>
                <a:spLocks/>
              </p:cNvSpPr>
              <p:nvPr/>
            </p:nvSpPr>
            <p:spPr bwMode="auto">
              <a:xfrm>
                <a:off x="2880" y="1568"/>
                <a:ext cx="956" cy="498"/>
              </a:xfrm>
              <a:custGeom>
                <a:avLst/>
                <a:gdLst>
                  <a:gd name="T0" fmla="*/ 954 w 956"/>
                  <a:gd name="T1" fmla="*/ 66 h 498"/>
                  <a:gd name="T2" fmla="*/ 890 w 956"/>
                  <a:gd name="T3" fmla="*/ 33 h 498"/>
                  <a:gd name="T4" fmla="*/ 845 w 956"/>
                  <a:gd name="T5" fmla="*/ 20 h 498"/>
                  <a:gd name="T6" fmla="*/ 795 w 956"/>
                  <a:gd name="T7" fmla="*/ 8 h 498"/>
                  <a:gd name="T8" fmla="*/ 744 w 956"/>
                  <a:gd name="T9" fmla="*/ 3 h 498"/>
                  <a:gd name="T10" fmla="*/ 686 w 956"/>
                  <a:gd name="T11" fmla="*/ 0 h 498"/>
                  <a:gd name="T12" fmla="*/ 619 w 956"/>
                  <a:gd name="T13" fmla="*/ 2 h 498"/>
                  <a:gd name="T14" fmla="*/ 532 w 956"/>
                  <a:gd name="T15" fmla="*/ 10 h 498"/>
                  <a:gd name="T16" fmla="*/ 454 w 956"/>
                  <a:gd name="T17" fmla="*/ 25 h 498"/>
                  <a:gd name="T18" fmla="*/ 386 w 956"/>
                  <a:gd name="T19" fmla="*/ 44 h 498"/>
                  <a:gd name="T20" fmla="*/ 316 w 956"/>
                  <a:gd name="T21" fmla="*/ 69 h 498"/>
                  <a:gd name="T22" fmla="*/ 256 w 956"/>
                  <a:gd name="T23" fmla="*/ 99 h 498"/>
                  <a:gd name="T24" fmla="*/ 202 w 956"/>
                  <a:gd name="T25" fmla="*/ 136 h 498"/>
                  <a:gd name="T26" fmla="*/ 151 w 956"/>
                  <a:gd name="T27" fmla="*/ 184 h 498"/>
                  <a:gd name="T28" fmla="*/ 115 w 956"/>
                  <a:gd name="T29" fmla="*/ 233 h 498"/>
                  <a:gd name="T30" fmla="*/ 96 w 956"/>
                  <a:gd name="T31" fmla="*/ 264 h 498"/>
                  <a:gd name="T32" fmla="*/ 0 w 956"/>
                  <a:gd name="T33" fmla="*/ 202 h 498"/>
                  <a:gd name="T34" fmla="*/ 14 w 956"/>
                  <a:gd name="T35" fmla="*/ 249 h 498"/>
                  <a:gd name="T36" fmla="*/ 23 w 956"/>
                  <a:gd name="T37" fmla="*/ 298 h 498"/>
                  <a:gd name="T38" fmla="*/ 27 w 956"/>
                  <a:gd name="T39" fmla="*/ 345 h 498"/>
                  <a:gd name="T40" fmla="*/ 26 w 956"/>
                  <a:gd name="T41" fmla="*/ 394 h 498"/>
                  <a:gd name="T42" fmla="*/ 12 w 956"/>
                  <a:gd name="T43" fmla="*/ 461 h 498"/>
                  <a:gd name="T44" fmla="*/ 32 w 956"/>
                  <a:gd name="T45" fmla="*/ 484 h 498"/>
                  <a:gd name="T46" fmla="*/ 78 w 956"/>
                  <a:gd name="T47" fmla="*/ 462 h 498"/>
                  <a:gd name="T48" fmla="*/ 116 w 956"/>
                  <a:gd name="T49" fmla="*/ 449 h 498"/>
                  <a:gd name="T50" fmla="*/ 154 w 956"/>
                  <a:gd name="T51" fmla="*/ 441 h 498"/>
                  <a:gd name="T52" fmla="*/ 194 w 956"/>
                  <a:gd name="T53" fmla="*/ 438 h 498"/>
                  <a:gd name="T54" fmla="*/ 242 w 956"/>
                  <a:gd name="T55" fmla="*/ 441 h 498"/>
                  <a:gd name="T56" fmla="*/ 277 w 956"/>
                  <a:gd name="T57" fmla="*/ 413 h 498"/>
                  <a:gd name="T58" fmla="*/ 197 w 956"/>
                  <a:gd name="T59" fmla="*/ 335 h 498"/>
                  <a:gd name="T60" fmla="*/ 248 w 956"/>
                  <a:gd name="T61" fmla="*/ 278 h 498"/>
                  <a:gd name="T62" fmla="*/ 299 w 956"/>
                  <a:gd name="T63" fmla="*/ 230 h 498"/>
                  <a:gd name="T64" fmla="*/ 345 w 956"/>
                  <a:gd name="T65" fmla="*/ 191 h 498"/>
                  <a:gd name="T66" fmla="*/ 405 w 956"/>
                  <a:gd name="T67" fmla="*/ 152 h 498"/>
                  <a:gd name="T68" fmla="*/ 464 w 956"/>
                  <a:gd name="T69" fmla="*/ 122 h 498"/>
                  <a:gd name="T70" fmla="*/ 521 w 956"/>
                  <a:gd name="T71" fmla="*/ 99 h 498"/>
                  <a:gd name="T72" fmla="*/ 591 w 956"/>
                  <a:gd name="T73" fmla="*/ 80 h 498"/>
                  <a:gd name="T74" fmla="*/ 659 w 956"/>
                  <a:gd name="T75" fmla="*/ 66 h 498"/>
                  <a:gd name="T76" fmla="*/ 741 w 956"/>
                  <a:gd name="T77" fmla="*/ 53 h 498"/>
                  <a:gd name="T78" fmla="*/ 804 w 956"/>
                  <a:gd name="T79" fmla="*/ 50 h 498"/>
                  <a:gd name="T80" fmla="*/ 851 w 956"/>
                  <a:gd name="T81" fmla="*/ 54 h 498"/>
                  <a:gd name="T82" fmla="*/ 892 w 956"/>
                  <a:gd name="T83" fmla="*/ 63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6"/>
                  <a:gd name="T127" fmla="*/ 0 h 498"/>
                  <a:gd name="T128" fmla="*/ 956 w 956"/>
                  <a:gd name="T129" fmla="*/ 498 h 4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6" h="498">
                    <a:moveTo>
                      <a:pt x="955" y="85"/>
                    </a:moveTo>
                    <a:lnTo>
                      <a:pt x="954" y="66"/>
                    </a:lnTo>
                    <a:lnTo>
                      <a:pt x="914" y="45"/>
                    </a:lnTo>
                    <a:lnTo>
                      <a:pt x="890" y="33"/>
                    </a:lnTo>
                    <a:lnTo>
                      <a:pt x="865" y="27"/>
                    </a:lnTo>
                    <a:lnTo>
                      <a:pt x="845" y="20"/>
                    </a:lnTo>
                    <a:lnTo>
                      <a:pt x="818" y="14"/>
                    </a:lnTo>
                    <a:lnTo>
                      <a:pt x="795" y="8"/>
                    </a:lnTo>
                    <a:lnTo>
                      <a:pt x="767" y="6"/>
                    </a:lnTo>
                    <a:lnTo>
                      <a:pt x="744" y="3"/>
                    </a:lnTo>
                    <a:lnTo>
                      <a:pt x="720" y="0"/>
                    </a:lnTo>
                    <a:lnTo>
                      <a:pt x="686" y="0"/>
                    </a:lnTo>
                    <a:lnTo>
                      <a:pt x="655" y="0"/>
                    </a:lnTo>
                    <a:lnTo>
                      <a:pt x="619" y="2"/>
                    </a:lnTo>
                    <a:lnTo>
                      <a:pt x="571" y="5"/>
                    </a:lnTo>
                    <a:lnTo>
                      <a:pt x="532" y="10"/>
                    </a:lnTo>
                    <a:lnTo>
                      <a:pt x="500" y="16"/>
                    </a:lnTo>
                    <a:lnTo>
                      <a:pt x="454" y="25"/>
                    </a:lnTo>
                    <a:lnTo>
                      <a:pt x="420" y="33"/>
                    </a:lnTo>
                    <a:lnTo>
                      <a:pt x="386" y="44"/>
                    </a:lnTo>
                    <a:lnTo>
                      <a:pt x="351" y="55"/>
                    </a:lnTo>
                    <a:lnTo>
                      <a:pt x="316" y="69"/>
                    </a:lnTo>
                    <a:lnTo>
                      <a:pt x="286" y="83"/>
                    </a:lnTo>
                    <a:lnTo>
                      <a:pt x="256" y="99"/>
                    </a:lnTo>
                    <a:lnTo>
                      <a:pt x="228" y="117"/>
                    </a:lnTo>
                    <a:lnTo>
                      <a:pt x="202" y="136"/>
                    </a:lnTo>
                    <a:lnTo>
                      <a:pt x="175" y="158"/>
                    </a:lnTo>
                    <a:lnTo>
                      <a:pt x="151" y="184"/>
                    </a:lnTo>
                    <a:lnTo>
                      <a:pt x="133" y="206"/>
                    </a:lnTo>
                    <a:lnTo>
                      <a:pt x="115" y="233"/>
                    </a:lnTo>
                    <a:lnTo>
                      <a:pt x="101" y="253"/>
                    </a:lnTo>
                    <a:lnTo>
                      <a:pt x="96" y="264"/>
                    </a:lnTo>
                    <a:lnTo>
                      <a:pt x="0" y="179"/>
                    </a:lnTo>
                    <a:lnTo>
                      <a:pt x="0" y="202"/>
                    </a:lnTo>
                    <a:lnTo>
                      <a:pt x="8" y="226"/>
                    </a:lnTo>
                    <a:lnTo>
                      <a:pt x="14" y="249"/>
                    </a:lnTo>
                    <a:lnTo>
                      <a:pt x="18" y="272"/>
                    </a:lnTo>
                    <a:lnTo>
                      <a:pt x="23" y="298"/>
                    </a:lnTo>
                    <a:lnTo>
                      <a:pt x="25" y="323"/>
                    </a:lnTo>
                    <a:lnTo>
                      <a:pt x="27" y="345"/>
                    </a:lnTo>
                    <a:lnTo>
                      <a:pt x="26" y="370"/>
                    </a:lnTo>
                    <a:lnTo>
                      <a:pt x="26" y="394"/>
                    </a:lnTo>
                    <a:lnTo>
                      <a:pt x="22" y="426"/>
                    </a:lnTo>
                    <a:lnTo>
                      <a:pt x="12" y="461"/>
                    </a:lnTo>
                    <a:lnTo>
                      <a:pt x="11" y="497"/>
                    </a:lnTo>
                    <a:lnTo>
                      <a:pt x="32" y="484"/>
                    </a:lnTo>
                    <a:lnTo>
                      <a:pt x="53" y="473"/>
                    </a:lnTo>
                    <a:lnTo>
                      <a:pt x="78" y="462"/>
                    </a:lnTo>
                    <a:lnTo>
                      <a:pt x="101" y="453"/>
                    </a:lnTo>
                    <a:lnTo>
                      <a:pt x="116" y="449"/>
                    </a:lnTo>
                    <a:lnTo>
                      <a:pt x="131" y="445"/>
                    </a:lnTo>
                    <a:lnTo>
                      <a:pt x="154" y="441"/>
                    </a:lnTo>
                    <a:lnTo>
                      <a:pt x="175" y="439"/>
                    </a:lnTo>
                    <a:lnTo>
                      <a:pt x="194" y="438"/>
                    </a:lnTo>
                    <a:lnTo>
                      <a:pt x="217" y="440"/>
                    </a:lnTo>
                    <a:lnTo>
                      <a:pt x="242" y="441"/>
                    </a:lnTo>
                    <a:lnTo>
                      <a:pt x="277" y="448"/>
                    </a:lnTo>
                    <a:lnTo>
                      <a:pt x="277" y="413"/>
                    </a:lnTo>
                    <a:lnTo>
                      <a:pt x="190" y="346"/>
                    </a:lnTo>
                    <a:lnTo>
                      <a:pt x="197" y="335"/>
                    </a:lnTo>
                    <a:lnTo>
                      <a:pt x="223" y="304"/>
                    </a:lnTo>
                    <a:lnTo>
                      <a:pt x="248" y="278"/>
                    </a:lnTo>
                    <a:lnTo>
                      <a:pt x="278" y="246"/>
                    </a:lnTo>
                    <a:lnTo>
                      <a:pt x="299" y="230"/>
                    </a:lnTo>
                    <a:lnTo>
                      <a:pt x="317" y="212"/>
                    </a:lnTo>
                    <a:lnTo>
                      <a:pt x="345" y="191"/>
                    </a:lnTo>
                    <a:lnTo>
                      <a:pt x="373" y="171"/>
                    </a:lnTo>
                    <a:lnTo>
                      <a:pt x="405" y="152"/>
                    </a:lnTo>
                    <a:lnTo>
                      <a:pt x="433" y="137"/>
                    </a:lnTo>
                    <a:lnTo>
                      <a:pt x="464" y="122"/>
                    </a:lnTo>
                    <a:lnTo>
                      <a:pt x="496" y="107"/>
                    </a:lnTo>
                    <a:lnTo>
                      <a:pt x="521" y="99"/>
                    </a:lnTo>
                    <a:lnTo>
                      <a:pt x="556" y="89"/>
                    </a:lnTo>
                    <a:lnTo>
                      <a:pt x="591" y="80"/>
                    </a:lnTo>
                    <a:lnTo>
                      <a:pt x="624" y="73"/>
                    </a:lnTo>
                    <a:lnTo>
                      <a:pt x="659" y="66"/>
                    </a:lnTo>
                    <a:lnTo>
                      <a:pt x="700" y="59"/>
                    </a:lnTo>
                    <a:lnTo>
                      <a:pt x="741" y="53"/>
                    </a:lnTo>
                    <a:lnTo>
                      <a:pt x="779" y="52"/>
                    </a:lnTo>
                    <a:lnTo>
                      <a:pt x="804" y="50"/>
                    </a:lnTo>
                    <a:lnTo>
                      <a:pt x="831" y="51"/>
                    </a:lnTo>
                    <a:lnTo>
                      <a:pt x="851" y="54"/>
                    </a:lnTo>
                    <a:lnTo>
                      <a:pt x="872" y="58"/>
                    </a:lnTo>
                    <a:lnTo>
                      <a:pt x="892" y="63"/>
                    </a:lnTo>
                    <a:lnTo>
                      <a:pt x="955" y="85"/>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sp>
            <p:nvSpPr>
              <p:cNvPr id="23910" name="Freeform 89"/>
              <p:cNvSpPr>
                <a:spLocks/>
              </p:cNvSpPr>
              <p:nvPr/>
            </p:nvSpPr>
            <p:spPr bwMode="auto">
              <a:xfrm>
                <a:off x="2880" y="1535"/>
                <a:ext cx="956" cy="498"/>
              </a:xfrm>
              <a:custGeom>
                <a:avLst/>
                <a:gdLst>
                  <a:gd name="T0" fmla="*/ 909 w 956"/>
                  <a:gd name="T1" fmla="*/ 51 h 498"/>
                  <a:gd name="T2" fmla="*/ 865 w 956"/>
                  <a:gd name="T3" fmla="*/ 32 h 498"/>
                  <a:gd name="T4" fmla="*/ 820 w 956"/>
                  <a:gd name="T5" fmla="*/ 18 h 498"/>
                  <a:gd name="T6" fmla="*/ 767 w 956"/>
                  <a:gd name="T7" fmla="*/ 7 h 498"/>
                  <a:gd name="T8" fmla="*/ 720 w 956"/>
                  <a:gd name="T9" fmla="*/ 1 h 498"/>
                  <a:gd name="T10" fmla="*/ 655 w 956"/>
                  <a:gd name="T11" fmla="*/ 1 h 498"/>
                  <a:gd name="T12" fmla="*/ 571 w 956"/>
                  <a:gd name="T13" fmla="*/ 6 h 498"/>
                  <a:gd name="T14" fmla="*/ 500 w 956"/>
                  <a:gd name="T15" fmla="*/ 17 h 498"/>
                  <a:gd name="T16" fmla="*/ 420 w 956"/>
                  <a:gd name="T17" fmla="*/ 34 h 498"/>
                  <a:gd name="T18" fmla="*/ 351 w 956"/>
                  <a:gd name="T19" fmla="*/ 55 h 498"/>
                  <a:gd name="T20" fmla="*/ 286 w 956"/>
                  <a:gd name="T21" fmla="*/ 83 h 498"/>
                  <a:gd name="T22" fmla="*/ 228 w 956"/>
                  <a:gd name="T23" fmla="*/ 118 h 498"/>
                  <a:gd name="T24" fmla="*/ 175 w 956"/>
                  <a:gd name="T25" fmla="*/ 158 h 498"/>
                  <a:gd name="T26" fmla="*/ 133 w 956"/>
                  <a:gd name="T27" fmla="*/ 206 h 498"/>
                  <a:gd name="T28" fmla="*/ 101 w 956"/>
                  <a:gd name="T29" fmla="*/ 253 h 498"/>
                  <a:gd name="T30" fmla="*/ 0 w 956"/>
                  <a:gd name="T31" fmla="*/ 202 h 498"/>
                  <a:gd name="T32" fmla="*/ 14 w 956"/>
                  <a:gd name="T33" fmla="*/ 249 h 498"/>
                  <a:gd name="T34" fmla="*/ 23 w 956"/>
                  <a:gd name="T35" fmla="*/ 297 h 498"/>
                  <a:gd name="T36" fmla="*/ 27 w 956"/>
                  <a:gd name="T37" fmla="*/ 345 h 498"/>
                  <a:gd name="T38" fmla="*/ 26 w 956"/>
                  <a:gd name="T39" fmla="*/ 394 h 498"/>
                  <a:gd name="T40" fmla="*/ 19 w 956"/>
                  <a:gd name="T41" fmla="*/ 454 h 498"/>
                  <a:gd name="T42" fmla="*/ 12 w 956"/>
                  <a:gd name="T43" fmla="*/ 497 h 498"/>
                  <a:gd name="T44" fmla="*/ 53 w 956"/>
                  <a:gd name="T45" fmla="*/ 473 h 498"/>
                  <a:gd name="T46" fmla="*/ 101 w 956"/>
                  <a:gd name="T47" fmla="*/ 453 h 498"/>
                  <a:gd name="T48" fmla="*/ 131 w 956"/>
                  <a:gd name="T49" fmla="*/ 445 h 498"/>
                  <a:gd name="T50" fmla="*/ 175 w 956"/>
                  <a:gd name="T51" fmla="*/ 439 h 498"/>
                  <a:gd name="T52" fmla="*/ 217 w 956"/>
                  <a:gd name="T53" fmla="*/ 440 h 498"/>
                  <a:gd name="T54" fmla="*/ 277 w 956"/>
                  <a:gd name="T55" fmla="*/ 447 h 498"/>
                  <a:gd name="T56" fmla="*/ 197 w 956"/>
                  <a:gd name="T57" fmla="*/ 335 h 498"/>
                  <a:gd name="T58" fmla="*/ 248 w 956"/>
                  <a:gd name="T59" fmla="*/ 278 h 498"/>
                  <a:gd name="T60" fmla="*/ 299 w 956"/>
                  <a:gd name="T61" fmla="*/ 230 h 498"/>
                  <a:gd name="T62" fmla="*/ 345 w 956"/>
                  <a:gd name="T63" fmla="*/ 191 h 498"/>
                  <a:gd name="T64" fmla="*/ 405 w 956"/>
                  <a:gd name="T65" fmla="*/ 152 h 498"/>
                  <a:gd name="T66" fmla="*/ 464 w 956"/>
                  <a:gd name="T67" fmla="*/ 123 h 498"/>
                  <a:gd name="T68" fmla="*/ 521 w 956"/>
                  <a:gd name="T69" fmla="*/ 99 h 498"/>
                  <a:gd name="T70" fmla="*/ 591 w 956"/>
                  <a:gd name="T71" fmla="*/ 81 h 498"/>
                  <a:gd name="T72" fmla="*/ 659 w 956"/>
                  <a:gd name="T73" fmla="*/ 66 h 498"/>
                  <a:gd name="T74" fmla="*/ 741 w 956"/>
                  <a:gd name="T75" fmla="*/ 53 h 498"/>
                  <a:gd name="T76" fmla="*/ 804 w 956"/>
                  <a:gd name="T77" fmla="*/ 51 h 498"/>
                  <a:gd name="T78" fmla="*/ 852 w 956"/>
                  <a:gd name="T79" fmla="*/ 54 h 498"/>
                  <a:gd name="T80" fmla="*/ 892 w 956"/>
                  <a:gd name="T81" fmla="*/ 63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6"/>
                  <a:gd name="T124" fmla="*/ 0 h 498"/>
                  <a:gd name="T125" fmla="*/ 956 w 956"/>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6" h="498">
                    <a:moveTo>
                      <a:pt x="955" y="85"/>
                    </a:moveTo>
                    <a:lnTo>
                      <a:pt x="909" y="51"/>
                    </a:lnTo>
                    <a:lnTo>
                      <a:pt x="889" y="41"/>
                    </a:lnTo>
                    <a:lnTo>
                      <a:pt x="865" y="32"/>
                    </a:lnTo>
                    <a:lnTo>
                      <a:pt x="845" y="25"/>
                    </a:lnTo>
                    <a:lnTo>
                      <a:pt x="820" y="18"/>
                    </a:lnTo>
                    <a:lnTo>
                      <a:pt x="796" y="12"/>
                    </a:lnTo>
                    <a:lnTo>
                      <a:pt x="767" y="7"/>
                    </a:lnTo>
                    <a:lnTo>
                      <a:pt x="744" y="4"/>
                    </a:lnTo>
                    <a:lnTo>
                      <a:pt x="720" y="1"/>
                    </a:lnTo>
                    <a:lnTo>
                      <a:pt x="686" y="0"/>
                    </a:lnTo>
                    <a:lnTo>
                      <a:pt x="655" y="1"/>
                    </a:lnTo>
                    <a:lnTo>
                      <a:pt x="619" y="3"/>
                    </a:lnTo>
                    <a:lnTo>
                      <a:pt x="571" y="6"/>
                    </a:lnTo>
                    <a:lnTo>
                      <a:pt x="532" y="11"/>
                    </a:lnTo>
                    <a:lnTo>
                      <a:pt x="500" y="17"/>
                    </a:lnTo>
                    <a:lnTo>
                      <a:pt x="454" y="26"/>
                    </a:lnTo>
                    <a:lnTo>
                      <a:pt x="420" y="34"/>
                    </a:lnTo>
                    <a:lnTo>
                      <a:pt x="386" y="44"/>
                    </a:lnTo>
                    <a:lnTo>
                      <a:pt x="351" y="55"/>
                    </a:lnTo>
                    <a:lnTo>
                      <a:pt x="316" y="70"/>
                    </a:lnTo>
                    <a:lnTo>
                      <a:pt x="286" y="83"/>
                    </a:lnTo>
                    <a:lnTo>
                      <a:pt x="256" y="99"/>
                    </a:lnTo>
                    <a:lnTo>
                      <a:pt x="228" y="118"/>
                    </a:lnTo>
                    <a:lnTo>
                      <a:pt x="202" y="136"/>
                    </a:lnTo>
                    <a:lnTo>
                      <a:pt x="175" y="158"/>
                    </a:lnTo>
                    <a:lnTo>
                      <a:pt x="151" y="184"/>
                    </a:lnTo>
                    <a:lnTo>
                      <a:pt x="133" y="206"/>
                    </a:lnTo>
                    <a:lnTo>
                      <a:pt x="115" y="233"/>
                    </a:lnTo>
                    <a:lnTo>
                      <a:pt x="101" y="253"/>
                    </a:lnTo>
                    <a:lnTo>
                      <a:pt x="84" y="281"/>
                    </a:lnTo>
                    <a:lnTo>
                      <a:pt x="0" y="202"/>
                    </a:lnTo>
                    <a:lnTo>
                      <a:pt x="8" y="227"/>
                    </a:lnTo>
                    <a:lnTo>
                      <a:pt x="14" y="249"/>
                    </a:lnTo>
                    <a:lnTo>
                      <a:pt x="18" y="272"/>
                    </a:lnTo>
                    <a:lnTo>
                      <a:pt x="23" y="297"/>
                    </a:lnTo>
                    <a:lnTo>
                      <a:pt x="25" y="323"/>
                    </a:lnTo>
                    <a:lnTo>
                      <a:pt x="27" y="345"/>
                    </a:lnTo>
                    <a:lnTo>
                      <a:pt x="26" y="370"/>
                    </a:lnTo>
                    <a:lnTo>
                      <a:pt x="26" y="394"/>
                    </a:lnTo>
                    <a:lnTo>
                      <a:pt x="22" y="426"/>
                    </a:lnTo>
                    <a:lnTo>
                      <a:pt x="19" y="454"/>
                    </a:lnTo>
                    <a:lnTo>
                      <a:pt x="16" y="473"/>
                    </a:lnTo>
                    <a:lnTo>
                      <a:pt x="12" y="497"/>
                    </a:lnTo>
                    <a:lnTo>
                      <a:pt x="32" y="484"/>
                    </a:lnTo>
                    <a:lnTo>
                      <a:pt x="53" y="473"/>
                    </a:lnTo>
                    <a:lnTo>
                      <a:pt x="78" y="461"/>
                    </a:lnTo>
                    <a:lnTo>
                      <a:pt x="101" y="453"/>
                    </a:lnTo>
                    <a:lnTo>
                      <a:pt x="116" y="448"/>
                    </a:lnTo>
                    <a:lnTo>
                      <a:pt x="131" y="445"/>
                    </a:lnTo>
                    <a:lnTo>
                      <a:pt x="154" y="441"/>
                    </a:lnTo>
                    <a:lnTo>
                      <a:pt x="175" y="439"/>
                    </a:lnTo>
                    <a:lnTo>
                      <a:pt x="194" y="438"/>
                    </a:lnTo>
                    <a:lnTo>
                      <a:pt x="217" y="440"/>
                    </a:lnTo>
                    <a:lnTo>
                      <a:pt x="242" y="441"/>
                    </a:lnTo>
                    <a:lnTo>
                      <a:pt x="277" y="447"/>
                    </a:lnTo>
                    <a:lnTo>
                      <a:pt x="174" y="363"/>
                    </a:lnTo>
                    <a:lnTo>
                      <a:pt x="197" y="335"/>
                    </a:lnTo>
                    <a:lnTo>
                      <a:pt x="223" y="303"/>
                    </a:lnTo>
                    <a:lnTo>
                      <a:pt x="248" y="278"/>
                    </a:lnTo>
                    <a:lnTo>
                      <a:pt x="278" y="247"/>
                    </a:lnTo>
                    <a:lnTo>
                      <a:pt x="299" y="230"/>
                    </a:lnTo>
                    <a:lnTo>
                      <a:pt x="317" y="213"/>
                    </a:lnTo>
                    <a:lnTo>
                      <a:pt x="345" y="191"/>
                    </a:lnTo>
                    <a:lnTo>
                      <a:pt x="373" y="171"/>
                    </a:lnTo>
                    <a:lnTo>
                      <a:pt x="405" y="152"/>
                    </a:lnTo>
                    <a:lnTo>
                      <a:pt x="433" y="137"/>
                    </a:lnTo>
                    <a:lnTo>
                      <a:pt x="464" y="123"/>
                    </a:lnTo>
                    <a:lnTo>
                      <a:pt x="496" y="108"/>
                    </a:lnTo>
                    <a:lnTo>
                      <a:pt x="521" y="99"/>
                    </a:lnTo>
                    <a:lnTo>
                      <a:pt x="556" y="89"/>
                    </a:lnTo>
                    <a:lnTo>
                      <a:pt x="591" y="81"/>
                    </a:lnTo>
                    <a:lnTo>
                      <a:pt x="624" y="74"/>
                    </a:lnTo>
                    <a:lnTo>
                      <a:pt x="659" y="66"/>
                    </a:lnTo>
                    <a:lnTo>
                      <a:pt x="700" y="59"/>
                    </a:lnTo>
                    <a:lnTo>
                      <a:pt x="741" y="53"/>
                    </a:lnTo>
                    <a:lnTo>
                      <a:pt x="779" y="53"/>
                    </a:lnTo>
                    <a:lnTo>
                      <a:pt x="804" y="51"/>
                    </a:lnTo>
                    <a:lnTo>
                      <a:pt x="831" y="52"/>
                    </a:lnTo>
                    <a:lnTo>
                      <a:pt x="852" y="54"/>
                    </a:lnTo>
                    <a:lnTo>
                      <a:pt x="873" y="57"/>
                    </a:lnTo>
                    <a:lnTo>
                      <a:pt x="892" y="63"/>
                    </a:lnTo>
                    <a:lnTo>
                      <a:pt x="955" y="85"/>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grpSp>
        <p:grpSp>
          <p:nvGrpSpPr>
            <p:cNvPr id="23599" name="Group 90"/>
            <p:cNvGrpSpPr>
              <a:grpSpLocks/>
            </p:cNvGrpSpPr>
            <p:nvPr/>
          </p:nvGrpSpPr>
          <p:grpSpPr bwMode="auto">
            <a:xfrm>
              <a:off x="896" y="1682"/>
              <a:ext cx="447" cy="824"/>
              <a:chOff x="704" y="1874"/>
              <a:chExt cx="447" cy="824"/>
            </a:xfrm>
          </p:grpSpPr>
          <p:sp>
            <p:nvSpPr>
              <p:cNvPr id="23907" name="Freeform 91"/>
              <p:cNvSpPr>
                <a:spLocks/>
              </p:cNvSpPr>
              <p:nvPr/>
            </p:nvSpPr>
            <p:spPr bwMode="auto">
              <a:xfrm>
                <a:off x="733" y="1874"/>
                <a:ext cx="418" cy="824"/>
              </a:xfrm>
              <a:custGeom>
                <a:avLst/>
                <a:gdLst>
                  <a:gd name="T0" fmla="*/ 55 w 418"/>
                  <a:gd name="T1" fmla="*/ 1 h 824"/>
                  <a:gd name="T2" fmla="*/ 28 w 418"/>
                  <a:gd name="T3" fmla="*/ 56 h 824"/>
                  <a:gd name="T4" fmla="*/ 16 w 418"/>
                  <a:gd name="T5" fmla="*/ 95 h 824"/>
                  <a:gd name="T6" fmla="*/ 7 w 418"/>
                  <a:gd name="T7" fmla="*/ 138 h 824"/>
                  <a:gd name="T8" fmla="*/ 3 w 418"/>
                  <a:gd name="T9" fmla="*/ 182 h 824"/>
                  <a:gd name="T10" fmla="*/ 0 w 418"/>
                  <a:gd name="T11" fmla="*/ 232 h 824"/>
                  <a:gd name="T12" fmla="*/ 2 w 418"/>
                  <a:gd name="T13" fmla="*/ 289 h 824"/>
                  <a:gd name="T14" fmla="*/ 8 w 418"/>
                  <a:gd name="T15" fmla="*/ 365 h 824"/>
                  <a:gd name="T16" fmla="*/ 21 w 418"/>
                  <a:gd name="T17" fmla="*/ 432 h 824"/>
                  <a:gd name="T18" fmla="*/ 37 w 418"/>
                  <a:gd name="T19" fmla="*/ 491 h 824"/>
                  <a:gd name="T20" fmla="*/ 58 w 418"/>
                  <a:gd name="T21" fmla="*/ 550 h 824"/>
                  <a:gd name="T22" fmla="*/ 83 w 418"/>
                  <a:gd name="T23" fmla="*/ 602 h 824"/>
                  <a:gd name="T24" fmla="*/ 114 w 418"/>
                  <a:gd name="T25" fmla="*/ 649 h 824"/>
                  <a:gd name="T26" fmla="*/ 154 w 418"/>
                  <a:gd name="T27" fmla="*/ 693 h 824"/>
                  <a:gd name="T28" fmla="*/ 195 w 418"/>
                  <a:gd name="T29" fmla="*/ 724 h 824"/>
                  <a:gd name="T30" fmla="*/ 221 w 418"/>
                  <a:gd name="T31" fmla="*/ 740 h 824"/>
                  <a:gd name="T32" fmla="*/ 170 w 418"/>
                  <a:gd name="T33" fmla="*/ 823 h 824"/>
                  <a:gd name="T34" fmla="*/ 209 w 418"/>
                  <a:gd name="T35" fmla="*/ 811 h 824"/>
                  <a:gd name="T36" fmla="*/ 250 w 418"/>
                  <a:gd name="T37" fmla="*/ 803 h 824"/>
                  <a:gd name="T38" fmla="*/ 289 w 418"/>
                  <a:gd name="T39" fmla="*/ 800 h 824"/>
                  <a:gd name="T40" fmla="*/ 331 w 418"/>
                  <a:gd name="T41" fmla="*/ 801 h 824"/>
                  <a:gd name="T42" fmla="*/ 387 w 418"/>
                  <a:gd name="T43" fmla="*/ 813 h 824"/>
                  <a:gd name="T44" fmla="*/ 406 w 418"/>
                  <a:gd name="T45" fmla="*/ 795 h 824"/>
                  <a:gd name="T46" fmla="*/ 387 w 418"/>
                  <a:gd name="T47" fmla="*/ 756 h 824"/>
                  <a:gd name="T48" fmla="*/ 376 w 418"/>
                  <a:gd name="T49" fmla="*/ 723 h 824"/>
                  <a:gd name="T50" fmla="*/ 370 w 418"/>
                  <a:gd name="T51" fmla="*/ 691 h 824"/>
                  <a:gd name="T52" fmla="*/ 368 w 418"/>
                  <a:gd name="T53" fmla="*/ 656 h 824"/>
                  <a:gd name="T54" fmla="*/ 370 w 418"/>
                  <a:gd name="T55" fmla="*/ 615 h 824"/>
                  <a:gd name="T56" fmla="*/ 347 w 418"/>
                  <a:gd name="T57" fmla="*/ 585 h 824"/>
                  <a:gd name="T58" fmla="*/ 281 w 418"/>
                  <a:gd name="T59" fmla="*/ 653 h 824"/>
                  <a:gd name="T60" fmla="*/ 233 w 418"/>
                  <a:gd name="T61" fmla="*/ 610 h 824"/>
                  <a:gd name="T62" fmla="*/ 193 w 418"/>
                  <a:gd name="T63" fmla="*/ 565 h 824"/>
                  <a:gd name="T64" fmla="*/ 160 w 418"/>
                  <a:gd name="T65" fmla="*/ 526 h 824"/>
                  <a:gd name="T66" fmla="*/ 127 w 418"/>
                  <a:gd name="T67" fmla="*/ 474 h 824"/>
                  <a:gd name="T68" fmla="*/ 103 w 418"/>
                  <a:gd name="T69" fmla="*/ 423 h 824"/>
                  <a:gd name="T70" fmla="*/ 83 w 418"/>
                  <a:gd name="T71" fmla="*/ 374 h 824"/>
                  <a:gd name="T72" fmla="*/ 67 w 418"/>
                  <a:gd name="T73" fmla="*/ 314 h 824"/>
                  <a:gd name="T74" fmla="*/ 55 w 418"/>
                  <a:gd name="T75" fmla="*/ 255 h 824"/>
                  <a:gd name="T76" fmla="*/ 44 w 418"/>
                  <a:gd name="T77" fmla="*/ 184 h 824"/>
                  <a:gd name="T78" fmla="*/ 42 w 418"/>
                  <a:gd name="T79" fmla="*/ 130 h 824"/>
                  <a:gd name="T80" fmla="*/ 45 w 418"/>
                  <a:gd name="T81" fmla="*/ 90 h 824"/>
                  <a:gd name="T82" fmla="*/ 53 w 418"/>
                  <a:gd name="T83" fmla="*/ 55 h 8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8"/>
                  <a:gd name="T127" fmla="*/ 0 h 824"/>
                  <a:gd name="T128" fmla="*/ 418 w 418"/>
                  <a:gd name="T129" fmla="*/ 824 h 8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8" h="824">
                    <a:moveTo>
                      <a:pt x="71" y="0"/>
                    </a:moveTo>
                    <a:lnTo>
                      <a:pt x="55" y="1"/>
                    </a:lnTo>
                    <a:lnTo>
                      <a:pt x="37" y="35"/>
                    </a:lnTo>
                    <a:lnTo>
                      <a:pt x="28" y="56"/>
                    </a:lnTo>
                    <a:lnTo>
                      <a:pt x="22" y="78"/>
                    </a:lnTo>
                    <a:lnTo>
                      <a:pt x="16" y="95"/>
                    </a:lnTo>
                    <a:lnTo>
                      <a:pt x="12" y="118"/>
                    </a:lnTo>
                    <a:lnTo>
                      <a:pt x="7" y="138"/>
                    </a:lnTo>
                    <a:lnTo>
                      <a:pt x="5" y="162"/>
                    </a:lnTo>
                    <a:lnTo>
                      <a:pt x="3" y="182"/>
                    </a:lnTo>
                    <a:lnTo>
                      <a:pt x="0" y="203"/>
                    </a:lnTo>
                    <a:lnTo>
                      <a:pt x="0" y="232"/>
                    </a:lnTo>
                    <a:lnTo>
                      <a:pt x="0" y="258"/>
                    </a:lnTo>
                    <a:lnTo>
                      <a:pt x="2" y="289"/>
                    </a:lnTo>
                    <a:lnTo>
                      <a:pt x="4" y="331"/>
                    </a:lnTo>
                    <a:lnTo>
                      <a:pt x="8" y="365"/>
                    </a:lnTo>
                    <a:lnTo>
                      <a:pt x="13" y="392"/>
                    </a:lnTo>
                    <a:lnTo>
                      <a:pt x="21" y="432"/>
                    </a:lnTo>
                    <a:lnTo>
                      <a:pt x="28" y="461"/>
                    </a:lnTo>
                    <a:lnTo>
                      <a:pt x="37" y="491"/>
                    </a:lnTo>
                    <a:lnTo>
                      <a:pt x="46" y="521"/>
                    </a:lnTo>
                    <a:lnTo>
                      <a:pt x="58" y="550"/>
                    </a:lnTo>
                    <a:lnTo>
                      <a:pt x="69" y="577"/>
                    </a:lnTo>
                    <a:lnTo>
                      <a:pt x="83" y="602"/>
                    </a:lnTo>
                    <a:lnTo>
                      <a:pt x="98" y="626"/>
                    </a:lnTo>
                    <a:lnTo>
                      <a:pt x="114" y="649"/>
                    </a:lnTo>
                    <a:lnTo>
                      <a:pt x="132" y="672"/>
                    </a:lnTo>
                    <a:lnTo>
                      <a:pt x="154" y="693"/>
                    </a:lnTo>
                    <a:lnTo>
                      <a:pt x="173" y="708"/>
                    </a:lnTo>
                    <a:lnTo>
                      <a:pt x="195" y="724"/>
                    </a:lnTo>
                    <a:lnTo>
                      <a:pt x="212" y="736"/>
                    </a:lnTo>
                    <a:lnTo>
                      <a:pt x="221" y="740"/>
                    </a:lnTo>
                    <a:lnTo>
                      <a:pt x="150" y="823"/>
                    </a:lnTo>
                    <a:lnTo>
                      <a:pt x="170" y="823"/>
                    </a:lnTo>
                    <a:lnTo>
                      <a:pt x="190" y="816"/>
                    </a:lnTo>
                    <a:lnTo>
                      <a:pt x="209" y="811"/>
                    </a:lnTo>
                    <a:lnTo>
                      <a:pt x="228" y="807"/>
                    </a:lnTo>
                    <a:lnTo>
                      <a:pt x="250" y="803"/>
                    </a:lnTo>
                    <a:lnTo>
                      <a:pt x="271" y="802"/>
                    </a:lnTo>
                    <a:lnTo>
                      <a:pt x="289" y="800"/>
                    </a:lnTo>
                    <a:lnTo>
                      <a:pt x="311" y="800"/>
                    </a:lnTo>
                    <a:lnTo>
                      <a:pt x="331" y="801"/>
                    </a:lnTo>
                    <a:lnTo>
                      <a:pt x="357" y="804"/>
                    </a:lnTo>
                    <a:lnTo>
                      <a:pt x="387" y="813"/>
                    </a:lnTo>
                    <a:lnTo>
                      <a:pt x="417" y="813"/>
                    </a:lnTo>
                    <a:lnTo>
                      <a:pt x="406" y="795"/>
                    </a:lnTo>
                    <a:lnTo>
                      <a:pt x="397" y="777"/>
                    </a:lnTo>
                    <a:lnTo>
                      <a:pt x="387" y="756"/>
                    </a:lnTo>
                    <a:lnTo>
                      <a:pt x="380" y="736"/>
                    </a:lnTo>
                    <a:lnTo>
                      <a:pt x="376" y="723"/>
                    </a:lnTo>
                    <a:lnTo>
                      <a:pt x="374" y="710"/>
                    </a:lnTo>
                    <a:lnTo>
                      <a:pt x="370" y="691"/>
                    </a:lnTo>
                    <a:lnTo>
                      <a:pt x="369" y="672"/>
                    </a:lnTo>
                    <a:lnTo>
                      <a:pt x="368" y="656"/>
                    </a:lnTo>
                    <a:lnTo>
                      <a:pt x="369" y="636"/>
                    </a:lnTo>
                    <a:lnTo>
                      <a:pt x="370" y="615"/>
                    </a:lnTo>
                    <a:lnTo>
                      <a:pt x="376" y="585"/>
                    </a:lnTo>
                    <a:lnTo>
                      <a:pt x="347" y="585"/>
                    </a:lnTo>
                    <a:lnTo>
                      <a:pt x="291" y="659"/>
                    </a:lnTo>
                    <a:lnTo>
                      <a:pt x="281" y="653"/>
                    </a:lnTo>
                    <a:lnTo>
                      <a:pt x="255" y="631"/>
                    </a:lnTo>
                    <a:lnTo>
                      <a:pt x="233" y="610"/>
                    </a:lnTo>
                    <a:lnTo>
                      <a:pt x="207" y="583"/>
                    </a:lnTo>
                    <a:lnTo>
                      <a:pt x="193" y="565"/>
                    </a:lnTo>
                    <a:lnTo>
                      <a:pt x="178" y="550"/>
                    </a:lnTo>
                    <a:lnTo>
                      <a:pt x="160" y="526"/>
                    </a:lnTo>
                    <a:lnTo>
                      <a:pt x="143" y="502"/>
                    </a:lnTo>
                    <a:lnTo>
                      <a:pt x="127" y="474"/>
                    </a:lnTo>
                    <a:lnTo>
                      <a:pt x="115" y="450"/>
                    </a:lnTo>
                    <a:lnTo>
                      <a:pt x="103" y="423"/>
                    </a:lnTo>
                    <a:lnTo>
                      <a:pt x="90" y="395"/>
                    </a:lnTo>
                    <a:lnTo>
                      <a:pt x="83" y="374"/>
                    </a:lnTo>
                    <a:lnTo>
                      <a:pt x="75" y="344"/>
                    </a:lnTo>
                    <a:lnTo>
                      <a:pt x="67" y="314"/>
                    </a:lnTo>
                    <a:lnTo>
                      <a:pt x="61" y="286"/>
                    </a:lnTo>
                    <a:lnTo>
                      <a:pt x="55" y="255"/>
                    </a:lnTo>
                    <a:lnTo>
                      <a:pt x="50" y="220"/>
                    </a:lnTo>
                    <a:lnTo>
                      <a:pt x="44" y="184"/>
                    </a:lnTo>
                    <a:lnTo>
                      <a:pt x="44" y="152"/>
                    </a:lnTo>
                    <a:lnTo>
                      <a:pt x="42" y="130"/>
                    </a:lnTo>
                    <a:lnTo>
                      <a:pt x="43" y="107"/>
                    </a:lnTo>
                    <a:lnTo>
                      <a:pt x="45" y="90"/>
                    </a:lnTo>
                    <a:lnTo>
                      <a:pt x="48" y="72"/>
                    </a:lnTo>
                    <a:lnTo>
                      <a:pt x="53" y="55"/>
                    </a:lnTo>
                    <a:lnTo>
                      <a:pt x="71" y="0"/>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sp>
            <p:nvSpPr>
              <p:cNvPr id="23908" name="Freeform 92"/>
              <p:cNvSpPr>
                <a:spLocks/>
              </p:cNvSpPr>
              <p:nvPr/>
            </p:nvSpPr>
            <p:spPr bwMode="auto">
              <a:xfrm>
                <a:off x="704" y="1874"/>
                <a:ext cx="418" cy="824"/>
              </a:xfrm>
              <a:custGeom>
                <a:avLst/>
                <a:gdLst>
                  <a:gd name="T0" fmla="*/ 42 w 418"/>
                  <a:gd name="T1" fmla="*/ 40 h 824"/>
                  <a:gd name="T2" fmla="*/ 27 w 418"/>
                  <a:gd name="T3" fmla="*/ 77 h 824"/>
                  <a:gd name="T4" fmla="*/ 15 w 418"/>
                  <a:gd name="T5" fmla="*/ 116 h 824"/>
                  <a:gd name="T6" fmla="*/ 6 w 418"/>
                  <a:gd name="T7" fmla="*/ 162 h 824"/>
                  <a:gd name="T8" fmla="*/ 1 w 418"/>
                  <a:gd name="T9" fmla="*/ 203 h 824"/>
                  <a:gd name="T10" fmla="*/ 1 w 418"/>
                  <a:gd name="T11" fmla="*/ 258 h 824"/>
                  <a:gd name="T12" fmla="*/ 5 w 418"/>
                  <a:gd name="T13" fmla="*/ 331 h 824"/>
                  <a:gd name="T14" fmla="*/ 14 w 418"/>
                  <a:gd name="T15" fmla="*/ 392 h 824"/>
                  <a:gd name="T16" fmla="*/ 28 w 418"/>
                  <a:gd name="T17" fmla="*/ 461 h 824"/>
                  <a:gd name="T18" fmla="*/ 47 w 418"/>
                  <a:gd name="T19" fmla="*/ 521 h 824"/>
                  <a:gd name="T20" fmla="*/ 70 w 418"/>
                  <a:gd name="T21" fmla="*/ 577 h 824"/>
                  <a:gd name="T22" fmla="*/ 99 w 418"/>
                  <a:gd name="T23" fmla="*/ 626 h 824"/>
                  <a:gd name="T24" fmla="*/ 133 w 418"/>
                  <a:gd name="T25" fmla="*/ 672 h 824"/>
                  <a:gd name="T26" fmla="*/ 173 w 418"/>
                  <a:gd name="T27" fmla="*/ 708 h 824"/>
                  <a:gd name="T28" fmla="*/ 212 w 418"/>
                  <a:gd name="T29" fmla="*/ 736 h 824"/>
                  <a:gd name="T30" fmla="*/ 170 w 418"/>
                  <a:gd name="T31" fmla="*/ 823 h 824"/>
                  <a:gd name="T32" fmla="*/ 209 w 418"/>
                  <a:gd name="T33" fmla="*/ 811 h 824"/>
                  <a:gd name="T34" fmla="*/ 249 w 418"/>
                  <a:gd name="T35" fmla="*/ 803 h 824"/>
                  <a:gd name="T36" fmla="*/ 289 w 418"/>
                  <a:gd name="T37" fmla="*/ 800 h 824"/>
                  <a:gd name="T38" fmla="*/ 331 w 418"/>
                  <a:gd name="T39" fmla="*/ 801 h 824"/>
                  <a:gd name="T40" fmla="*/ 381 w 418"/>
                  <a:gd name="T41" fmla="*/ 807 h 824"/>
                  <a:gd name="T42" fmla="*/ 417 w 418"/>
                  <a:gd name="T43" fmla="*/ 813 h 824"/>
                  <a:gd name="T44" fmla="*/ 397 w 418"/>
                  <a:gd name="T45" fmla="*/ 777 h 824"/>
                  <a:gd name="T46" fmla="*/ 380 w 418"/>
                  <a:gd name="T47" fmla="*/ 736 h 824"/>
                  <a:gd name="T48" fmla="*/ 374 w 418"/>
                  <a:gd name="T49" fmla="*/ 710 h 824"/>
                  <a:gd name="T50" fmla="*/ 368 w 418"/>
                  <a:gd name="T51" fmla="*/ 672 h 824"/>
                  <a:gd name="T52" fmla="*/ 369 w 418"/>
                  <a:gd name="T53" fmla="*/ 636 h 824"/>
                  <a:gd name="T54" fmla="*/ 375 w 418"/>
                  <a:gd name="T55" fmla="*/ 585 h 824"/>
                  <a:gd name="T56" fmla="*/ 281 w 418"/>
                  <a:gd name="T57" fmla="*/ 653 h 824"/>
                  <a:gd name="T58" fmla="*/ 233 w 418"/>
                  <a:gd name="T59" fmla="*/ 610 h 824"/>
                  <a:gd name="T60" fmla="*/ 193 w 418"/>
                  <a:gd name="T61" fmla="*/ 565 h 824"/>
                  <a:gd name="T62" fmla="*/ 160 w 418"/>
                  <a:gd name="T63" fmla="*/ 526 h 824"/>
                  <a:gd name="T64" fmla="*/ 127 w 418"/>
                  <a:gd name="T65" fmla="*/ 474 h 824"/>
                  <a:gd name="T66" fmla="*/ 103 w 418"/>
                  <a:gd name="T67" fmla="*/ 423 h 824"/>
                  <a:gd name="T68" fmla="*/ 83 w 418"/>
                  <a:gd name="T69" fmla="*/ 374 h 824"/>
                  <a:gd name="T70" fmla="*/ 68 w 418"/>
                  <a:gd name="T71" fmla="*/ 314 h 824"/>
                  <a:gd name="T72" fmla="*/ 56 w 418"/>
                  <a:gd name="T73" fmla="*/ 255 h 824"/>
                  <a:gd name="T74" fmla="*/ 45 w 418"/>
                  <a:gd name="T75" fmla="*/ 184 h 824"/>
                  <a:gd name="T76" fmla="*/ 42 w 418"/>
                  <a:gd name="T77" fmla="*/ 130 h 824"/>
                  <a:gd name="T78" fmla="*/ 45 w 418"/>
                  <a:gd name="T79" fmla="*/ 89 h 824"/>
                  <a:gd name="T80" fmla="*/ 53 w 418"/>
                  <a:gd name="T81" fmla="*/ 55 h 8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8"/>
                  <a:gd name="T124" fmla="*/ 0 h 824"/>
                  <a:gd name="T125" fmla="*/ 418 w 418"/>
                  <a:gd name="T126" fmla="*/ 824 h 8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8" h="824">
                    <a:moveTo>
                      <a:pt x="71" y="0"/>
                    </a:moveTo>
                    <a:lnTo>
                      <a:pt x="42" y="40"/>
                    </a:lnTo>
                    <a:lnTo>
                      <a:pt x="35" y="57"/>
                    </a:lnTo>
                    <a:lnTo>
                      <a:pt x="27" y="77"/>
                    </a:lnTo>
                    <a:lnTo>
                      <a:pt x="21" y="94"/>
                    </a:lnTo>
                    <a:lnTo>
                      <a:pt x="15" y="116"/>
                    </a:lnTo>
                    <a:lnTo>
                      <a:pt x="10" y="137"/>
                    </a:lnTo>
                    <a:lnTo>
                      <a:pt x="6" y="162"/>
                    </a:lnTo>
                    <a:lnTo>
                      <a:pt x="4" y="182"/>
                    </a:lnTo>
                    <a:lnTo>
                      <a:pt x="1" y="203"/>
                    </a:lnTo>
                    <a:lnTo>
                      <a:pt x="0" y="232"/>
                    </a:lnTo>
                    <a:lnTo>
                      <a:pt x="1" y="258"/>
                    </a:lnTo>
                    <a:lnTo>
                      <a:pt x="2" y="289"/>
                    </a:lnTo>
                    <a:lnTo>
                      <a:pt x="5" y="331"/>
                    </a:lnTo>
                    <a:lnTo>
                      <a:pt x="9" y="365"/>
                    </a:lnTo>
                    <a:lnTo>
                      <a:pt x="14" y="392"/>
                    </a:lnTo>
                    <a:lnTo>
                      <a:pt x="22" y="432"/>
                    </a:lnTo>
                    <a:lnTo>
                      <a:pt x="28" y="461"/>
                    </a:lnTo>
                    <a:lnTo>
                      <a:pt x="37" y="491"/>
                    </a:lnTo>
                    <a:lnTo>
                      <a:pt x="47" y="521"/>
                    </a:lnTo>
                    <a:lnTo>
                      <a:pt x="58" y="550"/>
                    </a:lnTo>
                    <a:lnTo>
                      <a:pt x="70" y="577"/>
                    </a:lnTo>
                    <a:lnTo>
                      <a:pt x="83" y="602"/>
                    </a:lnTo>
                    <a:lnTo>
                      <a:pt x="99" y="626"/>
                    </a:lnTo>
                    <a:lnTo>
                      <a:pt x="114" y="649"/>
                    </a:lnTo>
                    <a:lnTo>
                      <a:pt x="133" y="672"/>
                    </a:lnTo>
                    <a:lnTo>
                      <a:pt x="155" y="693"/>
                    </a:lnTo>
                    <a:lnTo>
                      <a:pt x="173" y="708"/>
                    </a:lnTo>
                    <a:lnTo>
                      <a:pt x="196" y="724"/>
                    </a:lnTo>
                    <a:lnTo>
                      <a:pt x="212" y="736"/>
                    </a:lnTo>
                    <a:lnTo>
                      <a:pt x="236" y="751"/>
                    </a:lnTo>
                    <a:lnTo>
                      <a:pt x="170" y="823"/>
                    </a:lnTo>
                    <a:lnTo>
                      <a:pt x="190" y="816"/>
                    </a:lnTo>
                    <a:lnTo>
                      <a:pt x="209" y="811"/>
                    </a:lnTo>
                    <a:lnTo>
                      <a:pt x="228" y="807"/>
                    </a:lnTo>
                    <a:lnTo>
                      <a:pt x="249" y="803"/>
                    </a:lnTo>
                    <a:lnTo>
                      <a:pt x="271" y="802"/>
                    </a:lnTo>
                    <a:lnTo>
                      <a:pt x="289" y="800"/>
                    </a:lnTo>
                    <a:lnTo>
                      <a:pt x="310" y="800"/>
                    </a:lnTo>
                    <a:lnTo>
                      <a:pt x="331" y="801"/>
                    </a:lnTo>
                    <a:lnTo>
                      <a:pt x="357" y="804"/>
                    </a:lnTo>
                    <a:lnTo>
                      <a:pt x="381" y="807"/>
                    </a:lnTo>
                    <a:lnTo>
                      <a:pt x="397" y="810"/>
                    </a:lnTo>
                    <a:lnTo>
                      <a:pt x="417" y="813"/>
                    </a:lnTo>
                    <a:lnTo>
                      <a:pt x="406" y="795"/>
                    </a:lnTo>
                    <a:lnTo>
                      <a:pt x="397" y="777"/>
                    </a:lnTo>
                    <a:lnTo>
                      <a:pt x="387" y="756"/>
                    </a:lnTo>
                    <a:lnTo>
                      <a:pt x="380" y="736"/>
                    </a:lnTo>
                    <a:lnTo>
                      <a:pt x="376" y="723"/>
                    </a:lnTo>
                    <a:lnTo>
                      <a:pt x="374" y="710"/>
                    </a:lnTo>
                    <a:lnTo>
                      <a:pt x="370" y="691"/>
                    </a:lnTo>
                    <a:lnTo>
                      <a:pt x="368" y="672"/>
                    </a:lnTo>
                    <a:lnTo>
                      <a:pt x="368" y="656"/>
                    </a:lnTo>
                    <a:lnTo>
                      <a:pt x="369" y="636"/>
                    </a:lnTo>
                    <a:lnTo>
                      <a:pt x="370" y="615"/>
                    </a:lnTo>
                    <a:lnTo>
                      <a:pt x="375" y="585"/>
                    </a:lnTo>
                    <a:lnTo>
                      <a:pt x="305" y="673"/>
                    </a:lnTo>
                    <a:lnTo>
                      <a:pt x="281" y="653"/>
                    </a:lnTo>
                    <a:lnTo>
                      <a:pt x="254" y="631"/>
                    </a:lnTo>
                    <a:lnTo>
                      <a:pt x="233" y="610"/>
                    </a:lnTo>
                    <a:lnTo>
                      <a:pt x="207" y="583"/>
                    </a:lnTo>
                    <a:lnTo>
                      <a:pt x="193" y="565"/>
                    </a:lnTo>
                    <a:lnTo>
                      <a:pt x="178" y="550"/>
                    </a:lnTo>
                    <a:lnTo>
                      <a:pt x="160" y="526"/>
                    </a:lnTo>
                    <a:lnTo>
                      <a:pt x="143" y="502"/>
                    </a:lnTo>
                    <a:lnTo>
                      <a:pt x="127" y="474"/>
                    </a:lnTo>
                    <a:lnTo>
                      <a:pt x="115" y="450"/>
                    </a:lnTo>
                    <a:lnTo>
                      <a:pt x="103" y="423"/>
                    </a:lnTo>
                    <a:lnTo>
                      <a:pt x="91" y="395"/>
                    </a:lnTo>
                    <a:lnTo>
                      <a:pt x="83" y="374"/>
                    </a:lnTo>
                    <a:lnTo>
                      <a:pt x="75" y="344"/>
                    </a:lnTo>
                    <a:lnTo>
                      <a:pt x="68" y="314"/>
                    </a:lnTo>
                    <a:lnTo>
                      <a:pt x="62" y="286"/>
                    </a:lnTo>
                    <a:lnTo>
                      <a:pt x="56" y="255"/>
                    </a:lnTo>
                    <a:lnTo>
                      <a:pt x="50" y="220"/>
                    </a:lnTo>
                    <a:lnTo>
                      <a:pt x="45" y="184"/>
                    </a:lnTo>
                    <a:lnTo>
                      <a:pt x="44" y="152"/>
                    </a:lnTo>
                    <a:lnTo>
                      <a:pt x="42" y="130"/>
                    </a:lnTo>
                    <a:lnTo>
                      <a:pt x="43" y="107"/>
                    </a:lnTo>
                    <a:lnTo>
                      <a:pt x="45" y="89"/>
                    </a:lnTo>
                    <a:lnTo>
                      <a:pt x="48" y="71"/>
                    </a:lnTo>
                    <a:lnTo>
                      <a:pt x="53" y="55"/>
                    </a:lnTo>
                    <a:lnTo>
                      <a:pt x="71" y="0"/>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grpSp>
        <p:grpSp>
          <p:nvGrpSpPr>
            <p:cNvPr id="23600" name="Group 93"/>
            <p:cNvGrpSpPr>
              <a:grpSpLocks/>
            </p:cNvGrpSpPr>
            <p:nvPr/>
          </p:nvGrpSpPr>
          <p:grpSpPr bwMode="auto">
            <a:xfrm>
              <a:off x="524" y="1706"/>
              <a:ext cx="411" cy="836"/>
              <a:chOff x="332" y="1898"/>
              <a:chExt cx="411" cy="836"/>
            </a:xfrm>
          </p:grpSpPr>
          <p:sp>
            <p:nvSpPr>
              <p:cNvPr id="23905" name="Freeform 94"/>
              <p:cNvSpPr>
                <a:spLocks/>
              </p:cNvSpPr>
              <p:nvPr/>
            </p:nvSpPr>
            <p:spPr bwMode="auto">
              <a:xfrm>
                <a:off x="359" y="1898"/>
                <a:ext cx="384" cy="836"/>
              </a:xfrm>
              <a:custGeom>
                <a:avLst/>
                <a:gdLst>
                  <a:gd name="T0" fmla="*/ 51 w 384"/>
                  <a:gd name="T1" fmla="*/ 1 h 836"/>
                  <a:gd name="T2" fmla="*/ 26 w 384"/>
                  <a:gd name="T3" fmla="*/ 57 h 836"/>
                  <a:gd name="T4" fmla="*/ 15 w 384"/>
                  <a:gd name="T5" fmla="*/ 97 h 836"/>
                  <a:gd name="T6" fmla="*/ 6 w 384"/>
                  <a:gd name="T7" fmla="*/ 140 h 836"/>
                  <a:gd name="T8" fmla="*/ 3 w 384"/>
                  <a:gd name="T9" fmla="*/ 185 h 836"/>
                  <a:gd name="T10" fmla="*/ 0 w 384"/>
                  <a:gd name="T11" fmla="*/ 235 h 836"/>
                  <a:gd name="T12" fmla="*/ 1 w 384"/>
                  <a:gd name="T13" fmla="*/ 294 h 836"/>
                  <a:gd name="T14" fmla="*/ 8 w 384"/>
                  <a:gd name="T15" fmla="*/ 370 h 836"/>
                  <a:gd name="T16" fmla="*/ 19 w 384"/>
                  <a:gd name="T17" fmla="*/ 438 h 836"/>
                  <a:gd name="T18" fmla="*/ 34 w 384"/>
                  <a:gd name="T19" fmla="*/ 498 h 836"/>
                  <a:gd name="T20" fmla="*/ 53 w 384"/>
                  <a:gd name="T21" fmla="*/ 558 h 836"/>
                  <a:gd name="T22" fmla="*/ 76 w 384"/>
                  <a:gd name="T23" fmla="*/ 611 h 836"/>
                  <a:gd name="T24" fmla="*/ 105 w 384"/>
                  <a:gd name="T25" fmla="*/ 659 h 836"/>
                  <a:gd name="T26" fmla="*/ 142 w 384"/>
                  <a:gd name="T27" fmla="*/ 703 h 836"/>
                  <a:gd name="T28" fmla="*/ 179 w 384"/>
                  <a:gd name="T29" fmla="*/ 735 h 836"/>
                  <a:gd name="T30" fmla="*/ 203 w 384"/>
                  <a:gd name="T31" fmla="*/ 751 h 836"/>
                  <a:gd name="T32" fmla="*/ 156 w 384"/>
                  <a:gd name="T33" fmla="*/ 835 h 836"/>
                  <a:gd name="T34" fmla="*/ 192 w 384"/>
                  <a:gd name="T35" fmla="*/ 823 h 836"/>
                  <a:gd name="T36" fmla="*/ 229 w 384"/>
                  <a:gd name="T37" fmla="*/ 815 h 836"/>
                  <a:gd name="T38" fmla="*/ 265 w 384"/>
                  <a:gd name="T39" fmla="*/ 812 h 836"/>
                  <a:gd name="T40" fmla="*/ 304 w 384"/>
                  <a:gd name="T41" fmla="*/ 813 h 836"/>
                  <a:gd name="T42" fmla="*/ 355 w 384"/>
                  <a:gd name="T43" fmla="*/ 825 h 836"/>
                  <a:gd name="T44" fmla="*/ 373 w 384"/>
                  <a:gd name="T45" fmla="*/ 807 h 836"/>
                  <a:gd name="T46" fmla="*/ 356 w 384"/>
                  <a:gd name="T47" fmla="*/ 767 h 836"/>
                  <a:gd name="T48" fmla="*/ 346 w 384"/>
                  <a:gd name="T49" fmla="*/ 733 h 836"/>
                  <a:gd name="T50" fmla="*/ 340 w 384"/>
                  <a:gd name="T51" fmla="*/ 701 h 836"/>
                  <a:gd name="T52" fmla="*/ 338 w 384"/>
                  <a:gd name="T53" fmla="*/ 665 h 836"/>
                  <a:gd name="T54" fmla="*/ 340 w 384"/>
                  <a:gd name="T55" fmla="*/ 624 h 836"/>
                  <a:gd name="T56" fmla="*/ 319 w 384"/>
                  <a:gd name="T57" fmla="*/ 593 h 836"/>
                  <a:gd name="T58" fmla="*/ 258 w 384"/>
                  <a:gd name="T59" fmla="*/ 663 h 836"/>
                  <a:gd name="T60" fmla="*/ 214 w 384"/>
                  <a:gd name="T61" fmla="*/ 619 h 836"/>
                  <a:gd name="T62" fmla="*/ 177 w 384"/>
                  <a:gd name="T63" fmla="*/ 574 h 836"/>
                  <a:gd name="T64" fmla="*/ 147 w 384"/>
                  <a:gd name="T65" fmla="*/ 533 h 836"/>
                  <a:gd name="T66" fmla="*/ 117 w 384"/>
                  <a:gd name="T67" fmla="*/ 481 h 836"/>
                  <a:gd name="T68" fmla="*/ 94 w 384"/>
                  <a:gd name="T69" fmla="*/ 429 h 836"/>
                  <a:gd name="T70" fmla="*/ 76 w 384"/>
                  <a:gd name="T71" fmla="*/ 379 h 836"/>
                  <a:gd name="T72" fmla="*/ 62 w 384"/>
                  <a:gd name="T73" fmla="*/ 318 h 836"/>
                  <a:gd name="T74" fmla="*/ 51 w 384"/>
                  <a:gd name="T75" fmla="*/ 258 h 836"/>
                  <a:gd name="T76" fmla="*/ 40 w 384"/>
                  <a:gd name="T77" fmla="*/ 187 h 836"/>
                  <a:gd name="T78" fmla="*/ 39 w 384"/>
                  <a:gd name="T79" fmla="*/ 132 h 836"/>
                  <a:gd name="T80" fmla="*/ 42 w 384"/>
                  <a:gd name="T81" fmla="*/ 91 h 836"/>
                  <a:gd name="T82" fmla="*/ 48 w 384"/>
                  <a:gd name="T83" fmla="*/ 55 h 8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836"/>
                  <a:gd name="T128" fmla="*/ 384 w 384"/>
                  <a:gd name="T129" fmla="*/ 836 h 8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836">
                    <a:moveTo>
                      <a:pt x="65" y="0"/>
                    </a:moveTo>
                    <a:lnTo>
                      <a:pt x="51" y="1"/>
                    </a:lnTo>
                    <a:lnTo>
                      <a:pt x="34" y="36"/>
                    </a:lnTo>
                    <a:lnTo>
                      <a:pt x="26" y="57"/>
                    </a:lnTo>
                    <a:lnTo>
                      <a:pt x="20" y="79"/>
                    </a:lnTo>
                    <a:lnTo>
                      <a:pt x="15" y="97"/>
                    </a:lnTo>
                    <a:lnTo>
                      <a:pt x="11" y="119"/>
                    </a:lnTo>
                    <a:lnTo>
                      <a:pt x="6" y="140"/>
                    </a:lnTo>
                    <a:lnTo>
                      <a:pt x="5" y="165"/>
                    </a:lnTo>
                    <a:lnTo>
                      <a:pt x="3" y="185"/>
                    </a:lnTo>
                    <a:lnTo>
                      <a:pt x="0" y="205"/>
                    </a:lnTo>
                    <a:lnTo>
                      <a:pt x="0" y="235"/>
                    </a:lnTo>
                    <a:lnTo>
                      <a:pt x="0" y="262"/>
                    </a:lnTo>
                    <a:lnTo>
                      <a:pt x="1" y="294"/>
                    </a:lnTo>
                    <a:lnTo>
                      <a:pt x="4" y="336"/>
                    </a:lnTo>
                    <a:lnTo>
                      <a:pt x="8" y="370"/>
                    </a:lnTo>
                    <a:lnTo>
                      <a:pt x="12" y="398"/>
                    </a:lnTo>
                    <a:lnTo>
                      <a:pt x="19" y="438"/>
                    </a:lnTo>
                    <a:lnTo>
                      <a:pt x="25" y="468"/>
                    </a:lnTo>
                    <a:lnTo>
                      <a:pt x="34" y="498"/>
                    </a:lnTo>
                    <a:lnTo>
                      <a:pt x="42" y="528"/>
                    </a:lnTo>
                    <a:lnTo>
                      <a:pt x="53" y="558"/>
                    </a:lnTo>
                    <a:lnTo>
                      <a:pt x="64" y="585"/>
                    </a:lnTo>
                    <a:lnTo>
                      <a:pt x="76" y="611"/>
                    </a:lnTo>
                    <a:lnTo>
                      <a:pt x="90" y="635"/>
                    </a:lnTo>
                    <a:lnTo>
                      <a:pt x="105" y="659"/>
                    </a:lnTo>
                    <a:lnTo>
                      <a:pt x="121" y="682"/>
                    </a:lnTo>
                    <a:lnTo>
                      <a:pt x="142" y="703"/>
                    </a:lnTo>
                    <a:lnTo>
                      <a:pt x="159" y="718"/>
                    </a:lnTo>
                    <a:lnTo>
                      <a:pt x="179" y="735"/>
                    </a:lnTo>
                    <a:lnTo>
                      <a:pt x="195" y="746"/>
                    </a:lnTo>
                    <a:lnTo>
                      <a:pt x="203" y="751"/>
                    </a:lnTo>
                    <a:lnTo>
                      <a:pt x="138" y="835"/>
                    </a:lnTo>
                    <a:lnTo>
                      <a:pt x="156" y="835"/>
                    </a:lnTo>
                    <a:lnTo>
                      <a:pt x="174" y="828"/>
                    </a:lnTo>
                    <a:lnTo>
                      <a:pt x="192" y="823"/>
                    </a:lnTo>
                    <a:lnTo>
                      <a:pt x="209" y="819"/>
                    </a:lnTo>
                    <a:lnTo>
                      <a:pt x="229" y="815"/>
                    </a:lnTo>
                    <a:lnTo>
                      <a:pt x="249" y="813"/>
                    </a:lnTo>
                    <a:lnTo>
                      <a:pt x="265" y="812"/>
                    </a:lnTo>
                    <a:lnTo>
                      <a:pt x="285" y="812"/>
                    </a:lnTo>
                    <a:lnTo>
                      <a:pt x="304" y="813"/>
                    </a:lnTo>
                    <a:lnTo>
                      <a:pt x="328" y="816"/>
                    </a:lnTo>
                    <a:lnTo>
                      <a:pt x="355" y="825"/>
                    </a:lnTo>
                    <a:lnTo>
                      <a:pt x="383" y="825"/>
                    </a:lnTo>
                    <a:lnTo>
                      <a:pt x="373" y="807"/>
                    </a:lnTo>
                    <a:lnTo>
                      <a:pt x="365" y="789"/>
                    </a:lnTo>
                    <a:lnTo>
                      <a:pt x="356" y="767"/>
                    </a:lnTo>
                    <a:lnTo>
                      <a:pt x="349" y="746"/>
                    </a:lnTo>
                    <a:lnTo>
                      <a:pt x="346" y="733"/>
                    </a:lnTo>
                    <a:lnTo>
                      <a:pt x="343" y="721"/>
                    </a:lnTo>
                    <a:lnTo>
                      <a:pt x="340" y="701"/>
                    </a:lnTo>
                    <a:lnTo>
                      <a:pt x="339" y="682"/>
                    </a:lnTo>
                    <a:lnTo>
                      <a:pt x="338" y="665"/>
                    </a:lnTo>
                    <a:lnTo>
                      <a:pt x="339" y="645"/>
                    </a:lnTo>
                    <a:lnTo>
                      <a:pt x="340" y="624"/>
                    </a:lnTo>
                    <a:lnTo>
                      <a:pt x="345" y="593"/>
                    </a:lnTo>
                    <a:lnTo>
                      <a:pt x="319" y="593"/>
                    </a:lnTo>
                    <a:lnTo>
                      <a:pt x="267" y="669"/>
                    </a:lnTo>
                    <a:lnTo>
                      <a:pt x="258" y="663"/>
                    </a:lnTo>
                    <a:lnTo>
                      <a:pt x="234" y="640"/>
                    </a:lnTo>
                    <a:lnTo>
                      <a:pt x="214" y="619"/>
                    </a:lnTo>
                    <a:lnTo>
                      <a:pt x="190" y="592"/>
                    </a:lnTo>
                    <a:lnTo>
                      <a:pt x="177" y="574"/>
                    </a:lnTo>
                    <a:lnTo>
                      <a:pt x="164" y="558"/>
                    </a:lnTo>
                    <a:lnTo>
                      <a:pt x="147" y="533"/>
                    </a:lnTo>
                    <a:lnTo>
                      <a:pt x="131" y="509"/>
                    </a:lnTo>
                    <a:lnTo>
                      <a:pt x="117" y="481"/>
                    </a:lnTo>
                    <a:lnTo>
                      <a:pt x="105" y="456"/>
                    </a:lnTo>
                    <a:lnTo>
                      <a:pt x="94" y="429"/>
                    </a:lnTo>
                    <a:lnTo>
                      <a:pt x="83" y="401"/>
                    </a:lnTo>
                    <a:lnTo>
                      <a:pt x="76" y="379"/>
                    </a:lnTo>
                    <a:lnTo>
                      <a:pt x="68" y="349"/>
                    </a:lnTo>
                    <a:lnTo>
                      <a:pt x="62" y="318"/>
                    </a:lnTo>
                    <a:lnTo>
                      <a:pt x="56" y="290"/>
                    </a:lnTo>
                    <a:lnTo>
                      <a:pt x="51" y="258"/>
                    </a:lnTo>
                    <a:lnTo>
                      <a:pt x="46" y="223"/>
                    </a:lnTo>
                    <a:lnTo>
                      <a:pt x="40" y="187"/>
                    </a:lnTo>
                    <a:lnTo>
                      <a:pt x="40" y="154"/>
                    </a:lnTo>
                    <a:lnTo>
                      <a:pt x="39" y="132"/>
                    </a:lnTo>
                    <a:lnTo>
                      <a:pt x="39" y="108"/>
                    </a:lnTo>
                    <a:lnTo>
                      <a:pt x="42" y="91"/>
                    </a:lnTo>
                    <a:lnTo>
                      <a:pt x="44" y="73"/>
                    </a:lnTo>
                    <a:lnTo>
                      <a:pt x="48" y="55"/>
                    </a:lnTo>
                    <a:lnTo>
                      <a:pt x="65" y="0"/>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sp>
            <p:nvSpPr>
              <p:cNvPr id="23906" name="Freeform 95"/>
              <p:cNvSpPr>
                <a:spLocks/>
              </p:cNvSpPr>
              <p:nvPr/>
            </p:nvSpPr>
            <p:spPr bwMode="auto">
              <a:xfrm>
                <a:off x="332" y="1898"/>
                <a:ext cx="384" cy="836"/>
              </a:xfrm>
              <a:custGeom>
                <a:avLst/>
                <a:gdLst>
                  <a:gd name="T0" fmla="*/ 39 w 384"/>
                  <a:gd name="T1" fmla="*/ 40 h 836"/>
                  <a:gd name="T2" fmla="*/ 25 w 384"/>
                  <a:gd name="T3" fmla="*/ 78 h 836"/>
                  <a:gd name="T4" fmla="*/ 14 w 384"/>
                  <a:gd name="T5" fmla="*/ 118 h 836"/>
                  <a:gd name="T6" fmla="*/ 6 w 384"/>
                  <a:gd name="T7" fmla="*/ 165 h 836"/>
                  <a:gd name="T8" fmla="*/ 1 w 384"/>
                  <a:gd name="T9" fmla="*/ 205 h 836"/>
                  <a:gd name="T10" fmla="*/ 1 w 384"/>
                  <a:gd name="T11" fmla="*/ 262 h 836"/>
                  <a:gd name="T12" fmla="*/ 5 w 384"/>
                  <a:gd name="T13" fmla="*/ 336 h 836"/>
                  <a:gd name="T14" fmla="*/ 13 w 384"/>
                  <a:gd name="T15" fmla="*/ 398 h 836"/>
                  <a:gd name="T16" fmla="*/ 26 w 384"/>
                  <a:gd name="T17" fmla="*/ 468 h 836"/>
                  <a:gd name="T18" fmla="*/ 43 w 384"/>
                  <a:gd name="T19" fmla="*/ 528 h 836"/>
                  <a:gd name="T20" fmla="*/ 64 w 384"/>
                  <a:gd name="T21" fmla="*/ 585 h 836"/>
                  <a:gd name="T22" fmla="*/ 91 w 384"/>
                  <a:gd name="T23" fmla="*/ 635 h 836"/>
                  <a:gd name="T24" fmla="*/ 122 w 384"/>
                  <a:gd name="T25" fmla="*/ 682 h 836"/>
                  <a:gd name="T26" fmla="*/ 159 w 384"/>
                  <a:gd name="T27" fmla="*/ 718 h 836"/>
                  <a:gd name="T28" fmla="*/ 195 w 384"/>
                  <a:gd name="T29" fmla="*/ 746 h 836"/>
                  <a:gd name="T30" fmla="*/ 156 w 384"/>
                  <a:gd name="T31" fmla="*/ 835 h 836"/>
                  <a:gd name="T32" fmla="*/ 192 w 384"/>
                  <a:gd name="T33" fmla="*/ 823 h 836"/>
                  <a:gd name="T34" fmla="*/ 229 w 384"/>
                  <a:gd name="T35" fmla="*/ 815 h 836"/>
                  <a:gd name="T36" fmla="*/ 266 w 384"/>
                  <a:gd name="T37" fmla="*/ 812 h 836"/>
                  <a:gd name="T38" fmla="*/ 304 w 384"/>
                  <a:gd name="T39" fmla="*/ 813 h 836"/>
                  <a:gd name="T40" fmla="*/ 350 w 384"/>
                  <a:gd name="T41" fmla="*/ 818 h 836"/>
                  <a:gd name="T42" fmla="*/ 383 w 384"/>
                  <a:gd name="T43" fmla="*/ 825 h 836"/>
                  <a:gd name="T44" fmla="*/ 365 w 384"/>
                  <a:gd name="T45" fmla="*/ 789 h 836"/>
                  <a:gd name="T46" fmla="*/ 349 w 384"/>
                  <a:gd name="T47" fmla="*/ 746 h 836"/>
                  <a:gd name="T48" fmla="*/ 343 w 384"/>
                  <a:gd name="T49" fmla="*/ 721 h 836"/>
                  <a:gd name="T50" fmla="*/ 338 w 384"/>
                  <a:gd name="T51" fmla="*/ 682 h 836"/>
                  <a:gd name="T52" fmla="*/ 339 w 384"/>
                  <a:gd name="T53" fmla="*/ 645 h 836"/>
                  <a:gd name="T54" fmla="*/ 345 w 384"/>
                  <a:gd name="T55" fmla="*/ 593 h 836"/>
                  <a:gd name="T56" fmla="*/ 258 w 384"/>
                  <a:gd name="T57" fmla="*/ 663 h 836"/>
                  <a:gd name="T58" fmla="*/ 214 w 384"/>
                  <a:gd name="T59" fmla="*/ 619 h 836"/>
                  <a:gd name="T60" fmla="*/ 177 w 384"/>
                  <a:gd name="T61" fmla="*/ 574 h 836"/>
                  <a:gd name="T62" fmla="*/ 147 w 384"/>
                  <a:gd name="T63" fmla="*/ 533 h 836"/>
                  <a:gd name="T64" fmla="*/ 117 w 384"/>
                  <a:gd name="T65" fmla="*/ 481 h 836"/>
                  <a:gd name="T66" fmla="*/ 95 w 384"/>
                  <a:gd name="T67" fmla="*/ 429 h 836"/>
                  <a:gd name="T68" fmla="*/ 77 w 384"/>
                  <a:gd name="T69" fmla="*/ 379 h 836"/>
                  <a:gd name="T70" fmla="*/ 62 w 384"/>
                  <a:gd name="T71" fmla="*/ 318 h 836"/>
                  <a:gd name="T72" fmla="*/ 51 w 384"/>
                  <a:gd name="T73" fmla="*/ 258 h 836"/>
                  <a:gd name="T74" fmla="*/ 41 w 384"/>
                  <a:gd name="T75" fmla="*/ 187 h 836"/>
                  <a:gd name="T76" fmla="*/ 39 w 384"/>
                  <a:gd name="T77" fmla="*/ 132 h 836"/>
                  <a:gd name="T78" fmla="*/ 42 w 384"/>
                  <a:gd name="T79" fmla="*/ 90 h 836"/>
                  <a:gd name="T80" fmla="*/ 49 w 384"/>
                  <a:gd name="T81" fmla="*/ 55 h 8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4"/>
                  <a:gd name="T124" fmla="*/ 0 h 836"/>
                  <a:gd name="T125" fmla="*/ 384 w 384"/>
                  <a:gd name="T126" fmla="*/ 836 h 8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4" h="836">
                    <a:moveTo>
                      <a:pt x="66" y="0"/>
                    </a:moveTo>
                    <a:lnTo>
                      <a:pt x="39" y="40"/>
                    </a:lnTo>
                    <a:lnTo>
                      <a:pt x="32" y="58"/>
                    </a:lnTo>
                    <a:lnTo>
                      <a:pt x="25" y="78"/>
                    </a:lnTo>
                    <a:lnTo>
                      <a:pt x="19" y="96"/>
                    </a:lnTo>
                    <a:lnTo>
                      <a:pt x="14" y="118"/>
                    </a:lnTo>
                    <a:lnTo>
                      <a:pt x="9" y="139"/>
                    </a:lnTo>
                    <a:lnTo>
                      <a:pt x="6" y="165"/>
                    </a:lnTo>
                    <a:lnTo>
                      <a:pt x="3" y="185"/>
                    </a:lnTo>
                    <a:lnTo>
                      <a:pt x="1" y="205"/>
                    </a:lnTo>
                    <a:lnTo>
                      <a:pt x="0" y="235"/>
                    </a:lnTo>
                    <a:lnTo>
                      <a:pt x="1" y="262"/>
                    </a:lnTo>
                    <a:lnTo>
                      <a:pt x="2" y="294"/>
                    </a:lnTo>
                    <a:lnTo>
                      <a:pt x="5" y="336"/>
                    </a:lnTo>
                    <a:lnTo>
                      <a:pt x="8" y="370"/>
                    </a:lnTo>
                    <a:lnTo>
                      <a:pt x="13" y="398"/>
                    </a:lnTo>
                    <a:lnTo>
                      <a:pt x="20" y="438"/>
                    </a:lnTo>
                    <a:lnTo>
                      <a:pt x="26" y="468"/>
                    </a:lnTo>
                    <a:lnTo>
                      <a:pt x="34" y="498"/>
                    </a:lnTo>
                    <a:lnTo>
                      <a:pt x="43" y="528"/>
                    </a:lnTo>
                    <a:lnTo>
                      <a:pt x="54" y="558"/>
                    </a:lnTo>
                    <a:lnTo>
                      <a:pt x="64" y="585"/>
                    </a:lnTo>
                    <a:lnTo>
                      <a:pt x="76" y="611"/>
                    </a:lnTo>
                    <a:lnTo>
                      <a:pt x="91" y="635"/>
                    </a:lnTo>
                    <a:lnTo>
                      <a:pt x="105" y="659"/>
                    </a:lnTo>
                    <a:lnTo>
                      <a:pt x="122" y="682"/>
                    </a:lnTo>
                    <a:lnTo>
                      <a:pt x="142" y="703"/>
                    </a:lnTo>
                    <a:lnTo>
                      <a:pt x="159" y="718"/>
                    </a:lnTo>
                    <a:lnTo>
                      <a:pt x="180" y="735"/>
                    </a:lnTo>
                    <a:lnTo>
                      <a:pt x="195" y="746"/>
                    </a:lnTo>
                    <a:lnTo>
                      <a:pt x="217" y="762"/>
                    </a:lnTo>
                    <a:lnTo>
                      <a:pt x="156" y="835"/>
                    </a:lnTo>
                    <a:lnTo>
                      <a:pt x="175" y="828"/>
                    </a:lnTo>
                    <a:lnTo>
                      <a:pt x="192" y="823"/>
                    </a:lnTo>
                    <a:lnTo>
                      <a:pt x="209" y="819"/>
                    </a:lnTo>
                    <a:lnTo>
                      <a:pt x="229" y="815"/>
                    </a:lnTo>
                    <a:lnTo>
                      <a:pt x="249" y="813"/>
                    </a:lnTo>
                    <a:lnTo>
                      <a:pt x="266" y="812"/>
                    </a:lnTo>
                    <a:lnTo>
                      <a:pt x="285" y="812"/>
                    </a:lnTo>
                    <a:lnTo>
                      <a:pt x="304" y="813"/>
                    </a:lnTo>
                    <a:lnTo>
                      <a:pt x="328" y="816"/>
                    </a:lnTo>
                    <a:lnTo>
                      <a:pt x="350" y="818"/>
                    </a:lnTo>
                    <a:lnTo>
                      <a:pt x="365" y="821"/>
                    </a:lnTo>
                    <a:lnTo>
                      <a:pt x="383" y="825"/>
                    </a:lnTo>
                    <a:lnTo>
                      <a:pt x="373" y="807"/>
                    </a:lnTo>
                    <a:lnTo>
                      <a:pt x="365" y="789"/>
                    </a:lnTo>
                    <a:lnTo>
                      <a:pt x="356" y="767"/>
                    </a:lnTo>
                    <a:lnTo>
                      <a:pt x="349" y="746"/>
                    </a:lnTo>
                    <a:lnTo>
                      <a:pt x="345" y="733"/>
                    </a:lnTo>
                    <a:lnTo>
                      <a:pt x="343" y="721"/>
                    </a:lnTo>
                    <a:lnTo>
                      <a:pt x="340" y="701"/>
                    </a:lnTo>
                    <a:lnTo>
                      <a:pt x="338" y="682"/>
                    </a:lnTo>
                    <a:lnTo>
                      <a:pt x="338" y="665"/>
                    </a:lnTo>
                    <a:lnTo>
                      <a:pt x="339" y="645"/>
                    </a:lnTo>
                    <a:lnTo>
                      <a:pt x="340" y="624"/>
                    </a:lnTo>
                    <a:lnTo>
                      <a:pt x="345" y="593"/>
                    </a:lnTo>
                    <a:lnTo>
                      <a:pt x="280" y="683"/>
                    </a:lnTo>
                    <a:lnTo>
                      <a:pt x="258" y="663"/>
                    </a:lnTo>
                    <a:lnTo>
                      <a:pt x="234" y="640"/>
                    </a:lnTo>
                    <a:lnTo>
                      <a:pt x="214" y="619"/>
                    </a:lnTo>
                    <a:lnTo>
                      <a:pt x="190" y="592"/>
                    </a:lnTo>
                    <a:lnTo>
                      <a:pt x="177" y="574"/>
                    </a:lnTo>
                    <a:lnTo>
                      <a:pt x="164" y="558"/>
                    </a:lnTo>
                    <a:lnTo>
                      <a:pt x="147" y="533"/>
                    </a:lnTo>
                    <a:lnTo>
                      <a:pt x="132" y="509"/>
                    </a:lnTo>
                    <a:lnTo>
                      <a:pt x="117" y="481"/>
                    </a:lnTo>
                    <a:lnTo>
                      <a:pt x="106" y="456"/>
                    </a:lnTo>
                    <a:lnTo>
                      <a:pt x="95" y="429"/>
                    </a:lnTo>
                    <a:lnTo>
                      <a:pt x="83" y="401"/>
                    </a:lnTo>
                    <a:lnTo>
                      <a:pt x="77" y="379"/>
                    </a:lnTo>
                    <a:lnTo>
                      <a:pt x="69" y="349"/>
                    </a:lnTo>
                    <a:lnTo>
                      <a:pt x="62" y="318"/>
                    </a:lnTo>
                    <a:lnTo>
                      <a:pt x="57" y="290"/>
                    </a:lnTo>
                    <a:lnTo>
                      <a:pt x="51" y="258"/>
                    </a:lnTo>
                    <a:lnTo>
                      <a:pt x="46" y="223"/>
                    </a:lnTo>
                    <a:lnTo>
                      <a:pt x="41" y="187"/>
                    </a:lnTo>
                    <a:lnTo>
                      <a:pt x="41" y="154"/>
                    </a:lnTo>
                    <a:lnTo>
                      <a:pt x="39" y="132"/>
                    </a:lnTo>
                    <a:lnTo>
                      <a:pt x="40" y="108"/>
                    </a:lnTo>
                    <a:lnTo>
                      <a:pt x="42" y="90"/>
                    </a:lnTo>
                    <a:lnTo>
                      <a:pt x="44" y="72"/>
                    </a:lnTo>
                    <a:lnTo>
                      <a:pt x="49" y="55"/>
                    </a:lnTo>
                    <a:lnTo>
                      <a:pt x="66" y="0"/>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grpSp>
        <p:grpSp>
          <p:nvGrpSpPr>
            <p:cNvPr id="23601" name="Group 96"/>
            <p:cNvGrpSpPr>
              <a:grpSpLocks/>
            </p:cNvGrpSpPr>
            <p:nvPr/>
          </p:nvGrpSpPr>
          <p:grpSpPr bwMode="auto">
            <a:xfrm>
              <a:off x="3083" y="2243"/>
              <a:ext cx="956" cy="531"/>
              <a:chOff x="2891" y="2435"/>
              <a:chExt cx="956" cy="531"/>
            </a:xfrm>
          </p:grpSpPr>
          <p:sp>
            <p:nvSpPr>
              <p:cNvPr id="23903" name="Freeform 97"/>
              <p:cNvSpPr>
                <a:spLocks/>
              </p:cNvSpPr>
              <p:nvPr/>
            </p:nvSpPr>
            <p:spPr bwMode="auto">
              <a:xfrm>
                <a:off x="2891" y="2435"/>
                <a:ext cx="956" cy="498"/>
              </a:xfrm>
              <a:custGeom>
                <a:avLst/>
                <a:gdLst>
                  <a:gd name="T0" fmla="*/ 1 w 956"/>
                  <a:gd name="T1" fmla="*/ 431 h 498"/>
                  <a:gd name="T2" fmla="*/ 65 w 956"/>
                  <a:gd name="T3" fmla="*/ 464 h 498"/>
                  <a:gd name="T4" fmla="*/ 110 w 956"/>
                  <a:gd name="T5" fmla="*/ 477 h 498"/>
                  <a:gd name="T6" fmla="*/ 160 w 956"/>
                  <a:gd name="T7" fmla="*/ 489 h 498"/>
                  <a:gd name="T8" fmla="*/ 211 w 956"/>
                  <a:gd name="T9" fmla="*/ 494 h 498"/>
                  <a:gd name="T10" fmla="*/ 269 w 956"/>
                  <a:gd name="T11" fmla="*/ 497 h 498"/>
                  <a:gd name="T12" fmla="*/ 336 w 956"/>
                  <a:gd name="T13" fmla="*/ 495 h 498"/>
                  <a:gd name="T14" fmla="*/ 423 w 956"/>
                  <a:gd name="T15" fmla="*/ 487 h 498"/>
                  <a:gd name="T16" fmla="*/ 501 w 956"/>
                  <a:gd name="T17" fmla="*/ 472 h 498"/>
                  <a:gd name="T18" fmla="*/ 569 w 956"/>
                  <a:gd name="T19" fmla="*/ 453 h 498"/>
                  <a:gd name="T20" fmla="*/ 639 w 956"/>
                  <a:gd name="T21" fmla="*/ 428 h 498"/>
                  <a:gd name="T22" fmla="*/ 699 w 956"/>
                  <a:gd name="T23" fmla="*/ 398 h 498"/>
                  <a:gd name="T24" fmla="*/ 753 w 956"/>
                  <a:gd name="T25" fmla="*/ 361 h 498"/>
                  <a:gd name="T26" fmla="*/ 804 w 956"/>
                  <a:gd name="T27" fmla="*/ 313 h 498"/>
                  <a:gd name="T28" fmla="*/ 840 w 956"/>
                  <a:gd name="T29" fmla="*/ 264 h 498"/>
                  <a:gd name="T30" fmla="*/ 859 w 956"/>
                  <a:gd name="T31" fmla="*/ 233 h 498"/>
                  <a:gd name="T32" fmla="*/ 955 w 956"/>
                  <a:gd name="T33" fmla="*/ 295 h 498"/>
                  <a:gd name="T34" fmla="*/ 941 w 956"/>
                  <a:gd name="T35" fmla="*/ 248 h 498"/>
                  <a:gd name="T36" fmla="*/ 932 w 956"/>
                  <a:gd name="T37" fmla="*/ 199 h 498"/>
                  <a:gd name="T38" fmla="*/ 928 w 956"/>
                  <a:gd name="T39" fmla="*/ 152 h 498"/>
                  <a:gd name="T40" fmla="*/ 929 w 956"/>
                  <a:gd name="T41" fmla="*/ 103 h 498"/>
                  <a:gd name="T42" fmla="*/ 943 w 956"/>
                  <a:gd name="T43" fmla="*/ 36 h 498"/>
                  <a:gd name="T44" fmla="*/ 923 w 956"/>
                  <a:gd name="T45" fmla="*/ 13 h 498"/>
                  <a:gd name="T46" fmla="*/ 877 w 956"/>
                  <a:gd name="T47" fmla="*/ 35 h 498"/>
                  <a:gd name="T48" fmla="*/ 839 w 956"/>
                  <a:gd name="T49" fmla="*/ 48 h 498"/>
                  <a:gd name="T50" fmla="*/ 801 w 956"/>
                  <a:gd name="T51" fmla="*/ 56 h 498"/>
                  <a:gd name="T52" fmla="*/ 761 w 956"/>
                  <a:gd name="T53" fmla="*/ 59 h 498"/>
                  <a:gd name="T54" fmla="*/ 713 w 956"/>
                  <a:gd name="T55" fmla="*/ 56 h 498"/>
                  <a:gd name="T56" fmla="*/ 678 w 956"/>
                  <a:gd name="T57" fmla="*/ 84 h 498"/>
                  <a:gd name="T58" fmla="*/ 758 w 956"/>
                  <a:gd name="T59" fmla="*/ 162 h 498"/>
                  <a:gd name="T60" fmla="*/ 707 w 956"/>
                  <a:gd name="T61" fmla="*/ 219 h 498"/>
                  <a:gd name="T62" fmla="*/ 656 w 956"/>
                  <a:gd name="T63" fmla="*/ 267 h 498"/>
                  <a:gd name="T64" fmla="*/ 610 w 956"/>
                  <a:gd name="T65" fmla="*/ 306 h 498"/>
                  <a:gd name="T66" fmla="*/ 550 w 956"/>
                  <a:gd name="T67" fmla="*/ 345 h 498"/>
                  <a:gd name="T68" fmla="*/ 491 w 956"/>
                  <a:gd name="T69" fmla="*/ 375 h 498"/>
                  <a:gd name="T70" fmla="*/ 434 w 956"/>
                  <a:gd name="T71" fmla="*/ 398 h 498"/>
                  <a:gd name="T72" fmla="*/ 364 w 956"/>
                  <a:gd name="T73" fmla="*/ 417 h 498"/>
                  <a:gd name="T74" fmla="*/ 296 w 956"/>
                  <a:gd name="T75" fmla="*/ 431 h 498"/>
                  <a:gd name="T76" fmla="*/ 214 w 956"/>
                  <a:gd name="T77" fmla="*/ 444 h 498"/>
                  <a:gd name="T78" fmla="*/ 151 w 956"/>
                  <a:gd name="T79" fmla="*/ 447 h 498"/>
                  <a:gd name="T80" fmla="*/ 104 w 956"/>
                  <a:gd name="T81" fmla="*/ 443 h 498"/>
                  <a:gd name="T82" fmla="*/ 63 w 956"/>
                  <a:gd name="T83" fmla="*/ 434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6"/>
                  <a:gd name="T127" fmla="*/ 0 h 498"/>
                  <a:gd name="T128" fmla="*/ 956 w 956"/>
                  <a:gd name="T129" fmla="*/ 498 h 4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6" h="498">
                    <a:moveTo>
                      <a:pt x="0" y="412"/>
                    </a:moveTo>
                    <a:lnTo>
                      <a:pt x="1" y="431"/>
                    </a:lnTo>
                    <a:lnTo>
                      <a:pt x="41" y="452"/>
                    </a:lnTo>
                    <a:lnTo>
                      <a:pt x="65" y="464"/>
                    </a:lnTo>
                    <a:lnTo>
                      <a:pt x="90" y="470"/>
                    </a:lnTo>
                    <a:lnTo>
                      <a:pt x="110" y="477"/>
                    </a:lnTo>
                    <a:lnTo>
                      <a:pt x="137" y="483"/>
                    </a:lnTo>
                    <a:lnTo>
                      <a:pt x="160" y="489"/>
                    </a:lnTo>
                    <a:lnTo>
                      <a:pt x="188" y="491"/>
                    </a:lnTo>
                    <a:lnTo>
                      <a:pt x="211" y="494"/>
                    </a:lnTo>
                    <a:lnTo>
                      <a:pt x="235" y="497"/>
                    </a:lnTo>
                    <a:lnTo>
                      <a:pt x="269" y="497"/>
                    </a:lnTo>
                    <a:lnTo>
                      <a:pt x="300" y="497"/>
                    </a:lnTo>
                    <a:lnTo>
                      <a:pt x="336" y="495"/>
                    </a:lnTo>
                    <a:lnTo>
                      <a:pt x="384" y="492"/>
                    </a:lnTo>
                    <a:lnTo>
                      <a:pt x="423" y="487"/>
                    </a:lnTo>
                    <a:lnTo>
                      <a:pt x="455" y="481"/>
                    </a:lnTo>
                    <a:lnTo>
                      <a:pt x="501" y="472"/>
                    </a:lnTo>
                    <a:lnTo>
                      <a:pt x="535" y="464"/>
                    </a:lnTo>
                    <a:lnTo>
                      <a:pt x="569" y="453"/>
                    </a:lnTo>
                    <a:lnTo>
                      <a:pt x="604" y="442"/>
                    </a:lnTo>
                    <a:lnTo>
                      <a:pt x="639" y="428"/>
                    </a:lnTo>
                    <a:lnTo>
                      <a:pt x="669" y="414"/>
                    </a:lnTo>
                    <a:lnTo>
                      <a:pt x="699" y="398"/>
                    </a:lnTo>
                    <a:lnTo>
                      <a:pt x="727" y="380"/>
                    </a:lnTo>
                    <a:lnTo>
                      <a:pt x="753" y="361"/>
                    </a:lnTo>
                    <a:lnTo>
                      <a:pt x="780" y="339"/>
                    </a:lnTo>
                    <a:lnTo>
                      <a:pt x="804" y="313"/>
                    </a:lnTo>
                    <a:lnTo>
                      <a:pt x="822" y="291"/>
                    </a:lnTo>
                    <a:lnTo>
                      <a:pt x="840" y="264"/>
                    </a:lnTo>
                    <a:lnTo>
                      <a:pt x="854" y="244"/>
                    </a:lnTo>
                    <a:lnTo>
                      <a:pt x="859" y="233"/>
                    </a:lnTo>
                    <a:lnTo>
                      <a:pt x="955" y="318"/>
                    </a:lnTo>
                    <a:lnTo>
                      <a:pt x="955" y="295"/>
                    </a:lnTo>
                    <a:lnTo>
                      <a:pt x="947" y="271"/>
                    </a:lnTo>
                    <a:lnTo>
                      <a:pt x="941" y="248"/>
                    </a:lnTo>
                    <a:lnTo>
                      <a:pt x="937" y="225"/>
                    </a:lnTo>
                    <a:lnTo>
                      <a:pt x="932" y="199"/>
                    </a:lnTo>
                    <a:lnTo>
                      <a:pt x="930" y="174"/>
                    </a:lnTo>
                    <a:lnTo>
                      <a:pt x="928" y="152"/>
                    </a:lnTo>
                    <a:lnTo>
                      <a:pt x="929" y="127"/>
                    </a:lnTo>
                    <a:lnTo>
                      <a:pt x="929" y="103"/>
                    </a:lnTo>
                    <a:lnTo>
                      <a:pt x="933" y="71"/>
                    </a:lnTo>
                    <a:lnTo>
                      <a:pt x="943" y="36"/>
                    </a:lnTo>
                    <a:lnTo>
                      <a:pt x="944" y="0"/>
                    </a:lnTo>
                    <a:lnTo>
                      <a:pt x="923" y="13"/>
                    </a:lnTo>
                    <a:lnTo>
                      <a:pt x="902" y="24"/>
                    </a:lnTo>
                    <a:lnTo>
                      <a:pt x="877" y="35"/>
                    </a:lnTo>
                    <a:lnTo>
                      <a:pt x="854" y="44"/>
                    </a:lnTo>
                    <a:lnTo>
                      <a:pt x="839" y="48"/>
                    </a:lnTo>
                    <a:lnTo>
                      <a:pt x="824" y="52"/>
                    </a:lnTo>
                    <a:lnTo>
                      <a:pt x="801" y="56"/>
                    </a:lnTo>
                    <a:lnTo>
                      <a:pt x="780" y="58"/>
                    </a:lnTo>
                    <a:lnTo>
                      <a:pt x="761" y="59"/>
                    </a:lnTo>
                    <a:lnTo>
                      <a:pt x="738" y="57"/>
                    </a:lnTo>
                    <a:lnTo>
                      <a:pt x="713" y="56"/>
                    </a:lnTo>
                    <a:lnTo>
                      <a:pt x="678" y="49"/>
                    </a:lnTo>
                    <a:lnTo>
                      <a:pt x="678" y="84"/>
                    </a:lnTo>
                    <a:lnTo>
                      <a:pt x="765" y="151"/>
                    </a:lnTo>
                    <a:lnTo>
                      <a:pt x="758" y="162"/>
                    </a:lnTo>
                    <a:lnTo>
                      <a:pt x="732" y="193"/>
                    </a:lnTo>
                    <a:lnTo>
                      <a:pt x="707" y="219"/>
                    </a:lnTo>
                    <a:lnTo>
                      <a:pt x="677" y="251"/>
                    </a:lnTo>
                    <a:lnTo>
                      <a:pt x="656" y="267"/>
                    </a:lnTo>
                    <a:lnTo>
                      <a:pt x="638" y="285"/>
                    </a:lnTo>
                    <a:lnTo>
                      <a:pt x="610" y="306"/>
                    </a:lnTo>
                    <a:lnTo>
                      <a:pt x="582" y="326"/>
                    </a:lnTo>
                    <a:lnTo>
                      <a:pt x="550" y="345"/>
                    </a:lnTo>
                    <a:lnTo>
                      <a:pt x="522" y="360"/>
                    </a:lnTo>
                    <a:lnTo>
                      <a:pt x="491" y="375"/>
                    </a:lnTo>
                    <a:lnTo>
                      <a:pt x="459" y="390"/>
                    </a:lnTo>
                    <a:lnTo>
                      <a:pt x="434" y="398"/>
                    </a:lnTo>
                    <a:lnTo>
                      <a:pt x="399" y="408"/>
                    </a:lnTo>
                    <a:lnTo>
                      <a:pt x="364" y="417"/>
                    </a:lnTo>
                    <a:lnTo>
                      <a:pt x="331" y="424"/>
                    </a:lnTo>
                    <a:lnTo>
                      <a:pt x="296" y="431"/>
                    </a:lnTo>
                    <a:lnTo>
                      <a:pt x="255" y="438"/>
                    </a:lnTo>
                    <a:lnTo>
                      <a:pt x="214" y="444"/>
                    </a:lnTo>
                    <a:lnTo>
                      <a:pt x="176" y="445"/>
                    </a:lnTo>
                    <a:lnTo>
                      <a:pt x="151" y="447"/>
                    </a:lnTo>
                    <a:lnTo>
                      <a:pt x="124" y="446"/>
                    </a:lnTo>
                    <a:lnTo>
                      <a:pt x="104" y="443"/>
                    </a:lnTo>
                    <a:lnTo>
                      <a:pt x="83" y="439"/>
                    </a:lnTo>
                    <a:lnTo>
                      <a:pt x="63" y="434"/>
                    </a:lnTo>
                    <a:lnTo>
                      <a:pt x="0" y="412"/>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sp>
            <p:nvSpPr>
              <p:cNvPr id="23904" name="Freeform 98"/>
              <p:cNvSpPr>
                <a:spLocks/>
              </p:cNvSpPr>
              <p:nvPr/>
            </p:nvSpPr>
            <p:spPr bwMode="auto">
              <a:xfrm>
                <a:off x="2891" y="2468"/>
                <a:ext cx="956" cy="498"/>
              </a:xfrm>
              <a:custGeom>
                <a:avLst/>
                <a:gdLst>
                  <a:gd name="T0" fmla="*/ 46 w 956"/>
                  <a:gd name="T1" fmla="*/ 446 h 498"/>
                  <a:gd name="T2" fmla="*/ 90 w 956"/>
                  <a:gd name="T3" fmla="*/ 465 h 498"/>
                  <a:gd name="T4" fmla="*/ 135 w 956"/>
                  <a:gd name="T5" fmla="*/ 479 h 498"/>
                  <a:gd name="T6" fmla="*/ 188 w 956"/>
                  <a:gd name="T7" fmla="*/ 490 h 498"/>
                  <a:gd name="T8" fmla="*/ 235 w 956"/>
                  <a:gd name="T9" fmla="*/ 496 h 498"/>
                  <a:gd name="T10" fmla="*/ 300 w 956"/>
                  <a:gd name="T11" fmla="*/ 496 h 498"/>
                  <a:gd name="T12" fmla="*/ 384 w 956"/>
                  <a:gd name="T13" fmla="*/ 491 h 498"/>
                  <a:gd name="T14" fmla="*/ 455 w 956"/>
                  <a:gd name="T15" fmla="*/ 480 h 498"/>
                  <a:gd name="T16" fmla="*/ 535 w 956"/>
                  <a:gd name="T17" fmla="*/ 463 h 498"/>
                  <a:gd name="T18" fmla="*/ 604 w 956"/>
                  <a:gd name="T19" fmla="*/ 442 h 498"/>
                  <a:gd name="T20" fmla="*/ 669 w 956"/>
                  <a:gd name="T21" fmla="*/ 414 h 498"/>
                  <a:gd name="T22" fmla="*/ 727 w 956"/>
                  <a:gd name="T23" fmla="*/ 379 h 498"/>
                  <a:gd name="T24" fmla="*/ 780 w 956"/>
                  <a:gd name="T25" fmla="*/ 339 h 498"/>
                  <a:gd name="T26" fmla="*/ 822 w 956"/>
                  <a:gd name="T27" fmla="*/ 291 h 498"/>
                  <a:gd name="T28" fmla="*/ 854 w 956"/>
                  <a:gd name="T29" fmla="*/ 244 h 498"/>
                  <a:gd name="T30" fmla="*/ 955 w 956"/>
                  <a:gd name="T31" fmla="*/ 295 h 498"/>
                  <a:gd name="T32" fmla="*/ 941 w 956"/>
                  <a:gd name="T33" fmla="*/ 248 h 498"/>
                  <a:gd name="T34" fmla="*/ 932 w 956"/>
                  <a:gd name="T35" fmla="*/ 200 h 498"/>
                  <a:gd name="T36" fmla="*/ 928 w 956"/>
                  <a:gd name="T37" fmla="*/ 152 h 498"/>
                  <a:gd name="T38" fmla="*/ 929 w 956"/>
                  <a:gd name="T39" fmla="*/ 103 h 498"/>
                  <a:gd name="T40" fmla="*/ 936 w 956"/>
                  <a:gd name="T41" fmla="*/ 43 h 498"/>
                  <a:gd name="T42" fmla="*/ 943 w 956"/>
                  <a:gd name="T43" fmla="*/ 0 h 498"/>
                  <a:gd name="T44" fmla="*/ 902 w 956"/>
                  <a:gd name="T45" fmla="*/ 24 h 498"/>
                  <a:gd name="T46" fmla="*/ 854 w 956"/>
                  <a:gd name="T47" fmla="*/ 44 h 498"/>
                  <a:gd name="T48" fmla="*/ 824 w 956"/>
                  <a:gd name="T49" fmla="*/ 52 h 498"/>
                  <a:gd name="T50" fmla="*/ 780 w 956"/>
                  <a:gd name="T51" fmla="*/ 58 h 498"/>
                  <a:gd name="T52" fmla="*/ 738 w 956"/>
                  <a:gd name="T53" fmla="*/ 57 h 498"/>
                  <a:gd name="T54" fmla="*/ 678 w 956"/>
                  <a:gd name="T55" fmla="*/ 50 h 498"/>
                  <a:gd name="T56" fmla="*/ 758 w 956"/>
                  <a:gd name="T57" fmla="*/ 162 h 498"/>
                  <a:gd name="T58" fmla="*/ 707 w 956"/>
                  <a:gd name="T59" fmla="*/ 219 h 498"/>
                  <a:gd name="T60" fmla="*/ 656 w 956"/>
                  <a:gd name="T61" fmla="*/ 267 h 498"/>
                  <a:gd name="T62" fmla="*/ 610 w 956"/>
                  <a:gd name="T63" fmla="*/ 306 h 498"/>
                  <a:gd name="T64" fmla="*/ 550 w 956"/>
                  <a:gd name="T65" fmla="*/ 345 h 498"/>
                  <a:gd name="T66" fmla="*/ 491 w 956"/>
                  <a:gd name="T67" fmla="*/ 374 h 498"/>
                  <a:gd name="T68" fmla="*/ 434 w 956"/>
                  <a:gd name="T69" fmla="*/ 398 h 498"/>
                  <a:gd name="T70" fmla="*/ 364 w 956"/>
                  <a:gd name="T71" fmla="*/ 416 h 498"/>
                  <a:gd name="T72" fmla="*/ 296 w 956"/>
                  <a:gd name="T73" fmla="*/ 431 h 498"/>
                  <a:gd name="T74" fmla="*/ 214 w 956"/>
                  <a:gd name="T75" fmla="*/ 444 h 498"/>
                  <a:gd name="T76" fmla="*/ 151 w 956"/>
                  <a:gd name="T77" fmla="*/ 446 h 498"/>
                  <a:gd name="T78" fmla="*/ 103 w 956"/>
                  <a:gd name="T79" fmla="*/ 443 h 498"/>
                  <a:gd name="T80" fmla="*/ 63 w 956"/>
                  <a:gd name="T81" fmla="*/ 434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6"/>
                  <a:gd name="T124" fmla="*/ 0 h 498"/>
                  <a:gd name="T125" fmla="*/ 956 w 956"/>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6" h="498">
                    <a:moveTo>
                      <a:pt x="0" y="412"/>
                    </a:moveTo>
                    <a:lnTo>
                      <a:pt x="46" y="446"/>
                    </a:lnTo>
                    <a:lnTo>
                      <a:pt x="66" y="456"/>
                    </a:lnTo>
                    <a:lnTo>
                      <a:pt x="90" y="465"/>
                    </a:lnTo>
                    <a:lnTo>
                      <a:pt x="110" y="472"/>
                    </a:lnTo>
                    <a:lnTo>
                      <a:pt x="135" y="479"/>
                    </a:lnTo>
                    <a:lnTo>
                      <a:pt x="159" y="485"/>
                    </a:lnTo>
                    <a:lnTo>
                      <a:pt x="188" y="490"/>
                    </a:lnTo>
                    <a:lnTo>
                      <a:pt x="211" y="493"/>
                    </a:lnTo>
                    <a:lnTo>
                      <a:pt x="235" y="496"/>
                    </a:lnTo>
                    <a:lnTo>
                      <a:pt x="269" y="497"/>
                    </a:lnTo>
                    <a:lnTo>
                      <a:pt x="300" y="496"/>
                    </a:lnTo>
                    <a:lnTo>
                      <a:pt x="336" y="494"/>
                    </a:lnTo>
                    <a:lnTo>
                      <a:pt x="384" y="491"/>
                    </a:lnTo>
                    <a:lnTo>
                      <a:pt x="423" y="486"/>
                    </a:lnTo>
                    <a:lnTo>
                      <a:pt x="455" y="480"/>
                    </a:lnTo>
                    <a:lnTo>
                      <a:pt x="501" y="471"/>
                    </a:lnTo>
                    <a:lnTo>
                      <a:pt x="535" y="463"/>
                    </a:lnTo>
                    <a:lnTo>
                      <a:pt x="569" y="453"/>
                    </a:lnTo>
                    <a:lnTo>
                      <a:pt x="604" y="442"/>
                    </a:lnTo>
                    <a:lnTo>
                      <a:pt x="639" y="427"/>
                    </a:lnTo>
                    <a:lnTo>
                      <a:pt x="669" y="414"/>
                    </a:lnTo>
                    <a:lnTo>
                      <a:pt x="699" y="398"/>
                    </a:lnTo>
                    <a:lnTo>
                      <a:pt x="727" y="379"/>
                    </a:lnTo>
                    <a:lnTo>
                      <a:pt x="753" y="361"/>
                    </a:lnTo>
                    <a:lnTo>
                      <a:pt x="780" y="339"/>
                    </a:lnTo>
                    <a:lnTo>
                      <a:pt x="804" y="313"/>
                    </a:lnTo>
                    <a:lnTo>
                      <a:pt x="822" y="291"/>
                    </a:lnTo>
                    <a:lnTo>
                      <a:pt x="840" y="264"/>
                    </a:lnTo>
                    <a:lnTo>
                      <a:pt x="854" y="244"/>
                    </a:lnTo>
                    <a:lnTo>
                      <a:pt x="871" y="216"/>
                    </a:lnTo>
                    <a:lnTo>
                      <a:pt x="955" y="295"/>
                    </a:lnTo>
                    <a:lnTo>
                      <a:pt x="947" y="270"/>
                    </a:lnTo>
                    <a:lnTo>
                      <a:pt x="941" y="248"/>
                    </a:lnTo>
                    <a:lnTo>
                      <a:pt x="937" y="225"/>
                    </a:lnTo>
                    <a:lnTo>
                      <a:pt x="932" y="200"/>
                    </a:lnTo>
                    <a:lnTo>
                      <a:pt x="930" y="174"/>
                    </a:lnTo>
                    <a:lnTo>
                      <a:pt x="928" y="152"/>
                    </a:lnTo>
                    <a:lnTo>
                      <a:pt x="929" y="127"/>
                    </a:lnTo>
                    <a:lnTo>
                      <a:pt x="929" y="103"/>
                    </a:lnTo>
                    <a:lnTo>
                      <a:pt x="933" y="71"/>
                    </a:lnTo>
                    <a:lnTo>
                      <a:pt x="936" y="43"/>
                    </a:lnTo>
                    <a:lnTo>
                      <a:pt x="939" y="24"/>
                    </a:lnTo>
                    <a:lnTo>
                      <a:pt x="943" y="0"/>
                    </a:lnTo>
                    <a:lnTo>
                      <a:pt x="923" y="13"/>
                    </a:lnTo>
                    <a:lnTo>
                      <a:pt x="902" y="24"/>
                    </a:lnTo>
                    <a:lnTo>
                      <a:pt x="877" y="36"/>
                    </a:lnTo>
                    <a:lnTo>
                      <a:pt x="854" y="44"/>
                    </a:lnTo>
                    <a:lnTo>
                      <a:pt x="839" y="49"/>
                    </a:lnTo>
                    <a:lnTo>
                      <a:pt x="824" y="52"/>
                    </a:lnTo>
                    <a:lnTo>
                      <a:pt x="801" y="56"/>
                    </a:lnTo>
                    <a:lnTo>
                      <a:pt x="780" y="58"/>
                    </a:lnTo>
                    <a:lnTo>
                      <a:pt x="761" y="59"/>
                    </a:lnTo>
                    <a:lnTo>
                      <a:pt x="738" y="57"/>
                    </a:lnTo>
                    <a:lnTo>
                      <a:pt x="713" y="56"/>
                    </a:lnTo>
                    <a:lnTo>
                      <a:pt x="678" y="50"/>
                    </a:lnTo>
                    <a:lnTo>
                      <a:pt x="781" y="134"/>
                    </a:lnTo>
                    <a:lnTo>
                      <a:pt x="758" y="162"/>
                    </a:lnTo>
                    <a:lnTo>
                      <a:pt x="732" y="194"/>
                    </a:lnTo>
                    <a:lnTo>
                      <a:pt x="707" y="219"/>
                    </a:lnTo>
                    <a:lnTo>
                      <a:pt x="677" y="250"/>
                    </a:lnTo>
                    <a:lnTo>
                      <a:pt x="656" y="267"/>
                    </a:lnTo>
                    <a:lnTo>
                      <a:pt x="638" y="284"/>
                    </a:lnTo>
                    <a:lnTo>
                      <a:pt x="610" y="306"/>
                    </a:lnTo>
                    <a:lnTo>
                      <a:pt x="582" y="326"/>
                    </a:lnTo>
                    <a:lnTo>
                      <a:pt x="550" y="345"/>
                    </a:lnTo>
                    <a:lnTo>
                      <a:pt x="522" y="360"/>
                    </a:lnTo>
                    <a:lnTo>
                      <a:pt x="491" y="374"/>
                    </a:lnTo>
                    <a:lnTo>
                      <a:pt x="459" y="389"/>
                    </a:lnTo>
                    <a:lnTo>
                      <a:pt x="434" y="398"/>
                    </a:lnTo>
                    <a:lnTo>
                      <a:pt x="399" y="408"/>
                    </a:lnTo>
                    <a:lnTo>
                      <a:pt x="364" y="416"/>
                    </a:lnTo>
                    <a:lnTo>
                      <a:pt x="331" y="423"/>
                    </a:lnTo>
                    <a:lnTo>
                      <a:pt x="296" y="431"/>
                    </a:lnTo>
                    <a:lnTo>
                      <a:pt x="255" y="438"/>
                    </a:lnTo>
                    <a:lnTo>
                      <a:pt x="214" y="444"/>
                    </a:lnTo>
                    <a:lnTo>
                      <a:pt x="176" y="444"/>
                    </a:lnTo>
                    <a:lnTo>
                      <a:pt x="151" y="446"/>
                    </a:lnTo>
                    <a:lnTo>
                      <a:pt x="124" y="445"/>
                    </a:lnTo>
                    <a:lnTo>
                      <a:pt x="103" y="443"/>
                    </a:lnTo>
                    <a:lnTo>
                      <a:pt x="82" y="440"/>
                    </a:lnTo>
                    <a:lnTo>
                      <a:pt x="63" y="434"/>
                    </a:lnTo>
                    <a:lnTo>
                      <a:pt x="0" y="412"/>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grpSp>
        <p:grpSp>
          <p:nvGrpSpPr>
            <p:cNvPr id="23602" name="Group 99"/>
            <p:cNvGrpSpPr>
              <a:grpSpLocks/>
            </p:cNvGrpSpPr>
            <p:nvPr/>
          </p:nvGrpSpPr>
          <p:grpSpPr bwMode="auto">
            <a:xfrm>
              <a:off x="1570" y="1847"/>
              <a:ext cx="956" cy="531"/>
              <a:chOff x="1378" y="2039"/>
              <a:chExt cx="956" cy="531"/>
            </a:xfrm>
          </p:grpSpPr>
          <p:sp>
            <p:nvSpPr>
              <p:cNvPr id="23901" name="Freeform 100"/>
              <p:cNvSpPr>
                <a:spLocks/>
              </p:cNvSpPr>
              <p:nvPr/>
            </p:nvSpPr>
            <p:spPr bwMode="auto">
              <a:xfrm>
                <a:off x="1378" y="2039"/>
                <a:ext cx="956" cy="498"/>
              </a:xfrm>
              <a:custGeom>
                <a:avLst/>
                <a:gdLst>
                  <a:gd name="T0" fmla="*/ 954 w 956"/>
                  <a:gd name="T1" fmla="*/ 431 h 498"/>
                  <a:gd name="T2" fmla="*/ 890 w 956"/>
                  <a:gd name="T3" fmla="*/ 464 h 498"/>
                  <a:gd name="T4" fmla="*/ 845 w 956"/>
                  <a:gd name="T5" fmla="*/ 477 h 498"/>
                  <a:gd name="T6" fmla="*/ 795 w 956"/>
                  <a:gd name="T7" fmla="*/ 489 h 498"/>
                  <a:gd name="T8" fmla="*/ 744 w 956"/>
                  <a:gd name="T9" fmla="*/ 494 h 498"/>
                  <a:gd name="T10" fmla="*/ 686 w 956"/>
                  <a:gd name="T11" fmla="*/ 497 h 498"/>
                  <a:gd name="T12" fmla="*/ 619 w 956"/>
                  <a:gd name="T13" fmla="*/ 495 h 498"/>
                  <a:gd name="T14" fmla="*/ 532 w 956"/>
                  <a:gd name="T15" fmla="*/ 487 h 498"/>
                  <a:gd name="T16" fmla="*/ 454 w 956"/>
                  <a:gd name="T17" fmla="*/ 472 h 498"/>
                  <a:gd name="T18" fmla="*/ 386 w 956"/>
                  <a:gd name="T19" fmla="*/ 453 h 498"/>
                  <a:gd name="T20" fmla="*/ 316 w 956"/>
                  <a:gd name="T21" fmla="*/ 428 h 498"/>
                  <a:gd name="T22" fmla="*/ 256 w 956"/>
                  <a:gd name="T23" fmla="*/ 398 h 498"/>
                  <a:gd name="T24" fmla="*/ 202 w 956"/>
                  <a:gd name="T25" fmla="*/ 361 h 498"/>
                  <a:gd name="T26" fmla="*/ 151 w 956"/>
                  <a:gd name="T27" fmla="*/ 313 h 498"/>
                  <a:gd name="T28" fmla="*/ 115 w 956"/>
                  <a:gd name="T29" fmla="*/ 264 h 498"/>
                  <a:gd name="T30" fmla="*/ 96 w 956"/>
                  <a:gd name="T31" fmla="*/ 233 h 498"/>
                  <a:gd name="T32" fmla="*/ 0 w 956"/>
                  <a:gd name="T33" fmla="*/ 295 h 498"/>
                  <a:gd name="T34" fmla="*/ 14 w 956"/>
                  <a:gd name="T35" fmla="*/ 248 h 498"/>
                  <a:gd name="T36" fmla="*/ 23 w 956"/>
                  <a:gd name="T37" fmla="*/ 199 h 498"/>
                  <a:gd name="T38" fmla="*/ 27 w 956"/>
                  <a:gd name="T39" fmla="*/ 152 h 498"/>
                  <a:gd name="T40" fmla="*/ 26 w 956"/>
                  <a:gd name="T41" fmla="*/ 103 h 498"/>
                  <a:gd name="T42" fmla="*/ 12 w 956"/>
                  <a:gd name="T43" fmla="*/ 36 h 498"/>
                  <a:gd name="T44" fmla="*/ 32 w 956"/>
                  <a:gd name="T45" fmla="*/ 13 h 498"/>
                  <a:gd name="T46" fmla="*/ 78 w 956"/>
                  <a:gd name="T47" fmla="*/ 35 h 498"/>
                  <a:gd name="T48" fmla="*/ 116 w 956"/>
                  <a:gd name="T49" fmla="*/ 48 h 498"/>
                  <a:gd name="T50" fmla="*/ 154 w 956"/>
                  <a:gd name="T51" fmla="*/ 56 h 498"/>
                  <a:gd name="T52" fmla="*/ 194 w 956"/>
                  <a:gd name="T53" fmla="*/ 59 h 498"/>
                  <a:gd name="T54" fmla="*/ 242 w 956"/>
                  <a:gd name="T55" fmla="*/ 56 h 498"/>
                  <a:gd name="T56" fmla="*/ 277 w 956"/>
                  <a:gd name="T57" fmla="*/ 84 h 498"/>
                  <a:gd name="T58" fmla="*/ 197 w 956"/>
                  <a:gd name="T59" fmla="*/ 162 h 498"/>
                  <a:gd name="T60" fmla="*/ 248 w 956"/>
                  <a:gd name="T61" fmla="*/ 219 h 498"/>
                  <a:gd name="T62" fmla="*/ 299 w 956"/>
                  <a:gd name="T63" fmla="*/ 267 h 498"/>
                  <a:gd name="T64" fmla="*/ 345 w 956"/>
                  <a:gd name="T65" fmla="*/ 306 h 498"/>
                  <a:gd name="T66" fmla="*/ 405 w 956"/>
                  <a:gd name="T67" fmla="*/ 345 h 498"/>
                  <a:gd name="T68" fmla="*/ 464 w 956"/>
                  <a:gd name="T69" fmla="*/ 375 h 498"/>
                  <a:gd name="T70" fmla="*/ 521 w 956"/>
                  <a:gd name="T71" fmla="*/ 398 h 498"/>
                  <a:gd name="T72" fmla="*/ 591 w 956"/>
                  <a:gd name="T73" fmla="*/ 417 h 498"/>
                  <a:gd name="T74" fmla="*/ 659 w 956"/>
                  <a:gd name="T75" fmla="*/ 431 h 498"/>
                  <a:gd name="T76" fmla="*/ 741 w 956"/>
                  <a:gd name="T77" fmla="*/ 444 h 498"/>
                  <a:gd name="T78" fmla="*/ 804 w 956"/>
                  <a:gd name="T79" fmla="*/ 447 h 498"/>
                  <a:gd name="T80" fmla="*/ 851 w 956"/>
                  <a:gd name="T81" fmla="*/ 443 h 498"/>
                  <a:gd name="T82" fmla="*/ 892 w 956"/>
                  <a:gd name="T83" fmla="*/ 434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6"/>
                  <a:gd name="T127" fmla="*/ 0 h 498"/>
                  <a:gd name="T128" fmla="*/ 956 w 956"/>
                  <a:gd name="T129" fmla="*/ 498 h 4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6" h="498">
                    <a:moveTo>
                      <a:pt x="955" y="412"/>
                    </a:moveTo>
                    <a:lnTo>
                      <a:pt x="954" y="431"/>
                    </a:lnTo>
                    <a:lnTo>
                      <a:pt x="914" y="452"/>
                    </a:lnTo>
                    <a:lnTo>
                      <a:pt x="890" y="464"/>
                    </a:lnTo>
                    <a:lnTo>
                      <a:pt x="865" y="470"/>
                    </a:lnTo>
                    <a:lnTo>
                      <a:pt x="845" y="477"/>
                    </a:lnTo>
                    <a:lnTo>
                      <a:pt x="818" y="483"/>
                    </a:lnTo>
                    <a:lnTo>
                      <a:pt x="795" y="489"/>
                    </a:lnTo>
                    <a:lnTo>
                      <a:pt x="767" y="491"/>
                    </a:lnTo>
                    <a:lnTo>
                      <a:pt x="744" y="494"/>
                    </a:lnTo>
                    <a:lnTo>
                      <a:pt x="720" y="497"/>
                    </a:lnTo>
                    <a:lnTo>
                      <a:pt x="686" y="497"/>
                    </a:lnTo>
                    <a:lnTo>
                      <a:pt x="655" y="497"/>
                    </a:lnTo>
                    <a:lnTo>
                      <a:pt x="619" y="495"/>
                    </a:lnTo>
                    <a:lnTo>
                      <a:pt x="571" y="492"/>
                    </a:lnTo>
                    <a:lnTo>
                      <a:pt x="532" y="487"/>
                    </a:lnTo>
                    <a:lnTo>
                      <a:pt x="500" y="481"/>
                    </a:lnTo>
                    <a:lnTo>
                      <a:pt x="454" y="472"/>
                    </a:lnTo>
                    <a:lnTo>
                      <a:pt x="420" y="464"/>
                    </a:lnTo>
                    <a:lnTo>
                      <a:pt x="386" y="453"/>
                    </a:lnTo>
                    <a:lnTo>
                      <a:pt x="351" y="442"/>
                    </a:lnTo>
                    <a:lnTo>
                      <a:pt x="316" y="428"/>
                    </a:lnTo>
                    <a:lnTo>
                      <a:pt x="286" y="414"/>
                    </a:lnTo>
                    <a:lnTo>
                      <a:pt x="256" y="398"/>
                    </a:lnTo>
                    <a:lnTo>
                      <a:pt x="228" y="380"/>
                    </a:lnTo>
                    <a:lnTo>
                      <a:pt x="202" y="361"/>
                    </a:lnTo>
                    <a:lnTo>
                      <a:pt x="175" y="339"/>
                    </a:lnTo>
                    <a:lnTo>
                      <a:pt x="151" y="313"/>
                    </a:lnTo>
                    <a:lnTo>
                      <a:pt x="133" y="291"/>
                    </a:lnTo>
                    <a:lnTo>
                      <a:pt x="115" y="264"/>
                    </a:lnTo>
                    <a:lnTo>
                      <a:pt x="101" y="244"/>
                    </a:lnTo>
                    <a:lnTo>
                      <a:pt x="96" y="233"/>
                    </a:lnTo>
                    <a:lnTo>
                      <a:pt x="0" y="318"/>
                    </a:lnTo>
                    <a:lnTo>
                      <a:pt x="0" y="295"/>
                    </a:lnTo>
                    <a:lnTo>
                      <a:pt x="8" y="271"/>
                    </a:lnTo>
                    <a:lnTo>
                      <a:pt x="14" y="248"/>
                    </a:lnTo>
                    <a:lnTo>
                      <a:pt x="18" y="225"/>
                    </a:lnTo>
                    <a:lnTo>
                      <a:pt x="23" y="199"/>
                    </a:lnTo>
                    <a:lnTo>
                      <a:pt x="25" y="174"/>
                    </a:lnTo>
                    <a:lnTo>
                      <a:pt x="27" y="152"/>
                    </a:lnTo>
                    <a:lnTo>
                      <a:pt x="26" y="127"/>
                    </a:lnTo>
                    <a:lnTo>
                      <a:pt x="26" y="103"/>
                    </a:lnTo>
                    <a:lnTo>
                      <a:pt x="22" y="71"/>
                    </a:lnTo>
                    <a:lnTo>
                      <a:pt x="12" y="36"/>
                    </a:lnTo>
                    <a:lnTo>
                      <a:pt x="11" y="0"/>
                    </a:lnTo>
                    <a:lnTo>
                      <a:pt x="32" y="13"/>
                    </a:lnTo>
                    <a:lnTo>
                      <a:pt x="53" y="24"/>
                    </a:lnTo>
                    <a:lnTo>
                      <a:pt x="78" y="35"/>
                    </a:lnTo>
                    <a:lnTo>
                      <a:pt x="101" y="44"/>
                    </a:lnTo>
                    <a:lnTo>
                      <a:pt x="116" y="48"/>
                    </a:lnTo>
                    <a:lnTo>
                      <a:pt x="131" y="52"/>
                    </a:lnTo>
                    <a:lnTo>
                      <a:pt x="154" y="56"/>
                    </a:lnTo>
                    <a:lnTo>
                      <a:pt x="175" y="58"/>
                    </a:lnTo>
                    <a:lnTo>
                      <a:pt x="194" y="59"/>
                    </a:lnTo>
                    <a:lnTo>
                      <a:pt x="217" y="57"/>
                    </a:lnTo>
                    <a:lnTo>
                      <a:pt x="242" y="56"/>
                    </a:lnTo>
                    <a:lnTo>
                      <a:pt x="277" y="49"/>
                    </a:lnTo>
                    <a:lnTo>
                      <a:pt x="277" y="84"/>
                    </a:lnTo>
                    <a:lnTo>
                      <a:pt x="190" y="151"/>
                    </a:lnTo>
                    <a:lnTo>
                      <a:pt x="197" y="162"/>
                    </a:lnTo>
                    <a:lnTo>
                      <a:pt x="223" y="193"/>
                    </a:lnTo>
                    <a:lnTo>
                      <a:pt x="248" y="219"/>
                    </a:lnTo>
                    <a:lnTo>
                      <a:pt x="278" y="251"/>
                    </a:lnTo>
                    <a:lnTo>
                      <a:pt x="299" y="267"/>
                    </a:lnTo>
                    <a:lnTo>
                      <a:pt x="317" y="285"/>
                    </a:lnTo>
                    <a:lnTo>
                      <a:pt x="345" y="306"/>
                    </a:lnTo>
                    <a:lnTo>
                      <a:pt x="373" y="326"/>
                    </a:lnTo>
                    <a:lnTo>
                      <a:pt x="405" y="345"/>
                    </a:lnTo>
                    <a:lnTo>
                      <a:pt x="433" y="360"/>
                    </a:lnTo>
                    <a:lnTo>
                      <a:pt x="464" y="375"/>
                    </a:lnTo>
                    <a:lnTo>
                      <a:pt x="496" y="390"/>
                    </a:lnTo>
                    <a:lnTo>
                      <a:pt x="521" y="398"/>
                    </a:lnTo>
                    <a:lnTo>
                      <a:pt x="556" y="408"/>
                    </a:lnTo>
                    <a:lnTo>
                      <a:pt x="591" y="417"/>
                    </a:lnTo>
                    <a:lnTo>
                      <a:pt x="624" y="424"/>
                    </a:lnTo>
                    <a:lnTo>
                      <a:pt x="659" y="431"/>
                    </a:lnTo>
                    <a:lnTo>
                      <a:pt x="700" y="438"/>
                    </a:lnTo>
                    <a:lnTo>
                      <a:pt x="741" y="444"/>
                    </a:lnTo>
                    <a:lnTo>
                      <a:pt x="779" y="445"/>
                    </a:lnTo>
                    <a:lnTo>
                      <a:pt x="804" y="447"/>
                    </a:lnTo>
                    <a:lnTo>
                      <a:pt x="831" y="446"/>
                    </a:lnTo>
                    <a:lnTo>
                      <a:pt x="851" y="443"/>
                    </a:lnTo>
                    <a:lnTo>
                      <a:pt x="872" y="439"/>
                    </a:lnTo>
                    <a:lnTo>
                      <a:pt x="892" y="434"/>
                    </a:lnTo>
                    <a:lnTo>
                      <a:pt x="955" y="412"/>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sp>
            <p:nvSpPr>
              <p:cNvPr id="23902" name="Freeform 101"/>
              <p:cNvSpPr>
                <a:spLocks/>
              </p:cNvSpPr>
              <p:nvPr/>
            </p:nvSpPr>
            <p:spPr bwMode="auto">
              <a:xfrm>
                <a:off x="1378" y="2072"/>
                <a:ext cx="956" cy="498"/>
              </a:xfrm>
              <a:custGeom>
                <a:avLst/>
                <a:gdLst>
                  <a:gd name="T0" fmla="*/ 909 w 956"/>
                  <a:gd name="T1" fmla="*/ 446 h 498"/>
                  <a:gd name="T2" fmla="*/ 865 w 956"/>
                  <a:gd name="T3" fmla="*/ 465 h 498"/>
                  <a:gd name="T4" fmla="*/ 820 w 956"/>
                  <a:gd name="T5" fmla="*/ 479 h 498"/>
                  <a:gd name="T6" fmla="*/ 767 w 956"/>
                  <a:gd name="T7" fmla="*/ 490 h 498"/>
                  <a:gd name="T8" fmla="*/ 720 w 956"/>
                  <a:gd name="T9" fmla="*/ 496 h 498"/>
                  <a:gd name="T10" fmla="*/ 655 w 956"/>
                  <a:gd name="T11" fmla="*/ 496 h 498"/>
                  <a:gd name="T12" fmla="*/ 571 w 956"/>
                  <a:gd name="T13" fmla="*/ 491 h 498"/>
                  <a:gd name="T14" fmla="*/ 500 w 956"/>
                  <a:gd name="T15" fmla="*/ 480 h 498"/>
                  <a:gd name="T16" fmla="*/ 420 w 956"/>
                  <a:gd name="T17" fmla="*/ 463 h 498"/>
                  <a:gd name="T18" fmla="*/ 351 w 956"/>
                  <a:gd name="T19" fmla="*/ 442 h 498"/>
                  <a:gd name="T20" fmla="*/ 286 w 956"/>
                  <a:gd name="T21" fmla="*/ 414 h 498"/>
                  <a:gd name="T22" fmla="*/ 228 w 956"/>
                  <a:gd name="T23" fmla="*/ 379 h 498"/>
                  <a:gd name="T24" fmla="*/ 175 w 956"/>
                  <a:gd name="T25" fmla="*/ 339 h 498"/>
                  <a:gd name="T26" fmla="*/ 133 w 956"/>
                  <a:gd name="T27" fmla="*/ 291 h 498"/>
                  <a:gd name="T28" fmla="*/ 101 w 956"/>
                  <a:gd name="T29" fmla="*/ 244 h 498"/>
                  <a:gd name="T30" fmla="*/ 0 w 956"/>
                  <a:gd name="T31" fmla="*/ 295 h 498"/>
                  <a:gd name="T32" fmla="*/ 14 w 956"/>
                  <a:gd name="T33" fmla="*/ 248 h 498"/>
                  <a:gd name="T34" fmla="*/ 23 w 956"/>
                  <a:gd name="T35" fmla="*/ 200 h 498"/>
                  <a:gd name="T36" fmla="*/ 27 w 956"/>
                  <a:gd name="T37" fmla="*/ 152 h 498"/>
                  <a:gd name="T38" fmla="*/ 26 w 956"/>
                  <a:gd name="T39" fmla="*/ 103 h 498"/>
                  <a:gd name="T40" fmla="*/ 19 w 956"/>
                  <a:gd name="T41" fmla="*/ 43 h 498"/>
                  <a:gd name="T42" fmla="*/ 12 w 956"/>
                  <a:gd name="T43" fmla="*/ 0 h 498"/>
                  <a:gd name="T44" fmla="*/ 53 w 956"/>
                  <a:gd name="T45" fmla="*/ 24 h 498"/>
                  <a:gd name="T46" fmla="*/ 101 w 956"/>
                  <a:gd name="T47" fmla="*/ 44 h 498"/>
                  <a:gd name="T48" fmla="*/ 131 w 956"/>
                  <a:gd name="T49" fmla="*/ 52 h 498"/>
                  <a:gd name="T50" fmla="*/ 175 w 956"/>
                  <a:gd name="T51" fmla="*/ 58 h 498"/>
                  <a:gd name="T52" fmla="*/ 217 w 956"/>
                  <a:gd name="T53" fmla="*/ 57 h 498"/>
                  <a:gd name="T54" fmla="*/ 277 w 956"/>
                  <a:gd name="T55" fmla="*/ 50 h 498"/>
                  <a:gd name="T56" fmla="*/ 197 w 956"/>
                  <a:gd name="T57" fmla="*/ 162 h 498"/>
                  <a:gd name="T58" fmla="*/ 248 w 956"/>
                  <a:gd name="T59" fmla="*/ 219 h 498"/>
                  <a:gd name="T60" fmla="*/ 299 w 956"/>
                  <a:gd name="T61" fmla="*/ 267 h 498"/>
                  <a:gd name="T62" fmla="*/ 345 w 956"/>
                  <a:gd name="T63" fmla="*/ 306 h 498"/>
                  <a:gd name="T64" fmla="*/ 405 w 956"/>
                  <a:gd name="T65" fmla="*/ 345 h 498"/>
                  <a:gd name="T66" fmla="*/ 464 w 956"/>
                  <a:gd name="T67" fmla="*/ 374 h 498"/>
                  <a:gd name="T68" fmla="*/ 521 w 956"/>
                  <a:gd name="T69" fmla="*/ 398 h 498"/>
                  <a:gd name="T70" fmla="*/ 591 w 956"/>
                  <a:gd name="T71" fmla="*/ 416 h 498"/>
                  <a:gd name="T72" fmla="*/ 659 w 956"/>
                  <a:gd name="T73" fmla="*/ 431 h 498"/>
                  <a:gd name="T74" fmla="*/ 741 w 956"/>
                  <a:gd name="T75" fmla="*/ 444 h 498"/>
                  <a:gd name="T76" fmla="*/ 804 w 956"/>
                  <a:gd name="T77" fmla="*/ 446 h 498"/>
                  <a:gd name="T78" fmla="*/ 852 w 956"/>
                  <a:gd name="T79" fmla="*/ 443 h 498"/>
                  <a:gd name="T80" fmla="*/ 892 w 956"/>
                  <a:gd name="T81" fmla="*/ 434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6"/>
                  <a:gd name="T124" fmla="*/ 0 h 498"/>
                  <a:gd name="T125" fmla="*/ 956 w 956"/>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6" h="498">
                    <a:moveTo>
                      <a:pt x="955" y="412"/>
                    </a:moveTo>
                    <a:lnTo>
                      <a:pt x="909" y="446"/>
                    </a:lnTo>
                    <a:lnTo>
                      <a:pt x="889" y="456"/>
                    </a:lnTo>
                    <a:lnTo>
                      <a:pt x="865" y="465"/>
                    </a:lnTo>
                    <a:lnTo>
                      <a:pt x="845" y="472"/>
                    </a:lnTo>
                    <a:lnTo>
                      <a:pt x="820" y="479"/>
                    </a:lnTo>
                    <a:lnTo>
                      <a:pt x="796" y="485"/>
                    </a:lnTo>
                    <a:lnTo>
                      <a:pt x="767" y="490"/>
                    </a:lnTo>
                    <a:lnTo>
                      <a:pt x="744" y="493"/>
                    </a:lnTo>
                    <a:lnTo>
                      <a:pt x="720" y="496"/>
                    </a:lnTo>
                    <a:lnTo>
                      <a:pt x="686" y="497"/>
                    </a:lnTo>
                    <a:lnTo>
                      <a:pt x="655" y="496"/>
                    </a:lnTo>
                    <a:lnTo>
                      <a:pt x="619" y="494"/>
                    </a:lnTo>
                    <a:lnTo>
                      <a:pt x="571" y="491"/>
                    </a:lnTo>
                    <a:lnTo>
                      <a:pt x="532" y="486"/>
                    </a:lnTo>
                    <a:lnTo>
                      <a:pt x="500" y="480"/>
                    </a:lnTo>
                    <a:lnTo>
                      <a:pt x="454" y="471"/>
                    </a:lnTo>
                    <a:lnTo>
                      <a:pt x="420" y="463"/>
                    </a:lnTo>
                    <a:lnTo>
                      <a:pt x="386" y="453"/>
                    </a:lnTo>
                    <a:lnTo>
                      <a:pt x="351" y="442"/>
                    </a:lnTo>
                    <a:lnTo>
                      <a:pt x="316" y="427"/>
                    </a:lnTo>
                    <a:lnTo>
                      <a:pt x="286" y="414"/>
                    </a:lnTo>
                    <a:lnTo>
                      <a:pt x="256" y="398"/>
                    </a:lnTo>
                    <a:lnTo>
                      <a:pt x="228" y="379"/>
                    </a:lnTo>
                    <a:lnTo>
                      <a:pt x="202" y="361"/>
                    </a:lnTo>
                    <a:lnTo>
                      <a:pt x="175" y="339"/>
                    </a:lnTo>
                    <a:lnTo>
                      <a:pt x="151" y="313"/>
                    </a:lnTo>
                    <a:lnTo>
                      <a:pt x="133" y="291"/>
                    </a:lnTo>
                    <a:lnTo>
                      <a:pt x="115" y="264"/>
                    </a:lnTo>
                    <a:lnTo>
                      <a:pt x="101" y="244"/>
                    </a:lnTo>
                    <a:lnTo>
                      <a:pt x="84" y="216"/>
                    </a:lnTo>
                    <a:lnTo>
                      <a:pt x="0" y="295"/>
                    </a:lnTo>
                    <a:lnTo>
                      <a:pt x="8" y="270"/>
                    </a:lnTo>
                    <a:lnTo>
                      <a:pt x="14" y="248"/>
                    </a:lnTo>
                    <a:lnTo>
                      <a:pt x="18" y="225"/>
                    </a:lnTo>
                    <a:lnTo>
                      <a:pt x="23" y="200"/>
                    </a:lnTo>
                    <a:lnTo>
                      <a:pt x="25" y="174"/>
                    </a:lnTo>
                    <a:lnTo>
                      <a:pt x="27" y="152"/>
                    </a:lnTo>
                    <a:lnTo>
                      <a:pt x="26" y="127"/>
                    </a:lnTo>
                    <a:lnTo>
                      <a:pt x="26" y="103"/>
                    </a:lnTo>
                    <a:lnTo>
                      <a:pt x="22" y="71"/>
                    </a:lnTo>
                    <a:lnTo>
                      <a:pt x="19" y="43"/>
                    </a:lnTo>
                    <a:lnTo>
                      <a:pt x="16" y="24"/>
                    </a:lnTo>
                    <a:lnTo>
                      <a:pt x="12" y="0"/>
                    </a:lnTo>
                    <a:lnTo>
                      <a:pt x="32" y="13"/>
                    </a:lnTo>
                    <a:lnTo>
                      <a:pt x="53" y="24"/>
                    </a:lnTo>
                    <a:lnTo>
                      <a:pt x="78" y="36"/>
                    </a:lnTo>
                    <a:lnTo>
                      <a:pt x="101" y="44"/>
                    </a:lnTo>
                    <a:lnTo>
                      <a:pt x="116" y="49"/>
                    </a:lnTo>
                    <a:lnTo>
                      <a:pt x="131" y="52"/>
                    </a:lnTo>
                    <a:lnTo>
                      <a:pt x="154" y="56"/>
                    </a:lnTo>
                    <a:lnTo>
                      <a:pt x="175" y="58"/>
                    </a:lnTo>
                    <a:lnTo>
                      <a:pt x="194" y="59"/>
                    </a:lnTo>
                    <a:lnTo>
                      <a:pt x="217" y="57"/>
                    </a:lnTo>
                    <a:lnTo>
                      <a:pt x="242" y="56"/>
                    </a:lnTo>
                    <a:lnTo>
                      <a:pt x="277" y="50"/>
                    </a:lnTo>
                    <a:lnTo>
                      <a:pt x="174" y="134"/>
                    </a:lnTo>
                    <a:lnTo>
                      <a:pt x="197" y="162"/>
                    </a:lnTo>
                    <a:lnTo>
                      <a:pt x="223" y="194"/>
                    </a:lnTo>
                    <a:lnTo>
                      <a:pt x="248" y="219"/>
                    </a:lnTo>
                    <a:lnTo>
                      <a:pt x="278" y="250"/>
                    </a:lnTo>
                    <a:lnTo>
                      <a:pt x="299" y="267"/>
                    </a:lnTo>
                    <a:lnTo>
                      <a:pt x="317" y="284"/>
                    </a:lnTo>
                    <a:lnTo>
                      <a:pt x="345" y="306"/>
                    </a:lnTo>
                    <a:lnTo>
                      <a:pt x="373" y="326"/>
                    </a:lnTo>
                    <a:lnTo>
                      <a:pt x="405" y="345"/>
                    </a:lnTo>
                    <a:lnTo>
                      <a:pt x="433" y="360"/>
                    </a:lnTo>
                    <a:lnTo>
                      <a:pt x="464" y="374"/>
                    </a:lnTo>
                    <a:lnTo>
                      <a:pt x="496" y="389"/>
                    </a:lnTo>
                    <a:lnTo>
                      <a:pt x="521" y="398"/>
                    </a:lnTo>
                    <a:lnTo>
                      <a:pt x="556" y="408"/>
                    </a:lnTo>
                    <a:lnTo>
                      <a:pt x="591" y="416"/>
                    </a:lnTo>
                    <a:lnTo>
                      <a:pt x="624" y="423"/>
                    </a:lnTo>
                    <a:lnTo>
                      <a:pt x="659" y="431"/>
                    </a:lnTo>
                    <a:lnTo>
                      <a:pt x="700" y="438"/>
                    </a:lnTo>
                    <a:lnTo>
                      <a:pt x="741" y="444"/>
                    </a:lnTo>
                    <a:lnTo>
                      <a:pt x="779" y="444"/>
                    </a:lnTo>
                    <a:lnTo>
                      <a:pt x="804" y="446"/>
                    </a:lnTo>
                    <a:lnTo>
                      <a:pt x="831" y="445"/>
                    </a:lnTo>
                    <a:lnTo>
                      <a:pt x="852" y="443"/>
                    </a:lnTo>
                    <a:lnTo>
                      <a:pt x="873" y="440"/>
                    </a:lnTo>
                    <a:lnTo>
                      <a:pt x="892" y="434"/>
                    </a:lnTo>
                    <a:lnTo>
                      <a:pt x="955" y="412"/>
                    </a:lnTo>
                  </a:path>
                </a:pathLst>
              </a:custGeom>
              <a:solidFill>
                <a:srgbClr val="FFCC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pt-BR">
                  <a:solidFill>
                    <a:schemeClr val="bg1"/>
                  </a:solidFill>
                </a:endParaRPr>
              </a:p>
            </p:txBody>
          </p:sp>
        </p:grpSp>
        <p:sp>
          <p:nvSpPr>
            <p:cNvPr id="23603" name="Rectangle 102"/>
            <p:cNvSpPr>
              <a:spLocks noChangeArrowheads="1"/>
            </p:cNvSpPr>
            <p:nvPr/>
          </p:nvSpPr>
          <p:spPr bwMode="auto">
            <a:xfrm>
              <a:off x="2206" y="2796"/>
              <a:ext cx="117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pPr>
              <a:r>
                <a:rPr lang="en-US" altLang="pt-BR" b="1">
                  <a:solidFill>
                    <a:schemeClr val="bg1"/>
                  </a:solidFill>
                  <a:latin typeface="Arial" charset="0"/>
                </a:rPr>
                <a:t>Gerenciamento</a:t>
              </a:r>
            </a:p>
            <a:p>
              <a:pPr algn="ctr">
                <a:lnSpc>
                  <a:spcPct val="90000"/>
                </a:lnSpc>
              </a:pPr>
              <a:r>
                <a:rPr lang="en-US" altLang="pt-BR" b="1">
                  <a:solidFill>
                    <a:schemeClr val="bg1"/>
                  </a:solidFill>
                  <a:latin typeface="Arial" charset="0"/>
                </a:rPr>
                <a:t>Informação</a:t>
              </a:r>
            </a:p>
          </p:txBody>
        </p:sp>
        <p:sp>
          <p:nvSpPr>
            <p:cNvPr id="23604" name="Rectangle 103"/>
            <p:cNvSpPr>
              <a:spLocks noChangeArrowheads="1"/>
            </p:cNvSpPr>
            <p:nvPr/>
          </p:nvSpPr>
          <p:spPr bwMode="auto">
            <a:xfrm>
              <a:off x="2592" y="960"/>
              <a:ext cx="124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b="1">
                  <a:solidFill>
                    <a:schemeClr val="bg1"/>
                  </a:solidFill>
                  <a:latin typeface="Arial" charset="0"/>
                </a:rPr>
                <a:t>Armazenamento</a:t>
              </a:r>
            </a:p>
          </p:txBody>
        </p:sp>
        <p:sp>
          <p:nvSpPr>
            <p:cNvPr id="23605" name="Rectangle 104"/>
            <p:cNvSpPr>
              <a:spLocks noChangeArrowheads="1"/>
            </p:cNvSpPr>
            <p:nvPr/>
          </p:nvSpPr>
          <p:spPr bwMode="auto">
            <a:xfrm>
              <a:off x="3600" y="2448"/>
              <a:ext cx="117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b="1">
                  <a:solidFill>
                    <a:schemeClr val="bg1"/>
                  </a:solidFill>
                  <a:latin typeface="Arial" charset="0"/>
                </a:rPr>
                <a:t>Recuperação/</a:t>
              </a:r>
            </a:p>
            <a:p>
              <a:pPr>
                <a:lnSpc>
                  <a:spcPct val="90000"/>
                </a:lnSpc>
              </a:pPr>
              <a:r>
                <a:rPr lang="en-US" altLang="pt-BR" b="1">
                  <a:solidFill>
                    <a:schemeClr val="bg1"/>
                  </a:solidFill>
                  <a:latin typeface="Arial" charset="0"/>
                </a:rPr>
                <a:t>Gerenciamento</a:t>
              </a:r>
            </a:p>
          </p:txBody>
        </p:sp>
        <p:sp>
          <p:nvSpPr>
            <p:cNvPr id="23606" name="Rectangle 105"/>
            <p:cNvSpPr>
              <a:spLocks noChangeArrowheads="1"/>
            </p:cNvSpPr>
            <p:nvPr/>
          </p:nvSpPr>
          <p:spPr bwMode="auto">
            <a:xfrm>
              <a:off x="1104" y="1872"/>
              <a:ext cx="117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b="1">
                  <a:solidFill>
                    <a:schemeClr val="bg1"/>
                  </a:solidFill>
                  <a:latin typeface="Arial" charset="0"/>
                </a:rPr>
                <a:t>Recuperação</a:t>
              </a:r>
            </a:p>
            <a:p>
              <a:pPr>
                <a:lnSpc>
                  <a:spcPct val="90000"/>
                </a:lnSpc>
              </a:pPr>
              <a:r>
                <a:rPr lang="en-US" altLang="pt-BR" b="1">
                  <a:solidFill>
                    <a:schemeClr val="bg1"/>
                  </a:solidFill>
                  <a:latin typeface="Arial" charset="0"/>
                </a:rPr>
                <a:t>Gerenciamento</a:t>
              </a:r>
            </a:p>
          </p:txBody>
        </p:sp>
        <p:sp>
          <p:nvSpPr>
            <p:cNvPr id="23607" name="Rectangle 106"/>
            <p:cNvSpPr>
              <a:spLocks noChangeArrowheads="1"/>
            </p:cNvSpPr>
            <p:nvPr/>
          </p:nvSpPr>
          <p:spPr bwMode="auto">
            <a:xfrm>
              <a:off x="500" y="3228"/>
              <a:ext cx="84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b="1">
                  <a:solidFill>
                    <a:schemeClr val="bg1"/>
                  </a:solidFill>
                  <a:latin typeface="Arial" charset="0"/>
                </a:rPr>
                <a:t>Impressão</a:t>
              </a:r>
            </a:p>
          </p:txBody>
        </p:sp>
        <p:sp>
          <p:nvSpPr>
            <p:cNvPr id="23608" name="Rectangle 107"/>
            <p:cNvSpPr>
              <a:spLocks noChangeArrowheads="1"/>
            </p:cNvSpPr>
            <p:nvPr/>
          </p:nvSpPr>
          <p:spPr bwMode="auto">
            <a:xfrm>
              <a:off x="337" y="1043"/>
              <a:ext cx="109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b="1">
                  <a:solidFill>
                    <a:schemeClr val="bg1"/>
                  </a:solidFill>
                  <a:latin typeface="Arial" charset="0"/>
                </a:rPr>
                <a:t>Arquivamento</a:t>
              </a:r>
            </a:p>
          </p:txBody>
        </p:sp>
        <p:grpSp>
          <p:nvGrpSpPr>
            <p:cNvPr id="23609" name="Group 108"/>
            <p:cNvGrpSpPr>
              <a:grpSpLocks/>
            </p:cNvGrpSpPr>
            <p:nvPr/>
          </p:nvGrpSpPr>
          <p:grpSpPr bwMode="auto">
            <a:xfrm>
              <a:off x="1469" y="1799"/>
              <a:ext cx="72" cy="49"/>
              <a:chOff x="1277" y="1991"/>
              <a:chExt cx="72" cy="49"/>
            </a:xfrm>
          </p:grpSpPr>
          <p:sp>
            <p:nvSpPr>
              <p:cNvPr id="23892" name="Freeform 109"/>
              <p:cNvSpPr>
                <a:spLocks/>
              </p:cNvSpPr>
              <p:nvPr/>
            </p:nvSpPr>
            <p:spPr bwMode="auto">
              <a:xfrm>
                <a:off x="1277" y="1991"/>
                <a:ext cx="31" cy="24"/>
              </a:xfrm>
              <a:custGeom>
                <a:avLst/>
                <a:gdLst>
                  <a:gd name="T0" fmla="*/ 0 w 31"/>
                  <a:gd name="T1" fmla="*/ 0 h 24"/>
                  <a:gd name="T2" fmla="*/ 20 w 31"/>
                  <a:gd name="T3" fmla="*/ 0 h 24"/>
                  <a:gd name="T4" fmla="*/ 30 w 31"/>
                  <a:gd name="T5" fmla="*/ 0 h 24"/>
                  <a:gd name="T6" fmla="*/ 20 w 31"/>
                  <a:gd name="T7" fmla="*/ 12 h 24"/>
                  <a:gd name="T8" fmla="*/ 10 w 31"/>
                  <a:gd name="T9" fmla="*/ 12 h 24"/>
                  <a:gd name="T10" fmla="*/ 10 w 31"/>
                  <a:gd name="T11" fmla="*/ 23 h 24"/>
                  <a:gd name="T12" fmla="*/ 20 w 31"/>
                  <a:gd name="T13" fmla="*/ 23 h 24"/>
                  <a:gd name="T14" fmla="*/ 30 w 31"/>
                  <a:gd name="T15" fmla="*/ 23 h 2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4"/>
                  <a:gd name="T26" fmla="*/ 31 w 3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4">
                    <a:moveTo>
                      <a:pt x="0" y="0"/>
                    </a:moveTo>
                    <a:lnTo>
                      <a:pt x="20" y="0"/>
                    </a:lnTo>
                    <a:lnTo>
                      <a:pt x="30" y="0"/>
                    </a:lnTo>
                    <a:lnTo>
                      <a:pt x="20" y="12"/>
                    </a:lnTo>
                    <a:lnTo>
                      <a:pt x="10" y="12"/>
                    </a:lnTo>
                    <a:lnTo>
                      <a:pt x="10" y="23"/>
                    </a:lnTo>
                    <a:lnTo>
                      <a:pt x="20" y="23"/>
                    </a:lnTo>
                    <a:lnTo>
                      <a:pt x="30" y="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893" name="Freeform 110"/>
              <p:cNvSpPr>
                <a:spLocks/>
              </p:cNvSpPr>
              <p:nvPr/>
            </p:nvSpPr>
            <p:spPr bwMode="auto">
              <a:xfrm>
                <a:off x="1277" y="1991"/>
                <a:ext cx="31" cy="24"/>
              </a:xfrm>
              <a:custGeom>
                <a:avLst/>
                <a:gdLst>
                  <a:gd name="T0" fmla="*/ 0 w 31"/>
                  <a:gd name="T1" fmla="*/ 0 h 24"/>
                  <a:gd name="T2" fmla="*/ 10 w 31"/>
                  <a:gd name="T3" fmla="*/ 0 h 24"/>
                  <a:gd name="T4" fmla="*/ 20 w 31"/>
                  <a:gd name="T5" fmla="*/ 0 h 24"/>
                  <a:gd name="T6" fmla="*/ 30 w 31"/>
                  <a:gd name="T7" fmla="*/ 0 h 24"/>
                  <a:gd name="T8" fmla="*/ 10 w 31"/>
                  <a:gd name="T9" fmla="*/ 12 h 24"/>
                  <a:gd name="T10" fmla="*/ 10 w 31"/>
                  <a:gd name="T11" fmla="*/ 23 h 24"/>
                  <a:gd name="T12" fmla="*/ 20 w 31"/>
                  <a:gd name="T13" fmla="*/ 23 h 24"/>
                  <a:gd name="T14" fmla="*/ 30 w 31"/>
                  <a:gd name="T15" fmla="*/ 23 h 2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4"/>
                  <a:gd name="T26" fmla="*/ 31 w 3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4">
                    <a:moveTo>
                      <a:pt x="0" y="0"/>
                    </a:moveTo>
                    <a:lnTo>
                      <a:pt x="10" y="0"/>
                    </a:lnTo>
                    <a:lnTo>
                      <a:pt x="20" y="0"/>
                    </a:lnTo>
                    <a:lnTo>
                      <a:pt x="30" y="0"/>
                    </a:lnTo>
                    <a:lnTo>
                      <a:pt x="10" y="12"/>
                    </a:lnTo>
                    <a:lnTo>
                      <a:pt x="10" y="23"/>
                    </a:lnTo>
                    <a:lnTo>
                      <a:pt x="20" y="23"/>
                    </a:lnTo>
                    <a:lnTo>
                      <a:pt x="30" y="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grpSp>
            <p:nvGrpSpPr>
              <p:cNvPr id="23894" name="Group 111"/>
              <p:cNvGrpSpPr>
                <a:grpSpLocks/>
              </p:cNvGrpSpPr>
              <p:nvPr/>
            </p:nvGrpSpPr>
            <p:grpSpPr bwMode="auto">
              <a:xfrm>
                <a:off x="1297" y="2014"/>
                <a:ext cx="52" cy="26"/>
                <a:chOff x="1297" y="2014"/>
                <a:chExt cx="52" cy="26"/>
              </a:xfrm>
            </p:grpSpPr>
            <p:sp>
              <p:nvSpPr>
                <p:cNvPr id="23895" name="Freeform 112"/>
                <p:cNvSpPr>
                  <a:spLocks/>
                </p:cNvSpPr>
                <p:nvPr/>
              </p:nvSpPr>
              <p:spPr bwMode="auto">
                <a:xfrm>
                  <a:off x="1297" y="2014"/>
                  <a:ext cx="52" cy="24"/>
                </a:xfrm>
                <a:custGeom>
                  <a:avLst/>
                  <a:gdLst>
                    <a:gd name="T0" fmla="*/ 51 w 52"/>
                    <a:gd name="T1" fmla="*/ 0 h 24"/>
                    <a:gd name="T2" fmla="*/ 51 w 52"/>
                    <a:gd name="T3" fmla="*/ 0 h 24"/>
                    <a:gd name="T4" fmla="*/ 10 w 52"/>
                    <a:gd name="T5" fmla="*/ 0 h 24"/>
                    <a:gd name="T6" fmla="*/ 0 w 52"/>
                    <a:gd name="T7" fmla="*/ 0 h 24"/>
                    <a:gd name="T8" fmla="*/ 0 w 52"/>
                    <a:gd name="T9" fmla="*/ 11 h 24"/>
                    <a:gd name="T10" fmla="*/ 21 w 52"/>
                    <a:gd name="T11" fmla="*/ 23 h 24"/>
                    <a:gd name="T12" fmla="*/ 51 w 52"/>
                    <a:gd name="T13" fmla="*/ 23 h 24"/>
                    <a:gd name="T14" fmla="*/ 51 w 52"/>
                    <a:gd name="T15" fmla="*/ 11 h 24"/>
                    <a:gd name="T16" fmla="*/ 51 w 52"/>
                    <a:gd name="T17" fmla="*/ 0 h 24"/>
                    <a:gd name="T18" fmla="*/ 10 w 52"/>
                    <a:gd name="T19" fmla="*/ 0 h 24"/>
                    <a:gd name="T20" fmla="*/ 0 w 52"/>
                    <a:gd name="T21" fmla="*/ 0 h 24"/>
                    <a:gd name="T22" fmla="*/ 0 w 52"/>
                    <a:gd name="T23" fmla="*/ 11 h 24"/>
                    <a:gd name="T24" fmla="*/ 21 w 52"/>
                    <a:gd name="T25" fmla="*/ 23 h 24"/>
                    <a:gd name="T26" fmla="*/ 51 w 52"/>
                    <a:gd name="T27" fmla="*/ 23 h 24"/>
                    <a:gd name="T28" fmla="*/ 51 w 52"/>
                    <a:gd name="T29" fmla="*/ 11 h 24"/>
                    <a:gd name="T30" fmla="*/ 51 w 52"/>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4"/>
                    <a:gd name="T50" fmla="*/ 52 w 5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4">
                      <a:moveTo>
                        <a:pt x="51" y="0"/>
                      </a:moveTo>
                      <a:lnTo>
                        <a:pt x="51" y="0"/>
                      </a:lnTo>
                      <a:lnTo>
                        <a:pt x="10" y="0"/>
                      </a:lnTo>
                      <a:lnTo>
                        <a:pt x="0" y="0"/>
                      </a:lnTo>
                      <a:lnTo>
                        <a:pt x="0" y="11"/>
                      </a:lnTo>
                      <a:lnTo>
                        <a:pt x="21" y="23"/>
                      </a:lnTo>
                      <a:lnTo>
                        <a:pt x="51" y="23"/>
                      </a:lnTo>
                      <a:lnTo>
                        <a:pt x="51" y="11"/>
                      </a:lnTo>
                      <a:lnTo>
                        <a:pt x="51" y="0"/>
                      </a:lnTo>
                      <a:lnTo>
                        <a:pt x="10" y="0"/>
                      </a:lnTo>
                      <a:lnTo>
                        <a:pt x="0" y="0"/>
                      </a:lnTo>
                      <a:lnTo>
                        <a:pt x="0" y="11"/>
                      </a:lnTo>
                      <a:lnTo>
                        <a:pt x="21" y="23"/>
                      </a:lnTo>
                      <a:lnTo>
                        <a:pt x="51" y="23"/>
                      </a:lnTo>
                      <a:lnTo>
                        <a:pt x="51" y="11"/>
                      </a:lnTo>
                      <a:lnTo>
                        <a:pt x="5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896" name="Freeform 113"/>
                <p:cNvSpPr>
                  <a:spLocks/>
                </p:cNvSpPr>
                <p:nvPr/>
              </p:nvSpPr>
              <p:spPr bwMode="auto">
                <a:xfrm>
                  <a:off x="1297" y="2014"/>
                  <a:ext cx="52" cy="12"/>
                </a:xfrm>
                <a:custGeom>
                  <a:avLst/>
                  <a:gdLst>
                    <a:gd name="T0" fmla="*/ 51 w 52"/>
                    <a:gd name="T1" fmla="*/ 11 h 12"/>
                    <a:gd name="T2" fmla="*/ 51 w 52"/>
                    <a:gd name="T3" fmla="*/ 11 h 12"/>
                    <a:gd name="T4" fmla="*/ 21 w 52"/>
                    <a:gd name="T5" fmla="*/ 11 h 12"/>
                    <a:gd name="T6" fmla="*/ 10 w 52"/>
                    <a:gd name="T7" fmla="*/ 0 h 12"/>
                    <a:gd name="T8" fmla="*/ 0 w 52"/>
                    <a:gd name="T9" fmla="*/ 11 h 12"/>
                    <a:gd name="T10" fmla="*/ 0 60000 65536"/>
                    <a:gd name="T11" fmla="*/ 0 60000 65536"/>
                    <a:gd name="T12" fmla="*/ 0 60000 65536"/>
                    <a:gd name="T13" fmla="*/ 0 60000 65536"/>
                    <a:gd name="T14" fmla="*/ 0 60000 65536"/>
                    <a:gd name="T15" fmla="*/ 0 w 52"/>
                    <a:gd name="T16" fmla="*/ 0 h 12"/>
                    <a:gd name="T17" fmla="*/ 52 w 52"/>
                    <a:gd name="T18" fmla="*/ 12 h 12"/>
                  </a:gdLst>
                  <a:ahLst/>
                  <a:cxnLst>
                    <a:cxn ang="T10">
                      <a:pos x="T0" y="T1"/>
                    </a:cxn>
                    <a:cxn ang="T11">
                      <a:pos x="T2" y="T3"/>
                    </a:cxn>
                    <a:cxn ang="T12">
                      <a:pos x="T4" y="T5"/>
                    </a:cxn>
                    <a:cxn ang="T13">
                      <a:pos x="T6" y="T7"/>
                    </a:cxn>
                    <a:cxn ang="T14">
                      <a:pos x="T8" y="T9"/>
                    </a:cxn>
                  </a:cxnLst>
                  <a:rect l="T15" t="T16" r="T17" b="T18"/>
                  <a:pathLst>
                    <a:path w="52" h="12">
                      <a:moveTo>
                        <a:pt x="51" y="11"/>
                      </a:moveTo>
                      <a:lnTo>
                        <a:pt x="51" y="11"/>
                      </a:lnTo>
                      <a:lnTo>
                        <a:pt x="21" y="11"/>
                      </a:lnTo>
                      <a:lnTo>
                        <a:pt x="10" y="0"/>
                      </a:lnTo>
                      <a:lnTo>
                        <a:pt x="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897" name="Freeform 114"/>
                <p:cNvSpPr>
                  <a:spLocks/>
                </p:cNvSpPr>
                <p:nvPr/>
              </p:nvSpPr>
              <p:spPr bwMode="auto">
                <a:xfrm>
                  <a:off x="1297" y="2014"/>
                  <a:ext cx="52" cy="12"/>
                </a:xfrm>
                <a:custGeom>
                  <a:avLst/>
                  <a:gdLst>
                    <a:gd name="T0" fmla="*/ 51 w 52"/>
                    <a:gd name="T1" fmla="*/ 11 h 12"/>
                    <a:gd name="T2" fmla="*/ 51 w 52"/>
                    <a:gd name="T3" fmla="*/ 11 h 12"/>
                    <a:gd name="T4" fmla="*/ 21 w 52"/>
                    <a:gd name="T5" fmla="*/ 11 h 12"/>
                    <a:gd name="T6" fmla="*/ 10 w 52"/>
                    <a:gd name="T7" fmla="*/ 0 h 12"/>
                    <a:gd name="T8" fmla="*/ 0 w 52"/>
                    <a:gd name="T9" fmla="*/ 11 h 12"/>
                    <a:gd name="T10" fmla="*/ 0 60000 65536"/>
                    <a:gd name="T11" fmla="*/ 0 60000 65536"/>
                    <a:gd name="T12" fmla="*/ 0 60000 65536"/>
                    <a:gd name="T13" fmla="*/ 0 60000 65536"/>
                    <a:gd name="T14" fmla="*/ 0 60000 65536"/>
                    <a:gd name="T15" fmla="*/ 0 w 52"/>
                    <a:gd name="T16" fmla="*/ 0 h 12"/>
                    <a:gd name="T17" fmla="*/ 52 w 52"/>
                    <a:gd name="T18" fmla="*/ 12 h 12"/>
                  </a:gdLst>
                  <a:ahLst/>
                  <a:cxnLst>
                    <a:cxn ang="T10">
                      <a:pos x="T0" y="T1"/>
                    </a:cxn>
                    <a:cxn ang="T11">
                      <a:pos x="T2" y="T3"/>
                    </a:cxn>
                    <a:cxn ang="T12">
                      <a:pos x="T4" y="T5"/>
                    </a:cxn>
                    <a:cxn ang="T13">
                      <a:pos x="T6" y="T7"/>
                    </a:cxn>
                    <a:cxn ang="T14">
                      <a:pos x="T8" y="T9"/>
                    </a:cxn>
                  </a:cxnLst>
                  <a:rect l="T15" t="T16" r="T17" b="T18"/>
                  <a:pathLst>
                    <a:path w="52" h="12">
                      <a:moveTo>
                        <a:pt x="51" y="11"/>
                      </a:moveTo>
                      <a:lnTo>
                        <a:pt x="51" y="11"/>
                      </a:lnTo>
                      <a:lnTo>
                        <a:pt x="21" y="11"/>
                      </a:lnTo>
                      <a:lnTo>
                        <a:pt x="10" y="0"/>
                      </a:lnTo>
                      <a:lnTo>
                        <a:pt x="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898" name="Freeform 115"/>
                <p:cNvSpPr>
                  <a:spLocks/>
                </p:cNvSpPr>
                <p:nvPr/>
              </p:nvSpPr>
              <p:spPr bwMode="auto">
                <a:xfrm>
                  <a:off x="1307" y="2014"/>
                  <a:ext cx="42" cy="12"/>
                </a:xfrm>
                <a:custGeom>
                  <a:avLst/>
                  <a:gdLst>
                    <a:gd name="T0" fmla="*/ 0 w 42"/>
                    <a:gd name="T1" fmla="*/ 0 h 12"/>
                    <a:gd name="T2" fmla="*/ 0 w 42"/>
                    <a:gd name="T3" fmla="*/ 0 h 12"/>
                    <a:gd name="T4" fmla="*/ 11 w 42"/>
                    <a:gd name="T5" fmla="*/ 0 h 12"/>
                    <a:gd name="T6" fmla="*/ 11 w 42"/>
                    <a:gd name="T7" fmla="*/ 11 h 12"/>
                    <a:gd name="T8" fmla="*/ 41 w 42"/>
                    <a:gd name="T9" fmla="*/ 11 h 12"/>
                    <a:gd name="T10" fmla="*/ 0 60000 65536"/>
                    <a:gd name="T11" fmla="*/ 0 60000 65536"/>
                    <a:gd name="T12" fmla="*/ 0 60000 65536"/>
                    <a:gd name="T13" fmla="*/ 0 60000 65536"/>
                    <a:gd name="T14" fmla="*/ 0 60000 65536"/>
                    <a:gd name="T15" fmla="*/ 0 w 42"/>
                    <a:gd name="T16" fmla="*/ 0 h 12"/>
                    <a:gd name="T17" fmla="*/ 42 w 42"/>
                    <a:gd name="T18" fmla="*/ 12 h 12"/>
                  </a:gdLst>
                  <a:ahLst/>
                  <a:cxnLst>
                    <a:cxn ang="T10">
                      <a:pos x="T0" y="T1"/>
                    </a:cxn>
                    <a:cxn ang="T11">
                      <a:pos x="T2" y="T3"/>
                    </a:cxn>
                    <a:cxn ang="T12">
                      <a:pos x="T4" y="T5"/>
                    </a:cxn>
                    <a:cxn ang="T13">
                      <a:pos x="T6" y="T7"/>
                    </a:cxn>
                    <a:cxn ang="T14">
                      <a:pos x="T8" y="T9"/>
                    </a:cxn>
                  </a:cxnLst>
                  <a:rect l="T15" t="T16" r="T17" b="T18"/>
                  <a:pathLst>
                    <a:path w="42" h="12">
                      <a:moveTo>
                        <a:pt x="0" y="0"/>
                      </a:moveTo>
                      <a:lnTo>
                        <a:pt x="0" y="0"/>
                      </a:lnTo>
                      <a:lnTo>
                        <a:pt x="11" y="0"/>
                      </a:lnTo>
                      <a:lnTo>
                        <a:pt x="11" y="11"/>
                      </a:lnTo>
                      <a:lnTo>
                        <a:pt x="4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899" name="Freeform 116"/>
                <p:cNvSpPr>
                  <a:spLocks/>
                </p:cNvSpPr>
                <p:nvPr/>
              </p:nvSpPr>
              <p:spPr bwMode="auto">
                <a:xfrm>
                  <a:off x="1307" y="2014"/>
                  <a:ext cx="42" cy="12"/>
                </a:xfrm>
                <a:custGeom>
                  <a:avLst/>
                  <a:gdLst>
                    <a:gd name="T0" fmla="*/ 0 w 42"/>
                    <a:gd name="T1" fmla="*/ 0 h 12"/>
                    <a:gd name="T2" fmla="*/ 11 w 42"/>
                    <a:gd name="T3" fmla="*/ 0 h 12"/>
                    <a:gd name="T4" fmla="*/ 11 w 42"/>
                    <a:gd name="T5" fmla="*/ 11 h 12"/>
                    <a:gd name="T6" fmla="*/ 41 w 42"/>
                    <a:gd name="T7" fmla="*/ 11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1" y="0"/>
                      </a:lnTo>
                      <a:lnTo>
                        <a:pt x="11" y="11"/>
                      </a:lnTo>
                      <a:lnTo>
                        <a:pt x="4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900" name="Line 117"/>
                <p:cNvSpPr>
                  <a:spLocks noChangeShapeType="1"/>
                </p:cNvSpPr>
                <p:nvPr/>
              </p:nvSpPr>
              <p:spPr bwMode="auto">
                <a:xfrm flipV="1">
                  <a:off x="1322" y="2025"/>
                  <a:ext cx="0" cy="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grpSp>
        <p:grpSp>
          <p:nvGrpSpPr>
            <p:cNvPr id="23610" name="Group 118"/>
            <p:cNvGrpSpPr>
              <a:grpSpLocks/>
            </p:cNvGrpSpPr>
            <p:nvPr/>
          </p:nvGrpSpPr>
          <p:grpSpPr bwMode="auto">
            <a:xfrm>
              <a:off x="1556" y="1356"/>
              <a:ext cx="175" cy="462"/>
              <a:chOff x="1318" y="1530"/>
              <a:chExt cx="175" cy="462"/>
            </a:xfrm>
          </p:grpSpPr>
          <p:grpSp>
            <p:nvGrpSpPr>
              <p:cNvPr id="23763" name="Group 119"/>
              <p:cNvGrpSpPr>
                <a:grpSpLocks/>
              </p:cNvGrpSpPr>
              <p:nvPr/>
            </p:nvGrpSpPr>
            <p:grpSpPr bwMode="auto">
              <a:xfrm>
                <a:off x="1338" y="1530"/>
                <a:ext cx="147" cy="443"/>
                <a:chOff x="1338" y="1530"/>
                <a:chExt cx="147" cy="443"/>
              </a:xfrm>
            </p:grpSpPr>
            <p:sp>
              <p:nvSpPr>
                <p:cNvPr id="23770" name="Freeform 120"/>
                <p:cNvSpPr>
                  <a:spLocks/>
                </p:cNvSpPr>
                <p:nvPr/>
              </p:nvSpPr>
              <p:spPr bwMode="auto">
                <a:xfrm>
                  <a:off x="1338" y="1548"/>
                  <a:ext cx="22" cy="422"/>
                </a:xfrm>
                <a:custGeom>
                  <a:avLst/>
                  <a:gdLst>
                    <a:gd name="T0" fmla="*/ 21 w 22"/>
                    <a:gd name="T1" fmla="*/ 0 h 422"/>
                    <a:gd name="T2" fmla="*/ 21 w 22"/>
                    <a:gd name="T3" fmla="*/ 0 h 422"/>
                    <a:gd name="T4" fmla="*/ 0 w 22"/>
                    <a:gd name="T5" fmla="*/ 34 h 422"/>
                    <a:gd name="T6" fmla="*/ 0 w 22"/>
                    <a:gd name="T7" fmla="*/ 386 h 422"/>
                    <a:gd name="T8" fmla="*/ 21 w 22"/>
                    <a:gd name="T9" fmla="*/ 421 h 422"/>
                    <a:gd name="T10" fmla="*/ 0 60000 65536"/>
                    <a:gd name="T11" fmla="*/ 0 60000 65536"/>
                    <a:gd name="T12" fmla="*/ 0 60000 65536"/>
                    <a:gd name="T13" fmla="*/ 0 60000 65536"/>
                    <a:gd name="T14" fmla="*/ 0 60000 65536"/>
                    <a:gd name="T15" fmla="*/ 0 w 22"/>
                    <a:gd name="T16" fmla="*/ 0 h 422"/>
                    <a:gd name="T17" fmla="*/ 22 w 22"/>
                    <a:gd name="T18" fmla="*/ 422 h 422"/>
                  </a:gdLst>
                  <a:ahLst/>
                  <a:cxnLst>
                    <a:cxn ang="T10">
                      <a:pos x="T0" y="T1"/>
                    </a:cxn>
                    <a:cxn ang="T11">
                      <a:pos x="T2" y="T3"/>
                    </a:cxn>
                    <a:cxn ang="T12">
                      <a:pos x="T4" y="T5"/>
                    </a:cxn>
                    <a:cxn ang="T13">
                      <a:pos x="T6" y="T7"/>
                    </a:cxn>
                    <a:cxn ang="T14">
                      <a:pos x="T8" y="T9"/>
                    </a:cxn>
                  </a:cxnLst>
                  <a:rect l="T15" t="T16" r="T17" b="T18"/>
                  <a:pathLst>
                    <a:path w="22" h="422">
                      <a:moveTo>
                        <a:pt x="21" y="0"/>
                      </a:moveTo>
                      <a:lnTo>
                        <a:pt x="21" y="0"/>
                      </a:lnTo>
                      <a:lnTo>
                        <a:pt x="0" y="34"/>
                      </a:lnTo>
                      <a:lnTo>
                        <a:pt x="0" y="386"/>
                      </a:lnTo>
                      <a:lnTo>
                        <a:pt x="21" y="4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71" name="Freeform 121"/>
                <p:cNvSpPr>
                  <a:spLocks/>
                </p:cNvSpPr>
                <p:nvPr/>
              </p:nvSpPr>
              <p:spPr bwMode="auto">
                <a:xfrm>
                  <a:off x="1338" y="1548"/>
                  <a:ext cx="22" cy="422"/>
                </a:xfrm>
                <a:custGeom>
                  <a:avLst/>
                  <a:gdLst>
                    <a:gd name="T0" fmla="*/ 21 w 22"/>
                    <a:gd name="T1" fmla="*/ 0 h 422"/>
                    <a:gd name="T2" fmla="*/ 0 w 22"/>
                    <a:gd name="T3" fmla="*/ 34 h 422"/>
                    <a:gd name="T4" fmla="*/ 0 w 22"/>
                    <a:gd name="T5" fmla="*/ 386 h 422"/>
                    <a:gd name="T6" fmla="*/ 21 w 22"/>
                    <a:gd name="T7" fmla="*/ 421 h 422"/>
                    <a:gd name="T8" fmla="*/ 0 60000 65536"/>
                    <a:gd name="T9" fmla="*/ 0 60000 65536"/>
                    <a:gd name="T10" fmla="*/ 0 60000 65536"/>
                    <a:gd name="T11" fmla="*/ 0 60000 65536"/>
                    <a:gd name="T12" fmla="*/ 0 w 22"/>
                    <a:gd name="T13" fmla="*/ 0 h 422"/>
                    <a:gd name="T14" fmla="*/ 22 w 22"/>
                    <a:gd name="T15" fmla="*/ 422 h 422"/>
                  </a:gdLst>
                  <a:ahLst/>
                  <a:cxnLst>
                    <a:cxn ang="T8">
                      <a:pos x="T0" y="T1"/>
                    </a:cxn>
                    <a:cxn ang="T9">
                      <a:pos x="T2" y="T3"/>
                    </a:cxn>
                    <a:cxn ang="T10">
                      <a:pos x="T4" y="T5"/>
                    </a:cxn>
                    <a:cxn ang="T11">
                      <a:pos x="T6" y="T7"/>
                    </a:cxn>
                  </a:cxnLst>
                  <a:rect l="T12" t="T13" r="T14" b="T15"/>
                  <a:pathLst>
                    <a:path w="22" h="422">
                      <a:moveTo>
                        <a:pt x="21" y="0"/>
                      </a:moveTo>
                      <a:lnTo>
                        <a:pt x="0" y="34"/>
                      </a:lnTo>
                      <a:lnTo>
                        <a:pt x="0" y="386"/>
                      </a:lnTo>
                      <a:lnTo>
                        <a:pt x="21" y="4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72" name="AutoShape 122"/>
                <p:cNvSpPr>
                  <a:spLocks noChangeArrowheads="1"/>
                </p:cNvSpPr>
                <p:nvPr/>
              </p:nvSpPr>
              <p:spPr bwMode="auto">
                <a:xfrm>
                  <a:off x="1434" y="1552"/>
                  <a:ext cx="15" cy="416"/>
                </a:xfrm>
                <a:prstGeom prst="roundRect">
                  <a:avLst>
                    <a:gd name="adj" fmla="val 16120"/>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73" name="AutoShape 123"/>
                <p:cNvSpPr>
                  <a:spLocks noChangeArrowheads="1"/>
                </p:cNvSpPr>
                <p:nvPr/>
              </p:nvSpPr>
              <p:spPr bwMode="auto">
                <a:xfrm>
                  <a:off x="1363" y="1552"/>
                  <a:ext cx="66" cy="416"/>
                </a:xfrm>
                <a:prstGeom prst="roundRect">
                  <a:avLst>
                    <a:gd name="adj" fmla="val 6093"/>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74" name="Rectangle 124"/>
                <p:cNvSpPr>
                  <a:spLocks noChangeArrowheads="1"/>
                </p:cNvSpPr>
                <p:nvPr/>
              </p:nvSpPr>
              <p:spPr bwMode="auto">
                <a:xfrm>
                  <a:off x="1379" y="1552"/>
                  <a:ext cx="2" cy="41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75" name="Line 125"/>
                <p:cNvSpPr>
                  <a:spLocks noChangeShapeType="1"/>
                </p:cNvSpPr>
                <p:nvPr/>
              </p:nvSpPr>
              <p:spPr bwMode="auto">
                <a:xfrm>
                  <a:off x="1393" y="1548"/>
                  <a:ext cx="0" cy="4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76" name="Rectangle 126"/>
                <p:cNvSpPr>
                  <a:spLocks noChangeArrowheads="1"/>
                </p:cNvSpPr>
                <p:nvPr/>
              </p:nvSpPr>
              <p:spPr bwMode="auto">
                <a:xfrm>
                  <a:off x="1379" y="1575"/>
                  <a:ext cx="2" cy="75"/>
                </a:xfrm>
                <a:prstGeom prst="rect">
                  <a:avLst/>
                </a:prstGeom>
                <a:solidFill>
                  <a:srgbClr val="000000"/>
                </a:solidFill>
                <a:ln w="12700">
                  <a:solidFill>
                    <a:srgbClr val="000000"/>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77" name="Oval 127"/>
                <p:cNvSpPr>
                  <a:spLocks noChangeArrowheads="1"/>
                </p:cNvSpPr>
                <p:nvPr/>
              </p:nvSpPr>
              <p:spPr bwMode="auto">
                <a:xfrm flipH="1" flipV="1">
                  <a:off x="1367" y="1548"/>
                  <a:ext cx="16" cy="16"/>
                </a:xfrm>
                <a:prstGeom prst="ellipse">
                  <a:avLst/>
                </a:prstGeom>
                <a:solidFill>
                  <a:srgbClr val="00000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778" name="Line 128"/>
                <p:cNvSpPr>
                  <a:spLocks noChangeShapeType="1"/>
                </p:cNvSpPr>
                <p:nvPr/>
              </p:nvSpPr>
              <p:spPr bwMode="auto">
                <a:xfrm>
                  <a:off x="1363" y="1560"/>
                  <a:ext cx="0" cy="4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79" name="Line 129"/>
                <p:cNvSpPr>
                  <a:spLocks noChangeShapeType="1"/>
                </p:cNvSpPr>
                <p:nvPr/>
              </p:nvSpPr>
              <p:spPr bwMode="auto">
                <a:xfrm>
                  <a:off x="1430" y="155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0" name="Line 130"/>
                <p:cNvSpPr>
                  <a:spLocks noChangeShapeType="1"/>
                </p:cNvSpPr>
                <p:nvPr/>
              </p:nvSpPr>
              <p:spPr bwMode="auto">
                <a:xfrm>
                  <a:off x="1430" y="156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1" name="Line 131"/>
                <p:cNvSpPr>
                  <a:spLocks noChangeShapeType="1"/>
                </p:cNvSpPr>
                <p:nvPr/>
              </p:nvSpPr>
              <p:spPr bwMode="auto">
                <a:xfrm>
                  <a:off x="1430" y="156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2" name="Line 132"/>
                <p:cNvSpPr>
                  <a:spLocks noChangeShapeType="1"/>
                </p:cNvSpPr>
                <p:nvPr/>
              </p:nvSpPr>
              <p:spPr bwMode="auto">
                <a:xfrm>
                  <a:off x="1430" y="157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3" name="Line 133"/>
                <p:cNvSpPr>
                  <a:spLocks noChangeShapeType="1"/>
                </p:cNvSpPr>
                <p:nvPr/>
              </p:nvSpPr>
              <p:spPr bwMode="auto">
                <a:xfrm>
                  <a:off x="1430" y="157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4" name="Line 134"/>
                <p:cNvSpPr>
                  <a:spLocks noChangeShapeType="1"/>
                </p:cNvSpPr>
                <p:nvPr/>
              </p:nvSpPr>
              <p:spPr bwMode="auto">
                <a:xfrm>
                  <a:off x="1430" y="158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5" name="Line 135"/>
                <p:cNvSpPr>
                  <a:spLocks noChangeShapeType="1"/>
                </p:cNvSpPr>
                <p:nvPr/>
              </p:nvSpPr>
              <p:spPr bwMode="auto">
                <a:xfrm>
                  <a:off x="1430" y="158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6" name="Line 136"/>
                <p:cNvSpPr>
                  <a:spLocks noChangeShapeType="1"/>
                </p:cNvSpPr>
                <p:nvPr/>
              </p:nvSpPr>
              <p:spPr bwMode="auto">
                <a:xfrm>
                  <a:off x="1430" y="159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7" name="Line 137"/>
                <p:cNvSpPr>
                  <a:spLocks noChangeShapeType="1"/>
                </p:cNvSpPr>
                <p:nvPr/>
              </p:nvSpPr>
              <p:spPr bwMode="auto">
                <a:xfrm>
                  <a:off x="1430" y="159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8" name="Line 138"/>
                <p:cNvSpPr>
                  <a:spLocks noChangeShapeType="1"/>
                </p:cNvSpPr>
                <p:nvPr/>
              </p:nvSpPr>
              <p:spPr bwMode="auto">
                <a:xfrm>
                  <a:off x="1430" y="160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89" name="Line 139"/>
                <p:cNvSpPr>
                  <a:spLocks noChangeShapeType="1"/>
                </p:cNvSpPr>
                <p:nvPr/>
              </p:nvSpPr>
              <p:spPr bwMode="auto">
                <a:xfrm>
                  <a:off x="1430" y="160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0" name="Line 140"/>
                <p:cNvSpPr>
                  <a:spLocks noChangeShapeType="1"/>
                </p:cNvSpPr>
                <p:nvPr/>
              </p:nvSpPr>
              <p:spPr bwMode="auto">
                <a:xfrm>
                  <a:off x="1430" y="162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1" name="Line 141"/>
                <p:cNvSpPr>
                  <a:spLocks noChangeShapeType="1"/>
                </p:cNvSpPr>
                <p:nvPr/>
              </p:nvSpPr>
              <p:spPr bwMode="auto">
                <a:xfrm>
                  <a:off x="1430" y="162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2" name="Line 142"/>
                <p:cNvSpPr>
                  <a:spLocks noChangeShapeType="1"/>
                </p:cNvSpPr>
                <p:nvPr/>
              </p:nvSpPr>
              <p:spPr bwMode="auto">
                <a:xfrm>
                  <a:off x="1430" y="162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3" name="Line 143"/>
                <p:cNvSpPr>
                  <a:spLocks noChangeShapeType="1"/>
                </p:cNvSpPr>
                <p:nvPr/>
              </p:nvSpPr>
              <p:spPr bwMode="auto">
                <a:xfrm>
                  <a:off x="1430" y="163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4" name="Line 144"/>
                <p:cNvSpPr>
                  <a:spLocks noChangeShapeType="1"/>
                </p:cNvSpPr>
                <p:nvPr/>
              </p:nvSpPr>
              <p:spPr bwMode="auto">
                <a:xfrm>
                  <a:off x="1430" y="163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5" name="Line 145"/>
                <p:cNvSpPr>
                  <a:spLocks noChangeShapeType="1"/>
                </p:cNvSpPr>
                <p:nvPr/>
              </p:nvSpPr>
              <p:spPr bwMode="auto">
                <a:xfrm>
                  <a:off x="1430" y="164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6" name="Line 146"/>
                <p:cNvSpPr>
                  <a:spLocks noChangeShapeType="1"/>
                </p:cNvSpPr>
                <p:nvPr/>
              </p:nvSpPr>
              <p:spPr bwMode="auto">
                <a:xfrm>
                  <a:off x="1430" y="164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7" name="Line 147"/>
                <p:cNvSpPr>
                  <a:spLocks noChangeShapeType="1"/>
                </p:cNvSpPr>
                <p:nvPr/>
              </p:nvSpPr>
              <p:spPr bwMode="auto">
                <a:xfrm>
                  <a:off x="1430" y="165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8" name="Line 148"/>
                <p:cNvSpPr>
                  <a:spLocks noChangeShapeType="1"/>
                </p:cNvSpPr>
                <p:nvPr/>
              </p:nvSpPr>
              <p:spPr bwMode="auto">
                <a:xfrm>
                  <a:off x="1430" y="165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799" name="Line 149"/>
                <p:cNvSpPr>
                  <a:spLocks noChangeShapeType="1"/>
                </p:cNvSpPr>
                <p:nvPr/>
              </p:nvSpPr>
              <p:spPr bwMode="auto">
                <a:xfrm>
                  <a:off x="1430" y="166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0" name="Line 150"/>
                <p:cNvSpPr>
                  <a:spLocks noChangeShapeType="1"/>
                </p:cNvSpPr>
                <p:nvPr/>
              </p:nvSpPr>
              <p:spPr bwMode="auto">
                <a:xfrm>
                  <a:off x="1430" y="166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1" name="Line 151"/>
                <p:cNvSpPr>
                  <a:spLocks noChangeShapeType="1"/>
                </p:cNvSpPr>
                <p:nvPr/>
              </p:nvSpPr>
              <p:spPr bwMode="auto">
                <a:xfrm>
                  <a:off x="1430" y="167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2" name="Line 152"/>
                <p:cNvSpPr>
                  <a:spLocks noChangeShapeType="1"/>
                </p:cNvSpPr>
                <p:nvPr/>
              </p:nvSpPr>
              <p:spPr bwMode="auto">
                <a:xfrm>
                  <a:off x="1430" y="167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3" name="Line 153"/>
                <p:cNvSpPr>
                  <a:spLocks noChangeShapeType="1"/>
                </p:cNvSpPr>
                <p:nvPr/>
              </p:nvSpPr>
              <p:spPr bwMode="auto">
                <a:xfrm>
                  <a:off x="1430" y="168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4" name="Line 154"/>
                <p:cNvSpPr>
                  <a:spLocks noChangeShapeType="1"/>
                </p:cNvSpPr>
                <p:nvPr/>
              </p:nvSpPr>
              <p:spPr bwMode="auto">
                <a:xfrm>
                  <a:off x="1430" y="168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5" name="Line 155"/>
                <p:cNvSpPr>
                  <a:spLocks noChangeShapeType="1"/>
                </p:cNvSpPr>
                <p:nvPr/>
              </p:nvSpPr>
              <p:spPr bwMode="auto">
                <a:xfrm>
                  <a:off x="1430" y="170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6" name="Line 156"/>
                <p:cNvSpPr>
                  <a:spLocks noChangeShapeType="1"/>
                </p:cNvSpPr>
                <p:nvPr/>
              </p:nvSpPr>
              <p:spPr bwMode="auto">
                <a:xfrm>
                  <a:off x="1430" y="170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7" name="Line 157"/>
                <p:cNvSpPr>
                  <a:spLocks noChangeShapeType="1"/>
                </p:cNvSpPr>
                <p:nvPr/>
              </p:nvSpPr>
              <p:spPr bwMode="auto">
                <a:xfrm>
                  <a:off x="1430" y="171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8" name="Line 158"/>
                <p:cNvSpPr>
                  <a:spLocks noChangeShapeType="1"/>
                </p:cNvSpPr>
                <p:nvPr/>
              </p:nvSpPr>
              <p:spPr bwMode="auto">
                <a:xfrm>
                  <a:off x="1430" y="171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09" name="Line 159"/>
                <p:cNvSpPr>
                  <a:spLocks noChangeShapeType="1"/>
                </p:cNvSpPr>
                <p:nvPr/>
              </p:nvSpPr>
              <p:spPr bwMode="auto">
                <a:xfrm>
                  <a:off x="1430" y="172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0" name="Line 160"/>
                <p:cNvSpPr>
                  <a:spLocks noChangeShapeType="1"/>
                </p:cNvSpPr>
                <p:nvPr/>
              </p:nvSpPr>
              <p:spPr bwMode="auto">
                <a:xfrm>
                  <a:off x="1430" y="172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1" name="Line 161"/>
                <p:cNvSpPr>
                  <a:spLocks noChangeShapeType="1"/>
                </p:cNvSpPr>
                <p:nvPr/>
              </p:nvSpPr>
              <p:spPr bwMode="auto">
                <a:xfrm>
                  <a:off x="1430" y="173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2" name="Line 162"/>
                <p:cNvSpPr>
                  <a:spLocks noChangeShapeType="1"/>
                </p:cNvSpPr>
                <p:nvPr/>
              </p:nvSpPr>
              <p:spPr bwMode="auto">
                <a:xfrm>
                  <a:off x="1430" y="173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3" name="Line 163"/>
                <p:cNvSpPr>
                  <a:spLocks noChangeShapeType="1"/>
                </p:cNvSpPr>
                <p:nvPr/>
              </p:nvSpPr>
              <p:spPr bwMode="auto">
                <a:xfrm>
                  <a:off x="1430" y="174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4" name="Line 164"/>
                <p:cNvSpPr>
                  <a:spLocks noChangeShapeType="1"/>
                </p:cNvSpPr>
                <p:nvPr/>
              </p:nvSpPr>
              <p:spPr bwMode="auto">
                <a:xfrm>
                  <a:off x="1430" y="174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5" name="Line 165"/>
                <p:cNvSpPr>
                  <a:spLocks noChangeShapeType="1"/>
                </p:cNvSpPr>
                <p:nvPr/>
              </p:nvSpPr>
              <p:spPr bwMode="auto">
                <a:xfrm>
                  <a:off x="1430" y="175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6" name="Line 166"/>
                <p:cNvSpPr>
                  <a:spLocks noChangeShapeType="1"/>
                </p:cNvSpPr>
                <p:nvPr/>
              </p:nvSpPr>
              <p:spPr bwMode="auto">
                <a:xfrm>
                  <a:off x="1430" y="175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7" name="Line 167"/>
                <p:cNvSpPr>
                  <a:spLocks noChangeShapeType="1"/>
                </p:cNvSpPr>
                <p:nvPr/>
              </p:nvSpPr>
              <p:spPr bwMode="auto">
                <a:xfrm>
                  <a:off x="1430" y="175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8" name="Line 168"/>
                <p:cNvSpPr>
                  <a:spLocks noChangeShapeType="1"/>
                </p:cNvSpPr>
                <p:nvPr/>
              </p:nvSpPr>
              <p:spPr bwMode="auto">
                <a:xfrm>
                  <a:off x="1430" y="176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19" name="Line 169"/>
                <p:cNvSpPr>
                  <a:spLocks noChangeShapeType="1"/>
                </p:cNvSpPr>
                <p:nvPr/>
              </p:nvSpPr>
              <p:spPr bwMode="auto">
                <a:xfrm>
                  <a:off x="1430" y="176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0" name="Line 170"/>
                <p:cNvSpPr>
                  <a:spLocks noChangeShapeType="1"/>
                </p:cNvSpPr>
                <p:nvPr/>
              </p:nvSpPr>
              <p:spPr bwMode="auto">
                <a:xfrm>
                  <a:off x="1430" y="177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1" name="Line 171"/>
                <p:cNvSpPr>
                  <a:spLocks noChangeShapeType="1"/>
                </p:cNvSpPr>
                <p:nvPr/>
              </p:nvSpPr>
              <p:spPr bwMode="auto">
                <a:xfrm>
                  <a:off x="1430" y="177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2" name="Line 172"/>
                <p:cNvSpPr>
                  <a:spLocks noChangeShapeType="1"/>
                </p:cNvSpPr>
                <p:nvPr/>
              </p:nvSpPr>
              <p:spPr bwMode="auto">
                <a:xfrm>
                  <a:off x="1430" y="179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3" name="Line 173"/>
                <p:cNvSpPr>
                  <a:spLocks noChangeShapeType="1"/>
                </p:cNvSpPr>
                <p:nvPr/>
              </p:nvSpPr>
              <p:spPr bwMode="auto">
                <a:xfrm>
                  <a:off x="1430" y="179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4" name="Line 174"/>
                <p:cNvSpPr>
                  <a:spLocks noChangeShapeType="1"/>
                </p:cNvSpPr>
                <p:nvPr/>
              </p:nvSpPr>
              <p:spPr bwMode="auto">
                <a:xfrm>
                  <a:off x="1430" y="180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5" name="Line 175"/>
                <p:cNvSpPr>
                  <a:spLocks noChangeShapeType="1"/>
                </p:cNvSpPr>
                <p:nvPr/>
              </p:nvSpPr>
              <p:spPr bwMode="auto">
                <a:xfrm>
                  <a:off x="1430" y="180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6" name="Line 176"/>
                <p:cNvSpPr>
                  <a:spLocks noChangeShapeType="1"/>
                </p:cNvSpPr>
                <p:nvPr/>
              </p:nvSpPr>
              <p:spPr bwMode="auto">
                <a:xfrm>
                  <a:off x="1430" y="181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7" name="Line 177"/>
                <p:cNvSpPr>
                  <a:spLocks noChangeShapeType="1"/>
                </p:cNvSpPr>
                <p:nvPr/>
              </p:nvSpPr>
              <p:spPr bwMode="auto">
                <a:xfrm>
                  <a:off x="1430" y="181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8" name="Line 178"/>
                <p:cNvSpPr>
                  <a:spLocks noChangeShapeType="1"/>
                </p:cNvSpPr>
                <p:nvPr/>
              </p:nvSpPr>
              <p:spPr bwMode="auto">
                <a:xfrm>
                  <a:off x="1430" y="182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29" name="Line 179"/>
                <p:cNvSpPr>
                  <a:spLocks noChangeShapeType="1"/>
                </p:cNvSpPr>
                <p:nvPr/>
              </p:nvSpPr>
              <p:spPr bwMode="auto">
                <a:xfrm>
                  <a:off x="1430" y="182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0" name="Line 180"/>
                <p:cNvSpPr>
                  <a:spLocks noChangeShapeType="1"/>
                </p:cNvSpPr>
                <p:nvPr/>
              </p:nvSpPr>
              <p:spPr bwMode="auto">
                <a:xfrm>
                  <a:off x="1430" y="183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1" name="Line 181"/>
                <p:cNvSpPr>
                  <a:spLocks noChangeShapeType="1"/>
                </p:cNvSpPr>
                <p:nvPr/>
              </p:nvSpPr>
              <p:spPr bwMode="auto">
                <a:xfrm>
                  <a:off x="1430" y="183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2" name="Line 182"/>
                <p:cNvSpPr>
                  <a:spLocks noChangeShapeType="1"/>
                </p:cNvSpPr>
                <p:nvPr/>
              </p:nvSpPr>
              <p:spPr bwMode="auto">
                <a:xfrm>
                  <a:off x="1430" y="184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3" name="Line 183"/>
                <p:cNvSpPr>
                  <a:spLocks noChangeShapeType="1"/>
                </p:cNvSpPr>
                <p:nvPr/>
              </p:nvSpPr>
              <p:spPr bwMode="auto">
                <a:xfrm>
                  <a:off x="1430" y="184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4" name="Line 184"/>
                <p:cNvSpPr>
                  <a:spLocks noChangeShapeType="1"/>
                </p:cNvSpPr>
                <p:nvPr/>
              </p:nvSpPr>
              <p:spPr bwMode="auto">
                <a:xfrm>
                  <a:off x="1430" y="185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5" name="Line 185"/>
                <p:cNvSpPr>
                  <a:spLocks noChangeShapeType="1"/>
                </p:cNvSpPr>
                <p:nvPr/>
              </p:nvSpPr>
              <p:spPr bwMode="auto">
                <a:xfrm>
                  <a:off x="1430" y="1859"/>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6" name="Line 186"/>
                <p:cNvSpPr>
                  <a:spLocks noChangeShapeType="1"/>
                </p:cNvSpPr>
                <p:nvPr/>
              </p:nvSpPr>
              <p:spPr bwMode="auto">
                <a:xfrm>
                  <a:off x="1430" y="187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7" name="Line 187"/>
                <p:cNvSpPr>
                  <a:spLocks noChangeShapeType="1"/>
                </p:cNvSpPr>
                <p:nvPr/>
              </p:nvSpPr>
              <p:spPr bwMode="auto">
                <a:xfrm>
                  <a:off x="1430" y="187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8" name="Line 188"/>
                <p:cNvSpPr>
                  <a:spLocks noChangeShapeType="1"/>
                </p:cNvSpPr>
                <p:nvPr/>
              </p:nvSpPr>
              <p:spPr bwMode="auto">
                <a:xfrm>
                  <a:off x="1430" y="188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39" name="Line 189"/>
                <p:cNvSpPr>
                  <a:spLocks noChangeShapeType="1"/>
                </p:cNvSpPr>
                <p:nvPr/>
              </p:nvSpPr>
              <p:spPr bwMode="auto">
                <a:xfrm>
                  <a:off x="1430" y="1882"/>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0" name="Line 190"/>
                <p:cNvSpPr>
                  <a:spLocks noChangeShapeType="1"/>
                </p:cNvSpPr>
                <p:nvPr/>
              </p:nvSpPr>
              <p:spPr bwMode="auto">
                <a:xfrm>
                  <a:off x="1430" y="189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1" name="Line 191"/>
                <p:cNvSpPr>
                  <a:spLocks noChangeShapeType="1"/>
                </p:cNvSpPr>
                <p:nvPr/>
              </p:nvSpPr>
              <p:spPr bwMode="auto">
                <a:xfrm>
                  <a:off x="1430" y="189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2" name="Line 192"/>
                <p:cNvSpPr>
                  <a:spLocks noChangeShapeType="1"/>
                </p:cNvSpPr>
                <p:nvPr/>
              </p:nvSpPr>
              <p:spPr bwMode="auto">
                <a:xfrm>
                  <a:off x="1430" y="190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3" name="Line 193"/>
                <p:cNvSpPr>
                  <a:spLocks noChangeShapeType="1"/>
                </p:cNvSpPr>
                <p:nvPr/>
              </p:nvSpPr>
              <p:spPr bwMode="auto">
                <a:xfrm>
                  <a:off x="1430" y="190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4" name="Line 194"/>
                <p:cNvSpPr>
                  <a:spLocks noChangeShapeType="1"/>
                </p:cNvSpPr>
                <p:nvPr/>
              </p:nvSpPr>
              <p:spPr bwMode="auto">
                <a:xfrm>
                  <a:off x="1430" y="1904"/>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5" name="Line 195"/>
                <p:cNvSpPr>
                  <a:spLocks noChangeShapeType="1"/>
                </p:cNvSpPr>
                <p:nvPr/>
              </p:nvSpPr>
              <p:spPr bwMode="auto">
                <a:xfrm>
                  <a:off x="1430" y="191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6" name="Line 196"/>
                <p:cNvSpPr>
                  <a:spLocks noChangeShapeType="1"/>
                </p:cNvSpPr>
                <p:nvPr/>
              </p:nvSpPr>
              <p:spPr bwMode="auto">
                <a:xfrm>
                  <a:off x="1430" y="1916"/>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7" name="Line 197"/>
                <p:cNvSpPr>
                  <a:spLocks noChangeShapeType="1"/>
                </p:cNvSpPr>
                <p:nvPr/>
              </p:nvSpPr>
              <p:spPr bwMode="auto">
                <a:xfrm>
                  <a:off x="1430" y="192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8" name="Line 198"/>
                <p:cNvSpPr>
                  <a:spLocks noChangeShapeType="1"/>
                </p:cNvSpPr>
                <p:nvPr/>
              </p:nvSpPr>
              <p:spPr bwMode="auto">
                <a:xfrm>
                  <a:off x="1430" y="1927"/>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49" name="Line 199"/>
                <p:cNvSpPr>
                  <a:spLocks noChangeShapeType="1"/>
                </p:cNvSpPr>
                <p:nvPr/>
              </p:nvSpPr>
              <p:spPr bwMode="auto">
                <a:xfrm>
                  <a:off x="1430" y="193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0" name="Line 200"/>
                <p:cNvSpPr>
                  <a:spLocks noChangeShapeType="1"/>
                </p:cNvSpPr>
                <p:nvPr/>
              </p:nvSpPr>
              <p:spPr bwMode="auto">
                <a:xfrm>
                  <a:off x="1430" y="193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1" name="Line 201"/>
                <p:cNvSpPr>
                  <a:spLocks noChangeShapeType="1"/>
                </p:cNvSpPr>
                <p:nvPr/>
              </p:nvSpPr>
              <p:spPr bwMode="auto">
                <a:xfrm>
                  <a:off x="1430" y="195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2" name="Line 202"/>
                <p:cNvSpPr>
                  <a:spLocks noChangeShapeType="1"/>
                </p:cNvSpPr>
                <p:nvPr/>
              </p:nvSpPr>
              <p:spPr bwMode="auto">
                <a:xfrm>
                  <a:off x="1430" y="195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3" name="Line 203"/>
                <p:cNvSpPr>
                  <a:spLocks noChangeShapeType="1"/>
                </p:cNvSpPr>
                <p:nvPr/>
              </p:nvSpPr>
              <p:spPr bwMode="auto">
                <a:xfrm>
                  <a:off x="1430" y="196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4" name="Line 204"/>
                <p:cNvSpPr>
                  <a:spLocks noChangeShapeType="1"/>
                </p:cNvSpPr>
                <p:nvPr/>
              </p:nvSpPr>
              <p:spPr bwMode="auto">
                <a:xfrm>
                  <a:off x="1430" y="196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5" name="Line 205"/>
                <p:cNvSpPr>
                  <a:spLocks noChangeShapeType="1"/>
                </p:cNvSpPr>
                <p:nvPr/>
              </p:nvSpPr>
              <p:spPr bwMode="auto">
                <a:xfrm>
                  <a:off x="1430" y="197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6" name="Line 206"/>
                <p:cNvSpPr>
                  <a:spLocks noChangeShapeType="1"/>
                </p:cNvSpPr>
                <p:nvPr/>
              </p:nvSpPr>
              <p:spPr bwMode="auto">
                <a:xfrm flipV="1">
                  <a:off x="1338" y="1582"/>
                  <a:ext cx="32" cy="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7" name="Line 207"/>
                <p:cNvSpPr>
                  <a:spLocks noChangeShapeType="1"/>
                </p:cNvSpPr>
                <p:nvPr/>
              </p:nvSpPr>
              <p:spPr bwMode="auto">
                <a:xfrm>
                  <a:off x="1338" y="176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8" name="Line 208"/>
                <p:cNvSpPr>
                  <a:spLocks noChangeShapeType="1"/>
                </p:cNvSpPr>
                <p:nvPr/>
              </p:nvSpPr>
              <p:spPr bwMode="auto">
                <a:xfrm>
                  <a:off x="1338" y="1768"/>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59" name="Line 209"/>
                <p:cNvSpPr>
                  <a:spLocks noChangeShapeType="1"/>
                </p:cNvSpPr>
                <p:nvPr/>
              </p:nvSpPr>
              <p:spPr bwMode="auto">
                <a:xfrm>
                  <a:off x="1338" y="1757"/>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0" name="Line 210"/>
                <p:cNvSpPr>
                  <a:spLocks noChangeShapeType="1"/>
                </p:cNvSpPr>
                <p:nvPr/>
              </p:nvSpPr>
              <p:spPr bwMode="auto">
                <a:xfrm>
                  <a:off x="1338" y="1745"/>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1" name="Line 211"/>
                <p:cNvSpPr>
                  <a:spLocks noChangeShapeType="1"/>
                </p:cNvSpPr>
                <p:nvPr/>
              </p:nvSpPr>
              <p:spPr bwMode="auto">
                <a:xfrm flipV="1">
                  <a:off x="1338" y="1730"/>
                  <a:ext cx="32"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2" name="Line 212"/>
                <p:cNvSpPr>
                  <a:spLocks noChangeShapeType="1"/>
                </p:cNvSpPr>
                <p:nvPr/>
              </p:nvSpPr>
              <p:spPr bwMode="auto">
                <a:xfrm>
                  <a:off x="1338" y="1734"/>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3" name="Line 213"/>
                <p:cNvSpPr>
                  <a:spLocks noChangeShapeType="1"/>
                </p:cNvSpPr>
                <p:nvPr/>
              </p:nvSpPr>
              <p:spPr bwMode="auto">
                <a:xfrm>
                  <a:off x="1338" y="1723"/>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4" name="Line 214"/>
                <p:cNvSpPr>
                  <a:spLocks noChangeShapeType="1"/>
                </p:cNvSpPr>
                <p:nvPr/>
              </p:nvSpPr>
              <p:spPr bwMode="auto">
                <a:xfrm>
                  <a:off x="1338" y="1711"/>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5" name="Line 215"/>
                <p:cNvSpPr>
                  <a:spLocks noChangeShapeType="1"/>
                </p:cNvSpPr>
                <p:nvPr/>
              </p:nvSpPr>
              <p:spPr bwMode="auto">
                <a:xfrm>
                  <a:off x="1338" y="1700"/>
                  <a:ext cx="2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6" name="Line 216"/>
                <p:cNvSpPr>
                  <a:spLocks noChangeShapeType="1"/>
                </p:cNvSpPr>
                <p:nvPr/>
              </p:nvSpPr>
              <p:spPr bwMode="auto">
                <a:xfrm>
                  <a:off x="1338" y="1689"/>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7" name="Line 217"/>
                <p:cNvSpPr>
                  <a:spLocks noChangeShapeType="1"/>
                </p:cNvSpPr>
                <p:nvPr/>
              </p:nvSpPr>
              <p:spPr bwMode="auto">
                <a:xfrm flipV="1">
                  <a:off x="1338" y="1673"/>
                  <a:ext cx="2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8" name="Line 218"/>
                <p:cNvSpPr>
                  <a:spLocks noChangeShapeType="1"/>
                </p:cNvSpPr>
                <p:nvPr/>
              </p:nvSpPr>
              <p:spPr bwMode="auto">
                <a:xfrm flipV="1">
                  <a:off x="1338" y="1662"/>
                  <a:ext cx="21"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69" name="Line 219"/>
                <p:cNvSpPr>
                  <a:spLocks noChangeShapeType="1"/>
                </p:cNvSpPr>
                <p:nvPr/>
              </p:nvSpPr>
              <p:spPr bwMode="auto">
                <a:xfrm flipV="1">
                  <a:off x="1338" y="1650"/>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0" name="Line 220"/>
                <p:cNvSpPr>
                  <a:spLocks noChangeShapeType="1"/>
                </p:cNvSpPr>
                <p:nvPr/>
              </p:nvSpPr>
              <p:spPr bwMode="auto">
                <a:xfrm flipV="1">
                  <a:off x="1338" y="1639"/>
                  <a:ext cx="32"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1" name="Line 221"/>
                <p:cNvSpPr>
                  <a:spLocks noChangeShapeType="1"/>
                </p:cNvSpPr>
                <p:nvPr/>
              </p:nvSpPr>
              <p:spPr bwMode="auto">
                <a:xfrm flipV="1">
                  <a:off x="1338" y="1628"/>
                  <a:ext cx="21"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2" name="Line 222"/>
                <p:cNvSpPr>
                  <a:spLocks noChangeShapeType="1"/>
                </p:cNvSpPr>
                <p:nvPr/>
              </p:nvSpPr>
              <p:spPr bwMode="auto">
                <a:xfrm flipV="1">
                  <a:off x="1338" y="1616"/>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3" name="Line 223"/>
                <p:cNvSpPr>
                  <a:spLocks noChangeShapeType="1"/>
                </p:cNvSpPr>
                <p:nvPr/>
              </p:nvSpPr>
              <p:spPr bwMode="auto">
                <a:xfrm flipH="1">
                  <a:off x="1338" y="1594"/>
                  <a:ext cx="32"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4" name="Line 224"/>
                <p:cNvSpPr>
                  <a:spLocks noChangeShapeType="1"/>
                </p:cNvSpPr>
                <p:nvPr/>
              </p:nvSpPr>
              <p:spPr bwMode="auto">
                <a:xfrm>
                  <a:off x="1338" y="1923"/>
                  <a:ext cx="21" cy="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5" name="Line 225"/>
                <p:cNvSpPr>
                  <a:spLocks noChangeShapeType="1"/>
                </p:cNvSpPr>
                <p:nvPr/>
              </p:nvSpPr>
              <p:spPr bwMode="auto">
                <a:xfrm>
                  <a:off x="1338" y="1779"/>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6" name="Line 226"/>
                <p:cNvSpPr>
                  <a:spLocks noChangeShapeType="1"/>
                </p:cNvSpPr>
                <p:nvPr/>
              </p:nvSpPr>
              <p:spPr bwMode="auto">
                <a:xfrm>
                  <a:off x="1338" y="1791"/>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7" name="Line 227"/>
                <p:cNvSpPr>
                  <a:spLocks noChangeShapeType="1"/>
                </p:cNvSpPr>
                <p:nvPr/>
              </p:nvSpPr>
              <p:spPr bwMode="auto">
                <a:xfrm>
                  <a:off x="1338" y="1791"/>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8" name="Line 228"/>
                <p:cNvSpPr>
                  <a:spLocks noChangeShapeType="1"/>
                </p:cNvSpPr>
                <p:nvPr/>
              </p:nvSpPr>
              <p:spPr bwMode="auto">
                <a:xfrm>
                  <a:off x="1338" y="1802"/>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79" name="Line 229"/>
                <p:cNvSpPr>
                  <a:spLocks noChangeShapeType="1"/>
                </p:cNvSpPr>
                <p:nvPr/>
              </p:nvSpPr>
              <p:spPr bwMode="auto">
                <a:xfrm>
                  <a:off x="1338" y="1813"/>
                  <a:ext cx="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0" name="Line 230"/>
                <p:cNvSpPr>
                  <a:spLocks noChangeShapeType="1"/>
                </p:cNvSpPr>
                <p:nvPr/>
              </p:nvSpPr>
              <p:spPr bwMode="auto">
                <a:xfrm>
                  <a:off x="1338" y="1809"/>
                  <a:ext cx="2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1" name="Line 231"/>
                <p:cNvSpPr>
                  <a:spLocks noChangeShapeType="1"/>
                </p:cNvSpPr>
                <p:nvPr/>
              </p:nvSpPr>
              <p:spPr bwMode="auto">
                <a:xfrm>
                  <a:off x="1338" y="1821"/>
                  <a:ext cx="21"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2" name="Line 232"/>
                <p:cNvSpPr>
                  <a:spLocks noChangeShapeType="1"/>
                </p:cNvSpPr>
                <p:nvPr/>
              </p:nvSpPr>
              <p:spPr bwMode="auto">
                <a:xfrm>
                  <a:off x="1338" y="1832"/>
                  <a:ext cx="21"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3" name="Line 233"/>
                <p:cNvSpPr>
                  <a:spLocks noChangeShapeType="1"/>
                </p:cNvSpPr>
                <p:nvPr/>
              </p:nvSpPr>
              <p:spPr bwMode="auto">
                <a:xfrm>
                  <a:off x="1338" y="1844"/>
                  <a:ext cx="32"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4" name="Line 234"/>
                <p:cNvSpPr>
                  <a:spLocks noChangeShapeType="1"/>
                </p:cNvSpPr>
                <p:nvPr/>
              </p:nvSpPr>
              <p:spPr bwMode="auto">
                <a:xfrm>
                  <a:off x="1338" y="1855"/>
                  <a:ext cx="32"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5" name="Line 235"/>
                <p:cNvSpPr>
                  <a:spLocks noChangeShapeType="1"/>
                </p:cNvSpPr>
                <p:nvPr/>
              </p:nvSpPr>
              <p:spPr bwMode="auto">
                <a:xfrm>
                  <a:off x="1338" y="1866"/>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6" name="Line 236"/>
                <p:cNvSpPr>
                  <a:spLocks noChangeShapeType="1"/>
                </p:cNvSpPr>
                <p:nvPr/>
              </p:nvSpPr>
              <p:spPr bwMode="auto">
                <a:xfrm>
                  <a:off x="1338" y="1878"/>
                  <a:ext cx="32"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7" name="Line 237"/>
                <p:cNvSpPr>
                  <a:spLocks noChangeShapeType="1"/>
                </p:cNvSpPr>
                <p:nvPr/>
              </p:nvSpPr>
              <p:spPr bwMode="auto">
                <a:xfrm>
                  <a:off x="1338" y="1889"/>
                  <a:ext cx="32" cy="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8" name="Line 238"/>
                <p:cNvSpPr>
                  <a:spLocks noChangeShapeType="1"/>
                </p:cNvSpPr>
                <p:nvPr/>
              </p:nvSpPr>
              <p:spPr bwMode="auto">
                <a:xfrm>
                  <a:off x="1338" y="1900"/>
                  <a:ext cx="32" cy="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89" name="Line 239"/>
                <p:cNvSpPr>
                  <a:spLocks noChangeShapeType="1"/>
                </p:cNvSpPr>
                <p:nvPr/>
              </p:nvSpPr>
              <p:spPr bwMode="auto">
                <a:xfrm flipH="1" flipV="1">
                  <a:off x="1338" y="1912"/>
                  <a:ext cx="21"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890" name="Rectangle 240"/>
                <p:cNvSpPr>
                  <a:spLocks noChangeArrowheads="1"/>
                </p:cNvSpPr>
                <p:nvPr/>
              </p:nvSpPr>
              <p:spPr bwMode="auto">
                <a:xfrm>
                  <a:off x="1341" y="1530"/>
                  <a:ext cx="14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90000"/>
                    </a:lnSpc>
                  </a:pPr>
                  <a:r>
                    <a:rPr lang="en-US" altLang="pt-BR" sz="100" b="1">
                      <a:solidFill>
                        <a:schemeClr val="bg1"/>
                      </a:solidFill>
                      <a:latin typeface="Arial" charset="0"/>
                    </a:rPr>
                    <a:t>LiteBox</a:t>
                  </a:r>
                </a:p>
              </p:txBody>
            </p:sp>
            <p:sp>
              <p:nvSpPr>
                <p:cNvPr id="23891" name="Line 241"/>
                <p:cNvSpPr>
                  <a:spLocks noChangeShapeType="1"/>
                </p:cNvSpPr>
                <p:nvPr/>
              </p:nvSpPr>
              <p:spPr bwMode="auto">
                <a:xfrm>
                  <a:off x="1383" y="1946"/>
                  <a:ext cx="0" cy="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sp>
            <p:nvSpPr>
              <p:cNvPr id="23764" name="Freeform 242"/>
              <p:cNvSpPr>
                <a:spLocks/>
              </p:cNvSpPr>
              <p:nvPr/>
            </p:nvSpPr>
            <p:spPr bwMode="auto">
              <a:xfrm>
                <a:off x="1318" y="1878"/>
                <a:ext cx="42" cy="103"/>
              </a:xfrm>
              <a:custGeom>
                <a:avLst/>
                <a:gdLst>
                  <a:gd name="T0" fmla="*/ 0 w 42"/>
                  <a:gd name="T1" fmla="*/ 68 h 103"/>
                  <a:gd name="T2" fmla="*/ 0 w 42"/>
                  <a:gd name="T3" fmla="*/ 68 h 103"/>
                  <a:gd name="T4" fmla="*/ 10 w 42"/>
                  <a:gd name="T5" fmla="*/ 68 h 103"/>
                  <a:gd name="T6" fmla="*/ 10 w 42"/>
                  <a:gd name="T7" fmla="*/ 56 h 103"/>
                  <a:gd name="T8" fmla="*/ 20 w 42"/>
                  <a:gd name="T9" fmla="*/ 56 h 103"/>
                  <a:gd name="T10" fmla="*/ 20 w 42"/>
                  <a:gd name="T11" fmla="*/ 45 h 103"/>
                  <a:gd name="T12" fmla="*/ 20 w 42"/>
                  <a:gd name="T13" fmla="*/ 34 h 103"/>
                  <a:gd name="T14" fmla="*/ 20 w 42"/>
                  <a:gd name="T15" fmla="*/ 22 h 103"/>
                  <a:gd name="T16" fmla="*/ 20 w 42"/>
                  <a:gd name="T17" fmla="*/ 11 h 103"/>
                  <a:gd name="T18" fmla="*/ 20 w 42"/>
                  <a:gd name="T19" fmla="*/ 0 h 103"/>
                  <a:gd name="T20" fmla="*/ 41 w 42"/>
                  <a:gd name="T21" fmla="*/ 11 h 103"/>
                  <a:gd name="T22" fmla="*/ 30 w 42"/>
                  <a:gd name="T23" fmla="*/ 91 h 103"/>
                  <a:gd name="T24" fmla="*/ 20 w 42"/>
                  <a:gd name="T25" fmla="*/ 102 h 103"/>
                  <a:gd name="T26" fmla="*/ 0 w 42"/>
                  <a:gd name="T27" fmla="*/ 10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03"/>
                  <a:gd name="T44" fmla="*/ 42 w 42"/>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03">
                    <a:moveTo>
                      <a:pt x="0" y="68"/>
                    </a:moveTo>
                    <a:lnTo>
                      <a:pt x="0" y="68"/>
                    </a:lnTo>
                    <a:lnTo>
                      <a:pt x="10" y="68"/>
                    </a:lnTo>
                    <a:lnTo>
                      <a:pt x="10" y="56"/>
                    </a:lnTo>
                    <a:lnTo>
                      <a:pt x="20" y="56"/>
                    </a:lnTo>
                    <a:lnTo>
                      <a:pt x="20" y="45"/>
                    </a:lnTo>
                    <a:lnTo>
                      <a:pt x="20" y="34"/>
                    </a:lnTo>
                    <a:lnTo>
                      <a:pt x="20" y="22"/>
                    </a:lnTo>
                    <a:lnTo>
                      <a:pt x="20" y="11"/>
                    </a:lnTo>
                    <a:lnTo>
                      <a:pt x="20" y="0"/>
                    </a:lnTo>
                    <a:lnTo>
                      <a:pt x="41" y="11"/>
                    </a:lnTo>
                    <a:lnTo>
                      <a:pt x="30" y="91"/>
                    </a:lnTo>
                    <a:lnTo>
                      <a:pt x="20" y="102"/>
                    </a:lnTo>
                    <a:lnTo>
                      <a:pt x="0" y="10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5" name="Freeform 243"/>
              <p:cNvSpPr>
                <a:spLocks/>
              </p:cNvSpPr>
              <p:nvPr/>
            </p:nvSpPr>
            <p:spPr bwMode="auto">
              <a:xfrm>
                <a:off x="1318" y="1878"/>
                <a:ext cx="42" cy="103"/>
              </a:xfrm>
              <a:custGeom>
                <a:avLst/>
                <a:gdLst>
                  <a:gd name="T0" fmla="*/ 0 w 42"/>
                  <a:gd name="T1" fmla="*/ 68 h 103"/>
                  <a:gd name="T2" fmla="*/ 0 w 42"/>
                  <a:gd name="T3" fmla="*/ 68 h 103"/>
                  <a:gd name="T4" fmla="*/ 10 w 42"/>
                  <a:gd name="T5" fmla="*/ 68 h 103"/>
                  <a:gd name="T6" fmla="*/ 10 w 42"/>
                  <a:gd name="T7" fmla="*/ 56 h 103"/>
                  <a:gd name="T8" fmla="*/ 20 w 42"/>
                  <a:gd name="T9" fmla="*/ 56 h 103"/>
                  <a:gd name="T10" fmla="*/ 20 w 42"/>
                  <a:gd name="T11" fmla="*/ 45 h 103"/>
                  <a:gd name="T12" fmla="*/ 20 w 42"/>
                  <a:gd name="T13" fmla="*/ 34 h 103"/>
                  <a:gd name="T14" fmla="*/ 20 w 42"/>
                  <a:gd name="T15" fmla="*/ 22 h 103"/>
                  <a:gd name="T16" fmla="*/ 20 w 42"/>
                  <a:gd name="T17" fmla="*/ 11 h 103"/>
                  <a:gd name="T18" fmla="*/ 20 w 42"/>
                  <a:gd name="T19" fmla="*/ 0 h 103"/>
                  <a:gd name="T20" fmla="*/ 41 w 42"/>
                  <a:gd name="T21" fmla="*/ 11 h 103"/>
                  <a:gd name="T22" fmla="*/ 30 w 42"/>
                  <a:gd name="T23" fmla="*/ 91 h 103"/>
                  <a:gd name="T24" fmla="*/ 20 w 42"/>
                  <a:gd name="T25" fmla="*/ 102 h 103"/>
                  <a:gd name="T26" fmla="*/ 0 w 42"/>
                  <a:gd name="T27" fmla="*/ 102 h 103"/>
                  <a:gd name="T28" fmla="*/ 0 w 42"/>
                  <a:gd name="T29" fmla="*/ 68 h 103"/>
                  <a:gd name="T30" fmla="*/ 0 w 42"/>
                  <a:gd name="T31" fmla="*/ 102 h 103"/>
                  <a:gd name="T32" fmla="*/ 0 w 42"/>
                  <a:gd name="T33" fmla="*/ 68 h 103"/>
                  <a:gd name="T34" fmla="*/ 0 w 42"/>
                  <a:gd name="T35" fmla="*/ 102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03"/>
                  <a:gd name="T56" fmla="*/ 42 w 42"/>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03">
                    <a:moveTo>
                      <a:pt x="0" y="68"/>
                    </a:moveTo>
                    <a:lnTo>
                      <a:pt x="0" y="68"/>
                    </a:lnTo>
                    <a:lnTo>
                      <a:pt x="10" y="68"/>
                    </a:lnTo>
                    <a:lnTo>
                      <a:pt x="10" y="56"/>
                    </a:lnTo>
                    <a:lnTo>
                      <a:pt x="20" y="56"/>
                    </a:lnTo>
                    <a:lnTo>
                      <a:pt x="20" y="45"/>
                    </a:lnTo>
                    <a:lnTo>
                      <a:pt x="20" y="34"/>
                    </a:lnTo>
                    <a:lnTo>
                      <a:pt x="20" y="22"/>
                    </a:lnTo>
                    <a:lnTo>
                      <a:pt x="20" y="11"/>
                    </a:lnTo>
                    <a:lnTo>
                      <a:pt x="20" y="0"/>
                    </a:lnTo>
                    <a:lnTo>
                      <a:pt x="41" y="11"/>
                    </a:lnTo>
                    <a:lnTo>
                      <a:pt x="30" y="91"/>
                    </a:lnTo>
                    <a:lnTo>
                      <a:pt x="20" y="102"/>
                    </a:lnTo>
                    <a:lnTo>
                      <a:pt x="0" y="102"/>
                    </a:lnTo>
                    <a:lnTo>
                      <a:pt x="0" y="68"/>
                    </a:lnTo>
                    <a:lnTo>
                      <a:pt x="0" y="102"/>
                    </a:lnTo>
                    <a:lnTo>
                      <a:pt x="0" y="68"/>
                    </a:lnTo>
                    <a:lnTo>
                      <a:pt x="0" y="10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6" name="Freeform 244"/>
              <p:cNvSpPr>
                <a:spLocks/>
              </p:cNvSpPr>
              <p:nvPr/>
            </p:nvSpPr>
            <p:spPr bwMode="auto">
              <a:xfrm>
                <a:off x="1318" y="1889"/>
                <a:ext cx="175" cy="103"/>
              </a:xfrm>
              <a:custGeom>
                <a:avLst/>
                <a:gdLst>
                  <a:gd name="T0" fmla="*/ 0 w 175"/>
                  <a:gd name="T1" fmla="*/ 102 h 103"/>
                  <a:gd name="T2" fmla="*/ 0 w 175"/>
                  <a:gd name="T3" fmla="*/ 102 h 103"/>
                  <a:gd name="T4" fmla="*/ 174 w 175"/>
                  <a:gd name="T5" fmla="*/ 102 h 103"/>
                  <a:gd name="T6" fmla="*/ 174 w 175"/>
                  <a:gd name="T7" fmla="*/ 91 h 103"/>
                  <a:gd name="T8" fmla="*/ 174 w 175"/>
                  <a:gd name="T9" fmla="*/ 80 h 103"/>
                  <a:gd name="T10" fmla="*/ 164 w 175"/>
                  <a:gd name="T11" fmla="*/ 80 h 103"/>
                  <a:gd name="T12" fmla="*/ 153 w 175"/>
                  <a:gd name="T13" fmla="*/ 68 h 103"/>
                  <a:gd name="T14" fmla="*/ 153 w 175"/>
                  <a:gd name="T15" fmla="*/ 57 h 103"/>
                  <a:gd name="T16" fmla="*/ 143 w 175"/>
                  <a:gd name="T17" fmla="*/ 45 h 103"/>
                  <a:gd name="T18" fmla="*/ 143 w 175"/>
                  <a:gd name="T19" fmla="*/ 34 h 103"/>
                  <a:gd name="T20" fmla="*/ 143 w 175"/>
                  <a:gd name="T21" fmla="*/ 23 h 103"/>
                  <a:gd name="T22" fmla="*/ 143 w 175"/>
                  <a:gd name="T23" fmla="*/ 11 h 103"/>
                  <a:gd name="T24" fmla="*/ 143 w 175"/>
                  <a:gd name="T25" fmla="*/ 80 h 103"/>
                  <a:gd name="T26" fmla="*/ 133 w 175"/>
                  <a:gd name="T27" fmla="*/ 80 h 103"/>
                  <a:gd name="T28" fmla="*/ 41 w 175"/>
                  <a:gd name="T29" fmla="*/ 80 h 103"/>
                  <a:gd name="T30" fmla="*/ 41 w 175"/>
                  <a:gd name="T31" fmla="*/ 0 h 103"/>
                  <a:gd name="T32" fmla="*/ 41 w 175"/>
                  <a:gd name="T33" fmla="*/ 11 h 103"/>
                  <a:gd name="T34" fmla="*/ 30 w 175"/>
                  <a:gd name="T35" fmla="*/ 34 h 103"/>
                  <a:gd name="T36" fmla="*/ 30 w 175"/>
                  <a:gd name="T37" fmla="*/ 45 h 103"/>
                  <a:gd name="T38" fmla="*/ 30 w 175"/>
                  <a:gd name="T39" fmla="*/ 57 h 103"/>
                  <a:gd name="T40" fmla="*/ 30 w 175"/>
                  <a:gd name="T41" fmla="*/ 68 h 103"/>
                  <a:gd name="T42" fmla="*/ 20 w 175"/>
                  <a:gd name="T43" fmla="*/ 80 h 103"/>
                  <a:gd name="T44" fmla="*/ 10 w 175"/>
                  <a:gd name="T45" fmla="*/ 80 h 103"/>
                  <a:gd name="T46" fmla="*/ 10 w 175"/>
                  <a:gd name="T47" fmla="*/ 91 h 103"/>
                  <a:gd name="T48" fmla="*/ 0 w 175"/>
                  <a:gd name="T49" fmla="*/ 91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
                  <a:gd name="T76" fmla="*/ 0 h 103"/>
                  <a:gd name="T77" fmla="*/ 175 w 175"/>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 h="103">
                    <a:moveTo>
                      <a:pt x="0" y="102"/>
                    </a:moveTo>
                    <a:lnTo>
                      <a:pt x="0" y="102"/>
                    </a:lnTo>
                    <a:lnTo>
                      <a:pt x="174" y="102"/>
                    </a:lnTo>
                    <a:lnTo>
                      <a:pt x="174" y="91"/>
                    </a:lnTo>
                    <a:lnTo>
                      <a:pt x="174" y="80"/>
                    </a:lnTo>
                    <a:lnTo>
                      <a:pt x="164" y="80"/>
                    </a:lnTo>
                    <a:lnTo>
                      <a:pt x="153" y="68"/>
                    </a:lnTo>
                    <a:lnTo>
                      <a:pt x="153" y="57"/>
                    </a:lnTo>
                    <a:lnTo>
                      <a:pt x="143" y="45"/>
                    </a:lnTo>
                    <a:lnTo>
                      <a:pt x="143" y="34"/>
                    </a:lnTo>
                    <a:lnTo>
                      <a:pt x="143" y="23"/>
                    </a:lnTo>
                    <a:lnTo>
                      <a:pt x="143" y="11"/>
                    </a:lnTo>
                    <a:lnTo>
                      <a:pt x="143" y="80"/>
                    </a:lnTo>
                    <a:lnTo>
                      <a:pt x="133" y="80"/>
                    </a:lnTo>
                    <a:lnTo>
                      <a:pt x="41" y="80"/>
                    </a:lnTo>
                    <a:lnTo>
                      <a:pt x="41" y="0"/>
                    </a:lnTo>
                    <a:lnTo>
                      <a:pt x="41" y="11"/>
                    </a:lnTo>
                    <a:lnTo>
                      <a:pt x="30" y="34"/>
                    </a:lnTo>
                    <a:lnTo>
                      <a:pt x="30" y="45"/>
                    </a:lnTo>
                    <a:lnTo>
                      <a:pt x="30" y="57"/>
                    </a:lnTo>
                    <a:lnTo>
                      <a:pt x="30" y="68"/>
                    </a:lnTo>
                    <a:lnTo>
                      <a:pt x="20" y="80"/>
                    </a:lnTo>
                    <a:lnTo>
                      <a:pt x="10" y="80"/>
                    </a:lnTo>
                    <a:lnTo>
                      <a:pt x="10" y="91"/>
                    </a:lnTo>
                    <a:lnTo>
                      <a:pt x="0" y="9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7" name="Freeform 245"/>
              <p:cNvSpPr>
                <a:spLocks/>
              </p:cNvSpPr>
              <p:nvPr/>
            </p:nvSpPr>
            <p:spPr bwMode="auto">
              <a:xfrm>
                <a:off x="1318" y="1889"/>
                <a:ext cx="175" cy="103"/>
              </a:xfrm>
              <a:custGeom>
                <a:avLst/>
                <a:gdLst>
                  <a:gd name="T0" fmla="*/ 0 w 175"/>
                  <a:gd name="T1" fmla="*/ 102 h 103"/>
                  <a:gd name="T2" fmla="*/ 174 w 175"/>
                  <a:gd name="T3" fmla="*/ 102 h 103"/>
                  <a:gd name="T4" fmla="*/ 174 w 175"/>
                  <a:gd name="T5" fmla="*/ 91 h 103"/>
                  <a:gd name="T6" fmla="*/ 174 w 175"/>
                  <a:gd name="T7" fmla="*/ 80 h 103"/>
                  <a:gd name="T8" fmla="*/ 164 w 175"/>
                  <a:gd name="T9" fmla="*/ 80 h 103"/>
                  <a:gd name="T10" fmla="*/ 153 w 175"/>
                  <a:gd name="T11" fmla="*/ 68 h 103"/>
                  <a:gd name="T12" fmla="*/ 153 w 175"/>
                  <a:gd name="T13" fmla="*/ 57 h 103"/>
                  <a:gd name="T14" fmla="*/ 143 w 175"/>
                  <a:gd name="T15" fmla="*/ 45 h 103"/>
                  <a:gd name="T16" fmla="*/ 143 w 175"/>
                  <a:gd name="T17" fmla="*/ 34 h 103"/>
                  <a:gd name="T18" fmla="*/ 143 w 175"/>
                  <a:gd name="T19" fmla="*/ 23 h 103"/>
                  <a:gd name="T20" fmla="*/ 143 w 175"/>
                  <a:gd name="T21" fmla="*/ 11 h 103"/>
                  <a:gd name="T22" fmla="*/ 143 w 175"/>
                  <a:gd name="T23" fmla="*/ 80 h 103"/>
                  <a:gd name="T24" fmla="*/ 133 w 175"/>
                  <a:gd name="T25" fmla="*/ 80 h 103"/>
                  <a:gd name="T26" fmla="*/ 41 w 175"/>
                  <a:gd name="T27" fmla="*/ 80 h 103"/>
                  <a:gd name="T28" fmla="*/ 41 w 175"/>
                  <a:gd name="T29" fmla="*/ 0 h 103"/>
                  <a:gd name="T30" fmla="*/ 41 w 175"/>
                  <a:gd name="T31" fmla="*/ 11 h 103"/>
                  <a:gd name="T32" fmla="*/ 30 w 175"/>
                  <a:gd name="T33" fmla="*/ 34 h 103"/>
                  <a:gd name="T34" fmla="*/ 30 w 175"/>
                  <a:gd name="T35" fmla="*/ 45 h 103"/>
                  <a:gd name="T36" fmla="*/ 30 w 175"/>
                  <a:gd name="T37" fmla="*/ 57 h 103"/>
                  <a:gd name="T38" fmla="*/ 30 w 175"/>
                  <a:gd name="T39" fmla="*/ 68 h 103"/>
                  <a:gd name="T40" fmla="*/ 20 w 175"/>
                  <a:gd name="T41" fmla="*/ 80 h 103"/>
                  <a:gd name="T42" fmla="*/ 10 w 175"/>
                  <a:gd name="T43" fmla="*/ 80 h 103"/>
                  <a:gd name="T44" fmla="*/ 10 w 175"/>
                  <a:gd name="T45" fmla="*/ 91 h 103"/>
                  <a:gd name="T46" fmla="*/ 0 w 175"/>
                  <a:gd name="T47" fmla="*/ 91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5"/>
                  <a:gd name="T73" fmla="*/ 0 h 103"/>
                  <a:gd name="T74" fmla="*/ 175 w 175"/>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5" h="103">
                    <a:moveTo>
                      <a:pt x="0" y="102"/>
                    </a:moveTo>
                    <a:lnTo>
                      <a:pt x="174" y="102"/>
                    </a:lnTo>
                    <a:lnTo>
                      <a:pt x="174" y="91"/>
                    </a:lnTo>
                    <a:lnTo>
                      <a:pt x="174" y="80"/>
                    </a:lnTo>
                    <a:lnTo>
                      <a:pt x="164" y="80"/>
                    </a:lnTo>
                    <a:lnTo>
                      <a:pt x="153" y="68"/>
                    </a:lnTo>
                    <a:lnTo>
                      <a:pt x="153" y="57"/>
                    </a:lnTo>
                    <a:lnTo>
                      <a:pt x="143" y="45"/>
                    </a:lnTo>
                    <a:lnTo>
                      <a:pt x="143" y="34"/>
                    </a:lnTo>
                    <a:lnTo>
                      <a:pt x="143" y="23"/>
                    </a:lnTo>
                    <a:lnTo>
                      <a:pt x="143" y="11"/>
                    </a:lnTo>
                    <a:lnTo>
                      <a:pt x="143" y="80"/>
                    </a:lnTo>
                    <a:lnTo>
                      <a:pt x="133" y="80"/>
                    </a:lnTo>
                    <a:lnTo>
                      <a:pt x="41" y="80"/>
                    </a:lnTo>
                    <a:lnTo>
                      <a:pt x="41" y="0"/>
                    </a:lnTo>
                    <a:lnTo>
                      <a:pt x="41" y="11"/>
                    </a:lnTo>
                    <a:lnTo>
                      <a:pt x="30" y="34"/>
                    </a:lnTo>
                    <a:lnTo>
                      <a:pt x="30" y="45"/>
                    </a:lnTo>
                    <a:lnTo>
                      <a:pt x="30" y="57"/>
                    </a:lnTo>
                    <a:lnTo>
                      <a:pt x="30" y="68"/>
                    </a:lnTo>
                    <a:lnTo>
                      <a:pt x="20" y="80"/>
                    </a:lnTo>
                    <a:lnTo>
                      <a:pt x="10" y="80"/>
                    </a:lnTo>
                    <a:lnTo>
                      <a:pt x="10" y="91"/>
                    </a:lnTo>
                    <a:lnTo>
                      <a:pt x="0" y="9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8" name="Freeform 246"/>
              <p:cNvSpPr>
                <a:spLocks/>
              </p:cNvSpPr>
              <p:nvPr/>
            </p:nvSpPr>
            <p:spPr bwMode="auto">
              <a:xfrm>
                <a:off x="1359" y="1969"/>
                <a:ext cx="93" cy="12"/>
              </a:xfrm>
              <a:custGeom>
                <a:avLst/>
                <a:gdLst>
                  <a:gd name="T0" fmla="*/ 92 w 93"/>
                  <a:gd name="T1" fmla="*/ 11 h 12"/>
                  <a:gd name="T2" fmla="*/ 92 w 93"/>
                  <a:gd name="T3" fmla="*/ 11 h 12"/>
                  <a:gd name="T4" fmla="*/ 0 w 93"/>
                  <a:gd name="T5" fmla="*/ 11 h 12"/>
                  <a:gd name="T6" fmla="*/ 0 w 93"/>
                  <a:gd name="T7" fmla="*/ 0 h 12"/>
                  <a:gd name="T8" fmla="*/ 0 60000 65536"/>
                  <a:gd name="T9" fmla="*/ 0 60000 65536"/>
                  <a:gd name="T10" fmla="*/ 0 60000 65536"/>
                  <a:gd name="T11" fmla="*/ 0 60000 65536"/>
                  <a:gd name="T12" fmla="*/ 0 w 93"/>
                  <a:gd name="T13" fmla="*/ 0 h 12"/>
                  <a:gd name="T14" fmla="*/ 93 w 93"/>
                  <a:gd name="T15" fmla="*/ 12 h 12"/>
                </a:gdLst>
                <a:ahLst/>
                <a:cxnLst>
                  <a:cxn ang="T8">
                    <a:pos x="T0" y="T1"/>
                  </a:cxn>
                  <a:cxn ang="T9">
                    <a:pos x="T2" y="T3"/>
                  </a:cxn>
                  <a:cxn ang="T10">
                    <a:pos x="T4" y="T5"/>
                  </a:cxn>
                  <a:cxn ang="T11">
                    <a:pos x="T6" y="T7"/>
                  </a:cxn>
                </a:cxnLst>
                <a:rect l="T12" t="T13" r="T14" b="T15"/>
                <a:pathLst>
                  <a:path w="93" h="12">
                    <a:moveTo>
                      <a:pt x="92" y="11"/>
                    </a:moveTo>
                    <a:lnTo>
                      <a:pt x="92" y="11"/>
                    </a:lnTo>
                    <a:lnTo>
                      <a:pt x="0" y="11"/>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9" name="Freeform 247"/>
              <p:cNvSpPr>
                <a:spLocks/>
              </p:cNvSpPr>
              <p:nvPr/>
            </p:nvSpPr>
            <p:spPr bwMode="auto">
              <a:xfrm>
                <a:off x="1359" y="1969"/>
                <a:ext cx="93" cy="12"/>
              </a:xfrm>
              <a:custGeom>
                <a:avLst/>
                <a:gdLst>
                  <a:gd name="T0" fmla="*/ 92 w 93"/>
                  <a:gd name="T1" fmla="*/ 11 h 12"/>
                  <a:gd name="T2" fmla="*/ 92 w 93"/>
                  <a:gd name="T3" fmla="*/ 11 h 12"/>
                  <a:gd name="T4" fmla="*/ 0 w 93"/>
                  <a:gd name="T5" fmla="*/ 11 h 12"/>
                  <a:gd name="T6" fmla="*/ 0 w 93"/>
                  <a:gd name="T7" fmla="*/ 0 h 12"/>
                  <a:gd name="T8" fmla="*/ 0 60000 65536"/>
                  <a:gd name="T9" fmla="*/ 0 60000 65536"/>
                  <a:gd name="T10" fmla="*/ 0 60000 65536"/>
                  <a:gd name="T11" fmla="*/ 0 60000 65536"/>
                  <a:gd name="T12" fmla="*/ 0 w 93"/>
                  <a:gd name="T13" fmla="*/ 0 h 12"/>
                  <a:gd name="T14" fmla="*/ 93 w 93"/>
                  <a:gd name="T15" fmla="*/ 12 h 12"/>
                </a:gdLst>
                <a:ahLst/>
                <a:cxnLst>
                  <a:cxn ang="T8">
                    <a:pos x="T0" y="T1"/>
                  </a:cxn>
                  <a:cxn ang="T9">
                    <a:pos x="T2" y="T3"/>
                  </a:cxn>
                  <a:cxn ang="T10">
                    <a:pos x="T4" y="T5"/>
                  </a:cxn>
                  <a:cxn ang="T11">
                    <a:pos x="T6" y="T7"/>
                  </a:cxn>
                </a:cxnLst>
                <a:rect l="T12" t="T13" r="T14" b="T15"/>
                <a:pathLst>
                  <a:path w="93" h="12">
                    <a:moveTo>
                      <a:pt x="92" y="11"/>
                    </a:moveTo>
                    <a:lnTo>
                      <a:pt x="92" y="11"/>
                    </a:lnTo>
                    <a:lnTo>
                      <a:pt x="0" y="11"/>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grpSp>
        <p:grpSp>
          <p:nvGrpSpPr>
            <p:cNvPr id="23611" name="Group 248"/>
            <p:cNvGrpSpPr>
              <a:grpSpLocks/>
            </p:cNvGrpSpPr>
            <p:nvPr/>
          </p:nvGrpSpPr>
          <p:grpSpPr bwMode="auto">
            <a:xfrm>
              <a:off x="1182" y="1788"/>
              <a:ext cx="288" cy="49"/>
              <a:chOff x="990" y="1980"/>
              <a:chExt cx="288" cy="49"/>
            </a:xfrm>
          </p:grpSpPr>
          <p:sp>
            <p:nvSpPr>
              <p:cNvPr id="23620" name="AutoShape 249"/>
              <p:cNvSpPr>
                <a:spLocks noChangeArrowheads="1"/>
              </p:cNvSpPr>
              <p:nvPr/>
            </p:nvSpPr>
            <p:spPr bwMode="auto">
              <a:xfrm>
                <a:off x="994" y="2025"/>
                <a:ext cx="281" cy="4"/>
              </a:xfrm>
              <a:prstGeom prst="roundRect">
                <a:avLst>
                  <a:gd name="adj" fmla="val 41662"/>
                </a:avLst>
              </a:prstGeom>
              <a:solidFill>
                <a:srgbClr val="FFFFFF"/>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21" name="Freeform 250"/>
              <p:cNvSpPr>
                <a:spLocks/>
              </p:cNvSpPr>
              <p:nvPr/>
            </p:nvSpPr>
            <p:spPr bwMode="auto">
              <a:xfrm>
                <a:off x="990" y="1980"/>
                <a:ext cx="288" cy="46"/>
              </a:xfrm>
              <a:custGeom>
                <a:avLst/>
                <a:gdLst>
                  <a:gd name="T0" fmla="*/ 0 w 288"/>
                  <a:gd name="T1" fmla="*/ 0 h 46"/>
                  <a:gd name="T2" fmla="*/ 0 w 288"/>
                  <a:gd name="T3" fmla="*/ 0 h 46"/>
                  <a:gd name="T4" fmla="*/ 287 w 288"/>
                  <a:gd name="T5" fmla="*/ 0 h 46"/>
                  <a:gd name="T6" fmla="*/ 287 w 288"/>
                  <a:gd name="T7" fmla="*/ 11 h 46"/>
                  <a:gd name="T8" fmla="*/ 287 w 288"/>
                  <a:gd name="T9" fmla="*/ 23 h 46"/>
                  <a:gd name="T10" fmla="*/ 287 w 288"/>
                  <a:gd name="T11" fmla="*/ 34 h 46"/>
                  <a:gd name="T12" fmla="*/ 287 w 288"/>
                  <a:gd name="T13" fmla="*/ 45 h 46"/>
                  <a:gd name="T14" fmla="*/ 0 w 288"/>
                  <a:gd name="T15" fmla="*/ 45 h 46"/>
                  <a:gd name="T16" fmla="*/ 0 w 288"/>
                  <a:gd name="T17" fmla="*/ 34 h 46"/>
                  <a:gd name="T18" fmla="*/ 0 w 288"/>
                  <a:gd name="T19" fmla="*/ 23 h 46"/>
                  <a:gd name="T20" fmla="*/ 0 w 288"/>
                  <a:gd name="T21" fmla="*/ 11 h 46"/>
                  <a:gd name="T22" fmla="*/ 0 w 288"/>
                  <a:gd name="T23" fmla="*/ 0 h 46"/>
                  <a:gd name="T24" fmla="*/ 287 w 288"/>
                  <a:gd name="T25" fmla="*/ 0 h 46"/>
                  <a:gd name="T26" fmla="*/ 287 w 288"/>
                  <a:gd name="T27" fmla="*/ 11 h 46"/>
                  <a:gd name="T28" fmla="*/ 287 w 288"/>
                  <a:gd name="T29" fmla="*/ 23 h 46"/>
                  <a:gd name="T30" fmla="*/ 287 w 288"/>
                  <a:gd name="T31" fmla="*/ 34 h 46"/>
                  <a:gd name="T32" fmla="*/ 287 w 288"/>
                  <a:gd name="T33" fmla="*/ 45 h 46"/>
                  <a:gd name="T34" fmla="*/ 0 w 288"/>
                  <a:gd name="T35" fmla="*/ 45 h 46"/>
                  <a:gd name="T36" fmla="*/ 0 w 288"/>
                  <a:gd name="T37" fmla="*/ 34 h 46"/>
                  <a:gd name="T38" fmla="*/ 0 w 288"/>
                  <a:gd name="T39" fmla="*/ 23 h 46"/>
                  <a:gd name="T40" fmla="*/ 0 w 288"/>
                  <a:gd name="T41" fmla="*/ 11 h 46"/>
                  <a:gd name="T42" fmla="*/ 0 w 288"/>
                  <a:gd name="T43" fmla="*/ 0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8"/>
                  <a:gd name="T67" fmla="*/ 0 h 46"/>
                  <a:gd name="T68" fmla="*/ 288 w 288"/>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8" h="46">
                    <a:moveTo>
                      <a:pt x="0" y="0"/>
                    </a:moveTo>
                    <a:lnTo>
                      <a:pt x="0" y="0"/>
                    </a:lnTo>
                    <a:lnTo>
                      <a:pt x="287" y="0"/>
                    </a:lnTo>
                    <a:lnTo>
                      <a:pt x="287" y="11"/>
                    </a:lnTo>
                    <a:lnTo>
                      <a:pt x="287" y="23"/>
                    </a:lnTo>
                    <a:lnTo>
                      <a:pt x="287" y="34"/>
                    </a:lnTo>
                    <a:lnTo>
                      <a:pt x="287" y="45"/>
                    </a:lnTo>
                    <a:lnTo>
                      <a:pt x="0" y="45"/>
                    </a:lnTo>
                    <a:lnTo>
                      <a:pt x="0" y="34"/>
                    </a:lnTo>
                    <a:lnTo>
                      <a:pt x="0" y="23"/>
                    </a:lnTo>
                    <a:lnTo>
                      <a:pt x="0" y="11"/>
                    </a:lnTo>
                    <a:lnTo>
                      <a:pt x="0" y="0"/>
                    </a:lnTo>
                    <a:lnTo>
                      <a:pt x="287" y="0"/>
                    </a:lnTo>
                    <a:lnTo>
                      <a:pt x="287" y="11"/>
                    </a:lnTo>
                    <a:lnTo>
                      <a:pt x="287" y="23"/>
                    </a:lnTo>
                    <a:lnTo>
                      <a:pt x="287" y="34"/>
                    </a:lnTo>
                    <a:lnTo>
                      <a:pt x="287" y="45"/>
                    </a:lnTo>
                    <a:lnTo>
                      <a:pt x="0" y="45"/>
                    </a:lnTo>
                    <a:lnTo>
                      <a:pt x="0" y="34"/>
                    </a:lnTo>
                    <a:lnTo>
                      <a:pt x="0" y="23"/>
                    </a:lnTo>
                    <a:lnTo>
                      <a:pt x="0" y="11"/>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2" name="Freeform 251"/>
              <p:cNvSpPr>
                <a:spLocks/>
              </p:cNvSpPr>
              <p:nvPr/>
            </p:nvSpPr>
            <p:spPr bwMode="auto">
              <a:xfrm>
                <a:off x="990" y="2025"/>
                <a:ext cx="288" cy="1"/>
              </a:xfrm>
              <a:custGeom>
                <a:avLst/>
                <a:gdLst>
                  <a:gd name="T0" fmla="*/ 0 w 288"/>
                  <a:gd name="T1" fmla="*/ 0 h 1"/>
                  <a:gd name="T2" fmla="*/ 0 w 288"/>
                  <a:gd name="T3" fmla="*/ 0 h 1"/>
                  <a:gd name="T4" fmla="*/ 287 w 288"/>
                  <a:gd name="T5" fmla="*/ 0 h 1"/>
                  <a:gd name="T6" fmla="*/ 0 60000 65536"/>
                  <a:gd name="T7" fmla="*/ 0 60000 65536"/>
                  <a:gd name="T8" fmla="*/ 0 60000 65536"/>
                  <a:gd name="T9" fmla="*/ 0 w 288"/>
                  <a:gd name="T10" fmla="*/ 0 h 1"/>
                  <a:gd name="T11" fmla="*/ 288 w 288"/>
                  <a:gd name="T12" fmla="*/ 1 h 1"/>
                </a:gdLst>
                <a:ahLst/>
                <a:cxnLst>
                  <a:cxn ang="T6">
                    <a:pos x="T0" y="T1"/>
                  </a:cxn>
                  <a:cxn ang="T7">
                    <a:pos x="T2" y="T3"/>
                  </a:cxn>
                  <a:cxn ang="T8">
                    <a:pos x="T4" y="T5"/>
                  </a:cxn>
                </a:cxnLst>
                <a:rect l="T9" t="T10" r="T11" b="T12"/>
                <a:pathLst>
                  <a:path w="288" h="1">
                    <a:moveTo>
                      <a:pt x="0" y="0"/>
                    </a:moveTo>
                    <a:lnTo>
                      <a:pt x="0" y="0"/>
                    </a:lnTo>
                    <a:lnTo>
                      <a:pt x="287"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3" name="Freeform 252"/>
              <p:cNvSpPr>
                <a:spLocks/>
              </p:cNvSpPr>
              <p:nvPr/>
            </p:nvSpPr>
            <p:spPr bwMode="auto">
              <a:xfrm>
                <a:off x="990" y="2025"/>
                <a:ext cx="288" cy="1"/>
              </a:xfrm>
              <a:custGeom>
                <a:avLst/>
                <a:gdLst>
                  <a:gd name="T0" fmla="*/ 0 w 288"/>
                  <a:gd name="T1" fmla="*/ 0 h 1"/>
                  <a:gd name="T2" fmla="*/ 0 w 288"/>
                  <a:gd name="T3" fmla="*/ 0 h 1"/>
                  <a:gd name="T4" fmla="*/ 287 w 288"/>
                  <a:gd name="T5" fmla="*/ 0 h 1"/>
                  <a:gd name="T6" fmla="*/ 0 60000 65536"/>
                  <a:gd name="T7" fmla="*/ 0 60000 65536"/>
                  <a:gd name="T8" fmla="*/ 0 60000 65536"/>
                  <a:gd name="T9" fmla="*/ 0 w 288"/>
                  <a:gd name="T10" fmla="*/ 0 h 1"/>
                  <a:gd name="T11" fmla="*/ 288 w 288"/>
                  <a:gd name="T12" fmla="*/ 1 h 1"/>
                </a:gdLst>
                <a:ahLst/>
                <a:cxnLst>
                  <a:cxn ang="T6">
                    <a:pos x="T0" y="T1"/>
                  </a:cxn>
                  <a:cxn ang="T7">
                    <a:pos x="T2" y="T3"/>
                  </a:cxn>
                  <a:cxn ang="T8">
                    <a:pos x="T4" y="T5"/>
                  </a:cxn>
                </a:cxnLst>
                <a:rect l="T9" t="T10" r="T11" b="T12"/>
                <a:pathLst>
                  <a:path w="288" h="1">
                    <a:moveTo>
                      <a:pt x="0" y="0"/>
                    </a:moveTo>
                    <a:lnTo>
                      <a:pt x="0" y="0"/>
                    </a:lnTo>
                    <a:lnTo>
                      <a:pt x="287"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4" name="Freeform 253"/>
              <p:cNvSpPr>
                <a:spLocks/>
              </p:cNvSpPr>
              <p:nvPr/>
            </p:nvSpPr>
            <p:spPr bwMode="auto">
              <a:xfrm>
                <a:off x="1061" y="1980"/>
                <a:ext cx="32" cy="12"/>
              </a:xfrm>
              <a:custGeom>
                <a:avLst/>
                <a:gdLst>
                  <a:gd name="T0" fmla="*/ 0 w 32"/>
                  <a:gd name="T1" fmla="*/ 11 h 12"/>
                  <a:gd name="T2" fmla="*/ 0 w 32"/>
                  <a:gd name="T3" fmla="*/ 0 h 12"/>
                  <a:gd name="T4" fmla="*/ 11 w 32"/>
                  <a:gd name="T5" fmla="*/ 0 h 12"/>
                  <a:gd name="T6" fmla="*/ 21 w 32"/>
                  <a:gd name="T7" fmla="*/ 0 h 12"/>
                  <a:gd name="T8" fmla="*/ 31 w 32"/>
                  <a:gd name="T9" fmla="*/ 11 h 12"/>
                  <a:gd name="T10" fmla="*/ 0 60000 65536"/>
                  <a:gd name="T11" fmla="*/ 0 60000 65536"/>
                  <a:gd name="T12" fmla="*/ 0 60000 65536"/>
                  <a:gd name="T13" fmla="*/ 0 60000 65536"/>
                  <a:gd name="T14" fmla="*/ 0 60000 65536"/>
                  <a:gd name="T15" fmla="*/ 0 w 32"/>
                  <a:gd name="T16" fmla="*/ 0 h 12"/>
                  <a:gd name="T17" fmla="*/ 32 w 32"/>
                  <a:gd name="T18" fmla="*/ 12 h 12"/>
                </a:gdLst>
                <a:ahLst/>
                <a:cxnLst>
                  <a:cxn ang="T10">
                    <a:pos x="T0" y="T1"/>
                  </a:cxn>
                  <a:cxn ang="T11">
                    <a:pos x="T2" y="T3"/>
                  </a:cxn>
                  <a:cxn ang="T12">
                    <a:pos x="T4" y="T5"/>
                  </a:cxn>
                  <a:cxn ang="T13">
                    <a:pos x="T6" y="T7"/>
                  </a:cxn>
                  <a:cxn ang="T14">
                    <a:pos x="T8" y="T9"/>
                  </a:cxn>
                </a:cxnLst>
                <a:rect l="T15" t="T16" r="T17" b="T18"/>
                <a:pathLst>
                  <a:path w="32" h="12">
                    <a:moveTo>
                      <a:pt x="0" y="11"/>
                    </a:moveTo>
                    <a:lnTo>
                      <a:pt x="0" y="0"/>
                    </a:lnTo>
                    <a:lnTo>
                      <a:pt x="11" y="0"/>
                    </a:lnTo>
                    <a:lnTo>
                      <a:pt x="21" y="0"/>
                    </a:lnTo>
                    <a:lnTo>
                      <a:pt x="3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5" name="Freeform 254"/>
              <p:cNvSpPr>
                <a:spLocks/>
              </p:cNvSpPr>
              <p:nvPr/>
            </p:nvSpPr>
            <p:spPr bwMode="auto">
              <a:xfrm>
                <a:off x="1061" y="1980"/>
                <a:ext cx="32" cy="12"/>
              </a:xfrm>
              <a:custGeom>
                <a:avLst/>
                <a:gdLst>
                  <a:gd name="T0" fmla="*/ 0 w 32"/>
                  <a:gd name="T1" fmla="*/ 11 h 12"/>
                  <a:gd name="T2" fmla="*/ 11 w 32"/>
                  <a:gd name="T3" fmla="*/ 0 h 12"/>
                  <a:gd name="T4" fmla="*/ 21 w 32"/>
                  <a:gd name="T5" fmla="*/ 0 h 12"/>
                  <a:gd name="T6" fmla="*/ 31 w 32"/>
                  <a:gd name="T7" fmla="*/ 11 h 12"/>
                  <a:gd name="T8" fmla="*/ 0 60000 65536"/>
                  <a:gd name="T9" fmla="*/ 0 60000 65536"/>
                  <a:gd name="T10" fmla="*/ 0 60000 65536"/>
                  <a:gd name="T11" fmla="*/ 0 60000 65536"/>
                  <a:gd name="T12" fmla="*/ 0 w 32"/>
                  <a:gd name="T13" fmla="*/ 0 h 12"/>
                  <a:gd name="T14" fmla="*/ 32 w 32"/>
                  <a:gd name="T15" fmla="*/ 12 h 12"/>
                </a:gdLst>
                <a:ahLst/>
                <a:cxnLst>
                  <a:cxn ang="T8">
                    <a:pos x="T0" y="T1"/>
                  </a:cxn>
                  <a:cxn ang="T9">
                    <a:pos x="T2" y="T3"/>
                  </a:cxn>
                  <a:cxn ang="T10">
                    <a:pos x="T4" y="T5"/>
                  </a:cxn>
                  <a:cxn ang="T11">
                    <a:pos x="T6" y="T7"/>
                  </a:cxn>
                </a:cxnLst>
                <a:rect l="T12" t="T13" r="T14" b="T15"/>
                <a:pathLst>
                  <a:path w="32" h="12">
                    <a:moveTo>
                      <a:pt x="0" y="11"/>
                    </a:moveTo>
                    <a:lnTo>
                      <a:pt x="11" y="0"/>
                    </a:lnTo>
                    <a:lnTo>
                      <a:pt x="21" y="0"/>
                    </a:lnTo>
                    <a:lnTo>
                      <a:pt x="3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6" name="Freeform 255"/>
              <p:cNvSpPr>
                <a:spLocks/>
              </p:cNvSpPr>
              <p:nvPr/>
            </p:nvSpPr>
            <p:spPr bwMode="auto">
              <a:xfrm>
                <a:off x="1000" y="1991"/>
                <a:ext cx="196" cy="24"/>
              </a:xfrm>
              <a:custGeom>
                <a:avLst/>
                <a:gdLst>
                  <a:gd name="T0" fmla="*/ 195 w 196"/>
                  <a:gd name="T1" fmla="*/ 23 h 24"/>
                  <a:gd name="T2" fmla="*/ 195 w 196"/>
                  <a:gd name="T3" fmla="*/ 23 h 24"/>
                  <a:gd name="T4" fmla="*/ 0 w 196"/>
                  <a:gd name="T5" fmla="*/ 23 h 24"/>
                  <a:gd name="T6" fmla="*/ 0 w 196"/>
                  <a:gd name="T7" fmla="*/ 12 h 24"/>
                  <a:gd name="T8" fmla="*/ 0 w 196"/>
                  <a:gd name="T9" fmla="*/ 0 h 24"/>
                  <a:gd name="T10" fmla="*/ 195 w 196"/>
                  <a:gd name="T11" fmla="*/ 0 h 24"/>
                  <a:gd name="T12" fmla="*/ 195 w 196"/>
                  <a:gd name="T13" fmla="*/ 12 h 24"/>
                  <a:gd name="T14" fmla="*/ 195 w 196"/>
                  <a:gd name="T15" fmla="*/ 23 h 24"/>
                  <a:gd name="T16" fmla="*/ 0 w 196"/>
                  <a:gd name="T17" fmla="*/ 23 h 24"/>
                  <a:gd name="T18" fmla="*/ 0 w 196"/>
                  <a:gd name="T19" fmla="*/ 12 h 24"/>
                  <a:gd name="T20" fmla="*/ 0 w 196"/>
                  <a:gd name="T21" fmla="*/ 0 h 24"/>
                  <a:gd name="T22" fmla="*/ 195 w 196"/>
                  <a:gd name="T23" fmla="*/ 0 h 24"/>
                  <a:gd name="T24" fmla="*/ 195 w 196"/>
                  <a:gd name="T25" fmla="*/ 12 h 24"/>
                  <a:gd name="T26" fmla="*/ 195 w 196"/>
                  <a:gd name="T27" fmla="*/ 2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24"/>
                  <a:gd name="T44" fmla="*/ 196 w 196"/>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24">
                    <a:moveTo>
                      <a:pt x="195" y="23"/>
                    </a:moveTo>
                    <a:lnTo>
                      <a:pt x="195" y="23"/>
                    </a:lnTo>
                    <a:lnTo>
                      <a:pt x="0" y="23"/>
                    </a:lnTo>
                    <a:lnTo>
                      <a:pt x="0" y="12"/>
                    </a:lnTo>
                    <a:lnTo>
                      <a:pt x="0" y="0"/>
                    </a:lnTo>
                    <a:lnTo>
                      <a:pt x="195" y="0"/>
                    </a:lnTo>
                    <a:lnTo>
                      <a:pt x="195" y="12"/>
                    </a:lnTo>
                    <a:lnTo>
                      <a:pt x="195" y="23"/>
                    </a:lnTo>
                    <a:lnTo>
                      <a:pt x="0" y="23"/>
                    </a:lnTo>
                    <a:lnTo>
                      <a:pt x="0" y="12"/>
                    </a:lnTo>
                    <a:lnTo>
                      <a:pt x="0" y="0"/>
                    </a:lnTo>
                    <a:lnTo>
                      <a:pt x="195" y="0"/>
                    </a:lnTo>
                    <a:lnTo>
                      <a:pt x="195" y="12"/>
                    </a:lnTo>
                    <a:lnTo>
                      <a:pt x="195" y="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7" name="Freeform 256"/>
              <p:cNvSpPr>
                <a:spLocks/>
              </p:cNvSpPr>
              <p:nvPr/>
            </p:nvSpPr>
            <p:spPr bwMode="auto">
              <a:xfrm>
                <a:off x="1000" y="1980"/>
                <a:ext cx="11" cy="12"/>
              </a:xfrm>
              <a:custGeom>
                <a:avLst/>
                <a:gdLst>
                  <a:gd name="T0" fmla="*/ 0 w 11"/>
                  <a:gd name="T1" fmla="*/ 11 h 12"/>
                  <a:gd name="T2" fmla="*/ 0 w 11"/>
                  <a:gd name="T3" fmla="*/ 0 h 12"/>
                  <a:gd name="T4" fmla="*/ 0 w 11"/>
                  <a:gd name="T5" fmla="*/ 11 h 12"/>
                  <a:gd name="T6" fmla="*/ 10 w 11"/>
                  <a:gd name="T7" fmla="*/ 0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11"/>
                    </a:moveTo>
                    <a:lnTo>
                      <a:pt x="0" y="0"/>
                    </a:lnTo>
                    <a:lnTo>
                      <a:pt x="0" y="11"/>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8" name="Freeform 257"/>
              <p:cNvSpPr>
                <a:spLocks/>
              </p:cNvSpPr>
              <p:nvPr/>
            </p:nvSpPr>
            <p:spPr bwMode="auto">
              <a:xfrm>
                <a:off x="1000" y="1980"/>
                <a:ext cx="21" cy="12"/>
              </a:xfrm>
              <a:custGeom>
                <a:avLst/>
                <a:gdLst>
                  <a:gd name="T0" fmla="*/ 0 w 21"/>
                  <a:gd name="T1" fmla="*/ 11 h 12"/>
                  <a:gd name="T2" fmla="*/ 0 w 21"/>
                  <a:gd name="T3" fmla="*/ 11 h 12"/>
                  <a:gd name="T4" fmla="*/ 10 w 21"/>
                  <a:gd name="T5" fmla="*/ 11 h 12"/>
                  <a:gd name="T6" fmla="*/ 10 w 21"/>
                  <a:gd name="T7" fmla="*/ 0 h 12"/>
                  <a:gd name="T8" fmla="*/ 20 w 21"/>
                  <a:gd name="T9" fmla="*/ 11 h 12"/>
                  <a:gd name="T10" fmla="*/ 20 w 21"/>
                  <a:gd name="T11" fmla="*/ 0 h 12"/>
                  <a:gd name="T12" fmla="*/ 20 w 21"/>
                  <a:gd name="T13" fmla="*/ 11 h 12"/>
                  <a:gd name="T14" fmla="*/ 0 60000 65536"/>
                  <a:gd name="T15" fmla="*/ 0 60000 65536"/>
                  <a:gd name="T16" fmla="*/ 0 60000 65536"/>
                  <a:gd name="T17" fmla="*/ 0 60000 65536"/>
                  <a:gd name="T18" fmla="*/ 0 60000 65536"/>
                  <a:gd name="T19" fmla="*/ 0 60000 65536"/>
                  <a:gd name="T20" fmla="*/ 0 60000 65536"/>
                  <a:gd name="T21" fmla="*/ 0 w 21"/>
                  <a:gd name="T22" fmla="*/ 0 h 12"/>
                  <a:gd name="T23" fmla="*/ 21 w 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2">
                    <a:moveTo>
                      <a:pt x="0" y="11"/>
                    </a:moveTo>
                    <a:lnTo>
                      <a:pt x="0" y="11"/>
                    </a:lnTo>
                    <a:lnTo>
                      <a:pt x="10" y="11"/>
                    </a:lnTo>
                    <a:lnTo>
                      <a:pt x="10" y="0"/>
                    </a:lnTo>
                    <a:lnTo>
                      <a:pt x="20" y="11"/>
                    </a:lnTo>
                    <a:lnTo>
                      <a:pt x="2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29" name="Freeform 258"/>
              <p:cNvSpPr>
                <a:spLocks/>
              </p:cNvSpPr>
              <p:nvPr/>
            </p:nvSpPr>
            <p:spPr bwMode="auto">
              <a:xfrm>
                <a:off x="1010" y="1980"/>
                <a:ext cx="22" cy="12"/>
              </a:xfrm>
              <a:custGeom>
                <a:avLst/>
                <a:gdLst>
                  <a:gd name="T0" fmla="*/ 0 w 22"/>
                  <a:gd name="T1" fmla="*/ 11 h 12"/>
                  <a:gd name="T2" fmla="*/ 0 w 22"/>
                  <a:gd name="T3" fmla="*/ 11 h 12"/>
                  <a:gd name="T4" fmla="*/ 10 w 22"/>
                  <a:gd name="T5" fmla="*/ 11 h 12"/>
                  <a:gd name="T6" fmla="*/ 10 w 22"/>
                  <a:gd name="T7" fmla="*/ 0 h 12"/>
                  <a:gd name="T8" fmla="*/ 2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0" y="11"/>
                    </a:lnTo>
                    <a:lnTo>
                      <a:pt x="10" y="0"/>
                    </a:lnTo>
                    <a:lnTo>
                      <a:pt x="2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0" name="Freeform 259"/>
              <p:cNvSpPr>
                <a:spLocks/>
              </p:cNvSpPr>
              <p:nvPr/>
            </p:nvSpPr>
            <p:spPr bwMode="auto">
              <a:xfrm>
                <a:off x="1020" y="1991"/>
                <a:ext cx="12" cy="1"/>
              </a:xfrm>
              <a:custGeom>
                <a:avLst/>
                <a:gdLst>
                  <a:gd name="T0" fmla="*/ 0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0" y="0"/>
                    </a:lnTo>
                    <a:lnTo>
                      <a:pt x="1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1" name="Freeform 260"/>
              <p:cNvSpPr>
                <a:spLocks/>
              </p:cNvSpPr>
              <p:nvPr/>
            </p:nvSpPr>
            <p:spPr bwMode="auto">
              <a:xfrm>
                <a:off x="1041" y="1980"/>
                <a:ext cx="11" cy="12"/>
              </a:xfrm>
              <a:custGeom>
                <a:avLst/>
                <a:gdLst>
                  <a:gd name="T0" fmla="*/ 0 w 11"/>
                  <a:gd name="T1" fmla="*/ 11 h 12"/>
                  <a:gd name="T2" fmla="*/ 0 w 11"/>
                  <a:gd name="T3" fmla="*/ 0 h 12"/>
                  <a:gd name="T4" fmla="*/ 0 w 11"/>
                  <a:gd name="T5" fmla="*/ 11 h 12"/>
                  <a:gd name="T6" fmla="*/ 10 w 11"/>
                  <a:gd name="T7" fmla="*/ 0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11"/>
                    </a:moveTo>
                    <a:lnTo>
                      <a:pt x="0" y="0"/>
                    </a:lnTo>
                    <a:lnTo>
                      <a:pt x="0" y="11"/>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2" name="Freeform 261"/>
              <p:cNvSpPr>
                <a:spLocks/>
              </p:cNvSpPr>
              <p:nvPr/>
            </p:nvSpPr>
            <p:spPr bwMode="auto">
              <a:xfrm>
                <a:off x="1041" y="1980"/>
                <a:ext cx="21" cy="12"/>
              </a:xfrm>
              <a:custGeom>
                <a:avLst/>
                <a:gdLst>
                  <a:gd name="T0" fmla="*/ 0 w 21"/>
                  <a:gd name="T1" fmla="*/ 11 h 12"/>
                  <a:gd name="T2" fmla="*/ 0 w 21"/>
                  <a:gd name="T3" fmla="*/ 11 h 12"/>
                  <a:gd name="T4" fmla="*/ 10 w 21"/>
                  <a:gd name="T5" fmla="*/ 11 h 12"/>
                  <a:gd name="T6" fmla="*/ 10 w 21"/>
                  <a:gd name="T7" fmla="*/ 0 h 12"/>
                  <a:gd name="T8" fmla="*/ 10 w 21"/>
                  <a:gd name="T9" fmla="*/ 11 h 12"/>
                  <a:gd name="T10" fmla="*/ 20 w 21"/>
                  <a:gd name="T11" fmla="*/ 0 h 12"/>
                  <a:gd name="T12" fmla="*/ 20 w 21"/>
                  <a:gd name="T13" fmla="*/ 11 h 12"/>
                  <a:gd name="T14" fmla="*/ 0 60000 65536"/>
                  <a:gd name="T15" fmla="*/ 0 60000 65536"/>
                  <a:gd name="T16" fmla="*/ 0 60000 65536"/>
                  <a:gd name="T17" fmla="*/ 0 60000 65536"/>
                  <a:gd name="T18" fmla="*/ 0 60000 65536"/>
                  <a:gd name="T19" fmla="*/ 0 60000 65536"/>
                  <a:gd name="T20" fmla="*/ 0 60000 65536"/>
                  <a:gd name="T21" fmla="*/ 0 w 21"/>
                  <a:gd name="T22" fmla="*/ 0 h 12"/>
                  <a:gd name="T23" fmla="*/ 21 w 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2">
                    <a:moveTo>
                      <a:pt x="0" y="11"/>
                    </a:moveTo>
                    <a:lnTo>
                      <a:pt x="0" y="11"/>
                    </a:lnTo>
                    <a:lnTo>
                      <a:pt x="10" y="11"/>
                    </a:lnTo>
                    <a:lnTo>
                      <a:pt x="10" y="0"/>
                    </a:lnTo>
                    <a:lnTo>
                      <a:pt x="10" y="11"/>
                    </a:lnTo>
                    <a:lnTo>
                      <a:pt x="2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3" name="Freeform 262"/>
              <p:cNvSpPr>
                <a:spLocks/>
              </p:cNvSpPr>
              <p:nvPr/>
            </p:nvSpPr>
            <p:spPr bwMode="auto">
              <a:xfrm>
                <a:off x="1051" y="1980"/>
                <a:ext cx="22" cy="12"/>
              </a:xfrm>
              <a:custGeom>
                <a:avLst/>
                <a:gdLst>
                  <a:gd name="T0" fmla="*/ 0 w 22"/>
                  <a:gd name="T1" fmla="*/ 11 h 12"/>
                  <a:gd name="T2" fmla="*/ 0 w 22"/>
                  <a:gd name="T3" fmla="*/ 11 h 12"/>
                  <a:gd name="T4" fmla="*/ 10 w 22"/>
                  <a:gd name="T5" fmla="*/ 11 h 12"/>
                  <a:gd name="T6" fmla="*/ 10 w 22"/>
                  <a:gd name="T7" fmla="*/ 0 h 12"/>
                  <a:gd name="T8" fmla="*/ 2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0" y="11"/>
                    </a:lnTo>
                    <a:lnTo>
                      <a:pt x="10" y="0"/>
                    </a:lnTo>
                    <a:lnTo>
                      <a:pt x="2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4" name="Freeform 263"/>
              <p:cNvSpPr>
                <a:spLocks/>
              </p:cNvSpPr>
              <p:nvPr/>
            </p:nvSpPr>
            <p:spPr bwMode="auto">
              <a:xfrm>
                <a:off x="1061" y="1980"/>
                <a:ext cx="22" cy="12"/>
              </a:xfrm>
              <a:custGeom>
                <a:avLst/>
                <a:gdLst>
                  <a:gd name="T0" fmla="*/ 0 w 22"/>
                  <a:gd name="T1" fmla="*/ 11 h 12"/>
                  <a:gd name="T2" fmla="*/ 0 w 22"/>
                  <a:gd name="T3" fmla="*/ 11 h 12"/>
                  <a:gd name="T4" fmla="*/ 11 w 22"/>
                  <a:gd name="T5" fmla="*/ 11 h 12"/>
                  <a:gd name="T6" fmla="*/ 11 w 22"/>
                  <a:gd name="T7" fmla="*/ 0 h 12"/>
                  <a:gd name="T8" fmla="*/ 2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1" y="11"/>
                    </a:lnTo>
                    <a:lnTo>
                      <a:pt x="11" y="0"/>
                    </a:lnTo>
                    <a:lnTo>
                      <a:pt x="2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5" name="Freeform 264"/>
              <p:cNvSpPr>
                <a:spLocks/>
              </p:cNvSpPr>
              <p:nvPr/>
            </p:nvSpPr>
            <p:spPr bwMode="auto">
              <a:xfrm>
                <a:off x="1072" y="1991"/>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6" name="Freeform 265"/>
              <p:cNvSpPr>
                <a:spLocks/>
              </p:cNvSpPr>
              <p:nvPr/>
            </p:nvSpPr>
            <p:spPr bwMode="auto">
              <a:xfrm>
                <a:off x="1092" y="1980"/>
                <a:ext cx="11" cy="12"/>
              </a:xfrm>
              <a:custGeom>
                <a:avLst/>
                <a:gdLst>
                  <a:gd name="T0" fmla="*/ 0 w 11"/>
                  <a:gd name="T1" fmla="*/ 11 h 12"/>
                  <a:gd name="T2" fmla="*/ 0 w 11"/>
                  <a:gd name="T3" fmla="*/ 0 h 12"/>
                  <a:gd name="T4" fmla="*/ 0 w 11"/>
                  <a:gd name="T5" fmla="*/ 11 h 12"/>
                  <a:gd name="T6" fmla="*/ 10 w 11"/>
                  <a:gd name="T7" fmla="*/ 0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11"/>
                    </a:moveTo>
                    <a:lnTo>
                      <a:pt x="0" y="0"/>
                    </a:lnTo>
                    <a:lnTo>
                      <a:pt x="0" y="11"/>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7" name="Freeform 266"/>
              <p:cNvSpPr>
                <a:spLocks/>
              </p:cNvSpPr>
              <p:nvPr/>
            </p:nvSpPr>
            <p:spPr bwMode="auto">
              <a:xfrm>
                <a:off x="1092" y="1980"/>
                <a:ext cx="22" cy="12"/>
              </a:xfrm>
              <a:custGeom>
                <a:avLst/>
                <a:gdLst>
                  <a:gd name="T0" fmla="*/ 0 w 22"/>
                  <a:gd name="T1" fmla="*/ 11 h 12"/>
                  <a:gd name="T2" fmla="*/ 0 w 22"/>
                  <a:gd name="T3" fmla="*/ 11 h 12"/>
                  <a:gd name="T4" fmla="*/ 10 w 22"/>
                  <a:gd name="T5" fmla="*/ 11 h 12"/>
                  <a:gd name="T6" fmla="*/ 10 w 22"/>
                  <a:gd name="T7" fmla="*/ 0 h 12"/>
                  <a:gd name="T8" fmla="*/ 2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0" y="11"/>
                    </a:lnTo>
                    <a:lnTo>
                      <a:pt x="10" y="0"/>
                    </a:lnTo>
                    <a:lnTo>
                      <a:pt x="2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8" name="Freeform 267"/>
              <p:cNvSpPr>
                <a:spLocks/>
              </p:cNvSpPr>
              <p:nvPr/>
            </p:nvSpPr>
            <p:spPr bwMode="auto">
              <a:xfrm>
                <a:off x="1102" y="1980"/>
                <a:ext cx="22" cy="12"/>
              </a:xfrm>
              <a:custGeom>
                <a:avLst/>
                <a:gdLst>
                  <a:gd name="T0" fmla="*/ 0 w 22"/>
                  <a:gd name="T1" fmla="*/ 11 h 12"/>
                  <a:gd name="T2" fmla="*/ 0 w 22"/>
                  <a:gd name="T3" fmla="*/ 11 h 12"/>
                  <a:gd name="T4" fmla="*/ 11 w 22"/>
                  <a:gd name="T5" fmla="*/ 11 h 12"/>
                  <a:gd name="T6" fmla="*/ 11 w 22"/>
                  <a:gd name="T7" fmla="*/ 0 h 12"/>
                  <a:gd name="T8" fmla="*/ 2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1" y="11"/>
                    </a:lnTo>
                    <a:lnTo>
                      <a:pt x="11" y="0"/>
                    </a:lnTo>
                    <a:lnTo>
                      <a:pt x="2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39" name="Freeform 268"/>
              <p:cNvSpPr>
                <a:spLocks/>
              </p:cNvSpPr>
              <p:nvPr/>
            </p:nvSpPr>
            <p:spPr bwMode="auto">
              <a:xfrm>
                <a:off x="1113" y="1991"/>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0" name="Freeform 269"/>
              <p:cNvSpPr>
                <a:spLocks/>
              </p:cNvSpPr>
              <p:nvPr/>
            </p:nvSpPr>
            <p:spPr bwMode="auto">
              <a:xfrm>
                <a:off x="1133" y="1980"/>
                <a:ext cx="11" cy="12"/>
              </a:xfrm>
              <a:custGeom>
                <a:avLst/>
                <a:gdLst>
                  <a:gd name="T0" fmla="*/ 0 w 11"/>
                  <a:gd name="T1" fmla="*/ 11 h 12"/>
                  <a:gd name="T2" fmla="*/ 0 w 11"/>
                  <a:gd name="T3" fmla="*/ 0 h 12"/>
                  <a:gd name="T4" fmla="*/ 0 w 11"/>
                  <a:gd name="T5" fmla="*/ 11 h 12"/>
                  <a:gd name="T6" fmla="*/ 0 w 11"/>
                  <a:gd name="T7" fmla="*/ 0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11"/>
                    </a:moveTo>
                    <a:lnTo>
                      <a:pt x="0" y="0"/>
                    </a:lnTo>
                    <a:lnTo>
                      <a:pt x="0" y="11"/>
                    </a:lnTo>
                    <a:lnTo>
                      <a:pt x="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1" name="Freeform 270"/>
              <p:cNvSpPr>
                <a:spLocks/>
              </p:cNvSpPr>
              <p:nvPr/>
            </p:nvSpPr>
            <p:spPr bwMode="auto">
              <a:xfrm>
                <a:off x="1133" y="1980"/>
                <a:ext cx="22" cy="12"/>
              </a:xfrm>
              <a:custGeom>
                <a:avLst/>
                <a:gdLst>
                  <a:gd name="T0" fmla="*/ 0 w 22"/>
                  <a:gd name="T1" fmla="*/ 11 h 12"/>
                  <a:gd name="T2" fmla="*/ 0 w 22"/>
                  <a:gd name="T3" fmla="*/ 11 h 12"/>
                  <a:gd name="T4" fmla="*/ 10 w 22"/>
                  <a:gd name="T5" fmla="*/ 11 h 12"/>
                  <a:gd name="T6" fmla="*/ 10 w 22"/>
                  <a:gd name="T7" fmla="*/ 0 h 12"/>
                  <a:gd name="T8" fmla="*/ 10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0" y="11"/>
                    </a:lnTo>
                    <a:lnTo>
                      <a:pt x="10" y="0"/>
                    </a:lnTo>
                    <a:lnTo>
                      <a:pt x="10"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2" name="Freeform 271"/>
              <p:cNvSpPr>
                <a:spLocks/>
              </p:cNvSpPr>
              <p:nvPr/>
            </p:nvSpPr>
            <p:spPr bwMode="auto">
              <a:xfrm>
                <a:off x="1143" y="1980"/>
                <a:ext cx="22" cy="12"/>
              </a:xfrm>
              <a:custGeom>
                <a:avLst/>
                <a:gdLst>
                  <a:gd name="T0" fmla="*/ 0 w 22"/>
                  <a:gd name="T1" fmla="*/ 11 h 12"/>
                  <a:gd name="T2" fmla="*/ 0 w 22"/>
                  <a:gd name="T3" fmla="*/ 11 h 12"/>
                  <a:gd name="T4" fmla="*/ 11 w 22"/>
                  <a:gd name="T5" fmla="*/ 11 h 12"/>
                  <a:gd name="T6" fmla="*/ 11 w 22"/>
                  <a:gd name="T7" fmla="*/ 0 h 12"/>
                  <a:gd name="T8" fmla="*/ 2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1" y="11"/>
                    </a:lnTo>
                    <a:lnTo>
                      <a:pt x="11" y="0"/>
                    </a:lnTo>
                    <a:lnTo>
                      <a:pt x="2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3" name="Freeform 272"/>
              <p:cNvSpPr>
                <a:spLocks/>
              </p:cNvSpPr>
              <p:nvPr/>
            </p:nvSpPr>
            <p:spPr bwMode="auto">
              <a:xfrm>
                <a:off x="1154" y="1980"/>
                <a:ext cx="21" cy="12"/>
              </a:xfrm>
              <a:custGeom>
                <a:avLst/>
                <a:gdLst>
                  <a:gd name="T0" fmla="*/ 0 w 21"/>
                  <a:gd name="T1" fmla="*/ 11 h 12"/>
                  <a:gd name="T2" fmla="*/ 0 w 21"/>
                  <a:gd name="T3" fmla="*/ 11 h 12"/>
                  <a:gd name="T4" fmla="*/ 10 w 21"/>
                  <a:gd name="T5" fmla="*/ 11 h 12"/>
                  <a:gd name="T6" fmla="*/ 10 w 21"/>
                  <a:gd name="T7" fmla="*/ 0 h 12"/>
                  <a:gd name="T8" fmla="*/ 20 w 21"/>
                  <a:gd name="T9" fmla="*/ 11 h 12"/>
                  <a:gd name="T10" fmla="*/ 20 w 21"/>
                  <a:gd name="T11" fmla="*/ 0 h 12"/>
                  <a:gd name="T12" fmla="*/ 20 w 21"/>
                  <a:gd name="T13" fmla="*/ 11 h 12"/>
                  <a:gd name="T14" fmla="*/ 0 60000 65536"/>
                  <a:gd name="T15" fmla="*/ 0 60000 65536"/>
                  <a:gd name="T16" fmla="*/ 0 60000 65536"/>
                  <a:gd name="T17" fmla="*/ 0 60000 65536"/>
                  <a:gd name="T18" fmla="*/ 0 60000 65536"/>
                  <a:gd name="T19" fmla="*/ 0 60000 65536"/>
                  <a:gd name="T20" fmla="*/ 0 60000 65536"/>
                  <a:gd name="T21" fmla="*/ 0 w 21"/>
                  <a:gd name="T22" fmla="*/ 0 h 12"/>
                  <a:gd name="T23" fmla="*/ 21 w 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2">
                    <a:moveTo>
                      <a:pt x="0" y="11"/>
                    </a:moveTo>
                    <a:lnTo>
                      <a:pt x="0" y="11"/>
                    </a:lnTo>
                    <a:lnTo>
                      <a:pt x="10" y="11"/>
                    </a:lnTo>
                    <a:lnTo>
                      <a:pt x="10" y="0"/>
                    </a:lnTo>
                    <a:lnTo>
                      <a:pt x="20" y="11"/>
                    </a:lnTo>
                    <a:lnTo>
                      <a:pt x="2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4" name="Freeform 273"/>
              <p:cNvSpPr>
                <a:spLocks/>
              </p:cNvSpPr>
              <p:nvPr/>
            </p:nvSpPr>
            <p:spPr bwMode="auto">
              <a:xfrm>
                <a:off x="1164" y="1991"/>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5" name="Freeform 274"/>
              <p:cNvSpPr>
                <a:spLocks/>
              </p:cNvSpPr>
              <p:nvPr/>
            </p:nvSpPr>
            <p:spPr bwMode="auto">
              <a:xfrm>
                <a:off x="1184" y="1980"/>
                <a:ext cx="12" cy="12"/>
              </a:xfrm>
              <a:custGeom>
                <a:avLst/>
                <a:gdLst>
                  <a:gd name="T0" fmla="*/ 0 w 12"/>
                  <a:gd name="T1" fmla="*/ 11 h 12"/>
                  <a:gd name="T2" fmla="*/ 0 w 12"/>
                  <a:gd name="T3" fmla="*/ 0 h 12"/>
                  <a:gd name="T4" fmla="*/ 0 w 12"/>
                  <a:gd name="T5" fmla="*/ 11 h 12"/>
                  <a:gd name="T6" fmla="*/ 0 w 12"/>
                  <a:gd name="T7" fmla="*/ 0 h 12"/>
                  <a:gd name="T8" fmla="*/ 11 w 12"/>
                  <a:gd name="T9" fmla="*/ 1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11"/>
                    </a:moveTo>
                    <a:lnTo>
                      <a:pt x="0" y="0"/>
                    </a:lnTo>
                    <a:lnTo>
                      <a:pt x="0" y="11"/>
                    </a:lnTo>
                    <a:lnTo>
                      <a:pt x="0"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6" name="Freeform 275"/>
              <p:cNvSpPr>
                <a:spLocks/>
              </p:cNvSpPr>
              <p:nvPr/>
            </p:nvSpPr>
            <p:spPr bwMode="auto">
              <a:xfrm>
                <a:off x="1184" y="1991"/>
                <a:ext cx="12" cy="1"/>
              </a:xfrm>
              <a:custGeom>
                <a:avLst/>
                <a:gdLst>
                  <a:gd name="T0" fmla="*/ 0 w 12"/>
                  <a:gd name="T1" fmla="*/ 0 h 1"/>
                  <a:gd name="T2" fmla="*/ 0 w 12"/>
                  <a:gd name="T3" fmla="*/ 0 h 1"/>
                  <a:gd name="T4" fmla="*/ 11 w 12"/>
                  <a:gd name="T5" fmla="*/ 0 h 1"/>
                  <a:gd name="T6" fmla="*/ 0 60000 65536"/>
                  <a:gd name="T7" fmla="*/ 0 60000 65536"/>
                  <a:gd name="T8" fmla="*/ 0 60000 65536"/>
                  <a:gd name="T9" fmla="*/ 0 w 12"/>
                  <a:gd name="T10" fmla="*/ 0 h 1"/>
                  <a:gd name="T11" fmla="*/ 12 w 12"/>
                  <a:gd name="T12" fmla="*/ 1 h 1"/>
                </a:gdLst>
                <a:ahLst/>
                <a:cxnLst>
                  <a:cxn ang="T6">
                    <a:pos x="T0" y="T1"/>
                  </a:cxn>
                  <a:cxn ang="T7">
                    <a:pos x="T2" y="T3"/>
                  </a:cxn>
                  <a:cxn ang="T8">
                    <a:pos x="T4" y="T5"/>
                  </a:cxn>
                </a:cxnLst>
                <a:rect l="T9" t="T10" r="T11" b="T12"/>
                <a:pathLst>
                  <a:path w="12" h="1">
                    <a:moveTo>
                      <a:pt x="0" y="0"/>
                    </a:moveTo>
                    <a:lnTo>
                      <a:pt x="0" y="0"/>
                    </a:lnTo>
                    <a:lnTo>
                      <a:pt x="1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7" name="Freeform 276"/>
              <p:cNvSpPr>
                <a:spLocks/>
              </p:cNvSpPr>
              <p:nvPr/>
            </p:nvSpPr>
            <p:spPr bwMode="auto">
              <a:xfrm>
                <a:off x="1000" y="1991"/>
                <a:ext cx="21" cy="13"/>
              </a:xfrm>
              <a:custGeom>
                <a:avLst/>
                <a:gdLst>
                  <a:gd name="T0" fmla="*/ 0 w 21"/>
                  <a:gd name="T1" fmla="*/ 12 h 13"/>
                  <a:gd name="T2" fmla="*/ 0 w 21"/>
                  <a:gd name="T3" fmla="*/ 0 h 13"/>
                  <a:gd name="T4" fmla="*/ 10 w 21"/>
                  <a:gd name="T5" fmla="*/ 0 h 13"/>
                  <a:gd name="T6" fmla="*/ 20 w 21"/>
                  <a:gd name="T7" fmla="*/ 12 h 13"/>
                  <a:gd name="T8" fmla="*/ 0 60000 65536"/>
                  <a:gd name="T9" fmla="*/ 0 60000 65536"/>
                  <a:gd name="T10" fmla="*/ 0 60000 65536"/>
                  <a:gd name="T11" fmla="*/ 0 60000 65536"/>
                  <a:gd name="T12" fmla="*/ 0 w 21"/>
                  <a:gd name="T13" fmla="*/ 0 h 13"/>
                  <a:gd name="T14" fmla="*/ 21 w 21"/>
                  <a:gd name="T15" fmla="*/ 13 h 13"/>
                </a:gdLst>
                <a:ahLst/>
                <a:cxnLst>
                  <a:cxn ang="T8">
                    <a:pos x="T0" y="T1"/>
                  </a:cxn>
                  <a:cxn ang="T9">
                    <a:pos x="T2" y="T3"/>
                  </a:cxn>
                  <a:cxn ang="T10">
                    <a:pos x="T4" y="T5"/>
                  </a:cxn>
                  <a:cxn ang="T11">
                    <a:pos x="T6" y="T7"/>
                  </a:cxn>
                </a:cxnLst>
                <a:rect l="T12" t="T13" r="T14" b="T15"/>
                <a:pathLst>
                  <a:path w="21" h="13">
                    <a:moveTo>
                      <a:pt x="0" y="12"/>
                    </a:moveTo>
                    <a:lnTo>
                      <a:pt x="0" y="0"/>
                    </a:lnTo>
                    <a:lnTo>
                      <a:pt x="1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8" name="Freeform 277"/>
              <p:cNvSpPr>
                <a:spLocks/>
              </p:cNvSpPr>
              <p:nvPr/>
            </p:nvSpPr>
            <p:spPr bwMode="auto">
              <a:xfrm>
                <a:off x="1000" y="1991"/>
                <a:ext cx="32" cy="13"/>
              </a:xfrm>
              <a:custGeom>
                <a:avLst/>
                <a:gdLst>
                  <a:gd name="T0" fmla="*/ 0 w 32"/>
                  <a:gd name="T1" fmla="*/ 12 h 13"/>
                  <a:gd name="T2" fmla="*/ 0 w 32"/>
                  <a:gd name="T3" fmla="*/ 0 h 13"/>
                  <a:gd name="T4" fmla="*/ 10 w 32"/>
                  <a:gd name="T5" fmla="*/ 0 h 13"/>
                  <a:gd name="T6" fmla="*/ 20 w 32"/>
                  <a:gd name="T7" fmla="*/ 12 h 13"/>
                  <a:gd name="T8" fmla="*/ 20 w 32"/>
                  <a:gd name="T9" fmla="*/ 0 h 13"/>
                  <a:gd name="T10" fmla="*/ 31 w 32"/>
                  <a:gd name="T11" fmla="*/ 0 h 13"/>
                  <a:gd name="T12" fmla="*/ 31 w 32"/>
                  <a:gd name="T13" fmla="*/ 12 h 13"/>
                  <a:gd name="T14" fmla="*/ 0 60000 65536"/>
                  <a:gd name="T15" fmla="*/ 0 60000 65536"/>
                  <a:gd name="T16" fmla="*/ 0 60000 65536"/>
                  <a:gd name="T17" fmla="*/ 0 60000 65536"/>
                  <a:gd name="T18" fmla="*/ 0 60000 65536"/>
                  <a:gd name="T19" fmla="*/ 0 60000 65536"/>
                  <a:gd name="T20" fmla="*/ 0 60000 65536"/>
                  <a:gd name="T21" fmla="*/ 0 w 32"/>
                  <a:gd name="T22" fmla="*/ 0 h 13"/>
                  <a:gd name="T23" fmla="*/ 32 w 3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3">
                    <a:moveTo>
                      <a:pt x="0" y="12"/>
                    </a:moveTo>
                    <a:lnTo>
                      <a:pt x="0" y="0"/>
                    </a:lnTo>
                    <a:lnTo>
                      <a:pt x="10" y="0"/>
                    </a:lnTo>
                    <a:lnTo>
                      <a:pt x="20" y="12"/>
                    </a:lnTo>
                    <a:lnTo>
                      <a:pt x="20" y="0"/>
                    </a:lnTo>
                    <a:lnTo>
                      <a:pt x="31" y="0"/>
                    </a:lnTo>
                    <a:lnTo>
                      <a:pt x="3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49" name="Freeform 278"/>
              <p:cNvSpPr>
                <a:spLocks/>
              </p:cNvSpPr>
              <p:nvPr/>
            </p:nvSpPr>
            <p:spPr bwMode="auto">
              <a:xfrm>
                <a:off x="1020" y="1991"/>
                <a:ext cx="22" cy="13"/>
              </a:xfrm>
              <a:custGeom>
                <a:avLst/>
                <a:gdLst>
                  <a:gd name="T0" fmla="*/ 0 w 22"/>
                  <a:gd name="T1" fmla="*/ 12 h 13"/>
                  <a:gd name="T2" fmla="*/ 0 w 22"/>
                  <a:gd name="T3" fmla="*/ 0 h 13"/>
                  <a:gd name="T4" fmla="*/ 11 w 22"/>
                  <a:gd name="T5" fmla="*/ 0 h 13"/>
                  <a:gd name="T6" fmla="*/ 11 w 22"/>
                  <a:gd name="T7" fmla="*/ 12 h 13"/>
                  <a:gd name="T8" fmla="*/ 11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1" y="0"/>
                    </a:lnTo>
                    <a:lnTo>
                      <a:pt x="11" y="12"/>
                    </a:lnTo>
                    <a:lnTo>
                      <a:pt x="11"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0" name="Freeform 279"/>
              <p:cNvSpPr>
                <a:spLocks/>
              </p:cNvSpPr>
              <p:nvPr/>
            </p:nvSpPr>
            <p:spPr bwMode="auto">
              <a:xfrm>
                <a:off x="1031" y="1991"/>
                <a:ext cx="21" cy="13"/>
              </a:xfrm>
              <a:custGeom>
                <a:avLst/>
                <a:gdLst>
                  <a:gd name="T0" fmla="*/ 0 w 21"/>
                  <a:gd name="T1" fmla="*/ 12 h 13"/>
                  <a:gd name="T2" fmla="*/ 0 w 21"/>
                  <a:gd name="T3" fmla="*/ 0 h 13"/>
                  <a:gd name="T4" fmla="*/ 10 w 21"/>
                  <a:gd name="T5" fmla="*/ 0 h 13"/>
                  <a:gd name="T6" fmla="*/ 10 w 21"/>
                  <a:gd name="T7" fmla="*/ 12 h 13"/>
                  <a:gd name="T8" fmla="*/ 10 w 21"/>
                  <a:gd name="T9" fmla="*/ 0 h 13"/>
                  <a:gd name="T10" fmla="*/ 20 w 21"/>
                  <a:gd name="T11" fmla="*/ 0 h 13"/>
                  <a:gd name="T12" fmla="*/ 20 w 21"/>
                  <a:gd name="T13" fmla="*/ 12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12"/>
                    </a:moveTo>
                    <a:lnTo>
                      <a:pt x="0" y="0"/>
                    </a:lnTo>
                    <a:lnTo>
                      <a:pt x="1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1" name="Freeform 280"/>
              <p:cNvSpPr>
                <a:spLocks/>
              </p:cNvSpPr>
              <p:nvPr/>
            </p:nvSpPr>
            <p:spPr bwMode="auto">
              <a:xfrm>
                <a:off x="1041" y="1991"/>
                <a:ext cx="11" cy="13"/>
              </a:xfrm>
              <a:custGeom>
                <a:avLst/>
                <a:gdLst>
                  <a:gd name="T0" fmla="*/ 0 w 11"/>
                  <a:gd name="T1" fmla="*/ 12 h 13"/>
                  <a:gd name="T2" fmla="*/ 1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2" name="Freeform 281"/>
              <p:cNvSpPr>
                <a:spLocks/>
              </p:cNvSpPr>
              <p:nvPr/>
            </p:nvSpPr>
            <p:spPr bwMode="auto">
              <a:xfrm>
                <a:off x="1061" y="1991"/>
                <a:ext cx="12" cy="13"/>
              </a:xfrm>
              <a:custGeom>
                <a:avLst/>
                <a:gdLst>
                  <a:gd name="T0" fmla="*/ 0 w 12"/>
                  <a:gd name="T1" fmla="*/ 12 h 13"/>
                  <a:gd name="T2" fmla="*/ 0 w 12"/>
                  <a:gd name="T3" fmla="*/ 0 h 13"/>
                  <a:gd name="T4" fmla="*/ 11 w 12"/>
                  <a:gd name="T5" fmla="*/ 0 h 13"/>
                  <a:gd name="T6" fmla="*/ 11 w 12"/>
                  <a:gd name="T7" fmla="*/ 12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12"/>
                    </a:moveTo>
                    <a:lnTo>
                      <a:pt x="0" y="0"/>
                    </a:lnTo>
                    <a:lnTo>
                      <a:pt x="11" y="0"/>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3" name="Freeform 282"/>
              <p:cNvSpPr>
                <a:spLocks/>
              </p:cNvSpPr>
              <p:nvPr/>
            </p:nvSpPr>
            <p:spPr bwMode="auto">
              <a:xfrm>
                <a:off x="1061" y="1991"/>
                <a:ext cx="22" cy="13"/>
              </a:xfrm>
              <a:custGeom>
                <a:avLst/>
                <a:gdLst>
                  <a:gd name="T0" fmla="*/ 0 w 22"/>
                  <a:gd name="T1" fmla="*/ 12 h 13"/>
                  <a:gd name="T2" fmla="*/ 0 w 22"/>
                  <a:gd name="T3" fmla="*/ 0 h 13"/>
                  <a:gd name="T4" fmla="*/ 11 w 22"/>
                  <a:gd name="T5" fmla="*/ 12 h 13"/>
                  <a:gd name="T6" fmla="*/ 11 w 22"/>
                  <a:gd name="T7" fmla="*/ 0 h 13"/>
                  <a:gd name="T8" fmla="*/ 21 w 22"/>
                  <a:gd name="T9" fmla="*/ 0 h 13"/>
                  <a:gd name="T10" fmla="*/ 21 w 22"/>
                  <a:gd name="T11" fmla="*/ 12 h 13"/>
                  <a:gd name="T12" fmla="*/ 0 60000 65536"/>
                  <a:gd name="T13" fmla="*/ 0 60000 65536"/>
                  <a:gd name="T14" fmla="*/ 0 60000 65536"/>
                  <a:gd name="T15" fmla="*/ 0 60000 65536"/>
                  <a:gd name="T16" fmla="*/ 0 60000 65536"/>
                  <a:gd name="T17" fmla="*/ 0 60000 65536"/>
                  <a:gd name="T18" fmla="*/ 0 w 22"/>
                  <a:gd name="T19" fmla="*/ 0 h 13"/>
                  <a:gd name="T20" fmla="*/ 22 w 2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2" h="13">
                    <a:moveTo>
                      <a:pt x="0" y="12"/>
                    </a:moveTo>
                    <a:lnTo>
                      <a:pt x="0" y="0"/>
                    </a:lnTo>
                    <a:lnTo>
                      <a:pt x="11" y="12"/>
                    </a:lnTo>
                    <a:lnTo>
                      <a:pt x="11"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4" name="Freeform 283"/>
              <p:cNvSpPr>
                <a:spLocks/>
              </p:cNvSpPr>
              <p:nvPr/>
            </p:nvSpPr>
            <p:spPr bwMode="auto">
              <a:xfrm>
                <a:off x="1072" y="1991"/>
                <a:ext cx="21" cy="13"/>
              </a:xfrm>
              <a:custGeom>
                <a:avLst/>
                <a:gdLst>
                  <a:gd name="T0" fmla="*/ 0 w 21"/>
                  <a:gd name="T1" fmla="*/ 12 h 13"/>
                  <a:gd name="T2" fmla="*/ 0 w 21"/>
                  <a:gd name="T3" fmla="*/ 0 h 13"/>
                  <a:gd name="T4" fmla="*/ 10 w 21"/>
                  <a:gd name="T5" fmla="*/ 0 h 13"/>
                  <a:gd name="T6" fmla="*/ 10 w 21"/>
                  <a:gd name="T7" fmla="*/ 12 h 13"/>
                  <a:gd name="T8" fmla="*/ 10 w 21"/>
                  <a:gd name="T9" fmla="*/ 0 h 13"/>
                  <a:gd name="T10" fmla="*/ 20 w 21"/>
                  <a:gd name="T11" fmla="*/ 0 h 13"/>
                  <a:gd name="T12" fmla="*/ 20 w 21"/>
                  <a:gd name="T13" fmla="*/ 12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12"/>
                    </a:moveTo>
                    <a:lnTo>
                      <a:pt x="0" y="0"/>
                    </a:lnTo>
                    <a:lnTo>
                      <a:pt x="1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5" name="Freeform 284"/>
              <p:cNvSpPr>
                <a:spLocks/>
              </p:cNvSpPr>
              <p:nvPr/>
            </p:nvSpPr>
            <p:spPr bwMode="auto">
              <a:xfrm>
                <a:off x="1082" y="1991"/>
                <a:ext cx="32" cy="13"/>
              </a:xfrm>
              <a:custGeom>
                <a:avLst/>
                <a:gdLst>
                  <a:gd name="T0" fmla="*/ 0 w 32"/>
                  <a:gd name="T1" fmla="*/ 12 h 13"/>
                  <a:gd name="T2" fmla="*/ 0 w 32"/>
                  <a:gd name="T3" fmla="*/ 0 h 13"/>
                  <a:gd name="T4" fmla="*/ 10 w 32"/>
                  <a:gd name="T5" fmla="*/ 0 h 13"/>
                  <a:gd name="T6" fmla="*/ 10 w 32"/>
                  <a:gd name="T7" fmla="*/ 12 h 13"/>
                  <a:gd name="T8" fmla="*/ 20 w 32"/>
                  <a:gd name="T9" fmla="*/ 0 h 13"/>
                  <a:gd name="T10" fmla="*/ 31 w 32"/>
                  <a:gd name="T11" fmla="*/ 12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0" y="12"/>
                    </a:moveTo>
                    <a:lnTo>
                      <a:pt x="0" y="0"/>
                    </a:lnTo>
                    <a:lnTo>
                      <a:pt x="10" y="0"/>
                    </a:lnTo>
                    <a:lnTo>
                      <a:pt x="10" y="12"/>
                    </a:lnTo>
                    <a:lnTo>
                      <a:pt x="20" y="0"/>
                    </a:lnTo>
                    <a:lnTo>
                      <a:pt x="3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6" name="Freeform 285"/>
              <p:cNvSpPr>
                <a:spLocks/>
              </p:cNvSpPr>
              <p:nvPr/>
            </p:nvSpPr>
            <p:spPr bwMode="auto">
              <a:xfrm>
                <a:off x="1092" y="1991"/>
                <a:ext cx="32" cy="13"/>
              </a:xfrm>
              <a:custGeom>
                <a:avLst/>
                <a:gdLst>
                  <a:gd name="T0" fmla="*/ 0 w 32"/>
                  <a:gd name="T1" fmla="*/ 12 h 13"/>
                  <a:gd name="T2" fmla="*/ 10 w 32"/>
                  <a:gd name="T3" fmla="*/ 0 h 13"/>
                  <a:gd name="T4" fmla="*/ 21 w 32"/>
                  <a:gd name="T5" fmla="*/ 12 h 13"/>
                  <a:gd name="T6" fmla="*/ 21 w 32"/>
                  <a:gd name="T7" fmla="*/ 0 h 13"/>
                  <a:gd name="T8" fmla="*/ 31 w 32"/>
                  <a:gd name="T9" fmla="*/ 0 h 13"/>
                  <a:gd name="T10" fmla="*/ 31 w 32"/>
                  <a:gd name="T11" fmla="*/ 12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0" y="12"/>
                    </a:moveTo>
                    <a:lnTo>
                      <a:pt x="10" y="0"/>
                    </a:lnTo>
                    <a:lnTo>
                      <a:pt x="21" y="12"/>
                    </a:lnTo>
                    <a:lnTo>
                      <a:pt x="21" y="0"/>
                    </a:lnTo>
                    <a:lnTo>
                      <a:pt x="31" y="0"/>
                    </a:lnTo>
                    <a:lnTo>
                      <a:pt x="3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7" name="Freeform 286"/>
              <p:cNvSpPr>
                <a:spLocks/>
              </p:cNvSpPr>
              <p:nvPr/>
            </p:nvSpPr>
            <p:spPr bwMode="auto">
              <a:xfrm>
                <a:off x="1113" y="1991"/>
                <a:ext cx="21" cy="13"/>
              </a:xfrm>
              <a:custGeom>
                <a:avLst/>
                <a:gdLst>
                  <a:gd name="T0" fmla="*/ 0 w 21"/>
                  <a:gd name="T1" fmla="*/ 12 h 13"/>
                  <a:gd name="T2" fmla="*/ 0 w 21"/>
                  <a:gd name="T3" fmla="*/ 0 h 13"/>
                  <a:gd name="T4" fmla="*/ 10 w 21"/>
                  <a:gd name="T5" fmla="*/ 12 h 13"/>
                  <a:gd name="T6" fmla="*/ 10 w 21"/>
                  <a:gd name="T7" fmla="*/ 0 h 13"/>
                  <a:gd name="T8" fmla="*/ 20 w 21"/>
                  <a:gd name="T9" fmla="*/ 0 h 13"/>
                  <a:gd name="T10" fmla="*/ 20 w 21"/>
                  <a:gd name="T11" fmla="*/ 12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12"/>
                    </a:moveTo>
                    <a:lnTo>
                      <a:pt x="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8" name="Freeform 287"/>
              <p:cNvSpPr>
                <a:spLocks/>
              </p:cNvSpPr>
              <p:nvPr/>
            </p:nvSpPr>
            <p:spPr bwMode="auto">
              <a:xfrm>
                <a:off x="1123" y="1991"/>
                <a:ext cx="21" cy="13"/>
              </a:xfrm>
              <a:custGeom>
                <a:avLst/>
                <a:gdLst>
                  <a:gd name="T0" fmla="*/ 0 w 21"/>
                  <a:gd name="T1" fmla="*/ 12 h 13"/>
                  <a:gd name="T2" fmla="*/ 0 w 21"/>
                  <a:gd name="T3" fmla="*/ 0 h 13"/>
                  <a:gd name="T4" fmla="*/ 10 w 21"/>
                  <a:gd name="T5" fmla="*/ 0 h 13"/>
                  <a:gd name="T6" fmla="*/ 10 w 21"/>
                  <a:gd name="T7" fmla="*/ 12 h 13"/>
                  <a:gd name="T8" fmla="*/ 10 w 21"/>
                  <a:gd name="T9" fmla="*/ 0 h 13"/>
                  <a:gd name="T10" fmla="*/ 20 w 21"/>
                  <a:gd name="T11" fmla="*/ 0 h 13"/>
                  <a:gd name="T12" fmla="*/ 20 w 21"/>
                  <a:gd name="T13" fmla="*/ 12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12"/>
                    </a:moveTo>
                    <a:lnTo>
                      <a:pt x="0" y="0"/>
                    </a:lnTo>
                    <a:lnTo>
                      <a:pt x="1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59" name="Freeform 288"/>
              <p:cNvSpPr>
                <a:spLocks/>
              </p:cNvSpPr>
              <p:nvPr/>
            </p:nvSpPr>
            <p:spPr bwMode="auto">
              <a:xfrm>
                <a:off x="1133" y="1991"/>
                <a:ext cx="32" cy="13"/>
              </a:xfrm>
              <a:custGeom>
                <a:avLst/>
                <a:gdLst>
                  <a:gd name="T0" fmla="*/ 0 w 32"/>
                  <a:gd name="T1" fmla="*/ 12 h 13"/>
                  <a:gd name="T2" fmla="*/ 10 w 32"/>
                  <a:gd name="T3" fmla="*/ 0 h 13"/>
                  <a:gd name="T4" fmla="*/ 10 w 32"/>
                  <a:gd name="T5" fmla="*/ 12 h 13"/>
                  <a:gd name="T6" fmla="*/ 21 w 32"/>
                  <a:gd name="T7" fmla="*/ 0 h 13"/>
                  <a:gd name="T8" fmla="*/ 31 w 32"/>
                  <a:gd name="T9" fmla="*/ 12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0" y="12"/>
                    </a:moveTo>
                    <a:lnTo>
                      <a:pt x="10" y="0"/>
                    </a:lnTo>
                    <a:lnTo>
                      <a:pt x="10" y="12"/>
                    </a:lnTo>
                    <a:lnTo>
                      <a:pt x="21" y="0"/>
                    </a:lnTo>
                    <a:lnTo>
                      <a:pt x="3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0" name="Freeform 289"/>
              <p:cNvSpPr>
                <a:spLocks/>
              </p:cNvSpPr>
              <p:nvPr/>
            </p:nvSpPr>
            <p:spPr bwMode="auto">
              <a:xfrm>
                <a:off x="1143" y="1991"/>
                <a:ext cx="32" cy="13"/>
              </a:xfrm>
              <a:custGeom>
                <a:avLst/>
                <a:gdLst>
                  <a:gd name="T0" fmla="*/ 0 w 32"/>
                  <a:gd name="T1" fmla="*/ 12 h 13"/>
                  <a:gd name="T2" fmla="*/ 11 w 32"/>
                  <a:gd name="T3" fmla="*/ 0 h 13"/>
                  <a:gd name="T4" fmla="*/ 21 w 32"/>
                  <a:gd name="T5" fmla="*/ 12 h 13"/>
                  <a:gd name="T6" fmla="*/ 21 w 32"/>
                  <a:gd name="T7" fmla="*/ 0 h 13"/>
                  <a:gd name="T8" fmla="*/ 31 w 32"/>
                  <a:gd name="T9" fmla="*/ 0 h 13"/>
                  <a:gd name="T10" fmla="*/ 31 w 32"/>
                  <a:gd name="T11" fmla="*/ 12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0" y="12"/>
                    </a:moveTo>
                    <a:lnTo>
                      <a:pt x="11" y="0"/>
                    </a:lnTo>
                    <a:lnTo>
                      <a:pt x="21" y="12"/>
                    </a:lnTo>
                    <a:lnTo>
                      <a:pt x="21" y="0"/>
                    </a:lnTo>
                    <a:lnTo>
                      <a:pt x="31" y="0"/>
                    </a:lnTo>
                    <a:lnTo>
                      <a:pt x="3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1" name="Freeform 290"/>
              <p:cNvSpPr>
                <a:spLocks/>
              </p:cNvSpPr>
              <p:nvPr/>
            </p:nvSpPr>
            <p:spPr bwMode="auto">
              <a:xfrm>
                <a:off x="1164" y="1991"/>
                <a:ext cx="21" cy="13"/>
              </a:xfrm>
              <a:custGeom>
                <a:avLst/>
                <a:gdLst>
                  <a:gd name="T0" fmla="*/ 0 w 21"/>
                  <a:gd name="T1" fmla="*/ 12 h 13"/>
                  <a:gd name="T2" fmla="*/ 0 w 21"/>
                  <a:gd name="T3" fmla="*/ 0 h 13"/>
                  <a:gd name="T4" fmla="*/ 10 w 21"/>
                  <a:gd name="T5" fmla="*/ 12 h 13"/>
                  <a:gd name="T6" fmla="*/ 10 w 21"/>
                  <a:gd name="T7" fmla="*/ 0 h 13"/>
                  <a:gd name="T8" fmla="*/ 20 w 21"/>
                  <a:gd name="T9" fmla="*/ 0 h 13"/>
                  <a:gd name="T10" fmla="*/ 20 w 21"/>
                  <a:gd name="T11" fmla="*/ 12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12"/>
                    </a:moveTo>
                    <a:lnTo>
                      <a:pt x="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2" name="Freeform 291"/>
              <p:cNvSpPr>
                <a:spLocks/>
              </p:cNvSpPr>
              <p:nvPr/>
            </p:nvSpPr>
            <p:spPr bwMode="auto">
              <a:xfrm>
                <a:off x="1174" y="1991"/>
                <a:ext cx="22" cy="13"/>
              </a:xfrm>
              <a:custGeom>
                <a:avLst/>
                <a:gdLst>
                  <a:gd name="T0" fmla="*/ 0 w 22"/>
                  <a:gd name="T1" fmla="*/ 12 h 13"/>
                  <a:gd name="T2" fmla="*/ 0 w 22"/>
                  <a:gd name="T3" fmla="*/ 0 h 13"/>
                  <a:gd name="T4" fmla="*/ 10 w 22"/>
                  <a:gd name="T5" fmla="*/ 0 h 13"/>
                  <a:gd name="T6" fmla="*/ 10 w 22"/>
                  <a:gd name="T7" fmla="*/ 12 h 13"/>
                  <a:gd name="T8" fmla="*/ 10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0" y="0"/>
                    </a:lnTo>
                    <a:lnTo>
                      <a:pt x="10" y="12"/>
                    </a:lnTo>
                    <a:lnTo>
                      <a:pt x="10"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3" name="Freeform 292"/>
              <p:cNvSpPr>
                <a:spLocks/>
              </p:cNvSpPr>
              <p:nvPr/>
            </p:nvSpPr>
            <p:spPr bwMode="auto">
              <a:xfrm>
                <a:off x="1184" y="1991"/>
                <a:ext cx="12" cy="13"/>
              </a:xfrm>
              <a:custGeom>
                <a:avLst/>
                <a:gdLst>
                  <a:gd name="T0" fmla="*/ 0 w 12"/>
                  <a:gd name="T1" fmla="*/ 12 h 13"/>
                  <a:gd name="T2" fmla="*/ 0 w 12"/>
                  <a:gd name="T3" fmla="*/ 0 h 13"/>
                  <a:gd name="T4" fmla="*/ 11 w 12"/>
                  <a:gd name="T5" fmla="*/ 0 h 13"/>
                  <a:gd name="T6" fmla="*/ 11 w 12"/>
                  <a:gd name="T7" fmla="*/ 12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12"/>
                    </a:moveTo>
                    <a:lnTo>
                      <a:pt x="0" y="0"/>
                    </a:lnTo>
                    <a:lnTo>
                      <a:pt x="11" y="0"/>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4" name="Freeform 293"/>
              <p:cNvSpPr>
                <a:spLocks/>
              </p:cNvSpPr>
              <p:nvPr/>
            </p:nvSpPr>
            <p:spPr bwMode="auto">
              <a:xfrm>
                <a:off x="1000"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5" name="Freeform 294"/>
              <p:cNvSpPr>
                <a:spLocks/>
              </p:cNvSpPr>
              <p:nvPr/>
            </p:nvSpPr>
            <p:spPr bwMode="auto">
              <a:xfrm>
                <a:off x="1000" y="1991"/>
                <a:ext cx="21" cy="13"/>
              </a:xfrm>
              <a:custGeom>
                <a:avLst/>
                <a:gdLst>
                  <a:gd name="T0" fmla="*/ 0 w 21"/>
                  <a:gd name="T1" fmla="*/ 12 h 13"/>
                  <a:gd name="T2" fmla="*/ 0 w 21"/>
                  <a:gd name="T3" fmla="*/ 0 h 13"/>
                  <a:gd name="T4" fmla="*/ 10 w 21"/>
                  <a:gd name="T5" fmla="*/ 0 h 13"/>
                  <a:gd name="T6" fmla="*/ 10 w 21"/>
                  <a:gd name="T7" fmla="*/ 12 h 13"/>
                  <a:gd name="T8" fmla="*/ 10 w 21"/>
                  <a:gd name="T9" fmla="*/ 0 h 13"/>
                  <a:gd name="T10" fmla="*/ 20 w 21"/>
                  <a:gd name="T11" fmla="*/ 0 h 13"/>
                  <a:gd name="T12" fmla="*/ 20 w 21"/>
                  <a:gd name="T13" fmla="*/ 12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12"/>
                    </a:moveTo>
                    <a:lnTo>
                      <a:pt x="0" y="0"/>
                    </a:lnTo>
                    <a:lnTo>
                      <a:pt x="1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6" name="Freeform 295"/>
              <p:cNvSpPr>
                <a:spLocks/>
              </p:cNvSpPr>
              <p:nvPr/>
            </p:nvSpPr>
            <p:spPr bwMode="auto">
              <a:xfrm>
                <a:off x="1010" y="1991"/>
                <a:ext cx="22" cy="13"/>
              </a:xfrm>
              <a:custGeom>
                <a:avLst/>
                <a:gdLst>
                  <a:gd name="T0" fmla="*/ 0 w 22"/>
                  <a:gd name="T1" fmla="*/ 12 h 13"/>
                  <a:gd name="T2" fmla="*/ 0 w 22"/>
                  <a:gd name="T3" fmla="*/ 0 h 13"/>
                  <a:gd name="T4" fmla="*/ 10 w 22"/>
                  <a:gd name="T5" fmla="*/ 0 h 13"/>
                  <a:gd name="T6" fmla="*/ 10 w 22"/>
                  <a:gd name="T7" fmla="*/ 12 h 13"/>
                  <a:gd name="T8" fmla="*/ 10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0" y="0"/>
                    </a:lnTo>
                    <a:lnTo>
                      <a:pt x="10" y="12"/>
                    </a:lnTo>
                    <a:lnTo>
                      <a:pt x="10"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7" name="Freeform 296"/>
              <p:cNvSpPr>
                <a:spLocks/>
              </p:cNvSpPr>
              <p:nvPr/>
            </p:nvSpPr>
            <p:spPr bwMode="auto">
              <a:xfrm>
                <a:off x="1020" y="1991"/>
                <a:ext cx="12" cy="13"/>
              </a:xfrm>
              <a:custGeom>
                <a:avLst/>
                <a:gdLst>
                  <a:gd name="T0" fmla="*/ 0 w 12"/>
                  <a:gd name="T1" fmla="*/ 12 h 13"/>
                  <a:gd name="T2" fmla="*/ 11 w 12"/>
                  <a:gd name="T3" fmla="*/ 0 h 13"/>
                  <a:gd name="T4" fmla="*/ 11 w 12"/>
                  <a:gd name="T5" fmla="*/ 12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12"/>
                    </a:moveTo>
                    <a:lnTo>
                      <a:pt x="11" y="0"/>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8" name="Freeform 297"/>
              <p:cNvSpPr>
                <a:spLocks/>
              </p:cNvSpPr>
              <p:nvPr/>
            </p:nvSpPr>
            <p:spPr bwMode="auto">
              <a:xfrm>
                <a:off x="1041" y="1991"/>
                <a:ext cx="11" cy="13"/>
              </a:xfrm>
              <a:custGeom>
                <a:avLst/>
                <a:gdLst>
                  <a:gd name="T0" fmla="*/ 0 w 11"/>
                  <a:gd name="T1" fmla="*/ 12 h 13"/>
                  <a:gd name="T2" fmla="*/ 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69" name="Freeform 298"/>
              <p:cNvSpPr>
                <a:spLocks/>
              </p:cNvSpPr>
              <p:nvPr/>
            </p:nvSpPr>
            <p:spPr bwMode="auto">
              <a:xfrm>
                <a:off x="1041" y="1991"/>
                <a:ext cx="21" cy="13"/>
              </a:xfrm>
              <a:custGeom>
                <a:avLst/>
                <a:gdLst>
                  <a:gd name="T0" fmla="*/ 0 w 21"/>
                  <a:gd name="T1" fmla="*/ 12 h 13"/>
                  <a:gd name="T2" fmla="*/ 0 w 21"/>
                  <a:gd name="T3" fmla="*/ 0 h 13"/>
                  <a:gd name="T4" fmla="*/ 10 w 21"/>
                  <a:gd name="T5" fmla="*/ 12 h 13"/>
                  <a:gd name="T6" fmla="*/ 10 w 21"/>
                  <a:gd name="T7" fmla="*/ 0 h 13"/>
                  <a:gd name="T8" fmla="*/ 20 w 21"/>
                  <a:gd name="T9" fmla="*/ 0 h 13"/>
                  <a:gd name="T10" fmla="*/ 20 w 21"/>
                  <a:gd name="T11" fmla="*/ 12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12"/>
                    </a:moveTo>
                    <a:lnTo>
                      <a:pt x="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0" name="Freeform 299"/>
              <p:cNvSpPr>
                <a:spLocks/>
              </p:cNvSpPr>
              <p:nvPr/>
            </p:nvSpPr>
            <p:spPr bwMode="auto">
              <a:xfrm>
                <a:off x="1051" y="1991"/>
                <a:ext cx="22" cy="13"/>
              </a:xfrm>
              <a:custGeom>
                <a:avLst/>
                <a:gdLst>
                  <a:gd name="T0" fmla="*/ 0 w 22"/>
                  <a:gd name="T1" fmla="*/ 12 h 13"/>
                  <a:gd name="T2" fmla="*/ 0 w 22"/>
                  <a:gd name="T3" fmla="*/ 0 h 13"/>
                  <a:gd name="T4" fmla="*/ 10 w 22"/>
                  <a:gd name="T5" fmla="*/ 0 h 13"/>
                  <a:gd name="T6" fmla="*/ 10 w 22"/>
                  <a:gd name="T7" fmla="*/ 12 h 13"/>
                  <a:gd name="T8" fmla="*/ 10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0" y="0"/>
                    </a:lnTo>
                    <a:lnTo>
                      <a:pt x="10" y="12"/>
                    </a:lnTo>
                    <a:lnTo>
                      <a:pt x="10"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1" name="Freeform 300"/>
              <p:cNvSpPr>
                <a:spLocks/>
              </p:cNvSpPr>
              <p:nvPr/>
            </p:nvSpPr>
            <p:spPr bwMode="auto">
              <a:xfrm>
                <a:off x="1061" y="1991"/>
                <a:ext cx="22" cy="13"/>
              </a:xfrm>
              <a:custGeom>
                <a:avLst/>
                <a:gdLst>
                  <a:gd name="T0" fmla="*/ 0 w 22"/>
                  <a:gd name="T1" fmla="*/ 12 h 13"/>
                  <a:gd name="T2" fmla="*/ 0 w 22"/>
                  <a:gd name="T3" fmla="*/ 0 h 13"/>
                  <a:gd name="T4" fmla="*/ 11 w 22"/>
                  <a:gd name="T5" fmla="*/ 0 h 13"/>
                  <a:gd name="T6" fmla="*/ 11 w 22"/>
                  <a:gd name="T7" fmla="*/ 12 h 13"/>
                  <a:gd name="T8" fmla="*/ 11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1" y="0"/>
                    </a:lnTo>
                    <a:lnTo>
                      <a:pt x="11" y="12"/>
                    </a:lnTo>
                    <a:lnTo>
                      <a:pt x="11"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2" name="Freeform 301"/>
              <p:cNvSpPr>
                <a:spLocks/>
              </p:cNvSpPr>
              <p:nvPr/>
            </p:nvSpPr>
            <p:spPr bwMode="auto">
              <a:xfrm>
                <a:off x="1072" y="1991"/>
                <a:ext cx="11" cy="13"/>
              </a:xfrm>
              <a:custGeom>
                <a:avLst/>
                <a:gdLst>
                  <a:gd name="T0" fmla="*/ 0 w 11"/>
                  <a:gd name="T1" fmla="*/ 12 h 13"/>
                  <a:gd name="T2" fmla="*/ 1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3" name="Freeform 302"/>
              <p:cNvSpPr>
                <a:spLocks/>
              </p:cNvSpPr>
              <p:nvPr/>
            </p:nvSpPr>
            <p:spPr bwMode="auto">
              <a:xfrm>
                <a:off x="1092"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4" name="Freeform 303"/>
              <p:cNvSpPr>
                <a:spLocks/>
              </p:cNvSpPr>
              <p:nvPr/>
            </p:nvSpPr>
            <p:spPr bwMode="auto">
              <a:xfrm>
                <a:off x="1092" y="1991"/>
                <a:ext cx="22" cy="13"/>
              </a:xfrm>
              <a:custGeom>
                <a:avLst/>
                <a:gdLst>
                  <a:gd name="T0" fmla="*/ 0 w 22"/>
                  <a:gd name="T1" fmla="*/ 12 h 13"/>
                  <a:gd name="T2" fmla="*/ 0 w 22"/>
                  <a:gd name="T3" fmla="*/ 0 h 13"/>
                  <a:gd name="T4" fmla="*/ 10 w 22"/>
                  <a:gd name="T5" fmla="*/ 0 h 13"/>
                  <a:gd name="T6" fmla="*/ 10 w 22"/>
                  <a:gd name="T7" fmla="*/ 12 h 13"/>
                  <a:gd name="T8" fmla="*/ 10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0" y="0"/>
                    </a:lnTo>
                    <a:lnTo>
                      <a:pt x="10" y="12"/>
                    </a:lnTo>
                    <a:lnTo>
                      <a:pt x="10"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5" name="Freeform 304"/>
              <p:cNvSpPr>
                <a:spLocks/>
              </p:cNvSpPr>
              <p:nvPr/>
            </p:nvSpPr>
            <p:spPr bwMode="auto">
              <a:xfrm>
                <a:off x="1102" y="1991"/>
                <a:ext cx="22" cy="13"/>
              </a:xfrm>
              <a:custGeom>
                <a:avLst/>
                <a:gdLst>
                  <a:gd name="T0" fmla="*/ 0 w 22"/>
                  <a:gd name="T1" fmla="*/ 12 h 13"/>
                  <a:gd name="T2" fmla="*/ 0 w 22"/>
                  <a:gd name="T3" fmla="*/ 0 h 13"/>
                  <a:gd name="T4" fmla="*/ 11 w 22"/>
                  <a:gd name="T5" fmla="*/ 0 h 13"/>
                  <a:gd name="T6" fmla="*/ 11 w 22"/>
                  <a:gd name="T7" fmla="*/ 12 h 13"/>
                  <a:gd name="T8" fmla="*/ 11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1" y="0"/>
                    </a:lnTo>
                    <a:lnTo>
                      <a:pt x="11" y="12"/>
                    </a:lnTo>
                    <a:lnTo>
                      <a:pt x="11"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6" name="Freeform 305"/>
              <p:cNvSpPr>
                <a:spLocks/>
              </p:cNvSpPr>
              <p:nvPr/>
            </p:nvSpPr>
            <p:spPr bwMode="auto">
              <a:xfrm>
                <a:off x="1113" y="1991"/>
                <a:ext cx="11" cy="13"/>
              </a:xfrm>
              <a:custGeom>
                <a:avLst/>
                <a:gdLst>
                  <a:gd name="T0" fmla="*/ 0 w 11"/>
                  <a:gd name="T1" fmla="*/ 12 h 13"/>
                  <a:gd name="T2" fmla="*/ 1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7" name="Freeform 306"/>
              <p:cNvSpPr>
                <a:spLocks/>
              </p:cNvSpPr>
              <p:nvPr/>
            </p:nvSpPr>
            <p:spPr bwMode="auto">
              <a:xfrm>
                <a:off x="1133"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8" name="Freeform 307"/>
              <p:cNvSpPr>
                <a:spLocks/>
              </p:cNvSpPr>
              <p:nvPr/>
            </p:nvSpPr>
            <p:spPr bwMode="auto">
              <a:xfrm>
                <a:off x="1133" y="1991"/>
                <a:ext cx="22" cy="13"/>
              </a:xfrm>
              <a:custGeom>
                <a:avLst/>
                <a:gdLst>
                  <a:gd name="T0" fmla="*/ 0 w 22"/>
                  <a:gd name="T1" fmla="*/ 12 h 13"/>
                  <a:gd name="T2" fmla="*/ 0 w 22"/>
                  <a:gd name="T3" fmla="*/ 0 h 13"/>
                  <a:gd name="T4" fmla="*/ 10 w 22"/>
                  <a:gd name="T5" fmla="*/ 12 h 13"/>
                  <a:gd name="T6" fmla="*/ 10 w 22"/>
                  <a:gd name="T7" fmla="*/ 0 h 13"/>
                  <a:gd name="T8" fmla="*/ 21 w 22"/>
                  <a:gd name="T9" fmla="*/ 0 h 13"/>
                  <a:gd name="T10" fmla="*/ 21 w 22"/>
                  <a:gd name="T11" fmla="*/ 12 h 13"/>
                  <a:gd name="T12" fmla="*/ 0 60000 65536"/>
                  <a:gd name="T13" fmla="*/ 0 60000 65536"/>
                  <a:gd name="T14" fmla="*/ 0 60000 65536"/>
                  <a:gd name="T15" fmla="*/ 0 60000 65536"/>
                  <a:gd name="T16" fmla="*/ 0 60000 65536"/>
                  <a:gd name="T17" fmla="*/ 0 60000 65536"/>
                  <a:gd name="T18" fmla="*/ 0 w 22"/>
                  <a:gd name="T19" fmla="*/ 0 h 13"/>
                  <a:gd name="T20" fmla="*/ 22 w 2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2" h="13">
                    <a:moveTo>
                      <a:pt x="0" y="12"/>
                    </a:moveTo>
                    <a:lnTo>
                      <a:pt x="0" y="0"/>
                    </a:lnTo>
                    <a:lnTo>
                      <a:pt x="10" y="12"/>
                    </a:lnTo>
                    <a:lnTo>
                      <a:pt x="10"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79" name="Freeform 308"/>
              <p:cNvSpPr>
                <a:spLocks/>
              </p:cNvSpPr>
              <p:nvPr/>
            </p:nvSpPr>
            <p:spPr bwMode="auto">
              <a:xfrm>
                <a:off x="1143" y="1991"/>
                <a:ext cx="22" cy="13"/>
              </a:xfrm>
              <a:custGeom>
                <a:avLst/>
                <a:gdLst>
                  <a:gd name="T0" fmla="*/ 0 w 22"/>
                  <a:gd name="T1" fmla="*/ 12 h 13"/>
                  <a:gd name="T2" fmla="*/ 0 w 22"/>
                  <a:gd name="T3" fmla="*/ 0 h 13"/>
                  <a:gd name="T4" fmla="*/ 11 w 22"/>
                  <a:gd name="T5" fmla="*/ 0 h 13"/>
                  <a:gd name="T6" fmla="*/ 11 w 22"/>
                  <a:gd name="T7" fmla="*/ 12 h 13"/>
                  <a:gd name="T8" fmla="*/ 11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1" y="0"/>
                    </a:lnTo>
                    <a:lnTo>
                      <a:pt x="11" y="12"/>
                    </a:lnTo>
                    <a:lnTo>
                      <a:pt x="11"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0" name="Freeform 309"/>
              <p:cNvSpPr>
                <a:spLocks/>
              </p:cNvSpPr>
              <p:nvPr/>
            </p:nvSpPr>
            <p:spPr bwMode="auto">
              <a:xfrm>
                <a:off x="1154" y="1991"/>
                <a:ext cx="21" cy="13"/>
              </a:xfrm>
              <a:custGeom>
                <a:avLst/>
                <a:gdLst>
                  <a:gd name="T0" fmla="*/ 0 w 21"/>
                  <a:gd name="T1" fmla="*/ 12 h 13"/>
                  <a:gd name="T2" fmla="*/ 0 w 21"/>
                  <a:gd name="T3" fmla="*/ 0 h 13"/>
                  <a:gd name="T4" fmla="*/ 10 w 21"/>
                  <a:gd name="T5" fmla="*/ 0 h 13"/>
                  <a:gd name="T6" fmla="*/ 10 w 21"/>
                  <a:gd name="T7" fmla="*/ 12 h 13"/>
                  <a:gd name="T8" fmla="*/ 10 w 21"/>
                  <a:gd name="T9" fmla="*/ 0 h 13"/>
                  <a:gd name="T10" fmla="*/ 20 w 21"/>
                  <a:gd name="T11" fmla="*/ 0 h 13"/>
                  <a:gd name="T12" fmla="*/ 20 w 21"/>
                  <a:gd name="T13" fmla="*/ 12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12"/>
                    </a:moveTo>
                    <a:lnTo>
                      <a:pt x="0" y="0"/>
                    </a:lnTo>
                    <a:lnTo>
                      <a:pt x="1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1" name="Freeform 310"/>
              <p:cNvSpPr>
                <a:spLocks/>
              </p:cNvSpPr>
              <p:nvPr/>
            </p:nvSpPr>
            <p:spPr bwMode="auto">
              <a:xfrm>
                <a:off x="1164" y="1991"/>
                <a:ext cx="11" cy="13"/>
              </a:xfrm>
              <a:custGeom>
                <a:avLst/>
                <a:gdLst>
                  <a:gd name="T0" fmla="*/ 0 w 11"/>
                  <a:gd name="T1" fmla="*/ 12 h 13"/>
                  <a:gd name="T2" fmla="*/ 1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2" name="Freeform 311"/>
              <p:cNvSpPr>
                <a:spLocks/>
              </p:cNvSpPr>
              <p:nvPr/>
            </p:nvSpPr>
            <p:spPr bwMode="auto">
              <a:xfrm>
                <a:off x="1184" y="1991"/>
                <a:ext cx="12" cy="13"/>
              </a:xfrm>
              <a:custGeom>
                <a:avLst/>
                <a:gdLst>
                  <a:gd name="T0" fmla="*/ 0 w 12"/>
                  <a:gd name="T1" fmla="*/ 12 h 13"/>
                  <a:gd name="T2" fmla="*/ 0 w 12"/>
                  <a:gd name="T3" fmla="*/ 0 h 13"/>
                  <a:gd name="T4" fmla="*/ 11 w 12"/>
                  <a:gd name="T5" fmla="*/ 0 h 13"/>
                  <a:gd name="T6" fmla="*/ 11 w 12"/>
                  <a:gd name="T7" fmla="*/ 12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12"/>
                    </a:moveTo>
                    <a:lnTo>
                      <a:pt x="0" y="0"/>
                    </a:lnTo>
                    <a:lnTo>
                      <a:pt x="11" y="0"/>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3" name="Freeform 312"/>
              <p:cNvSpPr>
                <a:spLocks/>
              </p:cNvSpPr>
              <p:nvPr/>
            </p:nvSpPr>
            <p:spPr bwMode="auto">
              <a:xfrm>
                <a:off x="1184" y="1991"/>
                <a:ext cx="12" cy="13"/>
              </a:xfrm>
              <a:custGeom>
                <a:avLst/>
                <a:gdLst>
                  <a:gd name="T0" fmla="*/ 0 w 12"/>
                  <a:gd name="T1" fmla="*/ 12 h 13"/>
                  <a:gd name="T2" fmla="*/ 0 w 12"/>
                  <a:gd name="T3" fmla="*/ 0 h 13"/>
                  <a:gd name="T4" fmla="*/ 11 w 12"/>
                  <a:gd name="T5" fmla="*/ 12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0" y="12"/>
                    </a:moveTo>
                    <a:lnTo>
                      <a:pt x="0" y="0"/>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4" name="Freeform 313"/>
              <p:cNvSpPr>
                <a:spLocks/>
              </p:cNvSpPr>
              <p:nvPr/>
            </p:nvSpPr>
            <p:spPr bwMode="auto">
              <a:xfrm>
                <a:off x="1000" y="2003"/>
                <a:ext cx="21" cy="12"/>
              </a:xfrm>
              <a:custGeom>
                <a:avLst/>
                <a:gdLst>
                  <a:gd name="T0" fmla="*/ 0 w 21"/>
                  <a:gd name="T1" fmla="*/ 0 h 12"/>
                  <a:gd name="T2" fmla="*/ 0 w 21"/>
                  <a:gd name="T3" fmla="*/ 0 h 12"/>
                  <a:gd name="T4" fmla="*/ 10 w 21"/>
                  <a:gd name="T5" fmla="*/ 0 h 12"/>
                  <a:gd name="T6" fmla="*/ 20 w 21"/>
                  <a:gd name="T7" fmla="*/ 11 h 12"/>
                  <a:gd name="T8" fmla="*/ 0 60000 65536"/>
                  <a:gd name="T9" fmla="*/ 0 60000 65536"/>
                  <a:gd name="T10" fmla="*/ 0 60000 65536"/>
                  <a:gd name="T11" fmla="*/ 0 60000 65536"/>
                  <a:gd name="T12" fmla="*/ 0 w 21"/>
                  <a:gd name="T13" fmla="*/ 0 h 12"/>
                  <a:gd name="T14" fmla="*/ 21 w 21"/>
                  <a:gd name="T15" fmla="*/ 12 h 12"/>
                </a:gdLst>
                <a:ahLst/>
                <a:cxnLst>
                  <a:cxn ang="T8">
                    <a:pos x="T0" y="T1"/>
                  </a:cxn>
                  <a:cxn ang="T9">
                    <a:pos x="T2" y="T3"/>
                  </a:cxn>
                  <a:cxn ang="T10">
                    <a:pos x="T4" y="T5"/>
                  </a:cxn>
                  <a:cxn ang="T11">
                    <a:pos x="T6" y="T7"/>
                  </a:cxn>
                </a:cxnLst>
                <a:rect l="T12" t="T13" r="T14" b="T15"/>
                <a:pathLst>
                  <a:path w="21" h="12">
                    <a:moveTo>
                      <a:pt x="0" y="0"/>
                    </a:moveTo>
                    <a:lnTo>
                      <a:pt x="0" y="0"/>
                    </a:lnTo>
                    <a:lnTo>
                      <a:pt x="1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5" name="Freeform 314"/>
              <p:cNvSpPr>
                <a:spLocks/>
              </p:cNvSpPr>
              <p:nvPr/>
            </p:nvSpPr>
            <p:spPr bwMode="auto">
              <a:xfrm>
                <a:off x="1000" y="2003"/>
                <a:ext cx="21" cy="12"/>
              </a:xfrm>
              <a:custGeom>
                <a:avLst/>
                <a:gdLst>
                  <a:gd name="T0" fmla="*/ 0 w 21"/>
                  <a:gd name="T1" fmla="*/ 0 h 12"/>
                  <a:gd name="T2" fmla="*/ 0 w 21"/>
                  <a:gd name="T3" fmla="*/ 0 h 12"/>
                  <a:gd name="T4" fmla="*/ 10 w 21"/>
                  <a:gd name="T5" fmla="*/ 0 h 12"/>
                  <a:gd name="T6" fmla="*/ 20 w 21"/>
                  <a:gd name="T7" fmla="*/ 11 h 12"/>
                  <a:gd name="T8" fmla="*/ 0 60000 65536"/>
                  <a:gd name="T9" fmla="*/ 0 60000 65536"/>
                  <a:gd name="T10" fmla="*/ 0 60000 65536"/>
                  <a:gd name="T11" fmla="*/ 0 60000 65536"/>
                  <a:gd name="T12" fmla="*/ 0 w 21"/>
                  <a:gd name="T13" fmla="*/ 0 h 12"/>
                  <a:gd name="T14" fmla="*/ 21 w 21"/>
                  <a:gd name="T15" fmla="*/ 12 h 12"/>
                </a:gdLst>
                <a:ahLst/>
                <a:cxnLst>
                  <a:cxn ang="T8">
                    <a:pos x="T0" y="T1"/>
                  </a:cxn>
                  <a:cxn ang="T9">
                    <a:pos x="T2" y="T3"/>
                  </a:cxn>
                  <a:cxn ang="T10">
                    <a:pos x="T4" y="T5"/>
                  </a:cxn>
                  <a:cxn ang="T11">
                    <a:pos x="T6" y="T7"/>
                  </a:cxn>
                </a:cxnLst>
                <a:rect l="T12" t="T13" r="T14" b="T15"/>
                <a:pathLst>
                  <a:path w="21" h="12">
                    <a:moveTo>
                      <a:pt x="0" y="0"/>
                    </a:moveTo>
                    <a:lnTo>
                      <a:pt x="0" y="0"/>
                    </a:lnTo>
                    <a:lnTo>
                      <a:pt x="1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6" name="Freeform 315"/>
              <p:cNvSpPr>
                <a:spLocks/>
              </p:cNvSpPr>
              <p:nvPr/>
            </p:nvSpPr>
            <p:spPr bwMode="auto">
              <a:xfrm>
                <a:off x="1020" y="2003"/>
                <a:ext cx="12" cy="12"/>
              </a:xfrm>
              <a:custGeom>
                <a:avLst/>
                <a:gdLst>
                  <a:gd name="T0" fmla="*/ 0 w 12"/>
                  <a:gd name="T1" fmla="*/ 0 h 12"/>
                  <a:gd name="T2" fmla="*/ 0 w 12"/>
                  <a:gd name="T3" fmla="*/ 0 h 12"/>
                  <a:gd name="T4" fmla="*/ 11 w 12"/>
                  <a:gd name="T5" fmla="*/ 0 h 12"/>
                  <a:gd name="T6" fmla="*/ 11 w 12"/>
                  <a:gd name="T7" fmla="*/ 1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0" y="0"/>
                    </a:ln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7" name="Freeform 316"/>
              <p:cNvSpPr>
                <a:spLocks/>
              </p:cNvSpPr>
              <p:nvPr/>
            </p:nvSpPr>
            <p:spPr bwMode="auto">
              <a:xfrm>
                <a:off x="1020" y="2003"/>
                <a:ext cx="22" cy="12"/>
              </a:xfrm>
              <a:custGeom>
                <a:avLst/>
                <a:gdLst>
                  <a:gd name="T0" fmla="*/ 0 w 22"/>
                  <a:gd name="T1" fmla="*/ 0 h 12"/>
                  <a:gd name="T2" fmla="*/ 0 w 22"/>
                  <a:gd name="T3" fmla="*/ 0 h 12"/>
                  <a:gd name="T4" fmla="*/ 11 w 22"/>
                  <a:gd name="T5" fmla="*/ 11 h 12"/>
                  <a:gd name="T6" fmla="*/ 11 w 22"/>
                  <a:gd name="T7" fmla="*/ 0 h 12"/>
                  <a:gd name="T8" fmla="*/ 21 w 22"/>
                  <a:gd name="T9" fmla="*/ 0 h 12"/>
                  <a:gd name="T10" fmla="*/ 21 w 22"/>
                  <a:gd name="T11" fmla="*/ 11 h 12"/>
                  <a:gd name="T12" fmla="*/ 0 60000 65536"/>
                  <a:gd name="T13" fmla="*/ 0 60000 65536"/>
                  <a:gd name="T14" fmla="*/ 0 60000 65536"/>
                  <a:gd name="T15" fmla="*/ 0 60000 65536"/>
                  <a:gd name="T16" fmla="*/ 0 60000 65536"/>
                  <a:gd name="T17" fmla="*/ 0 60000 65536"/>
                  <a:gd name="T18" fmla="*/ 0 w 22"/>
                  <a:gd name="T19" fmla="*/ 0 h 12"/>
                  <a:gd name="T20" fmla="*/ 22 w 2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2" h="12">
                    <a:moveTo>
                      <a:pt x="0" y="0"/>
                    </a:moveTo>
                    <a:lnTo>
                      <a:pt x="0" y="0"/>
                    </a:lnTo>
                    <a:lnTo>
                      <a:pt x="11" y="11"/>
                    </a:lnTo>
                    <a:lnTo>
                      <a:pt x="11" y="0"/>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8" name="Freeform 317"/>
              <p:cNvSpPr>
                <a:spLocks/>
              </p:cNvSpPr>
              <p:nvPr/>
            </p:nvSpPr>
            <p:spPr bwMode="auto">
              <a:xfrm>
                <a:off x="1031" y="2003"/>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89" name="Freeform 318"/>
              <p:cNvSpPr>
                <a:spLocks/>
              </p:cNvSpPr>
              <p:nvPr/>
            </p:nvSpPr>
            <p:spPr bwMode="auto">
              <a:xfrm>
                <a:off x="1041"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0" name="Freeform 319"/>
              <p:cNvSpPr>
                <a:spLocks/>
              </p:cNvSpPr>
              <p:nvPr/>
            </p:nvSpPr>
            <p:spPr bwMode="auto">
              <a:xfrm>
                <a:off x="1041" y="2003"/>
                <a:ext cx="11" cy="12"/>
              </a:xfrm>
              <a:custGeom>
                <a:avLst/>
                <a:gdLst>
                  <a:gd name="T0" fmla="*/ 0 w 11"/>
                  <a:gd name="T1" fmla="*/ 0 h 12"/>
                  <a:gd name="T2" fmla="*/ 1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0"/>
                    </a:move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1" name="Freeform 320"/>
              <p:cNvSpPr>
                <a:spLocks/>
              </p:cNvSpPr>
              <p:nvPr/>
            </p:nvSpPr>
            <p:spPr bwMode="auto">
              <a:xfrm>
                <a:off x="1051" y="2003"/>
                <a:ext cx="22" cy="12"/>
              </a:xfrm>
              <a:custGeom>
                <a:avLst/>
                <a:gdLst>
                  <a:gd name="T0" fmla="*/ 0 w 22"/>
                  <a:gd name="T1" fmla="*/ 0 h 12"/>
                  <a:gd name="T2" fmla="*/ 10 w 22"/>
                  <a:gd name="T3" fmla="*/ 0 h 12"/>
                  <a:gd name="T4" fmla="*/ 21 w 22"/>
                  <a:gd name="T5" fmla="*/ 11 h 12"/>
                  <a:gd name="T6" fmla="*/ 0 60000 65536"/>
                  <a:gd name="T7" fmla="*/ 0 60000 65536"/>
                  <a:gd name="T8" fmla="*/ 0 60000 65536"/>
                  <a:gd name="T9" fmla="*/ 0 w 22"/>
                  <a:gd name="T10" fmla="*/ 0 h 12"/>
                  <a:gd name="T11" fmla="*/ 22 w 22"/>
                  <a:gd name="T12" fmla="*/ 12 h 12"/>
                </a:gdLst>
                <a:ahLst/>
                <a:cxnLst>
                  <a:cxn ang="T6">
                    <a:pos x="T0" y="T1"/>
                  </a:cxn>
                  <a:cxn ang="T7">
                    <a:pos x="T2" y="T3"/>
                  </a:cxn>
                  <a:cxn ang="T8">
                    <a:pos x="T4" y="T5"/>
                  </a:cxn>
                </a:cxnLst>
                <a:rect l="T9" t="T10" r="T11" b="T12"/>
                <a:pathLst>
                  <a:path w="22" h="12">
                    <a:moveTo>
                      <a:pt x="0" y="0"/>
                    </a:moveTo>
                    <a:lnTo>
                      <a:pt x="10"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2" name="Freeform 321"/>
              <p:cNvSpPr>
                <a:spLocks/>
              </p:cNvSpPr>
              <p:nvPr/>
            </p:nvSpPr>
            <p:spPr bwMode="auto">
              <a:xfrm>
                <a:off x="1051" y="2003"/>
                <a:ext cx="22" cy="12"/>
              </a:xfrm>
              <a:custGeom>
                <a:avLst/>
                <a:gdLst>
                  <a:gd name="T0" fmla="*/ 0 w 22"/>
                  <a:gd name="T1" fmla="*/ 0 h 12"/>
                  <a:gd name="T2" fmla="*/ 10 w 22"/>
                  <a:gd name="T3" fmla="*/ 0 h 12"/>
                  <a:gd name="T4" fmla="*/ 21 w 22"/>
                  <a:gd name="T5" fmla="*/ 11 h 12"/>
                  <a:gd name="T6" fmla="*/ 0 60000 65536"/>
                  <a:gd name="T7" fmla="*/ 0 60000 65536"/>
                  <a:gd name="T8" fmla="*/ 0 60000 65536"/>
                  <a:gd name="T9" fmla="*/ 0 w 22"/>
                  <a:gd name="T10" fmla="*/ 0 h 12"/>
                  <a:gd name="T11" fmla="*/ 22 w 22"/>
                  <a:gd name="T12" fmla="*/ 12 h 12"/>
                </a:gdLst>
                <a:ahLst/>
                <a:cxnLst>
                  <a:cxn ang="T6">
                    <a:pos x="T0" y="T1"/>
                  </a:cxn>
                  <a:cxn ang="T7">
                    <a:pos x="T2" y="T3"/>
                  </a:cxn>
                  <a:cxn ang="T8">
                    <a:pos x="T4" y="T5"/>
                  </a:cxn>
                </a:cxnLst>
                <a:rect l="T9" t="T10" r="T11" b="T12"/>
                <a:pathLst>
                  <a:path w="22" h="12">
                    <a:moveTo>
                      <a:pt x="0" y="0"/>
                    </a:moveTo>
                    <a:lnTo>
                      <a:pt x="10"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3" name="Freeform 322"/>
              <p:cNvSpPr>
                <a:spLocks/>
              </p:cNvSpPr>
              <p:nvPr/>
            </p:nvSpPr>
            <p:spPr bwMode="auto">
              <a:xfrm>
                <a:off x="1072"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4" name="Freeform 323"/>
              <p:cNvSpPr>
                <a:spLocks/>
              </p:cNvSpPr>
              <p:nvPr/>
            </p:nvSpPr>
            <p:spPr bwMode="auto">
              <a:xfrm>
                <a:off x="1072" y="2003"/>
                <a:ext cx="11" cy="12"/>
              </a:xfrm>
              <a:custGeom>
                <a:avLst/>
                <a:gdLst>
                  <a:gd name="T0" fmla="*/ 0 w 11"/>
                  <a:gd name="T1" fmla="*/ 0 h 12"/>
                  <a:gd name="T2" fmla="*/ 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0"/>
                    </a:moveTo>
                    <a:lnTo>
                      <a:pt x="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5" name="Freeform 324"/>
              <p:cNvSpPr>
                <a:spLocks/>
              </p:cNvSpPr>
              <p:nvPr/>
            </p:nvSpPr>
            <p:spPr bwMode="auto">
              <a:xfrm>
                <a:off x="1082"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6" name="Freeform 325"/>
              <p:cNvSpPr>
                <a:spLocks/>
              </p:cNvSpPr>
              <p:nvPr/>
            </p:nvSpPr>
            <p:spPr bwMode="auto">
              <a:xfrm>
                <a:off x="1082"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7" name="Freeform 326"/>
              <p:cNvSpPr>
                <a:spLocks/>
              </p:cNvSpPr>
              <p:nvPr/>
            </p:nvSpPr>
            <p:spPr bwMode="auto">
              <a:xfrm>
                <a:off x="1092"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8" name="Freeform 327"/>
              <p:cNvSpPr>
                <a:spLocks/>
              </p:cNvSpPr>
              <p:nvPr/>
            </p:nvSpPr>
            <p:spPr bwMode="auto">
              <a:xfrm>
                <a:off x="1092" y="2003"/>
                <a:ext cx="11" cy="12"/>
              </a:xfrm>
              <a:custGeom>
                <a:avLst/>
                <a:gdLst>
                  <a:gd name="T0" fmla="*/ 0 w 11"/>
                  <a:gd name="T1" fmla="*/ 0 h 12"/>
                  <a:gd name="T2" fmla="*/ 1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0"/>
                    </a:move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699" name="Freeform 328"/>
              <p:cNvSpPr>
                <a:spLocks/>
              </p:cNvSpPr>
              <p:nvPr/>
            </p:nvSpPr>
            <p:spPr bwMode="auto">
              <a:xfrm>
                <a:off x="1113"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0" name="Freeform 329"/>
              <p:cNvSpPr>
                <a:spLocks/>
              </p:cNvSpPr>
              <p:nvPr/>
            </p:nvSpPr>
            <p:spPr bwMode="auto">
              <a:xfrm>
                <a:off x="1113" y="2003"/>
                <a:ext cx="11" cy="12"/>
              </a:xfrm>
              <a:custGeom>
                <a:avLst/>
                <a:gdLst>
                  <a:gd name="T0" fmla="*/ 0 w 11"/>
                  <a:gd name="T1" fmla="*/ 0 h 12"/>
                  <a:gd name="T2" fmla="*/ 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0"/>
                    </a:moveTo>
                    <a:lnTo>
                      <a:pt x="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1" name="Freeform 330"/>
              <p:cNvSpPr>
                <a:spLocks/>
              </p:cNvSpPr>
              <p:nvPr/>
            </p:nvSpPr>
            <p:spPr bwMode="auto">
              <a:xfrm>
                <a:off x="1123"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2" name="Freeform 331"/>
              <p:cNvSpPr>
                <a:spLocks/>
              </p:cNvSpPr>
              <p:nvPr/>
            </p:nvSpPr>
            <p:spPr bwMode="auto">
              <a:xfrm>
                <a:off x="1123"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3" name="Freeform 332"/>
              <p:cNvSpPr>
                <a:spLocks/>
              </p:cNvSpPr>
              <p:nvPr/>
            </p:nvSpPr>
            <p:spPr bwMode="auto">
              <a:xfrm>
                <a:off x="1133"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4" name="Freeform 333"/>
              <p:cNvSpPr>
                <a:spLocks/>
              </p:cNvSpPr>
              <p:nvPr/>
            </p:nvSpPr>
            <p:spPr bwMode="auto">
              <a:xfrm>
                <a:off x="1133"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5" name="Freeform 334"/>
              <p:cNvSpPr>
                <a:spLocks/>
              </p:cNvSpPr>
              <p:nvPr/>
            </p:nvSpPr>
            <p:spPr bwMode="auto">
              <a:xfrm>
                <a:off x="1143" y="2003"/>
                <a:ext cx="12" cy="12"/>
              </a:xfrm>
              <a:custGeom>
                <a:avLst/>
                <a:gdLst>
                  <a:gd name="T0" fmla="*/ 0 w 12"/>
                  <a:gd name="T1" fmla="*/ 0 h 12"/>
                  <a:gd name="T2" fmla="*/ 0 w 12"/>
                  <a:gd name="T3" fmla="*/ 0 h 12"/>
                  <a:gd name="T4" fmla="*/ 11 w 12"/>
                  <a:gd name="T5" fmla="*/ 0 h 12"/>
                  <a:gd name="T6" fmla="*/ 11 w 12"/>
                  <a:gd name="T7" fmla="*/ 1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0" y="0"/>
                    </a:ln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6" name="Freeform 335"/>
              <p:cNvSpPr>
                <a:spLocks/>
              </p:cNvSpPr>
              <p:nvPr/>
            </p:nvSpPr>
            <p:spPr bwMode="auto">
              <a:xfrm>
                <a:off x="1143" y="2003"/>
                <a:ext cx="12" cy="12"/>
              </a:xfrm>
              <a:custGeom>
                <a:avLst/>
                <a:gdLst>
                  <a:gd name="T0" fmla="*/ 0 w 12"/>
                  <a:gd name="T1" fmla="*/ 0 h 12"/>
                  <a:gd name="T2" fmla="*/ 11 w 12"/>
                  <a:gd name="T3" fmla="*/ 0 h 12"/>
                  <a:gd name="T4" fmla="*/ 11 w 12"/>
                  <a:gd name="T5" fmla="*/ 11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0" y="0"/>
                    </a:move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7" name="Freeform 336"/>
              <p:cNvSpPr>
                <a:spLocks/>
              </p:cNvSpPr>
              <p:nvPr/>
            </p:nvSpPr>
            <p:spPr bwMode="auto">
              <a:xfrm>
                <a:off x="1164"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8" name="Freeform 337"/>
              <p:cNvSpPr>
                <a:spLocks/>
              </p:cNvSpPr>
              <p:nvPr/>
            </p:nvSpPr>
            <p:spPr bwMode="auto">
              <a:xfrm>
                <a:off x="1164" y="2003"/>
                <a:ext cx="11" cy="12"/>
              </a:xfrm>
              <a:custGeom>
                <a:avLst/>
                <a:gdLst>
                  <a:gd name="T0" fmla="*/ 0 w 11"/>
                  <a:gd name="T1" fmla="*/ 0 h 12"/>
                  <a:gd name="T2" fmla="*/ 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0"/>
                    </a:moveTo>
                    <a:lnTo>
                      <a:pt x="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09" name="Freeform 338"/>
              <p:cNvSpPr>
                <a:spLocks/>
              </p:cNvSpPr>
              <p:nvPr/>
            </p:nvSpPr>
            <p:spPr bwMode="auto">
              <a:xfrm>
                <a:off x="1174"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0" name="Freeform 339"/>
              <p:cNvSpPr>
                <a:spLocks/>
              </p:cNvSpPr>
              <p:nvPr/>
            </p:nvSpPr>
            <p:spPr bwMode="auto">
              <a:xfrm>
                <a:off x="1174" y="2003"/>
                <a:ext cx="11" cy="12"/>
              </a:xfrm>
              <a:custGeom>
                <a:avLst/>
                <a:gdLst>
                  <a:gd name="T0" fmla="*/ 0 w 11"/>
                  <a:gd name="T1" fmla="*/ 0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0"/>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1" name="Freeform 340"/>
              <p:cNvSpPr>
                <a:spLocks/>
              </p:cNvSpPr>
              <p:nvPr/>
            </p:nvSpPr>
            <p:spPr bwMode="auto">
              <a:xfrm>
                <a:off x="1184" y="2003"/>
                <a:ext cx="12" cy="12"/>
              </a:xfrm>
              <a:custGeom>
                <a:avLst/>
                <a:gdLst>
                  <a:gd name="T0" fmla="*/ 0 w 12"/>
                  <a:gd name="T1" fmla="*/ 0 h 12"/>
                  <a:gd name="T2" fmla="*/ 0 w 12"/>
                  <a:gd name="T3" fmla="*/ 0 h 12"/>
                  <a:gd name="T4" fmla="*/ 11 w 12"/>
                  <a:gd name="T5" fmla="*/ 0 h 12"/>
                  <a:gd name="T6" fmla="*/ 11 w 12"/>
                  <a:gd name="T7" fmla="*/ 1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0" y="0"/>
                    </a:ln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2" name="Freeform 341"/>
              <p:cNvSpPr>
                <a:spLocks/>
              </p:cNvSpPr>
              <p:nvPr/>
            </p:nvSpPr>
            <p:spPr bwMode="auto">
              <a:xfrm>
                <a:off x="1184" y="2003"/>
                <a:ext cx="12" cy="12"/>
              </a:xfrm>
              <a:custGeom>
                <a:avLst/>
                <a:gdLst>
                  <a:gd name="T0" fmla="*/ 0 w 12"/>
                  <a:gd name="T1" fmla="*/ 0 h 12"/>
                  <a:gd name="T2" fmla="*/ 0 w 12"/>
                  <a:gd name="T3" fmla="*/ 0 h 12"/>
                  <a:gd name="T4" fmla="*/ 11 w 12"/>
                  <a:gd name="T5" fmla="*/ 0 h 12"/>
                  <a:gd name="T6" fmla="*/ 11 w 12"/>
                  <a:gd name="T7" fmla="*/ 11 h 12"/>
                  <a:gd name="T8" fmla="*/ 0 60000 65536"/>
                  <a:gd name="T9" fmla="*/ 0 60000 65536"/>
                  <a:gd name="T10" fmla="*/ 0 60000 65536"/>
                  <a:gd name="T11" fmla="*/ 0 60000 65536"/>
                  <a:gd name="T12" fmla="*/ 0 w 12"/>
                  <a:gd name="T13" fmla="*/ 0 h 12"/>
                  <a:gd name="T14" fmla="*/ 12 w 12"/>
                  <a:gd name="T15" fmla="*/ 12 h 12"/>
                </a:gdLst>
                <a:ahLst/>
                <a:cxnLst>
                  <a:cxn ang="T8">
                    <a:pos x="T0" y="T1"/>
                  </a:cxn>
                  <a:cxn ang="T9">
                    <a:pos x="T2" y="T3"/>
                  </a:cxn>
                  <a:cxn ang="T10">
                    <a:pos x="T4" y="T5"/>
                  </a:cxn>
                  <a:cxn ang="T11">
                    <a:pos x="T6" y="T7"/>
                  </a:cxn>
                </a:cxnLst>
                <a:rect l="T12" t="T13" r="T14" b="T15"/>
                <a:pathLst>
                  <a:path w="12" h="12">
                    <a:moveTo>
                      <a:pt x="0" y="0"/>
                    </a:moveTo>
                    <a:lnTo>
                      <a:pt x="0" y="0"/>
                    </a:ln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3" name="Freeform 342"/>
              <p:cNvSpPr>
                <a:spLocks/>
              </p:cNvSpPr>
              <p:nvPr/>
            </p:nvSpPr>
            <p:spPr bwMode="auto">
              <a:xfrm>
                <a:off x="1000" y="2003"/>
                <a:ext cx="11" cy="12"/>
              </a:xfrm>
              <a:custGeom>
                <a:avLst/>
                <a:gdLst>
                  <a:gd name="T0" fmla="*/ 0 w 11"/>
                  <a:gd name="T1" fmla="*/ 11 h 12"/>
                  <a:gd name="T2" fmla="*/ 0 w 11"/>
                  <a:gd name="T3" fmla="*/ 0 h 12"/>
                  <a:gd name="T4" fmla="*/ 0 w 11"/>
                  <a:gd name="T5" fmla="*/ 11 h 12"/>
                  <a:gd name="T6" fmla="*/ 10 w 11"/>
                  <a:gd name="T7" fmla="*/ 0 h 12"/>
                  <a:gd name="T8" fmla="*/ 10 w 11"/>
                  <a:gd name="T9" fmla="*/ 11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0" y="11"/>
                    </a:moveTo>
                    <a:lnTo>
                      <a:pt x="0" y="0"/>
                    </a:lnTo>
                    <a:lnTo>
                      <a:pt x="0" y="11"/>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4" name="Freeform 343"/>
              <p:cNvSpPr>
                <a:spLocks/>
              </p:cNvSpPr>
              <p:nvPr/>
            </p:nvSpPr>
            <p:spPr bwMode="auto">
              <a:xfrm>
                <a:off x="1000" y="2003"/>
                <a:ext cx="32" cy="12"/>
              </a:xfrm>
              <a:custGeom>
                <a:avLst/>
                <a:gdLst>
                  <a:gd name="T0" fmla="*/ 0 w 32"/>
                  <a:gd name="T1" fmla="*/ 11 h 12"/>
                  <a:gd name="T2" fmla="*/ 0 w 32"/>
                  <a:gd name="T3" fmla="*/ 11 h 12"/>
                  <a:gd name="T4" fmla="*/ 10 w 32"/>
                  <a:gd name="T5" fmla="*/ 11 h 12"/>
                  <a:gd name="T6" fmla="*/ 10 w 32"/>
                  <a:gd name="T7" fmla="*/ 0 h 12"/>
                  <a:gd name="T8" fmla="*/ 20 w 32"/>
                  <a:gd name="T9" fmla="*/ 11 h 12"/>
                  <a:gd name="T10" fmla="*/ 31 w 32"/>
                  <a:gd name="T11" fmla="*/ 0 h 12"/>
                  <a:gd name="T12" fmla="*/ 31 w 32"/>
                  <a:gd name="T13" fmla="*/ 11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0" y="11"/>
                    </a:moveTo>
                    <a:lnTo>
                      <a:pt x="0" y="11"/>
                    </a:lnTo>
                    <a:lnTo>
                      <a:pt x="10" y="11"/>
                    </a:lnTo>
                    <a:lnTo>
                      <a:pt x="10" y="0"/>
                    </a:lnTo>
                    <a:lnTo>
                      <a:pt x="20" y="11"/>
                    </a:lnTo>
                    <a:lnTo>
                      <a:pt x="31" y="0"/>
                    </a:lnTo>
                    <a:lnTo>
                      <a:pt x="3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5" name="Freeform 344"/>
              <p:cNvSpPr>
                <a:spLocks/>
              </p:cNvSpPr>
              <p:nvPr/>
            </p:nvSpPr>
            <p:spPr bwMode="auto">
              <a:xfrm>
                <a:off x="1010" y="2003"/>
                <a:ext cx="32" cy="12"/>
              </a:xfrm>
              <a:custGeom>
                <a:avLst/>
                <a:gdLst>
                  <a:gd name="T0" fmla="*/ 0 w 32"/>
                  <a:gd name="T1" fmla="*/ 11 h 12"/>
                  <a:gd name="T2" fmla="*/ 0 w 32"/>
                  <a:gd name="T3" fmla="*/ 11 h 12"/>
                  <a:gd name="T4" fmla="*/ 10 w 32"/>
                  <a:gd name="T5" fmla="*/ 11 h 12"/>
                  <a:gd name="T6" fmla="*/ 21 w 32"/>
                  <a:gd name="T7" fmla="*/ 11 h 12"/>
                  <a:gd name="T8" fmla="*/ 21 w 32"/>
                  <a:gd name="T9" fmla="*/ 0 h 12"/>
                  <a:gd name="T10" fmla="*/ 31 w 32"/>
                  <a:gd name="T11" fmla="*/ 11 h 12"/>
                  <a:gd name="T12" fmla="*/ 31 w 32"/>
                  <a:gd name="T13" fmla="*/ 0 h 12"/>
                  <a:gd name="T14" fmla="*/ 31 w 32"/>
                  <a:gd name="T15" fmla="*/ 11 h 1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2"/>
                  <a:gd name="T26" fmla="*/ 32 w 3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2">
                    <a:moveTo>
                      <a:pt x="0" y="11"/>
                    </a:moveTo>
                    <a:lnTo>
                      <a:pt x="0" y="11"/>
                    </a:lnTo>
                    <a:lnTo>
                      <a:pt x="10" y="11"/>
                    </a:lnTo>
                    <a:lnTo>
                      <a:pt x="21" y="11"/>
                    </a:lnTo>
                    <a:lnTo>
                      <a:pt x="21" y="0"/>
                    </a:lnTo>
                    <a:lnTo>
                      <a:pt x="31" y="11"/>
                    </a:lnTo>
                    <a:lnTo>
                      <a:pt x="31" y="0"/>
                    </a:lnTo>
                    <a:lnTo>
                      <a:pt x="3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6" name="Freeform 345"/>
              <p:cNvSpPr>
                <a:spLocks/>
              </p:cNvSpPr>
              <p:nvPr/>
            </p:nvSpPr>
            <p:spPr bwMode="auto">
              <a:xfrm>
                <a:off x="1031" y="2014"/>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7" name="Freeform 346"/>
              <p:cNvSpPr>
                <a:spLocks/>
              </p:cNvSpPr>
              <p:nvPr/>
            </p:nvSpPr>
            <p:spPr bwMode="auto">
              <a:xfrm>
                <a:off x="1041" y="2003"/>
                <a:ext cx="93" cy="12"/>
              </a:xfrm>
              <a:custGeom>
                <a:avLst/>
                <a:gdLst>
                  <a:gd name="T0" fmla="*/ 10 w 93"/>
                  <a:gd name="T1" fmla="*/ 11 h 12"/>
                  <a:gd name="T2" fmla="*/ 0 w 93"/>
                  <a:gd name="T3" fmla="*/ 0 h 12"/>
                  <a:gd name="T4" fmla="*/ 41 w 93"/>
                  <a:gd name="T5" fmla="*/ 0 h 12"/>
                  <a:gd name="T6" fmla="*/ 92 w 93"/>
                  <a:gd name="T7" fmla="*/ 0 h 12"/>
                  <a:gd name="T8" fmla="*/ 82 w 93"/>
                  <a:gd name="T9" fmla="*/ 11 h 12"/>
                  <a:gd name="T10" fmla="*/ 0 60000 65536"/>
                  <a:gd name="T11" fmla="*/ 0 60000 65536"/>
                  <a:gd name="T12" fmla="*/ 0 60000 65536"/>
                  <a:gd name="T13" fmla="*/ 0 60000 65536"/>
                  <a:gd name="T14" fmla="*/ 0 60000 65536"/>
                  <a:gd name="T15" fmla="*/ 0 w 93"/>
                  <a:gd name="T16" fmla="*/ 0 h 12"/>
                  <a:gd name="T17" fmla="*/ 93 w 93"/>
                  <a:gd name="T18" fmla="*/ 12 h 12"/>
                </a:gdLst>
                <a:ahLst/>
                <a:cxnLst>
                  <a:cxn ang="T10">
                    <a:pos x="T0" y="T1"/>
                  </a:cxn>
                  <a:cxn ang="T11">
                    <a:pos x="T2" y="T3"/>
                  </a:cxn>
                  <a:cxn ang="T12">
                    <a:pos x="T4" y="T5"/>
                  </a:cxn>
                  <a:cxn ang="T13">
                    <a:pos x="T6" y="T7"/>
                  </a:cxn>
                  <a:cxn ang="T14">
                    <a:pos x="T8" y="T9"/>
                  </a:cxn>
                </a:cxnLst>
                <a:rect l="T15" t="T16" r="T17" b="T18"/>
                <a:pathLst>
                  <a:path w="93" h="12">
                    <a:moveTo>
                      <a:pt x="10" y="11"/>
                    </a:moveTo>
                    <a:lnTo>
                      <a:pt x="0" y="0"/>
                    </a:lnTo>
                    <a:lnTo>
                      <a:pt x="41" y="0"/>
                    </a:lnTo>
                    <a:lnTo>
                      <a:pt x="92" y="0"/>
                    </a:lnTo>
                    <a:lnTo>
                      <a:pt x="82"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8" name="Freeform 347"/>
              <p:cNvSpPr>
                <a:spLocks/>
              </p:cNvSpPr>
              <p:nvPr/>
            </p:nvSpPr>
            <p:spPr bwMode="auto">
              <a:xfrm>
                <a:off x="1051" y="2003"/>
                <a:ext cx="83" cy="12"/>
              </a:xfrm>
              <a:custGeom>
                <a:avLst/>
                <a:gdLst>
                  <a:gd name="T0" fmla="*/ 0 w 83"/>
                  <a:gd name="T1" fmla="*/ 11 h 12"/>
                  <a:gd name="T2" fmla="*/ 0 w 83"/>
                  <a:gd name="T3" fmla="*/ 11 h 12"/>
                  <a:gd name="T4" fmla="*/ 0 w 83"/>
                  <a:gd name="T5" fmla="*/ 0 h 12"/>
                  <a:gd name="T6" fmla="*/ 10 w 83"/>
                  <a:gd name="T7" fmla="*/ 0 h 12"/>
                  <a:gd name="T8" fmla="*/ 51 w 83"/>
                  <a:gd name="T9" fmla="*/ 0 h 12"/>
                  <a:gd name="T10" fmla="*/ 72 w 83"/>
                  <a:gd name="T11" fmla="*/ 0 h 12"/>
                  <a:gd name="T12" fmla="*/ 72 w 83"/>
                  <a:gd name="T13" fmla="*/ 11 h 12"/>
                  <a:gd name="T14" fmla="*/ 72 w 83"/>
                  <a:gd name="T15" fmla="*/ 0 h 12"/>
                  <a:gd name="T16" fmla="*/ 82 w 83"/>
                  <a:gd name="T17" fmla="*/ 11 h 12"/>
                  <a:gd name="T18" fmla="*/ 82 w 83"/>
                  <a:gd name="T19" fmla="*/ 0 h 12"/>
                  <a:gd name="T20" fmla="*/ 82 w 83"/>
                  <a:gd name="T21" fmla="*/ 1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2"/>
                  <a:gd name="T35" fmla="*/ 83 w 8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2">
                    <a:moveTo>
                      <a:pt x="0" y="11"/>
                    </a:moveTo>
                    <a:lnTo>
                      <a:pt x="0" y="11"/>
                    </a:lnTo>
                    <a:lnTo>
                      <a:pt x="0" y="0"/>
                    </a:lnTo>
                    <a:lnTo>
                      <a:pt x="10" y="0"/>
                    </a:lnTo>
                    <a:lnTo>
                      <a:pt x="51" y="0"/>
                    </a:lnTo>
                    <a:lnTo>
                      <a:pt x="72" y="0"/>
                    </a:lnTo>
                    <a:lnTo>
                      <a:pt x="72" y="11"/>
                    </a:lnTo>
                    <a:lnTo>
                      <a:pt x="72" y="0"/>
                    </a:lnTo>
                    <a:lnTo>
                      <a:pt x="82" y="11"/>
                    </a:lnTo>
                    <a:lnTo>
                      <a:pt x="82" y="0"/>
                    </a:lnTo>
                    <a:lnTo>
                      <a:pt x="82"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19" name="Freeform 348"/>
              <p:cNvSpPr>
                <a:spLocks/>
              </p:cNvSpPr>
              <p:nvPr/>
            </p:nvSpPr>
            <p:spPr bwMode="auto">
              <a:xfrm>
                <a:off x="1123" y="2014"/>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0" name="Freeform 349"/>
              <p:cNvSpPr>
                <a:spLocks/>
              </p:cNvSpPr>
              <p:nvPr/>
            </p:nvSpPr>
            <p:spPr bwMode="auto">
              <a:xfrm>
                <a:off x="1143" y="2003"/>
                <a:ext cx="12" cy="12"/>
              </a:xfrm>
              <a:custGeom>
                <a:avLst/>
                <a:gdLst>
                  <a:gd name="T0" fmla="*/ 0 w 12"/>
                  <a:gd name="T1" fmla="*/ 11 h 12"/>
                  <a:gd name="T2" fmla="*/ 0 w 12"/>
                  <a:gd name="T3" fmla="*/ 0 h 12"/>
                  <a:gd name="T4" fmla="*/ 0 w 12"/>
                  <a:gd name="T5" fmla="*/ 11 h 12"/>
                  <a:gd name="T6" fmla="*/ 11 w 12"/>
                  <a:gd name="T7" fmla="*/ 0 h 12"/>
                  <a:gd name="T8" fmla="*/ 11 w 12"/>
                  <a:gd name="T9" fmla="*/ 11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11"/>
                    </a:moveTo>
                    <a:lnTo>
                      <a:pt x="0" y="0"/>
                    </a:lnTo>
                    <a:lnTo>
                      <a:pt x="0" y="11"/>
                    </a:ln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1" name="Freeform 350"/>
              <p:cNvSpPr>
                <a:spLocks/>
              </p:cNvSpPr>
              <p:nvPr/>
            </p:nvSpPr>
            <p:spPr bwMode="auto">
              <a:xfrm>
                <a:off x="1143" y="2003"/>
                <a:ext cx="22" cy="12"/>
              </a:xfrm>
              <a:custGeom>
                <a:avLst/>
                <a:gdLst>
                  <a:gd name="T0" fmla="*/ 0 w 22"/>
                  <a:gd name="T1" fmla="*/ 11 h 12"/>
                  <a:gd name="T2" fmla="*/ 0 w 22"/>
                  <a:gd name="T3" fmla="*/ 11 h 12"/>
                  <a:gd name="T4" fmla="*/ 11 w 22"/>
                  <a:gd name="T5" fmla="*/ 11 h 12"/>
                  <a:gd name="T6" fmla="*/ 11 w 22"/>
                  <a:gd name="T7" fmla="*/ 0 h 12"/>
                  <a:gd name="T8" fmla="*/ 11 w 22"/>
                  <a:gd name="T9" fmla="*/ 11 h 12"/>
                  <a:gd name="T10" fmla="*/ 21 w 22"/>
                  <a:gd name="T11" fmla="*/ 0 h 12"/>
                  <a:gd name="T12" fmla="*/ 21 w 22"/>
                  <a:gd name="T13" fmla="*/ 11 h 12"/>
                  <a:gd name="T14" fmla="*/ 0 60000 65536"/>
                  <a:gd name="T15" fmla="*/ 0 60000 65536"/>
                  <a:gd name="T16" fmla="*/ 0 60000 65536"/>
                  <a:gd name="T17" fmla="*/ 0 60000 65536"/>
                  <a:gd name="T18" fmla="*/ 0 60000 65536"/>
                  <a:gd name="T19" fmla="*/ 0 60000 65536"/>
                  <a:gd name="T20" fmla="*/ 0 60000 65536"/>
                  <a:gd name="T21" fmla="*/ 0 w 22"/>
                  <a:gd name="T22" fmla="*/ 0 h 12"/>
                  <a:gd name="T23" fmla="*/ 22 w 2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2">
                    <a:moveTo>
                      <a:pt x="0" y="11"/>
                    </a:moveTo>
                    <a:lnTo>
                      <a:pt x="0" y="11"/>
                    </a:lnTo>
                    <a:lnTo>
                      <a:pt x="11" y="11"/>
                    </a:lnTo>
                    <a:lnTo>
                      <a:pt x="11" y="0"/>
                    </a:lnTo>
                    <a:lnTo>
                      <a:pt x="11" y="11"/>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2" name="Freeform 351"/>
              <p:cNvSpPr>
                <a:spLocks/>
              </p:cNvSpPr>
              <p:nvPr/>
            </p:nvSpPr>
            <p:spPr bwMode="auto">
              <a:xfrm>
                <a:off x="1154" y="2003"/>
                <a:ext cx="21" cy="12"/>
              </a:xfrm>
              <a:custGeom>
                <a:avLst/>
                <a:gdLst>
                  <a:gd name="T0" fmla="*/ 0 w 21"/>
                  <a:gd name="T1" fmla="*/ 11 h 12"/>
                  <a:gd name="T2" fmla="*/ 0 w 21"/>
                  <a:gd name="T3" fmla="*/ 11 h 12"/>
                  <a:gd name="T4" fmla="*/ 10 w 21"/>
                  <a:gd name="T5" fmla="*/ 11 h 12"/>
                  <a:gd name="T6" fmla="*/ 10 w 21"/>
                  <a:gd name="T7" fmla="*/ 0 h 12"/>
                  <a:gd name="T8" fmla="*/ 20 w 21"/>
                  <a:gd name="T9" fmla="*/ 11 h 12"/>
                  <a:gd name="T10" fmla="*/ 20 w 21"/>
                  <a:gd name="T11" fmla="*/ 0 h 12"/>
                  <a:gd name="T12" fmla="*/ 20 w 21"/>
                  <a:gd name="T13" fmla="*/ 11 h 12"/>
                  <a:gd name="T14" fmla="*/ 0 60000 65536"/>
                  <a:gd name="T15" fmla="*/ 0 60000 65536"/>
                  <a:gd name="T16" fmla="*/ 0 60000 65536"/>
                  <a:gd name="T17" fmla="*/ 0 60000 65536"/>
                  <a:gd name="T18" fmla="*/ 0 60000 65536"/>
                  <a:gd name="T19" fmla="*/ 0 60000 65536"/>
                  <a:gd name="T20" fmla="*/ 0 60000 65536"/>
                  <a:gd name="T21" fmla="*/ 0 w 21"/>
                  <a:gd name="T22" fmla="*/ 0 h 12"/>
                  <a:gd name="T23" fmla="*/ 21 w 2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2">
                    <a:moveTo>
                      <a:pt x="0" y="11"/>
                    </a:moveTo>
                    <a:lnTo>
                      <a:pt x="0" y="11"/>
                    </a:lnTo>
                    <a:lnTo>
                      <a:pt x="10" y="11"/>
                    </a:lnTo>
                    <a:lnTo>
                      <a:pt x="10" y="0"/>
                    </a:lnTo>
                    <a:lnTo>
                      <a:pt x="20" y="11"/>
                    </a:lnTo>
                    <a:lnTo>
                      <a:pt x="2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3" name="Freeform 352"/>
              <p:cNvSpPr>
                <a:spLocks/>
              </p:cNvSpPr>
              <p:nvPr/>
            </p:nvSpPr>
            <p:spPr bwMode="auto">
              <a:xfrm>
                <a:off x="1164" y="2003"/>
                <a:ext cx="32" cy="12"/>
              </a:xfrm>
              <a:custGeom>
                <a:avLst/>
                <a:gdLst>
                  <a:gd name="T0" fmla="*/ 0 w 32"/>
                  <a:gd name="T1" fmla="*/ 11 h 12"/>
                  <a:gd name="T2" fmla="*/ 0 w 32"/>
                  <a:gd name="T3" fmla="*/ 11 h 12"/>
                  <a:gd name="T4" fmla="*/ 10 w 32"/>
                  <a:gd name="T5" fmla="*/ 11 h 12"/>
                  <a:gd name="T6" fmla="*/ 10 w 32"/>
                  <a:gd name="T7" fmla="*/ 0 h 12"/>
                  <a:gd name="T8" fmla="*/ 20 w 32"/>
                  <a:gd name="T9" fmla="*/ 11 h 12"/>
                  <a:gd name="T10" fmla="*/ 31 w 32"/>
                  <a:gd name="T11" fmla="*/ 0 h 12"/>
                  <a:gd name="T12" fmla="*/ 31 w 32"/>
                  <a:gd name="T13" fmla="*/ 11 h 12"/>
                  <a:gd name="T14" fmla="*/ 0 60000 65536"/>
                  <a:gd name="T15" fmla="*/ 0 60000 65536"/>
                  <a:gd name="T16" fmla="*/ 0 60000 65536"/>
                  <a:gd name="T17" fmla="*/ 0 60000 65536"/>
                  <a:gd name="T18" fmla="*/ 0 60000 65536"/>
                  <a:gd name="T19" fmla="*/ 0 60000 65536"/>
                  <a:gd name="T20" fmla="*/ 0 60000 65536"/>
                  <a:gd name="T21" fmla="*/ 0 w 32"/>
                  <a:gd name="T22" fmla="*/ 0 h 12"/>
                  <a:gd name="T23" fmla="*/ 32 w 3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2">
                    <a:moveTo>
                      <a:pt x="0" y="11"/>
                    </a:moveTo>
                    <a:lnTo>
                      <a:pt x="0" y="11"/>
                    </a:lnTo>
                    <a:lnTo>
                      <a:pt x="10" y="11"/>
                    </a:lnTo>
                    <a:lnTo>
                      <a:pt x="10" y="0"/>
                    </a:lnTo>
                    <a:lnTo>
                      <a:pt x="20" y="11"/>
                    </a:lnTo>
                    <a:lnTo>
                      <a:pt x="31" y="0"/>
                    </a:lnTo>
                    <a:lnTo>
                      <a:pt x="3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4" name="Freeform 353"/>
              <p:cNvSpPr>
                <a:spLocks/>
              </p:cNvSpPr>
              <p:nvPr/>
            </p:nvSpPr>
            <p:spPr bwMode="auto">
              <a:xfrm>
                <a:off x="1174" y="2014"/>
                <a:ext cx="22" cy="1"/>
              </a:xfrm>
              <a:custGeom>
                <a:avLst/>
                <a:gdLst>
                  <a:gd name="T0" fmla="*/ 0 w 22"/>
                  <a:gd name="T1" fmla="*/ 0 h 1"/>
                  <a:gd name="T2" fmla="*/ 0 w 22"/>
                  <a:gd name="T3" fmla="*/ 0 h 1"/>
                  <a:gd name="T4" fmla="*/ 1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0" y="0"/>
                    </a:lnTo>
                    <a:lnTo>
                      <a:pt x="10" y="0"/>
                    </a:lnTo>
                    <a:lnTo>
                      <a:pt x="2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5" name="Freeform 354"/>
              <p:cNvSpPr>
                <a:spLocks/>
              </p:cNvSpPr>
              <p:nvPr/>
            </p:nvSpPr>
            <p:spPr bwMode="auto">
              <a:xfrm>
                <a:off x="1205" y="1980"/>
                <a:ext cx="11" cy="12"/>
              </a:xfrm>
              <a:custGeom>
                <a:avLst/>
                <a:gdLst>
                  <a:gd name="T0" fmla="*/ 0 w 11"/>
                  <a:gd name="T1" fmla="*/ 11 h 12"/>
                  <a:gd name="T2" fmla="*/ 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11"/>
                    </a:moveTo>
                    <a:lnTo>
                      <a:pt x="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6" name="Freeform 355"/>
              <p:cNvSpPr>
                <a:spLocks/>
              </p:cNvSpPr>
              <p:nvPr/>
            </p:nvSpPr>
            <p:spPr bwMode="auto">
              <a:xfrm>
                <a:off x="1205" y="1980"/>
                <a:ext cx="11" cy="12"/>
              </a:xfrm>
              <a:custGeom>
                <a:avLst/>
                <a:gdLst>
                  <a:gd name="T0" fmla="*/ 0 w 11"/>
                  <a:gd name="T1" fmla="*/ 11 h 12"/>
                  <a:gd name="T2" fmla="*/ 0 w 11"/>
                  <a:gd name="T3" fmla="*/ 0 h 12"/>
                  <a:gd name="T4" fmla="*/ 10 w 11"/>
                  <a:gd name="T5" fmla="*/ 11 h 12"/>
                  <a:gd name="T6" fmla="*/ 0 60000 65536"/>
                  <a:gd name="T7" fmla="*/ 0 60000 65536"/>
                  <a:gd name="T8" fmla="*/ 0 60000 65536"/>
                  <a:gd name="T9" fmla="*/ 0 w 11"/>
                  <a:gd name="T10" fmla="*/ 0 h 12"/>
                  <a:gd name="T11" fmla="*/ 11 w 11"/>
                  <a:gd name="T12" fmla="*/ 12 h 12"/>
                </a:gdLst>
                <a:ahLst/>
                <a:cxnLst>
                  <a:cxn ang="T6">
                    <a:pos x="T0" y="T1"/>
                  </a:cxn>
                  <a:cxn ang="T7">
                    <a:pos x="T2" y="T3"/>
                  </a:cxn>
                  <a:cxn ang="T8">
                    <a:pos x="T4" y="T5"/>
                  </a:cxn>
                </a:cxnLst>
                <a:rect l="T9" t="T10" r="T11" b="T12"/>
                <a:pathLst>
                  <a:path w="11" h="12">
                    <a:moveTo>
                      <a:pt x="0" y="11"/>
                    </a:moveTo>
                    <a:lnTo>
                      <a:pt x="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7" name="Freeform 356"/>
              <p:cNvSpPr>
                <a:spLocks/>
              </p:cNvSpPr>
              <p:nvPr/>
            </p:nvSpPr>
            <p:spPr bwMode="auto">
              <a:xfrm>
                <a:off x="1205" y="1991"/>
                <a:ext cx="11" cy="13"/>
              </a:xfrm>
              <a:custGeom>
                <a:avLst/>
                <a:gdLst>
                  <a:gd name="T0" fmla="*/ 0 w 11"/>
                  <a:gd name="T1" fmla="*/ 12 h 13"/>
                  <a:gd name="T2" fmla="*/ 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8" name="Freeform 357"/>
              <p:cNvSpPr>
                <a:spLocks/>
              </p:cNvSpPr>
              <p:nvPr/>
            </p:nvSpPr>
            <p:spPr bwMode="auto">
              <a:xfrm>
                <a:off x="1205" y="1991"/>
                <a:ext cx="11" cy="13"/>
              </a:xfrm>
              <a:custGeom>
                <a:avLst/>
                <a:gdLst>
                  <a:gd name="T0" fmla="*/ 0 w 11"/>
                  <a:gd name="T1" fmla="*/ 12 h 13"/>
                  <a:gd name="T2" fmla="*/ 0 w 11"/>
                  <a:gd name="T3" fmla="*/ 0 h 13"/>
                  <a:gd name="T4" fmla="*/ 10 w 11"/>
                  <a:gd name="T5" fmla="*/ 12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0" y="12"/>
                    </a:moveTo>
                    <a:lnTo>
                      <a:pt x="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29" name="Freeform 358"/>
              <p:cNvSpPr>
                <a:spLocks/>
              </p:cNvSpPr>
              <p:nvPr/>
            </p:nvSpPr>
            <p:spPr bwMode="auto">
              <a:xfrm>
                <a:off x="1205" y="2003"/>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0" name="Freeform 359"/>
              <p:cNvSpPr>
                <a:spLocks/>
              </p:cNvSpPr>
              <p:nvPr/>
            </p:nvSpPr>
            <p:spPr bwMode="auto">
              <a:xfrm>
                <a:off x="1205" y="2003"/>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1" name="Freeform 360"/>
              <p:cNvSpPr>
                <a:spLocks/>
              </p:cNvSpPr>
              <p:nvPr/>
            </p:nvSpPr>
            <p:spPr bwMode="auto">
              <a:xfrm>
                <a:off x="1205" y="2003"/>
                <a:ext cx="1" cy="12"/>
              </a:xfrm>
              <a:custGeom>
                <a:avLst/>
                <a:gdLst>
                  <a:gd name="T0" fmla="*/ 0 w 1"/>
                  <a:gd name="T1" fmla="*/ 11 h 12"/>
                  <a:gd name="T2" fmla="*/ 0 w 1"/>
                  <a:gd name="T3" fmla="*/ 0 h 12"/>
                  <a:gd name="T4" fmla="*/ 0 w 1"/>
                  <a:gd name="T5" fmla="*/ 11 h 12"/>
                  <a:gd name="T6" fmla="*/ 0 w 1"/>
                  <a:gd name="T7" fmla="*/ 0 h 12"/>
                  <a:gd name="T8" fmla="*/ 0 w 1"/>
                  <a:gd name="T9" fmla="*/ 11 h 12"/>
                  <a:gd name="T10" fmla="*/ 0 60000 65536"/>
                  <a:gd name="T11" fmla="*/ 0 60000 65536"/>
                  <a:gd name="T12" fmla="*/ 0 60000 65536"/>
                  <a:gd name="T13" fmla="*/ 0 60000 65536"/>
                  <a:gd name="T14" fmla="*/ 0 60000 65536"/>
                  <a:gd name="T15" fmla="*/ 0 w 1"/>
                  <a:gd name="T16" fmla="*/ 0 h 12"/>
                  <a:gd name="T17" fmla="*/ 1 w 1"/>
                  <a:gd name="T18" fmla="*/ 12 h 12"/>
                </a:gdLst>
                <a:ahLst/>
                <a:cxnLst>
                  <a:cxn ang="T10">
                    <a:pos x="T0" y="T1"/>
                  </a:cxn>
                  <a:cxn ang="T11">
                    <a:pos x="T2" y="T3"/>
                  </a:cxn>
                  <a:cxn ang="T12">
                    <a:pos x="T4" y="T5"/>
                  </a:cxn>
                  <a:cxn ang="T13">
                    <a:pos x="T6" y="T7"/>
                  </a:cxn>
                  <a:cxn ang="T14">
                    <a:pos x="T8" y="T9"/>
                  </a:cxn>
                </a:cxnLst>
                <a:rect l="T15" t="T16" r="T17" b="T18"/>
                <a:pathLst>
                  <a:path w="1" h="12">
                    <a:moveTo>
                      <a:pt x="0" y="11"/>
                    </a:moveTo>
                    <a:lnTo>
                      <a:pt x="0" y="0"/>
                    </a:lnTo>
                    <a:lnTo>
                      <a:pt x="0" y="11"/>
                    </a:lnTo>
                    <a:lnTo>
                      <a:pt x="0" y="0"/>
                    </a:lnTo>
                    <a:lnTo>
                      <a:pt x="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2" name="Freeform 361"/>
              <p:cNvSpPr>
                <a:spLocks/>
              </p:cNvSpPr>
              <p:nvPr/>
            </p:nvSpPr>
            <p:spPr bwMode="auto">
              <a:xfrm>
                <a:off x="1215" y="1991"/>
                <a:ext cx="52" cy="24"/>
              </a:xfrm>
              <a:custGeom>
                <a:avLst/>
                <a:gdLst>
                  <a:gd name="T0" fmla="*/ 0 w 52"/>
                  <a:gd name="T1" fmla="*/ 0 h 24"/>
                  <a:gd name="T2" fmla="*/ 0 w 52"/>
                  <a:gd name="T3" fmla="*/ 23 h 24"/>
                  <a:gd name="T4" fmla="*/ 51 w 52"/>
                  <a:gd name="T5" fmla="*/ 23 h 24"/>
                  <a:gd name="T6" fmla="*/ 51 w 52"/>
                  <a:gd name="T7" fmla="*/ 12 h 24"/>
                  <a:gd name="T8" fmla="*/ 51 w 52"/>
                  <a:gd name="T9" fmla="*/ 0 h 24"/>
                  <a:gd name="T10" fmla="*/ 0 w 52"/>
                  <a:gd name="T11" fmla="*/ 0 h 24"/>
                  <a:gd name="T12" fmla="*/ 0 w 52"/>
                  <a:gd name="T13" fmla="*/ 12 h 24"/>
                  <a:gd name="T14" fmla="*/ 0 w 52"/>
                  <a:gd name="T15" fmla="*/ 23 h 24"/>
                  <a:gd name="T16" fmla="*/ 51 w 52"/>
                  <a:gd name="T17" fmla="*/ 23 h 24"/>
                  <a:gd name="T18" fmla="*/ 51 w 52"/>
                  <a:gd name="T19" fmla="*/ 12 h 24"/>
                  <a:gd name="T20" fmla="*/ 51 w 52"/>
                  <a:gd name="T21" fmla="*/ 0 h 24"/>
                  <a:gd name="T22" fmla="*/ 0 w 52"/>
                  <a:gd name="T23" fmla="*/ 0 h 24"/>
                  <a:gd name="T24" fmla="*/ 0 w 52"/>
                  <a:gd name="T25" fmla="*/ 12 h 24"/>
                  <a:gd name="T26" fmla="*/ 0 w 52"/>
                  <a:gd name="T27" fmla="*/ 2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24"/>
                  <a:gd name="T44" fmla="*/ 52 w 52"/>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24">
                    <a:moveTo>
                      <a:pt x="0" y="0"/>
                    </a:moveTo>
                    <a:lnTo>
                      <a:pt x="0" y="23"/>
                    </a:lnTo>
                    <a:lnTo>
                      <a:pt x="51" y="23"/>
                    </a:lnTo>
                    <a:lnTo>
                      <a:pt x="51" y="12"/>
                    </a:lnTo>
                    <a:lnTo>
                      <a:pt x="51" y="0"/>
                    </a:lnTo>
                    <a:lnTo>
                      <a:pt x="0" y="0"/>
                    </a:lnTo>
                    <a:lnTo>
                      <a:pt x="0" y="12"/>
                    </a:lnTo>
                    <a:lnTo>
                      <a:pt x="0" y="23"/>
                    </a:lnTo>
                    <a:lnTo>
                      <a:pt x="51" y="23"/>
                    </a:lnTo>
                    <a:lnTo>
                      <a:pt x="51" y="12"/>
                    </a:lnTo>
                    <a:lnTo>
                      <a:pt x="51" y="0"/>
                    </a:lnTo>
                    <a:lnTo>
                      <a:pt x="0" y="0"/>
                    </a:lnTo>
                    <a:lnTo>
                      <a:pt x="0" y="12"/>
                    </a:lnTo>
                    <a:lnTo>
                      <a:pt x="0" y="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3" name="Freeform 362"/>
              <p:cNvSpPr>
                <a:spLocks/>
              </p:cNvSpPr>
              <p:nvPr/>
            </p:nvSpPr>
            <p:spPr bwMode="auto">
              <a:xfrm>
                <a:off x="1215" y="1980"/>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4" name="Freeform 363"/>
              <p:cNvSpPr>
                <a:spLocks/>
              </p:cNvSpPr>
              <p:nvPr/>
            </p:nvSpPr>
            <p:spPr bwMode="auto">
              <a:xfrm>
                <a:off x="1215" y="1980"/>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5" name="Freeform 364"/>
              <p:cNvSpPr>
                <a:spLocks/>
              </p:cNvSpPr>
              <p:nvPr/>
            </p:nvSpPr>
            <p:spPr bwMode="auto">
              <a:xfrm>
                <a:off x="1225" y="1980"/>
                <a:ext cx="12" cy="12"/>
              </a:xfrm>
              <a:custGeom>
                <a:avLst/>
                <a:gdLst>
                  <a:gd name="T0" fmla="*/ 11 w 12"/>
                  <a:gd name="T1" fmla="*/ 11 h 12"/>
                  <a:gd name="T2" fmla="*/ 0 w 12"/>
                  <a:gd name="T3" fmla="*/ 0 h 12"/>
                  <a:gd name="T4" fmla="*/ 11 w 12"/>
                  <a:gd name="T5" fmla="*/ 0 h 12"/>
                  <a:gd name="T6" fmla="*/ 11 w 12"/>
                  <a:gd name="T7" fmla="*/ 11 h 12"/>
                  <a:gd name="T8" fmla="*/ 0 w 12"/>
                  <a:gd name="T9" fmla="*/ 0 h 12"/>
                  <a:gd name="T10" fmla="*/ 11 w 12"/>
                  <a:gd name="T11" fmla="*/ 0 h 12"/>
                  <a:gd name="T12" fmla="*/ 11 w 12"/>
                  <a:gd name="T13" fmla="*/ 11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11" y="11"/>
                    </a:moveTo>
                    <a:lnTo>
                      <a:pt x="0" y="0"/>
                    </a:lnTo>
                    <a:lnTo>
                      <a:pt x="11" y="0"/>
                    </a:lnTo>
                    <a:lnTo>
                      <a:pt x="11" y="11"/>
                    </a:lnTo>
                    <a:lnTo>
                      <a:pt x="0" y="0"/>
                    </a:ln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6" name="Freeform 365"/>
              <p:cNvSpPr>
                <a:spLocks/>
              </p:cNvSpPr>
              <p:nvPr/>
            </p:nvSpPr>
            <p:spPr bwMode="auto">
              <a:xfrm>
                <a:off x="1246" y="1980"/>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7" name="Freeform 366"/>
              <p:cNvSpPr>
                <a:spLocks/>
              </p:cNvSpPr>
              <p:nvPr/>
            </p:nvSpPr>
            <p:spPr bwMode="auto">
              <a:xfrm>
                <a:off x="1246" y="1980"/>
                <a:ext cx="21" cy="12"/>
              </a:xfrm>
              <a:custGeom>
                <a:avLst/>
                <a:gdLst>
                  <a:gd name="T0" fmla="*/ 0 w 21"/>
                  <a:gd name="T1" fmla="*/ 11 h 12"/>
                  <a:gd name="T2" fmla="*/ 0 w 21"/>
                  <a:gd name="T3" fmla="*/ 0 h 12"/>
                  <a:gd name="T4" fmla="*/ 10 w 21"/>
                  <a:gd name="T5" fmla="*/ 11 h 12"/>
                  <a:gd name="T6" fmla="*/ 10 w 21"/>
                  <a:gd name="T7" fmla="*/ 0 h 12"/>
                  <a:gd name="T8" fmla="*/ 20 w 21"/>
                  <a:gd name="T9" fmla="*/ 0 h 12"/>
                  <a:gd name="T10" fmla="*/ 20 w 21"/>
                  <a:gd name="T11" fmla="*/ 11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11"/>
                    </a:moveTo>
                    <a:lnTo>
                      <a:pt x="0" y="0"/>
                    </a:lnTo>
                    <a:lnTo>
                      <a:pt x="10" y="11"/>
                    </a:lnTo>
                    <a:lnTo>
                      <a:pt x="10" y="0"/>
                    </a:lnTo>
                    <a:lnTo>
                      <a:pt x="2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8" name="Freeform 367"/>
              <p:cNvSpPr>
                <a:spLocks/>
              </p:cNvSpPr>
              <p:nvPr/>
            </p:nvSpPr>
            <p:spPr bwMode="auto">
              <a:xfrm>
                <a:off x="1256" y="1980"/>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39" name="Freeform 368"/>
              <p:cNvSpPr>
                <a:spLocks/>
              </p:cNvSpPr>
              <p:nvPr/>
            </p:nvSpPr>
            <p:spPr bwMode="auto">
              <a:xfrm>
                <a:off x="1215"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0" name="Freeform 369"/>
              <p:cNvSpPr>
                <a:spLocks/>
              </p:cNvSpPr>
              <p:nvPr/>
            </p:nvSpPr>
            <p:spPr bwMode="auto">
              <a:xfrm>
                <a:off x="1215" y="1991"/>
                <a:ext cx="22" cy="13"/>
              </a:xfrm>
              <a:custGeom>
                <a:avLst/>
                <a:gdLst>
                  <a:gd name="T0" fmla="*/ 0 w 22"/>
                  <a:gd name="T1" fmla="*/ 12 h 13"/>
                  <a:gd name="T2" fmla="*/ 0 w 22"/>
                  <a:gd name="T3" fmla="*/ 0 h 13"/>
                  <a:gd name="T4" fmla="*/ 10 w 22"/>
                  <a:gd name="T5" fmla="*/ 0 h 13"/>
                  <a:gd name="T6" fmla="*/ 10 w 22"/>
                  <a:gd name="T7" fmla="*/ 12 h 13"/>
                  <a:gd name="T8" fmla="*/ 10 w 22"/>
                  <a:gd name="T9" fmla="*/ 0 h 13"/>
                  <a:gd name="T10" fmla="*/ 21 w 22"/>
                  <a:gd name="T11" fmla="*/ 0 h 13"/>
                  <a:gd name="T12" fmla="*/ 21 w 22"/>
                  <a:gd name="T13" fmla="*/ 12 h 13"/>
                  <a:gd name="T14" fmla="*/ 0 60000 65536"/>
                  <a:gd name="T15" fmla="*/ 0 60000 65536"/>
                  <a:gd name="T16" fmla="*/ 0 60000 65536"/>
                  <a:gd name="T17" fmla="*/ 0 60000 65536"/>
                  <a:gd name="T18" fmla="*/ 0 60000 65536"/>
                  <a:gd name="T19" fmla="*/ 0 60000 65536"/>
                  <a:gd name="T20" fmla="*/ 0 60000 65536"/>
                  <a:gd name="T21" fmla="*/ 0 w 22"/>
                  <a:gd name="T22" fmla="*/ 0 h 13"/>
                  <a:gd name="T23" fmla="*/ 22 w 2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3">
                    <a:moveTo>
                      <a:pt x="0" y="12"/>
                    </a:moveTo>
                    <a:lnTo>
                      <a:pt x="0" y="0"/>
                    </a:lnTo>
                    <a:lnTo>
                      <a:pt x="10" y="0"/>
                    </a:lnTo>
                    <a:lnTo>
                      <a:pt x="10" y="12"/>
                    </a:lnTo>
                    <a:lnTo>
                      <a:pt x="10" y="0"/>
                    </a:lnTo>
                    <a:lnTo>
                      <a:pt x="21" y="0"/>
                    </a:lnTo>
                    <a:lnTo>
                      <a:pt x="2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1" name="Freeform 370"/>
              <p:cNvSpPr>
                <a:spLocks/>
              </p:cNvSpPr>
              <p:nvPr/>
            </p:nvSpPr>
            <p:spPr bwMode="auto">
              <a:xfrm>
                <a:off x="1225" y="1991"/>
                <a:ext cx="12" cy="13"/>
              </a:xfrm>
              <a:custGeom>
                <a:avLst/>
                <a:gdLst>
                  <a:gd name="T0" fmla="*/ 0 w 12"/>
                  <a:gd name="T1" fmla="*/ 12 h 13"/>
                  <a:gd name="T2" fmla="*/ 0 w 12"/>
                  <a:gd name="T3" fmla="*/ 0 h 13"/>
                  <a:gd name="T4" fmla="*/ 11 w 12"/>
                  <a:gd name="T5" fmla="*/ 0 h 13"/>
                  <a:gd name="T6" fmla="*/ 11 w 12"/>
                  <a:gd name="T7" fmla="*/ 12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12"/>
                    </a:moveTo>
                    <a:lnTo>
                      <a:pt x="0" y="0"/>
                    </a:lnTo>
                    <a:lnTo>
                      <a:pt x="11" y="0"/>
                    </a:lnTo>
                    <a:lnTo>
                      <a:pt x="1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2" name="Freeform 371"/>
              <p:cNvSpPr>
                <a:spLocks/>
              </p:cNvSpPr>
              <p:nvPr/>
            </p:nvSpPr>
            <p:spPr bwMode="auto">
              <a:xfrm>
                <a:off x="1246"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3" name="Freeform 372"/>
              <p:cNvSpPr>
                <a:spLocks/>
              </p:cNvSpPr>
              <p:nvPr/>
            </p:nvSpPr>
            <p:spPr bwMode="auto">
              <a:xfrm>
                <a:off x="1246" y="1991"/>
                <a:ext cx="21" cy="13"/>
              </a:xfrm>
              <a:custGeom>
                <a:avLst/>
                <a:gdLst>
                  <a:gd name="T0" fmla="*/ 0 w 21"/>
                  <a:gd name="T1" fmla="*/ 12 h 13"/>
                  <a:gd name="T2" fmla="*/ 0 w 21"/>
                  <a:gd name="T3" fmla="*/ 0 h 13"/>
                  <a:gd name="T4" fmla="*/ 10 w 21"/>
                  <a:gd name="T5" fmla="*/ 12 h 13"/>
                  <a:gd name="T6" fmla="*/ 10 w 21"/>
                  <a:gd name="T7" fmla="*/ 0 h 13"/>
                  <a:gd name="T8" fmla="*/ 20 w 21"/>
                  <a:gd name="T9" fmla="*/ 0 h 13"/>
                  <a:gd name="T10" fmla="*/ 20 w 21"/>
                  <a:gd name="T11" fmla="*/ 12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12"/>
                    </a:moveTo>
                    <a:lnTo>
                      <a:pt x="0" y="0"/>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4" name="Freeform 373"/>
              <p:cNvSpPr>
                <a:spLocks/>
              </p:cNvSpPr>
              <p:nvPr/>
            </p:nvSpPr>
            <p:spPr bwMode="auto">
              <a:xfrm>
                <a:off x="1256"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5" name="Freeform 374"/>
              <p:cNvSpPr>
                <a:spLocks/>
              </p:cNvSpPr>
              <p:nvPr/>
            </p:nvSpPr>
            <p:spPr bwMode="auto">
              <a:xfrm>
                <a:off x="1215"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6" name="Freeform 375"/>
              <p:cNvSpPr>
                <a:spLocks/>
              </p:cNvSpPr>
              <p:nvPr/>
            </p:nvSpPr>
            <p:spPr bwMode="auto">
              <a:xfrm>
                <a:off x="1215" y="1991"/>
                <a:ext cx="11" cy="13"/>
              </a:xfrm>
              <a:custGeom>
                <a:avLst/>
                <a:gdLst>
                  <a:gd name="T0" fmla="*/ 0 w 11"/>
                  <a:gd name="T1" fmla="*/ 12 h 13"/>
                  <a:gd name="T2" fmla="*/ 0 w 11"/>
                  <a:gd name="T3" fmla="*/ 12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12"/>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7" name="Freeform 376"/>
              <p:cNvSpPr>
                <a:spLocks/>
              </p:cNvSpPr>
              <p:nvPr/>
            </p:nvSpPr>
            <p:spPr bwMode="auto">
              <a:xfrm>
                <a:off x="1236" y="1991"/>
                <a:ext cx="11" cy="13"/>
              </a:xfrm>
              <a:custGeom>
                <a:avLst/>
                <a:gdLst>
                  <a:gd name="T0" fmla="*/ 0 w 11"/>
                  <a:gd name="T1" fmla="*/ 12 h 13"/>
                  <a:gd name="T2" fmla="*/ 0 w 11"/>
                  <a:gd name="T3" fmla="*/ 0 h 13"/>
                  <a:gd name="T4" fmla="*/ 10 w 11"/>
                  <a:gd name="T5" fmla="*/ 0 h 13"/>
                  <a:gd name="T6" fmla="*/ 0 w 11"/>
                  <a:gd name="T7" fmla="*/ 12 h 13"/>
                  <a:gd name="T8" fmla="*/ 0 w 11"/>
                  <a:gd name="T9" fmla="*/ 0 h 13"/>
                  <a:gd name="T10" fmla="*/ 0 w 11"/>
                  <a:gd name="T11" fmla="*/ 12 h 13"/>
                  <a:gd name="T12" fmla="*/ 0 60000 65536"/>
                  <a:gd name="T13" fmla="*/ 0 60000 65536"/>
                  <a:gd name="T14" fmla="*/ 0 60000 65536"/>
                  <a:gd name="T15" fmla="*/ 0 60000 65536"/>
                  <a:gd name="T16" fmla="*/ 0 60000 65536"/>
                  <a:gd name="T17" fmla="*/ 0 60000 65536"/>
                  <a:gd name="T18" fmla="*/ 0 w 11"/>
                  <a:gd name="T19" fmla="*/ 0 h 13"/>
                  <a:gd name="T20" fmla="*/ 11 w 1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 h="13">
                    <a:moveTo>
                      <a:pt x="0" y="12"/>
                    </a:moveTo>
                    <a:lnTo>
                      <a:pt x="0" y="0"/>
                    </a:lnTo>
                    <a:lnTo>
                      <a:pt x="10" y="0"/>
                    </a:lnTo>
                    <a:lnTo>
                      <a:pt x="0" y="12"/>
                    </a:lnTo>
                    <a:lnTo>
                      <a:pt x="0"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8" name="Freeform 377"/>
              <p:cNvSpPr>
                <a:spLocks/>
              </p:cNvSpPr>
              <p:nvPr/>
            </p:nvSpPr>
            <p:spPr bwMode="auto">
              <a:xfrm>
                <a:off x="1246" y="1991"/>
                <a:ext cx="11" cy="13"/>
              </a:xfrm>
              <a:custGeom>
                <a:avLst/>
                <a:gdLst>
                  <a:gd name="T0" fmla="*/ 0 w 11"/>
                  <a:gd name="T1" fmla="*/ 12 h 13"/>
                  <a:gd name="T2" fmla="*/ 0 w 11"/>
                  <a:gd name="T3" fmla="*/ 0 h 13"/>
                  <a:gd name="T4" fmla="*/ 10 w 11"/>
                  <a:gd name="T5" fmla="*/ 0 h 13"/>
                  <a:gd name="T6" fmla="*/ 10 w 11"/>
                  <a:gd name="T7" fmla="*/ 12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2"/>
                    </a:move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49" name="Freeform 378"/>
              <p:cNvSpPr>
                <a:spLocks/>
              </p:cNvSpPr>
              <p:nvPr/>
            </p:nvSpPr>
            <p:spPr bwMode="auto">
              <a:xfrm>
                <a:off x="1246" y="1991"/>
                <a:ext cx="21" cy="13"/>
              </a:xfrm>
              <a:custGeom>
                <a:avLst/>
                <a:gdLst>
                  <a:gd name="T0" fmla="*/ 0 w 21"/>
                  <a:gd name="T1" fmla="*/ 12 h 13"/>
                  <a:gd name="T2" fmla="*/ 0 w 21"/>
                  <a:gd name="T3" fmla="*/ 12 h 13"/>
                  <a:gd name="T4" fmla="*/ 0 w 21"/>
                  <a:gd name="T5" fmla="*/ 0 h 13"/>
                  <a:gd name="T6" fmla="*/ 0 w 21"/>
                  <a:gd name="T7" fmla="*/ 12 h 13"/>
                  <a:gd name="T8" fmla="*/ 10 w 21"/>
                  <a:gd name="T9" fmla="*/ 12 h 13"/>
                  <a:gd name="T10" fmla="*/ 10 w 21"/>
                  <a:gd name="T11" fmla="*/ 0 h 13"/>
                  <a:gd name="T12" fmla="*/ 20 w 21"/>
                  <a:gd name="T13" fmla="*/ 0 h 13"/>
                  <a:gd name="T14" fmla="*/ 20 w 21"/>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3"/>
                  <a:gd name="T26" fmla="*/ 21 w 2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3">
                    <a:moveTo>
                      <a:pt x="0" y="12"/>
                    </a:moveTo>
                    <a:lnTo>
                      <a:pt x="0" y="12"/>
                    </a:lnTo>
                    <a:lnTo>
                      <a:pt x="0" y="0"/>
                    </a:lnTo>
                    <a:lnTo>
                      <a:pt x="0" y="12"/>
                    </a:lnTo>
                    <a:lnTo>
                      <a:pt x="10" y="12"/>
                    </a:lnTo>
                    <a:lnTo>
                      <a:pt x="10" y="0"/>
                    </a:lnTo>
                    <a:lnTo>
                      <a:pt x="20" y="0"/>
                    </a:lnTo>
                    <a:lnTo>
                      <a:pt x="2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0" name="Freeform 379"/>
              <p:cNvSpPr>
                <a:spLocks/>
              </p:cNvSpPr>
              <p:nvPr/>
            </p:nvSpPr>
            <p:spPr bwMode="auto">
              <a:xfrm>
                <a:off x="1256" y="1991"/>
                <a:ext cx="11" cy="13"/>
              </a:xfrm>
              <a:custGeom>
                <a:avLst/>
                <a:gdLst>
                  <a:gd name="T0" fmla="*/ 0 w 11"/>
                  <a:gd name="T1" fmla="*/ 12 h 13"/>
                  <a:gd name="T2" fmla="*/ 0 w 11"/>
                  <a:gd name="T3" fmla="*/ 12 h 13"/>
                  <a:gd name="T4" fmla="*/ 0 w 11"/>
                  <a:gd name="T5" fmla="*/ 0 h 13"/>
                  <a:gd name="T6" fmla="*/ 10 w 11"/>
                  <a:gd name="T7" fmla="*/ 0 h 13"/>
                  <a:gd name="T8" fmla="*/ 10 w 11"/>
                  <a:gd name="T9" fmla="*/ 12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0" y="12"/>
                    </a:moveTo>
                    <a:lnTo>
                      <a:pt x="0" y="12"/>
                    </a:lnTo>
                    <a:lnTo>
                      <a:pt x="0" y="0"/>
                    </a:lnTo>
                    <a:lnTo>
                      <a:pt x="10" y="0"/>
                    </a:lnTo>
                    <a:lnTo>
                      <a:pt x="1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1" name="Freeform 380"/>
              <p:cNvSpPr>
                <a:spLocks/>
              </p:cNvSpPr>
              <p:nvPr/>
            </p:nvSpPr>
            <p:spPr bwMode="auto">
              <a:xfrm>
                <a:off x="1215" y="2003"/>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2" name="Freeform 381"/>
              <p:cNvSpPr>
                <a:spLocks/>
              </p:cNvSpPr>
              <p:nvPr/>
            </p:nvSpPr>
            <p:spPr bwMode="auto">
              <a:xfrm>
                <a:off x="1215" y="2003"/>
                <a:ext cx="22" cy="12"/>
              </a:xfrm>
              <a:custGeom>
                <a:avLst/>
                <a:gdLst>
                  <a:gd name="T0" fmla="*/ 0 w 22"/>
                  <a:gd name="T1" fmla="*/ 11 h 12"/>
                  <a:gd name="T2" fmla="*/ 10 w 22"/>
                  <a:gd name="T3" fmla="*/ 0 h 12"/>
                  <a:gd name="T4" fmla="*/ 10 w 22"/>
                  <a:gd name="T5" fmla="*/ 11 h 12"/>
                  <a:gd name="T6" fmla="*/ 10 w 22"/>
                  <a:gd name="T7" fmla="*/ 0 h 12"/>
                  <a:gd name="T8" fmla="*/ 21 w 22"/>
                  <a:gd name="T9" fmla="*/ 0 h 12"/>
                  <a:gd name="T10" fmla="*/ 21 w 22"/>
                  <a:gd name="T11" fmla="*/ 11 h 12"/>
                  <a:gd name="T12" fmla="*/ 0 60000 65536"/>
                  <a:gd name="T13" fmla="*/ 0 60000 65536"/>
                  <a:gd name="T14" fmla="*/ 0 60000 65536"/>
                  <a:gd name="T15" fmla="*/ 0 60000 65536"/>
                  <a:gd name="T16" fmla="*/ 0 60000 65536"/>
                  <a:gd name="T17" fmla="*/ 0 60000 65536"/>
                  <a:gd name="T18" fmla="*/ 0 w 22"/>
                  <a:gd name="T19" fmla="*/ 0 h 12"/>
                  <a:gd name="T20" fmla="*/ 22 w 2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2" h="12">
                    <a:moveTo>
                      <a:pt x="0" y="11"/>
                    </a:moveTo>
                    <a:lnTo>
                      <a:pt x="10" y="0"/>
                    </a:lnTo>
                    <a:lnTo>
                      <a:pt x="10" y="11"/>
                    </a:lnTo>
                    <a:lnTo>
                      <a:pt x="10" y="0"/>
                    </a:lnTo>
                    <a:lnTo>
                      <a:pt x="21" y="0"/>
                    </a:lnTo>
                    <a:lnTo>
                      <a:pt x="2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3" name="Freeform 382"/>
              <p:cNvSpPr>
                <a:spLocks/>
              </p:cNvSpPr>
              <p:nvPr/>
            </p:nvSpPr>
            <p:spPr bwMode="auto">
              <a:xfrm>
                <a:off x="1225" y="2003"/>
                <a:ext cx="12" cy="12"/>
              </a:xfrm>
              <a:custGeom>
                <a:avLst/>
                <a:gdLst>
                  <a:gd name="T0" fmla="*/ 0 w 12"/>
                  <a:gd name="T1" fmla="*/ 11 h 12"/>
                  <a:gd name="T2" fmla="*/ 11 w 12"/>
                  <a:gd name="T3" fmla="*/ 0 h 12"/>
                  <a:gd name="T4" fmla="*/ 11 w 12"/>
                  <a:gd name="T5" fmla="*/ 11 h 12"/>
                  <a:gd name="T6" fmla="*/ 0 60000 65536"/>
                  <a:gd name="T7" fmla="*/ 0 60000 65536"/>
                  <a:gd name="T8" fmla="*/ 0 60000 65536"/>
                  <a:gd name="T9" fmla="*/ 0 w 12"/>
                  <a:gd name="T10" fmla="*/ 0 h 12"/>
                  <a:gd name="T11" fmla="*/ 12 w 12"/>
                  <a:gd name="T12" fmla="*/ 12 h 12"/>
                </a:gdLst>
                <a:ahLst/>
                <a:cxnLst>
                  <a:cxn ang="T6">
                    <a:pos x="T0" y="T1"/>
                  </a:cxn>
                  <a:cxn ang="T7">
                    <a:pos x="T2" y="T3"/>
                  </a:cxn>
                  <a:cxn ang="T8">
                    <a:pos x="T4" y="T5"/>
                  </a:cxn>
                </a:cxnLst>
                <a:rect l="T9" t="T10" r="T11" b="T12"/>
                <a:pathLst>
                  <a:path w="12" h="12">
                    <a:moveTo>
                      <a:pt x="0" y="11"/>
                    </a:moveTo>
                    <a:lnTo>
                      <a:pt x="11" y="0"/>
                    </a:lnTo>
                    <a:lnTo>
                      <a:pt x="11"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4" name="Freeform 383"/>
              <p:cNvSpPr>
                <a:spLocks/>
              </p:cNvSpPr>
              <p:nvPr/>
            </p:nvSpPr>
            <p:spPr bwMode="auto">
              <a:xfrm>
                <a:off x="1246" y="2003"/>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5" name="Freeform 384"/>
              <p:cNvSpPr>
                <a:spLocks/>
              </p:cNvSpPr>
              <p:nvPr/>
            </p:nvSpPr>
            <p:spPr bwMode="auto">
              <a:xfrm>
                <a:off x="1246" y="2003"/>
                <a:ext cx="21" cy="12"/>
              </a:xfrm>
              <a:custGeom>
                <a:avLst/>
                <a:gdLst>
                  <a:gd name="T0" fmla="*/ 0 w 21"/>
                  <a:gd name="T1" fmla="*/ 11 h 12"/>
                  <a:gd name="T2" fmla="*/ 0 w 21"/>
                  <a:gd name="T3" fmla="*/ 0 h 12"/>
                  <a:gd name="T4" fmla="*/ 10 w 21"/>
                  <a:gd name="T5" fmla="*/ 11 h 12"/>
                  <a:gd name="T6" fmla="*/ 10 w 21"/>
                  <a:gd name="T7" fmla="*/ 0 h 12"/>
                  <a:gd name="T8" fmla="*/ 20 w 21"/>
                  <a:gd name="T9" fmla="*/ 0 h 12"/>
                  <a:gd name="T10" fmla="*/ 20 w 21"/>
                  <a:gd name="T11" fmla="*/ 11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11"/>
                    </a:moveTo>
                    <a:lnTo>
                      <a:pt x="0" y="0"/>
                    </a:lnTo>
                    <a:lnTo>
                      <a:pt x="10" y="11"/>
                    </a:lnTo>
                    <a:lnTo>
                      <a:pt x="10" y="0"/>
                    </a:lnTo>
                    <a:lnTo>
                      <a:pt x="20" y="0"/>
                    </a:lnTo>
                    <a:lnTo>
                      <a:pt x="2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6" name="Freeform 385"/>
              <p:cNvSpPr>
                <a:spLocks/>
              </p:cNvSpPr>
              <p:nvPr/>
            </p:nvSpPr>
            <p:spPr bwMode="auto">
              <a:xfrm>
                <a:off x="1256" y="2003"/>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7" name="Freeform 386"/>
              <p:cNvSpPr>
                <a:spLocks/>
              </p:cNvSpPr>
              <p:nvPr/>
            </p:nvSpPr>
            <p:spPr bwMode="auto">
              <a:xfrm>
                <a:off x="1256" y="2003"/>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8" name="Freeform 387"/>
              <p:cNvSpPr>
                <a:spLocks/>
              </p:cNvSpPr>
              <p:nvPr/>
            </p:nvSpPr>
            <p:spPr bwMode="auto">
              <a:xfrm>
                <a:off x="1256" y="2003"/>
                <a:ext cx="11" cy="12"/>
              </a:xfrm>
              <a:custGeom>
                <a:avLst/>
                <a:gdLst>
                  <a:gd name="T0" fmla="*/ 0 w 11"/>
                  <a:gd name="T1" fmla="*/ 11 h 12"/>
                  <a:gd name="T2" fmla="*/ 0 w 11"/>
                  <a:gd name="T3" fmla="*/ 0 h 12"/>
                  <a:gd name="T4" fmla="*/ 10 w 11"/>
                  <a:gd name="T5" fmla="*/ 0 h 12"/>
                  <a:gd name="T6" fmla="*/ 10 w 11"/>
                  <a:gd name="T7" fmla="*/ 11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0" y="11"/>
                    </a:moveTo>
                    <a:lnTo>
                      <a:pt x="0" y="0"/>
                    </a:lnTo>
                    <a:lnTo>
                      <a:pt x="10" y="0"/>
                    </a:lnTo>
                    <a:lnTo>
                      <a:pt x="1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59" name="Freeform 388"/>
              <p:cNvSpPr>
                <a:spLocks/>
              </p:cNvSpPr>
              <p:nvPr/>
            </p:nvSpPr>
            <p:spPr bwMode="auto">
              <a:xfrm>
                <a:off x="1215" y="2014"/>
                <a:ext cx="22" cy="1"/>
              </a:xfrm>
              <a:custGeom>
                <a:avLst/>
                <a:gdLst>
                  <a:gd name="T0" fmla="*/ 0 w 22"/>
                  <a:gd name="T1" fmla="*/ 0 h 1"/>
                  <a:gd name="T2" fmla="*/ 0 w 22"/>
                  <a:gd name="T3" fmla="*/ 0 h 1"/>
                  <a:gd name="T4" fmla="*/ 1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0" y="0"/>
                    </a:lnTo>
                    <a:lnTo>
                      <a:pt x="10" y="0"/>
                    </a:lnTo>
                    <a:lnTo>
                      <a:pt x="2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0" name="Freeform 389"/>
              <p:cNvSpPr>
                <a:spLocks/>
              </p:cNvSpPr>
              <p:nvPr/>
            </p:nvSpPr>
            <p:spPr bwMode="auto">
              <a:xfrm>
                <a:off x="1215" y="2014"/>
                <a:ext cx="22" cy="1"/>
              </a:xfrm>
              <a:custGeom>
                <a:avLst/>
                <a:gdLst>
                  <a:gd name="T0" fmla="*/ 0 w 22"/>
                  <a:gd name="T1" fmla="*/ 0 h 1"/>
                  <a:gd name="T2" fmla="*/ 0 w 22"/>
                  <a:gd name="T3" fmla="*/ 0 h 1"/>
                  <a:gd name="T4" fmla="*/ 10 w 22"/>
                  <a:gd name="T5" fmla="*/ 0 h 1"/>
                  <a:gd name="T6" fmla="*/ 21 w 22"/>
                  <a:gd name="T7" fmla="*/ 0 h 1"/>
                  <a:gd name="T8" fmla="*/ 0 60000 65536"/>
                  <a:gd name="T9" fmla="*/ 0 60000 65536"/>
                  <a:gd name="T10" fmla="*/ 0 60000 65536"/>
                  <a:gd name="T11" fmla="*/ 0 60000 65536"/>
                  <a:gd name="T12" fmla="*/ 0 w 22"/>
                  <a:gd name="T13" fmla="*/ 0 h 1"/>
                  <a:gd name="T14" fmla="*/ 22 w 22"/>
                  <a:gd name="T15" fmla="*/ 1 h 1"/>
                </a:gdLst>
                <a:ahLst/>
                <a:cxnLst>
                  <a:cxn ang="T8">
                    <a:pos x="T0" y="T1"/>
                  </a:cxn>
                  <a:cxn ang="T9">
                    <a:pos x="T2" y="T3"/>
                  </a:cxn>
                  <a:cxn ang="T10">
                    <a:pos x="T4" y="T5"/>
                  </a:cxn>
                  <a:cxn ang="T11">
                    <a:pos x="T6" y="T7"/>
                  </a:cxn>
                </a:cxnLst>
                <a:rect l="T12" t="T13" r="T14" b="T15"/>
                <a:pathLst>
                  <a:path w="22" h="1">
                    <a:moveTo>
                      <a:pt x="0" y="0"/>
                    </a:moveTo>
                    <a:lnTo>
                      <a:pt x="0" y="0"/>
                    </a:lnTo>
                    <a:lnTo>
                      <a:pt x="10" y="0"/>
                    </a:lnTo>
                    <a:lnTo>
                      <a:pt x="21"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1" name="Freeform 390"/>
              <p:cNvSpPr>
                <a:spLocks/>
              </p:cNvSpPr>
              <p:nvPr/>
            </p:nvSpPr>
            <p:spPr bwMode="auto">
              <a:xfrm>
                <a:off x="1246" y="2014"/>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sp>
            <p:nvSpPr>
              <p:cNvPr id="23762" name="Freeform 391"/>
              <p:cNvSpPr>
                <a:spLocks/>
              </p:cNvSpPr>
              <p:nvPr/>
            </p:nvSpPr>
            <p:spPr bwMode="auto">
              <a:xfrm>
                <a:off x="1246" y="2014"/>
                <a:ext cx="11" cy="1"/>
              </a:xfrm>
              <a:custGeom>
                <a:avLst/>
                <a:gdLst>
                  <a:gd name="T0" fmla="*/ 0 w 11"/>
                  <a:gd name="T1" fmla="*/ 0 h 1"/>
                  <a:gd name="T2" fmla="*/ 0 w 11"/>
                  <a:gd name="T3" fmla="*/ 0 h 1"/>
                  <a:gd name="T4" fmla="*/ 10 w 11"/>
                  <a:gd name="T5" fmla="*/ 0 h 1"/>
                  <a:gd name="T6" fmla="*/ 0 60000 65536"/>
                  <a:gd name="T7" fmla="*/ 0 60000 65536"/>
                  <a:gd name="T8" fmla="*/ 0 60000 65536"/>
                  <a:gd name="T9" fmla="*/ 0 w 11"/>
                  <a:gd name="T10" fmla="*/ 0 h 1"/>
                  <a:gd name="T11" fmla="*/ 11 w 11"/>
                  <a:gd name="T12" fmla="*/ 1 h 1"/>
                </a:gdLst>
                <a:ahLst/>
                <a:cxnLst>
                  <a:cxn ang="T6">
                    <a:pos x="T0" y="T1"/>
                  </a:cxn>
                  <a:cxn ang="T7">
                    <a:pos x="T2" y="T3"/>
                  </a:cxn>
                  <a:cxn ang="T8">
                    <a:pos x="T4" y="T5"/>
                  </a:cxn>
                </a:cxnLst>
                <a:rect l="T9" t="T10" r="T11" b="T12"/>
                <a:pathLst>
                  <a:path w="11" h="1">
                    <a:moveTo>
                      <a:pt x="0" y="0"/>
                    </a:moveTo>
                    <a:lnTo>
                      <a:pt x="0" y="0"/>
                    </a:lnTo>
                    <a:lnTo>
                      <a:pt x="1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pt-BR">
                  <a:solidFill>
                    <a:schemeClr val="bg1"/>
                  </a:solidFill>
                </a:endParaRPr>
              </a:p>
            </p:txBody>
          </p:sp>
        </p:grpSp>
        <p:sp>
          <p:nvSpPr>
            <p:cNvPr id="23612" name="Line 392"/>
            <p:cNvSpPr>
              <a:spLocks noChangeShapeType="1"/>
            </p:cNvSpPr>
            <p:nvPr/>
          </p:nvSpPr>
          <p:spPr bwMode="auto">
            <a:xfrm>
              <a:off x="1060" y="1387"/>
              <a:ext cx="389"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23613" name="AutoShape 393"/>
            <p:cNvSpPr>
              <a:spLocks noChangeArrowheads="1"/>
            </p:cNvSpPr>
            <p:nvPr/>
          </p:nvSpPr>
          <p:spPr bwMode="auto">
            <a:xfrm>
              <a:off x="1126" y="1424"/>
              <a:ext cx="73" cy="73"/>
            </a:xfrm>
            <a:prstGeom prst="roundRect">
              <a:avLst>
                <a:gd name="adj" fmla="val 24185"/>
              </a:avLst>
            </a:prstGeom>
            <a:solidFill>
              <a:srgbClr val="80808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4" name="AutoShape 394"/>
            <p:cNvSpPr>
              <a:spLocks noChangeArrowheads="1"/>
            </p:cNvSpPr>
            <p:nvPr/>
          </p:nvSpPr>
          <p:spPr bwMode="auto">
            <a:xfrm>
              <a:off x="1234" y="1424"/>
              <a:ext cx="72" cy="73"/>
            </a:xfrm>
            <a:prstGeom prst="roundRect">
              <a:avLst>
                <a:gd name="adj" fmla="val 24583"/>
              </a:avLst>
            </a:prstGeom>
            <a:solidFill>
              <a:srgbClr val="80808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5" name="AutoShape 395"/>
            <p:cNvSpPr>
              <a:spLocks noChangeArrowheads="1"/>
            </p:cNvSpPr>
            <p:nvPr/>
          </p:nvSpPr>
          <p:spPr bwMode="auto">
            <a:xfrm>
              <a:off x="1343" y="1424"/>
              <a:ext cx="72" cy="73"/>
            </a:xfrm>
            <a:prstGeom prst="roundRect">
              <a:avLst>
                <a:gd name="adj" fmla="val 24583"/>
              </a:avLst>
            </a:prstGeom>
            <a:solidFill>
              <a:srgbClr val="80808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6" name="AutoShape 396"/>
            <p:cNvSpPr>
              <a:spLocks noChangeArrowheads="1"/>
            </p:cNvSpPr>
            <p:nvPr/>
          </p:nvSpPr>
          <p:spPr bwMode="auto">
            <a:xfrm>
              <a:off x="1126" y="1552"/>
              <a:ext cx="73" cy="72"/>
            </a:xfrm>
            <a:prstGeom prst="roundRect">
              <a:avLst>
                <a:gd name="adj" fmla="val 24185"/>
              </a:avLst>
            </a:prstGeom>
            <a:solidFill>
              <a:srgbClr val="80808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7" name="AutoShape 397"/>
            <p:cNvSpPr>
              <a:spLocks noChangeArrowheads="1"/>
            </p:cNvSpPr>
            <p:nvPr/>
          </p:nvSpPr>
          <p:spPr bwMode="auto">
            <a:xfrm>
              <a:off x="1234" y="1552"/>
              <a:ext cx="72" cy="72"/>
            </a:xfrm>
            <a:prstGeom prst="roundRect">
              <a:avLst>
                <a:gd name="adj" fmla="val 24583"/>
              </a:avLst>
            </a:prstGeom>
            <a:solidFill>
              <a:srgbClr val="80808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8" name="AutoShape 398"/>
            <p:cNvSpPr>
              <a:spLocks noChangeArrowheads="1"/>
            </p:cNvSpPr>
            <p:nvPr/>
          </p:nvSpPr>
          <p:spPr bwMode="auto">
            <a:xfrm>
              <a:off x="1343" y="1552"/>
              <a:ext cx="72" cy="72"/>
            </a:xfrm>
            <a:prstGeom prst="roundRect">
              <a:avLst>
                <a:gd name="adj" fmla="val 24583"/>
              </a:avLst>
            </a:prstGeom>
            <a:solidFill>
              <a:srgbClr val="808080"/>
            </a:solidFill>
            <a:ln w="12700">
              <a:solidFill>
                <a:srgbClr val="000000"/>
              </a:solidFill>
              <a:round/>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23619" name="Rectangle 399"/>
            <p:cNvSpPr>
              <a:spLocks noChangeArrowheads="1"/>
            </p:cNvSpPr>
            <p:nvPr/>
          </p:nvSpPr>
          <p:spPr bwMode="auto">
            <a:xfrm>
              <a:off x="1064" y="1400"/>
              <a:ext cx="27" cy="173"/>
            </a:xfrm>
            <a:prstGeom prst="rect">
              <a:avLst/>
            </a:prstGeom>
            <a:solidFill>
              <a:srgbClr val="808080"/>
            </a:solidFill>
            <a:ln w="12700">
              <a:solidFill>
                <a:srgbClr val="000000"/>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pic>
        <p:nvPicPr>
          <p:cNvPr id="400" name="Picture 4" descr="dicomlogo"/>
          <p:cNvPicPr>
            <a:picLocks noChangeAspect="1" noChangeArrowheads="1"/>
          </p:cNvPicPr>
          <p:nvPr/>
        </p:nvPicPr>
        <p:blipFill>
          <a:blip r:embed="rId6">
            <a:extLst>
              <a:ext uri="{28A0092B-C50C-407E-A947-70E740481C1C}">
                <a14:useLocalDpi xmlns:a14="http://schemas.microsoft.com/office/drawing/2010/main" val="0"/>
              </a:ext>
            </a:extLst>
          </a:blip>
          <a:srcRect r="42833"/>
          <a:stretch>
            <a:fillRect/>
          </a:stretch>
        </p:blipFill>
        <p:spPr bwMode="auto">
          <a:xfrm>
            <a:off x="5654625" y="5830887"/>
            <a:ext cx="3297215" cy="91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950913" y="341313"/>
            <a:ext cx="8229600" cy="1143000"/>
          </a:xfrm>
        </p:spPr>
        <p:txBody>
          <a:bodyPr/>
          <a:lstStyle/>
          <a:p>
            <a:pPr eaLnBrk="1" hangingPunct="1">
              <a:defRPr/>
            </a:pPr>
            <a:r>
              <a:rPr lang="pt-BR" sz="2800" dirty="0" smtClean="0">
                <a:solidFill>
                  <a:schemeClr val="bg1"/>
                </a:solidFill>
              </a:rPr>
              <a:t>Sete classes de serviços DICOM relevantes</a:t>
            </a:r>
            <a:r>
              <a:rPr lang="pt-BR" sz="4000" dirty="0" smtClean="0">
                <a:solidFill>
                  <a:schemeClr val="bg1"/>
                </a:solidFill>
              </a:rPr>
              <a:t/>
            </a:r>
            <a:br>
              <a:rPr lang="pt-BR" sz="4000" dirty="0" smtClean="0">
                <a:solidFill>
                  <a:schemeClr val="bg1"/>
                </a:solidFill>
              </a:rPr>
            </a:br>
            <a:r>
              <a:rPr lang="pt-BR" sz="2000" dirty="0" smtClean="0">
                <a:solidFill>
                  <a:srgbClr val="FF0000"/>
                </a:solidFill>
              </a:rPr>
              <a:t>Opcionais de Compra</a:t>
            </a:r>
            <a:r>
              <a:rPr lang="pt-BR" sz="2000" dirty="0" smtClean="0">
                <a:solidFill>
                  <a:schemeClr val="bg1"/>
                </a:solidFill>
              </a:rPr>
              <a:t/>
            </a:r>
            <a:br>
              <a:rPr lang="pt-BR" sz="2000" dirty="0" smtClean="0">
                <a:solidFill>
                  <a:schemeClr val="bg1"/>
                </a:solidFill>
              </a:rPr>
            </a:br>
            <a:endParaRPr lang="en-US" sz="2000" dirty="0" smtClean="0">
              <a:solidFill>
                <a:schemeClr val="bg1"/>
              </a:solidFill>
            </a:endParaRPr>
          </a:p>
        </p:txBody>
      </p:sp>
      <p:sp>
        <p:nvSpPr>
          <p:cNvPr id="470019" name="Rectangle 3"/>
          <p:cNvSpPr>
            <a:spLocks noGrp="1" noChangeArrowheads="1"/>
          </p:cNvSpPr>
          <p:nvPr>
            <p:ph type="body" idx="1"/>
          </p:nvPr>
        </p:nvSpPr>
        <p:spPr>
          <a:xfrm>
            <a:off x="879475" y="1916113"/>
            <a:ext cx="8229600" cy="4530725"/>
          </a:xfrm>
        </p:spPr>
        <p:txBody>
          <a:bodyPr/>
          <a:lstStyle/>
          <a:p>
            <a:pPr eaLnBrk="1" hangingPunct="1">
              <a:lnSpc>
                <a:spcPct val="80000"/>
              </a:lnSpc>
              <a:defRPr/>
            </a:pPr>
            <a:r>
              <a:rPr lang="pt-BR" sz="2000" dirty="0" err="1" smtClean="0">
                <a:solidFill>
                  <a:srgbClr val="FF0000"/>
                </a:solidFill>
              </a:rPr>
              <a:t>Verification</a:t>
            </a:r>
            <a:r>
              <a:rPr lang="pt-BR" sz="2000" dirty="0" smtClean="0">
                <a:solidFill>
                  <a:schemeClr val="bg1"/>
                </a:solidFill>
              </a:rPr>
              <a:t> - Serviço para verificar uma comunicação DICOM</a:t>
            </a:r>
          </a:p>
          <a:p>
            <a:pPr lvl="1" eaLnBrk="1" hangingPunct="1">
              <a:lnSpc>
                <a:spcPct val="80000"/>
              </a:lnSpc>
              <a:defRPr/>
            </a:pPr>
            <a:r>
              <a:rPr lang="pt-BR" sz="2000" dirty="0" smtClean="0">
                <a:solidFill>
                  <a:schemeClr val="bg1"/>
                </a:solidFill>
              </a:rPr>
              <a:t>DICOM </a:t>
            </a:r>
            <a:r>
              <a:rPr lang="pt-BR" sz="2000" dirty="0" err="1" smtClean="0">
                <a:solidFill>
                  <a:schemeClr val="bg1"/>
                </a:solidFill>
              </a:rPr>
              <a:t>Ping</a:t>
            </a:r>
            <a:r>
              <a:rPr lang="pt-BR" sz="2000" dirty="0" smtClean="0">
                <a:solidFill>
                  <a:schemeClr val="bg1"/>
                </a:solidFill>
              </a:rPr>
              <a:t> ou </a:t>
            </a:r>
            <a:r>
              <a:rPr lang="pt-BR" sz="2000" dirty="0" smtClean="0">
                <a:solidFill>
                  <a:srgbClr val="FF0000"/>
                </a:solidFill>
              </a:rPr>
              <a:t>C-ECHO</a:t>
            </a:r>
          </a:p>
          <a:p>
            <a:pPr eaLnBrk="1" hangingPunct="1">
              <a:lnSpc>
                <a:spcPct val="80000"/>
              </a:lnSpc>
              <a:defRPr/>
            </a:pPr>
            <a:r>
              <a:rPr lang="pt-BR" sz="2000" dirty="0" smtClean="0">
                <a:solidFill>
                  <a:srgbClr val="FFFF00"/>
                </a:solidFill>
              </a:rPr>
              <a:t>MWM</a:t>
            </a:r>
            <a:r>
              <a:rPr lang="pt-BR" sz="2000" dirty="0" smtClean="0">
                <a:solidFill>
                  <a:schemeClr val="bg1"/>
                </a:solidFill>
              </a:rPr>
              <a:t> – </a:t>
            </a:r>
            <a:r>
              <a:rPr lang="pt-BR" sz="2000" dirty="0" err="1" smtClean="0">
                <a:solidFill>
                  <a:schemeClr val="bg1"/>
                </a:solidFill>
              </a:rPr>
              <a:t>Modality</a:t>
            </a:r>
            <a:r>
              <a:rPr lang="pt-BR" sz="2000" dirty="0" smtClean="0">
                <a:solidFill>
                  <a:schemeClr val="bg1"/>
                </a:solidFill>
              </a:rPr>
              <a:t> </a:t>
            </a:r>
            <a:r>
              <a:rPr lang="pt-BR" sz="2000" dirty="0" err="1" smtClean="0">
                <a:solidFill>
                  <a:schemeClr val="bg1"/>
                </a:solidFill>
              </a:rPr>
              <a:t>Worklist</a:t>
            </a:r>
            <a:r>
              <a:rPr lang="pt-BR" sz="2000" dirty="0" smtClean="0">
                <a:solidFill>
                  <a:schemeClr val="bg1"/>
                </a:solidFill>
              </a:rPr>
              <a:t> Management – Tráfego de informações com o servidor </a:t>
            </a:r>
            <a:r>
              <a:rPr lang="pt-BR" sz="2000" dirty="0" err="1" smtClean="0">
                <a:solidFill>
                  <a:schemeClr val="bg1"/>
                </a:solidFill>
              </a:rPr>
              <a:t>Worklist</a:t>
            </a:r>
            <a:r>
              <a:rPr lang="pt-BR" sz="2000" dirty="0" smtClean="0">
                <a:solidFill>
                  <a:schemeClr val="bg1"/>
                </a:solidFill>
              </a:rPr>
              <a:t> (Ex. nome do paciente, tipo de estudo, data de nascimento , numero de registro, etc.) </a:t>
            </a:r>
          </a:p>
          <a:p>
            <a:pPr eaLnBrk="1" hangingPunct="1">
              <a:lnSpc>
                <a:spcPct val="80000"/>
              </a:lnSpc>
              <a:defRPr/>
            </a:pPr>
            <a:r>
              <a:rPr lang="pt-BR" sz="2000" dirty="0" smtClean="0">
                <a:solidFill>
                  <a:srgbClr val="FFFF00"/>
                </a:solidFill>
              </a:rPr>
              <a:t>MPPS</a:t>
            </a:r>
            <a:r>
              <a:rPr lang="pt-BR" sz="2000" dirty="0" smtClean="0">
                <a:solidFill>
                  <a:schemeClr val="bg1"/>
                </a:solidFill>
              </a:rPr>
              <a:t> – </a:t>
            </a:r>
            <a:r>
              <a:rPr lang="pt-BR" sz="2000" dirty="0" err="1" smtClean="0">
                <a:solidFill>
                  <a:schemeClr val="bg1"/>
                </a:solidFill>
              </a:rPr>
              <a:t>Modality</a:t>
            </a:r>
            <a:r>
              <a:rPr lang="pt-BR" sz="2000" dirty="0" smtClean="0">
                <a:solidFill>
                  <a:schemeClr val="bg1"/>
                </a:solidFill>
              </a:rPr>
              <a:t> </a:t>
            </a:r>
            <a:r>
              <a:rPr lang="pt-BR" sz="2000" dirty="0" err="1" smtClean="0">
                <a:solidFill>
                  <a:schemeClr val="bg1"/>
                </a:solidFill>
              </a:rPr>
              <a:t>Performed</a:t>
            </a:r>
            <a:r>
              <a:rPr lang="pt-BR" sz="2000" dirty="0" smtClean="0">
                <a:solidFill>
                  <a:schemeClr val="bg1"/>
                </a:solidFill>
              </a:rPr>
              <a:t> Procedure </a:t>
            </a:r>
            <a:r>
              <a:rPr lang="pt-BR" sz="2000" dirty="0" err="1" smtClean="0">
                <a:solidFill>
                  <a:schemeClr val="bg1"/>
                </a:solidFill>
              </a:rPr>
              <a:t>Step</a:t>
            </a:r>
            <a:r>
              <a:rPr lang="pt-BR" sz="2000" dirty="0" smtClean="0">
                <a:solidFill>
                  <a:schemeClr val="bg1"/>
                </a:solidFill>
              </a:rPr>
              <a:t> – Monitora os passos do exame e do paciente (ex. Exame agendado, exame realizado, exame impresso, exame assinado, etc.).</a:t>
            </a:r>
          </a:p>
          <a:p>
            <a:pPr eaLnBrk="1" hangingPunct="1">
              <a:lnSpc>
                <a:spcPct val="80000"/>
              </a:lnSpc>
              <a:defRPr/>
            </a:pPr>
            <a:r>
              <a:rPr lang="pt-BR" sz="2000" dirty="0" smtClean="0">
                <a:solidFill>
                  <a:srgbClr val="FF0000"/>
                </a:solidFill>
              </a:rPr>
              <a:t>C-</a:t>
            </a:r>
            <a:r>
              <a:rPr lang="pt-BR" sz="2000" dirty="0" err="1" smtClean="0">
                <a:solidFill>
                  <a:srgbClr val="FF0000"/>
                </a:solidFill>
              </a:rPr>
              <a:t>Store</a:t>
            </a:r>
            <a:r>
              <a:rPr lang="pt-BR" sz="2000" dirty="0" smtClean="0">
                <a:solidFill>
                  <a:schemeClr val="bg1"/>
                </a:solidFill>
              </a:rPr>
              <a:t> – Envio do exame para outro local (Ex. Armazenamento no DICOM Server e envio para Workstation).</a:t>
            </a:r>
          </a:p>
          <a:p>
            <a:pPr eaLnBrk="1" hangingPunct="1">
              <a:lnSpc>
                <a:spcPct val="80000"/>
              </a:lnSpc>
              <a:defRPr/>
            </a:pPr>
            <a:r>
              <a:rPr lang="pt-BR" sz="2000" dirty="0" err="1" smtClean="0">
                <a:solidFill>
                  <a:srgbClr val="FF0000"/>
                </a:solidFill>
              </a:rPr>
              <a:t>Storage</a:t>
            </a:r>
            <a:r>
              <a:rPr lang="pt-BR" sz="2000" dirty="0" smtClean="0">
                <a:solidFill>
                  <a:srgbClr val="FF0000"/>
                </a:solidFill>
              </a:rPr>
              <a:t> </a:t>
            </a:r>
            <a:r>
              <a:rPr lang="pt-BR" sz="2000" dirty="0" err="1" smtClean="0">
                <a:solidFill>
                  <a:srgbClr val="FF0000"/>
                </a:solidFill>
              </a:rPr>
              <a:t>Commitment</a:t>
            </a:r>
            <a:r>
              <a:rPr lang="pt-BR" sz="2000" dirty="0" smtClean="0">
                <a:solidFill>
                  <a:srgbClr val="FF0000"/>
                </a:solidFill>
              </a:rPr>
              <a:t> </a:t>
            </a:r>
            <a:r>
              <a:rPr lang="pt-BR" sz="2000" dirty="0" smtClean="0">
                <a:solidFill>
                  <a:schemeClr val="bg1"/>
                </a:solidFill>
              </a:rPr>
              <a:t>– Confirma se todas as imagens do exame foram transferidas para o destino.</a:t>
            </a:r>
          </a:p>
          <a:p>
            <a:pPr eaLnBrk="1" hangingPunct="1">
              <a:lnSpc>
                <a:spcPct val="80000"/>
              </a:lnSpc>
              <a:defRPr/>
            </a:pPr>
            <a:r>
              <a:rPr lang="pt-BR" sz="2000" dirty="0" smtClean="0">
                <a:solidFill>
                  <a:srgbClr val="FF0000"/>
                </a:solidFill>
              </a:rPr>
              <a:t>Print </a:t>
            </a:r>
            <a:r>
              <a:rPr lang="pt-BR" sz="2000" dirty="0" smtClean="0">
                <a:solidFill>
                  <a:schemeClr val="bg1"/>
                </a:solidFill>
              </a:rPr>
              <a:t>– Impressão das imagens em impressora DICOM.</a:t>
            </a:r>
          </a:p>
          <a:p>
            <a:pPr eaLnBrk="1" hangingPunct="1">
              <a:lnSpc>
                <a:spcPct val="80000"/>
              </a:lnSpc>
              <a:defRPr/>
            </a:pPr>
            <a:r>
              <a:rPr lang="pt-BR" sz="2000" dirty="0" smtClean="0">
                <a:solidFill>
                  <a:srgbClr val="FF0000"/>
                </a:solidFill>
              </a:rPr>
              <a:t>Query/</a:t>
            </a:r>
            <a:r>
              <a:rPr lang="pt-BR" sz="2000" dirty="0" err="1" smtClean="0">
                <a:solidFill>
                  <a:srgbClr val="FF0000"/>
                </a:solidFill>
              </a:rPr>
              <a:t>Retrive</a:t>
            </a:r>
            <a:r>
              <a:rPr lang="pt-BR" sz="2000" dirty="0" smtClean="0">
                <a:solidFill>
                  <a:schemeClr val="bg1"/>
                </a:solidFill>
              </a:rPr>
              <a:t> – Pesquisa no banco de dados e transferência do arquivo.</a:t>
            </a:r>
            <a:endParaRPr lang="en-US" sz="2000" dirty="0" smtClean="0">
              <a:solidFill>
                <a:schemeClr val="bg1"/>
              </a:solidFill>
            </a:endParaRPr>
          </a:p>
        </p:txBody>
      </p:sp>
      <p:pic>
        <p:nvPicPr>
          <p:cNvPr id="470020" name="Picture 4" descr="dicomlogo"/>
          <p:cNvPicPr>
            <a:picLocks noChangeAspect="1" noChangeArrowheads="1"/>
          </p:cNvPicPr>
          <p:nvPr/>
        </p:nvPicPr>
        <p:blipFill>
          <a:blip r:embed="rId2">
            <a:extLst>
              <a:ext uri="{28A0092B-C50C-407E-A947-70E740481C1C}">
                <a14:useLocalDpi xmlns:a14="http://schemas.microsoft.com/office/drawing/2010/main" val="0"/>
              </a:ext>
            </a:extLst>
          </a:blip>
          <a:srcRect r="42833"/>
          <a:stretch>
            <a:fillRect/>
          </a:stretch>
        </p:blipFill>
        <p:spPr bwMode="auto">
          <a:xfrm>
            <a:off x="6661948" y="1124744"/>
            <a:ext cx="2086516" cy="57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70020"/>
                                        </p:tgtEl>
                                        <p:attrNameLst>
                                          <p:attrName>style.visibility</p:attrName>
                                        </p:attrNameLst>
                                      </p:cBhvr>
                                      <p:to>
                                        <p:strVal val="visible"/>
                                      </p:to>
                                    </p:set>
                                    <p:animEffect transition="in" filter="fade">
                                      <p:cBhvr>
                                        <p:cTn id="7" dur="2000"/>
                                        <p:tgtEl>
                                          <p:spTgt spid="470020"/>
                                        </p:tgtEl>
                                      </p:cBhvr>
                                    </p:animEffect>
                                  </p:childTnLst>
                                </p:cTn>
                              </p:par>
                            </p:childTnLst>
                          </p:cTn>
                        </p:par>
                        <p:par>
                          <p:cTn id="8" fill="hold" nodeType="afterGroup">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70019">
                                            <p:txEl>
                                              <p:pRg st="0" end="0"/>
                                            </p:txEl>
                                          </p:spTgt>
                                        </p:tgtEl>
                                        <p:attrNameLst>
                                          <p:attrName>style.visibility</p:attrName>
                                        </p:attrNameLst>
                                      </p:cBhvr>
                                      <p:to>
                                        <p:strVal val="visible"/>
                                      </p:to>
                                    </p:set>
                                    <p:animEffect transition="in" filter="wipe(down)">
                                      <p:cBhvr>
                                        <p:cTn id="11" dur="500"/>
                                        <p:tgtEl>
                                          <p:spTgt spid="470019">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70019">
                                            <p:txEl>
                                              <p:pRg st="1" end="1"/>
                                            </p:txEl>
                                          </p:spTgt>
                                        </p:tgtEl>
                                        <p:attrNameLst>
                                          <p:attrName>style.visibility</p:attrName>
                                        </p:attrNameLst>
                                      </p:cBhvr>
                                      <p:to>
                                        <p:strVal val="visible"/>
                                      </p:to>
                                    </p:set>
                                    <p:animEffect transition="in" filter="wipe(down)">
                                      <p:cBhvr>
                                        <p:cTn id="14" dur="500"/>
                                        <p:tgtEl>
                                          <p:spTgt spid="47001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70019">
                                            <p:txEl>
                                              <p:pRg st="2" end="2"/>
                                            </p:txEl>
                                          </p:spTgt>
                                        </p:tgtEl>
                                        <p:attrNameLst>
                                          <p:attrName>style.visibility</p:attrName>
                                        </p:attrNameLst>
                                      </p:cBhvr>
                                      <p:to>
                                        <p:strVal val="visible"/>
                                      </p:to>
                                    </p:set>
                                    <p:animEffect transition="in" filter="wipe(down)">
                                      <p:cBhvr>
                                        <p:cTn id="19" dur="500"/>
                                        <p:tgtEl>
                                          <p:spTgt spid="47001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70019">
                                            <p:txEl>
                                              <p:pRg st="3" end="3"/>
                                            </p:txEl>
                                          </p:spTgt>
                                        </p:tgtEl>
                                        <p:attrNameLst>
                                          <p:attrName>style.visibility</p:attrName>
                                        </p:attrNameLst>
                                      </p:cBhvr>
                                      <p:to>
                                        <p:strVal val="visible"/>
                                      </p:to>
                                    </p:set>
                                    <p:animEffect transition="in" filter="wipe(down)">
                                      <p:cBhvr>
                                        <p:cTn id="24" dur="500"/>
                                        <p:tgtEl>
                                          <p:spTgt spid="470019">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0019">
                                            <p:txEl>
                                              <p:pRg st="4" end="4"/>
                                            </p:txEl>
                                          </p:spTgt>
                                        </p:tgtEl>
                                        <p:attrNameLst>
                                          <p:attrName>style.visibility</p:attrName>
                                        </p:attrNameLst>
                                      </p:cBhvr>
                                      <p:to>
                                        <p:strVal val="visible"/>
                                      </p:to>
                                    </p:set>
                                    <p:animEffect transition="in" filter="wipe(down)">
                                      <p:cBhvr>
                                        <p:cTn id="29" dur="500"/>
                                        <p:tgtEl>
                                          <p:spTgt spid="470019">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70019">
                                            <p:txEl>
                                              <p:pRg st="5" end="5"/>
                                            </p:txEl>
                                          </p:spTgt>
                                        </p:tgtEl>
                                        <p:attrNameLst>
                                          <p:attrName>style.visibility</p:attrName>
                                        </p:attrNameLst>
                                      </p:cBhvr>
                                      <p:to>
                                        <p:strVal val="visible"/>
                                      </p:to>
                                    </p:set>
                                    <p:animEffect transition="in" filter="wipe(down)">
                                      <p:cBhvr>
                                        <p:cTn id="34" dur="500"/>
                                        <p:tgtEl>
                                          <p:spTgt spid="470019">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0019">
                                            <p:txEl>
                                              <p:pRg st="6" end="6"/>
                                            </p:txEl>
                                          </p:spTgt>
                                        </p:tgtEl>
                                        <p:attrNameLst>
                                          <p:attrName>style.visibility</p:attrName>
                                        </p:attrNameLst>
                                      </p:cBhvr>
                                      <p:to>
                                        <p:strVal val="visible"/>
                                      </p:to>
                                    </p:set>
                                    <p:animEffect transition="in" filter="wipe(down)">
                                      <p:cBhvr>
                                        <p:cTn id="39" dur="500"/>
                                        <p:tgtEl>
                                          <p:spTgt spid="470019">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70019">
                                            <p:txEl>
                                              <p:pRg st="7" end="7"/>
                                            </p:txEl>
                                          </p:spTgt>
                                        </p:tgtEl>
                                        <p:attrNameLst>
                                          <p:attrName>style.visibility</p:attrName>
                                        </p:attrNameLst>
                                      </p:cBhvr>
                                      <p:to>
                                        <p:strVal val="visible"/>
                                      </p:to>
                                    </p:set>
                                    <p:animEffect transition="in" filter="wipe(down)">
                                      <p:cBhvr>
                                        <p:cTn id="44" dur="500"/>
                                        <p:tgtEl>
                                          <p:spTgt spid="470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152400"/>
            <a:ext cx="8883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Ctr="1"/>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3600" dirty="0">
                <a:solidFill>
                  <a:srgbClr val="FFFF00"/>
                </a:solidFill>
              </a:rPr>
              <a:t>Exemplo de fluxo de </a:t>
            </a:r>
            <a:r>
              <a:rPr lang="pt-BR" altLang="pt-BR" sz="3600" dirty="0" smtClean="0">
                <a:solidFill>
                  <a:srgbClr val="FFFF00"/>
                </a:solidFill>
              </a:rPr>
              <a:t>Informação - PACS</a:t>
            </a:r>
            <a:endParaRPr lang="pt-PT" altLang="pt-BR" sz="3600" dirty="0">
              <a:solidFill>
                <a:srgbClr val="FFFF00"/>
              </a:solidFill>
            </a:endParaRPr>
          </a:p>
        </p:txBody>
      </p:sp>
      <p:pic>
        <p:nvPicPr>
          <p:cNvPr id="34819" name="Picture 3" descr="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838200"/>
            <a:ext cx="5270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m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125538"/>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3492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work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650" y="48768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11874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21018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29400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37020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6597650" y="6019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806450" y="1143000"/>
            <a:ext cx="1079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3"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1979613" y="1125538"/>
            <a:ext cx="1079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4" descr="m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0" y="11430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650" y="2209800"/>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swtaskcard_1"/>
          <p:cNvPicPr>
            <a:picLocks noChangeAspect="1" noChangeArrowheads="1"/>
          </p:cNvPicPr>
          <p:nvPr/>
        </p:nvPicPr>
        <p:blipFill>
          <a:blip r:embed="rId9">
            <a:extLst>
              <a:ext uri="{28A0092B-C50C-407E-A947-70E740481C1C}">
                <a14:useLocalDpi xmlns:a14="http://schemas.microsoft.com/office/drawing/2010/main" val="0"/>
              </a:ext>
            </a:extLst>
          </a:blip>
          <a:srcRect r="16777" b="9764"/>
          <a:stretch>
            <a:fillRect/>
          </a:stretch>
        </p:blipFill>
        <p:spPr bwMode="auto">
          <a:xfrm>
            <a:off x="4692650" y="2343150"/>
            <a:ext cx="914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3" name="Line 17"/>
          <p:cNvSpPr>
            <a:spLocks noChangeShapeType="1"/>
          </p:cNvSpPr>
          <p:nvPr/>
        </p:nvSpPr>
        <p:spPr bwMode="auto">
          <a:xfrm>
            <a:off x="1339850" y="2057400"/>
            <a:ext cx="4191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34" name="Line 18"/>
          <p:cNvSpPr>
            <a:spLocks noChangeShapeType="1"/>
          </p:cNvSpPr>
          <p:nvPr/>
        </p:nvSpPr>
        <p:spPr bwMode="auto">
          <a:xfrm>
            <a:off x="1416050" y="17526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35" name="Line 19"/>
          <p:cNvSpPr>
            <a:spLocks noChangeShapeType="1"/>
          </p:cNvSpPr>
          <p:nvPr/>
        </p:nvSpPr>
        <p:spPr bwMode="auto">
          <a:xfrm>
            <a:off x="2482850" y="17526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36" name="Line 20"/>
          <p:cNvSpPr>
            <a:spLocks noChangeShapeType="1"/>
          </p:cNvSpPr>
          <p:nvPr/>
        </p:nvSpPr>
        <p:spPr bwMode="auto">
          <a:xfrm>
            <a:off x="35496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37" name="Line 21"/>
          <p:cNvSpPr>
            <a:spLocks noChangeShapeType="1"/>
          </p:cNvSpPr>
          <p:nvPr/>
        </p:nvSpPr>
        <p:spPr bwMode="auto">
          <a:xfrm>
            <a:off x="4540250" y="17526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38" name="Line 22"/>
          <p:cNvSpPr>
            <a:spLocks noChangeShapeType="1"/>
          </p:cNvSpPr>
          <p:nvPr/>
        </p:nvSpPr>
        <p:spPr bwMode="auto">
          <a:xfrm>
            <a:off x="5530850" y="17526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39" name="Line 23"/>
          <p:cNvSpPr>
            <a:spLocks noChangeShapeType="1"/>
          </p:cNvSpPr>
          <p:nvPr/>
        </p:nvSpPr>
        <p:spPr bwMode="auto">
          <a:xfrm>
            <a:off x="3244850" y="2057400"/>
            <a:ext cx="457200" cy="990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0" name="Line 24"/>
          <p:cNvSpPr>
            <a:spLocks noChangeShapeType="1"/>
          </p:cNvSpPr>
          <p:nvPr/>
        </p:nvSpPr>
        <p:spPr bwMode="auto">
          <a:xfrm flipV="1">
            <a:off x="4159250" y="2667000"/>
            <a:ext cx="533400" cy="685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1" name="Line 25"/>
          <p:cNvSpPr>
            <a:spLocks noChangeShapeType="1"/>
          </p:cNvSpPr>
          <p:nvPr/>
        </p:nvSpPr>
        <p:spPr bwMode="auto">
          <a:xfrm flipH="1" flipV="1">
            <a:off x="1949450" y="2667000"/>
            <a:ext cx="1219200" cy="685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2" name="Line 26"/>
          <p:cNvSpPr>
            <a:spLocks noChangeShapeType="1"/>
          </p:cNvSpPr>
          <p:nvPr/>
        </p:nvSpPr>
        <p:spPr bwMode="auto">
          <a:xfrm flipH="1">
            <a:off x="1797050" y="3581400"/>
            <a:ext cx="1371600" cy="76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3" name="Line 27"/>
          <p:cNvSpPr>
            <a:spLocks noChangeShapeType="1"/>
          </p:cNvSpPr>
          <p:nvPr/>
        </p:nvSpPr>
        <p:spPr bwMode="auto">
          <a:xfrm>
            <a:off x="4159250" y="3810000"/>
            <a:ext cx="3276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4" name="Line 28"/>
          <p:cNvSpPr>
            <a:spLocks noChangeShapeType="1"/>
          </p:cNvSpPr>
          <p:nvPr/>
        </p:nvSpPr>
        <p:spPr bwMode="auto">
          <a:xfrm>
            <a:off x="7435850" y="3810000"/>
            <a:ext cx="0" cy="1066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5" name="Line 29"/>
          <p:cNvSpPr>
            <a:spLocks noChangeShapeType="1"/>
          </p:cNvSpPr>
          <p:nvPr/>
        </p:nvSpPr>
        <p:spPr bwMode="auto">
          <a:xfrm flipV="1">
            <a:off x="6445250" y="5562600"/>
            <a:ext cx="1981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6" name="Line 30"/>
          <p:cNvSpPr>
            <a:spLocks noChangeShapeType="1"/>
          </p:cNvSpPr>
          <p:nvPr/>
        </p:nvSpPr>
        <p:spPr bwMode="auto">
          <a:xfrm>
            <a:off x="7207250" y="5562600"/>
            <a:ext cx="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7" name="Line 31"/>
          <p:cNvSpPr>
            <a:spLocks noChangeShapeType="1"/>
          </p:cNvSpPr>
          <p:nvPr/>
        </p:nvSpPr>
        <p:spPr bwMode="auto">
          <a:xfrm>
            <a:off x="7359650" y="5334000"/>
            <a:ext cx="0" cy="228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8" name="Line 32"/>
          <p:cNvSpPr>
            <a:spLocks noChangeShapeType="1"/>
          </p:cNvSpPr>
          <p:nvPr/>
        </p:nvSpPr>
        <p:spPr bwMode="auto">
          <a:xfrm>
            <a:off x="730250" y="4267200"/>
            <a:ext cx="3352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49" name="Line 33"/>
          <p:cNvSpPr>
            <a:spLocks noChangeShapeType="1"/>
          </p:cNvSpPr>
          <p:nvPr/>
        </p:nvSpPr>
        <p:spPr bwMode="auto">
          <a:xfrm>
            <a:off x="730250" y="42672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50" name="Line 34"/>
          <p:cNvSpPr>
            <a:spLocks noChangeShapeType="1"/>
          </p:cNvSpPr>
          <p:nvPr/>
        </p:nvSpPr>
        <p:spPr bwMode="auto">
          <a:xfrm>
            <a:off x="1644650" y="42672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51" name="Line 35"/>
          <p:cNvSpPr>
            <a:spLocks noChangeShapeType="1"/>
          </p:cNvSpPr>
          <p:nvPr/>
        </p:nvSpPr>
        <p:spPr bwMode="auto">
          <a:xfrm>
            <a:off x="2559050" y="42672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52" name="Line 36"/>
          <p:cNvSpPr>
            <a:spLocks noChangeShapeType="1"/>
          </p:cNvSpPr>
          <p:nvPr/>
        </p:nvSpPr>
        <p:spPr bwMode="auto">
          <a:xfrm>
            <a:off x="3397250" y="42672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53" name="Line 37"/>
          <p:cNvSpPr>
            <a:spLocks noChangeShapeType="1"/>
          </p:cNvSpPr>
          <p:nvPr/>
        </p:nvSpPr>
        <p:spPr bwMode="auto">
          <a:xfrm>
            <a:off x="4083050" y="4267200"/>
            <a:ext cx="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54" name="Line 38"/>
          <p:cNvSpPr>
            <a:spLocks noChangeShapeType="1"/>
          </p:cNvSpPr>
          <p:nvPr/>
        </p:nvSpPr>
        <p:spPr bwMode="auto">
          <a:xfrm>
            <a:off x="3702050" y="3810000"/>
            <a:ext cx="0" cy="457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55" name="Rectangle 39"/>
          <p:cNvSpPr>
            <a:spLocks noChangeArrowheads="1"/>
          </p:cNvSpPr>
          <p:nvPr/>
        </p:nvSpPr>
        <p:spPr bwMode="auto">
          <a:xfrm>
            <a:off x="120650" y="838200"/>
            <a:ext cx="5715000" cy="4724400"/>
          </a:xfrm>
          <a:prstGeom prst="rect">
            <a:avLst/>
          </a:prstGeom>
          <a:noFill/>
          <a:ln w="952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4856" name="Rectangle 40"/>
          <p:cNvSpPr>
            <a:spLocks noChangeArrowheads="1"/>
          </p:cNvSpPr>
          <p:nvPr/>
        </p:nvSpPr>
        <p:spPr bwMode="auto">
          <a:xfrm>
            <a:off x="5988050" y="3962400"/>
            <a:ext cx="3124200" cy="2743200"/>
          </a:xfrm>
          <a:prstGeom prst="rect">
            <a:avLst/>
          </a:prstGeom>
          <a:noFill/>
          <a:ln w="952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sp>
        <p:nvSpPr>
          <p:cNvPr id="34857" name="Text Box 41"/>
          <p:cNvSpPr txBox="1">
            <a:spLocks noChangeArrowheads="1"/>
          </p:cNvSpPr>
          <p:nvPr/>
        </p:nvSpPr>
        <p:spPr bwMode="auto">
          <a:xfrm>
            <a:off x="1187450" y="83820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600">
                <a:solidFill>
                  <a:schemeClr val="bg1"/>
                </a:solidFill>
                <a:latin typeface="Arial" charset="0"/>
              </a:rPr>
              <a:t>CT</a:t>
            </a:r>
            <a:endParaRPr lang="pt-PT" altLang="pt-BR" sz="1600">
              <a:solidFill>
                <a:schemeClr val="bg1"/>
              </a:solidFill>
              <a:latin typeface="Arial" charset="0"/>
            </a:endParaRPr>
          </a:p>
        </p:txBody>
      </p:sp>
      <p:sp>
        <p:nvSpPr>
          <p:cNvPr id="34858" name="Text Box 42"/>
          <p:cNvSpPr txBox="1">
            <a:spLocks noChangeArrowheads="1"/>
          </p:cNvSpPr>
          <p:nvPr/>
        </p:nvSpPr>
        <p:spPr bwMode="auto">
          <a:xfrm>
            <a:off x="6673850" y="5791200"/>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200">
                <a:solidFill>
                  <a:schemeClr val="bg1"/>
                </a:solidFill>
                <a:latin typeface="Arial" charset="0"/>
              </a:rPr>
              <a:t>CT</a:t>
            </a:r>
            <a:endParaRPr lang="pt-PT" altLang="pt-BR" sz="1200">
              <a:solidFill>
                <a:schemeClr val="bg1"/>
              </a:solidFill>
              <a:latin typeface="Arial" charset="0"/>
            </a:endParaRPr>
          </a:p>
        </p:txBody>
      </p:sp>
      <p:sp>
        <p:nvSpPr>
          <p:cNvPr id="34859" name="Text Box 43"/>
          <p:cNvSpPr txBox="1">
            <a:spLocks noChangeArrowheads="1"/>
          </p:cNvSpPr>
          <p:nvPr/>
        </p:nvSpPr>
        <p:spPr bwMode="auto">
          <a:xfrm>
            <a:off x="2178050" y="83820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600">
                <a:solidFill>
                  <a:schemeClr val="bg1"/>
                </a:solidFill>
                <a:latin typeface="Arial" charset="0"/>
              </a:rPr>
              <a:t>CT</a:t>
            </a:r>
            <a:endParaRPr lang="pt-PT" altLang="pt-BR" sz="1600">
              <a:solidFill>
                <a:schemeClr val="bg1"/>
              </a:solidFill>
              <a:latin typeface="Arial" charset="0"/>
            </a:endParaRPr>
          </a:p>
        </p:txBody>
      </p:sp>
      <p:sp>
        <p:nvSpPr>
          <p:cNvPr id="34860" name="Text Box 44"/>
          <p:cNvSpPr txBox="1">
            <a:spLocks noChangeArrowheads="1"/>
          </p:cNvSpPr>
          <p:nvPr/>
        </p:nvSpPr>
        <p:spPr bwMode="auto">
          <a:xfrm>
            <a:off x="3152775" y="822325"/>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600">
                <a:solidFill>
                  <a:schemeClr val="bg1"/>
                </a:solidFill>
                <a:latin typeface="Arial" charset="0"/>
              </a:rPr>
              <a:t>MRI</a:t>
            </a:r>
            <a:endParaRPr lang="pt-PT" altLang="pt-BR" sz="1600">
              <a:solidFill>
                <a:schemeClr val="bg1"/>
              </a:solidFill>
              <a:latin typeface="Arial" charset="0"/>
            </a:endParaRPr>
          </a:p>
        </p:txBody>
      </p:sp>
      <p:sp>
        <p:nvSpPr>
          <p:cNvPr id="34861" name="Text Box 45"/>
          <p:cNvSpPr txBox="1">
            <a:spLocks noChangeArrowheads="1"/>
          </p:cNvSpPr>
          <p:nvPr/>
        </p:nvSpPr>
        <p:spPr bwMode="auto">
          <a:xfrm>
            <a:off x="4235450" y="8382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600">
                <a:solidFill>
                  <a:schemeClr val="bg1"/>
                </a:solidFill>
                <a:latin typeface="Arial" charset="0"/>
              </a:rPr>
              <a:t>MRI</a:t>
            </a:r>
            <a:endParaRPr lang="pt-PT" altLang="pt-BR" sz="1600">
              <a:solidFill>
                <a:schemeClr val="bg1"/>
              </a:solidFill>
              <a:latin typeface="Arial" charset="0"/>
            </a:endParaRPr>
          </a:p>
        </p:txBody>
      </p:sp>
      <p:sp>
        <p:nvSpPr>
          <p:cNvPr id="34862" name="Text Box 46"/>
          <p:cNvSpPr txBox="1">
            <a:spLocks noChangeArrowheads="1"/>
          </p:cNvSpPr>
          <p:nvPr/>
        </p:nvSpPr>
        <p:spPr bwMode="auto">
          <a:xfrm>
            <a:off x="7283450" y="5764213"/>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200">
                <a:solidFill>
                  <a:schemeClr val="bg1"/>
                </a:solidFill>
                <a:latin typeface="Arial" charset="0"/>
              </a:rPr>
              <a:t>MRI</a:t>
            </a:r>
            <a:endParaRPr lang="pt-PT" altLang="pt-BR" sz="1200">
              <a:solidFill>
                <a:schemeClr val="bg1"/>
              </a:solidFill>
              <a:latin typeface="Arial" charset="0"/>
            </a:endParaRPr>
          </a:p>
        </p:txBody>
      </p:sp>
      <p:sp>
        <p:nvSpPr>
          <p:cNvPr id="34863" name="Text Box 47"/>
          <p:cNvSpPr txBox="1">
            <a:spLocks noChangeArrowheads="1"/>
          </p:cNvSpPr>
          <p:nvPr/>
        </p:nvSpPr>
        <p:spPr bwMode="auto">
          <a:xfrm>
            <a:off x="3501381" y="2348880"/>
            <a:ext cx="78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400" dirty="0">
                <a:solidFill>
                  <a:schemeClr val="bg1"/>
                </a:solidFill>
                <a:latin typeface="Arial" charset="0"/>
              </a:rPr>
              <a:t>DICOM</a:t>
            </a:r>
          </a:p>
          <a:p>
            <a:r>
              <a:rPr lang="pt-BR" altLang="pt-BR" sz="1400" dirty="0">
                <a:solidFill>
                  <a:schemeClr val="bg1"/>
                </a:solidFill>
                <a:latin typeface="Arial" charset="0"/>
              </a:rPr>
              <a:t>Server</a:t>
            </a:r>
            <a:endParaRPr lang="pt-PT" altLang="pt-BR" sz="1400" dirty="0">
              <a:solidFill>
                <a:schemeClr val="bg1"/>
              </a:solidFill>
              <a:latin typeface="Arial" charset="0"/>
            </a:endParaRPr>
          </a:p>
        </p:txBody>
      </p:sp>
      <p:sp>
        <p:nvSpPr>
          <p:cNvPr id="34864" name="Text Box 48"/>
          <p:cNvSpPr txBox="1">
            <a:spLocks noChangeArrowheads="1"/>
          </p:cNvSpPr>
          <p:nvPr/>
        </p:nvSpPr>
        <p:spPr bwMode="auto">
          <a:xfrm>
            <a:off x="1873250" y="4016375"/>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400">
                <a:solidFill>
                  <a:schemeClr val="bg1"/>
                </a:solidFill>
                <a:latin typeface="Arial" charset="0"/>
              </a:rPr>
              <a:t>Workstations</a:t>
            </a:r>
            <a:endParaRPr lang="pt-PT" altLang="pt-BR" sz="1400">
              <a:solidFill>
                <a:schemeClr val="bg1"/>
              </a:solidFill>
              <a:latin typeface="Arial" charset="0"/>
            </a:endParaRPr>
          </a:p>
        </p:txBody>
      </p:sp>
      <p:sp>
        <p:nvSpPr>
          <p:cNvPr id="34865" name="Text Box 49"/>
          <p:cNvSpPr txBox="1">
            <a:spLocks noChangeArrowheads="1"/>
          </p:cNvSpPr>
          <p:nvPr/>
        </p:nvSpPr>
        <p:spPr bwMode="auto">
          <a:xfrm>
            <a:off x="257175" y="5062538"/>
            <a:ext cx="860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200">
                <a:solidFill>
                  <a:schemeClr val="bg1"/>
                </a:solidFill>
                <a:latin typeface="Arial" charset="0"/>
              </a:rPr>
              <a:t>Musc-Esq</a:t>
            </a:r>
            <a:endParaRPr lang="pt-PT" altLang="pt-BR" sz="1200">
              <a:solidFill>
                <a:schemeClr val="bg1"/>
              </a:solidFill>
              <a:latin typeface="Arial" charset="0"/>
            </a:endParaRPr>
          </a:p>
        </p:txBody>
      </p:sp>
      <p:sp>
        <p:nvSpPr>
          <p:cNvPr id="34866" name="Text Box 50"/>
          <p:cNvSpPr txBox="1">
            <a:spLocks noChangeArrowheads="1"/>
          </p:cNvSpPr>
          <p:nvPr/>
        </p:nvSpPr>
        <p:spPr bwMode="auto">
          <a:xfrm>
            <a:off x="1171575" y="5062538"/>
            <a:ext cx="3349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200">
                <a:solidFill>
                  <a:schemeClr val="bg1"/>
                </a:solidFill>
                <a:latin typeface="Arial" charset="0"/>
              </a:rPr>
              <a:t>Neuro          Abdome       Tórax           Pediatria</a:t>
            </a:r>
            <a:endParaRPr lang="pt-PT" altLang="pt-BR" sz="1200">
              <a:solidFill>
                <a:schemeClr val="bg1"/>
              </a:solidFill>
              <a:latin typeface="Arial" charset="0"/>
            </a:endParaRPr>
          </a:p>
        </p:txBody>
      </p:sp>
      <p:sp>
        <p:nvSpPr>
          <p:cNvPr id="34867" name="Text Box 51"/>
          <p:cNvSpPr txBox="1">
            <a:spLocks noChangeArrowheads="1"/>
          </p:cNvSpPr>
          <p:nvPr/>
        </p:nvSpPr>
        <p:spPr bwMode="auto">
          <a:xfrm>
            <a:off x="4845050" y="29210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000" b="1">
                <a:solidFill>
                  <a:schemeClr val="bg1"/>
                </a:solidFill>
                <a:latin typeface="Arial" charset="0"/>
              </a:rPr>
              <a:t>Web Server</a:t>
            </a:r>
            <a:endParaRPr lang="pt-PT" altLang="pt-BR" sz="1000" b="1">
              <a:solidFill>
                <a:schemeClr val="bg1"/>
              </a:solidFill>
              <a:latin typeface="Arial" charset="0"/>
            </a:endParaRPr>
          </a:p>
        </p:txBody>
      </p:sp>
      <p:sp>
        <p:nvSpPr>
          <p:cNvPr id="34868" name="Text Box 52"/>
          <p:cNvSpPr txBox="1">
            <a:spLocks noChangeArrowheads="1"/>
          </p:cNvSpPr>
          <p:nvPr/>
        </p:nvSpPr>
        <p:spPr bwMode="auto">
          <a:xfrm>
            <a:off x="6876256" y="4437112"/>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200" dirty="0">
                <a:solidFill>
                  <a:schemeClr val="bg1"/>
                </a:solidFill>
                <a:latin typeface="Arial" charset="0"/>
              </a:rPr>
              <a:t>Mini</a:t>
            </a:r>
          </a:p>
          <a:p>
            <a:r>
              <a:rPr lang="pt-BR" altLang="pt-BR" sz="1200" dirty="0">
                <a:solidFill>
                  <a:schemeClr val="bg1"/>
                </a:solidFill>
                <a:latin typeface="Arial" charset="0"/>
              </a:rPr>
              <a:t>Server - RW</a:t>
            </a:r>
            <a:endParaRPr lang="pt-PT" altLang="pt-BR" sz="1200" dirty="0">
              <a:solidFill>
                <a:schemeClr val="bg1"/>
              </a:solidFill>
              <a:latin typeface="Arial" charset="0"/>
            </a:endParaRPr>
          </a:p>
        </p:txBody>
      </p:sp>
      <p:sp>
        <p:nvSpPr>
          <p:cNvPr id="34869" name="Text Box 53"/>
          <p:cNvSpPr txBox="1">
            <a:spLocks noChangeArrowheads="1"/>
          </p:cNvSpPr>
          <p:nvPr/>
        </p:nvSpPr>
        <p:spPr bwMode="auto">
          <a:xfrm>
            <a:off x="1031467" y="2111375"/>
            <a:ext cx="872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pt-BR" altLang="pt-BR" sz="1400">
                <a:solidFill>
                  <a:schemeClr val="bg1"/>
                </a:solidFill>
                <a:latin typeface="Arial" charset="0"/>
              </a:rPr>
              <a:t>JukeBox</a:t>
            </a:r>
          </a:p>
          <a:p>
            <a:pPr algn="just"/>
            <a:r>
              <a:rPr lang="pt-BR" altLang="pt-BR" sz="1400">
                <a:solidFill>
                  <a:schemeClr val="bg1"/>
                </a:solidFill>
                <a:latin typeface="Arial" charset="0"/>
              </a:rPr>
              <a:t>DVD</a:t>
            </a:r>
            <a:endParaRPr lang="pt-PT" altLang="pt-BR" sz="1400">
              <a:solidFill>
                <a:schemeClr val="bg1"/>
              </a:solidFill>
              <a:latin typeface="Arial" charset="0"/>
            </a:endParaRPr>
          </a:p>
        </p:txBody>
      </p:sp>
      <p:sp>
        <p:nvSpPr>
          <p:cNvPr id="34870" name="Text Box 54"/>
          <p:cNvSpPr txBox="1">
            <a:spLocks noChangeArrowheads="1"/>
          </p:cNvSpPr>
          <p:nvPr/>
        </p:nvSpPr>
        <p:spPr bwMode="auto">
          <a:xfrm>
            <a:off x="5911850" y="3505200"/>
            <a:ext cx="19752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400" i="1" dirty="0" smtClean="0">
                <a:solidFill>
                  <a:schemeClr val="bg1"/>
                </a:solidFill>
                <a:latin typeface="Arial" charset="0"/>
              </a:rPr>
              <a:t>Conexão Banda Larga</a:t>
            </a:r>
            <a:endParaRPr lang="pt-PT" altLang="pt-BR" sz="1400" i="1" dirty="0">
              <a:solidFill>
                <a:schemeClr val="bg1"/>
              </a:solidFill>
              <a:latin typeface="Arial" charset="0"/>
            </a:endParaRPr>
          </a:p>
        </p:txBody>
      </p:sp>
      <p:sp>
        <p:nvSpPr>
          <p:cNvPr id="34871" name="Line 55"/>
          <p:cNvSpPr>
            <a:spLocks noChangeShapeType="1"/>
          </p:cNvSpPr>
          <p:nvPr/>
        </p:nvSpPr>
        <p:spPr bwMode="auto">
          <a:xfrm flipH="1">
            <a:off x="5607050" y="2362200"/>
            <a:ext cx="1295400" cy="457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34872" name="Text Box 56"/>
          <p:cNvSpPr txBox="1">
            <a:spLocks noChangeArrowheads="1"/>
          </p:cNvSpPr>
          <p:nvPr/>
        </p:nvSpPr>
        <p:spPr bwMode="auto">
          <a:xfrm>
            <a:off x="4975225" y="868363"/>
            <a:ext cx="403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pt-BR" altLang="pt-BR" sz="1200">
                <a:solidFill>
                  <a:schemeClr val="bg1"/>
                </a:solidFill>
                <a:latin typeface="Arial" charset="0"/>
              </a:rPr>
              <a:t>CR</a:t>
            </a:r>
            <a:endParaRPr lang="pt-PT" altLang="pt-BR" sz="1200">
              <a:solidFill>
                <a:schemeClr val="bg1"/>
              </a:solidFill>
              <a:latin typeface="Arial" charset="0"/>
            </a:endParaRPr>
          </a:p>
        </p:txBody>
      </p:sp>
      <p:pic>
        <p:nvPicPr>
          <p:cNvPr id="34873" name="Picture 57" descr="950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20850" y="2286000"/>
            <a:ext cx="542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4" name="Picture 58" descr="c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0450" y="5943600"/>
            <a:ext cx="3968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5" name="Line 59"/>
          <p:cNvSpPr>
            <a:spLocks noChangeShapeType="1"/>
          </p:cNvSpPr>
          <p:nvPr/>
        </p:nvSpPr>
        <p:spPr bwMode="auto">
          <a:xfrm>
            <a:off x="6445250" y="5562600"/>
            <a:ext cx="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76" name="Text Box 60"/>
          <p:cNvSpPr txBox="1">
            <a:spLocks noChangeArrowheads="1"/>
          </p:cNvSpPr>
          <p:nvPr/>
        </p:nvSpPr>
        <p:spPr bwMode="auto">
          <a:xfrm>
            <a:off x="6084168" y="5733256"/>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200" dirty="0">
                <a:solidFill>
                  <a:schemeClr val="bg1"/>
                </a:solidFill>
                <a:latin typeface="Arial" charset="0"/>
              </a:rPr>
              <a:t>CR</a:t>
            </a:r>
          </a:p>
        </p:txBody>
      </p:sp>
      <p:sp>
        <p:nvSpPr>
          <p:cNvPr id="34877" name="Line 61"/>
          <p:cNvSpPr>
            <a:spLocks noChangeShapeType="1"/>
          </p:cNvSpPr>
          <p:nvPr/>
        </p:nvSpPr>
        <p:spPr bwMode="auto">
          <a:xfrm flipV="1">
            <a:off x="8121650" y="4724400"/>
            <a:ext cx="685800" cy="838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pic>
        <p:nvPicPr>
          <p:cNvPr id="34878" name="Picture 62" descr="DOLS_PE_4400_3-4rf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2450" y="2819400"/>
            <a:ext cx="1108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9" name="Picture 63" descr="hard_market2784407383"/>
          <p:cNvPicPr>
            <a:picLocks noChangeAspect="1" noChangeArrowheads="1"/>
          </p:cNvPicPr>
          <p:nvPr/>
        </p:nvPicPr>
        <p:blipFill>
          <a:blip r:embed="rId13" cstate="print">
            <a:extLst>
              <a:ext uri="{28A0092B-C50C-407E-A947-70E740481C1C}">
                <a14:useLocalDpi xmlns:a14="http://schemas.microsoft.com/office/drawing/2010/main" val="0"/>
              </a:ext>
            </a:extLst>
          </a:blip>
          <a:srcRect l="13792" r="17241"/>
          <a:stretch>
            <a:fillRect/>
          </a:stretch>
        </p:blipFill>
        <p:spPr bwMode="auto">
          <a:xfrm>
            <a:off x="8785225" y="4572000"/>
            <a:ext cx="327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0" name="Picture 64" descr="hard_market2784407383"/>
          <p:cNvPicPr>
            <a:picLocks noChangeAspect="1" noChangeArrowheads="1"/>
          </p:cNvPicPr>
          <p:nvPr/>
        </p:nvPicPr>
        <p:blipFill>
          <a:blip r:embed="rId13">
            <a:extLst>
              <a:ext uri="{28A0092B-C50C-407E-A947-70E740481C1C}">
                <a14:useLocalDpi xmlns:a14="http://schemas.microsoft.com/office/drawing/2010/main" val="0"/>
              </a:ext>
            </a:extLst>
          </a:blip>
          <a:srcRect l="13792" r="17241"/>
          <a:stretch>
            <a:fillRect/>
          </a:stretch>
        </p:blipFill>
        <p:spPr bwMode="auto">
          <a:xfrm>
            <a:off x="5149850" y="4114800"/>
            <a:ext cx="449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81" name="Line 65"/>
          <p:cNvSpPr>
            <a:spLocks noChangeShapeType="1"/>
          </p:cNvSpPr>
          <p:nvPr/>
        </p:nvSpPr>
        <p:spPr bwMode="auto">
          <a:xfrm>
            <a:off x="4159250" y="3962400"/>
            <a:ext cx="990600" cy="304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82" name="Text Box 66"/>
          <p:cNvSpPr txBox="1">
            <a:spLocks noChangeArrowheads="1"/>
          </p:cNvSpPr>
          <p:nvPr/>
        </p:nvSpPr>
        <p:spPr bwMode="auto">
          <a:xfrm>
            <a:off x="4921250" y="4876800"/>
            <a:ext cx="944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200">
                <a:solidFill>
                  <a:schemeClr val="bg1"/>
                </a:solidFill>
                <a:latin typeface="Arial" charset="0"/>
              </a:rPr>
              <a:t>Impressora</a:t>
            </a:r>
          </a:p>
        </p:txBody>
      </p:sp>
      <p:sp>
        <p:nvSpPr>
          <p:cNvPr id="34883" name="Text Box 67"/>
          <p:cNvSpPr txBox="1">
            <a:spLocks noChangeArrowheads="1"/>
          </p:cNvSpPr>
          <p:nvPr/>
        </p:nvSpPr>
        <p:spPr bwMode="auto">
          <a:xfrm>
            <a:off x="8326438" y="4330700"/>
            <a:ext cx="817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000">
                <a:solidFill>
                  <a:schemeClr val="bg1"/>
                </a:solidFill>
                <a:latin typeface="Arial" charset="0"/>
              </a:rPr>
              <a:t>Impressora</a:t>
            </a:r>
          </a:p>
        </p:txBody>
      </p:sp>
      <p:sp>
        <p:nvSpPr>
          <p:cNvPr id="34884" name="Text Box 68"/>
          <p:cNvSpPr txBox="1">
            <a:spLocks noChangeArrowheads="1"/>
          </p:cNvSpPr>
          <p:nvPr/>
        </p:nvSpPr>
        <p:spPr bwMode="auto">
          <a:xfrm>
            <a:off x="5988050" y="3962400"/>
            <a:ext cx="1447800" cy="254000"/>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000" b="1">
                <a:solidFill>
                  <a:schemeClr val="bg1"/>
                </a:solidFill>
                <a:latin typeface="Arial" charset="0"/>
              </a:rPr>
              <a:t>Unidade Remota</a:t>
            </a:r>
          </a:p>
        </p:txBody>
      </p:sp>
      <p:grpSp>
        <p:nvGrpSpPr>
          <p:cNvPr id="34885" name="Group 69"/>
          <p:cNvGrpSpPr>
            <a:grpSpLocks/>
          </p:cNvGrpSpPr>
          <p:nvPr/>
        </p:nvGrpSpPr>
        <p:grpSpPr bwMode="auto">
          <a:xfrm>
            <a:off x="6750050" y="1066800"/>
            <a:ext cx="2168525" cy="2255838"/>
            <a:chOff x="4272" y="672"/>
            <a:chExt cx="1366" cy="1421"/>
          </a:xfrm>
        </p:grpSpPr>
        <p:pic>
          <p:nvPicPr>
            <p:cNvPr id="34915" name="Picture 70"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4320" y="81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6" name="Picture 71"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5040" y="105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7" name="Picture 72" descr="workstation"/>
            <p:cNvPicPr>
              <a:picLocks noChangeAspect="1" noChangeArrowheads="1"/>
            </p:cNvPicPr>
            <p:nvPr/>
          </p:nvPicPr>
          <p:blipFill>
            <a:blip r:embed="rId5" cstate="print">
              <a:extLst>
                <a:ext uri="{28A0092B-C50C-407E-A947-70E740481C1C}">
                  <a14:useLocalDpi xmlns:a14="http://schemas.microsoft.com/office/drawing/2010/main" val="0"/>
                </a:ext>
              </a:extLst>
            </a:blip>
            <a:srcRect l="11572" r="16682" b="8943"/>
            <a:stretch>
              <a:fillRect/>
            </a:stretch>
          </p:blipFill>
          <p:spPr bwMode="auto">
            <a:xfrm>
              <a:off x="5040" y="1632"/>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 name="Text Box 73"/>
            <p:cNvSpPr txBox="1">
              <a:spLocks noChangeArrowheads="1"/>
            </p:cNvSpPr>
            <p:nvPr/>
          </p:nvSpPr>
          <p:spPr bwMode="auto">
            <a:xfrm>
              <a:off x="4320" y="672"/>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200">
                  <a:solidFill>
                    <a:schemeClr val="bg1"/>
                  </a:solidFill>
                  <a:latin typeface="Arial" charset="0"/>
                </a:rPr>
                <a:t>Casa</a:t>
              </a:r>
            </a:p>
          </p:txBody>
        </p:sp>
        <p:sp>
          <p:nvSpPr>
            <p:cNvPr id="34919" name="Text Box 74"/>
            <p:cNvSpPr txBox="1">
              <a:spLocks noChangeArrowheads="1"/>
            </p:cNvSpPr>
            <p:nvPr/>
          </p:nvSpPr>
          <p:spPr bwMode="auto">
            <a:xfrm>
              <a:off x="4944" y="864"/>
              <a:ext cx="4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200">
                  <a:solidFill>
                    <a:schemeClr val="bg1"/>
                  </a:solidFill>
                  <a:latin typeface="Arial" charset="0"/>
                </a:rPr>
                <a:t>intranet</a:t>
              </a:r>
            </a:p>
          </p:txBody>
        </p:sp>
        <p:sp>
          <p:nvSpPr>
            <p:cNvPr id="34920" name="Text Box 75"/>
            <p:cNvSpPr txBox="1">
              <a:spLocks noChangeArrowheads="1"/>
            </p:cNvSpPr>
            <p:nvPr/>
          </p:nvSpPr>
          <p:spPr bwMode="auto">
            <a:xfrm>
              <a:off x="4704" y="1920"/>
              <a:ext cx="9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200">
                  <a:solidFill>
                    <a:schemeClr val="bg1"/>
                  </a:solidFill>
                  <a:latin typeface="Arial" charset="0"/>
                </a:rPr>
                <a:t>Consultório médico</a:t>
              </a:r>
            </a:p>
          </p:txBody>
        </p:sp>
        <p:sp>
          <p:nvSpPr>
            <p:cNvPr id="471116" name="Oval 76"/>
            <p:cNvSpPr>
              <a:spLocks noChangeArrowheads="1"/>
            </p:cNvSpPr>
            <p:nvPr/>
          </p:nvSpPr>
          <p:spPr bwMode="auto">
            <a:xfrm>
              <a:off x="4368" y="1344"/>
              <a:ext cx="480" cy="288"/>
            </a:xfrm>
            <a:prstGeom prst="ellipse">
              <a:avLst/>
            </a:prstGeom>
            <a:gradFill rotWithShape="0">
              <a:gsLst>
                <a:gs pos="0">
                  <a:schemeClr val="accent1"/>
                </a:gs>
                <a:gs pos="100000">
                  <a:schemeClr val="accent1">
                    <a:gamma/>
                    <a:shade val="40000"/>
                    <a:invGamma/>
                  </a:schemeClr>
                </a:gs>
              </a:gsLst>
              <a:lin ang="2700000" scaled="1"/>
            </a:gradFill>
            <a:ln w="9525">
              <a:noFill/>
              <a:round/>
              <a:headEnd/>
              <a:tailEnd/>
            </a:ln>
            <a:effectLst/>
          </p:spPr>
          <p:txBody>
            <a:bodyPr wrap="none" anchor="ctr"/>
            <a:lstStyle/>
            <a:p>
              <a:pPr>
                <a:defRPr/>
              </a:pPr>
              <a:endParaRPr lang="pt-BR">
                <a:solidFill>
                  <a:schemeClr val="bg1"/>
                </a:solidFill>
              </a:endParaRPr>
            </a:p>
          </p:txBody>
        </p:sp>
        <p:sp>
          <p:nvSpPr>
            <p:cNvPr id="34922" name="Text Box 77"/>
            <p:cNvSpPr txBox="1">
              <a:spLocks noChangeArrowheads="1"/>
            </p:cNvSpPr>
            <p:nvPr/>
          </p:nvSpPr>
          <p:spPr bwMode="auto">
            <a:xfrm>
              <a:off x="4368" y="1392"/>
              <a:ext cx="4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200">
                  <a:solidFill>
                    <a:schemeClr val="bg1"/>
                  </a:solidFill>
                  <a:latin typeface="Arial" charset="0"/>
                </a:rPr>
                <a:t>Internet</a:t>
              </a:r>
            </a:p>
          </p:txBody>
        </p:sp>
        <p:sp>
          <p:nvSpPr>
            <p:cNvPr id="34923" name="Line 78"/>
            <p:cNvSpPr>
              <a:spLocks noChangeShapeType="1"/>
            </p:cNvSpPr>
            <p:nvPr/>
          </p:nvSpPr>
          <p:spPr bwMode="auto">
            <a:xfrm>
              <a:off x="4512" y="1104"/>
              <a:ext cx="48" cy="24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34924" name="Line 79"/>
            <p:cNvSpPr>
              <a:spLocks noChangeShapeType="1"/>
            </p:cNvSpPr>
            <p:nvPr/>
          </p:nvSpPr>
          <p:spPr bwMode="auto">
            <a:xfrm flipH="1">
              <a:off x="4800" y="1248"/>
              <a:ext cx="240" cy="14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34925" name="Line 80"/>
            <p:cNvSpPr>
              <a:spLocks noChangeShapeType="1"/>
            </p:cNvSpPr>
            <p:nvPr/>
          </p:nvSpPr>
          <p:spPr bwMode="auto">
            <a:xfrm flipH="1" flipV="1">
              <a:off x="4752" y="1584"/>
              <a:ext cx="288" cy="24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34926" name="Rectangle 81"/>
            <p:cNvSpPr>
              <a:spLocks noChangeArrowheads="1"/>
            </p:cNvSpPr>
            <p:nvPr/>
          </p:nvSpPr>
          <p:spPr bwMode="auto">
            <a:xfrm>
              <a:off x="4272" y="672"/>
              <a:ext cx="1344" cy="1392"/>
            </a:xfrm>
            <a:prstGeom prst="rect">
              <a:avLst/>
            </a:prstGeom>
            <a:noFill/>
            <a:ln w="952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solidFill>
                  <a:schemeClr val="bg1"/>
                </a:solidFill>
              </a:endParaRPr>
            </a:p>
          </p:txBody>
        </p:sp>
      </p:grpSp>
      <p:pic>
        <p:nvPicPr>
          <p:cNvPr id="34886" name="Picture 82" descr="SIERRA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82013" y="5334000"/>
            <a:ext cx="4746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87" name="Line 83"/>
          <p:cNvSpPr>
            <a:spLocks noChangeShapeType="1"/>
          </p:cNvSpPr>
          <p:nvPr/>
        </p:nvSpPr>
        <p:spPr bwMode="auto">
          <a:xfrm>
            <a:off x="8350250" y="5562600"/>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pt-BR">
              <a:solidFill>
                <a:schemeClr val="bg1"/>
              </a:solidFill>
            </a:endParaRPr>
          </a:p>
        </p:txBody>
      </p:sp>
      <p:sp>
        <p:nvSpPr>
          <p:cNvPr id="34888" name="Text Box 84"/>
          <p:cNvSpPr txBox="1">
            <a:spLocks noChangeArrowheads="1"/>
          </p:cNvSpPr>
          <p:nvPr/>
        </p:nvSpPr>
        <p:spPr bwMode="auto">
          <a:xfrm>
            <a:off x="8370888" y="6223000"/>
            <a:ext cx="633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000">
                <a:solidFill>
                  <a:schemeClr val="bg1"/>
                </a:solidFill>
                <a:latin typeface="Arial" charset="0"/>
              </a:rPr>
              <a:t>scanner</a:t>
            </a:r>
          </a:p>
        </p:txBody>
      </p:sp>
      <p:sp>
        <p:nvSpPr>
          <p:cNvPr id="34889" name="Line 85"/>
          <p:cNvSpPr>
            <a:spLocks noChangeShapeType="1"/>
          </p:cNvSpPr>
          <p:nvPr/>
        </p:nvSpPr>
        <p:spPr bwMode="auto">
          <a:xfrm>
            <a:off x="7664450" y="5562600"/>
            <a:ext cx="0" cy="457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pic>
        <p:nvPicPr>
          <p:cNvPr id="34890" name="Picture 86" descr="DOLS_PE_4400_3-4rf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1773238"/>
            <a:ext cx="346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1" name="Text Box 87"/>
          <p:cNvSpPr txBox="1">
            <a:spLocks noChangeArrowheads="1"/>
          </p:cNvSpPr>
          <p:nvPr/>
        </p:nvSpPr>
        <p:spPr bwMode="auto">
          <a:xfrm>
            <a:off x="250825" y="23495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1200">
                <a:solidFill>
                  <a:schemeClr val="bg1"/>
                </a:solidFill>
              </a:rPr>
              <a:t>Worklist</a:t>
            </a:r>
          </a:p>
          <a:p>
            <a:pPr eaLnBrk="1" hangingPunct="1"/>
            <a:r>
              <a:rPr lang="pt-BR" altLang="pt-BR" sz="1200">
                <a:solidFill>
                  <a:schemeClr val="bg1"/>
                </a:solidFill>
              </a:rPr>
              <a:t>server</a:t>
            </a:r>
          </a:p>
        </p:txBody>
      </p:sp>
      <p:sp>
        <p:nvSpPr>
          <p:cNvPr id="34892" name="Line 88"/>
          <p:cNvSpPr>
            <a:spLocks noChangeShapeType="1"/>
          </p:cNvSpPr>
          <p:nvPr/>
        </p:nvSpPr>
        <p:spPr bwMode="auto">
          <a:xfrm flipV="1">
            <a:off x="611188" y="2057400"/>
            <a:ext cx="735012" cy="31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893" name="Text Box 89"/>
          <p:cNvSpPr txBox="1">
            <a:spLocks noChangeArrowheads="1"/>
          </p:cNvSpPr>
          <p:nvPr/>
        </p:nvSpPr>
        <p:spPr bwMode="auto">
          <a:xfrm>
            <a:off x="4216896" y="5551264"/>
            <a:ext cx="1219200" cy="254000"/>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pt-BR" altLang="pt-BR" sz="1000" b="1" dirty="0">
                <a:solidFill>
                  <a:schemeClr val="bg1"/>
                </a:solidFill>
                <a:latin typeface="Arial" charset="0"/>
              </a:rPr>
              <a:t>Unidade Central</a:t>
            </a:r>
          </a:p>
        </p:txBody>
      </p:sp>
      <p:pic>
        <p:nvPicPr>
          <p:cNvPr id="34894" name="Picture 90" descr="inter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2050" y="60198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5" name="Picture 91" descr="97590"/>
          <p:cNvPicPr>
            <a:picLocks noChangeAspect="1" noChangeArrowheads="1"/>
          </p:cNvPicPr>
          <p:nvPr/>
        </p:nvPicPr>
        <p:blipFill>
          <a:blip r:embed="rId16">
            <a:extLst>
              <a:ext uri="{28A0092B-C50C-407E-A947-70E740481C1C}">
                <a14:useLocalDpi xmlns:a14="http://schemas.microsoft.com/office/drawing/2010/main" val="0"/>
              </a:ext>
            </a:extLst>
          </a:blip>
          <a:srcRect t="25917" b="25166"/>
          <a:stretch>
            <a:fillRect/>
          </a:stretch>
        </p:blipFill>
        <p:spPr bwMode="auto">
          <a:xfrm>
            <a:off x="571500" y="3370263"/>
            <a:ext cx="1266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6" name="Text Box 92"/>
          <p:cNvSpPr txBox="1">
            <a:spLocks noChangeArrowheads="1"/>
          </p:cNvSpPr>
          <p:nvPr/>
        </p:nvSpPr>
        <p:spPr bwMode="auto">
          <a:xfrm>
            <a:off x="844550" y="31464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pt-BR" altLang="pt-BR" sz="1400">
                <a:solidFill>
                  <a:schemeClr val="bg1"/>
                </a:solidFill>
                <a:latin typeface="Arial" charset="0"/>
              </a:rPr>
              <a:t>RAID</a:t>
            </a:r>
            <a:endParaRPr lang="pt-PT" altLang="pt-BR" sz="1400">
              <a:solidFill>
                <a:schemeClr val="bg1"/>
              </a:solidFill>
              <a:latin typeface="Arial" charset="0"/>
            </a:endParaRPr>
          </a:p>
        </p:txBody>
      </p:sp>
      <p:grpSp>
        <p:nvGrpSpPr>
          <p:cNvPr id="3" name="Group 93"/>
          <p:cNvGrpSpPr>
            <a:grpSpLocks/>
          </p:cNvGrpSpPr>
          <p:nvPr/>
        </p:nvGrpSpPr>
        <p:grpSpPr bwMode="auto">
          <a:xfrm>
            <a:off x="611188" y="1773064"/>
            <a:ext cx="2952750" cy="431800"/>
            <a:chOff x="385" y="1026"/>
            <a:chExt cx="1860" cy="272"/>
          </a:xfrm>
        </p:grpSpPr>
        <p:sp>
          <p:nvSpPr>
            <p:cNvPr id="34913" name="Line 94"/>
            <p:cNvSpPr>
              <a:spLocks noChangeShapeType="1"/>
            </p:cNvSpPr>
            <p:nvPr/>
          </p:nvSpPr>
          <p:spPr bwMode="auto">
            <a:xfrm>
              <a:off x="385" y="1207"/>
              <a:ext cx="186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914" name="Line 95"/>
            <p:cNvSpPr>
              <a:spLocks noChangeShapeType="1"/>
            </p:cNvSpPr>
            <p:nvPr/>
          </p:nvSpPr>
          <p:spPr bwMode="auto">
            <a:xfrm>
              <a:off x="2245" y="1026"/>
              <a:ext cx="0" cy="27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sp>
        <p:nvSpPr>
          <p:cNvPr id="471136" name="Text Box 96"/>
          <p:cNvSpPr txBox="1">
            <a:spLocks noChangeArrowheads="1"/>
          </p:cNvSpPr>
          <p:nvPr/>
        </p:nvSpPr>
        <p:spPr bwMode="auto">
          <a:xfrm>
            <a:off x="3616771" y="1844824"/>
            <a:ext cx="811213"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dirty="0">
                <a:latin typeface="Arial" charset="0"/>
              </a:rPr>
              <a:t>MWM</a:t>
            </a:r>
            <a:endParaRPr lang="en-US" altLang="pt-BR" dirty="0">
              <a:latin typeface="Arial" charset="0"/>
            </a:endParaRPr>
          </a:p>
        </p:txBody>
      </p:sp>
      <p:sp>
        <p:nvSpPr>
          <p:cNvPr id="471137" name="Line 97"/>
          <p:cNvSpPr>
            <a:spLocks noChangeShapeType="1"/>
          </p:cNvSpPr>
          <p:nvPr/>
        </p:nvSpPr>
        <p:spPr bwMode="auto">
          <a:xfrm>
            <a:off x="3563888" y="1700213"/>
            <a:ext cx="0" cy="12239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471138" name="Text Box 98"/>
          <p:cNvSpPr txBox="1">
            <a:spLocks noChangeArrowheads="1"/>
          </p:cNvSpPr>
          <p:nvPr/>
        </p:nvSpPr>
        <p:spPr bwMode="auto">
          <a:xfrm>
            <a:off x="3595365" y="1772816"/>
            <a:ext cx="1336675" cy="581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1600" dirty="0">
                <a:latin typeface="Arial" charset="0"/>
              </a:rPr>
              <a:t>C-</a:t>
            </a:r>
            <a:r>
              <a:rPr lang="pt-BR" altLang="pt-BR" sz="1600" dirty="0" err="1">
                <a:latin typeface="Arial" charset="0"/>
              </a:rPr>
              <a:t>Store</a:t>
            </a:r>
            <a:endParaRPr lang="pt-BR" altLang="pt-BR" sz="1600" dirty="0">
              <a:latin typeface="Arial" charset="0"/>
            </a:endParaRPr>
          </a:p>
          <a:p>
            <a:pPr eaLnBrk="1" hangingPunct="1"/>
            <a:r>
              <a:rPr lang="pt-BR" altLang="pt-BR" sz="1600" dirty="0" err="1">
                <a:latin typeface="Arial" charset="0"/>
              </a:rPr>
              <a:t>Commitment</a:t>
            </a:r>
            <a:endParaRPr lang="en-US" altLang="pt-BR" sz="1600" dirty="0">
              <a:latin typeface="Arial" charset="0"/>
            </a:endParaRPr>
          </a:p>
        </p:txBody>
      </p:sp>
      <p:grpSp>
        <p:nvGrpSpPr>
          <p:cNvPr id="4" name="Group 99"/>
          <p:cNvGrpSpPr>
            <a:grpSpLocks/>
          </p:cNvGrpSpPr>
          <p:nvPr/>
        </p:nvGrpSpPr>
        <p:grpSpPr bwMode="auto">
          <a:xfrm>
            <a:off x="2555875" y="4005263"/>
            <a:ext cx="1152525" cy="503237"/>
            <a:chOff x="1610" y="2523"/>
            <a:chExt cx="726" cy="317"/>
          </a:xfrm>
        </p:grpSpPr>
        <p:sp>
          <p:nvSpPr>
            <p:cNvPr id="34910" name="Line 100"/>
            <p:cNvSpPr>
              <a:spLocks noChangeShapeType="1"/>
            </p:cNvSpPr>
            <p:nvPr/>
          </p:nvSpPr>
          <p:spPr bwMode="auto">
            <a:xfrm>
              <a:off x="2336" y="2523"/>
              <a:ext cx="0" cy="18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911" name="Line 101"/>
            <p:cNvSpPr>
              <a:spLocks noChangeShapeType="1"/>
            </p:cNvSpPr>
            <p:nvPr/>
          </p:nvSpPr>
          <p:spPr bwMode="auto">
            <a:xfrm>
              <a:off x="1610" y="2704"/>
              <a:ext cx="0"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912" name="Line 102"/>
            <p:cNvSpPr>
              <a:spLocks noChangeShapeType="1"/>
            </p:cNvSpPr>
            <p:nvPr/>
          </p:nvSpPr>
          <p:spPr bwMode="auto">
            <a:xfrm flipH="1">
              <a:off x="1610" y="2704"/>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sp>
        <p:nvSpPr>
          <p:cNvPr id="471143" name="Text Box 103"/>
          <p:cNvSpPr txBox="1">
            <a:spLocks noChangeArrowheads="1"/>
          </p:cNvSpPr>
          <p:nvPr/>
        </p:nvSpPr>
        <p:spPr bwMode="auto">
          <a:xfrm>
            <a:off x="2699792" y="4077072"/>
            <a:ext cx="1063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1200" dirty="0">
                <a:latin typeface="Arial" charset="0"/>
              </a:rPr>
              <a:t>Query/</a:t>
            </a:r>
            <a:r>
              <a:rPr lang="pt-BR" altLang="pt-BR" sz="1200" dirty="0" err="1">
                <a:latin typeface="Arial" charset="0"/>
              </a:rPr>
              <a:t>retrive</a:t>
            </a:r>
            <a:endParaRPr lang="pt-BR" altLang="pt-BR" sz="1200" dirty="0">
              <a:latin typeface="Arial" charset="0"/>
            </a:endParaRPr>
          </a:p>
          <a:p>
            <a:pPr eaLnBrk="1" hangingPunct="1"/>
            <a:r>
              <a:rPr lang="pt-BR" altLang="pt-BR" sz="1200" dirty="0">
                <a:latin typeface="Arial" charset="0"/>
              </a:rPr>
              <a:t>C-</a:t>
            </a:r>
            <a:r>
              <a:rPr lang="pt-BR" altLang="pt-BR" sz="1200" dirty="0" err="1">
                <a:latin typeface="Arial" charset="0"/>
              </a:rPr>
              <a:t>Store</a:t>
            </a:r>
            <a:endParaRPr lang="en-US" altLang="pt-BR" sz="1200" dirty="0">
              <a:latin typeface="Arial" charset="0"/>
            </a:endParaRPr>
          </a:p>
        </p:txBody>
      </p:sp>
      <p:sp>
        <p:nvSpPr>
          <p:cNvPr id="471144" name="Line 104"/>
          <p:cNvSpPr>
            <a:spLocks noChangeShapeType="1"/>
          </p:cNvSpPr>
          <p:nvPr/>
        </p:nvSpPr>
        <p:spPr bwMode="auto">
          <a:xfrm>
            <a:off x="2555875" y="4292600"/>
            <a:ext cx="26638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471145" name="Text Box 105"/>
          <p:cNvSpPr txBox="1">
            <a:spLocks noChangeArrowheads="1"/>
          </p:cNvSpPr>
          <p:nvPr/>
        </p:nvSpPr>
        <p:spPr bwMode="auto">
          <a:xfrm>
            <a:off x="4239222" y="4292600"/>
            <a:ext cx="69281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pt-BR" altLang="pt-BR" sz="1400" dirty="0" err="1">
                <a:latin typeface="Arial" charset="0"/>
              </a:rPr>
              <a:t>Dicom</a:t>
            </a:r>
            <a:endParaRPr lang="pt-BR" altLang="pt-BR" sz="1400" dirty="0">
              <a:latin typeface="Arial" charset="0"/>
            </a:endParaRPr>
          </a:p>
          <a:p>
            <a:pPr eaLnBrk="1" hangingPunct="1"/>
            <a:r>
              <a:rPr lang="pt-BR" altLang="pt-BR" sz="1400" dirty="0">
                <a:latin typeface="Arial" charset="0"/>
              </a:rPr>
              <a:t>Print</a:t>
            </a:r>
            <a:endParaRPr lang="en-US" altLang="pt-BR" sz="1400" dirty="0">
              <a:latin typeface="Arial" charset="0"/>
            </a:endParaRPr>
          </a:p>
        </p:txBody>
      </p:sp>
      <p:grpSp>
        <p:nvGrpSpPr>
          <p:cNvPr id="5" name="Group 106"/>
          <p:cNvGrpSpPr>
            <a:grpSpLocks/>
          </p:cNvGrpSpPr>
          <p:nvPr/>
        </p:nvGrpSpPr>
        <p:grpSpPr bwMode="auto">
          <a:xfrm>
            <a:off x="2555875" y="4005883"/>
            <a:ext cx="1152525" cy="503237"/>
            <a:chOff x="1610" y="2523"/>
            <a:chExt cx="726" cy="317"/>
          </a:xfrm>
        </p:grpSpPr>
        <p:sp>
          <p:nvSpPr>
            <p:cNvPr id="34907" name="Line 107"/>
            <p:cNvSpPr>
              <a:spLocks noChangeShapeType="1"/>
            </p:cNvSpPr>
            <p:nvPr/>
          </p:nvSpPr>
          <p:spPr bwMode="auto">
            <a:xfrm>
              <a:off x="2336" y="2523"/>
              <a:ext cx="0" cy="18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908" name="Line 108"/>
            <p:cNvSpPr>
              <a:spLocks noChangeShapeType="1"/>
            </p:cNvSpPr>
            <p:nvPr/>
          </p:nvSpPr>
          <p:spPr bwMode="auto">
            <a:xfrm>
              <a:off x="1610" y="2704"/>
              <a:ext cx="0"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sp>
          <p:nvSpPr>
            <p:cNvPr id="34909" name="Line 109"/>
            <p:cNvSpPr>
              <a:spLocks noChangeShapeType="1"/>
            </p:cNvSpPr>
            <p:nvPr/>
          </p:nvSpPr>
          <p:spPr bwMode="auto">
            <a:xfrm flipH="1">
              <a:off x="1610" y="2704"/>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solidFill>
                  <a:schemeClr val="bg1"/>
                </a:solidFill>
              </a:endParaRPr>
            </a:p>
          </p:txBody>
        </p:sp>
      </p:grpSp>
      <p:sp>
        <p:nvSpPr>
          <p:cNvPr id="471150" name="Text Box 110"/>
          <p:cNvSpPr txBox="1">
            <a:spLocks noChangeArrowheads="1"/>
          </p:cNvSpPr>
          <p:nvPr/>
        </p:nvSpPr>
        <p:spPr bwMode="auto">
          <a:xfrm>
            <a:off x="3348360" y="3789040"/>
            <a:ext cx="863600"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pt-BR" altLang="pt-BR" sz="1400" dirty="0" err="1">
                <a:latin typeface="Arial" charset="0"/>
              </a:rPr>
              <a:t>Prefetch</a:t>
            </a:r>
            <a:endParaRPr lang="en-US" altLang="pt-BR" sz="1400" dirty="0">
              <a:latin typeface="Arial" charset="0"/>
            </a:endParaRPr>
          </a:p>
        </p:txBody>
      </p:sp>
      <p:sp>
        <p:nvSpPr>
          <p:cNvPr id="2" name="Elipse 1"/>
          <p:cNvSpPr/>
          <p:nvPr/>
        </p:nvSpPr>
        <p:spPr>
          <a:xfrm>
            <a:off x="35497" y="1484784"/>
            <a:ext cx="934466" cy="1467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rot="20527788">
            <a:off x="-58208" y="1863463"/>
            <a:ext cx="1587500" cy="369332"/>
          </a:xfrm>
          <a:prstGeom prst="rect">
            <a:avLst/>
          </a:prstGeom>
          <a:noFill/>
        </p:spPr>
        <p:txBody>
          <a:bodyPr wrap="square" rtlCol="0">
            <a:spAutoFit/>
          </a:bodyPr>
          <a:lstStyle/>
          <a:p>
            <a:r>
              <a:rPr lang="pt-BR" dirty="0" smtClean="0">
                <a:solidFill>
                  <a:srgbClr val="FFFF00"/>
                </a:solidFill>
              </a:rPr>
              <a:t>HIS-RIS-PACS</a:t>
            </a:r>
            <a:endParaRPr lang="pt-B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136"/>
                                        </p:tgtEl>
                                        <p:attrNameLst>
                                          <p:attrName>style.visibility</p:attrName>
                                        </p:attrNameLst>
                                      </p:cBhvr>
                                      <p:to>
                                        <p:strVal val="visible"/>
                                      </p:to>
                                    </p:set>
                                    <p:animEffect transition="in" filter="fade">
                                      <p:cBhvr>
                                        <p:cTn id="7" dur="1000"/>
                                        <p:tgtEl>
                                          <p:spTgt spid="471136"/>
                                        </p:tgtEl>
                                      </p:cBhvr>
                                    </p:animEffect>
                                  </p:childTnLst>
                                  <p:subTnLst>
                                    <p:set>
                                      <p:cBhvr override="childStyle">
                                        <p:cTn dur="1" fill="hold" display="0" masterRel="nextClick" afterEffect="1"/>
                                        <p:tgtEl>
                                          <p:spTgt spid="47113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137"/>
                                        </p:tgtEl>
                                        <p:attrNameLst>
                                          <p:attrName>style.visibility</p:attrName>
                                        </p:attrNameLst>
                                      </p:cBhvr>
                                      <p:to>
                                        <p:strVal val="visible"/>
                                      </p:to>
                                    </p:set>
                                    <p:animEffect transition="in" filter="box(in)">
                                      <p:cBhvr>
                                        <p:cTn id="12" dur="500"/>
                                        <p:tgtEl>
                                          <p:spTgt spid="471137"/>
                                        </p:tgtEl>
                                      </p:cBhvr>
                                    </p:animEffect>
                                  </p:childTnLst>
                                  <p:subTnLst>
                                    <p:set>
                                      <p:cBhvr override="childStyle">
                                        <p:cTn dur="1" fill="hold" display="0" masterRel="nextClick" afterEffect="1"/>
                                        <p:tgtEl>
                                          <p:spTgt spid="471137"/>
                                        </p:tgtEl>
                                        <p:attrNameLst>
                                          <p:attrName>style.visibility</p:attrName>
                                        </p:attrNameLst>
                                      </p:cBhvr>
                                      <p:to>
                                        <p:strVal val="hidden"/>
                                      </p:to>
                                    </p:set>
                                  </p:subTnLst>
                                </p:cTn>
                              </p:par>
                              <p:par>
                                <p:cTn id="13" presetID="10" presetClass="entr" presetSubtype="0" fill="hold" grpId="0" nodeType="withEffect">
                                  <p:stCondLst>
                                    <p:cond delay="0"/>
                                  </p:stCondLst>
                                  <p:childTnLst>
                                    <p:set>
                                      <p:cBhvr>
                                        <p:cTn id="14" dur="1" fill="hold">
                                          <p:stCondLst>
                                            <p:cond delay="0"/>
                                          </p:stCondLst>
                                        </p:cTn>
                                        <p:tgtEl>
                                          <p:spTgt spid="471138"/>
                                        </p:tgtEl>
                                        <p:attrNameLst>
                                          <p:attrName>style.visibility</p:attrName>
                                        </p:attrNameLst>
                                      </p:cBhvr>
                                      <p:to>
                                        <p:strVal val="visible"/>
                                      </p:to>
                                    </p:set>
                                    <p:animEffect transition="in" filter="fade">
                                      <p:cBhvr>
                                        <p:cTn id="15" dur="1000"/>
                                        <p:tgtEl>
                                          <p:spTgt spid="471138"/>
                                        </p:tgtEl>
                                      </p:cBhvr>
                                    </p:animEffect>
                                  </p:childTnLst>
                                  <p:subTnLst>
                                    <p:set>
                                      <p:cBhvr override="childStyle">
                                        <p:cTn dur="1" fill="hold" display="0" masterRel="nextClick" afterEffect="1"/>
                                        <p:tgtEl>
                                          <p:spTgt spid="471138"/>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471143"/>
                                        </p:tgtEl>
                                        <p:attrNameLst>
                                          <p:attrName>style.visibility</p:attrName>
                                        </p:attrNameLst>
                                      </p:cBhvr>
                                      <p:to>
                                        <p:strVal val="visible"/>
                                      </p:to>
                                    </p:set>
                                    <p:animEffect transition="in" filter="fade">
                                      <p:cBhvr>
                                        <p:cTn id="23" dur="1000"/>
                                        <p:tgtEl>
                                          <p:spTgt spid="471143"/>
                                        </p:tgtEl>
                                      </p:cBhvr>
                                    </p:animEffect>
                                  </p:childTnLst>
                                  <p:subTnLst>
                                    <p:set>
                                      <p:cBhvr override="childStyle">
                                        <p:cTn dur="1" fill="hold" display="0" masterRel="nextClick" afterEffect="1"/>
                                        <p:tgtEl>
                                          <p:spTgt spid="471143"/>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9" presetID="10" presetClass="entr" presetSubtype="0" fill="hold" grpId="0" nodeType="withEffect">
                                  <p:stCondLst>
                                    <p:cond delay="0"/>
                                  </p:stCondLst>
                                  <p:childTnLst>
                                    <p:set>
                                      <p:cBhvr>
                                        <p:cTn id="30" dur="1" fill="hold">
                                          <p:stCondLst>
                                            <p:cond delay="0"/>
                                          </p:stCondLst>
                                        </p:cTn>
                                        <p:tgtEl>
                                          <p:spTgt spid="471150"/>
                                        </p:tgtEl>
                                        <p:attrNameLst>
                                          <p:attrName>style.visibility</p:attrName>
                                        </p:attrNameLst>
                                      </p:cBhvr>
                                      <p:to>
                                        <p:strVal val="visible"/>
                                      </p:to>
                                    </p:set>
                                    <p:animEffect transition="in" filter="fade">
                                      <p:cBhvr>
                                        <p:cTn id="31" dur="1000"/>
                                        <p:tgtEl>
                                          <p:spTgt spid="471150"/>
                                        </p:tgtEl>
                                      </p:cBhvr>
                                    </p:animEffect>
                                  </p:childTnLst>
                                  <p:subTnLst>
                                    <p:set>
                                      <p:cBhvr override="childStyle">
                                        <p:cTn dur="1" fill="hold" display="0" masterRel="nextClick" afterEffect="1"/>
                                        <p:tgtEl>
                                          <p:spTgt spid="471150"/>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71144"/>
                                        </p:tgtEl>
                                        <p:attrNameLst>
                                          <p:attrName>style.visibility</p:attrName>
                                        </p:attrNameLst>
                                      </p:cBhvr>
                                      <p:to>
                                        <p:strVal val="visible"/>
                                      </p:to>
                                    </p:set>
                                    <p:animEffect transition="in" filter="box(in)">
                                      <p:cBhvr>
                                        <p:cTn id="36" dur="500"/>
                                        <p:tgtEl>
                                          <p:spTgt spid="4711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1145"/>
                                        </p:tgtEl>
                                        <p:attrNameLst>
                                          <p:attrName>style.visibility</p:attrName>
                                        </p:attrNameLst>
                                      </p:cBhvr>
                                      <p:to>
                                        <p:strVal val="visible"/>
                                      </p:to>
                                    </p:set>
                                    <p:animEffect transition="in" filter="fade">
                                      <p:cBhvr>
                                        <p:cTn id="39" dur="1000"/>
                                        <p:tgtEl>
                                          <p:spTgt spid="47114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31" presetClass="entr" presetSubtype="0" fill="hold" nodeType="after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 calcmode="lin" valueType="num">
                                      <p:cBhvr>
                                        <p:cTn id="5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6" grpId="0" animBg="1"/>
      <p:bldP spid="471137" grpId="0" animBg="1"/>
      <p:bldP spid="471138" grpId="0" animBg="1"/>
      <p:bldP spid="471143" grpId="0" animBg="1"/>
      <p:bldP spid="471144" grpId="0" animBg="1"/>
      <p:bldP spid="471145" grpId="0" animBg="1"/>
      <p:bldP spid="47115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B446106-3463-4FA2-8C1F-5AACE7EA7E59}" type="slidenum">
              <a:rPr lang="pt-BR" smtClean="0"/>
              <a:t>8</a:t>
            </a:fld>
            <a:endParaRPr lang="pt-B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44016"/>
            <a:ext cx="5183025" cy="4005064"/>
          </a:xfrm>
          <a:prstGeom prst="rect">
            <a:avLst/>
          </a:prstGeom>
        </p:spPr>
      </p:pic>
      <p:sp>
        <p:nvSpPr>
          <p:cNvPr id="5" name="CaixaDeTexto 4"/>
          <p:cNvSpPr txBox="1"/>
          <p:nvPr/>
        </p:nvSpPr>
        <p:spPr>
          <a:xfrm>
            <a:off x="179512" y="4370908"/>
            <a:ext cx="4896544" cy="2154436"/>
          </a:xfrm>
          <a:prstGeom prst="rect">
            <a:avLst/>
          </a:prstGeom>
          <a:noFill/>
        </p:spPr>
        <p:txBody>
          <a:bodyPr wrap="square" rtlCol="0">
            <a:spAutoFit/>
          </a:bodyPr>
          <a:lstStyle/>
          <a:p>
            <a:r>
              <a:rPr lang="en-US" dirty="0">
                <a:solidFill>
                  <a:schemeClr val="bg1"/>
                </a:solidFill>
              </a:rPr>
              <a:t> </a:t>
            </a:r>
            <a:r>
              <a:rPr lang="en-US" dirty="0">
                <a:solidFill>
                  <a:srgbClr val="FFFF00"/>
                </a:solidFill>
              </a:rPr>
              <a:t>Hospital Information </a:t>
            </a:r>
            <a:r>
              <a:rPr lang="en-US" dirty="0" smtClean="0">
                <a:solidFill>
                  <a:srgbClr val="FFFF00"/>
                </a:solidFill>
              </a:rPr>
              <a:t>Systems (HIS)</a:t>
            </a:r>
            <a:endParaRPr lang="en-US" dirty="0">
              <a:solidFill>
                <a:srgbClr val="FFFF00"/>
              </a:solidFill>
            </a:endParaRPr>
          </a:p>
          <a:p>
            <a:r>
              <a:rPr lang="en-US" sz="1200" dirty="0">
                <a:solidFill>
                  <a:srgbClr val="FF0000"/>
                </a:solidFill>
              </a:rPr>
              <a:t>A Hospital information system is a comprehensive, integrated information system designed to manage the all aspects of a hospital operation, such as medical, administrative, financial, legal and the corresponding service </a:t>
            </a:r>
            <a:r>
              <a:rPr lang="en-US" sz="1200" dirty="0" smtClean="0">
                <a:solidFill>
                  <a:srgbClr val="FF0000"/>
                </a:solidFill>
              </a:rPr>
              <a:t>processing</a:t>
            </a:r>
            <a:r>
              <a:rPr lang="en-US" sz="1200" dirty="0">
                <a:solidFill>
                  <a:srgbClr val="FF0000"/>
                </a:solidFill>
              </a:rPr>
              <a:t> (</a:t>
            </a:r>
            <a:r>
              <a:rPr lang="en-US" sz="1200" dirty="0" err="1" smtClean="0">
                <a:solidFill>
                  <a:srgbClr val="FF0000"/>
                </a:solidFill>
              </a:rPr>
              <a:t>wikipedia</a:t>
            </a:r>
            <a:r>
              <a:rPr lang="en-US" sz="1200" dirty="0" smtClean="0">
                <a:solidFill>
                  <a:srgbClr val="FF0000"/>
                </a:solidFill>
              </a:rPr>
              <a:t>).</a:t>
            </a:r>
          </a:p>
          <a:p>
            <a:endParaRPr lang="en-US" sz="1200" dirty="0">
              <a:solidFill>
                <a:schemeClr val="bg1"/>
              </a:solidFill>
            </a:endParaRPr>
          </a:p>
          <a:p>
            <a:r>
              <a:rPr lang="en-US" sz="1400" dirty="0">
                <a:solidFill>
                  <a:schemeClr val="bg1"/>
                </a:solidFill>
              </a:rPr>
              <a:t>Patient registration and order entry</a:t>
            </a:r>
            <a:r>
              <a:rPr lang="en-US" sz="1400" dirty="0" smtClean="0">
                <a:solidFill>
                  <a:schemeClr val="bg1"/>
                </a:solidFill>
              </a:rPr>
              <a:t>,</a:t>
            </a:r>
            <a:endParaRPr lang="en-US" sz="1400" dirty="0">
              <a:solidFill>
                <a:schemeClr val="bg1"/>
              </a:solidFill>
            </a:endParaRPr>
          </a:p>
          <a:p>
            <a:r>
              <a:rPr lang="en-US" sz="1400" dirty="0">
                <a:solidFill>
                  <a:schemeClr val="bg1"/>
                </a:solidFill>
              </a:rPr>
              <a:t>Access to case history and prior studies</a:t>
            </a:r>
            <a:r>
              <a:rPr lang="en-US" sz="1400" dirty="0" smtClean="0">
                <a:solidFill>
                  <a:schemeClr val="bg1"/>
                </a:solidFill>
              </a:rPr>
              <a:t>,</a:t>
            </a:r>
            <a:endParaRPr lang="en-US" sz="1400" dirty="0">
              <a:solidFill>
                <a:schemeClr val="bg1"/>
              </a:solidFill>
            </a:endParaRPr>
          </a:p>
          <a:p>
            <a:r>
              <a:rPr lang="en-US" sz="1400" dirty="0">
                <a:solidFill>
                  <a:schemeClr val="bg1"/>
                </a:solidFill>
              </a:rPr>
              <a:t>Reconciliation of patient data,</a:t>
            </a:r>
          </a:p>
          <a:p>
            <a:r>
              <a:rPr lang="en-US" sz="1400" dirty="0">
                <a:solidFill>
                  <a:schemeClr val="bg1"/>
                </a:solidFill>
              </a:rPr>
              <a:t>HL7 messaging to enterprise wide devices.</a:t>
            </a:r>
            <a:endParaRPr lang="pt-BR" sz="1400" dirty="0">
              <a:solidFill>
                <a:schemeClr val="bg1"/>
              </a:solidFill>
            </a:endParaRPr>
          </a:p>
        </p:txBody>
      </p:sp>
      <p:sp>
        <p:nvSpPr>
          <p:cNvPr id="6" name="CaixaDeTexto 5"/>
          <p:cNvSpPr txBox="1"/>
          <p:nvPr/>
        </p:nvSpPr>
        <p:spPr>
          <a:xfrm>
            <a:off x="5362537" y="542285"/>
            <a:ext cx="3817975" cy="4832092"/>
          </a:xfrm>
          <a:prstGeom prst="rect">
            <a:avLst/>
          </a:prstGeom>
          <a:noFill/>
        </p:spPr>
        <p:txBody>
          <a:bodyPr wrap="square" rtlCol="0">
            <a:spAutoFit/>
          </a:bodyPr>
          <a:lstStyle/>
          <a:p>
            <a:r>
              <a:rPr lang="en-US" dirty="0">
                <a:solidFill>
                  <a:srgbClr val="FFFF00"/>
                </a:solidFill>
              </a:rPr>
              <a:t>Radiology Information </a:t>
            </a:r>
            <a:r>
              <a:rPr lang="en-US" dirty="0" smtClean="0">
                <a:solidFill>
                  <a:srgbClr val="FFFF00"/>
                </a:solidFill>
              </a:rPr>
              <a:t>Systems (RIS)</a:t>
            </a:r>
          </a:p>
          <a:p>
            <a:r>
              <a:rPr lang="en-US" sz="1200" dirty="0">
                <a:solidFill>
                  <a:srgbClr val="FF0000"/>
                </a:solidFill>
              </a:rPr>
              <a:t>A radiology information system (RIS) is a computerized database used by radiology departments to store, manipulate, and distribute patient radiological data and imagery. The system generally consists of patient tracking and scheduling, result reporting and image tracking capabilities. RIS complements HIS (Hospital Information Systems), and is critical to efficient workflow to radiology </a:t>
            </a:r>
            <a:r>
              <a:rPr lang="en-US" sz="1200" dirty="0" smtClean="0">
                <a:solidFill>
                  <a:srgbClr val="FF0000"/>
                </a:solidFill>
              </a:rPr>
              <a:t>practices (</a:t>
            </a:r>
            <a:r>
              <a:rPr lang="en-US" sz="1200" dirty="0" err="1" smtClean="0">
                <a:solidFill>
                  <a:srgbClr val="FF0000"/>
                </a:solidFill>
              </a:rPr>
              <a:t>wikipedia</a:t>
            </a:r>
            <a:r>
              <a:rPr lang="en-US" sz="1200" dirty="0" smtClean="0">
                <a:solidFill>
                  <a:srgbClr val="FF0000"/>
                </a:solidFill>
              </a:rPr>
              <a:t>).</a:t>
            </a:r>
            <a:endParaRPr lang="en-US" sz="1200" dirty="0">
              <a:solidFill>
                <a:srgbClr val="FF0000"/>
              </a:solidFill>
            </a:endParaRPr>
          </a:p>
          <a:p>
            <a:endParaRPr lang="en-US" sz="1200" dirty="0">
              <a:solidFill>
                <a:schemeClr val="bg1"/>
              </a:solidFill>
            </a:endParaRPr>
          </a:p>
          <a:p>
            <a:r>
              <a:rPr lang="en-US" sz="1400" dirty="0">
                <a:solidFill>
                  <a:schemeClr val="bg1"/>
                </a:solidFill>
              </a:rPr>
              <a:t>Broker-less bi-directional mapping of HL7 and DICOM messages</a:t>
            </a:r>
            <a:r>
              <a:rPr lang="en-US" sz="1400" dirty="0" smtClean="0">
                <a:solidFill>
                  <a:schemeClr val="bg1"/>
                </a:solidFill>
              </a:rPr>
              <a:t>,</a:t>
            </a:r>
          </a:p>
          <a:p>
            <a:endParaRPr lang="en-US" sz="1400" dirty="0">
              <a:solidFill>
                <a:schemeClr val="bg1"/>
              </a:solidFill>
            </a:endParaRPr>
          </a:p>
          <a:p>
            <a:r>
              <a:rPr lang="en-US" sz="1400" dirty="0">
                <a:solidFill>
                  <a:schemeClr val="bg1"/>
                </a:solidFill>
              </a:rPr>
              <a:t>Generation and aging of Modality </a:t>
            </a:r>
            <a:r>
              <a:rPr lang="en-US" sz="1400" dirty="0" err="1">
                <a:solidFill>
                  <a:schemeClr val="bg1"/>
                </a:solidFill>
              </a:rPr>
              <a:t>Worklists</a:t>
            </a:r>
            <a:r>
              <a:rPr lang="en-US" sz="1400" dirty="0" smtClean="0">
                <a:solidFill>
                  <a:schemeClr val="bg1"/>
                </a:solidFill>
              </a:rPr>
              <a:t>,</a:t>
            </a:r>
          </a:p>
          <a:p>
            <a:endParaRPr lang="en-US" sz="1400" dirty="0">
              <a:solidFill>
                <a:schemeClr val="bg1"/>
              </a:solidFill>
            </a:endParaRPr>
          </a:p>
          <a:p>
            <a:r>
              <a:rPr lang="en-US" sz="1400" dirty="0">
                <a:solidFill>
                  <a:schemeClr val="bg1"/>
                </a:solidFill>
              </a:rPr>
              <a:t>Management of Scheduled</a:t>
            </a:r>
            <a:r>
              <a:rPr lang="en-US" sz="1400" dirty="0" smtClean="0">
                <a:solidFill>
                  <a:schemeClr val="bg1"/>
                </a:solidFill>
              </a:rPr>
              <a:t>,</a:t>
            </a:r>
          </a:p>
          <a:p>
            <a:endParaRPr lang="en-US" sz="1400" dirty="0" smtClean="0">
              <a:solidFill>
                <a:schemeClr val="bg1"/>
              </a:solidFill>
            </a:endParaRPr>
          </a:p>
          <a:p>
            <a:r>
              <a:rPr lang="en-US" sz="1400" dirty="0" smtClean="0">
                <a:solidFill>
                  <a:schemeClr val="bg1"/>
                </a:solidFill>
              </a:rPr>
              <a:t>Performed </a:t>
            </a:r>
            <a:r>
              <a:rPr lang="en-US" sz="1400" dirty="0">
                <a:solidFill>
                  <a:schemeClr val="bg1"/>
                </a:solidFill>
              </a:rPr>
              <a:t>and Abandoned Procedure Steps</a:t>
            </a:r>
            <a:r>
              <a:rPr lang="en-US" sz="1400" dirty="0" smtClean="0">
                <a:solidFill>
                  <a:schemeClr val="bg1"/>
                </a:solidFill>
              </a:rPr>
              <a:t>,</a:t>
            </a:r>
          </a:p>
          <a:p>
            <a:endParaRPr lang="en-US" sz="1400" dirty="0">
              <a:solidFill>
                <a:schemeClr val="bg1"/>
              </a:solidFill>
            </a:endParaRPr>
          </a:p>
          <a:p>
            <a:r>
              <a:rPr lang="en-US" sz="1400" dirty="0">
                <a:solidFill>
                  <a:schemeClr val="bg1"/>
                </a:solidFill>
              </a:rPr>
              <a:t>Routing Procedure Steps to designated PACS</a:t>
            </a:r>
            <a:r>
              <a:rPr lang="en-US" sz="1400" dirty="0" smtClean="0">
                <a:solidFill>
                  <a:schemeClr val="bg1"/>
                </a:solidFill>
              </a:rPr>
              <a:t>,</a:t>
            </a:r>
          </a:p>
          <a:p>
            <a:endParaRPr lang="en-US" sz="1400" dirty="0">
              <a:solidFill>
                <a:schemeClr val="bg1"/>
              </a:solidFill>
            </a:endParaRPr>
          </a:p>
          <a:p>
            <a:r>
              <a:rPr lang="en-US" sz="1400" dirty="0" smtClean="0">
                <a:solidFill>
                  <a:schemeClr val="bg1"/>
                </a:solidFill>
              </a:rPr>
              <a:t>Patient scheduling.</a:t>
            </a:r>
          </a:p>
          <a:p>
            <a:endParaRPr lang="en-US" sz="1400" dirty="0" smtClean="0">
              <a:solidFill>
                <a:schemeClr val="bg1"/>
              </a:solidFill>
            </a:endParaRPr>
          </a:p>
        </p:txBody>
      </p:sp>
      <p:sp>
        <p:nvSpPr>
          <p:cNvPr id="9" name="CaixaDeTexto 8"/>
          <p:cNvSpPr txBox="1"/>
          <p:nvPr/>
        </p:nvSpPr>
        <p:spPr>
          <a:xfrm>
            <a:off x="179512" y="3800073"/>
            <a:ext cx="2754797" cy="276999"/>
          </a:xfrm>
          <a:prstGeom prst="rect">
            <a:avLst/>
          </a:prstGeom>
          <a:noFill/>
        </p:spPr>
        <p:txBody>
          <a:bodyPr wrap="square" rtlCol="0">
            <a:spAutoFit/>
          </a:bodyPr>
          <a:lstStyle/>
          <a:p>
            <a:r>
              <a:rPr lang="pt-BR" sz="1200" dirty="0">
                <a:hlinkClick r:id="rId4"/>
              </a:rPr>
              <a:t>http://www.mulsol.com/solutions.htm</a:t>
            </a:r>
            <a:endParaRPr lang="pt-BR" sz="1200" dirty="0"/>
          </a:p>
        </p:txBody>
      </p:sp>
    </p:spTree>
    <p:extLst>
      <p:ext uri="{BB962C8B-B14F-4D97-AF65-F5344CB8AC3E}">
        <p14:creationId xmlns:p14="http://schemas.microsoft.com/office/powerpoint/2010/main" val="134187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B446106-3463-4FA2-8C1F-5AACE7EA7E59}" type="slidenum">
              <a:rPr lang="pt-BR" smtClean="0"/>
              <a:t>9</a:t>
            </a:fld>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924" y="2924944"/>
            <a:ext cx="5221075" cy="3917381"/>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4624"/>
            <a:ext cx="4320480" cy="2869731"/>
          </a:xfrm>
          <a:prstGeom prst="rect">
            <a:avLst/>
          </a:prstGeom>
        </p:spPr>
      </p:pic>
      <p:sp>
        <p:nvSpPr>
          <p:cNvPr id="6" name="CaixaDeTexto 5"/>
          <p:cNvSpPr txBox="1"/>
          <p:nvPr/>
        </p:nvSpPr>
        <p:spPr>
          <a:xfrm>
            <a:off x="395536" y="3861048"/>
            <a:ext cx="2664296" cy="2000548"/>
          </a:xfrm>
          <a:prstGeom prst="rect">
            <a:avLst/>
          </a:prstGeom>
          <a:noFill/>
        </p:spPr>
        <p:txBody>
          <a:bodyPr wrap="square" rtlCol="0">
            <a:spAutoFit/>
          </a:bodyPr>
          <a:lstStyle/>
          <a:p>
            <a:r>
              <a:rPr lang="pt-BR" sz="2400" b="1" dirty="0">
                <a:solidFill>
                  <a:schemeClr val="bg1"/>
                </a:solidFill>
                <a:hlinkClick r:id="rId4"/>
              </a:rPr>
              <a:t>DICOM </a:t>
            </a:r>
            <a:r>
              <a:rPr lang="pt-BR" sz="2400" b="1" dirty="0" err="1">
                <a:solidFill>
                  <a:schemeClr val="bg1"/>
                </a:solidFill>
                <a:hlinkClick r:id="rId4"/>
              </a:rPr>
              <a:t>is</a:t>
            </a:r>
            <a:r>
              <a:rPr lang="pt-BR" sz="2400" b="1" dirty="0">
                <a:solidFill>
                  <a:schemeClr val="bg1"/>
                </a:solidFill>
                <a:hlinkClick r:id="rId4"/>
              </a:rPr>
              <a:t> </a:t>
            </a:r>
            <a:r>
              <a:rPr lang="pt-BR" sz="2400" b="1" dirty="0" err="1">
                <a:solidFill>
                  <a:schemeClr val="bg1"/>
                </a:solidFill>
                <a:hlinkClick r:id="rId4"/>
              </a:rPr>
              <a:t>Easy</a:t>
            </a:r>
            <a:endParaRPr lang="pt-BR" sz="2400" b="1" dirty="0">
              <a:solidFill>
                <a:schemeClr val="bg1"/>
              </a:solidFill>
            </a:endParaRPr>
          </a:p>
          <a:p>
            <a:endParaRPr lang="pt-BR" b="1" dirty="0"/>
          </a:p>
          <a:p>
            <a:r>
              <a:rPr lang="pt-BR" sz="1600" b="1" dirty="0">
                <a:solidFill>
                  <a:schemeClr val="bg1"/>
                </a:solidFill>
              </a:rPr>
              <a:t>http://dicomiseasy.blogspot.co.il/2012/06/modality-performed-procedure-step.html</a:t>
            </a:r>
          </a:p>
          <a:p>
            <a:endParaRPr lang="pt-BR" dirty="0"/>
          </a:p>
        </p:txBody>
      </p:sp>
      <p:sp>
        <p:nvSpPr>
          <p:cNvPr id="7" name="CaixaDeTexto 6"/>
          <p:cNvSpPr txBox="1"/>
          <p:nvPr/>
        </p:nvSpPr>
        <p:spPr>
          <a:xfrm>
            <a:off x="5508104" y="404664"/>
            <a:ext cx="2664296" cy="1477328"/>
          </a:xfrm>
          <a:prstGeom prst="rect">
            <a:avLst/>
          </a:prstGeom>
          <a:noFill/>
        </p:spPr>
        <p:txBody>
          <a:bodyPr wrap="square" rtlCol="0">
            <a:spAutoFit/>
          </a:bodyPr>
          <a:lstStyle/>
          <a:p>
            <a:r>
              <a:rPr lang="pt-BR" sz="2400" b="1" dirty="0">
                <a:solidFill>
                  <a:schemeClr val="bg1"/>
                </a:solidFill>
                <a:hlinkClick r:id="rId5"/>
              </a:rPr>
              <a:t>DICOM </a:t>
            </a:r>
            <a:r>
              <a:rPr lang="pt-BR" sz="2400" b="1" dirty="0" err="1">
                <a:solidFill>
                  <a:schemeClr val="bg1"/>
                </a:solidFill>
                <a:hlinkClick r:id="rId5"/>
              </a:rPr>
              <a:t>is</a:t>
            </a:r>
            <a:r>
              <a:rPr lang="pt-BR" sz="2400" b="1" dirty="0">
                <a:solidFill>
                  <a:schemeClr val="bg1"/>
                </a:solidFill>
                <a:hlinkClick r:id="rId5"/>
              </a:rPr>
              <a:t> </a:t>
            </a:r>
            <a:r>
              <a:rPr lang="pt-BR" sz="2400" b="1" dirty="0" err="1">
                <a:solidFill>
                  <a:schemeClr val="bg1"/>
                </a:solidFill>
                <a:hlinkClick r:id="rId5"/>
              </a:rPr>
              <a:t>Easy</a:t>
            </a:r>
            <a:endParaRPr lang="pt-BR" sz="2400" b="1" dirty="0">
              <a:solidFill>
                <a:schemeClr val="bg1"/>
              </a:solidFill>
            </a:endParaRPr>
          </a:p>
          <a:p>
            <a:endParaRPr lang="pt-BR" b="1" dirty="0"/>
          </a:p>
          <a:p>
            <a:r>
              <a:rPr lang="pt-BR" sz="1600" b="1" dirty="0">
                <a:solidFill>
                  <a:schemeClr val="bg1"/>
                </a:solidFill>
              </a:rPr>
              <a:t>http://dicomiseasy.blogspot.com.br/2012/04/dicom-modality-worklist.html</a:t>
            </a:r>
            <a:endParaRPr lang="pt-BR" dirty="0"/>
          </a:p>
        </p:txBody>
      </p:sp>
    </p:spTree>
    <p:extLst>
      <p:ext uri="{BB962C8B-B14F-4D97-AF65-F5344CB8AC3E}">
        <p14:creationId xmlns:p14="http://schemas.microsoft.com/office/powerpoint/2010/main" val="4100766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996</Words>
  <Application>Microsoft Office PowerPoint</Application>
  <PresentationFormat>Apresentação na tela (4:3)</PresentationFormat>
  <Paragraphs>255</Paragraphs>
  <Slides>18</Slides>
  <Notes>3</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18</vt:i4>
      </vt:variant>
    </vt:vector>
  </HeadingPairs>
  <TitlesOfParts>
    <vt:vector size="20" baseType="lpstr">
      <vt:lpstr>Tema do Office</vt:lpstr>
      <vt:lpstr>VISIO</vt:lpstr>
      <vt:lpstr>Integrando o PACS com o Sistema de Informação Hospitalar</vt:lpstr>
      <vt:lpstr>Apresentação do PowerPoint</vt:lpstr>
      <vt:lpstr>Apresentação do PowerPoint</vt:lpstr>
      <vt:lpstr>Apresentação do PowerPoint</vt:lpstr>
      <vt:lpstr>Domínio de Aplicação do DICOM</vt:lpstr>
      <vt:lpstr>Sete classes de serviços DICOM relevantes Opcionais de Compra </vt:lpstr>
      <vt:lpstr>Apresentação do PowerPoint</vt:lpstr>
      <vt:lpstr>Apresentação do PowerPoint</vt:lpstr>
      <vt:lpstr>Apresentação do PowerPoint</vt:lpstr>
      <vt:lpstr>HIS – RIS - PACS Arquitetura no H.C.R.P.</vt:lpstr>
      <vt:lpstr>Apresentação do PowerPoint</vt:lpstr>
      <vt:lpstr>Apresentação do PowerPoint</vt:lpstr>
      <vt:lpstr>Integração HIS/RIS/PACS</vt:lpstr>
      <vt:lpstr>Software – Servidor DICOM</vt:lpstr>
      <vt:lpstr>Softwares de Visualização</vt:lpstr>
      <vt:lpstr>Softwares de Visualização</vt:lpstr>
      <vt:lpstr>Softwares de Visualização</vt:lpstr>
      <vt:lpstr>Integrando o PACS com o Sistema de Informação Hospitalar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Imaging and  Communications in Medicine (DICOM)</dc:title>
  <dc:creator>Gustavo F. Caetano</dc:creator>
  <cp:lastModifiedBy>Paulo Mazzoncini</cp:lastModifiedBy>
  <cp:revision>82</cp:revision>
  <dcterms:created xsi:type="dcterms:W3CDTF">2012-10-12T20:55:46Z</dcterms:created>
  <dcterms:modified xsi:type="dcterms:W3CDTF">2013-10-24T21:20:17Z</dcterms:modified>
</cp:coreProperties>
</file>