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2" r:id="rId4"/>
    <p:sldId id="258" r:id="rId5"/>
    <p:sldId id="259" r:id="rId6"/>
    <p:sldId id="260" r:id="rId7"/>
    <p:sldId id="278" r:id="rId8"/>
    <p:sldId id="279" r:id="rId9"/>
    <p:sldId id="28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1" r:id="rId22"/>
    <p:sldId id="273" r:id="rId23"/>
    <p:sldId id="274" r:id="rId24"/>
    <p:sldId id="275" r:id="rId25"/>
    <p:sldId id="282" r:id="rId26"/>
    <p:sldId id="284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6535A-0E04-4301-8FF1-07F16DEBABA1}" type="datetimeFigureOut">
              <a:rPr lang="pt-BR" smtClean="0"/>
              <a:t>21/08/2016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4F2E2-7698-482E-9DB5-C73FD632D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1049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A14F6-AAAD-4006-8539-FB22967D7F9C}" type="datetimeFigureOut">
              <a:rPr lang="pt-BR" smtClean="0"/>
              <a:t>21/08/2016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A728-288D-40CF-83D4-4F5B683610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449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A728-288D-40CF-83D4-4F5B6836104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22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1FDF-EE58-4D54-955F-A203FCED7B50}" type="datetime11">
              <a:rPr lang="pt-BR" smtClean="0"/>
              <a:t>13:43:39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44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AD36-D828-417E-A02C-784757028FFD}" type="datetime11">
              <a:rPr lang="pt-BR" smtClean="0"/>
              <a:t>13:43:39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13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0F6D-1CBB-4835-BA5E-83305FFB887C}" type="datetime11">
              <a:rPr lang="pt-BR" smtClean="0"/>
              <a:t>13:43:39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13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CA88-569E-408B-9BF8-A9DD2F7861FC}" type="datetime11">
              <a:rPr lang="pt-BR" smtClean="0"/>
              <a:t>13:43:39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87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61A7-B2C2-420C-917F-CB5F24BC5972}" type="datetime11">
              <a:rPr lang="pt-BR" smtClean="0"/>
              <a:t>13:43:39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78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652-5C56-456C-851D-3E962EFAA749}" type="datetime11">
              <a:rPr lang="pt-BR" smtClean="0"/>
              <a:t>13:43:39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98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4FFE-2627-45D7-A95A-831CC2D56653}" type="datetime11">
              <a:rPr lang="pt-BR" smtClean="0"/>
              <a:t>13:43:39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18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5039D-7A1C-484A-81ED-4A8E044526F5}" type="datetime11">
              <a:rPr lang="pt-BR" smtClean="0"/>
              <a:t>13:43:39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02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22CB-DF4F-40E1-925B-A26775BC8DE5}" type="datetime11">
              <a:rPr lang="pt-BR" smtClean="0"/>
              <a:t>13:43:39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98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66E9-AF72-47E1-9278-601B3590CFF4}" type="datetime11">
              <a:rPr lang="pt-BR" smtClean="0"/>
              <a:t>13:43:39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83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F1A7-6582-4ECB-AE70-39DB848804B5}" type="datetime11">
              <a:rPr lang="pt-BR" smtClean="0"/>
              <a:t>13:43:39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24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tx1"/>
            </a:gs>
            <a:gs pos="100000">
              <a:schemeClr val="tx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1E60-ACBE-4120-BF08-0740BC6E0917}" type="datetime11">
              <a:rPr lang="pt-BR" smtClean="0"/>
              <a:t>13:43:39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6106-3463-4FA2-8C1F-5AACE7EA7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3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causlandcenter.sc.edu/mricro/di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medical.nema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ftp://medical.nema.org/medical/dicom/2011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Digital </a:t>
            </a:r>
            <a:r>
              <a:rPr lang="pt-BR" dirty="0" err="1" smtClean="0">
                <a:solidFill>
                  <a:schemeClr val="bg1"/>
                </a:solidFill>
              </a:rPr>
              <a:t>Imaging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and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Communications </a:t>
            </a:r>
            <a:r>
              <a:rPr lang="pt-BR" dirty="0">
                <a:solidFill>
                  <a:schemeClr val="bg1"/>
                </a:solidFill>
              </a:rPr>
              <a:t>i</a:t>
            </a:r>
            <a:r>
              <a:rPr lang="pt-BR" dirty="0" smtClean="0">
                <a:solidFill>
                  <a:schemeClr val="bg1"/>
                </a:solidFill>
              </a:rPr>
              <a:t>n Medicine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(DICOM)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4" name="Elipse 3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26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1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Modalidades Suportadas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Ressonância Magnética (MR)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Medicina Nuclear (NM)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Tomografia Computadorizada (CT)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err="1" smtClean="0">
                <a:solidFill>
                  <a:schemeClr val="bg1"/>
                </a:solidFill>
              </a:rPr>
              <a:t>Tomorafia</a:t>
            </a:r>
            <a:r>
              <a:rPr lang="pt-BR" dirty="0" smtClean="0">
                <a:solidFill>
                  <a:schemeClr val="bg1"/>
                </a:solidFill>
              </a:rPr>
              <a:t> por Emissão de Pósitrons (PET)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Ultrassonografia (US)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Raios-X Digitais e Angiografia por Raios-X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Microscopia Digital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 muitas outras...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10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0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Equipamentos que Suportam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Impressoras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Projetores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Monitores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Digitalizadores de filmes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Servidores de armazenamento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11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Formato do Arquivo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Cabeçalho e dados da imagem no mesmo arquivo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Armazena centenas de informações sobre paciente, equipamento, data de aquisição, etc.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Pode ter 1 ou mais imagens por arquivo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Vídeos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12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Cabeçalho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Cada tipo de informação tem uma “</a:t>
            </a:r>
            <a:r>
              <a:rPr lang="pt-BR" dirty="0" err="1" smtClean="0">
                <a:solidFill>
                  <a:schemeClr val="bg1"/>
                </a:solidFill>
              </a:rPr>
              <a:t>tag</a:t>
            </a:r>
            <a:r>
              <a:rPr lang="pt-BR" dirty="0" smtClean="0">
                <a:solidFill>
                  <a:schemeClr val="bg1"/>
                </a:solidFill>
              </a:rPr>
              <a:t>” única;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Cada </a:t>
            </a:r>
            <a:r>
              <a:rPr lang="pt-BR" i="1" dirty="0" err="1" smtClean="0">
                <a:solidFill>
                  <a:schemeClr val="bg1"/>
                </a:solidFill>
              </a:rPr>
              <a:t>tag</a:t>
            </a:r>
            <a:r>
              <a:rPr lang="pt-BR" dirty="0" smtClean="0">
                <a:solidFill>
                  <a:schemeClr val="bg1"/>
                </a:solidFill>
              </a:rPr>
              <a:t> é identificada por dois grupos de 4 dígitos hexadecimais;</a:t>
            </a:r>
          </a:p>
          <a:p>
            <a:pPr lvl="2">
              <a:buFont typeface="Wingdings" pitchFamily="2" charset="2"/>
              <a:buChar char="§"/>
            </a:pPr>
            <a:r>
              <a:rPr lang="pt-BR" i="1" dirty="0" err="1" smtClean="0">
                <a:solidFill>
                  <a:schemeClr val="bg1"/>
                </a:solidFill>
              </a:rPr>
              <a:t>Tag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indicando dados da imagem 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 7fe0, 0010;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Preferencialmente o último elemento do cabeçalho</a:t>
            </a:r>
            <a:endParaRPr lang="pt-BR" dirty="0">
              <a:solidFill>
                <a:schemeClr val="bg1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Geralmente opcionais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Nunca se sabe que informações estarão no arquivo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Dificulta o desenvolvimento de </a:t>
            </a:r>
            <a:r>
              <a:rPr lang="pt-BR" i="1" dirty="0" smtClean="0">
                <a:solidFill>
                  <a:schemeClr val="bg1"/>
                </a:solidFill>
              </a:rPr>
              <a:t>softwares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13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i="1" dirty="0" err="1" smtClean="0">
                <a:solidFill>
                  <a:schemeClr val="bg1"/>
                </a:solidFill>
              </a:rPr>
              <a:t>Tags</a:t>
            </a:r>
            <a:endParaRPr lang="pt-BR" b="1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Organizadas em grupos</a:t>
            </a:r>
          </a:p>
          <a:p>
            <a:pPr lvl="1">
              <a:buFont typeface="Wingdings" pitchFamily="2" charset="2"/>
              <a:buChar char="§"/>
            </a:pPr>
            <a:endParaRPr lang="pt-BR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Cada grupo tem sua própria </a:t>
            </a:r>
            <a:r>
              <a:rPr lang="pt-BR" i="1" dirty="0" err="1" smtClean="0">
                <a:solidFill>
                  <a:schemeClr val="bg1"/>
                </a:solidFill>
              </a:rPr>
              <a:t>tag</a:t>
            </a:r>
            <a:r>
              <a:rPr lang="pt-BR" dirty="0" smtClean="0">
                <a:solidFill>
                  <a:schemeClr val="bg1"/>
                </a:solidFill>
              </a:rPr>
              <a:t> com final “0000” para fornecer informações sobre o grupo: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err="1" smtClean="0">
                <a:solidFill>
                  <a:schemeClr val="bg1"/>
                </a:solidFill>
              </a:rPr>
              <a:t>Ex</a:t>
            </a:r>
            <a:r>
              <a:rPr lang="pt-BR" dirty="0" smtClean="0">
                <a:solidFill>
                  <a:schemeClr val="bg1"/>
                </a:solidFill>
              </a:rPr>
              <a:t>: “0010,0000” é a </a:t>
            </a:r>
            <a:r>
              <a:rPr lang="pt-BR" i="1" dirty="0" err="1" smtClean="0">
                <a:solidFill>
                  <a:schemeClr val="bg1"/>
                </a:solidFill>
              </a:rPr>
              <a:t>tag</a:t>
            </a:r>
            <a:r>
              <a:rPr lang="pt-BR" dirty="0" smtClean="0">
                <a:solidFill>
                  <a:schemeClr val="bg1"/>
                </a:solidFill>
              </a:rPr>
              <a:t> que fornece informações gerais a respeito do grupo “0010”.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Todos elementos do grupo iniciam com os mesmos 4 dígitos.</a:t>
            </a:r>
          </a:p>
          <a:p>
            <a:pPr lvl="2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14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Algumas </a:t>
            </a:r>
            <a:r>
              <a:rPr lang="pt-BR" sz="3100" b="1" i="1" dirty="0" err="1" smtClean="0">
                <a:solidFill>
                  <a:schemeClr val="bg1"/>
                </a:solidFill>
              </a:rPr>
              <a:t>Tags</a:t>
            </a:r>
            <a:r>
              <a:rPr lang="pt-BR" sz="3100" b="1" dirty="0" smtClean="0">
                <a:solidFill>
                  <a:schemeClr val="bg1"/>
                </a:solidFill>
              </a:rPr>
              <a:t> Importantes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0008, 0090 – ID do médico solicitante;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0020, 0011 </a:t>
            </a:r>
            <a:r>
              <a:rPr lang="pt-BR" dirty="0">
                <a:solidFill>
                  <a:schemeClr val="bg1"/>
                </a:solidFill>
              </a:rPr>
              <a:t>–</a:t>
            </a:r>
            <a:r>
              <a:rPr lang="pt-BR" dirty="0" smtClean="0">
                <a:solidFill>
                  <a:schemeClr val="bg1"/>
                </a:solidFill>
              </a:rPr>
              <a:t> Número de identificação da sequência;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0020, 1041 – Localização da imagem na sequência;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>
                <a:solidFill>
                  <a:schemeClr val="bg1"/>
                </a:solidFill>
              </a:rPr>
              <a:t>0028, 0010 </a:t>
            </a:r>
            <a:r>
              <a:rPr lang="pt-BR" dirty="0" smtClean="0">
                <a:solidFill>
                  <a:schemeClr val="bg1"/>
                </a:solidFill>
              </a:rPr>
              <a:t>– Número de linhas da imagem;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0028, 0011 – Número de colunas da imagem;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0028, 0030 – Espaçamento de pixels.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15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i="1" dirty="0" err="1" smtClean="0">
                <a:solidFill>
                  <a:schemeClr val="bg1"/>
                </a:solidFill>
              </a:rPr>
              <a:t>Tags</a:t>
            </a:r>
            <a:r>
              <a:rPr lang="pt-BR" sz="3100" b="1" dirty="0" smtClean="0">
                <a:solidFill>
                  <a:schemeClr val="bg1"/>
                </a:solidFill>
              </a:rPr>
              <a:t> Específicas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MR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0018, 0023 – Tipo de Aquisição da MR;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0018, 0081 – Tempo de repetição;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0018, 0081 – Tempo de eco;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0018, 0087 – Intensidade do campo magnético.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PET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0018, 0031 – </a:t>
            </a:r>
            <a:r>
              <a:rPr lang="pt-BR" dirty="0" err="1" smtClean="0">
                <a:solidFill>
                  <a:schemeClr val="bg1"/>
                </a:solidFill>
              </a:rPr>
              <a:t>Radiofármaco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0018, 1071 – Volume do </a:t>
            </a:r>
            <a:r>
              <a:rPr lang="pt-BR" dirty="0" err="1" smtClean="0">
                <a:solidFill>
                  <a:schemeClr val="bg1"/>
                </a:solidFill>
              </a:rPr>
              <a:t>radiofármaco</a:t>
            </a:r>
            <a:r>
              <a:rPr lang="pt-BR" dirty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16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i="1" dirty="0" err="1" smtClean="0">
                <a:solidFill>
                  <a:schemeClr val="bg1"/>
                </a:solidFill>
              </a:rPr>
              <a:t>Tags</a:t>
            </a:r>
            <a:r>
              <a:rPr lang="pt-BR" sz="3100" b="1" dirty="0" smtClean="0">
                <a:solidFill>
                  <a:schemeClr val="bg1"/>
                </a:solidFill>
              </a:rPr>
              <a:t> para Exibição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err="1" smtClean="0">
                <a:solidFill>
                  <a:schemeClr val="bg1"/>
                </a:solidFill>
              </a:rPr>
              <a:t>Janelamento</a:t>
            </a:r>
            <a:r>
              <a:rPr lang="pt-BR" dirty="0" smtClean="0">
                <a:solidFill>
                  <a:schemeClr val="bg1"/>
                </a:solidFill>
              </a:rPr>
              <a:t> da imagem (centro de largura da janela);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Importante para monitores DICOM e impressoras DICOM.</a:t>
            </a:r>
          </a:p>
          <a:p>
            <a:pPr lvl="2">
              <a:buFont typeface="Wingdings" pitchFamily="2" charset="2"/>
              <a:buChar char="§"/>
            </a:pPr>
            <a:endParaRPr lang="pt-BR" dirty="0">
              <a:solidFill>
                <a:schemeClr val="bg1"/>
              </a:solidFill>
            </a:endParaRPr>
          </a:p>
          <a:p>
            <a:pPr marL="914400" lvl="2" indent="0" algn="ctr"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17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424" y="3212976"/>
            <a:ext cx="3120752" cy="25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483768" y="5693778"/>
            <a:ext cx="4312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 smtClean="0">
                <a:solidFill>
                  <a:schemeClr val="bg1"/>
                </a:solidFill>
              </a:rPr>
              <a:t>Fonte da imagem:</a:t>
            </a:r>
            <a:r>
              <a:rPr lang="pt-BR" sz="1100" dirty="0" smtClean="0">
                <a:solidFill>
                  <a:schemeClr val="bg1"/>
                </a:solidFill>
              </a:rPr>
              <a:t> http</a:t>
            </a:r>
            <a:r>
              <a:rPr lang="pt-BR" sz="1100" dirty="0">
                <a:solidFill>
                  <a:schemeClr val="bg1"/>
                </a:solidFill>
              </a:rPr>
              <a:t>://</a:t>
            </a:r>
            <a:r>
              <a:rPr lang="pt-BR" sz="1100" dirty="0" smtClean="0">
                <a:solidFill>
                  <a:schemeClr val="bg1"/>
                </a:solidFill>
              </a:rPr>
              <a:t>www.mccauslandcenter.sc.edu/mricro/dicom/</a:t>
            </a:r>
            <a:endParaRPr lang="pt-B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i="1" dirty="0" err="1" smtClean="0">
                <a:solidFill>
                  <a:schemeClr val="bg1"/>
                </a:solidFill>
              </a:rPr>
              <a:t>Tags</a:t>
            </a:r>
            <a:r>
              <a:rPr lang="pt-BR" sz="3100" b="1" dirty="0" smtClean="0">
                <a:solidFill>
                  <a:schemeClr val="bg1"/>
                </a:solidFill>
              </a:rPr>
              <a:t> de Informações do Paciente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0010, 0032 – Nascimento;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0010, 1030 – Peso;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0010, 1060 – Nome da mãe;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0010, 21F0 – Opção religiosa;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0010, 2292 – Descrição racial.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18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Troca de Mensagens (3.7)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C-ECHO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Instrução parecida com “</a:t>
            </a:r>
            <a:r>
              <a:rPr lang="pt-BR" dirty="0" err="1" smtClean="0">
                <a:solidFill>
                  <a:schemeClr val="bg1"/>
                </a:solidFill>
              </a:rPr>
              <a:t>ping</a:t>
            </a:r>
            <a:r>
              <a:rPr lang="pt-BR" dirty="0" smtClean="0">
                <a:solidFill>
                  <a:schemeClr val="bg1"/>
                </a:solidFill>
              </a:rPr>
              <a:t>”;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C-STORE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>
                <a:solidFill>
                  <a:schemeClr val="bg1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rquivar os dados;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C-GET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Obter dados;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C-MOVE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Enviar dados;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C-FIND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Procurar informações;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19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O que é?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pt-BR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Padrão para equipamentos de aquisição de imagens se comunicarem com outros dispositivos</a:t>
            </a:r>
          </a:p>
          <a:p>
            <a:pPr lvl="1">
              <a:buFont typeface="Wingdings" pitchFamily="2" charset="2"/>
              <a:buChar char="§"/>
            </a:pPr>
            <a:endParaRPr lang="pt-BR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Protocolo de imagem e de rede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2</a:t>
            </a:fld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1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Comunicação de Rede (3.8 - 1993)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“Associação” – Conexão para enviar comandos pela rede;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“Solicitação</a:t>
            </a:r>
            <a:r>
              <a:rPr lang="pt-BR" dirty="0">
                <a:solidFill>
                  <a:schemeClr val="bg1"/>
                </a:solidFill>
              </a:rPr>
              <a:t>” – 1º </a:t>
            </a:r>
            <a:r>
              <a:rPr lang="pt-BR" dirty="0" smtClean="0">
                <a:solidFill>
                  <a:schemeClr val="bg1"/>
                </a:solidFill>
              </a:rPr>
              <a:t>dado enviado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Do cliente para o servidor;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Contém ID do solicitante e ID do solicitado;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“Resposta” </a:t>
            </a:r>
            <a:r>
              <a:rPr lang="pt-BR" dirty="0">
                <a:solidFill>
                  <a:schemeClr val="bg1"/>
                </a:solidFill>
              </a:rPr>
              <a:t>–</a:t>
            </a:r>
            <a:r>
              <a:rPr lang="pt-BR" dirty="0" smtClean="0">
                <a:solidFill>
                  <a:schemeClr val="bg1"/>
                </a:solidFill>
              </a:rPr>
              <a:t> autorizado ou rejeitado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Do servidor para o cliente;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Baseado nos dados da solicitação, o servidor prepara os dados para comunicação.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20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Comunicação de Rede (3.8 - 1993)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“Resultado”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Enviado do cliente para o servidor.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“Abortar” 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 Algo errado. Pare agora.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“Pedido de liberação”  Comunicação finalizada. Pare agora.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“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PData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PDU”  Pronto para receber informações. Mantenha a associação.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“SOP 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Class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”  tipo de informações enviadas (CT, PET, MRI, US, etc.)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“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Message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ID”  define qual mensagem em uso (“Associação“, “Solicitação”, “Resposta” ou “Resultado”)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21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2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Problemas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Formato grande e complexo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Dificuldades no suporte de implementação;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Cada implementação tem um nível de maturidade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Quais </a:t>
            </a:r>
            <a:r>
              <a:rPr lang="pt-BR" i="1" dirty="0" err="1" smtClean="0">
                <a:solidFill>
                  <a:schemeClr val="bg1"/>
                </a:solidFill>
              </a:rPr>
              <a:t>tags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e serviços estarão disponíveis?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Equipamentos de aquisição de imagens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pt-BR" i="1" dirty="0" err="1" smtClean="0">
                <a:solidFill>
                  <a:schemeClr val="bg1"/>
                </a:solidFill>
              </a:rPr>
              <a:t>Tags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proprietarias</a:t>
            </a:r>
            <a:r>
              <a:rPr lang="pt-BR" dirty="0" smtClean="0">
                <a:solidFill>
                  <a:schemeClr val="bg1"/>
                </a:solidFill>
              </a:rPr>
              <a:t> personalizadas.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22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Softwares Compatíveis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err="1" smtClean="0">
                <a:solidFill>
                  <a:schemeClr val="bg1"/>
                </a:solidFill>
              </a:rPr>
              <a:t>ImageJ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lvl="2">
              <a:buFont typeface="Wingdings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rsb.info.nih.gov/</a:t>
            </a:r>
            <a:r>
              <a:rPr lang="pt-BR" sz="1600" dirty="0" err="1">
                <a:solidFill>
                  <a:schemeClr val="bg1"/>
                </a:solidFill>
              </a:rPr>
              <a:t>ij</a:t>
            </a:r>
            <a:r>
              <a:rPr lang="pt-BR" sz="1600" dirty="0">
                <a:solidFill>
                  <a:schemeClr val="bg1"/>
                </a:solidFill>
              </a:rPr>
              <a:t>/</a:t>
            </a:r>
          </a:p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pt-BR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Mango;</a:t>
            </a:r>
          </a:p>
          <a:p>
            <a:pPr lvl="2">
              <a:buFont typeface="Wingdings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www.nitrc.org/projects/</a:t>
            </a:r>
            <a:r>
              <a:rPr lang="pt-BR" sz="1600" b="1" dirty="0">
                <a:solidFill>
                  <a:schemeClr val="bg1"/>
                </a:solidFill>
              </a:rPr>
              <a:t>mango</a:t>
            </a:r>
            <a:r>
              <a:rPr lang="pt-BR" sz="1600" dirty="0">
                <a:solidFill>
                  <a:schemeClr val="bg1"/>
                </a:solidFill>
              </a:rPr>
              <a:t> </a:t>
            </a:r>
            <a:endParaRPr lang="pt-BR" sz="1600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23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861048"/>
            <a:ext cx="2381523" cy="189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976" y="1484784"/>
            <a:ext cx="2388096" cy="227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Referências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Introdução a DICOM com lista de softwares</a:t>
            </a:r>
            <a:endParaRPr lang="pt-BR" dirty="0" smtClean="0">
              <a:solidFill>
                <a:schemeClr val="bg1"/>
              </a:solidFill>
              <a:hlinkClick r:id="rId3"/>
            </a:endParaRPr>
          </a:p>
          <a:p>
            <a:pPr lvl="2"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bg1"/>
                </a:solidFill>
                <a:hlinkClick r:id="rId3"/>
              </a:rPr>
              <a:t>http</a:t>
            </a:r>
            <a:r>
              <a:rPr lang="pt-BR" sz="2000" dirty="0">
                <a:solidFill>
                  <a:schemeClr val="bg1"/>
                </a:solidFill>
                <a:hlinkClick r:id="rId3"/>
              </a:rPr>
              <a:t>://www.mccauslandcenter.sc.edu/mricro/dicom</a:t>
            </a:r>
            <a:r>
              <a:rPr lang="pt-BR" sz="2000" dirty="0" smtClean="0">
                <a:solidFill>
                  <a:schemeClr val="bg1"/>
                </a:solidFill>
                <a:hlinkClick r:id="rId3"/>
              </a:rPr>
              <a:t>/</a:t>
            </a:r>
            <a:endParaRPr lang="pt-BR" sz="20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pt-BR" sz="2000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24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70" y="2547851"/>
            <a:ext cx="6324574" cy="309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Referências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DICOM Homepage</a:t>
            </a:r>
            <a:endParaRPr lang="pt-BR" dirty="0" smtClean="0">
              <a:solidFill>
                <a:schemeClr val="bg1"/>
              </a:solidFill>
              <a:hlinkClick r:id="rId3"/>
            </a:endParaRPr>
          </a:p>
          <a:p>
            <a:pPr lvl="2">
              <a:buFont typeface="Wingdings" pitchFamily="2" charset="2"/>
              <a:buChar char="§"/>
            </a:pPr>
            <a:r>
              <a:rPr lang="pt-BR" sz="2000" dirty="0" smtClean="0">
                <a:solidFill>
                  <a:schemeClr val="bg1"/>
                </a:solidFill>
                <a:hlinkClick r:id="rId3"/>
              </a:rPr>
              <a:t>http</a:t>
            </a:r>
            <a:r>
              <a:rPr lang="pt-BR" sz="2000" dirty="0">
                <a:solidFill>
                  <a:schemeClr val="bg1"/>
                </a:solidFill>
                <a:hlinkClick r:id="rId3"/>
              </a:rPr>
              <a:t>://medical.nema.org/</a:t>
            </a:r>
            <a:endParaRPr lang="pt-BR" sz="2000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25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540" y="1700808"/>
            <a:ext cx="380766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7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Referências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FTP Oficial do Padrão DICOM</a:t>
            </a:r>
            <a:endParaRPr lang="pt-BR" dirty="0" smtClean="0">
              <a:solidFill>
                <a:schemeClr val="bg1"/>
              </a:solidFill>
              <a:hlinkClick r:id="rId3"/>
            </a:endParaRP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hlinkClick r:id="rId3"/>
              </a:rPr>
              <a:t>ftp</a:t>
            </a:r>
            <a:r>
              <a:rPr lang="pt-BR" dirty="0">
                <a:solidFill>
                  <a:schemeClr val="bg1"/>
                </a:solidFill>
                <a:hlinkClick r:id="rId3"/>
              </a:rPr>
              <a:t>://medical.nema.org/medical/dicom/2011</a:t>
            </a:r>
            <a:r>
              <a:rPr lang="pt-BR" dirty="0" smtClean="0">
                <a:solidFill>
                  <a:schemeClr val="bg1"/>
                </a:solidFill>
                <a:hlinkClick r:id="rId3"/>
              </a:rPr>
              <a:t>/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26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8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Breve Histórico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Início dos anos 1980: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TCs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e 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RMs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com formatos próprios de imagens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Dificuldade em se utilizar as imagens geradas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Planejamento de radioterapia prejudicado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1983: 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American 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College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of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Radiology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(ACR) e 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National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Electrical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t-BR" dirty="0" err="1" smtClean="0">
                <a:solidFill>
                  <a:schemeClr val="bg1"/>
                </a:solidFill>
                <a:sym typeface="Wingdings" pitchFamily="2" charset="2"/>
              </a:rPr>
              <a:t>Manufacturers</a:t>
            </a: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 (NEMA) formam um comitê para padronizar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1985: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Lançado o primeiro padrão (ACR/NEMA 300)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  <a:sym typeface="Wingdings" pitchFamily="2" charset="2"/>
              </a:rPr>
              <a:t>Texto vago e cheio de contradições</a:t>
            </a:r>
          </a:p>
          <a:p>
            <a:pPr lvl="1">
              <a:buFont typeface="Wingdings" pitchFamily="2" charset="2"/>
              <a:buChar char="§"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3</a:t>
            </a:fld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9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Breve Histórico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1988: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Lançada a 2ª versão do padrão (ACR/NEMA V2.0)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Maior aceitação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1990: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Seis fabricantes apresentam equipamentos suportando o padrão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Melhorias ainda eram necessárias</a:t>
            </a:r>
          </a:p>
          <a:p>
            <a:pPr lvl="4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Complementos foram criadas pela Philips e Siemens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1992: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Primeira grande utilização do padrão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Clínicas militares dos EUA (primeiro PACS)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4</a:t>
            </a:fld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1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Breve Histórico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pt-BR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1993: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Lançada a versão 3.0 do padrão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Agora nomeado DICOM (melhorar a aceitação internacional)</a:t>
            </a:r>
          </a:p>
          <a:p>
            <a:pPr lvl="3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Suporte a rede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5</a:t>
            </a:fld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8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2012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Versão </a:t>
            </a:r>
            <a:r>
              <a:rPr lang="pt-BR" dirty="0">
                <a:solidFill>
                  <a:schemeClr val="bg1"/>
                </a:solidFill>
              </a:rPr>
              <a:t>3.0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“2011”</a:t>
            </a:r>
            <a:endParaRPr lang="pt-BR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Padrão </a:t>
            </a:r>
            <a:r>
              <a:rPr lang="pt-BR" u="sng" dirty="0" smtClean="0">
                <a:solidFill>
                  <a:schemeClr val="bg1"/>
                </a:solidFill>
              </a:rPr>
              <a:t>global</a:t>
            </a:r>
            <a:r>
              <a:rPr lang="pt-BR" dirty="0" smtClean="0">
                <a:solidFill>
                  <a:schemeClr val="bg1"/>
                </a:solidFill>
              </a:rPr>
              <a:t> para transferência de imagens radiológicas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Extremamente adaptável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Endoscopia e odontologia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MEDICOM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Mantido por comitê multidisciplinar internacional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6</a:t>
            </a:fld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3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Visão Geral do Padrão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 – Introdução e Visão Geral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3.2 – Conformidade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3.3 – Definições de Objetos de Informação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3.4 – Especificações das Classes de Serviços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>
                <a:solidFill>
                  <a:schemeClr val="bg1"/>
                </a:solidFill>
              </a:rPr>
              <a:t>3.5 – </a:t>
            </a:r>
            <a:r>
              <a:rPr lang="pt-BR" dirty="0" smtClean="0">
                <a:solidFill>
                  <a:schemeClr val="bg1"/>
                </a:solidFill>
              </a:rPr>
              <a:t>Estrutura de Dados e Codificação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3.6 – Dicionário de Dados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3.7 – Troca de Mensagens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3.8 – Suporte a Comunicação de Rede para Troca de Mensagens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7</a:t>
            </a:fld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2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Visão Geral do Padrão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3.10 – Armazenamento de Dados e Formato de Arquivos para Troca de Dados;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3.11 – Perfis de Aplicações de Mídias de Armazenamento 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3.12 – Funções de Armazenamento e Formatos de Mídia para Troca de Dados;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3.14 – Função de Exibição de Padrões de Tons de Cinza;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3.15 – Perfis de Gerenciamento de Sistemas e Segurança;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8</a:t>
            </a:fld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3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DICOM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3100" b="1" dirty="0" smtClean="0">
                <a:solidFill>
                  <a:schemeClr val="bg1"/>
                </a:solidFill>
              </a:rPr>
              <a:t>Visão Geral do Padrão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3.16 – Recurso de Mapeamento de Conteúdo;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3.17 – Informações Explicativas;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3.18 – Web Access </a:t>
            </a:r>
            <a:r>
              <a:rPr lang="pt-BR" dirty="0" err="1" smtClean="0">
                <a:solidFill>
                  <a:schemeClr val="bg1"/>
                </a:solidFill>
              </a:rPr>
              <a:t>to</a:t>
            </a:r>
            <a:r>
              <a:rPr lang="pt-BR" dirty="0" smtClean="0">
                <a:solidFill>
                  <a:schemeClr val="bg1"/>
                </a:solidFill>
              </a:rPr>
              <a:t> DICOM </a:t>
            </a:r>
            <a:r>
              <a:rPr lang="pt-BR" dirty="0" err="1" smtClean="0">
                <a:solidFill>
                  <a:schemeClr val="bg1"/>
                </a:solidFill>
              </a:rPr>
              <a:t>Persistant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Objects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(WADO);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3.19 – Hospedagem de Aplicações;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>
                <a:solidFill>
                  <a:schemeClr val="bg1"/>
                </a:solidFill>
              </a:rPr>
              <a:t>3.20 – Transformação do DICOM de e para o Padrão HL7.</a:t>
            </a:r>
          </a:p>
          <a:p>
            <a:pPr marL="457200" lvl="1" indent="0" algn="ctr">
              <a:buNone/>
            </a:pPr>
            <a:r>
              <a:rPr lang="pt-BR" b="1" dirty="0" smtClean="0">
                <a:solidFill>
                  <a:schemeClr val="bg1"/>
                </a:solidFill>
              </a:rPr>
              <a:t>Documentação Completa: </a:t>
            </a:r>
            <a:r>
              <a:rPr lang="pt-BR" dirty="0" smtClean="0">
                <a:solidFill>
                  <a:schemeClr val="bg1"/>
                </a:solidFill>
              </a:rPr>
              <a:t>ftp</a:t>
            </a:r>
            <a:r>
              <a:rPr lang="pt-BR" dirty="0">
                <a:solidFill>
                  <a:schemeClr val="bg1"/>
                </a:solidFill>
              </a:rPr>
              <a:t>://medical.nema.org/medical/dicom/2011/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106-3463-4FA2-8C1F-5AACE7EA7E59}" type="slidenum">
              <a:rPr lang="pt-BR" smtClean="0"/>
              <a:t>9</a:t>
            </a:fld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99591" y="332656"/>
            <a:ext cx="1752129" cy="936104"/>
            <a:chOff x="299591" y="5157192"/>
            <a:chExt cx="2832249" cy="1410461"/>
          </a:xfrm>
          <a:effectLst>
            <a:glow rad="127000">
              <a:schemeClr val="bg1"/>
            </a:glow>
          </a:effectLst>
        </p:grpSpPr>
        <p:sp>
          <p:nvSpPr>
            <p:cNvPr id="7" name="Elipse 6"/>
            <p:cNvSpPr/>
            <p:nvPr/>
          </p:nvSpPr>
          <p:spPr>
            <a:xfrm>
              <a:off x="299591" y="5157192"/>
              <a:ext cx="2832249" cy="141046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2" descr="http://www.cci.fmrp.usp.br/images/radiologi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591" y="5157192"/>
              <a:ext cx="2832249" cy="1410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4" descr="http://medical.nema.org/dicomhome/IMAGES/Logo2011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915240"/>
            <a:ext cx="4632449" cy="75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1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1003</Words>
  <Application>Microsoft Office PowerPoint</Application>
  <PresentationFormat>Apresentação na tela (4:3)</PresentationFormat>
  <Paragraphs>231</Paragraphs>
  <Slides>26</Slides>
  <Notes>25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Tema do Office</vt:lpstr>
      <vt:lpstr>Digital Imaging and  Communications in Medicine (DICOM)</vt:lpstr>
      <vt:lpstr>DICOM O que é?</vt:lpstr>
      <vt:lpstr>DICOM Breve Histórico</vt:lpstr>
      <vt:lpstr>DICOM Breve Histórico</vt:lpstr>
      <vt:lpstr>DICOM Breve Histórico</vt:lpstr>
      <vt:lpstr>DICOM 2012</vt:lpstr>
      <vt:lpstr>DICOM Visão Geral do Padrão</vt:lpstr>
      <vt:lpstr>DICOM Visão Geral do Padrão</vt:lpstr>
      <vt:lpstr>DICOM Visão Geral do Padrão</vt:lpstr>
      <vt:lpstr>DICOM Modalidades Suportadas</vt:lpstr>
      <vt:lpstr>DICOM Equipamentos que Suportam</vt:lpstr>
      <vt:lpstr>DICOM Formato do Arquivo</vt:lpstr>
      <vt:lpstr>DICOM Cabeçalho</vt:lpstr>
      <vt:lpstr>DICOM Tags</vt:lpstr>
      <vt:lpstr>DICOM Algumas Tags Importantes</vt:lpstr>
      <vt:lpstr>DICOM Tags Específicas</vt:lpstr>
      <vt:lpstr>DICOM Tags para Exibição</vt:lpstr>
      <vt:lpstr>DICOM Tags de Informações do Paciente</vt:lpstr>
      <vt:lpstr>DICOM Troca de Mensagens (3.7)</vt:lpstr>
      <vt:lpstr>DICOM Comunicação de Rede (3.8 - 1993)</vt:lpstr>
      <vt:lpstr>DICOM Comunicação de Rede (3.8 - 1993)</vt:lpstr>
      <vt:lpstr>DICOM Problemas</vt:lpstr>
      <vt:lpstr>DICOM Softwares Compatíveis</vt:lpstr>
      <vt:lpstr>DICOM Referências</vt:lpstr>
      <vt:lpstr>DICOM Referências</vt:lpstr>
      <vt:lpstr>DICOM 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Imaging and  Communications in Medicine (DICOM)</dc:title>
  <dc:creator>Gustavo F. Caetano</dc:creator>
  <cp:lastModifiedBy>Paulo Mazzoncini de Azevedo Marques</cp:lastModifiedBy>
  <cp:revision>33</cp:revision>
  <dcterms:created xsi:type="dcterms:W3CDTF">2012-10-12T20:55:46Z</dcterms:created>
  <dcterms:modified xsi:type="dcterms:W3CDTF">2016-08-21T16:45:40Z</dcterms:modified>
</cp:coreProperties>
</file>