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65" r:id="rId3"/>
    <p:sldId id="317" r:id="rId4"/>
    <p:sldId id="348" r:id="rId5"/>
    <p:sldId id="350" r:id="rId6"/>
    <p:sldId id="346" r:id="rId7"/>
    <p:sldId id="347" r:id="rId8"/>
    <p:sldId id="319" r:id="rId9"/>
    <p:sldId id="311" r:id="rId10"/>
    <p:sldId id="330" r:id="rId11"/>
    <p:sldId id="337" r:id="rId12"/>
    <p:sldId id="342" r:id="rId13"/>
    <p:sldId id="332" r:id="rId14"/>
    <p:sldId id="331" r:id="rId15"/>
    <p:sldId id="321" r:id="rId16"/>
    <p:sldId id="312" r:id="rId17"/>
    <p:sldId id="323" r:id="rId18"/>
    <p:sldId id="324" r:id="rId19"/>
    <p:sldId id="325" r:id="rId20"/>
    <p:sldId id="313" r:id="rId21"/>
    <p:sldId id="327" r:id="rId22"/>
    <p:sldId id="328" r:id="rId23"/>
    <p:sldId id="329" r:id="rId24"/>
    <p:sldId id="314" r:id="rId25"/>
    <p:sldId id="340" r:id="rId26"/>
    <p:sldId id="315" r:id="rId27"/>
    <p:sldId id="341" r:id="rId28"/>
    <p:sldId id="343" r:id="rId29"/>
    <p:sldId id="345" r:id="rId30"/>
    <p:sldId id="344" r:id="rId31"/>
    <p:sldId id="352" r:id="rId32"/>
  </p:sldIdLst>
  <p:sldSz cx="12188825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howGuides="1">
      <p:cViewPr>
        <p:scale>
          <a:sx n="70" d="100"/>
          <a:sy n="70" d="100"/>
        </p:scale>
        <p:origin x="-2058" y="-840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60"/>
        <p:guide pos="6142"/>
        <p:guide pos="1248"/>
        <p:guide pos="7006"/>
        <p:guide pos="5854"/>
        <p:guide pos="672"/>
        <p:guide pos="715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notesViewPr>
    <p:cSldViewPr showGuides="1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Tempo</a:t>
            </a:r>
            <a:r>
              <a:rPr lang="pt-BR" baseline="0" dirty="0" smtClean="0"/>
              <a:t> </a:t>
            </a:r>
            <a:r>
              <a:rPr lang="pt-BR" i="1" baseline="0" dirty="0" err="1" smtClean="0"/>
              <a:t>vcs</a:t>
            </a:r>
            <a:r>
              <a:rPr lang="pt-BR" i="1" baseline="0" dirty="0" smtClean="0"/>
              <a:t>.</a:t>
            </a:r>
            <a:r>
              <a:rPr lang="pt-BR" baseline="0" dirty="0" smtClean="0"/>
              <a:t> Recomendação</a:t>
            </a:r>
            <a:endParaRPr lang="pt-B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a favor da tecnologia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2"/>
                <c:pt idx="0">
                  <c:v>Década de 90</c:v>
                </c:pt>
                <c:pt idx="1">
                  <c:v>Década de 00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definida (com tendência a favor da tecnologia)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2"/>
                <c:pt idx="0">
                  <c:v>Década de 90</c:v>
                </c:pt>
                <c:pt idx="1">
                  <c:v>Década de 00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não defininda (sem tendência)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2"/>
                <c:pt idx="0">
                  <c:v>Década de 90</c:v>
                </c:pt>
                <c:pt idx="1">
                  <c:v>Década de 00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6434432"/>
        <c:axId val="90418560"/>
      </c:barChart>
      <c:catAx>
        <c:axId val="11643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418560"/>
        <c:crosses val="autoZero"/>
        <c:auto val="1"/>
        <c:lblAlgn val="ctr"/>
        <c:lblOffset val="100"/>
        <c:noMultiLvlLbl val="0"/>
      </c:catAx>
      <c:valAx>
        <c:axId val="90418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643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 err="1" smtClean="0"/>
              <a:t>R</a:t>
            </a:r>
            <a:r>
              <a:rPr lang="en-US" b="0" baseline="0" dirty="0" err="1" smtClean="0"/>
              <a:t>ecomendação</a:t>
            </a:r>
            <a:endParaRPr lang="en-US" b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a favor da tecnologia</c:v>
                </c:pt>
                <c:pt idx="2">
                  <c:v>não definido (com tendência a favor da tecnologia)</c:v>
                </c:pt>
                <c:pt idx="3">
                  <c:v>não definido (sem tendência)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2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4452810447221767"/>
          <c:y val="0.25621156053885757"/>
          <c:w val="0.45424383226055054"/>
          <c:h val="0.739266149914966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Tempo</a:t>
            </a:r>
            <a:endParaRPr lang="pt-B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Plan1!$A$2:$A$5</c:f>
              <c:numCache>
                <c:formatCode>General</c:formatCode>
                <c:ptCount val="4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</c:numCache>
            </c:numRef>
          </c:cat>
          <c:val>
            <c:numRef>
              <c:f>Plan1!$B$2:$B$5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Plan1!$A$2:$A$5</c:f>
              <c:numCache>
                <c:formatCode>General</c:formatCode>
                <c:ptCount val="4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</c:numCache>
            </c:num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Plan1!$A$2:$A$5</c:f>
              <c:numCache>
                <c:formatCode>General</c:formatCode>
                <c:ptCount val="4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</c:numCache>
            </c:num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36064"/>
        <c:axId val="90420864"/>
      </c:lineChart>
      <c:catAx>
        <c:axId val="3573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420864"/>
        <c:crosses val="autoZero"/>
        <c:auto val="1"/>
        <c:lblAlgn val="ctr"/>
        <c:lblOffset val="100"/>
        <c:noMultiLvlLbl val="0"/>
      </c:catAx>
      <c:valAx>
        <c:axId val="9042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73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pt-BR" smtClean="0"/>
              <a:t>25/10/2013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pt-BR" smtClean="0"/>
              <a:t>25/10/2013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985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985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9858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9858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272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1AA1B-B35D-47A7-AFE7-6BCD3365481D}" type="slidenum">
              <a:rPr lang="pt-BR"/>
              <a:pPr/>
              <a:t>11</a:t>
            </a:fld>
            <a:endParaRPr lang="pt-BR"/>
          </a:p>
        </p:txBody>
      </p:sp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0998017-9D5C-4FC5-8B6E-91C3A99C4514}" type="slidenum">
              <a:rPr lang="en-US" sz="1400"/>
              <a:pPr algn="r"/>
              <a:t>11</a:t>
            </a:fld>
            <a:endParaRPr lang="en-US" sz="14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703263"/>
            <a:ext cx="6118225" cy="3443287"/>
          </a:xfrm>
          <a:ln w="12700"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7688"/>
            <a:ext cx="5033962" cy="4076700"/>
          </a:xfrm>
        </p:spPr>
        <p:txBody>
          <a:bodyPr lIns="90574" tIns="45288" rIns="90574" bIns="4528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95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2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4B0D-79ED-41DB-A45F-2EA4BA841757}" type="datetime1">
              <a:rPr lang="pt-BR" smtClean="0"/>
              <a:t>25/10/2013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2413" y="381002"/>
            <a:ext cx="1524001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2413" y="381002"/>
            <a:ext cx="7391399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B11A-B49E-48D4-B3CA-32DB691C6A63}" type="datetime1">
              <a:rPr lang="pt-BR" smtClean="0"/>
              <a:t>25/10/2013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8387-B193-4437-865E-8B37E2762470}" type="datetime1">
              <a:rPr lang="pt-BR" smtClean="0"/>
              <a:t>25/10/2013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4" y="5410201"/>
            <a:ext cx="8687334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8448-D646-41E0-8489-803CF940CC1B}" type="datetime1">
              <a:rPr lang="pt-BR" smtClean="0"/>
              <a:t>25/10/2013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3716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9B53-133D-4468-9092-38B2158E6A88}" type="datetime1">
              <a:rPr lang="pt-BR" smtClean="0"/>
              <a:t>25/10/2013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0" y="1905000"/>
            <a:ext cx="4416553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410" y="2743201"/>
            <a:ext cx="4416553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3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49860" y="2743201"/>
            <a:ext cx="4416553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767C-1598-4D33-85B8-70854B553721}" type="datetime1">
              <a:rPr lang="pt-BR" smtClean="0"/>
              <a:t>25/10/2013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51A8-8A7B-48A0-ABEE-8EB356D23C3C}" type="datetime1">
              <a:rPr lang="pt-BR" smtClean="0"/>
              <a:t>25/10/2013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0E6A-44FC-4FAF-A533-B9605D6DC34B}" type="datetime1">
              <a:rPr lang="pt-BR" smtClean="0"/>
              <a:t>25/10/2013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604" y="1905001"/>
            <a:ext cx="3596606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1414" y="685801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65214" y="4648200"/>
            <a:ext cx="3581400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86DA-C867-4495-B145-FC91CF6CE755}" type="datetime1">
              <a:rPr lang="pt-BR" smtClean="0"/>
              <a:t>25/10/2013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951415" y="685801"/>
            <a:ext cx="6400798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604" y="1905001"/>
            <a:ext cx="3596606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65214" y="4648200"/>
            <a:ext cx="3581400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FD7C-D9E1-48A6-AD56-DB439AD0AC44}" type="datetime1">
              <a:rPr lang="pt-BR" smtClean="0"/>
              <a:t>25/10/2013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414" y="3810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5" y="1905000"/>
            <a:ext cx="913439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9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5DAE8-C713-4017-89CA-D8F8671CC00C}" type="datetime1">
              <a:rPr lang="pt-BR" smtClean="0"/>
              <a:t>25/10/2013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20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828212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emf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://www.google.com.br/url?sa=i&amp;rct=j&amp;q=&amp;esrc=s&amp;frm=1&amp;source=images&amp;cd=&amp;cad=rja&amp;docid=kdzIlKiFyXU5uM&amp;tbnid=iMbZ53J3hE6mGM:&amp;ved=0CAUQjRw&amp;url=http://www.ufrgs.br/bibmed/pesquisa/lilacs.bmp/view&amp;ei=4zNGUdLQDYaC9gSf-YCYBg&amp;bvm=bv.43828540,d.dmg&amp;psig=AFQjCNGQa9O7W9TfxeyF5jLBUS978RyFng&amp;ust=1363641680604964" TargetMode="External"/><Relationship Id="rId7" Type="http://schemas.openxmlformats.org/officeDocument/2006/relationships/image" Target="../media/image34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www.google.com.br/url?sa=i&amp;rct=j&amp;q=&amp;esrc=s&amp;frm=1&amp;source=images&amp;cd=&amp;cad=rja&amp;docid=S465YWH5P4-tmM&amp;tbnid=f2vpBIZ4FzcGIM:&amp;ved=0CAUQjRw&amp;url=http://arma.uk.net/exercise-for-musculoskeletal-conditions/&amp;ei=kTRGUevKJo3S9AT24oDYDQ&amp;bvm=bv.43828540,d.dmg&amp;psig=AFQjCNGnGe29lpbrDB_FCyNFXvdognhW0A&amp;ust=1363641810978100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saude.gov.br/portal/saude/profissional/area.cfm?id_area=102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saude.gov.br/portal/saude/profissional/area.cfm?id_area=102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ai.org/index.php?id=41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065215" y="1700808"/>
            <a:ext cx="9277670" cy="367240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Avaliação </a:t>
            </a:r>
            <a:r>
              <a:rPr lang="pt-BR" dirty="0" smtClean="0"/>
              <a:t>de Tecnologias em Saúde – ATS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4400" dirty="0" smtClean="0"/>
              <a:t>Estudo de caso em PACS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05780" y="5158680"/>
            <a:ext cx="6984776" cy="115064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	</a:t>
            </a:r>
          </a:p>
          <a:p>
            <a:pPr algn="ctr"/>
            <a:r>
              <a:rPr lang="pt-BR" sz="2400" cap="none" dirty="0" smtClean="0"/>
              <a:t>Prof</a:t>
            </a:r>
            <a:r>
              <a:rPr lang="pt-BR" sz="2400" cap="none" dirty="0" smtClean="0"/>
              <a:t>. Dr. Paulo </a:t>
            </a:r>
            <a:r>
              <a:rPr lang="pt-BR" sz="2400" cap="none" dirty="0" err="1" smtClean="0"/>
              <a:t>Mazzoncini</a:t>
            </a:r>
            <a:r>
              <a:rPr lang="pt-BR" sz="2400" cap="none" dirty="0" smtClean="0"/>
              <a:t> de  Azevedo-marques</a:t>
            </a:r>
          </a:p>
          <a:p>
            <a:pPr algn="ctr"/>
            <a:r>
              <a:rPr lang="pt-BR" sz="2400" cap="none" dirty="0" smtClean="0"/>
              <a:t>pmarques@fmrp.usp.br</a:t>
            </a:r>
            <a:endParaRPr lang="pt-BR" sz="2400" cap="none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441" y="133166"/>
            <a:ext cx="2581635" cy="149563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7" y="133166"/>
            <a:ext cx="2238364" cy="1495634"/>
          </a:xfrm>
          <a:prstGeom prst="rect">
            <a:avLst/>
          </a:prstGeom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684" y="33600353"/>
            <a:ext cx="2160241" cy="7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6333" y="33816377"/>
            <a:ext cx="7620001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-99392"/>
            <a:ext cx="9144000" cy="1371600"/>
          </a:xfrm>
        </p:spPr>
        <p:txBody>
          <a:bodyPr/>
          <a:lstStyle/>
          <a:p>
            <a:r>
              <a:rPr lang="pt-BR" b="1" dirty="0" smtClean="0"/>
              <a:t>Tecnologia alternativa: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Tela-Filme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10</a:t>
            </a:fld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38" y="1677327"/>
            <a:ext cx="3095626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41886" y="3601301"/>
            <a:ext cx="3951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pt-BR" dirty="0" smtClean="0"/>
              <a:t>Chassi - Raio-X </a:t>
            </a:r>
            <a:r>
              <a:rPr lang="pt-BR" dirty="0"/>
              <a:t>Convencional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65" y="1477053"/>
            <a:ext cx="3878869" cy="258591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4276642"/>
            <a:ext cx="3238500" cy="21336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6" y="4466390"/>
            <a:ext cx="4394199" cy="191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tgarkiv rörig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42" y="1828800"/>
            <a:ext cx="41465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95" y="2879576"/>
            <a:ext cx="2016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294" y="2917676"/>
            <a:ext cx="117157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5590355" y="5157192"/>
            <a:ext cx="28632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sz="2000" b="1" i="1" dirty="0">
                <a:solidFill>
                  <a:schemeClr val="tx2"/>
                </a:solidFill>
                <a:latin typeface="Arial" panose="020B0604020202020204" pitchFamily="34" charset="0"/>
              </a:rPr>
              <a:t>Disco Magneto-óptico</a:t>
            </a: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9254759" y="5157192"/>
            <a:ext cx="728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sz="2000" b="1" i="1" dirty="0">
                <a:solidFill>
                  <a:schemeClr val="tx2"/>
                </a:solidFill>
                <a:latin typeface="Arial" panose="020B0604020202020204" pitchFamily="34" charset="0"/>
              </a:rPr>
              <a:t>DVD</a:t>
            </a:r>
          </a:p>
        </p:txBody>
      </p:sp>
      <p:sp>
        <p:nvSpPr>
          <p:cNvPr id="22535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0975"/>
            <a:ext cx="12188825" cy="1104900"/>
          </a:xfrm>
          <a:noFill/>
        </p:spPr>
        <p:txBody>
          <a:bodyPr vert="horz" lIns="92075" tIns="46038" rIns="92075" bIns="46038" rtlCol="0" anchor="b">
            <a:normAutofit fontScale="90000"/>
          </a:bodyPr>
          <a:lstStyle/>
          <a:p>
            <a:pPr algn="ctr" eaLnBrk="1" hangingPunct="1"/>
            <a:r>
              <a:rPr lang="pt-BR" sz="4000" b="1" dirty="0" smtClean="0"/>
              <a:t>Armazenamento de arquivos </a:t>
            </a:r>
            <a:br>
              <a:rPr lang="pt-BR" sz="4000" b="1" dirty="0" smtClean="0"/>
            </a:br>
            <a:r>
              <a:rPr lang="pt-BR" sz="4000" b="1" dirty="0" smtClean="0"/>
              <a:t>Sistema analógico (filme) e Digital</a:t>
            </a:r>
            <a:endParaRPr lang="pt-BR" sz="40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622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Tecnologia sob avaliação: </a:t>
            </a:r>
            <a:r>
              <a:rPr lang="pt-B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PACS</a:t>
            </a:r>
            <a:endParaRPr lang="pt-B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b="1" i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b="1" i="1" dirty="0">
                <a:cs typeface="Times New Roman" panose="02020603050405020304" pitchFamily="18" charset="0"/>
              </a:rPr>
              <a:t>Picture </a:t>
            </a:r>
            <a:r>
              <a:rPr lang="pt-BR" b="1" i="1" dirty="0" err="1">
                <a:cs typeface="Times New Roman" panose="02020603050405020304" pitchFamily="18" charset="0"/>
              </a:rPr>
              <a:t>Archiving</a:t>
            </a:r>
            <a:r>
              <a:rPr lang="pt-BR" b="1" i="1" dirty="0">
                <a:cs typeface="Times New Roman" panose="02020603050405020304" pitchFamily="18" charset="0"/>
              </a:rPr>
              <a:t> </a:t>
            </a:r>
            <a:r>
              <a:rPr lang="pt-BR" b="1" i="1" dirty="0" err="1">
                <a:cs typeface="Times New Roman" panose="02020603050405020304" pitchFamily="18" charset="0"/>
              </a:rPr>
              <a:t>and</a:t>
            </a:r>
            <a:r>
              <a:rPr lang="pt-BR" b="1" i="1" dirty="0">
                <a:cs typeface="Times New Roman" panose="02020603050405020304" pitchFamily="18" charset="0"/>
              </a:rPr>
              <a:t> Communication </a:t>
            </a:r>
            <a:r>
              <a:rPr lang="pt-BR" b="1" i="1" dirty="0" smtClean="0">
                <a:cs typeface="Times New Roman" panose="02020603050405020304" pitchFamily="18" charset="0"/>
              </a:rPr>
              <a:t>System</a:t>
            </a:r>
          </a:p>
          <a:p>
            <a:pPr marL="0" indent="0" algn="ctr">
              <a:buNone/>
            </a:pPr>
            <a:endParaRPr lang="pt-BR" i="1" dirty="0" smtClean="0"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cs typeface="Times New Roman" panose="02020603050405020304" pitchFamily="18" charset="0"/>
              </a:rPr>
              <a:t>É </a:t>
            </a:r>
            <a:r>
              <a:rPr lang="pt-BR" dirty="0">
                <a:cs typeface="Times New Roman" panose="02020603050405020304" pitchFamily="18" charset="0"/>
              </a:rPr>
              <a:t>um sistema de arquivamento e comunicação voltado para o diagnóstico por imagem que permite o pronto acesso, em qualquer setor do hospital ou clínica, de imagens médicas em formato digital, sendo caracterizado por quatro subsistemas: </a:t>
            </a:r>
            <a:endParaRPr lang="pt-BR" dirty="0" smtClean="0"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2200" dirty="0" smtClean="0">
                <a:cs typeface="Times New Roman" panose="02020603050405020304" pitchFamily="18" charset="0"/>
              </a:rPr>
              <a:t>Aquisição</a:t>
            </a:r>
            <a:r>
              <a:rPr lang="pt-BR" sz="2200" dirty="0">
                <a:cs typeface="Times New Roman" panose="02020603050405020304" pitchFamily="18" charset="0"/>
              </a:rPr>
              <a:t>, exibição, disponibilização e armazenamento de imagens.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801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13</a:t>
            </a:fld>
            <a:endParaRPr lang="pt-BR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845941" y="260648"/>
            <a:ext cx="8930037" cy="6048873"/>
            <a:chOff x="521" y="527"/>
            <a:chExt cx="5263" cy="3629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542" y="678"/>
              <a:ext cx="2822" cy="347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563" y="2107"/>
              <a:ext cx="8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1600" b="1">
                  <a:latin typeface="Arial" panose="020B0604020202020204" pitchFamily="34" charset="0"/>
                </a:rPr>
                <a:t>Rede de alta </a:t>
              </a:r>
            </a:p>
            <a:p>
              <a:pPr algn="ctr"/>
              <a:r>
                <a:rPr lang="en-US" altLang="en-US" sz="1600" b="1">
                  <a:latin typeface="Arial" panose="020B0604020202020204" pitchFamily="34" charset="0"/>
                </a:rPr>
                <a:t>velocidade</a:t>
              </a: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2329" y="1964"/>
              <a:ext cx="1343" cy="763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pic>
          <p:nvPicPr>
            <p:cNvPr id="9" name="Picture 6" descr="CT1Lar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" y="2077"/>
              <a:ext cx="648" cy="55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</p:pic>
        <p:pic>
          <p:nvPicPr>
            <p:cNvPr id="10" name="Picture 7" descr="juke&amp;raid 2 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6" t="20152" b="18825"/>
            <a:stretch>
              <a:fillRect/>
            </a:stretch>
          </p:blipFill>
          <p:spPr bwMode="auto">
            <a:xfrm>
              <a:off x="2606" y="3298"/>
              <a:ext cx="719" cy="5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</p:pic>
        <p:pic>
          <p:nvPicPr>
            <p:cNvPr id="11" name="Picture 8" descr="0008new"/>
            <p:cNvPicPr>
              <a:picLocks noChangeAspect="1" noChangeArrowheads="1"/>
            </p:cNvPicPr>
            <p:nvPr/>
          </p:nvPicPr>
          <p:blipFill>
            <a:blip r:embed="rId4">
              <a:lum bright="34000" contras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821"/>
              <a:ext cx="786" cy="61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</p:pic>
        <p:pic>
          <p:nvPicPr>
            <p:cNvPr id="12" name="Picture 9" descr="serverne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" y="1250"/>
              <a:ext cx="484" cy="42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4780" y="2203"/>
              <a:ext cx="950" cy="647"/>
              <a:chOff x="4628" y="909"/>
              <a:chExt cx="1020" cy="654"/>
            </a:xfrm>
          </p:grpSpPr>
          <p:pic>
            <p:nvPicPr>
              <p:cNvPr id="74" name="Picture 11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" y="909"/>
                <a:ext cx="1020" cy="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5" name="Rectangle 12"/>
              <p:cNvSpPr>
                <a:spLocks noChangeArrowheads="1"/>
              </p:cNvSpPr>
              <p:nvPr/>
            </p:nvSpPr>
            <p:spPr bwMode="auto">
              <a:xfrm>
                <a:off x="4661" y="1376"/>
                <a:ext cx="958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Arial" panose="020B0604020202020204" pitchFamily="34" charset="0"/>
                  </a:rPr>
                  <a:t>HIS/MIS</a:t>
                </a:r>
                <a:endParaRPr 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534" y="3822"/>
              <a:ext cx="81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latin typeface="Arial" panose="020B0604020202020204" pitchFamily="34" charset="0"/>
                </a:rPr>
                <a:t>Arquivamento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521" y="964"/>
              <a:ext cx="747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latin typeface="Arial" panose="020B0604020202020204" pitchFamily="34" charset="0"/>
                </a:rPr>
                <a:t>Modalidade </a:t>
              </a:r>
            </a:p>
            <a:p>
              <a:pPr algn="ctr"/>
              <a:r>
                <a:rPr lang="en-US" sz="1400" b="1">
                  <a:latin typeface="Arial" panose="020B0604020202020204" pitchFamily="34" charset="0"/>
                </a:rPr>
                <a:t>de Imagem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4641" y="3584"/>
              <a:ext cx="114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latin typeface="Arial" panose="020B0604020202020204" pitchFamily="34" charset="0"/>
                </a:rPr>
                <a:t>Web-based RIS/PACS/EMR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5335" y="1297"/>
              <a:ext cx="286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latin typeface="Arial" panose="020B0604020202020204" pitchFamily="34" charset="0"/>
                </a:rPr>
                <a:t>RIS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86" y="773"/>
              <a:ext cx="730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latin typeface="Arial" panose="020B0604020202020204" pitchFamily="34" charset="0"/>
                </a:rPr>
                <a:t>Estação de </a:t>
              </a:r>
            </a:p>
            <a:p>
              <a:pPr algn="ctr"/>
              <a:r>
                <a:rPr lang="en-US" sz="1400" b="1">
                  <a:latin typeface="Arial" panose="020B0604020202020204" pitchFamily="34" charset="0"/>
                </a:rPr>
                <a:t>visualização</a:t>
              </a:r>
            </a:p>
          </p:txBody>
        </p:sp>
        <p:cxnSp>
          <p:nvCxnSpPr>
            <p:cNvPr id="19" name="AutoShape 18"/>
            <p:cNvCxnSpPr>
              <a:cxnSpLocks noChangeShapeType="1"/>
              <a:stCxn id="9" idx="3"/>
              <a:endCxn id="8" idx="2"/>
            </p:cNvCxnSpPr>
            <p:nvPr/>
          </p:nvCxnSpPr>
          <p:spPr bwMode="auto">
            <a:xfrm flipV="1">
              <a:off x="1219" y="2345"/>
              <a:ext cx="1098" cy="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9"/>
            <p:cNvCxnSpPr>
              <a:cxnSpLocks noChangeShapeType="1"/>
              <a:stCxn id="8" idx="5"/>
              <a:endCxn id="28" idx="1"/>
            </p:cNvCxnSpPr>
            <p:nvPr/>
          </p:nvCxnSpPr>
          <p:spPr bwMode="auto">
            <a:xfrm rot="16200000" flipH="1">
              <a:off x="3575" y="2527"/>
              <a:ext cx="458" cy="657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20"/>
            <p:cNvCxnSpPr>
              <a:cxnSpLocks noChangeShapeType="1"/>
              <a:stCxn id="28" idx="3"/>
              <a:endCxn id="64" idx="0"/>
            </p:cNvCxnSpPr>
            <p:nvPr/>
          </p:nvCxnSpPr>
          <p:spPr bwMode="auto">
            <a:xfrm>
              <a:off x="4599" y="3085"/>
              <a:ext cx="638" cy="166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1"/>
            <p:cNvCxnSpPr>
              <a:cxnSpLocks noChangeShapeType="1"/>
              <a:stCxn id="11" idx="2"/>
              <a:endCxn id="8" idx="0"/>
            </p:cNvCxnSpPr>
            <p:nvPr/>
          </p:nvCxnSpPr>
          <p:spPr bwMode="auto">
            <a:xfrm rot="5400000">
              <a:off x="2785" y="1646"/>
              <a:ext cx="521" cy="92"/>
            </a:xfrm>
            <a:prstGeom prst="curvedConnector3">
              <a:avLst>
                <a:gd name="adj1" fmla="val 51046"/>
              </a:avLst>
            </a:prstGeom>
            <a:noFill/>
            <a:ln w="317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2"/>
            <p:cNvCxnSpPr>
              <a:cxnSpLocks noChangeShapeType="1"/>
              <a:stCxn id="8" idx="7"/>
              <a:endCxn id="12" idx="1"/>
            </p:cNvCxnSpPr>
            <p:nvPr/>
          </p:nvCxnSpPr>
          <p:spPr bwMode="auto">
            <a:xfrm rot="16200000">
              <a:off x="3873" y="1064"/>
              <a:ext cx="602" cy="1397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3"/>
            <p:cNvCxnSpPr>
              <a:cxnSpLocks noChangeShapeType="1"/>
              <a:stCxn id="12" idx="2"/>
              <a:endCxn id="74" idx="0"/>
            </p:cNvCxnSpPr>
            <p:nvPr/>
          </p:nvCxnSpPr>
          <p:spPr bwMode="auto">
            <a:xfrm rot="16200000" flipH="1">
              <a:off x="4920" y="1868"/>
              <a:ext cx="529" cy="141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5150" y="1821"/>
              <a:ext cx="343" cy="18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HL-7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3624" y="1488"/>
              <a:ext cx="461" cy="18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DICOM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541" y="3870"/>
              <a:ext cx="47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8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PACS</a:t>
              </a:r>
            </a:p>
          </p:txBody>
        </p:sp>
        <p:pic>
          <p:nvPicPr>
            <p:cNvPr id="28" name="Imagem 2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" y="2870"/>
              <a:ext cx="467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3716" y="3203"/>
              <a:ext cx="50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latin typeface="Arial" panose="020B0604020202020204" pitchFamily="34" charset="0"/>
                </a:rPr>
                <a:t>Firewall</a:t>
              </a:r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1774" y="1059"/>
              <a:ext cx="491" cy="618"/>
            </a:xfrm>
            <a:prstGeom prst="flowChartMagneticDisk">
              <a:avLst/>
            </a:prstGeom>
            <a:solidFill>
              <a:srgbClr val="FFCC99"/>
            </a:solidFill>
            <a:ln w="317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1200" b="1">
                  <a:latin typeface="Arial" panose="020B0604020202020204" pitchFamily="34" charset="0"/>
                </a:rPr>
                <a:t>PACS</a:t>
              </a:r>
            </a:p>
            <a:p>
              <a:pPr algn="ctr" eaLnBrk="1" hangingPunct="1"/>
              <a:r>
                <a:rPr lang="en-US" sz="1200" b="1">
                  <a:latin typeface="Arial" panose="020B0604020202020204" pitchFamily="34" charset="0"/>
                </a:rPr>
                <a:t>DB</a:t>
              </a: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1311" y="2250"/>
              <a:ext cx="461" cy="18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DICOM</a:t>
              </a:r>
            </a:p>
          </p:txBody>
        </p:sp>
        <p:pic>
          <p:nvPicPr>
            <p:cNvPr id="32" name="Picture 31" descr="Siemens MRI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" y="1462"/>
              <a:ext cx="694" cy="51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" y="2727"/>
              <a:ext cx="537" cy="6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AutoShape 33"/>
            <p:cNvCxnSpPr>
              <a:cxnSpLocks noChangeShapeType="1"/>
              <a:stCxn id="8" idx="1"/>
              <a:endCxn id="30" idx="3"/>
            </p:cNvCxnSpPr>
            <p:nvPr/>
          </p:nvCxnSpPr>
          <p:spPr bwMode="auto">
            <a:xfrm rot="5400000" flipH="1">
              <a:off x="2083" y="1623"/>
              <a:ext cx="377" cy="506"/>
            </a:xfrm>
            <a:prstGeom prst="curvedConnector3">
              <a:avLst>
                <a:gd name="adj1" fmla="val 64380"/>
              </a:avLst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5" name="Picture 34" descr="megadriv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0" y="2727"/>
              <a:ext cx="263" cy="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1681" y="3251"/>
              <a:ext cx="389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latin typeface="Tahoma" panose="020B0604030504040204" pitchFamily="34" charset="0"/>
                </a:rPr>
                <a:t>RAID</a:t>
              </a:r>
            </a:p>
          </p:txBody>
        </p:sp>
        <p:cxnSp>
          <p:nvCxnSpPr>
            <p:cNvPr id="37" name="AutoShape 36"/>
            <p:cNvCxnSpPr>
              <a:cxnSpLocks noChangeShapeType="1"/>
              <a:stCxn id="8" idx="3"/>
              <a:endCxn id="35" idx="3"/>
            </p:cNvCxnSpPr>
            <p:nvPr/>
          </p:nvCxnSpPr>
          <p:spPr bwMode="auto">
            <a:xfrm rot="5400000">
              <a:off x="2111" y="2599"/>
              <a:ext cx="386" cy="442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37"/>
            <p:cNvCxnSpPr>
              <a:cxnSpLocks noChangeShapeType="1"/>
              <a:stCxn id="8" idx="4"/>
              <a:endCxn id="10" idx="0"/>
            </p:cNvCxnSpPr>
            <p:nvPr/>
          </p:nvCxnSpPr>
          <p:spPr bwMode="auto">
            <a:xfrm rot="5400000">
              <a:off x="2703" y="3002"/>
              <a:ext cx="559" cy="34"/>
            </a:xfrm>
            <a:prstGeom prst="curvedConnector3">
              <a:avLst>
                <a:gd name="adj1" fmla="val 48935"/>
              </a:avLst>
            </a:prstGeom>
            <a:noFill/>
            <a:ln w="317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5011" y="3251"/>
              <a:ext cx="450" cy="381"/>
              <a:chOff x="2016" y="1632"/>
              <a:chExt cx="2592" cy="1889"/>
            </a:xfrm>
          </p:grpSpPr>
          <p:pic>
            <p:nvPicPr>
              <p:cNvPr id="64" name="Picture 39" descr="xu"/>
              <p:cNvPicPr>
                <a:picLocks noChangeAspect="1" noChangeArrowheads="1"/>
              </p:cNvPicPr>
              <p:nvPr/>
            </p:nvPicPr>
            <p:blipFill>
              <a:blip r:embed="rId11" cstate="print">
                <a:lum bright="-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632"/>
                <a:ext cx="2592" cy="1889"/>
              </a:xfrm>
              <a:prstGeom prst="rect">
                <a:avLst/>
              </a:prstGeom>
              <a:noFill/>
              <a:ln w="9525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5" name="Group 40"/>
              <p:cNvGrpSpPr>
                <a:grpSpLocks/>
              </p:cNvGrpSpPr>
              <p:nvPr/>
            </p:nvGrpSpPr>
            <p:grpSpPr bwMode="auto">
              <a:xfrm>
                <a:off x="2308" y="1920"/>
                <a:ext cx="1250" cy="816"/>
                <a:chOff x="2160" y="1152"/>
                <a:chExt cx="1296" cy="672"/>
              </a:xfrm>
            </p:grpSpPr>
            <p:pic>
              <p:nvPicPr>
                <p:cNvPr id="66" name="Picture 41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lum bright="48000" contrast="6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0" y="1152"/>
                  <a:ext cx="336" cy="336"/>
                </a:xfrm>
                <a:prstGeom prst="rect">
                  <a:avLst/>
                </a:prstGeom>
                <a:noFill/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4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lum bright="48000" contrast="6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6" y="1488"/>
                  <a:ext cx="336" cy="336"/>
                </a:xfrm>
                <a:prstGeom prst="rect">
                  <a:avLst/>
                </a:prstGeom>
                <a:noFill/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43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lum bright="48000" contrast="6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0" y="1488"/>
                  <a:ext cx="336" cy="336"/>
                </a:xfrm>
                <a:prstGeom prst="rect">
                  <a:avLst/>
                </a:prstGeom>
                <a:noFill/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" name="Picture 44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lum bright="48000" contrast="6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0" y="1152"/>
                  <a:ext cx="336" cy="336"/>
                </a:xfrm>
                <a:prstGeom prst="rect">
                  <a:avLst/>
                </a:prstGeom>
                <a:noFill/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45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lum bright="48000" contrast="6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6" y="1152"/>
                  <a:ext cx="336" cy="336"/>
                </a:xfrm>
                <a:prstGeom prst="rect">
                  <a:avLst/>
                </a:prstGeom>
                <a:noFill/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46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lum bright="48000" contrast="6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" y="1152"/>
                  <a:ext cx="288" cy="336"/>
                </a:xfrm>
                <a:prstGeom prst="rect">
                  <a:avLst/>
                </a:prstGeom>
                <a:noFill/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47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lum bright="48000" contrast="6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" y="1488"/>
                  <a:ext cx="288" cy="336"/>
                </a:xfrm>
                <a:prstGeom prst="rect">
                  <a:avLst/>
                </a:prstGeom>
                <a:noFill/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48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lum bright="48000" contrast="6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0" y="1488"/>
                  <a:ext cx="336" cy="336"/>
                </a:xfrm>
                <a:prstGeom prst="rect">
                  <a:avLst/>
                </a:prstGeom>
                <a:noFill/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0" name="Rectangle 49"/>
            <p:cNvSpPr>
              <a:spLocks noChangeArrowheads="1"/>
            </p:cNvSpPr>
            <p:nvPr/>
          </p:nvSpPr>
          <p:spPr bwMode="auto">
            <a:xfrm>
              <a:off x="4819" y="527"/>
              <a:ext cx="384" cy="3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1" name="Rectangle 50"/>
            <p:cNvSpPr>
              <a:spLocks noChangeArrowheads="1"/>
            </p:cNvSpPr>
            <p:nvPr/>
          </p:nvSpPr>
          <p:spPr bwMode="auto">
            <a:xfrm>
              <a:off x="4819" y="527"/>
              <a:ext cx="384" cy="39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2" name="Freeform 51"/>
            <p:cNvSpPr>
              <a:spLocks/>
            </p:cNvSpPr>
            <p:nvPr/>
          </p:nvSpPr>
          <p:spPr bwMode="auto">
            <a:xfrm>
              <a:off x="4849" y="554"/>
              <a:ext cx="113" cy="346"/>
            </a:xfrm>
            <a:custGeom>
              <a:avLst/>
              <a:gdLst>
                <a:gd name="T0" fmla="*/ 0 w 117"/>
                <a:gd name="T1" fmla="*/ 74 h 349"/>
                <a:gd name="T2" fmla="*/ 0 w 117"/>
                <a:gd name="T3" fmla="*/ 10 h 349"/>
                <a:gd name="T4" fmla="*/ 19 w 117"/>
                <a:gd name="T5" fmla="*/ 0 h 349"/>
                <a:gd name="T6" fmla="*/ 102 w 117"/>
                <a:gd name="T7" fmla="*/ 0 h 349"/>
                <a:gd name="T8" fmla="*/ 117 w 117"/>
                <a:gd name="T9" fmla="*/ 10 h 349"/>
                <a:gd name="T10" fmla="*/ 117 w 117"/>
                <a:gd name="T11" fmla="*/ 74 h 349"/>
                <a:gd name="T12" fmla="*/ 102 w 117"/>
                <a:gd name="T13" fmla="*/ 98 h 349"/>
                <a:gd name="T14" fmla="*/ 102 w 117"/>
                <a:gd name="T15" fmla="*/ 251 h 349"/>
                <a:gd name="T16" fmla="*/ 117 w 117"/>
                <a:gd name="T17" fmla="*/ 275 h 349"/>
                <a:gd name="T18" fmla="*/ 117 w 117"/>
                <a:gd name="T19" fmla="*/ 336 h 349"/>
                <a:gd name="T20" fmla="*/ 102 w 117"/>
                <a:gd name="T21" fmla="*/ 349 h 349"/>
                <a:gd name="T22" fmla="*/ 19 w 117"/>
                <a:gd name="T23" fmla="*/ 349 h 349"/>
                <a:gd name="T24" fmla="*/ 0 w 117"/>
                <a:gd name="T25" fmla="*/ 336 h 349"/>
                <a:gd name="T26" fmla="*/ 0 w 117"/>
                <a:gd name="T27" fmla="*/ 275 h 349"/>
                <a:gd name="T28" fmla="*/ 19 w 117"/>
                <a:gd name="T29" fmla="*/ 251 h 349"/>
                <a:gd name="T30" fmla="*/ 19 w 117"/>
                <a:gd name="T31" fmla="*/ 98 h 349"/>
                <a:gd name="T32" fmla="*/ 0 w 117"/>
                <a:gd name="T33" fmla="*/ 7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349">
                  <a:moveTo>
                    <a:pt x="0" y="74"/>
                  </a:moveTo>
                  <a:lnTo>
                    <a:pt x="0" y="10"/>
                  </a:lnTo>
                  <a:lnTo>
                    <a:pt x="19" y="0"/>
                  </a:lnTo>
                  <a:lnTo>
                    <a:pt x="102" y="0"/>
                  </a:lnTo>
                  <a:lnTo>
                    <a:pt x="117" y="10"/>
                  </a:lnTo>
                  <a:lnTo>
                    <a:pt x="117" y="74"/>
                  </a:lnTo>
                  <a:lnTo>
                    <a:pt x="102" y="98"/>
                  </a:lnTo>
                  <a:lnTo>
                    <a:pt x="102" y="251"/>
                  </a:lnTo>
                  <a:lnTo>
                    <a:pt x="117" y="275"/>
                  </a:lnTo>
                  <a:lnTo>
                    <a:pt x="117" y="336"/>
                  </a:lnTo>
                  <a:lnTo>
                    <a:pt x="102" y="349"/>
                  </a:lnTo>
                  <a:lnTo>
                    <a:pt x="19" y="349"/>
                  </a:lnTo>
                  <a:lnTo>
                    <a:pt x="0" y="336"/>
                  </a:lnTo>
                  <a:lnTo>
                    <a:pt x="0" y="275"/>
                  </a:lnTo>
                  <a:lnTo>
                    <a:pt x="19" y="251"/>
                  </a:lnTo>
                  <a:lnTo>
                    <a:pt x="19" y="98"/>
                  </a:lnTo>
                  <a:lnTo>
                    <a:pt x="0" y="7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3" name="Freeform 52"/>
            <p:cNvSpPr>
              <a:spLocks noEditPoints="1"/>
            </p:cNvSpPr>
            <p:nvPr/>
          </p:nvSpPr>
          <p:spPr bwMode="auto">
            <a:xfrm>
              <a:off x="4996" y="554"/>
              <a:ext cx="177" cy="346"/>
            </a:xfrm>
            <a:custGeom>
              <a:avLst/>
              <a:gdLst>
                <a:gd name="T0" fmla="*/ 0 w 184"/>
                <a:gd name="T1" fmla="*/ 125 h 349"/>
                <a:gd name="T2" fmla="*/ 82 w 184"/>
                <a:gd name="T3" fmla="*/ 125 h 349"/>
                <a:gd name="T4" fmla="*/ 82 w 184"/>
                <a:gd name="T5" fmla="*/ 0 h 349"/>
                <a:gd name="T6" fmla="*/ 0 w 184"/>
                <a:gd name="T7" fmla="*/ 0 h 349"/>
                <a:gd name="T8" fmla="*/ 0 w 184"/>
                <a:gd name="T9" fmla="*/ 125 h 349"/>
                <a:gd name="T10" fmla="*/ 98 w 184"/>
                <a:gd name="T11" fmla="*/ 125 h 349"/>
                <a:gd name="T12" fmla="*/ 184 w 184"/>
                <a:gd name="T13" fmla="*/ 125 h 349"/>
                <a:gd name="T14" fmla="*/ 184 w 184"/>
                <a:gd name="T15" fmla="*/ 0 h 349"/>
                <a:gd name="T16" fmla="*/ 98 w 184"/>
                <a:gd name="T17" fmla="*/ 0 h 349"/>
                <a:gd name="T18" fmla="*/ 98 w 184"/>
                <a:gd name="T19" fmla="*/ 125 h 349"/>
                <a:gd name="T20" fmla="*/ 0 w 184"/>
                <a:gd name="T21" fmla="*/ 349 h 349"/>
                <a:gd name="T22" fmla="*/ 184 w 184"/>
                <a:gd name="T23" fmla="*/ 349 h 349"/>
                <a:gd name="T24" fmla="*/ 184 w 184"/>
                <a:gd name="T25" fmla="*/ 224 h 349"/>
                <a:gd name="T26" fmla="*/ 0 w 184"/>
                <a:gd name="T27" fmla="*/ 224 h 349"/>
                <a:gd name="T28" fmla="*/ 0 w 184"/>
                <a:gd name="T2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4" h="349">
                  <a:moveTo>
                    <a:pt x="0" y="125"/>
                  </a:moveTo>
                  <a:lnTo>
                    <a:pt x="82" y="12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25"/>
                  </a:lnTo>
                  <a:close/>
                  <a:moveTo>
                    <a:pt x="98" y="125"/>
                  </a:moveTo>
                  <a:lnTo>
                    <a:pt x="184" y="125"/>
                  </a:lnTo>
                  <a:lnTo>
                    <a:pt x="184" y="0"/>
                  </a:lnTo>
                  <a:lnTo>
                    <a:pt x="98" y="0"/>
                  </a:lnTo>
                  <a:lnTo>
                    <a:pt x="98" y="125"/>
                  </a:lnTo>
                  <a:close/>
                  <a:moveTo>
                    <a:pt x="0" y="349"/>
                  </a:moveTo>
                  <a:lnTo>
                    <a:pt x="184" y="349"/>
                  </a:lnTo>
                  <a:lnTo>
                    <a:pt x="184" y="224"/>
                  </a:lnTo>
                  <a:lnTo>
                    <a:pt x="0" y="224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4" name="Rectangle 53"/>
            <p:cNvSpPr>
              <a:spLocks noChangeArrowheads="1"/>
            </p:cNvSpPr>
            <p:nvPr/>
          </p:nvSpPr>
          <p:spPr bwMode="auto">
            <a:xfrm>
              <a:off x="4996" y="554"/>
              <a:ext cx="79" cy="12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5" name="Rectangle 54"/>
            <p:cNvSpPr>
              <a:spLocks noChangeArrowheads="1"/>
            </p:cNvSpPr>
            <p:nvPr/>
          </p:nvSpPr>
          <p:spPr bwMode="auto">
            <a:xfrm>
              <a:off x="5090" y="554"/>
              <a:ext cx="83" cy="12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6" name="Line 55"/>
            <p:cNvSpPr>
              <a:spLocks noChangeShapeType="1"/>
            </p:cNvSpPr>
            <p:nvPr/>
          </p:nvSpPr>
          <p:spPr bwMode="auto">
            <a:xfrm>
              <a:off x="4996" y="752"/>
              <a:ext cx="1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7" name="Line 56"/>
            <p:cNvSpPr>
              <a:spLocks noChangeShapeType="1"/>
            </p:cNvSpPr>
            <p:nvPr/>
          </p:nvSpPr>
          <p:spPr bwMode="auto">
            <a:xfrm>
              <a:off x="4996" y="739"/>
              <a:ext cx="1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8" name="Line 57"/>
            <p:cNvSpPr>
              <a:spLocks noChangeShapeType="1"/>
            </p:cNvSpPr>
            <p:nvPr/>
          </p:nvSpPr>
          <p:spPr bwMode="auto">
            <a:xfrm>
              <a:off x="4996" y="726"/>
              <a:ext cx="1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9" name="Line 58"/>
            <p:cNvSpPr>
              <a:spLocks noChangeShapeType="1"/>
            </p:cNvSpPr>
            <p:nvPr/>
          </p:nvSpPr>
          <p:spPr bwMode="auto">
            <a:xfrm>
              <a:off x="4996" y="716"/>
              <a:ext cx="1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50" name="Line 59"/>
            <p:cNvSpPr>
              <a:spLocks noChangeShapeType="1"/>
            </p:cNvSpPr>
            <p:nvPr/>
          </p:nvSpPr>
          <p:spPr bwMode="auto">
            <a:xfrm>
              <a:off x="4996" y="702"/>
              <a:ext cx="1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51" name="Rectangle 60"/>
            <p:cNvSpPr>
              <a:spLocks noChangeArrowheads="1"/>
            </p:cNvSpPr>
            <p:nvPr/>
          </p:nvSpPr>
          <p:spPr bwMode="auto">
            <a:xfrm>
              <a:off x="4996" y="776"/>
              <a:ext cx="177" cy="12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52" name="Line 61"/>
            <p:cNvSpPr>
              <a:spLocks noChangeShapeType="1"/>
            </p:cNvSpPr>
            <p:nvPr/>
          </p:nvSpPr>
          <p:spPr bwMode="auto">
            <a:xfrm>
              <a:off x="5090" y="583"/>
              <a:ext cx="8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53" name="Line 62"/>
            <p:cNvSpPr>
              <a:spLocks noChangeShapeType="1"/>
            </p:cNvSpPr>
            <p:nvPr/>
          </p:nvSpPr>
          <p:spPr bwMode="auto">
            <a:xfrm>
              <a:off x="5090" y="646"/>
              <a:ext cx="8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54" name="Line 63"/>
            <p:cNvSpPr>
              <a:spLocks noChangeShapeType="1"/>
            </p:cNvSpPr>
            <p:nvPr/>
          </p:nvSpPr>
          <p:spPr bwMode="auto">
            <a:xfrm>
              <a:off x="5090" y="614"/>
              <a:ext cx="8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55" name="Line 64"/>
            <p:cNvSpPr>
              <a:spLocks noChangeShapeType="1"/>
            </p:cNvSpPr>
            <p:nvPr/>
          </p:nvSpPr>
          <p:spPr bwMode="auto">
            <a:xfrm>
              <a:off x="4996" y="583"/>
              <a:ext cx="7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56" name="Line 65"/>
            <p:cNvSpPr>
              <a:spLocks noChangeShapeType="1"/>
            </p:cNvSpPr>
            <p:nvPr/>
          </p:nvSpPr>
          <p:spPr bwMode="auto">
            <a:xfrm>
              <a:off x="4996" y="646"/>
              <a:ext cx="7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57" name="Line 66"/>
            <p:cNvSpPr>
              <a:spLocks noChangeShapeType="1"/>
            </p:cNvSpPr>
            <p:nvPr/>
          </p:nvSpPr>
          <p:spPr bwMode="auto">
            <a:xfrm>
              <a:off x="4996" y="614"/>
              <a:ext cx="7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58" name="Line 67"/>
            <p:cNvSpPr>
              <a:spLocks noChangeShapeType="1"/>
            </p:cNvSpPr>
            <p:nvPr/>
          </p:nvSpPr>
          <p:spPr bwMode="auto">
            <a:xfrm>
              <a:off x="4996" y="868"/>
              <a:ext cx="1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59" name="Line 68"/>
            <p:cNvSpPr>
              <a:spLocks noChangeShapeType="1"/>
            </p:cNvSpPr>
            <p:nvPr/>
          </p:nvSpPr>
          <p:spPr bwMode="auto">
            <a:xfrm>
              <a:off x="4996" y="837"/>
              <a:ext cx="1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60" name="Line 69"/>
            <p:cNvSpPr>
              <a:spLocks noChangeShapeType="1"/>
            </p:cNvSpPr>
            <p:nvPr/>
          </p:nvSpPr>
          <p:spPr bwMode="auto">
            <a:xfrm>
              <a:off x="4996" y="808"/>
              <a:ext cx="1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61" name="Line 70"/>
            <p:cNvSpPr>
              <a:spLocks noChangeShapeType="1"/>
            </p:cNvSpPr>
            <p:nvPr/>
          </p:nvSpPr>
          <p:spPr bwMode="auto">
            <a:xfrm>
              <a:off x="5113" y="776"/>
              <a:ext cx="1" cy="12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62" name="Line 71"/>
            <p:cNvSpPr>
              <a:spLocks noChangeShapeType="1"/>
            </p:cNvSpPr>
            <p:nvPr/>
          </p:nvSpPr>
          <p:spPr bwMode="auto">
            <a:xfrm>
              <a:off x="5055" y="776"/>
              <a:ext cx="1" cy="12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63" name="Rectangle 72"/>
            <p:cNvSpPr>
              <a:spLocks noChangeArrowheads="1"/>
            </p:cNvSpPr>
            <p:nvPr/>
          </p:nvSpPr>
          <p:spPr bwMode="auto">
            <a:xfrm>
              <a:off x="4431" y="973"/>
              <a:ext cx="120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pt-BR" sz="1400" b="1">
                  <a:latin typeface="Arial" panose="020B0604020202020204" pitchFamily="34" charset="0"/>
                </a:rPr>
                <a:t>Reconhecimento de voz</a:t>
              </a:r>
              <a:endParaRPr lang="pt-BR" sz="1400" b="1"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3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Registros em Órgãos Reguladores</a:t>
            </a:r>
            <a:br>
              <a:rPr lang="pt-BR" b="1" dirty="0" smtClean="0"/>
            </a:br>
            <a:r>
              <a:rPr lang="pt-BR" b="1" dirty="0"/>
              <a:t>	</a:t>
            </a:r>
            <a:r>
              <a:rPr lang="pt-BR" b="1" dirty="0" smtClean="0"/>
              <a:t>ANVISA – 22/02/2013</a:t>
            </a:r>
            <a:endParaRPr lang="pt-B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07" y="1824608"/>
            <a:ext cx="11857262" cy="4882858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356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endParaRPr lang="pt-BR" sz="5600" b="1" dirty="0">
              <a:latin typeface="+mj-lt"/>
            </a:endParaRPr>
          </a:p>
          <a:p>
            <a:pPr marL="0" indent="0" algn="r">
              <a:buNone/>
            </a:pPr>
            <a:endParaRPr lang="pt-BR" sz="5600" b="1" dirty="0" smtClean="0">
              <a:latin typeface="+mj-lt"/>
            </a:endParaRPr>
          </a:p>
          <a:p>
            <a:pPr marL="0" indent="0" algn="r">
              <a:buNone/>
            </a:pPr>
            <a:endParaRPr lang="pt-BR" sz="5600" b="1" dirty="0">
              <a:latin typeface="+mj-lt"/>
            </a:endParaRPr>
          </a:p>
          <a:p>
            <a:pPr marL="0" indent="0" algn="r">
              <a:buNone/>
            </a:pPr>
            <a:r>
              <a:rPr lang="pt-BR" sz="5600" b="1" dirty="0" smtClean="0">
                <a:latin typeface="+mj-lt"/>
              </a:rPr>
              <a:t>BASE DE DADOS E ESTRATÉGIAS DE BUSCA</a:t>
            </a:r>
            <a:endParaRPr lang="pt-BR" sz="5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562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Base de Dados</a:t>
            </a:r>
            <a:endParaRPr lang="pt-BR" b="1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75" y="3746894"/>
            <a:ext cx="5985939" cy="931146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16</a:t>
            </a:fld>
            <a:endParaRPr lang="pt-BR" dirty="0"/>
          </a:p>
        </p:txBody>
      </p:sp>
      <p:pic>
        <p:nvPicPr>
          <p:cNvPr id="6" name="Picture 6" descr="http://www.ufrgs.br/bibmed/pesquisa/lilacs.bmp/image_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12" y="1988681"/>
            <a:ext cx="2646040" cy="132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arma.uk.net/wp-content/uploads/2012/02/The-cochrane-library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1951457"/>
            <a:ext cx="3159922" cy="137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74" y="1988681"/>
            <a:ext cx="3180247" cy="12961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36" y="5279100"/>
            <a:ext cx="3176597" cy="1058866"/>
          </a:xfrm>
          <a:prstGeom prst="rect">
            <a:avLst/>
          </a:prstGeom>
        </p:spPr>
      </p:pic>
      <p:pic>
        <p:nvPicPr>
          <p:cNvPr id="12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43" y="5140129"/>
            <a:ext cx="3168352" cy="132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72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Palavras-Chaves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17</a:t>
            </a:fld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2600" dirty="0" smtClean="0"/>
              <a:t>PACS - </a:t>
            </a:r>
            <a:r>
              <a:rPr lang="en-US" sz="2600" dirty="0"/>
              <a:t>Picture Archiving and Communication System</a:t>
            </a:r>
            <a:endParaRPr lang="pt-BR" sz="2600" dirty="0" smtClean="0"/>
          </a:p>
          <a:p>
            <a:pPr algn="just"/>
            <a:r>
              <a:rPr lang="pt-BR" sz="2600" dirty="0" err="1" smtClean="0"/>
              <a:t>film-screen</a:t>
            </a:r>
            <a:endParaRPr lang="pt-BR" sz="2600" dirty="0" smtClean="0"/>
          </a:p>
          <a:p>
            <a:pPr algn="just"/>
            <a:r>
              <a:rPr lang="pt-BR" sz="2600" dirty="0" err="1" smtClean="0"/>
              <a:t>security</a:t>
            </a:r>
            <a:r>
              <a:rPr lang="pt-BR" sz="2600" dirty="0" smtClean="0"/>
              <a:t> </a:t>
            </a:r>
          </a:p>
          <a:p>
            <a:pPr algn="just"/>
            <a:r>
              <a:rPr lang="pt-BR" sz="2600" dirty="0" err="1" smtClean="0"/>
              <a:t>efficiency</a:t>
            </a:r>
            <a:endParaRPr lang="pt-BR" sz="2600" dirty="0" smtClean="0"/>
          </a:p>
          <a:p>
            <a:pPr algn="just"/>
            <a:r>
              <a:rPr lang="pt-BR" sz="2600" dirty="0" err="1" smtClean="0"/>
              <a:t>effectiveness</a:t>
            </a:r>
            <a:endParaRPr lang="pt-BR" sz="2600" dirty="0" smtClean="0"/>
          </a:p>
          <a:p>
            <a:pPr algn="just"/>
            <a:r>
              <a:rPr lang="pt-BR" sz="2600" dirty="0" err="1" smtClean="0"/>
              <a:t>cost</a:t>
            </a:r>
            <a:r>
              <a:rPr lang="pt-BR" sz="2600" dirty="0" smtClean="0"/>
              <a:t> </a:t>
            </a:r>
            <a:r>
              <a:rPr lang="pt-BR" sz="2600" dirty="0" err="1" smtClean="0"/>
              <a:t>benefit</a:t>
            </a:r>
            <a:r>
              <a:rPr lang="pt-BR" sz="2600" dirty="0" smtClean="0"/>
              <a:t> </a:t>
            </a:r>
            <a:r>
              <a:rPr lang="pt-BR" sz="2600" dirty="0" err="1" smtClean="0"/>
              <a:t>analysis</a:t>
            </a:r>
            <a:endParaRPr lang="pt-BR" sz="2600" dirty="0" smtClean="0"/>
          </a:p>
          <a:p>
            <a:pPr algn="just"/>
            <a:r>
              <a:rPr lang="pt-BR" sz="2600" dirty="0" err="1" smtClean="0"/>
              <a:t>financing</a:t>
            </a:r>
            <a:endParaRPr lang="pt-BR" sz="2600" dirty="0"/>
          </a:p>
          <a:p>
            <a:pPr algn="just"/>
            <a:r>
              <a:rPr lang="pt-BR" sz="2600" dirty="0" err="1" smtClean="0"/>
              <a:t>radiology</a:t>
            </a:r>
            <a:r>
              <a:rPr lang="pt-BR" sz="2600" dirty="0" smtClean="0"/>
              <a:t> - </a:t>
            </a:r>
            <a:r>
              <a:rPr lang="pt-BR" sz="2600" dirty="0" err="1" smtClean="0"/>
              <a:t>radiologic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67373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-387424"/>
            <a:ext cx="9144000" cy="1371600"/>
          </a:xfrm>
        </p:spPr>
        <p:txBody>
          <a:bodyPr/>
          <a:lstStyle/>
          <a:p>
            <a:r>
              <a:rPr lang="pt-BR" b="1" dirty="0" smtClean="0"/>
              <a:t>Estratégias de Buscas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18</a:t>
            </a:fld>
            <a:endParaRPr lang="pt-BR" dirty="0"/>
          </a:p>
        </p:txBody>
      </p:sp>
      <p:graphicFrame>
        <p:nvGraphicFramePr>
          <p:cNvPr id="13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566378"/>
              </p:ext>
            </p:extLst>
          </p:nvPr>
        </p:nvGraphicFramePr>
        <p:xfrm>
          <a:off x="1197868" y="1268760"/>
          <a:ext cx="9361040" cy="5281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337"/>
                <a:gridCol w="7565703"/>
              </a:tblGrid>
              <a:tr h="947821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>
                          <a:solidFill>
                            <a:schemeClr val="tx1"/>
                          </a:solidFill>
                        </a:rPr>
                        <a:t>The Cochrane Library</a:t>
                      </a:r>
                      <a:endParaRPr lang="pt-BR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(“Picture Archiving and Communication System” OR PACS OR Film-Screen) AND (Security OR efficiency OR effectiveness OR “cost benefit analysis”' OR financing) AND (radiology or radiologic)</a:t>
                      </a:r>
                      <a:endParaRPr lang="pt-BR"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F"/>
                    </a:solidFill>
                  </a:tcPr>
                </a:tc>
              </a:tr>
              <a:tr h="9478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PubMed</a:t>
                      </a:r>
                      <a:endParaRPr lang="pt-BR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(“Picture Archiving and Communication System” OR PACS OR Film-Screen) AND (Security OR efficiency OR effectiveness OR “cost benefit analysis” OR financing) AND (radiology or radiologic) AND (“diagnostic imaging”)</a:t>
                      </a:r>
                      <a:endParaRPr lang="pt-BR" sz="2200" b="0" dirty="0"/>
                    </a:p>
                  </a:txBody>
                  <a:tcPr marL="91439" marR="9143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8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LILACS</a:t>
                      </a:r>
                      <a:endParaRPr lang="pt-BR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(“Picture Archiving and Communication System” OR PACS OR Film-Screen) AND (Security OR efficiency OR effectiveness OR “cost benefit analysis” OR financing) AND (radiology or radiologic) AND (“diagnostic imaging”)</a:t>
                      </a:r>
                    </a:p>
                  </a:txBody>
                  <a:tcPr marL="91439" marR="9143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8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CRD</a:t>
                      </a:r>
                      <a:endParaRPr lang="pt-BR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(`Picture Archiving and Communication System' OR PACS OR Film-Screen) AND (security OR efficiency OR effectiveness OR `cost benefit analysis' OR financing) AND (radiology or radiologic)</a:t>
                      </a:r>
                      <a:endParaRPr lang="pt-BR" sz="2200" b="0" dirty="0"/>
                    </a:p>
                  </a:txBody>
                  <a:tcPr marL="91439" marR="9143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0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IEEE</a:t>
                      </a:r>
                      <a:endParaRPr lang="pt-BR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((“Picture Archiving and Communication System” OR PACS OR Film-Screen) AND (Security OR efficiency OR effectiveness OR “cost benefit analysis” OR financing))</a:t>
                      </a:r>
                      <a:endParaRPr lang="pt-BR" sz="2200" b="0" dirty="0"/>
                    </a:p>
                  </a:txBody>
                  <a:tcPr marL="91439" marR="9143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REBRATS</a:t>
                      </a:r>
                      <a:endParaRPr lang="pt-BR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PACS OR </a:t>
                      </a:r>
                      <a:r>
                        <a:rPr lang="pt-BR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film-screen</a:t>
                      </a:r>
                      <a:endParaRPr lang="pt-BR" sz="2200" b="0" dirty="0"/>
                    </a:p>
                  </a:txBody>
                  <a:tcPr marL="91439" marR="9143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1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endParaRPr lang="pt-BR" sz="5600" b="1" dirty="0">
              <a:latin typeface="+mj-lt"/>
            </a:endParaRPr>
          </a:p>
          <a:p>
            <a:pPr marL="0" indent="0" algn="r">
              <a:buNone/>
            </a:pPr>
            <a:endParaRPr lang="pt-BR" sz="5600" b="1" dirty="0" smtClean="0">
              <a:latin typeface="+mj-lt"/>
            </a:endParaRPr>
          </a:p>
          <a:p>
            <a:pPr marL="0" indent="0" algn="r">
              <a:buNone/>
            </a:pPr>
            <a:endParaRPr lang="pt-BR" sz="5600" b="1" dirty="0">
              <a:latin typeface="+mj-lt"/>
            </a:endParaRPr>
          </a:p>
          <a:p>
            <a:pPr marL="0" indent="0" algn="r">
              <a:buNone/>
            </a:pPr>
            <a:r>
              <a:rPr lang="pt-BR" sz="5600" b="1" dirty="0" smtClean="0">
                <a:latin typeface="+mj-lt"/>
              </a:rPr>
              <a:t>CRITÉRIOS DE SELEÇÃO E EXCLUSÃO DE ARTIGOS</a:t>
            </a:r>
            <a:endParaRPr lang="pt-BR" sz="5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908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9756" y="116632"/>
            <a:ext cx="11809311" cy="64087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>
                <a:latin typeface="+mj-lt"/>
              </a:rPr>
              <a:t>A </a:t>
            </a:r>
            <a:r>
              <a:rPr lang="pt-BR" b="1" u="sng" dirty="0">
                <a:latin typeface="+mj-lt"/>
              </a:rPr>
              <a:t>Avaliação de Tecnologias em Saúde </a:t>
            </a:r>
            <a:r>
              <a:rPr lang="pt-BR" b="1" dirty="0">
                <a:latin typeface="+mj-lt"/>
              </a:rPr>
              <a:t>(ATS) é um processo de investigação das </a:t>
            </a:r>
            <a:r>
              <a:rPr lang="pt-BR" b="1" dirty="0" err="1">
                <a:latin typeface="+mj-lt"/>
              </a:rPr>
              <a:t>conseqüências</a:t>
            </a:r>
            <a:r>
              <a:rPr lang="pt-BR" b="1" dirty="0">
                <a:latin typeface="+mj-lt"/>
              </a:rPr>
              <a:t> clínicas, econômicas e sociais da utilização das tecnologias em saúde. No Ministério da Saúde, a ATS é uma das atribuições da Secretaria de Ciência, Tecnologia e Insumos Estratégicos, através da atuação do Departamento de Ciência e Tecnologia, com o objetivo de institucionalizar a ATS no SUS. Entendem-se como tecnologias em saúde: medicamentos, equipamentos e procedimentos técnicos, sistemas organizacionais, educacionais, de informação e de suporte e os programas e protocolos assistenciais, por meio dos quais a atenção e os cuidados com a saúde são prestados à população</a:t>
            </a:r>
            <a:r>
              <a:rPr lang="pt-BR" b="1" dirty="0" smtClean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pt-BR" b="1" dirty="0">
                <a:latin typeface="+mj-lt"/>
              </a:rPr>
              <a:t>Implantada em </a:t>
            </a:r>
            <a:r>
              <a:rPr lang="pt-BR" b="1" dirty="0" smtClean="0">
                <a:latin typeface="+mj-lt"/>
              </a:rPr>
              <a:t>2008, </a:t>
            </a:r>
            <a:r>
              <a:rPr lang="pt-BR" b="1" dirty="0">
                <a:latin typeface="+mj-lt"/>
              </a:rPr>
              <a:t>a </a:t>
            </a:r>
            <a:r>
              <a:rPr lang="pt-BR" b="1" u="sng" dirty="0" smtClean="0">
                <a:latin typeface="+mj-lt"/>
              </a:rPr>
              <a:t>Rede Brasileira de Avaliação de Tecnologias em Saúde </a:t>
            </a:r>
            <a:r>
              <a:rPr lang="pt-BR" b="1" dirty="0" smtClean="0">
                <a:latin typeface="+mj-lt"/>
              </a:rPr>
              <a:t>(REBRATS) </a:t>
            </a:r>
            <a:r>
              <a:rPr lang="pt-BR" b="1" dirty="0">
                <a:latin typeface="+mj-lt"/>
              </a:rPr>
              <a:t>tem como objetivo disseminar a cultura de ATS nos serviços de saúde, nas instituições acadêmicas, assim como subsidiar a tomada de decisões pelos formuladores de políticas e gestores. A </a:t>
            </a:r>
            <a:r>
              <a:rPr lang="pt-BR" b="1" dirty="0" err="1">
                <a:latin typeface="+mj-lt"/>
              </a:rPr>
              <a:t>idéia</a:t>
            </a:r>
            <a:r>
              <a:rPr lang="pt-BR" b="1" dirty="0">
                <a:latin typeface="+mj-lt"/>
              </a:rPr>
              <a:t> de formação de uma Rede Brasileira de Avaliação de Tecnologias em Saúde (REBRATS), com a participação de instituições do poder público, de centros de pesquisa científica e de desenvolvimento tecnológico, de hospitais de ensino e de entidades de gestão do SUS e saúde suplementar e de organizações relacionadas ao controle social, nasceu na 2ª. Conferência Nacional de Ciência e Tecnologia em Saúde, em 2004, que deu origem à Política Nacional de Ciência, Tecnologia e Inovação em Saúde (PCTIS).</a:t>
            </a:r>
          </a:p>
          <a:p>
            <a:pPr marL="0" indent="0" algn="just">
              <a:buNone/>
            </a:pPr>
            <a:endParaRPr lang="pt-BR" b="1" dirty="0" smtClean="0">
              <a:latin typeface="+mj-lt"/>
            </a:endParaRPr>
          </a:p>
          <a:p>
            <a:pPr marL="0" indent="0" algn="just">
              <a:buNone/>
            </a:pPr>
            <a:endParaRPr lang="pt-BR" b="1" dirty="0">
              <a:latin typeface="+mj-lt"/>
            </a:endParaRPr>
          </a:p>
          <a:p>
            <a:pPr marL="0" indent="0" algn="just">
              <a:buNone/>
            </a:pPr>
            <a:endParaRPr lang="pt-BR" b="1" dirty="0" smtClean="0">
              <a:latin typeface="+mj-lt"/>
            </a:endParaRPr>
          </a:p>
          <a:p>
            <a:pPr marL="0" indent="0" algn="just">
              <a:buNone/>
            </a:pPr>
            <a:endParaRPr lang="pt-BR" b="1" dirty="0"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150196" y="638132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http://portal.saude.gov.br/portal/saude/profissional/area.cfm?id_area=1026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039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Critérios de Inclusão</a:t>
            </a:r>
            <a:endParaRPr lang="pt-BR" b="1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Artigos de revisão (sistemática ou não), </a:t>
            </a:r>
            <a:r>
              <a:rPr lang="pt-BR" dirty="0" err="1" smtClean="0"/>
              <a:t>metanálises</a:t>
            </a:r>
            <a:r>
              <a:rPr lang="pt-BR" dirty="0" smtClean="0"/>
              <a:t>, relatórios técnicos, relatos de casos e resumos;</a:t>
            </a:r>
          </a:p>
          <a:p>
            <a:pPr algn="just"/>
            <a:r>
              <a:rPr lang="pt-BR" dirty="0" smtClean="0"/>
              <a:t>Idiomas português, espanhol ou inglês;</a:t>
            </a:r>
          </a:p>
          <a:p>
            <a:pPr algn="just"/>
            <a:r>
              <a:rPr lang="pt-BR" dirty="0" smtClean="0"/>
              <a:t>Sem limite de tempo;</a:t>
            </a:r>
          </a:p>
          <a:p>
            <a:pPr algn="just"/>
            <a:r>
              <a:rPr lang="pt-BR" dirty="0" smtClean="0"/>
              <a:t>Estudos que avaliam o uso de PACS ou sistema </a:t>
            </a:r>
            <a:r>
              <a:rPr lang="pt-BR" dirty="0" err="1" smtClean="0"/>
              <a:t>tela-filme</a:t>
            </a:r>
            <a:r>
              <a:rPr lang="pt-BR" dirty="0" smtClean="0"/>
              <a:t> em:</a:t>
            </a:r>
          </a:p>
          <a:p>
            <a:pPr lvl="1" algn="just"/>
            <a:r>
              <a:rPr lang="pt-BR" dirty="0" smtClean="0"/>
              <a:t>Avaliação de Tecnologias em Saúde (ATS);</a:t>
            </a:r>
          </a:p>
          <a:p>
            <a:pPr lvl="1" algn="just"/>
            <a:r>
              <a:rPr lang="pt-BR" dirty="0" smtClean="0"/>
              <a:t>Eficácia, eficiência e segurança.</a:t>
            </a:r>
          </a:p>
          <a:p>
            <a:pPr algn="just"/>
            <a:r>
              <a:rPr lang="pt-BR" dirty="0" smtClean="0"/>
              <a:t>Com ou sem parâmetro de comparação;</a:t>
            </a:r>
            <a:endParaRPr lang="pt-BR" dirty="0"/>
          </a:p>
          <a:p>
            <a:pPr algn="just"/>
            <a:r>
              <a:rPr lang="pt-BR" dirty="0" smtClean="0"/>
              <a:t>Sem restrição das imagens utilizadas na avaliação.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970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Critérios de Exclusão</a:t>
            </a:r>
            <a:endParaRPr lang="pt-BR" b="1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Estudos repetidos;</a:t>
            </a:r>
          </a:p>
          <a:p>
            <a:pPr algn="just"/>
            <a:r>
              <a:rPr lang="pt-BR" dirty="0" smtClean="0"/>
              <a:t>Cartas, editoriais e comentários;</a:t>
            </a:r>
          </a:p>
          <a:p>
            <a:pPr algn="just"/>
            <a:r>
              <a:rPr lang="pt-BR" dirty="0" smtClean="0"/>
              <a:t>Texto completo indisponível;</a:t>
            </a:r>
          </a:p>
          <a:p>
            <a:pPr algn="just"/>
            <a:r>
              <a:rPr lang="pt-BR" dirty="0" smtClean="0"/>
              <a:t>Estudos em animais;</a:t>
            </a:r>
          </a:p>
          <a:p>
            <a:pPr algn="just"/>
            <a:r>
              <a:rPr lang="pt-BR" dirty="0" smtClean="0"/>
              <a:t>Métodos de desenvolvimento das tecnologias;</a:t>
            </a:r>
          </a:p>
          <a:p>
            <a:pPr algn="just"/>
            <a:r>
              <a:rPr lang="pt-BR" dirty="0" smtClean="0"/>
              <a:t>Qualquer outra metodologia não relacionada à ATS ou aos parâmetros de avaliação (segurança, eficiência ou eficácia);</a:t>
            </a:r>
          </a:p>
          <a:p>
            <a:pPr algn="just"/>
            <a:r>
              <a:rPr lang="pt-BR" dirty="0" smtClean="0"/>
              <a:t>Avaliações sem fundamentos científico.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28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22</a:t>
            </a:fld>
            <a:endParaRPr lang="pt-BR" dirty="0"/>
          </a:p>
        </p:txBody>
      </p:sp>
      <p:grpSp>
        <p:nvGrpSpPr>
          <p:cNvPr id="28" name="Grupo 27"/>
          <p:cNvGrpSpPr/>
          <p:nvPr/>
        </p:nvGrpSpPr>
        <p:grpSpPr>
          <a:xfrm>
            <a:off x="45742" y="313185"/>
            <a:ext cx="12025335" cy="6284168"/>
            <a:chOff x="45740" y="116632"/>
            <a:chExt cx="12025336" cy="6284168"/>
          </a:xfrm>
        </p:grpSpPr>
        <p:sp>
          <p:nvSpPr>
            <p:cNvPr id="19" name="Retângulo de cantos arredondados 18"/>
            <p:cNvSpPr/>
            <p:nvPr/>
          </p:nvSpPr>
          <p:spPr>
            <a:xfrm>
              <a:off x="4654252" y="116632"/>
              <a:ext cx="7416824" cy="223224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/>
                <a:t>SELEÇÃO</a:t>
              </a:r>
            </a:p>
            <a:p>
              <a:pPr algn="ctr"/>
              <a:endParaRPr lang="pt-BR" dirty="0"/>
            </a:p>
            <a:p>
              <a:pPr algn="ctr"/>
              <a:endParaRPr lang="pt-BR" dirty="0" smtClean="0"/>
            </a:p>
            <a:p>
              <a:pPr algn="ctr"/>
              <a:endParaRPr lang="pt-BR" dirty="0"/>
            </a:p>
            <a:p>
              <a:pPr algn="ctr"/>
              <a:endParaRPr lang="pt-BR" dirty="0" smtClean="0"/>
            </a:p>
            <a:p>
              <a:pPr algn="ctr"/>
              <a:endParaRPr lang="pt-BR" dirty="0"/>
            </a:p>
            <a:p>
              <a:pPr algn="ctr"/>
              <a:endParaRPr lang="pt-BR" dirty="0"/>
            </a:p>
          </p:txBody>
        </p:sp>
        <p:sp>
          <p:nvSpPr>
            <p:cNvPr id="24" name="Retângulo de cantos arredondados 23"/>
            <p:cNvSpPr/>
            <p:nvPr/>
          </p:nvSpPr>
          <p:spPr>
            <a:xfrm>
              <a:off x="4654252" y="3429000"/>
              <a:ext cx="7416824" cy="223224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/>
                <a:t>ELEGIBILIDADE</a:t>
              </a:r>
            </a:p>
            <a:p>
              <a:pPr algn="ctr"/>
              <a:endParaRPr lang="pt-BR" dirty="0"/>
            </a:p>
            <a:p>
              <a:pPr algn="ctr"/>
              <a:endParaRPr lang="pt-BR" dirty="0" smtClean="0"/>
            </a:p>
            <a:p>
              <a:pPr algn="ctr"/>
              <a:endParaRPr lang="pt-BR" dirty="0"/>
            </a:p>
            <a:p>
              <a:pPr algn="ctr"/>
              <a:endParaRPr lang="pt-BR" dirty="0" smtClean="0"/>
            </a:p>
            <a:p>
              <a:pPr algn="ctr"/>
              <a:endParaRPr lang="pt-BR" dirty="0"/>
            </a:p>
            <a:p>
              <a:pPr algn="ctr"/>
              <a:endParaRPr lang="pt-BR" dirty="0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45740" y="116632"/>
              <a:ext cx="3672408" cy="2232248"/>
              <a:chOff x="657808" y="296652"/>
              <a:chExt cx="3672408" cy="2232248"/>
            </a:xfrm>
          </p:grpSpPr>
          <p:sp>
            <p:nvSpPr>
              <p:cNvPr id="14" name="Retângulo de cantos arredondados 13"/>
              <p:cNvSpPr/>
              <p:nvPr/>
            </p:nvSpPr>
            <p:spPr>
              <a:xfrm>
                <a:off x="657808" y="296652"/>
                <a:ext cx="3672408" cy="2232248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 smtClean="0"/>
                  <a:t>IDENTIFICAÇÃO</a:t>
                </a:r>
              </a:p>
              <a:p>
                <a:pPr algn="ctr"/>
                <a:endParaRPr lang="pt-BR" dirty="0"/>
              </a:p>
              <a:p>
                <a:pPr algn="ctr"/>
                <a:endParaRPr lang="pt-BR" dirty="0" smtClean="0"/>
              </a:p>
              <a:p>
                <a:pPr algn="ctr"/>
                <a:endParaRPr lang="pt-BR" dirty="0"/>
              </a:p>
              <a:p>
                <a:pPr algn="ctr"/>
                <a:endParaRPr lang="pt-BR" dirty="0" smtClean="0"/>
              </a:p>
              <a:p>
                <a:pPr algn="ctr"/>
                <a:endParaRPr lang="pt-BR" dirty="0"/>
              </a:p>
              <a:p>
                <a:pPr algn="ctr"/>
                <a:endParaRPr lang="pt-BR" dirty="0"/>
              </a:p>
            </p:txBody>
          </p:sp>
          <p:sp>
            <p:nvSpPr>
              <p:cNvPr id="4" name="Retângulo 3"/>
              <p:cNvSpPr/>
              <p:nvPr/>
            </p:nvSpPr>
            <p:spPr>
              <a:xfrm>
                <a:off x="837828" y="836712"/>
                <a:ext cx="3312368" cy="14401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 smtClean="0">
                    <a:solidFill>
                      <a:srgbClr val="FF0000"/>
                    </a:solidFill>
                  </a:rPr>
                  <a:t>Publicações Identificadas: 481</a:t>
                </a:r>
              </a:p>
              <a:p>
                <a:pPr algn="ctr"/>
                <a:endParaRPr lang="pt-BR" b="1" dirty="0" smtClean="0">
                  <a:solidFill>
                    <a:srgbClr val="FF0000"/>
                  </a:solidFill>
                </a:endParaRPr>
              </a:p>
              <a:p>
                <a:r>
                  <a:rPr lang="pt-BR" dirty="0" err="1" smtClean="0"/>
                  <a:t>PubMed</a:t>
                </a:r>
                <a:r>
                  <a:rPr lang="pt-BR" dirty="0" smtClean="0"/>
                  <a:t>: 251	Cochrane: 8</a:t>
                </a:r>
              </a:p>
              <a:p>
                <a:r>
                  <a:rPr lang="pt-BR" dirty="0" smtClean="0"/>
                  <a:t>LILACS: 125	CDR: 5</a:t>
                </a:r>
              </a:p>
              <a:p>
                <a:r>
                  <a:rPr lang="pt-BR" dirty="0" smtClean="0"/>
                  <a:t>IEEE: 92		REBRATS: 0</a:t>
                </a:r>
                <a:endParaRPr lang="pt-BR" dirty="0"/>
              </a:p>
            </p:txBody>
          </p:sp>
        </p:grpSp>
        <p:sp>
          <p:nvSpPr>
            <p:cNvPr id="9" name="Retângulo 8"/>
            <p:cNvSpPr/>
            <p:nvPr/>
          </p:nvSpPr>
          <p:spPr>
            <a:xfrm>
              <a:off x="4798268" y="692696"/>
              <a:ext cx="3312368" cy="1440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rgbClr val="FF0000"/>
                  </a:solidFill>
                </a:rPr>
                <a:t>Remoção das duplicatas: 346</a:t>
              </a:r>
            </a:p>
            <a:p>
              <a:pPr algn="ctr"/>
              <a:endParaRPr lang="pt-BR" b="1" dirty="0" smtClean="0">
                <a:solidFill>
                  <a:srgbClr val="FF0000"/>
                </a:solidFill>
              </a:endParaRPr>
            </a:p>
            <a:p>
              <a:r>
                <a:rPr lang="pt-BR" dirty="0" err="1" smtClean="0"/>
                <a:t>PubMed</a:t>
              </a:r>
              <a:r>
                <a:rPr lang="pt-BR" dirty="0" smtClean="0"/>
                <a:t>: 185	Cochrane: 3</a:t>
              </a:r>
            </a:p>
            <a:p>
              <a:r>
                <a:rPr lang="pt-BR" dirty="0" smtClean="0"/>
                <a:t>LILACS: 62	CDR: 4</a:t>
              </a:r>
            </a:p>
            <a:p>
              <a:r>
                <a:rPr lang="pt-BR" dirty="0" smtClean="0"/>
                <a:t>IEEE: 92		REBRATS: 0</a:t>
              </a:r>
              <a:endParaRPr lang="pt-BR" dirty="0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8326660" y="692696"/>
              <a:ext cx="3600400" cy="1440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rgbClr val="FF0000"/>
                  </a:solidFill>
                </a:rPr>
                <a:t>Exclusão por título e resumo:</a:t>
              </a:r>
              <a:r>
                <a:rPr lang="pt-BR" b="1" dirty="0" smtClean="0"/>
                <a:t> </a:t>
              </a:r>
              <a:r>
                <a:rPr lang="pt-BR" b="1" dirty="0" smtClean="0">
                  <a:solidFill>
                    <a:srgbClr val="FF0000"/>
                  </a:solidFill>
                </a:rPr>
                <a:t>298</a:t>
              </a:r>
            </a:p>
            <a:p>
              <a:pPr algn="ctr"/>
              <a:endParaRPr lang="pt-BR" b="1" dirty="0" smtClean="0">
                <a:solidFill>
                  <a:srgbClr val="FF0000"/>
                </a:solidFill>
              </a:endParaRPr>
            </a:p>
            <a:p>
              <a:r>
                <a:rPr lang="pt-BR" dirty="0" err="1" smtClean="0"/>
                <a:t>PubMed</a:t>
              </a:r>
              <a:r>
                <a:rPr lang="pt-BR" dirty="0" smtClean="0"/>
                <a:t>: 163	Cochrane: 3</a:t>
              </a:r>
            </a:p>
            <a:p>
              <a:r>
                <a:rPr lang="pt-BR" dirty="0" smtClean="0"/>
                <a:t>LILACS: 51	CDR: 0</a:t>
              </a:r>
            </a:p>
            <a:p>
              <a:r>
                <a:rPr lang="pt-BR" dirty="0" smtClean="0"/>
                <a:t>IEEE: 81		REBRATS: 0</a:t>
              </a:r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4798268" y="4005064"/>
              <a:ext cx="3312368" cy="1440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rgbClr val="FF0000"/>
                  </a:solidFill>
                </a:rPr>
                <a:t>Leitura completa: 48</a:t>
              </a:r>
            </a:p>
            <a:p>
              <a:pPr algn="ctr"/>
              <a:endParaRPr lang="pt-BR" b="1" dirty="0" smtClean="0">
                <a:solidFill>
                  <a:srgbClr val="FF0000"/>
                </a:solidFill>
              </a:endParaRPr>
            </a:p>
            <a:p>
              <a:r>
                <a:rPr lang="pt-BR" dirty="0" err="1" smtClean="0"/>
                <a:t>PubMed</a:t>
              </a:r>
              <a:r>
                <a:rPr lang="pt-BR" dirty="0" smtClean="0"/>
                <a:t>: 22	Cochrane: 0</a:t>
              </a:r>
            </a:p>
            <a:p>
              <a:r>
                <a:rPr lang="pt-BR" dirty="0" smtClean="0"/>
                <a:t>LILACS: 12	CDR: 4</a:t>
              </a:r>
            </a:p>
            <a:p>
              <a:r>
                <a:rPr lang="pt-BR" dirty="0" smtClean="0"/>
                <a:t>IEEE: 10		REBRATS: 0</a:t>
              </a:r>
              <a:endParaRPr lang="pt-BR" dirty="0"/>
            </a:p>
          </p:txBody>
        </p:sp>
        <p:sp>
          <p:nvSpPr>
            <p:cNvPr id="16" name="Seta para a direita 15"/>
            <p:cNvSpPr/>
            <p:nvPr/>
          </p:nvSpPr>
          <p:spPr>
            <a:xfrm>
              <a:off x="3819860" y="1062448"/>
              <a:ext cx="762384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Seta para a direita 21"/>
            <p:cNvSpPr/>
            <p:nvPr/>
          </p:nvSpPr>
          <p:spPr>
            <a:xfrm rot="5400000">
              <a:off x="7899752" y="2631772"/>
              <a:ext cx="762384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8326660" y="4005064"/>
              <a:ext cx="3600400" cy="1440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rgbClr val="FF0000"/>
                  </a:solidFill>
                </a:rPr>
                <a:t>Exclusão leitura completa:</a:t>
              </a:r>
              <a:r>
                <a:rPr lang="pt-BR" b="1" dirty="0" smtClean="0"/>
                <a:t> </a:t>
              </a:r>
              <a:r>
                <a:rPr lang="pt-BR" b="1" dirty="0" smtClean="0">
                  <a:solidFill>
                    <a:srgbClr val="FF0000"/>
                  </a:solidFill>
                </a:rPr>
                <a:t>28</a:t>
              </a:r>
            </a:p>
            <a:p>
              <a:pPr algn="ctr"/>
              <a:endParaRPr lang="pt-BR" b="1" dirty="0" smtClean="0">
                <a:solidFill>
                  <a:srgbClr val="FF0000"/>
                </a:solidFill>
              </a:endParaRPr>
            </a:p>
            <a:p>
              <a:r>
                <a:rPr lang="pt-BR" dirty="0" err="1" smtClean="0"/>
                <a:t>PubMed</a:t>
              </a:r>
              <a:r>
                <a:rPr lang="pt-BR" dirty="0" smtClean="0"/>
                <a:t>: 17	Cochrane: 0</a:t>
              </a:r>
            </a:p>
            <a:p>
              <a:r>
                <a:rPr lang="pt-BR" dirty="0" smtClean="0"/>
                <a:t>LILACS: 10	CDR: 3</a:t>
              </a:r>
            </a:p>
            <a:p>
              <a:r>
                <a:rPr lang="pt-BR" dirty="0" smtClean="0"/>
                <a:t>IEEE: 8		REBRATS: 0</a:t>
              </a:r>
              <a:endParaRPr lang="pt-BR" dirty="0"/>
            </a:p>
          </p:txBody>
        </p:sp>
        <p:sp>
          <p:nvSpPr>
            <p:cNvPr id="25" name="Retângulo de cantos arredondados 24"/>
            <p:cNvSpPr/>
            <p:nvPr/>
          </p:nvSpPr>
          <p:spPr>
            <a:xfrm>
              <a:off x="45740" y="3068960"/>
              <a:ext cx="3714712" cy="333184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  <a:p>
              <a:pPr algn="ctr"/>
              <a:endParaRPr lang="pt-BR" dirty="0" smtClean="0"/>
            </a:p>
            <a:p>
              <a:pPr algn="ctr"/>
              <a:endParaRPr lang="pt-BR" dirty="0"/>
            </a:p>
            <a:p>
              <a:pPr algn="ctr"/>
              <a:endParaRPr lang="pt-BR" dirty="0" smtClean="0"/>
            </a:p>
            <a:p>
              <a:pPr algn="ctr"/>
              <a:endParaRPr lang="pt-BR" dirty="0"/>
            </a:p>
            <a:p>
              <a:pPr algn="ctr"/>
              <a:endParaRPr lang="pt-BR" dirty="0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261764" y="3789040"/>
              <a:ext cx="3312368" cy="2251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rgbClr val="FF0000"/>
                  </a:solidFill>
                </a:rPr>
                <a:t>Estudos incluídos: 13</a:t>
              </a:r>
            </a:p>
            <a:p>
              <a:pPr algn="ctr"/>
              <a:endParaRPr lang="pt-BR" b="1" dirty="0" smtClean="0">
                <a:solidFill>
                  <a:srgbClr val="FF0000"/>
                </a:solidFill>
              </a:endParaRPr>
            </a:p>
            <a:p>
              <a:r>
                <a:rPr lang="pt-BR" dirty="0" err="1" smtClean="0"/>
                <a:t>PubMed</a:t>
              </a:r>
              <a:r>
                <a:rPr lang="pt-BR" dirty="0" smtClean="0"/>
                <a:t>: 5	Cochrane: 0</a:t>
              </a:r>
            </a:p>
            <a:p>
              <a:r>
                <a:rPr lang="pt-BR" dirty="0" smtClean="0"/>
                <a:t>LILACS: 2	CDR: 1</a:t>
              </a:r>
            </a:p>
            <a:p>
              <a:r>
                <a:rPr lang="pt-BR" dirty="0" smtClean="0"/>
                <a:t>IEEE: 2		REBRATS: 0</a:t>
              </a:r>
            </a:p>
            <a:p>
              <a:endParaRPr lang="pt-BR" dirty="0"/>
            </a:p>
            <a:p>
              <a:r>
                <a:rPr lang="pt-BR" dirty="0" smtClean="0"/>
                <a:t>Especialista: 3</a:t>
              </a:r>
              <a:endParaRPr lang="pt-BR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189756" y="3169538"/>
              <a:ext cx="3672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000" b="1" dirty="0">
                  <a:solidFill>
                    <a:srgbClr val="FF0000"/>
                  </a:solidFill>
                </a:rPr>
                <a:t>INCLUÍDOS</a:t>
              </a:r>
            </a:p>
            <a:p>
              <a:pPr algn="ctr">
                <a:lnSpc>
                  <a:spcPct val="90000"/>
                </a:lnSpc>
              </a:pPr>
              <a:endParaRPr lang="pt-BR" sz="2000" dirty="0"/>
            </a:p>
          </p:txBody>
        </p:sp>
        <p:sp>
          <p:nvSpPr>
            <p:cNvPr id="27" name="Seta para a direita 26"/>
            <p:cNvSpPr/>
            <p:nvPr/>
          </p:nvSpPr>
          <p:spPr>
            <a:xfrm rot="10800000">
              <a:off x="3790157" y="4456536"/>
              <a:ext cx="762384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450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endParaRPr lang="pt-BR" sz="5600" b="1" dirty="0">
              <a:latin typeface="+mj-lt"/>
            </a:endParaRPr>
          </a:p>
          <a:p>
            <a:pPr marL="0" indent="0" algn="r">
              <a:buNone/>
            </a:pPr>
            <a:endParaRPr lang="pt-BR" sz="5600" b="1" dirty="0" smtClean="0">
              <a:latin typeface="+mj-lt"/>
            </a:endParaRPr>
          </a:p>
          <a:p>
            <a:pPr marL="0" indent="0" algn="r">
              <a:buNone/>
            </a:pPr>
            <a:endParaRPr lang="pt-BR" sz="5600" b="1" dirty="0">
              <a:latin typeface="+mj-lt"/>
            </a:endParaRPr>
          </a:p>
          <a:p>
            <a:pPr marL="0" indent="0" algn="r">
              <a:buNone/>
            </a:pPr>
            <a:r>
              <a:rPr lang="pt-BR" sz="5600" b="1" dirty="0" smtClean="0">
                <a:latin typeface="+mj-lt"/>
              </a:rPr>
              <a:t>RESULTADOS DOS ESTUDOS SELECIONADOS</a:t>
            </a:r>
            <a:endParaRPr lang="pt-BR" sz="5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8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44624"/>
            <a:ext cx="9144000" cy="720080"/>
          </a:xfrm>
        </p:spPr>
        <p:txBody>
          <a:bodyPr/>
          <a:lstStyle/>
          <a:p>
            <a:r>
              <a:rPr lang="pt-BR" dirty="0" smtClean="0"/>
              <a:t>Dos 10 artigos incluídos por bases de dados:</a:t>
            </a:r>
            <a:endParaRPr lang="pt-BR" dirty="0"/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1703565668"/>
              </p:ext>
            </p:extLst>
          </p:nvPr>
        </p:nvGraphicFramePr>
        <p:xfrm>
          <a:off x="5734372" y="1484784"/>
          <a:ext cx="62930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Espaço Reservado para Conteú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480493"/>
              </p:ext>
            </p:extLst>
          </p:nvPr>
        </p:nvGraphicFramePr>
        <p:xfrm>
          <a:off x="-170284" y="1052736"/>
          <a:ext cx="56886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3707402921"/>
              </p:ext>
            </p:extLst>
          </p:nvPr>
        </p:nvGraphicFramePr>
        <p:xfrm>
          <a:off x="117748" y="3789040"/>
          <a:ext cx="55446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410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endParaRPr lang="pt-BR" sz="5600" b="1" dirty="0">
              <a:latin typeface="+mj-lt"/>
            </a:endParaRPr>
          </a:p>
          <a:p>
            <a:pPr marL="0" indent="0" algn="r">
              <a:buNone/>
            </a:pPr>
            <a:endParaRPr lang="pt-BR" sz="5600" b="1" dirty="0" smtClean="0">
              <a:latin typeface="+mj-lt"/>
            </a:endParaRPr>
          </a:p>
          <a:p>
            <a:pPr marL="0" indent="0" algn="r">
              <a:buNone/>
            </a:pPr>
            <a:endParaRPr lang="pt-BR" sz="5600" b="1" dirty="0">
              <a:latin typeface="+mj-lt"/>
            </a:endParaRPr>
          </a:p>
          <a:p>
            <a:pPr marL="0" indent="0" algn="r">
              <a:buNone/>
            </a:pPr>
            <a:r>
              <a:rPr lang="pt-BR" sz="5600" b="1" dirty="0" smtClean="0">
                <a:latin typeface="+mj-lt"/>
              </a:rPr>
              <a:t>RECOMENDAÇÕES:</a:t>
            </a:r>
          </a:p>
          <a:p>
            <a:pPr marL="0" indent="0" algn="r">
              <a:buNone/>
            </a:pPr>
            <a:r>
              <a:rPr lang="pt-BR" sz="5600" b="1" dirty="0" smtClean="0">
                <a:solidFill>
                  <a:srgbClr val="FFFF00"/>
                </a:solidFill>
                <a:latin typeface="+mj-lt"/>
              </a:rPr>
              <a:t>A favor da tecnologia</a:t>
            </a:r>
            <a:endParaRPr lang="pt-BR" sz="5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11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2414" y="-243408"/>
            <a:ext cx="9144000" cy="1371600"/>
          </a:xfrm>
        </p:spPr>
        <p:txBody>
          <a:bodyPr/>
          <a:lstStyle/>
          <a:p>
            <a:r>
              <a:rPr lang="pt-BR" dirty="0" smtClean="0"/>
              <a:t>Com base nos 13 artigos incluídos: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909838" y="1484785"/>
            <a:ext cx="10260630" cy="51125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77% de artigos (entre os anos 90 e 2004) – a adoção da tecnologia PACS já foi feita, o que aponta para um estudo e </a:t>
            </a:r>
            <a:r>
              <a:rPr lang="pt-BR" b="1" dirty="0" smtClean="0">
                <a:solidFill>
                  <a:srgbClr val="FFFF00"/>
                </a:solidFill>
              </a:rPr>
              <a:t>possível adoção tardia no Brasil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15% dos artigos (os mais recentes) </a:t>
            </a:r>
            <a:r>
              <a:rPr lang="pt-BR" b="1" dirty="0" smtClean="0"/>
              <a:t>NÃO discutem a adoção da tecnologia</a:t>
            </a:r>
            <a:r>
              <a:rPr lang="pt-BR" dirty="0" smtClean="0"/>
              <a:t>, e sim </a:t>
            </a:r>
            <a:r>
              <a:rPr lang="pt-BR" b="1" dirty="0" smtClean="0">
                <a:solidFill>
                  <a:srgbClr val="FFFF00"/>
                </a:solidFill>
              </a:rPr>
              <a:t>apresentam avaliações relativas aos resultados obtidos </a:t>
            </a:r>
            <a:r>
              <a:rPr lang="pt-BR" dirty="0" smtClean="0"/>
              <a:t>com ela, como:</a:t>
            </a:r>
          </a:p>
          <a:p>
            <a:pPr algn="just"/>
            <a:r>
              <a:rPr lang="pt-BR" b="1" dirty="0" smtClean="0"/>
              <a:t>Financeiro e diretamente mensuráveis</a:t>
            </a:r>
            <a:r>
              <a:rPr lang="pt-BR" dirty="0" smtClean="0"/>
              <a:t>:</a:t>
            </a:r>
          </a:p>
          <a:p>
            <a:pPr lvl="1" algn="just"/>
            <a:r>
              <a:rPr lang="pt-BR" b="1" dirty="0" smtClean="0">
                <a:solidFill>
                  <a:srgbClr val="FFFF00"/>
                </a:solidFill>
              </a:rPr>
              <a:t>Planejamento financeiro </a:t>
            </a:r>
            <a:r>
              <a:rPr lang="pt-BR" dirty="0" smtClean="0"/>
              <a:t>para suportar as trocas entre as tecnologias em um período de </a:t>
            </a:r>
            <a:r>
              <a:rPr lang="pt-BR" b="1" dirty="0" smtClean="0">
                <a:solidFill>
                  <a:srgbClr val="FFFF00"/>
                </a:solidFill>
              </a:rPr>
              <a:t>5 a 10 anos, sem impacto financeiro ao longo do período</a:t>
            </a:r>
            <a:r>
              <a:rPr lang="pt-BR" dirty="0" smtClean="0"/>
              <a:t>;</a:t>
            </a:r>
          </a:p>
          <a:p>
            <a:pPr lvl="1" algn="just"/>
            <a:r>
              <a:rPr lang="pt-BR" dirty="0" smtClean="0"/>
              <a:t>A adoção de PACS pode </a:t>
            </a:r>
            <a:r>
              <a:rPr lang="pt-BR" b="1" dirty="0" smtClean="0">
                <a:solidFill>
                  <a:srgbClr val="FFFF00"/>
                </a:solidFill>
              </a:rPr>
              <a:t>ampliar a capacidade de realização de exames da instituição</a:t>
            </a:r>
            <a:r>
              <a:rPr lang="pt-BR" dirty="0" smtClean="0"/>
              <a:t>. </a:t>
            </a:r>
          </a:p>
          <a:p>
            <a:pPr algn="just"/>
            <a:r>
              <a:rPr lang="pt-BR" b="1" dirty="0" smtClean="0"/>
              <a:t>Ganhos de outra naturezas e não diretamente mensuráveis</a:t>
            </a:r>
            <a:r>
              <a:rPr lang="pt-BR" dirty="0" smtClean="0"/>
              <a:t>:</a:t>
            </a:r>
          </a:p>
          <a:p>
            <a:pPr lvl="1" algn="just"/>
            <a:r>
              <a:rPr lang="pt-BR" dirty="0" smtClean="0"/>
              <a:t>Aumento da </a:t>
            </a:r>
            <a:r>
              <a:rPr lang="pt-BR" b="1" dirty="0" smtClean="0">
                <a:solidFill>
                  <a:srgbClr val="FFFF00"/>
                </a:solidFill>
              </a:rPr>
              <a:t>agilidade do atendimento</a:t>
            </a:r>
            <a:r>
              <a:rPr lang="pt-BR" dirty="0" smtClean="0"/>
              <a:t>;</a:t>
            </a:r>
          </a:p>
          <a:p>
            <a:pPr lvl="1" algn="just"/>
            <a:r>
              <a:rPr lang="pt-BR" dirty="0" smtClean="0"/>
              <a:t>Maior suporte à </a:t>
            </a:r>
            <a:r>
              <a:rPr lang="pt-BR" b="1" dirty="0" smtClean="0">
                <a:solidFill>
                  <a:srgbClr val="FFFF00"/>
                </a:solidFill>
              </a:rPr>
              <a:t>tomada de decisão clínica</a:t>
            </a:r>
            <a:r>
              <a:rPr lang="pt-BR" dirty="0" smtClean="0"/>
              <a:t>, devido ao acesso facilitado à exames anteriores;</a:t>
            </a:r>
          </a:p>
          <a:p>
            <a:pPr lvl="1" algn="just"/>
            <a:r>
              <a:rPr lang="pt-BR" dirty="0" smtClean="0"/>
              <a:t>Redução do </a:t>
            </a:r>
            <a:r>
              <a:rPr lang="pt-BR" b="1" dirty="0" smtClean="0">
                <a:solidFill>
                  <a:srgbClr val="FFFF00"/>
                </a:solidFill>
              </a:rPr>
              <a:t>volume de exames repetidos </a:t>
            </a:r>
            <a:r>
              <a:rPr lang="pt-BR" dirty="0" smtClean="0"/>
              <a:t>solicitados;</a:t>
            </a:r>
          </a:p>
          <a:p>
            <a:pPr lvl="1" algn="just"/>
            <a:r>
              <a:rPr lang="pt-BR" dirty="0" smtClean="0"/>
              <a:t>Maior facilidade de </a:t>
            </a:r>
            <a:r>
              <a:rPr lang="pt-BR" b="1" dirty="0" smtClean="0">
                <a:solidFill>
                  <a:srgbClr val="FFFF00"/>
                </a:solidFill>
              </a:rPr>
              <a:t>informação e auditoria de processos e serviços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90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232875" y="6476997"/>
            <a:ext cx="838201" cy="276228"/>
          </a:xfrm>
        </p:spPr>
        <p:txBody>
          <a:bodyPr/>
          <a:lstStyle/>
          <a:p>
            <a:fld id="{2A013F82-EE5E-44EE-A61D-E31C6657F26F}" type="slidenum">
              <a:rPr lang="pt-BR" smtClean="0"/>
              <a:t>27</a:t>
            </a:fld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77788" y="188640"/>
            <a:ext cx="11377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pPr algn="just"/>
            <a:r>
              <a:rPr lang="pt-BR" dirty="0"/>
              <a:t> </a:t>
            </a:r>
            <a:r>
              <a:rPr lang="pt-BR" sz="2400" b="1" dirty="0"/>
              <a:t>Avaliação </a:t>
            </a:r>
            <a:r>
              <a:rPr lang="pt-BR" sz="2400" b="1" dirty="0" smtClean="0"/>
              <a:t>econômica:</a:t>
            </a:r>
          </a:p>
          <a:p>
            <a:pPr algn="just"/>
            <a:r>
              <a:rPr lang="pt-BR" sz="2400" b="1" dirty="0" smtClean="0"/>
              <a:t>Análise </a:t>
            </a:r>
            <a:r>
              <a:rPr lang="pt-BR" sz="2400" b="1" dirty="0"/>
              <a:t>de Impacto Orçamentário e Análise de </a:t>
            </a:r>
            <a:r>
              <a:rPr lang="pt-BR" sz="2400" b="1" dirty="0" smtClean="0"/>
              <a:t>Custo-Efetividade </a:t>
            </a:r>
            <a:r>
              <a:rPr lang="pt-BR" sz="2400" b="1" dirty="0"/>
              <a:t>de uso do Sistema de Arquivamento e Comunicação de Imagens </a:t>
            </a:r>
            <a:r>
              <a:rPr lang="pt-BR" sz="2400" b="1" dirty="0" smtClean="0"/>
              <a:t>- PACS </a:t>
            </a:r>
            <a:endParaRPr lang="pt-B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1" y="1772816"/>
            <a:ext cx="4836989" cy="445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752555" y="6309320"/>
            <a:ext cx="4693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Arquitetura de </a:t>
            </a:r>
            <a:r>
              <a:rPr lang="pt-BR" sz="2000" dirty="0" err="1"/>
              <a:t>mini-PACS</a:t>
            </a:r>
            <a:r>
              <a:rPr lang="pt-BR" sz="2000" dirty="0"/>
              <a:t> descentralizado </a:t>
            </a:r>
            <a:endParaRPr lang="pt-BR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96" y="1916832"/>
            <a:ext cx="522404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642834" y="6309320"/>
            <a:ext cx="3772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Arquitetura de </a:t>
            </a:r>
            <a:r>
              <a:rPr lang="pt-BR" sz="2000" dirty="0" smtClean="0"/>
              <a:t>PACS </a:t>
            </a:r>
            <a:r>
              <a:rPr lang="pt-BR" sz="2000" dirty="0"/>
              <a:t>centralizado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900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232875" y="6476997"/>
            <a:ext cx="838201" cy="276228"/>
          </a:xfrm>
        </p:spPr>
        <p:txBody>
          <a:bodyPr/>
          <a:lstStyle/>
          <a:p>
            <a:fld id="{2A013F82-EE5E-44EE-A61D-E31C6657F26F}" type="slidenum">
              <a:rPr lang="pt-BR" smtClean="0"/>
              <a:t>28</a:t>
            </a:fld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104775"/>
            <a:ext cx="82296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8758708" y="832644"/>
            <a:ext cx="3240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Resumo do IO (%) do sistema tela/filme, PACS de alto custo e PACS de baixo custo considerando-se a realização de 200.000, 12.000, 50.000 e 100.000 exames/ano, por um período de cinco anos.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8847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232875" y="6476997"/>
            <a:ext cx="838201" cy="276228"/>
          </a:xfrm>
        </p:spPr>
        <p:txBody>
          <a:bodyPr/>
          <a:lstStyle/>
          <a:p>
            <a:fld id="{2A013F82-EE5E-44EE-A61D-E31C6657F26F}" type="slidenum">
              <a:rPr lang="pt-BR" smtClean="0"/>
              <a:t>29</a:t>
            </a:fld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837828" y="476672"/>
            <a:ext cx="110172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Conclusões </a:t>
            </a:r>
            <a:endParaRPr lang="pt-BR" sz="2000" b="1" dirty="0" smtClean="0"/>
          </a:p>
          <a:p>
            <a:endParaRPr lang="pt-BR" sz="2000" dirty="0"/>
          </a:p>
          <a:p>
            <a:pPr algn="just"/>
            <a:r>
              <a:rPr lang="pt-BR" sz="2000" dirty="0"/>
              <a:t>Pelos resultados demonstrados </a:t>
            </a:r>
            <a:r>
              <a:rPr lang="pt-BR" sz="2000" dirty="0" smtClean="0"/>
              <a:t>na </a:t>
            </a:r>
            <a:r>
              <a:rPr lang="pt-BR" sz="2000" dirty="0"/>
              <a:t>AIO, o sistema tela/filme apresentou grande impacto no orçamento em todos os cenários avaliados, sendo que em todos os casos seus custos ultrapassam o teto orçamentário, ao passo que tanto o PACS de alto custo, quanto o de baixo custo, mostraram representar impacto orçamentário que proporciona economia de recursos, sobretudo o </a:t>
            </a:r>
            <a:r>
              <a:rPr lang="pt-BR" sz="2000" dirty="0" err="1"/>
              <a:t>mini-PACS</a:t>
            </a:r>
            <a:r>
              <a:rPr lang="pt-BR" sz="2000" dirty="0"/>
              <a:t>. Diante desses achados é recomendável a serviços de saúde qualquer natureza a implantação e utilização do sistema PACS. Entretanto há que se considerar que as tecnologias que acompanham o sistema PACS atualmente estão em contínuo avanço, podendo representar em curto espaço de tempo mudanças na composição de custos, tanto para cima ou para baixo, sendo necessárias avaliações contínuas, considerando-se sempre as características do serviço de saúde, o perfil dos usuários e o grau de expertise do corpo clínico.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Importante realçar que diante do quadro atual, o PACS além de representar menores custos e impacto orçamentário, em qualquer contexto, há ainda ganhos de produtividade do serviço, sendo que em muitos relatos há referência de incrementos de produtividade da ordem de 200 a 300%. Notadamente isso requer preparo de toda a equipe, dado o grande aumento de demanda associado, como por exemplo, maior agilidade na emissão de laudos, bem como, toda infraestrutura operacional necessária a uma demanda além da planejada.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6811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9756" y="116632"/>
            <a:ext cx="11809311" cy="64087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u="sng" dirty="0">
                <a:latin typeface="+mj-lt"/>
              </a:rPr>
              <a:t>Solicitação de Estudos</a:t>
            </a:r>
          </a:p>
          <a:p>
            <a:pPr marL="0" indent="0" algn="just">
              <a:buNone/>
            </a:pPr>
            <a:endParaRPr lang="pt-BR" b="1" dirty="0">
              <a:latin typeface="+mj-lt"/>
            </a:endParaRPr>
          </a:p>
          <a:p>
            <a:pPr marL="0" indent="0" algn="just">
              <a:buNone/>
            </a:pPr>
            <a:r>
              <a:rPr lang="pt-BR" b="1" dirty="0">
                <a:latin typeface="+mj-lt"/>
              </a:rPr>
              <a:t>Os gestores do SUS (nas esferas federal, estadual e municipal) podem solicitar estudos de avaliação de tecnologias. As solicitações serão analisadas pelo Ministério da Saúde e o gestor demandante será comunicado da resposta, atendendo aos seguintes prazos:</a:t>
            </a:r>
          </a:p>
          <a:p>
            <a:pPr marL="0" indent="0" algn="just">
              <a:buNone/>
            </a:pPr>
            <a:r>
              <a:rPr lang="pt-BR" b="1" dirty="0">
                <a:latin typeface="+mj-lt"/>
              </a:rPr>
              <a:t>* Em 15 dias: envio de resposta sobre o tipo de estudo necessário, mencionando se é possível realizar. </a:t>
            </a:r>
          </a:p>
          <a:p>
            <a:pPr marL="0" indent="0" algn="just">
              <a:buNone/>
            </a:pPr>
            <a:r>
              <a:rPr lang="pt-BR" b="1" dirty="0">
                <a:latin typeface="+mj-lt"/>
              </a:rPr>
              <a:t>* Em 2 meses: elaboração de um Parecer Técnico-Científico, contendo síntese de evidências de qualidade disponíveis. </a:t>
            </a:r>
          </a:p>
          <a:p>
            <a:pPr marL="0" indent="0" algn="just">
              <a:buNone/>
            </a:pPr>
            <a:r>
              <a:rPr lang="pt-BR" b="1" dirty="0">
                <a:latin typeface="+mj-lt"/>
              </a:rPr>
              <a:t>* Entre 6 e 12 meses: revisões sistemáticas ou estudos de avaliação econômica elaborados com Instituições de Ensino e Pesquisa. </a:t>
            </a:r>
          </a:p>
          <a:p>
            <a:pPr marL="0" indent="0" algn="just">
              <a:buNone/>
            </a:pPr>
            <a:r>
              <a:rPr lang="pt-BR" b="1" dirty="0">
                <a:latin typeface="+mj-lt"/>
              </a:rPr>
              <a:t>Para fazer o pedido, o gestor preencherá como demandante o Formulário de Solicitação de Estudos em ATS e as eventuais dúvidas podem ser esclarecidas no e-mail: ats.decit@saude.gov.br. </a:t>
            </a:r>
            <a:endParaRPr lang="pt-BR" b="1" dirty="0" smtClean="0">
              <a:latin typeface="+mj-lt"/>
            </a:endParaRPr>
          </a:p>
          <a:p>
            <a:pPr marL="0" indent="0" algn="just">
              <a:buNone/>
            </a:pPr>
            <a:endParaRPr lang="pt-BR" b="1" dirty="0">
              <a:latin typeface="+mj-lt"/>
            </a:endParaRPr>
          </a:p>
          <a:p>
            <a:pPr marL="0" indent="0" algn="just">
              <a:buNone/>
            </a:pPr>
            <a:endParaRPr lang="pt-BR" b="1" dirty="0" smtClean="0">
              <a:latin typeface="+mj-lt"/>
            </a:endParaRPr>
          </a:p>
          <a:p>
            <a:pPr marL="0" indent="0" algn="just">
              <a:buNone/>
            </a:pPr>
            <a:endParaRPr lang="pt-BR" b="1" dirty="0"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150196" y="638132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http://portal.saude.gov.br/portal/saude/profissional/area.cfm?id_area=1026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60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065215" y="1700808"/>
            <a:ext cx="9277670" cy="367240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Avaliação </a:t>
            </a:r>
            <a:r>
              <a:rPr lang="pt-BR" dirty="0" smtClean="0"/>
              <a:t>de Tecnologias em Saúde – ATS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4400" dirty="0" smtClean="0"/>
              <a:t>Estudo de caso em PACS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05780" y="5158680"/>
            <a:ext cx="6984776" cy="115064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	</a:t>
            </a:r>
          </a:p>
          <a:p>
            <a:pPr algn="ctr"/>
            <a:r>
              <a:rPr lang="pt-BR" sz="2400" cap="none" dirty="0" smtClean="0"/>
              <a:t>Prof</a:t>
            </a:r>
            <a:r>
              <a:rPr lang="pt-BR" sz="2400" cap="none" dirty="0" smtClean="0"/>
              <a:t>. Dr. Paulo </a:t>
            </a:r>
            <a:r>
              <a:rPr lang="pt-BR" sz="2400" cap="none" dirty="0" err="1" smtClean="0"/>
              <a:t>Mazzoncini</a:t>
            </a:r>
            <a:r>
              <a:rPr lang="pt-BR" sz="2400" cap="none" dirty="0" smtClean="0"/>
              <a:t> de  Azevedo-marques</a:t>
            </a:r>
          </a:p>
          <a:p>
            <a:pPr algn="ctr"/>
            <a:r>
              <a:rPr lang="pt-BR" sz="2400" cap="none" dirty="0" smtClean="0"/>
              <a:t>pmarques@fmrp.usp.br</a:t>
            </a:r>
            <a:endParaRPr lang="pt-BR" sz="2400" cap="none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441" y="133166"/>
            <a:ext cx="2581635" cy="149563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7" y="133166"/>
            <a:ext cx="2238364" cy="1495634"/>
          </a:xfrm>
          <a:prstGeom prst="rect">
            <a:avLst/>
          </a:prstGeom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684" y="33600353"/>
            <a:ext cx="2160241" cy="7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6333" y="33816377"/>
            <a:ext cx="7620001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9756" y="116632"/>
            <a:ext cx="11809311" cy="64087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u="sng" dirty="0">
                <a:latin typeface="+mj-lt"/>
              </a:rPr>
              <a:t>Health Technology Assessment International (</a:t>
            </a:r>
            <a:r>
              <a:rPr lang="en-US" b="1" u="sng" dirty="0" err="1">
                <a:latin typeface="+mj-lt"/>
              </a:rPr>
              <a:t>HTAi</a:t>
            </a:r>
            <a:r>
              <a:rPr lang="en-US" b="1" u="sng" dirty="0">
                <a:latin typeface="+mj-lt"/>
              </a:rPr>
              <a:t>)</a:t>
            </a:r>
          </a:p>
          <a:p>
            <a:pPr marL="0" indent="0" algn="just">
              <a:buNone/>
            </a:pPr>
            <a:r>
              <a:rPr lang="en-US" b="1" dirty="0" err="1" smtClean="0">
                <a:latin typeface="+mj-lt"/>
              </a:rPr>
              <a:t>HTAi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is the global scientific and professional society for all those who produce, use, or encounter HTA. </a:t>
            </a:r>
            <a:r>
              <a:rPr lang="en-US" b="1" dirty="0" err="1">
                <a:latin typeface="+mj-lt"/>
              </a:rPr>
              <a:t>HTAi</a:t>
            </a:r>
            <a:r>
              <a:rPr lang="en-US" b="1" dirty="0">
                <a:latin typeface="+mj-lt"/>
              </a:rPr>
              <a:t> embraces all stakeholders, including researchers, agencies, policymakers, industry, academia, health service providers, and patients/consumers, and acts as a neutral forum for collaboration and the sharing of information and expertise. With members from 59 countries and six continents, </a:t>
            </a:r>
            <a:r>
              <a:rPr lang="en-US" b="1" dirty="0" err="1">
                <a:latin typeface="+mj-lt"/>
              </a:rPr>
              <a:t>HTAi</a:t>
            </a:r>
            <a:r>
              <a:rPr lang="en-US" b="1" dirty="0">
                <a:latin typeface="+mj-lt"/>
              </a:rPr>
              <a:t> is a thriving global network.</a:t>
            </a:r>
          </a:p>
          <a:p>
            <a:pPr marL="0" indent="0" algn="just">
              <a:buNone/>
            </a:pPr>
            <a:endParaRPr lang="en-US" b="1" u="sng" dirty="0">
              <a:latin typeface="+mj-lt"/>
            </a:endParaRPr>
          </a:p>
          <a:p>
            <a:pPr marL="0" indent="0" algn="just">
              <a:buNone/>
            </a:pPr>
            <a:r>
              <a:rPr lang="en-US" b="1" u="sng" dirty="0" smtClean="0">
                <a:latin typeface="+mj-lt"/>
              </a:rPr>
              <a:t>What </a:t>
            </a:r>
            <a:r>
              <a:rPr lang="en-US" b="1" u="sng" dirty="0">
                <a:latin typeface="+mj-lt"/>
              </a:rPr>
              <a:t>is HTA?</a:t>
            </a:r>
          </a:p>
          <a:p>
            <a:pPr marL="0" indent="0" algn="just">
              <a:buNone/>
            </a:pPr>
            <a:r>
              <a:rPr lang="en-US" b="1" dirty="0" smtClean="0">
                <a:latin typeface="+mj-lt"/>
              </a:rPr>
              <a:t>HTA </a:t>
            </a:r>
            <a:r>
              <a:rPr lang="en-US" b="1" dirty="0">
                <a:latin typeface="+mj-lt"/>
              </a:rPr>
              <a:t>is a field of scientific research to inform policy and clinical decision-making around the introduction and diffusion of health technologies.</a:t>
            </a:r>
          </a:p>
          <a:p>
            <a:pPr marL="0" indent="0" algn="just">
              <a:buNone/>
            </a:pPr>
            <a:r>
              <a:rPr lang="en-US" b="1" dirty="0" smtClean="0">
                <a:latin typeface="+mj-lt"/>
              </a:rPr>
              <a:t>Health </a:t>
            </a:r>
            <a:r>
              <a:rPr lang="en-US" b="1" dirty="0">
                <a:latin typeface="+mj-lt"/>
              </a:rPr>
              <a:t>technologies include pharmaceuticals, devices, diagnostics and treatments, and other clinical, public health, and organizational interventions.</a:t>
            </a:r>
          </a:p>
          <a:p>
            <a:pPr marL="0" indent="0" algn="just">
              <a:buNone/>
            </a:pPr>
            <a:endParaRPr lang="en-US" b="1" u="sng" dirty="0">
              <a:latin typeface="+mj-lt"/>
            </a:endParaRPr>
          </a:p>
          <a:p>
            <a:pPr marL="0" indent="0" algn="just">
              <a:buNone/>
            </a:pPr>
            <a:endParaRPr lang="pt-BR" b="1" dirty="0"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454452" y="6021288"/>
            <a:ext cx="383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http://www.htai.org/index.php?id=419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680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065215" y="1828800"/>
            <a:ext cx="9277670" cy="28956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300" dirty="0" smtClean="0"/>
              <a:t>Parecer Técnico-Científico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Avaliação Tecnológica de Sistema de Arquivamento e Comunicação de Imagens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21805" y="4365104"/>
            <a:ext cx="10873209" cy="1654696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Membros do núcleo de avaliação de tecnologias em saúde:</a:t>
            </a:r>
          </a:p>
          <a:p>
            <a:r>
              <a:rPr lang="pt-BR" dirty="0" smtClean="0"/>
              <a:t>	</a:t>
            </a:r>
          </a:p>
          <a:p>
            <a:r>
              <a:rPr lang="pt-BR" dirty="0" smtClean="0"/>
              <a:t>Dra. Juliana P. de Souza</a:t>
            </a:r>
          </a:p>
          <a:p>
            <a:r>
              <a:rPr lang="pt-BR" dirty="0" smtClean="0"/>
              <a:t>Prof. Dr. Paulo M. Azevedo-marques</a:t>
            </a:r>
          </a:p>
          <a:p>
            <a:r>
              <a:rPr lang="pt-BR" dirty="0" smtClean="0"/>
              <a:t>Prof. Dr. Altacílio A. Nunes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441" y="133166"/>
            <a:ext cx="2581635" cy="149563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7" y="133166"/>
            <a:ext cx="2238364" cy="1495634"/>
          </a:xfrm>
          <a:prstGeom prst="rect">
            <a:avLst/>
          </a:prstGeom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684" y="33600353"/>
            <a:ext cx="2160241" cy="7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6333" y="33816377"/>
            <a:ext cx="7620001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97" y="5229200"/>
            <a:ext cx="4312628" cy="14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endParaRPr lang="pt-BR" sz="5600" b="1" dirty="0">
              <a:latin typeface="+mj-lt"/>
            </a:endParaRPr>
          </a:p>
          <a:p>
            <a:pPr marL="0" indent="0" algn="r">
              <a:buNone/>
            </a:pPr>
            <a:endParaRPr lang="pt-BR" sz="5600" b="1" dirty="0" smtClean="0">
              <a:latin typeface="+mj-lt"/>
            </a:endParaRPr>
          </a:p>
          <a:p>
            <a:pPr marL="0" indent="0" algn="r">
              <a:buNone/>
            </a:pPr>
            <a:endParaRPr lang="pt-BR" sz="5600" b="1" dirty="0">
              <a:latin typeface="+mj-lt"/>
            </a:endParaRPr>
          </a:p>
          <a:p>
            <a:pPr marL="0" indent="0" algn="r">
              <a:buNone/>
            </a:pPr>
            <a:r>
              <a:rPr lang="pt-BR" sz="5600" b="1" dirty="0" smtClean="0">
                <a:latin typeface="+mj-lt"/>
              </a:rPr>
              <a:t>PERGUNTA</a:t>
            </a:r>
            <a:endParaRPr lang="pt-BR" sz="5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784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-75456"/>
            <a:ext cx="9144000" cy="912168"/>
          </a:xfrm>
        </p:spPr>
        <p:txBody>
          <a:bodyPr/>
          <a:lstStyle/>
          <a:p>
            <a:r>
              <a:rPr lang="pt-BR" b="1" dirty="0" smtClean="0"/>
              <a:t>Pergunta Estruturada: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2415" y="3993231"/>
            <a:ext cx="9134390" cy="2532113"/>
          </a:xfrm>
        </p:spPr>
        <p:txBody>
          <a:bodyPr>
            <a:normAutofit/>
          </a:bodyPr>
          <a:lstStyle/>
          <a:p>
            <a:endParaRPr lang="pt-BR" sz="2600" b="1" dirty="0" smtClean="0"/>
          </a:p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do PACS</a:t>
            </a:r>
            <a:r>
              <a:rPr lang="pt-BR" sz="2600" b="1" dirty="0"/>
              <a:t>, como infraestrutura básica para suporte às atividades de atenção à saúde de pacientes submetidos a exames de radiologia e diagnóstico por imagem, é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eficaz</a:t>
            </a:r>
            <a:r>
              <a:rPr lang="pt-BR" sz="2600" b="1" dirty="0"/>
              <a:t>,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eficiente</a:t>
            </a:r>
            <a:r>
              <a:rPr lang="pt-BR" sz="2600" b="1" dirty="0"/>
              <a:t> e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seguro</a:t>
            </a:r>
            <a:r>
              <a:rPr lang="pt-BR" sz="2600" b="1" dirty="0"/>
              <a:t>, em </a:t>
            </a:r>
            <a:r>
              <a:rPr lang="pt-BR" sz="2600" b="1" dirty="0" smtClean="0"/>
              <a:t>comparação </a:t>
            </a:r>
            <a:r>
              <a:rPr lang="pt-BR" sz="2600" b="1" dirty="0"/>
              <a:t>ao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tela-filme</a:t>
            </a:r>
            <a:r>
              <a:rPr lang="pt-BR" sz="2600" b="1" dirty="0"/>
              <a:t>?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7</a:t>
            </a:fld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097777"/>
              </p:ext>
            </p:extLst>
          </p:nvPr>
        </p:nvGraphicFramePr>
        <p:xfrm>
          <a:off x="1413892" y="1052736"/>
          <a:ext cx="9577064" cy="52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768"/>
                <a:gridCol w="7740296"/>
              </a:tblGrid>
              <a:tr h="1158989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solidFill>
                            <a:schemeClr val="tx1"/>
                          </a:solidFill>
                        </a:rPr>
                        <a:t>População</a:t>
                      </a:r>
                      <a:endParaRPr lang="pt-BR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b="0" dirty="0" smtClean="0">
                          <a:solidFill>
                            <a:schemeClr val="bg1"/>
                          </a:solidFill>
                        </a:rPr>
                        <a:t>Pacientes</a:t>
                      </a:r>
                      <a:r>
                        <a:rPr lang="pt-BR" sz="2200" b="0" baseline="0" dirty="0" smtClean="0">
                          <a:solidFill>
                            <a:schemeClr val="bg1"/>
                          </a:solidFill>
                        </a:rPr>
                        <a:t> submetidos a exames de radiologia e diagnóstico por imagem</a:t>
                      </a:r>
                      <a:endParaRPr lang="pt-BR"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F"/>
                    </a:solidFill>
                  </a:tcPr>
                </a:tc>
              </a:tr>
              <a:tr h="11589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Intervenção</a:t>
                      </a:r>
                      <a:endParaRPr lang="pt-BR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u="none" dirty="0" smtClean="0"/>
                        <a:t>Sistema de Arquivamento e Comunicação de Imagens (</a:t>
                      </a:r>
                      <a:r>
                        <a:rPr lang="pt-BR" sz="2200" dirty="0" smtClean="0"/>
                        <a:t>PACS)</a:t>
                      </a:r>
                      <a:endParaRPr lang="pt-BR" sz="2200" dirty="0"/>
                    </a:p>
                  </a:txBody>
                  <a:tcPr marL="91439" marR="9143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7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Comparação</a:t>
                      </a:r>
                      <a:endParaRPr lang="pt-BR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Sistema </a:t>
                      </a:r>
                      <a:r>
                        <a:rPr lang="pt-BR" sz="2200" dirty="0" err="1" smtClean="0"/>
                        <a:t>tela-filme</a:t>
                      </a:r>
                      <a:endParaRPr lang="pt-BR" sz="2200" dirty="0"/>
                    </a:p>
                  </a:txBody>
                  <a:tcPr marL="91439" marR="9143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7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Parâmetros</a:t>
                      </a:r>
                      <a:endParaRPr lang="pt-BR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Eficácia,</a:t>
                      </a:r>
                      <a:r>
                        <a:rPr lang="pt-BR" sz="2200" baseline="0" dirty="0" smtClean="0"/>
                        <a:t> eficiência e segurança</a:t>
                      </a:r>
                      <a:endParaRPr lang="pt-BR" sz="2200" dirty="0"/>
                    </a:p>
                  </a:txBody>
                  <a:tcPr marL="91439" marR="9143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9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Desfechos</a:t>
                      </a:r>
                      <a:endParaRPr lang="pt-BR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Acurácia no diagnóstico e no fluxo</a:t>
                      </a:r>
                      <a:r>
                        <a:rPr lang="pt-BR" sz="2200" baseline="0" dirty="0" smtClean="0"/>
                        <a:t> de trabalho dos usuários PACS</a:t>
                      </a:r>
                      <a:endParaRPr lang="pt-BR" sz="2200" dirty="0"/>
                    </a:p>
                  </a:txBody>
                  <a:tcPr marL="91439" marR="9143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2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endParaRPr lang="pt-BR" sz="5600" b="1" dirty="0">
              <a:latin typeface="+mj-lt"/>
            </a:endParaRPr>
          </a:p>
          <a:p>
            <a:pPr marL="0" indent="0" algn="r">
              <a:buNone/>
            </a:pPr>
            <a:endParaRPr lang="pt-BR" sz="5600" b="1" dirty="0" smtClean="0">
              <a:latin typeface="+mj-lt"/>
            </a:endParaRPr>
          </a:p>
          <a:p>
            <a:pPr marL="0" indent="0" algn="r">
              <a:buNone/>
            </a:pPr>
            <a:endParaRPr lang="pt-BR" sz="5600" b="1" dirty="0">
              <a:latin typeface="+mj-lt"/>
            </a:endParaRPr>
          </a:p>
          <a:p>
            <a:pPr marL="0" indent="0" algn="r">
              <a:buNone/>
            </a:pPr>
            <a:r>
              <a:rPr lang="pt-BR" sz="5600" b="1" dirty="0" smtClean="0">
                <a:latin typeface="+mj-lt"/>
              </a:rPr>
              <a:t>INTRODUÇÃO</a:t>
            </a:r>
            <a:endParaRPr lang="pt-BR" sz="5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718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Imagem Médica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9</a:t>
            </a:fld>
            <a:endParaRPr lang="pt-BR" dirty="0"/>
          </a:p>
        </p:txBody>
      </p:sp>
      <p:pic>
        <p:nvPicPr>
          <p:cNvPr id="5" name="Picture 3" descr="Fig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9" y="1905000"/>
            <a:ext cx="11173340" cy="41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Escritório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scritório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túnel azul digital (widescreen)</Template>
  <TotalTime>0</TotalTime>
  <Words>1664</Words>
  <Application>Microsoft Office PowerPoint</Application>
  <PresentationFormat>Personalizar</PresentationFormat>
  <Paragraphs>249</Paragraphs>
  <Slides>30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Digital Blue Tunnel 16x9</vt:lpstr>
      <vt:lpstr>  Avaliação de Tecnologias em Saúde – ATS  Estudo de caso em PACS </vt:lpstr>
      <vt:lpstr>Apresentação do PowerPoint</vt:lpstr>
      <vt:lpstr>Apresentação do PowerPoint</vt:lpstr>
      <vt:lpstr>Apresentação do PowerPoint</vt:lpstr>
      <vt:lpstr>Parecer Técnico-Científico  Avaliação Tecnológica de Sistema de Arquivamento e Comunicação de Imagens </vt:lpstr>
      <vt:lpstr>Apresentação do PowerPoint</vt:lpstr>
      <vt:lpstr>Pergunta Estruturada:</vt:lpstr>
      <vt:lpstr>Apresentação do PowerPoint</vt:lpstr>
      <vt:lpstr>Imagem Médica</vt:lpstr>
      <vt:lpstr>Tecnologia alternativa: Sistema Tela-Filme</vt:lpstr>
      <vt:lpstr>Armazenamento de arquivos  Sistema analógico (filme) e Digital</vt:lpstr>
      <vt:lpstr>Tecnologia sob avaliação: PACS</vt:lpstr>
      <vt:lpstr>Apresentação do PowerPoint</vt:lpstr>
      <vt:lpstr>Registros em Órgãos Reguladores  ANVISA – 22/02/2013</vt:lpstr>
      <vt:lpstr>Apresentação do PowerPoint</vt:lpstr>
      <vt:lpstr>Base de Dados</vt:lpstr>
      <vt:lpstr>Palavras-Chaves</vt:lpstr>
      <vt:lpstr>Estratégias de Buscas</vt:lpstr>
      <vt:lpstr>Apresentação do PowerPoint</vt:lpstr>
      <vt:lpstr>Critérios de Inclusão</vt:lpstr>
      <vt:lpstr>Critérios de Exclusão</vt:lpstr>
      <vt:lpstr>Apresentação do PowerPoint</vt:lpstr>
      <vt:lpstr>Apresentação do PowerPoint</vt:lpstr>
      <vt:lpstr>Dos 10 artigos incluídos por bases de dados:</vt:lpstr>
      <vt:lpstr>Apresentação do PowerPoint</vt:lpstr>
      <vt:lpstr>Com base nos 13 artigos incluídos:</vt:lpstr>
      <vt:lpstr>Apresentação do PowerPoint</vt:lpstr>
      <vt:lpstr>Apresentação do PowerPoint</vt:lpstr>
      <vt:lpstr>Apresentação do PowerPoint</vt:lpstr>
      <vt:lpstr>  Avaliação de Tecnologias em Saúde – ATS  Estudo de caso em PACS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2013-05-25T18:59:52Z</dcterms:created>
  <dcterms:modified xsi:type="dcterms:W3CDTF">2013-10-25T18:38:18Z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