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2" r:id="rId2"/>
    <p:sldId id="315" r:id="rId3"/>
    <p:sldId id="314" r:id="rId4"/>
    <p:sldId id="332" r:id="rId5"/>
    <p:sldId id="333" r:id="rId6"/>
    <p:sldId id="334" r:id="rId7"/>
    <p:sldId id="331" r:id="rId8"/>
    <p:sldId id="323" r:id="rId9"/>
    <p:sldId id="311" r:id="rId10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5" autoAdjust="0"/>
    <p:restoredTop sz="94660" autoAdjust="0"/>
  </p:normalViewPr>
  <p:slideViewPr>
    <p:cSldViewPr>
      <p:cViewPr varScale="1">
        <p:scale>
          <a:sx n="68" d="100"/>
          <a:sy n="68" d="100"/>
        </p:scale>
        <p:origin x="-96" y="-10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5/6/2014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2 – Elaboração de relatórios técnicos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S2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002460" y="883421"/>
            <a:ext cx="4248472" cy="2777868"/>
            <a:chOff x="56215" y="1246853"/>
            <a:chExt cx="4248472" cy="2777868"/>
          </a:xfrm>
        </p:grpSpPr>
        <p:sp>
          <p:nvSpPr>
            <p:cNvPr id="15" name="Explosão 2 14"/>
            <p:cNvSpPr/>
            <p:nvPr/>
          </p:nvSpPr>
          <p:spPr>
            <a:xfrm rot="21161084">
              <a:off x="56215" y="1246853"/>
              <a:ext cx="4248472" cy="277786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="horz" wrap="square" lIns="91440" tIns="45720" rIns="91440" bIns="45720" numCol="1" spcCol="0" rtlCol="0" fromWordArt="0" anchor="ctr" anchorCtr="0" forceAA="0" compatLnSpc="1">
              <a:prstTxWarp prst="textArchUp">
                <a:avLst/>
              </a:prstTxWarp>
              <a:no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16" name="Retângulo 15"/>
            <p:cNvSpPr/>
            <p:nvPr/>
          </p:nvSpPr>
          <p:spPr>
            <a:xfrm rot="20612692">
              <a:off x="1287963" y="2889729"/>
              <a:ext cx="1800494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 </a:t>
              </a:r>
            </a:p>
          </p:txBody>
        </p:sp>
      </p:grpSp>
      <p:sp>
        <p:nvSpPr>
          <p:cNvPr id="17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V1.0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Relatórios e documentos técnicos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Tipos de documentos técnicos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Modelo de relatório para a disciplina</a:t>
            </a:r>
          </a:p>
        </p:txBody>
      </p:sp>
    </p:spTree>
    <p:extLst>
      <p:ext uri="{BB962C8B-B14F-4D97-AF65-F5344CB8AC3E}">
        <p14:creationId xmlns:p14="http://schemas.microsoft.com/office/powerpoint/2010/main" val="289058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</a:t>
            </a:r>
            <a:r>
              <a:rPr lang="pt-BR" dirty="0" smtClean="0"/>
              <a:t>Relatórios e documentos técnicos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sz="2800" dirty="0" smtClean="0"/>
              <a:t>Importância da comunicação escrita</a:t>
            </a:r>
          </a:p>
          <a:p>
            <a:r>
              <a:rPr lang="pt-BR" sz="2800" dirty="0" smtClean="0"/>
              <a:t>Importância da documentação técnica</a:t>
            </a:r>
          </a:p>
          <a:p>
            <a:pPr lvl="1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Tipos de documentos técnicos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sz="2800" dirty="0" smtClean="0"/>
              <a:t>Dependem do propósito/finalidade. Por exemplo:</a:t>
            </a:r>
          </a:p>
          <a:p>
            <a:pPr lvl="1"/>
            <a:r>
              <a:rPr lang="pt-BR" sz="2400" dirty="0" smtClean="0"/>
              <a:t>Memorial técnico completo de um projeto: descreve todas as etapas do projeto, desde o levantamento de dados, análises, definição do problema, de estabelecimento de critérios, análises, escolha da melhor solução, a especificação completa dessa solução, formas de teste e ensaio, análise de resultados e conclusões...</a:t>
            </a:r>
          </a:p>
          <a:p>
            <a:pPr lvl="1"/>
            <a:r>
              <a:rPr lang="pt-BR" sz="2400" dirty="0" smtClean="0"/>
              <a:t>Manuais de usuário</a:t>
            </a:r>
          </a:p>
          <a:p>
            <a:pPr lvl="1"/>
            <a:r>
              <a:rPr lang="pt-BR" sz="2400" dirty="0" smtClean="0"/>
              <a:t>Manuais de manutenção, serviço e reparo</a:t>
            </a:r>
          </a:p>
          <a:p>
            <a:pPr lvl="1"/>
            <a:r>
              <a:rPr lang="pt-BR" sz="2400" dirty="0" smtClean="0"/>
              <a:t>Documentos para registro de patentes</a:t>
            </a:r>
          </a:p>
          <a:p>
            <a:pPr lvl="1"/>
            <a:r>
              <a:rPr lang="pt-BR" sz="2400" dirty="0" smtClean="0"/>
              <a:t>Artigos técnicos para publicação em revistas</a:t>
            </a:r>
          </a:p>
          <a:p>
            <a:pPr lvl="1"/>
            <a:r>
              <a:rPr lang="pt-BR" sz="2400" dirty="0" smtClean="0"/>
              <a:t>Artigos técnicos para apresentação em congressos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78510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Modelo para disciplina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sz="2800" dirty="0" smtClean="0"/>
              <a:t>Elementos do texto</a:t>
            </a:r>
          </a:p>
          <a:p>
            <a:pPr lvl="1"/>
            <a:r>
              <a:rPr lang="pt-BR" dirty="0" smtClean="0"/>
              <a:t>Capa</a:t>
            </a:r>
          </a:p>
          <a:p>
            <a:pPr lvl="1"/>
            <a:r>
              <a:rPr lang="pt-BR" dirty="0" smtClean="0"/>
              <a:t>Resumo executivo</a:t>
            </a:r>
          </a:p>
          <a:p>
            <a:pPr lvl="1"/>
            <a:r>
              <a:rPr lang="pt-BR" dirty="0" smtClean="0"/>
              <a:t>Índice</a:t>
            </a:r>
          </a:p>
          <a:p>
            <a:pPr lvl="1"/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Levantamento dos dados</a:t>
            </a:r>
          </a:p>
          <a:p>
            <a:pPr lvl="1"/>
            <a:r>
              <a:rPr lang="pt-BR" dirty="0" smtClean="0"/>
              <a:t>Análise dos dados</a:t>
            </a:r>
          </a:p>
          <a:p>
            <a:pPr lvl="1"/>
            <a:r>
              <a:rPr lang="pt-BR" dirty="0" smtClean="0"/>
              <a:t>Definição do problema, o</a:t>
            </a:r>
            <a:r>
              <a:rPr lang="pt-BR" sz="2800" dirty="0" smtClean="0"/>
              <a:t>bjetivo e restrições</a:t>
            </a:r>
          </a:p>
          <a:p>
            <a:pPr lvl="1"/>
            <a:r>
              <a:rPr lang="pt-BR" dirty="0" smtClean="0"/>
              <a:t>Alternativas para solução do problema</a:t>
            </a:r>
          </a:p>
        </p:txBody>
      </p:sp>
    </p:spTree>
    <p:extLst>
      <p:ext uri="{BB962C8B-B14F-4D97-AF65-F5344CB8AC3E}">
        <p14:creationId xmlns:p14="http://schemas.microsoft.com/office/powerpoint/2010/main" val="283467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Modelo para disciplina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sz="2800" dirty="0" smtClean="0"/>
              <a:t>Elementos do texto (cont.)</a:t>
            </a:r>
          </a:p>
          <a:p>
            <a:pPr lvl="1"/>
            <a:r>
              <a:rPr lang="pt-BR" dirty="0" smtClean="0"/>
              <a:t>Definição dos critérios de avaliação</a:t>
            </a:r>
          </a:p>
          <a:p>
            <a:pPr lvl="1"/>
            <a:r>
              <a:rPr lang="pt-BR" dirty="0" smtClean="0"/>
              <a:t>Determinação dos méritos para cada critério</a:t>
            </a:r>
          </a:p>
          <a:p>
            <a:pPr lvl="1"/>
            <a:r>
              <a:rPr lang="pt-BR" dirty="0" smtClean="0"/>
              <a:t>Escolha da solução</a:t>
            </a:r>
          </a:p>
          <a:p>
            <a:pPr lvl="1"/>
            <a:r>
              <a:rPr lang="pt-BR" dirty="0" smtClean="0"/>
              <a:t>Especificação da solução final</a:t>
            </a:r>
          </a:p>
          <a:p>
            <a:pPr lvl="1"/>
            <a:r>
              <a:rPr lang="pt-BR" dirty="0" smtClean="0"/>
              <a:t>Conclusões / Recomendações para trabalhos futuros</a:t>
            </a:r>
          </a:p>
          <a:p>
            <a:pPr lvl="1"/>
            <a:r>
              <a:rPr lang="pt-BR" dirty="0" smtClean="0"/>
              <a:t>Referência bibliográfica</a:t>
            </a:r>
          </a:p>
          <a:p>
            <a:pPr lvl="1"/>
            <a:r>
              <a:rPr lang="pt-BR" dirty="0" smtClean="0"/>
              <a:t>Anexos e apêndices</a:t>
            </a:r>
          </a:p>
        </p:txBody>
      </p:sp>
    </p:spTree>
    <p:extLst>
      <p:ext uri="{BB962C8B-B14F-4D97-AF65-F5344CB8AC3E}">
        <p14:creationId xmlns:p14="http://schemas.microsoft.com/office/powerpoint/2010/main" val="5406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smtClean="0"/>
              <a:t>Atenção nos </a:t>
            </a:r>
            <a:r>
              <a:rPr lang="pt-BR" sz="3600" dirty="0" smtClean="0"/>
              <a:t>relatórios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/>
              <a:t>Formato é relevante para cada propósito do relatório</a:t>
            </a:r>
          </a:p>
          <a:p>
            <a:r>
              <a:rPr lang="pt-BR" dirty="0"/>
              <a:t>Linguagem deve ser técnica, clara e objetiva</a:t>
            </a:r>
          </a:p>
          <a:p>
            <a:r>
              <a:rPr lang="pt-BR" dirty="0"/>
              <a:t>Conteúdo deve ser coeso, íntegro</a:t>
            </a:r>
          </a:p>
          <a:p>
            <a:r>
              <a:rPr lang="pt-BR" dirty="0" smtClean="0"/>
              <a:t>Os autores e fontes devem ser creditados e corretamente citados na bibliografia</a:t>
            </a:r>
          </a:p>
          <a:p>
            <a:r>
              <a:rPr lang="pt-BR" dirty="0" smtClean="0"/>
              <a:t>Figuras devem ter a autoria reconhecida e devidamente citadas</a:t>
            </a:r>
          </a:p>
          <a:p>
            <a:r>
              <a:rPr lang="pt-BR" dirty="0" smtClean="0"/>
              <a:t>Ferramentas de produção de textos bem utilizadas, facilitam o gerenciamento do documento</a:t>
            </a:r>
          </a:p>
        </p:txBody>
      </p:sp>
    </p:spTree>
    <p:extLst>
      <p:ext uri="{BB962C8B-B14F-4D97-AF65-F5344CB8AC3E}">
        <p14:creationId xmlns:p14="http://schemas.microsoft.com/office/powerpoint/2010/main" val="44544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Divisão de Biblioteca da Escola Politécnica da USP, “Diretrizes para apresentação de dissertações e teses”, 4ª edição, São Paulo, 2013.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1117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Masetto</a:t>
            </a:r>
            <a:r>
              <a:rPr lang="pt-BR" dirty="0" smtClean="0"/>
              <a:t>, M. T. et al, “Ensino de Engenharia – Técnicas para otimização das aulas”, Editora </a:t>
            </a:r>
            <a:r>
              <a:rPr lang="pt-BR" dirty="0" err="1" smtClean="0"/>
              <a:t>Avercamp</a:t>
            </a:r>
            <a:r>
              <a:rPr lang="pt-BR" dirty="0" smtClean="0"/>
              <a:t>, 2007.</a:t>
            </a:r>
          </a:p>
          <a:p>
            <a:r>
              <a:rPr lang="pt-BR" dirty="0" err="1" smtClean="0"/>
              <a:t>Brinatti</a:t>
            </a:r>
            <a:r>
              <a:rPr lang="pt-BR" dirty="0" smtClean="0"/>
              <a:t>, H. et al, “Material didático da disciplina PNV-2100 – Introdução a Engenharia”, Escola Politécnica da Universidade de São Paulo, 2012.</a:t>
            </a:r>
          </a:p>
          <a:p>
            <a:r>
              <a:rPr lang="pt-BR" dirty="0"/>
              <a:t>Bazzo, W. A., Pereira, L. T. do Vale, “Introdução a Engenharia – Conceitos, Ferramentas e Comportamentos”, Editora da UFSC, 2006.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73565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3731</TotalTime>
  <Words>405</Words>
  <Application>Microsoft Office PowerPoint</Application>
  <PresentationFormat>Personalizar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Introdução a Engenharia Elétrica - 323100</vt:lpstr>
      <vt:lpstr>Sumário</vt:lpstr>
      <vt:lpstr>1. Relatórios e documentos técnicos</vt:lpstr>
      <vt:lpstr>2. Tipos de documentos técnicos</vt:lpstr>
      <vt:lpstr>3. Modelo para disciplina</vt:lpstr>
      <vt:lpstr>3. Modelo para disciplina</vt:lpstr>
      <vt:lpstr>Atenção nos relatórios</vt:lpstr>
      <vt:lpstr>Para saber mais...</vt:lpstr>
      <vt:lpstr>Para saber mais...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363</cp:revision>
  <cp:lastPrinted>2013-09-18T02:17:29Z</cp:lastPrinted>
  <dcterms:modified xsi:type="dcterms:W3CDTF">2014-05-06T13:16:22Z</dcterms:modified>
</cp:coreProperties>
</file>