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  <p:sldId id="280" r:id="rId13"/>
    <p:sldId id="281" r:id="rId14"/>
    <p:sldId id="282" r:id="rId15"/>
    <p:sldId id="269" r:id="rId16"/>
    <p:sldId id="262" r:id="rId17"/>
    <p:sldId id="266" r:id="rId18"/>
    <p:sldId id="267" r:id="rId19"/>
    <p:sldId id="265" r:id="rId20"/>
    <p:sldId id="276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A769-5750-4D01-ABFA-9A7F6FCFB43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410E3-7534-4BFA-8642-A713E98AA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26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410E3-7534-4BFA-8642-A713E98AA06E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39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1EB0B4-C541-4AE2-AD94-E3AEE4BF1E68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09F1C4-DD07-4FA0-80A5-0171814A864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basis.eurofir.org/scr_re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3849" y="3645024"/>
            <a:ext cx="4896544" cy="237626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Grupo 10:</a:t>
            </a:r>
          </a:p>
          <a:p>
            <a:r>
              <a:rPr lang="pt-BR" dirty="0" err="1" smtClean="0"/>
              <a:t>Adélcia</a:t>
            </a:r>
            <a:r>
              <a:rPr lang="pt-BR" smtClean="0"/>
              <a:t> Almeida</a:t>
            </a:r>
            <a:endParaRPr lang="pt-BR" dirty="0"/>
          </a:p>
          <a:p>
            <a:r>
              <a:rPr lang="pt-BR" dirty="0"/>
              <a:t>Gabriela Dias</a:t>
            </a:r>
          </a:p>
          <a:p>
            <a:r>
              <a:rPr lang="pt-BR" dirty="0" smtClean="0"/>
              <a:t>Silviane Lima</a:t>
            </a:r>
            <a:endParaRPr lang="pt-BR" dirty="0"/>
          </a:p>
          <a:p>
            <a:r>
              <a:rPr lang="pt-BR" dirty="0" err="1"/>
              <a:t>Stefanie</a:t>
            </a:r>
            <a:r>
              <a:rPr lang="pt-BR" dirty="0"/>
              <a:t> Martins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057771" cy="2710272"/>
          </a:xfrm>
        </p:spPr>
        <p:txBody>
          <a:bodyPr>
            <a:normAutofit/>
          </a:bodyPr>
          <a:lstStyle/>
          <a:p>
            <a:r>
              <a:rPr lang="pt-BR" dirty="0"/>
              <a:t>Qualidade de Dados</a:t>
            </a:r>
          </a:p>
        </p:txBody>
      </p:sp>
    </p:spTree>
    <p:extLst>
      <p:ext uri="{BB962C8B-B14F-4D97-AF65-F5344CB8AC3E}">
        <p14:creationId xmlns:p14="http://schemas.microsoft.com/office/powerpoint/2010/main" val="2089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Detalhes de inclusão e exclusão dos artigos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297520" cy="4844452"/>
          </a:xfrm>
        </p:spPr>
      </p:pic>
    </p:spTree>
    <p:extLst>
      <p:ext uri="{BB962C8B-B14F-4D97-AF65-F5344CB8AC3E}">
        <p14:creationId xmlns:p14="http://schemas.microsoft.com/office/powerpoint/2010/main" val="376257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USDA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6624736" cy="4926941"/>
          </a:xfrm>
        </p:spPr>
      </p:pic>
    </p:spTree>
    <p:extLst>
      <p:ext uri="{BB962C8B-B14F-4D97-AF65-F5344CB8AC3E}">
        <p14:creationId xmlns:p14="http://schemas.microsoft.com/office/powerpoint/2010/main" val="364227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/>
          <a:lstStyle/>
          <a:p>
            <a:r>
              <a:rPr lang="pt-PT" dirty="0" smtClean="0"/>
              <a:t>Pontos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smtClean="0"/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 critério específico para cada categoria era numa escala  de 0-20 pontos por categoria </a:t>
            </a:r>
          </a:p>
          <a:p>
            <a:pPr algn="ctr"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As pontuações para as 5 categorias para cada composto foram somadas para produzir um índice de qualidade(QI), cujo valor máximo deveria ser 100 </a:t>
            </a:r>
          </a:p>
          <a:p>
            <a:pPr algn="ctr"/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Desenvolvimento de um Código de confiança(CC)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5004048" y="4085828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43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CC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917466"/>
              </p:ext>
            </p:extLst>
          </p:nvPr>
        </p:nvGraphicFramePr>
        <p:xfrm>
          <a:off x="395536" y="198884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584299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QI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CC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75-100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 (excepcional)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74-50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 (acima da média)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49-25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 (média)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&lt;25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 (abaixo da média)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Avaliação da qualidade de dados para esse banco de dados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Para os 1469 dados de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flavonoídes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de 225 alimentos de diferentes países os CC foram as seguintes: </a:t>
            </a:r>
          </a:p>
          <a:p>
            <a:pPr marL="0" indent="0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*A - 3%</a:t>
            </a:r>
          </a:p>
          <a:p>
            <a:pPr marL="0" indent="0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*B - 61%</a:t>
            </a:r>
          </a:p>
          <a:p>
            <a:pPr marL="0" indent="0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*C - 31%</a:t>
            </a:r>
          </a:p>
          <a:p>
            <a:pPr marL="0" indent="0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*D - 5% </a:t>
            </a:r>
          </a:p>
          <a:p>
            <a:pPr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Maior parte dos dados de USDA recebeu o CC B (50-74) pontos, acima da média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4"/>
            <a:ext cx="8507288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Críticas de </a:t>
            </a:r>
            <a:r>
              <a:rPr lang="pt-BR" dirty="0"/>
              <a:t>acordo com as 5 categorias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Os principais problemas evidenciados na avaliação de qualidade dos dados no trabalho, de acordo com as 5 categorias, foram:</a:t>
            </a:r>
          </a:p>
          <a:p>
            <a:pPr lvl="1">
              <a:buFont typeface="Wingdings" pitchFamily="2" charset="2"/>
              <a:buChar char="v"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Reduzido número de amostras;</a:t>
            </a:r>
          </a:p>
          <a:p>
            <a:pPr lvl="1">
              <a:buFont typeface="Wingdings" pitchFamily="2" charset="2"/>
              <a:buChar char="v"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Falta de planejamento estatístico (plano de amostragem);</a:t>
            </a:r>
          </a:p>
          <a:p>
            <a:pPr lvl="1">
              <a:buFont typeface="Wingdings" pitchFamily="2" charset="2"/>
              <a:buChar char="v"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Não descrição ou não execução de validação do método de flavonoides (método analítico);</a:t>
            </a:r>
          </a:p>
          <a:p>
            <a:pPr lvl="1">
              <a:buFont typeface="Wingdings" pitchFamily="2" charset="2"/>
              <a:buChar char="v"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Não descrição da exatidão e precisão diária do desempenho do método no laboratório (controle de qualidade analítica).</a:t>
            </a:r>
          </a:p>
          <a:p>
            <a:pPr lvl="1">
              <a:buFont typeface="Wingdings" pitchFamily="2" charset="2"/>
              <a:buChar char="v"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Assim torna-se importante a conscientização dos analistas e dos pesquisadores sobre estes parâmetros, a fim de possibilitar a produção de dados de alta qualidade e confiabilidade e sua adequada qualificação nos sistemas de qualidade</a:t>
            </a:r>
            <a:endParaRPr lang="pt-BR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6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EuroFIR</a:t>
            </a:r>
            <a:r>
              <a:rPr lang="pt-BR" dirty="0"/>
              <a:t>-BASIS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5698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solidFill>
                  <a:schemeClr val="accent1"/>
                </a:solidFill>
              </a:rPr>
              <a:t>O Projeto</a:t>
            </a:r>
            <a:endParaRPr lang="pt-B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Nasceu em 2009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harmonizar e padronizar os dados de composição de alimentos na Europa.​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Juntar informação deixa-las a disposição de modo conveniente e acessível. </a:t>
            </a:r>
            <a:r>
              <a:rPr lang="en-US" dirty="0">
                <a:latin typeface="Arial" pitchFamily="34" charset="0"/>
                <a:cs typeface="Arial" pitchFamily="34" charset="0"/>
              </a:rPr>
              <a:t>​(ebasis.eurofir.org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Documentação de todos os procedimentos utilizados para o desenvolvimento do projeto: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Compilação dos dados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Avaliação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Treinamento dos avaliadores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83618"/>
            <a:ext cx="6048672" cy="511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8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EuroFIR</a:t>
            </a:r>
            <a:r>
              <a:rPr lang="pt-BR" dirty="0"/>
              <a:t>-BASIS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149552"/>
          </a:xfrm>
        </p:spPr>
        <p:txBody>
          <a:bodyPr vert="horz" anchor="t"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solidFill>
                  <a:schemeClr val="accent1"/>
                </a:solidFill>
              </a:rPr>
              <a:t>Avaliação dos dados compilados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Avaliadores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Formulários já estabelecidos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Categorias avaliadas: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Referência </a:t>
            </a:r>
            <a:r>
              <a:rPr lang="pt-BR" dirty="0">
                <a:latin typeface="Arial" pitchFamily="34" charset="0"/>
                <a:cs typeface="Arial" pitchFamily="34" charset="0"/>
              </a:rPr>
              <a:t>bibliográfica </a:t>
            </a:r>
            <a:endParaRPr lang="pt-BR" sz="5200" dirty="0">
              <a:latin typeface="Arial" pitchFamily="34" charset="0"/>
              <a:cs typeface="Arial" pitchFamily="34" charset="0"/>
            </a:endParaRP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Descrição do alimento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Processamento </a:t>
            </a:r>
            <a:endParaRPr lang="pt-BR" sz="5200" dirty="0">
              <a:latin typeface="Arial" pitchFamily="34" charset="0"/>
              <a:cs typeface="Arial" pitchFamily="34" charset="0"/>
            </a:endParaRP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Plano de amostragem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Descrição da composição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Método analítico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pt-BR" dirty="0">
                <a:latin typeface="Arial" pitchFamily="34" charset="0"/>
                <a:cs typeface="Arial" pitchFamily="34" charset="0"/>
              </a:rPr>
              <a:t>Tratamento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amostras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20040" lvl="1" indent="0" fontAlgn="base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64" y="2924944"/>
            <a:ext cx="38884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Subcategorias são avaliadas de 1 a 5, ou o avaliador escolhe entre SIM ou NÃO.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Soma dos pontos gera um score que varia de 20 - 100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pt-BR" dirty="0"/>
          </a:p>
          <a:p>
            <a:pPr>
              <a:buClr>
                <a:schemeClr val="accent1"/>
              </a:buClr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62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EuroFIR</a:t>
            </a:r>
            <a:r>
              <a:rPr lang="pt-BR" dirty="0"/>
              <a:t>-BASIS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24936" cy="5005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solidFill>
                  <a:schemeClr val="accent1"/>
                </a:solidFill>
              </a:rPr>
              <a:t>Qualidade da avaliação</a:t>
            </a:r>
            <a:endParaRPr lang="pt-BR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Processo contínuo de treinamento: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Teste para garantir a coerência entre avaliadores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Avaliações são comparada com uma "ideal" 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Treinamento individual se </a:t>
            </a:r>
            <a:r>
              <a:rPr lang="pt-BR" dirty="0" smtClean="0"/>
              <a:t>necessário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Banco de dados gestor e organizadores participam das avaliações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Importância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  <a:p>
            <a:pPr marL="320040" lvl="1" indent="0">
              <a:buNone/>
            </a:pPr>
            <a:endParaRPr lang="pt-BR" dirty="0" smtClean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892945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147248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qualidade dos dados nos permite</a:t>
            </a:r>
            <a:r>
              <a:rPr lang="pt-BR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Segurança ao utilizar dados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utilização de um único sistema de compilação e avaliação nos permite ainda uma melhor comparação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quantidade, qualidade e as lacunas identificadas são úteis na definição de prioridades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que é qualidade de dados?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Importante para a avaliação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Critério para garantir qualidade de dados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Histórico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USDA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Euro-FIR BASIS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5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HOLDEN, J.M.; BHAGWAT, S.A.; HAYTOWITZ, D.B.; GEBHARDT, S.E.; DWYER, J.T.; PETERSON, J.; BEECHER, G.R.; ELDRIDGE, A.L.; BALENTINE, D. </a:t>
            </a:r>
            <a:r>
              <a:rPr lang="pt-BR" sz="2400" dirty="0" err="1"/>
              <a:t>Development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a </a:t>
            </a:r>
            <a:r>
              <a:rPr lang="pt-BR" sz="2400" dirty="0" err="1"/>
              <a:t>database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critically</a:t>
            </a:r>
            <a:r>
              <a:rPr lang="pt-BR" sz="2400" dirty="0"/>
              <a:t> </a:t>
            </a:r>
            <a:r>
              <a:rPr lang="pt-BR" sz="2400" dirty="0" err="1"/>
              <a:t>evaluated</a:t>
            </a:r>
            <a:r>
              <a:rPr lang="pt-BR" sz="2400" dirty="0"/>
              <a:t> </a:t>
            </a:r>
            <a:r>
              <a:rPr lang="pt-BR" sz="2400" dirty="0" err="1"/>
              <a:t>flavonoids</a:t>
            </a:r>
            <a:r>
              <a:rPr lang="pt-BR" sz="2400" dirty="0"/>
              <a:t> data: </a:t>
            </a:r>
            <a:r>
              <a:rPr lang="pt-BR" sz="2400" dirty="0" err="1"/>
              <a:t>application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USDA’s</a:t>
            </a:r>
            <a:r>
              <a:rPr lang="pt-BR" sz="2400" dirty="0"/>
              <a:t> data </a:t>
            </a:r>
            <a:r>
              <a:rPr lang="pt-BR" sz="2400" dirty="0" err="1"/>
              <a:t>quality</a:t>
            </a:r>
            <a:r>
              <a:rPr lang="pt-BR" sz="2400" dirty="0"/>
              <a:t> </a:t>
            </a:r>
            <a:r>
              <a:rPr lang="pt-BR" sz="2400" dirty="0" err="1"/>
              <a:t>evaluation</a:t>
            </a:r>
            <a:r>
              <a:rPr lang="pt-BR" sz="2400" dirty="0"/>
              <a:t> system. </a:t>
            </a:r>
            <a:r>
              <a:rPr lang="pt-BR" sz="2400" dirty="0" err="1"/>
              <a:t>Journal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Food</a:t>
            </a:r>
            <a:r>
              <a:rPr lang="pt-BR" sz="2400" dirty="0"/>
              <a:t> </a:t>
            </a:r>
            <a:r>
              <a:rPr lang="pt-BR" sz="2400" dirty="0" err="1"/>
              <a:t>Composition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Analysis,18: 829-844, 2005. </a:t>
            </a:r>
            <a:endParaRPr lang="pt-BR" sz="2400" dirty="0" smtClean="0"/>
          </a:p>
          <a:p>
            <a:r>
              <a:rPr lang="pt-BR" sz="2400" dirty="0"/>
              <a:t>GRY, J.; BLACH, L; ERIKSEN, FD; PILEGAARD,K; PUMB,J; RHODES,M; SHEEHAN,D; KIELY,M; KROON, PA. </a:t>
            </a:r>
            <a:r>
              <a:rPr lang="pt-BR" sz="2400" dirty="0" err="1"/>
              <a:t>EuroFIR</a:t>
            </a:r>
            <a:r>
              <a:rPr lang="pt-BR" sz="2400" dirty="0"/>
              <a:t>-BASIS- A </a:t>
            </a:r>
            <a:r>
              <a:rPr lang="pt-BR" sz="2400" dirty="0" err="1"/>
              <a:t>combined</a:t>
            </a:r>
            <a:r>
              <a:rPr lang="pt-BR" sz="2400" dirty="0"/>
              <a:t> </a:t>
            </a:r>
            <a:r>
              <a:rPr lang="pt-BR" sz="2400" dirty="0" err="1"/>
              <a:t>composition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biological</a:t>
            </a:r>
            <a:r>
              <a:rPr lang="pt-BR" sz="2400" dirty="0"/>
              <a:t> </a:t>
            </a:r>
            <a:r>
              <a:rPr lang="pt-BR" sz="2400" dirty="0" err="1"/>
              <a:t>activitive</a:t>
            </a:r>
            <a:r>
              <a:rPr lang="pt-BR" sz="2400" dirty="0"/>
              <a:t> </a:t>
            </a:r>
            <a:r>
              <a:rPr lang="pt-BR" sz="2400" dirty="0" err="1"/>
              <a:t>compounds</a:t>
            </a:r>
            <a:r>
              <a:rPr lang="pt-BR" sz="2400" dirty="0"/>
              <a:t> in </a:t>
            </a:r>
            <a:r>
              <a:rPr lang="pt-BR" sz="2400" dirty="0" err="1"/>
              <a:t>plant-based</a:t>
            </a:r>
            <a:r>
              <a:rPr lang="pt-BR" sz="2400" dirty="0"/>
              <a:t> </a:t>
            </a:r>
            <a:r>
              <a:rPr lang="pt-BR" sz="2400" dirty="0" err="1"/>
              <a:t>foods</a:t>
            </a:r>
            <a:r>
              <a:rPr lang="pt-BR" sz="2400" dirty="0"/>
              <a:t>. </a:t>
            </a:r>
            <a:r>
              <a:rPr lang="pt-BR" sz="2400" dirty="0" err="1"/>
              <a:t>Trends</a:t>
            </a:r>
            <a:r>
              <a:rPr lang="pt-BR" sz="2400" dirty="0"/>
              <a:t> in </a:t>
            </a:r>
            <a:r>
              <a:rPr lang="pt-BR" sz="2400" dirty="0" err="1"/>
              <a:t>Food</a:t>
            </a:r>
            <a:r>
              <a:rPr lang="pt-BR" sz="2400" dirty="0"/>
              <a:t> Science </a:t>
            </a:r>
            <a:r>
              <a:rPr lang="pt-BR" sz="2400" dirty="0" err="1"/>
              <a:t>and</a:t>
            </a:r>
            <a:r>
              <a:rPr lang="pt-BR" sz="2400" dirty="0"/>
              <a:t> Technology, 18: 434-444, 2007. (</a:t>
            </a:r>
            <a:r>
              <a:rPr lang="pt-BR" sz="2400" i="1" dirty="0"/>
              <a:t>focar principalmente na metodologia </a:t>
            </a:r>
            <a:r>
              <a:rPr lang="pt-BR" sz="2400" i="1" dirty="0" err="1"/>
              <a:t>pg</a:t>
            </a:r>
            <a:r>
              <a:rPr lang="pt-BR" sz="2400" i="1" dirty="0"/>
              <a:t> 440 e tabela 2 </a:t>
            </a:r>
            <a:r>
              <a:rPr lang="pt-BR" sz="2400" i="1" dirty="0" err="1"/>
              <a:t>pg</a:t>
            </a:r>
            <a:r>
              <a:rPr lang="pt-BR" sz="2400" i="1" dirty="0"/>
              <a:t> 441</a:t>
            </a:r>
            <a:r>
              <a:rPr lang="pt-BR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804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rmAutofit/>
          </a:bodyPr>
          <a:lstStyle/>
          <a:p>
            <a:r>
              <a:rPr lang="pt-BR" sz="2400" dirty="0"/>
              <a:t>MENEZES, E.W., SANTOS, N.E.C.; GIUNTINI, E.B.; DAN, M.C.T.; GENOVESE, M. I.; LAJOLO, F.M. </a:t>
            </a:r>
            <a:r>
              <a:rPr lang="pt-BR" sz="2400" dirty="0" err="1"/>
              <a:t>Brazilian</a:t>
            </a:r>
            <a:r>
              <a:rPr lang="pt-BR" sz="2400" dirty="0"/>
              <a:t> </a:t>
            </a:r>
            <a:r>
              <a:rPr lang="pt-BR" sz="2400" dirty="0" err="1"/>
              <a:t>flavonoid</a:t>
            </a:r>
            <a:r>
              <a:rPr lang="pt-BR" sz="2400" dirty="0"/>
              <a:t> </a:t>
            </a:r>
            <a:r>
              <a:rPr lang="pt-BR" sz="2400" dirty="0" err="1"/>
              <a:t>database</a:t>
            </a:r>
            <a:r>
              <a:rPr lang="pt-BR" sz="2400" dirty="0"/>
              <a:t>: </a:t>
            </a:r>
            <a:r>
              <a:rPr lang="pt-BR" sz="2400" dirty="0" err="1"/>
              <a:t>Application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quality</a:t>
            </a:r>
            <a:r>
              <a:rPr lang="pt-BR" sz="2400" dirty="0"/>
              <a:t> </a:t>
            </a:r>
            <a:r>
              <a:rPr lang="pt-BR" sz="2400" dirty="0" err="1"/>
              <a:t>evaluation</a:t>
            </a:r>
            <a:r>
              <a:rPr lang="pt-BR" sz="2400" dirty="0"/>
              <a:t> system. </a:t>
            </a:r>
            <a:r>
              <a:rPr lang="pt-BR" sz="2400" dirty="0" err="1"/>
              <a:t>Journal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Food</a:t>
            </a:r>
            <a:r>
              <a:rPr lang="pt-BR" sz="2400" dirty="0"/>
              <a:t> </a:t>
            </a:r>
            <a:r>
              <a:rPr lang="pt-BR" sz="2400" dirty="0" err="1" smtClean="0"/>
              <a:t>Composition</a:t>
            </a:r>
            <a:r>
              <a:rPr lang="pt-BR" sz="2400" dirty="0" smtClean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Analysis</a:t>
            </a:r>
            <a:r>
              <a:rPr lang="pt-BR" sz="2400" dirty="0"/>
              <a:t>, 24: 629-636, 2011. </a:t>
            </a:r>
            <a:endParaRPr lang="pt-BR" sz="2400" dirty="0" smtClean="0"/>
          </a:p>
          <a:p>
            <a:r>
              <a:rPr lang="pt-BR" sz="2400" dirty="0"/>
              <a:t>INFOODS website – </a:t>
            </a:r>
            <a:r>
              <a:rPr lang="pt-BR" sz="2400" dirty="0" err="1"/>
              <a:t>Lesson</a:t>
            </a:r>
            <a:r>
              <a:rPr lang="pt-BR" sz="2400" dirty="0"/>
              <a:t> 4.1 </a:t>
            </a:r>
            <a:r>
              <a:rPr lang="pt-BR" sz="2400" dirty="0" err="1"/>
              <a:t>Quality</a:t>
            </a:r>
            <a:r>
              <a:rPr lang="pt-BR" sz="2400" dirty="0"/>
              <a:t> Data (a partir do slide 14). </a:t>
            </a:r>
            <a:endParaRPr lang="pt-BR" sz="2400" dirty="0" smtClean="0"/>
          </a:p>
          <a:p>
            <a:r>
              <a:rPr lang="pt-BR" sz="2400" dirty="0"/>
              <a:t>MENEZES, E.W.; GIUNTINI, E.B.; LAJOLO, F .M. </a:t>
            </a:r>
            <a:r>
              <a:rPr lang="pt-BR" sz="2400" dirty="0" err="1"/>
              <a:t>Quality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 smtClean="0"/>
              <a:t>variability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/>
              <a:t>food</a:t>
            </a:r>
            <a:r>
              <a:rPr lang="pt-BR" sz="2400" dirty="0"/>
              <a:t> </a:t>
            </a:r>
            <a:r>
              <a:rPr lang="pt-BR" sz="2400" dirty="0" err="1"/>
              <a:t>composition</a:t>
            </a:r>
            <a:r>
              <a:rPr lang="pt-BR" sz="2400" dirty="0"/>
              <a:t> data. Nutrir e: rev. Soc. Bras. </a:t>
            </a:r>
            <a:r>
              <a:rPr lang="pt-BR" sz="2400" dirty="0" err="1"/>
              <a:t>Alim</a:t>
            </a:r>
            <a:r>
              <a:rPr lang="pt-BR" sz="2400" dirty="0"/>
              <a:t>. </a:t>
            </a:r>
            <a:r>
              <a:rPr lang="pt-BR" sz="2400" dirty="0" err="1"/>
              <a:t>Nutr</a:t>
            </a:r>
            <a:r>
              <a:rPr lang="pt-BR" sz="2400" dirty="0"/>
              <a:t> .= J. </a:t>
            </a:r>
            <a:r>
              <a:rPr lang="pt-BR" sz="2400" dirty="0" err="1" smtClean="0"/>
              <a:t>Brazilian</a:t>
            </a:r>
            <a:r>
              <a:rPr lang="pt-BR" sz="2400" dirty="0" smtClean="0"/>
              <a:t> Soc</a:t>
            </a:r>
            <a:r>
              <a:rPr lang="pt-BR" sz="2400" dirty="0"/>
              <a:t>. </a:t>
            </a:r>
            <a:r>
              <a:rPr lang="pt-BR" sz="2400" dirty="0" err="1"/>
              <a:t>Food</a:t>
            </a:r>
            <a:r>
              <a:rPr lang="pt-BR" sz="2400" dirty="0"/>
              <a:t> Nutr., São Paulo, SP. v.26, p. 63-76, dez., 2003. </a:t>
            </a:r>
            <a:endParaRPr lang="pt-BR" sz="2400" dirty="0" smtClean="0"/>
          </a:p>
          <a:p>
            <a:r>
              <a:rPr lang="pt-BR" sz="2400">
                <a:hlinkClick r:id="rId2"/>
              </a:rPr>
              <a:t>http://</a:t>
            </a:r>
            <a:r>
              <a:rPr lang="pt-BR" sz="2400" smtClean="0">
                <a:hlinkClick r:id="rId2"/>
              </a:rPr>
              <a:t>ebasis.eurofir.org/scr_res.asp</a:t>
            </a:r>
            <a:endParaRPr lang="pt-BR" sz="240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60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O que é Qualidade de Dados?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3200" dirty="0"/>
          </a:p>
          <a:p>
            <a:pPr>
              <a:buFont typeface="Wingdings" pitchFamily="2" charset="2"/>
              <a:buChar char="v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Representa o quanto os dados avaliados estão o mais próximo da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realidade</a:t>
            </a:r>
          </a:p>
          <a:p>
            <a:pPr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Garante uma comparação entre diferentes bancos de dados</a:t>
            </a:r>
            <a:r>
              <a:rPr lang="pt-BR" sz="3200" i="1" dirty="0" smtClean="0">
                <a:latin typeface="Arial" pitchFamily="34" charset="0"/>
                <a:cs typeface="Arial" pitchFamily="34" charset="0"/>
              </a:rPr>
              <a:t>     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Deve ser conhecido o propósito para que foram gerados</a:t>
            </a:r>
          </a:p>
        </p:txBody>
      </p:sp>
      <p:pic>
        <p:nvPicPr>
          <p:cNvPr id="3074" name="Picture 2" descr="Resultado de imagem para FAO/INFOODS Food Composition Database for Biod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6"/>
            <a:ext cx="3519740" cy="498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9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Importante para a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Descrição detalhada do alimento e componente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Plano de amostragem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Números de amostras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Tratamento dado às amostras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Método Analítico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Controle de qualidade analítica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  <p:pic>
        <p:nvPicPr>
          <p:cNvPr id="2052" name="Picture 4" descr="Resultado de imagem para selo de  confi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20888"/>
            <a:ext cx="3046375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78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359024"/>
          </a:xfrm>
        </p:spPr>
        <p:txBody>
          <a:bodyPr>
            <a:noAutofit/>
          </a:bodyPr>
          <a:lstStyle/>
          <a:p>
            <a:pPr algn="ctr"/>
            <a:r>
              <a:rPr lang="pt-BR" sz="4400" dirty="0"/>
              <a:t>Critérios para garantir a qualidade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819527"/>
            <a:ext cx="7762056" cy="4501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Data </a:t>
            </a:r>
            <a:r>
              <a:rPr lang="pt-BR" sz="2800" dirty="0" err="1"/>
              <a:t>Quality</a:t>
            </a:r>
            <a:r>
              <a:rPr lang="pt-BR" sz="2800" dirty="0"/>
              <a:t> </a:t>
            </a:r>
            <a:r>
              <a:rPr lang="pt-BR" sz="2800" dirty="0" err="1"/>
              <a:t>Assestment</a:t>
            </a:r>
            <a:r>
              <a:rPr lang="pt-BR" sz="2800" dirty="0"/>
              <a:t> System: padronizado e impessoal</a:t>
            </a:r>
          </a:p>
          <a:p>
            <a:pPr lvl="1">
              <a:buFont typeface="Wingdings" pitchFamily="2" charset="2"/>
              <a:buChar char="v"/>
            </a:pPr>
            <a:r>
              <a:rPr lang="pt-BR" sz="2800" dirty="0"/>
              <a:t>Processar dados de composição de forma mais comparável</a:t>
            </a:r>
          </a:p>
          <a:p>
            <a:pPr lvl="1">
              <a:buFont typeface="Wingdings" pitchFamily="2" charset="2"/>
              <a:buChar char="v"/>
            </a:pPr>
            <a:r>
              <a:rPr lang="pt-BR" sz="2800" dirty="0"/>
              <a:t>Providenciar segurança para as escolhas dos usuários de dados compilados</a:t>
            </a:r>
          </a:p>
          <a:p>
            <a:pPr lvl="1">
              <a:buFont typeface="Wingdings" pitchFamily="2" charset="2"/>
              <a:buChar char="v"/>
            </a:pPr>
            <a:r>
              <a:rPr lang="pt-BR" sz="2800" dirty="0"/>
              <a:t> Aumentar a qualidade de dados de composição pela avaliação da qualidade (     qualidade, descartado/                                              qualidade, usado)</a:t>
            </a:r>
          </a:p>
          <a:p>
            <a:pPr lvl="1">
              <a:buFont typeface="Wingdings" pitchFamily="2" charset="2"/>
              <a:buChar char="v"/>
            </a:pPr>
            <a:r>
              <a:rPr lang="pt-BR" sz="2800" dirty="0"/>
              <a:t>Evitar ambiguidade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4924636" y="47016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8172400" y="4693292"/>
            <a:ext cx="0" cy="232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Resultado de imagem para ambiguid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08329"/>
            <a:ext cx="3087985" cy="35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5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Histórico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772400" cy="222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19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Surgiu em 2002 o sistema de avaliação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Objetivo:</a:t>
            </a:r>
          </a:p>
          <a:p>
            <a:pPr lvl="2">
              <a:buFont typeface="Wingdings" pitchFamily="2" charset="2"/>
              <a:buChar char="v"/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Interesse especial na determinação de  teor de flavonóides de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alimentos</a:t>
            </a:r>
          </a:p>
          <a:p>
            <a:pPr lvl="2">
              <a:buFont typeface="Wingdings" pitchFamily="2" charset="2"/>
              <a:buChar char="v"/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colectar valores para compostos flavonóides específicos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78768"/>
            <a:ext cx="7565218" cy="479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772400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Primeira </a:t>
            </a:r>
            <a:r>
              <a:rPr lang="pt-PT" dirty="0">
                <a:latin typeface="Arial" pitchFamily="34" charset="0"/>
                <a:cs typeface="Arial" pitchFamily="34" charset="0"/>
              </a:rPr>
              <a:t>compilação de 26 flavonoídes de interesse dentro de 5 subclasses predominantes 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flavonoídes</a:t>
            </a:r>
          </a:p>
          <a:p>
            <a:pPr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225 alimentos</a:t>
            </a:r>
          </a:p>
          <a:p>
            <a:pPr>
              <a:buFont typeface="Wingdings" pitchFamily="2" charset="2"/>
              <a:buChar char="v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Monitorar </a:t>
            </a:r>
            <a:r>
              <a:rPr lang="pt-PT" dirty="0">
                <a:latin typeface="Arial" pitchFamily="34" charset="0"/>
                <a:cs typeface="Arial" pitchFamily="34" charset="0"/>
              </a:rPr>
              <a:t>os efeitos da ingestão de componentes específicos para pesquisas de nutrição e para desenvolvimento da política alimentar para resolver os problemas de saúde pública da população 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EUA</a:t>
            </a:r>
          </a:p>
          <a:p>
            <a:pPr>
              <a:buFont typeface="Wingdings" pitchFamily="2" charset="2"/>
              <a:buChar char="v"/>
            </a:pPr>
            <a:r>
              <a:rPr lang="pt-PT" dirty="0">
                <a:latin typeface="Arial" pitchFamily="34" charset="0"/>
                <a:cs typeface="Arial" pitchFamily="34" charset="0"/>
              </a:rPr>
              <a:t>Os autores desse banco de dados colaboram com parceiros académicos e da indústria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alimentar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Cromatografia em coluna </a:t>
            </a:r>
          </a:p>
          <a:p>
            <a:pPr>
              <a:buFont typeface="Wingdings" pitchFamily="2" charset="2"/>
              <a:buChar char="v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Cromatografia líquida de alta eficiência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2915816" y="4005064"/>
            <a:ext cx="590465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9932" y="444959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Portanto, os artigos que tinham métodos diferentes destes foram rejeitados por falta de especificidade de resolução dos compostos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4364</TotalTime>
  <Words>924</Words>
  <Application>Microsoft Office PowerPoint</Application>
  <PresentationFormat>Apresentação na tela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Franklin Gothic Book</vt:lpstr>
      <vt:lpstr>Perpetua</vt:lpstr>
      <vt:lpstr>Wingdings</vt:lpstr>
      <vt:lpstr>Wingdings 2</vt:lpstr>
      <vt:lpstr>Capital Próprio</vt:lpstr>
      <vt:lpstr>Qualidade de Dados</vt:lpstr>
      <vt:lpstr>Agenda</vt:lpstr>
      <vt:lpstr>O que é Qualidade de Dados?</vt:lpstr>
      <vt:lpstr>Importante para a avaliação</vt:lpstr>
      <vt:lpstr>Critérios para garantir a qualidade de dados</vt:lpstr>
      <vt:lpstr>Histórico </vt:lpstr>
      <vt:lpstr>USDA</vt:lpstr>
      <vt:lpstr>Importância </vt:lpstr>
      <vt:lpstr>Métodos</vt:lpstr>
      <vt:lpstr>Detalhes de inclusão e exclusão dos artigos</vt:lpstr>
      <vt:lpstr>Avaliação USDA</vt:lpstr>
      <vt:lpstr>Pontos </vt:lpstr>
      <vt:lpstr>CC</vt:lpstr>
      <vt:lpstr>Avaliação da qualidade de dados para esse banco de dados</vt:lpstr>
      <vt:lpstr>Críticas de acordo com as 5 categorias</vt:lpstr>
      <vt:lpstr>EuroFIR-BASIS</vt:lpstr>
      <vt:lpstr>EuroFIR-BASIS</vt:lpstr>
      <vt:lpstr>EuroFIR-BASIS</vt:lpstr>
      <vt:lpstr>Considerações finais</vt:lpstr>
      <vt:lpstr>Referências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de Dados</dc:title>
  <dc:creator>AutoBVT</dc:creator>
  <cp:lastModifiedBy>Aula</cp:lastModifiedBy>
  <cp:revision>42</cp:revision>
  <dcterms:created xsi:type="dcterms:W3CDTF">2016-11-03T18:07:42Z</dcterms:created>
  <dcterms:modified xsi:type="dcterms:W3CDTF">2016-11-10T10:17:14Z</dcterms:modified>
</cp:coreProperties>
</file>