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sldIdLst>
    <p:sldId id="256" r:id="rId2"/>
    <p:sldId id="260" r:id="rId3"/>
    <p:sldId id="268" r:id="rId4"/>
    <p:sldId id="261" r:id="rId5"/>
    <p:sldId id="266" r:id="rId6"/>
    <p:sldId id="270" r:id="rId7"/>
    <p:sldId id="273" r:id="rId8"/>
    <p:sldId id="286" r:id="rId9"/>
    <p:sldId id="265" r:id="rId10"/>
    <p:sldId id="272" r:id="rId11"/>
    <p:sldId id="269" r:id="rId12"/>
    <p:sldId id="282" r:id="rId13"/>
    <p:sldId id="283" r:id="rId14"/>
    <p:sldId id="267" r:id="rId15"/>
    <p:sldId id="274" r:id="rId16"/>
    <p:sldId id="276" r:id="rId17"/>
    <p:sldId id="277" r:id="rId18"/>
    <p:sldId id="278" r:id="rId19"/>
    <p:sldId id="279" r:id="rId20"/>
    <p:sldId id="284" r:id="rId21"/>
    <p:sldId id="287" r:id="rId22"/>
    <p:sldId id="288" r:id="rId23"/>
    <p:sldId id="289" r:id="rId24"/>
    <p:sldId id="290" r:id="rId25"/>
    <p:sldId id="291" r:id="rId26"/>
    <p:sldId id="292" r:id="rId27"/>
    <p:sldId id="259" r:id="rId28"/>
    <p:sldId id="285" r:id="rId29"/>
    <p:sldId id="262" r:id="rId30"/>
    <p:sldId id="264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52" autoAdjust="0"/>
    <p:restoredTop sz="94660"/>
  </p:normalViewPr>
  <p:slideViewPr>
    <p:cSldViewPr snapToGrid="0">
      <p:cViewPr varScale="1">
        <p:scale>
          <a:sx n="96" d="100"/>
          <a:sy n="96" d="100"/>
        </p:scale>
        <p:origin x="72" y="11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902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226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60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28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71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971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76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858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67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33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12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39484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mc/articles/PMC3614039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61957" y="272110"/>
            <a:ext cx="10058400" cy="2405667"/>
          </a:xfrm>
        </p:spPr>
        <p:txBody>
          <a:bodyPr/>
          <a:lstStyle/>
          <a:p>
            <a:pPr algn="ctr"/>
            <a:r>
              <a:rPr lang="pt-BR" dirty="0"/>
              <a:t>Fibra Alimentar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61957" y="2492880"/>
            <a:ext cx="10058400" cy="4516400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Universidade de são Paulo</a:t>
            </a:r>
          </a:p>
          <a:p>
            <a:pPr algn="ctr"/>
            <a:r>
              <a:rPr lang="pt-BR" sz="2800" b="1" dirty="0"/>
              <a:t>Faculdade de ciências farmacêuticas</a:t>
            </a:r>
          </a:p>
          <a:p>
            <a:pPr algn="ctr"/>
            <a:r>
              <a:rPr lang="pt-BR" sz="2800" b="1" dirty="0"/>
              <a:t>Departamento de alimentos e nutrição experimental</a:t>
            </a:r>
            <a:endParaRPr lang="pt-BR" sz="2800" b="1" dirty="0">
              <a:solidFill>
                <a:schemeClr val="bg1"/>
              </a:solidFill>
              <a:latin typeface="+mn-lt"/>
            </a:endParaRPr>
          </a:p>
          <a:p>
            <a:endParaRPr lang="pt-BR" b="1" dirty="0">
              <a:solidFill>
                <a:schemeClr val="bg1"/>
              </a:solidFill>
              <a:latin typeface="+mn-lt"/>
            </a:endParaRPr>
          </a:p>
          <a:p>
            <a:r>
              <a:rPr lang="pt-BR" b="1" dirty="0">
                <a:solidFill>
                  <a:schemeClr val="bg1"/>
                </a:solidFill>
                <a:latin typeface="+mn-lt"/>
              </a:rPr>
              <a:t>Beatriz r. De souza</a:t>
            </a:r>
          </a:p>
          <a:p>
            <a:r>
              <a:rPr lang="pt-BR" b="1" dirty="0">
                <a:solidFill>
                  <a:schemeClr val="bg1"/>
                </a:solidFill>
                <a:latin typeface="+mn-lt"/>
              </a:rPr>
              <a:t>Guilherme v. Segalla</a:t>
            </a:r>
          </a:p>
          <a:p>
            <a:r>
              <a:rPr lang="pt-BR" b="1" dirty="0">
                <a:solidFill>
                  <a:schemeClr val="bg1"/>
                </a:solidFill>
                <a:latin typeface="+mn-lt"/>
              </a:rPr>
              <a:t>Rodolfo b. Fernandes</a:t>
            </a:r>
          </a:p>
          <a:p>
            <a:r>
              <a:rPr lang="pt-BR" b="1" dirty="0">
                <a:solidFill>
                  <a:schemeClr val="bg1"/>
                </a:solidFill>
                <a:latin typeface="+mn-lt"/>
              </a:rPr>
              <a:t>Sarah t. </a:t>
            </a:r>
            <a:r>
              <a:rPr lang="pt-BR" b="1" dirty="0" err="1">
                <a:solidFill>
                  <a:schemeClr val="bg1"/>
                </a:solidFill>
                <a:latin typeface="+mn-lt"/>
              </a:rPr>
              <a:t>teixeira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8981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188720" y="620713"/>
            <a:ext cx="9841230" cy="3722687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maioria</a:t>
            </a:r>
            <a:r>
              <a:rPr lang="en-US" dirty="0"/>
              <a:t> das “</a:t>
            </a:r>
            <a:r>
              <a:rPr lang="en-US" i="1" dirty="0"/>
              <a:t>plant-based foods”, </a:t>
            </a:r>
            <a:r>
              <a:rPr lang="en-US" dirty="0" err="1"/>
              <a:t>contém</a:t>
            </a:r>
            <a:r>
              <a:rPr lang="en-US" dirty="0"/>
              <a:t> </a:t>
            </a:r>
            <a:r>
              <a:rPr lang="en-US" dirty="0" err="1"/>
              <a:t>ambas</a:t>
            </a:r>
            <a:r>
              <a:rPr lang="en-US" dirty="0"/>
              <a:t> </a:t>
            </a:r>
            <a:r>
              <a:rPr lang="en-US" dirty="0" err="1"/>
              <a:t>fibra</a:t>
            </a:r>
            <a:r>
              <a:rPr lang="en-US" dirty="0"/>
              <a:t> do </a:t>
            </a:r>
            <a:r>
              <a:rPr lang="en-US" dirty="0" err="1"/>
              <a:t>tipo</a:t>
            </a:r>
            <a:r>
              <a:rPr lang="en-US" dirty="0"/>
              <a:t> </a:t>
            </a:r>
            <a:r>
              <a:rPr lang="en-US" dirty="0" err="1"/>
              <a:t>solúvel</a:t>
            </a:r>
            <a:r>
              <a:rPr lang="en-US" dirty="0"/>
              <a:t> e </a:t>
            </a:r>
            <a:r>
              <a:rPr lang="en-US" dirty="0" err="1"/>
              <a:t>insolúvel</a:t>
            </a:r>
            <a:r>
              <a:rPr lang="en-US" dirty="0"/>
              <a:t>;</a:t>
            </a:r>
          </a:p>
          <a:p>
            <a:r>
              <a:rPr lang="en-US" dirty="0"/>
              <a:t>A </a:t>
            </a:r>
            <a:r>
              <a:rPr lang="en-US" dirty="0" err="1"/>
              <a:t>proporção</a:t>
            </a:r>
            <a:r>
              <a:rPr lang="en-US" dirty="0"/>
              <a:t> entre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tipo</a:t>
            </a:r>
            <a:r>
              <a:rPr lang="en-US" dirty="0"/>
              <a:t>, </a:t>
            </a:r>
            <a:r>
              <a:rPr lang="en-US" dirty="0" err="1"/>
              <a:t>entretanto</a:t>
            </a:r>
            <a:r>
              <a:rPr lang="en-US" dirty="0"/>
              <a:t>, </a:t>
            </a:r>
            <a:r>
              <a:rPr lang="en-US" dirty="0" err="1"/>
              <a:t>varia</a:t>
            </a:r>
            <a:r>
              <a:rPr lang="en-US" dirty="0"/>
              <a:t> de </a:t>
            </a:r>
            <a:r>
              <a:rPr lang="en-US" dirty="0" err="1"/>
              <a:t>alimento</a:t>
            </a:r>
            <a:r>
              <a:rPr lang="en-US" dirty="0"/>
              <a:t> para </a:t>
            </a:r>
            <a:r>
              <a:rPr lang="en-US" dirty="0" err="1"/>
              <a:t>alimento</a:t>
            </a:r>
            <a:r>
              <a:rPr lang="en-US" dirty="0"/>
              <a:t>. Para </a:t>
            </a:r>
            <a:r>
              <a:rPr lang="en-US" dirty="0" err="1"/>
              <a:t>receber</a:t>
            </a:r>
            <a:r>
              <a:rPr lang="en-US" dirty="0"/>
              <a:t> o </a:t>
            </a:r>
            <a:r>
              <a:rPr lang="en-US" dirty="0" err="1"/>
              <a:t>maior</a:t>
            </a:r>
            <a:r>
              <a:rPr lang="en-US" dirty="0"/>
              <a:t> </a:t>
            </a:r>
            <a:r>
              <a:rPr lang="en-US" dirty="0" err="1"/>
              <a:t>benefício</a:t>
            </a:r>
            <a:r>
              <a:rPr lang="en-US" dirty="0"/>
              <a:t> á </a:t>
            </a:r>
            <a:r>
              <a:rPr lang="en-US" dirty="0" err="1"/>
              <a:t>saúde</a:t>
            </a:r>
            <a:r>
              <a:rPr lang="en-US" dirty="0"/>
              <a:t>, </a:t>
            </a:r>
            <a:r>
              <a:rPr lang="en-US" dirty="0" err="1"/>
              <a:t>consumir</a:t>
            </a:r>
            <a:r>
              <a:rPr lang="en-US" dirty="0"/>
              <a:t> </a:t>
            </a:r>
            <a:r>
              <a:rPr lang="en-US" dirty="0" err="1"/>
              <a:t>variados</a:t>
            </a:r>
            <a:r>
              <a:rPr lang="en-US" dirty="0"/>
              <a:t> </a:t>
            </a:r>
            <a:r>
              <a:rPr lang="en-US" dirty="0" err="1"/>
              <a:t>alimentos</a:t>
            </a:r>
            <a:r>
              <a:rPr lang="en-US" dirty="0"/>
              <a:t> que </a:t>
            </a:r>
            <a:r>
              <a:rPr lang="en-US" dirty="0" err="1"/>
              <a:t>representam</a:t>
            </a:r>
            <a:r>
              <a:rPr lang="en-US" dirty="0"/>
              <a:t> </a:t>
            </a:r>
            <a:r>
              <a:rPr lang="en-US" dirty="0" err="1"/>
              <a:t>fonte</a:t>
            </a:r>
            <a:r>
              <a:rPr lang="en-US" dirty="0"/>
              <a:t> de </a:t>
            </a:r>
            <a:r>
              <a:rPr lang="en-US" dirty="0" err="1"/>
              <a:t>fibra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7294" y="3663020"/>
            <a:ext cx="5080000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559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4"/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l="25522" t="21679" r="27597" b="19792"/>
          <a:stretch/>
        </p:blipFill>
        <p:spPr>
          <a:xfrm>
            <a:off x="1571625" y="608275"/>
            <a:ext cx="8900161" cy="6249725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9763124" y="6029324"/>
            <a:ext cx="23145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/>
              <a:t>Pub </a:t>
            </a:r>
            <a:r>
              <a:rPr lang="pt-BR" sz="1200" dirty="0" err="1"/>
              <a:t>Med</a:t>
            </a:r>
            <a:r>
              <a:rPr lang="pt-BR" sz="1200" dirty="0"/>
              <a:t> central; </a:t>
            </a:r>
            <a:r>
              <a:rPr lang="pt-BR" sz="1200" dirty="0" err="1"/>
              <a:t>Table</a:t>
            </a:r>
            <a:r>
              <a:rPr lang="pt-BR" sz="1200" dirty="0"/>
              <a:t> 1: https://www.ncbi.nlm.nih.gov/pmc/articles/PMC3614039/</a:t>
            </a:r>
          </a:p>
        </p:txBody>
      </p:sp>
    </p:spTree>
    <p:extLst>
      <p:ext uri="{BB962C8B-B14F-4D97-AF65-F5344CB8AC3E}">
        <p14:creationId xmlns:p14="http://schemas.microsoft.com/office/powerpoint/2010/main" val="2297831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Métodos de Análise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Gravimétricos:</a:t>
            </a:r>
          </a:p>
          <a:p>
            <a:pPr marL="0" indent="0">
              <a:buNone/>
            </a:pPr>
            <a:r>
              <a:rPr lang="pt-BR" dirty="0"/>
              <a:t>Fibra bruta </a:t>
            </a:r>
          </a:p>
          <a:p>
            <a:pPr marL="0" indent="0">
              <a:buNone/>
            </a:pPr>
            <a:r>
              <a:rPr lang="pt-BR" dirty="0"/>
              <a:t>Fibra detergente neutro (FDN) e ácido (FDA)</a:t>
            </a:r>
          </a:p>
          <a:p>
            <a:r>
              <a:rPr lang="pt-BR" b="1" dirty="0"/>
              <a:t>Enzímico-gravimétricos:</a:t>
            </a:r>
          </a:p>
          <a:p>
            <a:pPr marL="0" indent="0">
              <a:buNone/>
            </a:pPr>
            <a:r>
              <a:rPr lang="pt-BR" dirty="0"/>
              <a:t>Fibra alimentar total (FAT) </a:t>
            </a:r>
          </a:p>
          <a:p>
            <a:pPr marL="0" indent="0">
              <a:buNone/>
            </a:pPr>
            <a:r>
              <a:rPr lang="pt-BR" dirty="0"/>
              <a:t>Fibra alimentar solúvel (FAS) e insolúvel (FAI) </a:t>
            </a:r>
          </a:p>
          <a:p>
            <a:r>
              <a:rPr lang="pt-BR" b="1" dirty="0"/>
              <a:t>Enzímico-químicos:</a:t>
            </a:r>
          </a:p>
          <a:p>
            <a:pPr marL="0" indent="0">
              <a:buNone/>
            </a:pPr>
            <a:r>
              <a:rPr lang="pt-BR" dirty="0"/>
              <a:t>Por espectrofotometria</a:t>
            </a:r>
          </a:p>
          <a:p>
            <a:pPr marL="0" indent="0">
              <a:buNone/>
            </a:pPr>
            <a:r>
              <a:rPr lang="pt-BR" dirty="0"/>
              <a:t>Por cromatografia líquida de alta eficiência (HPLC) </a:t>
            </a:r>
          </a:p>
        </p:txBody>
      </p:sp>
    </p:spTree>
    <p:extLst>
      <p:ext uri="{BB962C8B-B14F-4D97-AF65-F5344CB8AC3E}">
        <p14:creationId xmlns:p14="http://schemas.microsoft.com/office/powerpoint/2010/main" val="3210084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7" t="31555" r="22938" b="18000"/>
          <a:stretch/>
        </p:blipFill>
        <p:spPr bwMode="auto">
          <a:xfrm>
            <a:off x="1819272" y="1038224"/>
            <a:ext cx="8783267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990725" y="6096000"/>
            <a:ext cx="7816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FIBRA ALIMENTAR: MÉTODOS ANALÍTICOS: apresentação de Eric de Castro </a:t>
            </a:r>
            <a:r>
              <a:rPr lang="pt-BR" sz="1200" dirty="0" err="1"/>
              <a:t>Tobaruela</a:t>
            </a:r>
            <a:r>
              <a:rPr lang="pt-BR" sz="1200" dirty="0"/>
              <a:t> - farmacêutico - UFC </a:t>
            </a:r>
          </a:p>
        </p:txBody>
      </p:sp>
    </p:spTree>
    <p:extLst>
      <p:ext uri="{BB962C8B-B14F-4D97-AF65-F5344CB8AC3E}">
        <p14:creationId xmlns:p14="http://schemas.microsoft.com/office/powerpoint/2010/main" val="2103977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Desafios na produção de dados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165" y="1961980"/>
            <a:ext cx="11029615" cy="3678303"/>
          </a:xfrm>
        </p:spPr>
        <p:txBody>
          <a:bodyPr/>
          <a:lstStyle/>
          <a:p>
            <a:r>
              <a:rPr lang="pt-BR" sz="2400" i="1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Fibra alimentar não é comparável entre países e até mesmo dentro deles. </a:t>
            </a:r>
          </a:p>
          <a:p>
            <a:pPr marL="0" indent="0">
              <a:buNone/>
            </a:pPr>
            <a:endParaRPr lang="pt-BR" sz="2400" i="1" dirty="0">
              <a:solidFill>
                <a:srgbClr val="59595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dirty="0"/>
              <a:t>Uso de métodos incompatíveis </a:t>
            </a:r>
          </a:p>
          <a:p>
            <a:pPr>
              <a:buFont typeface="Wingdings" pitchFamily="2" charset="2"/>
              <a:buChar char="v"/>
            </a:pPr>
            <a:r>
              <a:rPr lang="pt-BR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Diferentes fontes de dados </a:t>
            </a:r>
          </a:p>
        </p:txBody>
      </p:sp>
    </p:spTree>
    <p:extLst>
      <p:ext uri="{BB962C8B-B14F-4D97-AF65-F5344CB8AC3E}">
        <p14:creationId xmlns:p14="http://schemas.microsoft.com/office/powerpoint/2010/main" val="1310250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4938" y="738188"/>
            <a:ext cx="12133262" cy="405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aixaDeTexto 1"/>
          <p:cNvSpPr txBox="1"/>
          <p:nvPr/>
        </p:nvSpPr>
        <p:spPr>
          <a:xfrm>
            <a:off x="581025" y="5348583"/>
            <a:ext cx="10791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“The present work aims to evaluate the impact of including the energy provided by DF fermentation in the calculation of food total energy value in Brazil.”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Quantidade de energia provinda de fibras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2143117"/>
            <a:ext cx="10972800" cy="3983047"/>
          </a:xfrm>
        </p:spPr>
        <p:txBody>
          <a:bodyPr/>
          <a:lstStyle/>
          <a:p>
            <a:pPr>
              <a:buNone/>
            </a:pPr>
            <a:endParaRPr lang="en-US" sz="2000" dirty="0">
              <a:solidFill>
                <a:schemeClr val="tx1"/>
              </a:solidFill>
              <a:cs typeface="Arial" pitchFamily="34" charset="0"/>
            </a:endParaRPr>
          </a:p>
          <a:p>
            <a:pPr>
              <a:buNone/>
            </a:pPr>
            <a:endParaRPr lang="en-US" sz="2000" dirty="0">
              <a:cs typeface="Arial" pitchFamily="34" charset="0"/>
            </a:endParaRPr>
          </a:p>
          <a:p>
            <a:pPr>
              <a:buNone/>
            </a:pPr>
            <a:endParaRPr lang="en-US" sz="2000" dirty="0">
              <a:solidFill>
                <a:schemeClr val="tx1"/>
              </a:solidFill>
              <a:cs typeface="Arial" pitchFamily="34" charset="0"/>
            </a:endParaRPr>
          </a:p>
          <a:p>
            <a:pPr algn="ctr">
              <a:buNone/>
            </a:pPr>
            <a:r>
              <a:rPr lang="en-US" sz="2400" dirty="0">
                <a:cs typeface="Arial" pitchFamily="34" charset="0"/>
              </a:rPr>
              <a:t>T</a:t>
            </a: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he Food and Agriculture Organization of the United Nations (FAO) recommends that the energy provided by dietary fiber (DF) fermentation is equal to approximately 8 kJ/g (FAO, 2003</a:t>
            </a:r>
            <a:r>
              <a:rPr lang="en-US" sz="2400" dirty="0">
                <a:solidFill>
                  <a:schemeClr val="tx1"/>
                </a:solidFill>
              </a:rPr>
              <a:t>).</a:t>
            </a:r>
          </a:p>
          <a:p>
            <a:pPr algn="ctr">
              <a:buNone/>
            </a:pPr>
            <a:endParaRPr lang="en-US" sz="2400" dirty="0"/>
          </a:p>
          <a:p>
            <a:pPr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1800" u="sng" dirty="0"/>
              <a:t>Obs:</a:t>
            </a:r>
            <a:r>
              <a:rPr lang="en-US" sz="1800" dirty="0"/>
              <a:t> 8kJ </a:t>
            </a:r>
            <a:r>
              <a:rPr lang="pt-BR" sz="1800" dirty="0"/>
              <a:t>≈ 1</a:t>
            </a:r>
            <a:r>
              <a:rPr lang="en-US" sz="1800" dirty="0"/>
              <a:t>,90kcal</a:t>
            </a:r>
            <a:endParaRPr lang="pt-BR" sz="1800" dirty="0">
              <a:solidFill>
                <a:schemeClr val="tx1"/>
              </a:solidFill>
            </a:endParaRP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Avaliação de alimentos da </a:t>
            </a:r>
            <a:r>
              <a:rPr lang="en-US" dirty="0"/>
              <a:t>Brazilian Food Composition Database (BFCD).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“Total energy values of 1753 foods from the Brazilian Food Composition Database were calculated with or without the inclusion of DF energy.”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 “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Appreciable energy D% (P10) was observed in 321 foods, mainly in the group of vegetables, legumes and fruits.“</a:t>
            </a:r>
            <a:endParaRPr lang="en-US" sz="2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Avaliação de dietas de regiões do Brasil.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54033"/>
            <a:ext cx="12191999" cy="560396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BR" sz="2600" dirty="0">
                <a:solidFill>
                  <a:srgbClr val="FF0000"/>
                </a:solidFill>
              </a:rPr>
              <a:t>   </a:t>
            </a:r>
          </a:p>
          <a:p>
            <a:pPr>
              <a:buNone/>
            </a:pPr>
            <a:r>
              <a:rPr lang="pt-BR" sz="2600" dirty="0">
                <a:solidFill>
                  <a:srgbClr val="FF0000"/>
                </a:solidFill>
              </a:rPr>
              <a:t>    </a:t>
            </a:r>
            <a:r>
              <a:rPr lang="pt-BR" sz="2600" b="1" u="sng" dirty="0">
                <a:solidFill>
                  <a:schemeClr val="accent2"/>
                </a:solidFill>
              </a:rPr>
              <a:t>- Região Sudeste</a:t>
            </a:r>
            <a:r>
              <a:rPr lang="pt-BR" sz="2600" b="1" dirty="0">
                <a:solidFill>
                  <a:schemeClr val="accent2"/>
                </a:solidFill>
              </a:rPr>
              <a:t>:</a:t>
            </a:r>
          </a:p>
          <a:p>
            <a:pPr>
              <a:buNone/>
            </a:pPr>
            <a:r>
              <a:rPr lang="pt-BR" sz="2600" b="1" dirty="0">
                <a:solidFill>
                  <a:schemeClr val="accent2"/>
                </a:solidFill>
              </a:rPr>
              <a:t> </a:t>
            </a:r>
            <a:r>
              <a:rPr lang="pt-BR" sz="1600" b="1" dirty="0"/>
              <a:t>      </a:t>
            </a:r>
            <a:r>
              <a:rPr lang="pt-BR" sz="2000" b="1" dirty="0"/>
              <a:t>- café da manhã</a:t>
            </a:r>
            <a:r>
              <a:rPr lang="pt-BR" sz="2000" dirty="0"/>
              <a:t>– leite, café, açúcar, pão, manteiga, queijo;</a:t>
            </a:r>
          </a:p>
          <a:p>
            <a:pPr>
              <a:buNone/>
            </a:pPr>
            <a:r>
              <a:rPr lang="pt-BR" sz="2000" b="1" dirty="0"/>
              <a:t>      - almoço</a:t>
            </a:r>
            <a:r>
              <a:rPr lang="pt-BR" sz="2000" dirty="0"/>
              <a:t>– arroz, feijoada, farofa, couve e laranja; </a:t>
            </a:r>
          </a:p>
          <a:p>
            <a:pPr>
              <a:buNone/>
            </a:pPr>
            <a:r>
              <a:rPr lang="pt-BR" sz="2000" b="1" dirty="0"/>
              <a:t>      - lanche da tarde</a:t>
            </a:r>
            <a:r>
              <a:rPr lang="pt-BR" sz="2000" dirty="0"/>
              <a:t>– pão de queijo e café; </a:t>
            </a:r>
          </a:p>
          <a:p>
            <a:pPr>
              <a:buNone/>
            </a:pPr>
            <a:r>
              <a:rPr lang="pt-BR" sz="2000" b="1" dirty="0"/>
              <a:t>      - jantar</a:t>
            </a:r>
            <a:r>
              <a:rPr lang="pt-BR" sz="2000" dirty="0"/>
              <a:t>– macarrão com molho de tomate, frango, alface e mamão.</a:t>
            </a:r>
          </a:p>
          <a:p>
            <a:pPr>
              <a:buNone/>
            </a:pPr>
            <a:r>
              <a:rPr lang="pt-BR" sz="3800" b="1" dirty="0">
                <a:solidFill>
                  <a:srgbClr val="FF0000"/>
                </a:solidFill>
              </a:rPr>
              <a:t>   </a:t>
            </a:r>
            <a:r>
              <a:rPr lang="pt-BR" sz="2600" b="1" u="sng" dirty="0">
                <a:solidFill>
                  <a:schemeClr val="accent2"/>
                </a:solidFill>
              </a:rPr>
              <a:t>- Região Centro-oeste</a:t>
            </a:r>
            <a:r>
              <a:rPr lang="pt-BR" sz="2600" b="1" dirty="0">
                <a:solidFill>
                  <a:schemeClr val="accent2"/>
                </a:solidFill>
              </a:rPr>
              <a:t>:</a:t>
            </a:r>
          </a:p>
          <a:p>
            <a:pPr>
              <a:buNone/>
            </a:pPr>
            <a:r>
              <a:rPr lang="pt-BR" sz="2600" b="1" dirty="0">
                <a:solidFill>
                  <a:schemeClr val="accent2"/>
                </a:solidFill>
              </a:rPr>
              <a:t>    </a:t>
            </a:r>
            <a:r>
              <a:rPr lang="pt-BR" sz="2000" b="1" dirty="0"/>
              <a:t>- café da manhã</a:t>
            </a:r>
            <a:r>
              <a:rPr lang="pt-BR" sz="2000" dirty="0"/>
              <a:t>– leite, café, açúcar, bolo de coco, queijo e mamão; </a:t>
            </a:r>
          </a:p>
          <a:p>
            <a:pPr>
              <a:buNone/>
            </a:pPr>
            <a:r>
              <a:rPr lang="pt-BR" sz="2000" b="1" dirty="0"/>
              <a:t>     - almoço</a:t>
            </a:r>
            <a:r>
              <a:rPr lang="pt-BR" sz="2000" dirty="0"/>
              <a:t>– arroz, feijão, carne, salada de folhas e tomate, abacaxi;</a:t>
            </a:r>
          </a:p>
          <a:p>
            <a:pPr>
              <a:buNone/>
            </a:pPr>
            <a:r>
              <a:rPr lang="pt-BR" sz="2000" b="1" dirty="0"/>
              <a:t>     - lanche da tarde</a:t>
            </a:r>
            <a:r>
              <a:rPr lang="pt-BR" sz="2000" dirty="0"/>
              <a:t>– leite, café, açúcar, bolo de milho; </a:t>
            </a:r>
          </a:p>
          <a:p>
            <a:pPr>
              <a:buNone/>
            </a:pPr>
            <a:r>
              <a:rPr lang="pt-BR" sz="2000" b="1" dirty="0"/>
              <a:t>     - jantar</a:t>
            </a:r>
            <a:r>
              <a:rPr lang="pt-BR" sz="2000" dirty="0"/>
              <a:t>– arroz, feijão, carne moída com vegetais.</a:t>
            </a:r>
          </a:p>
          <a:p>
            <a:pPr>
              <a:buNone/>
            </a:pPr>
            <a:r>
              <a:rPr lang="pt-BR" sz="3800" dirty="0"/>
              <a:t> </a:t>
            </a:r>
            <a:r>
              <a:rPr lang="pt-BR" sz="2600" dirty="0">
                <a:solidFill>
                  <a:schemeClr val="accent2"/>
                </a:solidFill>
              </a:rPr>
              <a:t>   </a:t>
            </a:r>
            <a:r>
              <a:rPr lang="pt-BR" sz="2600" b="1" u="sng" dirty="0">
                <a:solidFill>
                  <a:schemeClr val="accent2"/>
                </a:solidFill>
              </a:rPr>
              <a:t>- Região Nordeste</a:t>
            </a:r>
            <a:r>
              <a:rPr lang="pt-BR" sz="2600" b="1" dirty="0">
                <a:solidFill>
                  <a:schemeClr val="accent2"/>
                </a:solidFill>
              </a:rPr>
              <a:t>:</a:t>
            </a:r>
            <a:r>
              <a:rPr lang="pt-BR" sz="3800" b="1" dirty="0">
                <a:solidFill>
                  <a:schemeClr val="accent2"/>
                </a:solidFill>
              </a:rPr>
              <a:t> </a:t>
            </a:r>
          </a:p>
          <a:p>
            <a:pPr>
              <a:buNone/>
            </a:pPr>
            <a:r>
              <a:rPr lang="pt-BR" sz="2000" b="1" dirty="0"/>
              <a:t>	- café da manhã</a:t>
            </a:r>
            <a:r>
              <a:rPr lang="pt-BR" sz="2000" dirty="0"/>
              <a:t>– leite, açúcar, tapioca, banana; </a:t>
            </a:r>
          </a:p>
          <a:p>
            <a:pPr>
              <a:buNone/>
            </a:pPr>
            <a:r>
              <a:rPr lang="pt-BR" sz="2000" b="1" dirty="0"/>
              <a:t>      - almoço</a:t>
            </a:r>
            <a:r>
              <a:rPr lang="pt-BR" sz="2000" dirty="0"/>
              <a:t>– arroz, feijão, peixe com molho, alface, cocada; </a:t>
            </a:r>
          </a:p>
          <a:p>
            <a:pPr>
              <a:buNone/>
            </a:pPr>
            <a:r>
              <a:rPr lang="pt-BR" sz="2000" b="1" dirty="0"/>
              <a:t>      - lanche da tarde</a:t>
            </a:r>
            <a:r>
              <a:rPr lang="pt-BR" sz="2000" dirty="0"/>
              <a:t>– leite, café, açúcar, cuscuz; </a:t>
            </a:r>
          </a:p>
          <a:p>
            <a:pPr>
              <a:buNone/>
            </a:pPr>
            <a:r>
              <a:rPr lang="pt-BR" sz="2000" b="1" dirty="0"/>
              <a:t>      - jantar</a:t>
            </a:r>
            <a:r>
              <a:rPr lang="pt-BR" sz="2000" dirty="0"/>
              <a:t>– arroz, feijão, peito de frango grelhado, abóbora, goiabada.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   Conclusão do estudo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“When the same calculation was applied in typical Brazilian menus, the energy D% was approximately </a:t>
            </a:r>
            <a:r>
              <a:rPr lang="en-US" b="1" dirty="0"/>
              <a:t>equal to 3%</a:t>
            </a:r>
            <a:r>
              <a:rPr lang="en-US" dirty="0"/>
              <a:t>.”</a:t>
            </a:r>
            <a:r>
              <a:rPr lang="en-US" b="1" dirty="0"/>
              <a:t> </a:t>
            </a:r>
          </a:p>
          <a:p>
            <a:pPr algn="ctr">
              <a:buNone/>
            </a:pPr>
            <a:endParaRPr lang="en-US" b="1" dirty="0"/>
          </a:p>
          <a:p>
            <a:pPr algn="ctr">
              <a:buNone/>
            </a:pPr>
            <a:r>
              <a:rPr lang="en-US" dirty="0"/>
              <a:t>“A 24-h diet also contains </a:t>
            </a:r>
            <a:r>
              <a:rPr lang="en-US" b="1" dirty="0"/>
              <a:t>foods without dietary fiber </a:t>
            </a:r>
            <a:r>
              <a:rPr lang="en-US" dirty="0"/>
              <a:t>(such as oil, sugar and meat) which, in the present study, contributed with </a:t>
            </a:r>
            <a:r>
              <a:rPr lang="en-US" b="1" dirty="0"/>
              <a:t>approximately 50% of the total energy,</a:t>
            </a:r>
            <a:r>
              <a:rPr lang="en-US" dirty="0"/>
              <a:t> diluting the effect of energy provided by DF.</a:t>
            </a:r>
            <a:endParaRPr lang="pt-BR" dirty="0"/>
          </a:p>
          <a:p>
            <a:pPr algn="ctr">
              <a:buNone/>
            </a:pPr>
            <a:endParaRPr lang="pt-B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Agenda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917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1900" dirty="0">
                <a:latin typeface="+mj-lt"/>
              </a:rPr>
              <a:t> </a:t>
            </a:r>
            <a:r>
              <a:rPr lang="pt-BR" sz="1900" b="1" dirty="0">
                <a:latin typeface="+mj-lt"/>
              </a:rPr>
              <a:t>Contextualização</a:t>
            </a:r>
          </a:p>
          <a:p>
            <a:pPr marL="0" indent="0">
              <a:buNone/>
            </a:pPr>
            <a:r>
              <a:rPr lang="pt-BR" sz="1900" b="1" dirty="0">
                <a:latin typeface="+mj-lt"/>
              </a:rPr>
              <a:t>  Introdução</a:t>
            </a:r>
          </a:p>
          <a:p>
            <a:r>
              <a:rPr lang="pt-BR" sz="1900" dirty="0">
                <a:latin typeface="+mj-lt"/>
              </a:rPr>
              <a:t>Definição e classificação de fibra</a:t>
            </a:r>
          </a:p>
          <a:p>
            <a:pPr marL="0" indent="0">
              <a:buNone/>
            </a:pPr>
            <a:r>
              <a:rPr lang="pt-BR" sz="1900" b="1" dirty="0">
                <a:latin typeface="+mj-lt"/>
              </a:rPr>
              <a:t>Desenvolvimento</a:t>
            </a:r>
          </a:p>
          <a:p>
            <a:r>
              <a:rPr lang="pt-BR" sz="1900" dirty="0">
                <a:latin typeface="+mj-lt"/>
              </a:rPr>
              <a:t>Métodos de Análise</a:t>
            </a:r>
          </a:p>
          <a:p>
            <a:r>
              <a:rPr lang="pt-BR" sz="1900" dirty="0"/>
              <a:t>Desafios de definição e produção de dados</a:t>
            </a:r>
            <a:endParaRPr lang="pt-BR" sz="1900" b="1" dirty="0">
              <a:latin typeface="+mj-lt"/>
            </a:endParaRPr>
          </a:p>
          <a:p>
            <a:r>
              <a:rPr lang="pt-BR" sz="1900" dirty="0">
                <a:latin typeface="+mj-lt"/>
              </a:rPr>
              <a:t>Variação Calórica e discussões relacionadas</a:t>
            </a:r>
          </a:p>
          <a:p>
            <a:r>
              <a:rPr lang="pt-BR" sz="1900" dirty="0">
                <a:latin typeface="+mj-lt"/>
              </a:rPr>
              <a:t>O hábito alimentar do brasileiro e o desafio da ingestão necessária de FA</a:t>
            </a:r>
          </a:p>
          <a:p>
            <a:r>
              <a:rPr lang="pt-BR" sz="1900" dirty="0">
                <a:latin typeface="+mj-lt"/>
              </a:rPr>
              <a:t>Conselhos nutricionais / Fibra na prevenção do câncer</a:t>
            </a:r>
          </a:p>
          <a:p>
            <a:pPr marL="0" indent="0">
              <a:buNone/>
            </a:pPr>
            <a:r>
              <a:rPr lang="pt-BR" sz="1900" b="1" dirty="0">
                <a:latin typeface="+mj-lt"/>
              </a:rPr>
              <a:t>  Conclusões e comentários </a:t>
            </a:r>
          </a:p>
          <a:p>
            <a:pPr marL="0" indent="0">
              <a:buNone/>
            </a:pPr>
            <a:r>
              <a:rPr lang="pt-BR" sz="1900" dirty="0">
                <a:latin typeface="+mj-lt"/>
              </a:rPr>
              <a:t>  </a:t>
            </a:r>
            <a:r>
              <a:rPr lang="pt-BR" sz="1900" b="1" dirty="0">
                <a:latin typeface="+mj-lt"/>
              </a:rPr>
              <a:t>Referências</a:t>
            </a:r>
            <a:endParaRPr lang="pt-BR" b="1" dirty="0">
              <a:latin typeface="+mj-lt"/>
            </a:endParaRPr>
          </a:p>
          <a:p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717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28208"/>
              </p:ext>
            </p:extLst>
          </p:nvPr>
        </p:nvGraphicFramePr>
        <p:xfrm>
          <a:off x="228601" y="2076453"/>
          <a:ext cx="6019801" cy="365759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405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1435">
                <a:tc>
                  <a:txBody>
                    <a:bodyPr/>
                    <a:lstStyle/>
                    <a:p>
                      <a:r>
                        <a:rPr lang="pt-BR" sz="1300" dirty="0" err="1">
                          <a:effectLst/>
                        </a:rPr>
                        <a:t>Food</a:t>
                      </a:r>
                      <a:endParaRPr lang="pt-BR" sz="1300" dirty="0">
                        <a:effectLst/>
                      </a:endParaRP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>
                          <a:effectLst/>
                        </a:rPr>
                        <a:t>Dietary Fiber</a:t>
                      </a: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>
                          <a:effectLst/>
                        </a:rPr>
                        <a:t>Soluble</a:t>
                      </a: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>
                          <a:effectLst/>
                        </a:rPr>
                        <a:t>Insoluble</a:t>
                      </a:r>
                    </a:p>
                  </a:txBody>
                  <a:tcPr marL="34336" marR="34336" marT="34336" marB="3433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16">
                <a:tc gridSpan="4">
                  <a:txBody>
                    <a:bodyPr/>
                    <a:lstStyle/>
                    <a:p>
                      <a:r>
                        <a:rPr lang="pt-BR" sz="1300">
                          <a:effectLst/>
                        </a:rPr>
                        <a:t>Fruits</a:t>
                      </a:r>
                    </a:p>
                  </a:txBody>
                  <a:tcPr marL="34336" marR="34336" marT="34336" marB="34336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616">
                <a:tc>
                  <a:txBody>
                    <a:bodyPr/>
                    <a:lstStyle/>
                    <a:p>
                      <a:pPr algn="l"/>
                      <a:r>
                        <a:rPr lang="pt-BR" sz="1300">
                          <a:effectLst/>
                        </a:rPr>
                        <a:t>Apple, 1 medium</a:t>
                      </a: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>
                          <a:effectLst/>
                        </a:rPr>
                        <a:t>2.9</a:t>
                      </a: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>
                          <a:effectLst/>
                        </a:rPr>
                        <a:t>0.9</a:t>
                      </a: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>
                          <a:effectLst/>
                        </a:rPr>
                        <a:t>2.0</a:t>
                      </a:r>
                    </a:p>
                  </a:txBody>
                  <a:tcPr marL="34336" marR="34336" marT="34336" marB="3433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616">
                <a:tc>
                  <a:txBody>
                    <a:bodyPr/>
                    <a:lstStyle/>
                    <a:p>
                      <a:r>
                        <a:rPr lang="pt-BR" sz="1300" dirty="0">
                          <a:effectLst/>
                        </a:rPr>
                        <a:t>Banana, 1 </a:t>
                      </a:r>
                      <a:r>
                        <a:rPr lang="pt-BR" sz="1300" dirty="0" err="1">
                          <a:effectLst/>
                        </a:rPr>
                        <a:t>medium</a:t>
                      </a:r>
                      <a:endParaRPr lang="pt-BR" sz="1300" dirty="0">
                        <a:effectLst/>
                      </a:endParaRP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>
                          <a:effectLst/>
                        </a:rPr>
                        <a:t>2.0</a:t>
                      </a: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>
                          <a:effectLst/>
                        </a:rPr>
                        <a:t>0.6</a:t>
                      </a: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>
                          <a:effectLst/>
                        </a:rPr>
                        <a:t>1.4</a:t>
                      </a:r>
                    </a:p>
                  </a:txBody>
                  <a:tcPr marL="34336" marR="34336" marT="34336" marB="3433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616">
                <a:tc>
                  <a:txBody>
                    <a:bodyPr/>
                    <a:lstStyle/>
                    <a:p>
                      <a:r>
                        <a:rPr lang="pt-BR" sz="1300">
                          <a:effectLst/>
                        </a:rPr>
                        <a:t>Orange, 1 medium</a:t>
                      </a: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>
                          <a:effectLst/>
                        </a:rPr>
                        <a:t>2.0</a:t>
                      </a: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>
                          <a:effectLst/>
                        </a:rPr>
                        <a:t>1.3</a:t>
                      </a: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>
                          <a:effectLst/>
                        </a:rPr>
                        <a:t>0.7</a:t>
                      </a:r>
                    </a:p>
                  </a:txBody>
                  <a:tcPr marL="34336" marR="34336" marT="34336" marB="3433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616">
                <a:tc gridSpan="4">
                  <a:txBody>
                    <a:bodyPr/>
                    <a:lstStyle/>
                    <a:p>
                      <a:r>
                        <a:rPr lang="pt-BR" sz="1300" dirty="0" err="1">
                          <a:effectLst/>
                        </a:rPr>
                        <a:t>Vegetables</a:t>
                      </a:r>
                      <a:endParaRPr lang="pt-BR" sz="1300" dirty="0">
                        <a:effectLst/>
                      </a:endParaRPr>
                    </a:p>
                  </a:txBody>
                  <a:tcPr marL="34336" marR="34336" marT="34336" marB="34336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616">
                <a:tc>
                  <a:txBody>
                    <a:bodyPr/>
                    <a:lstStyle/>
                    <a:p>
                      <a:pPr algn="l"/>
                      <a:r>
                        <a:rPr lang="pt-BR" sz="1300">
                          <a:effectLst/>
                        </a:rPr>
                        <a:t>Broccoli, 1 stalk</a:t>
                      </a: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>
                          <a:effectLst/>
                        </a:rPr>
                        <a:t>2.7</a:t>
                      </a: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>
                          <a:effectLst/>
                        </a:rPr>
                        <a:t>1.3</a:t>
                      </a: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>
                          <a:effectLst/>
                        </a:rPr>
                        <a:t>1.4</a:t>
                      </a:r>
                    </a:p>
                  </a:txBody>
                  <a:tcPr marL="34336" marR="34336" marT="34336" marB="34336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616">
                <a:tc>
                  <a:txBody>
                    <a:bodyPr/>
                    <a:lstStyle/>
                    <a:p>
                      <a:r>
                        <a:rPr lang="pt-BR" sz="1300" dirty="0" err="1">
                          <a:effectLst/>
                        </a:rPr>
                        <a:t>Carrots</a:t>
                      </a:r>
                      <a:r>
                        <a:rPr lang="pt-BR" sz="1300" dirty="0">
                          <a:effectLst/>
                        </a:rPr>
                        <a:t>, 1 </a:t>
                      </a:r>
                      <a:r>
                        <a:rPr lang="pt-BR" sz="1300" dirty="0" err="1">
                          <a:effectLst/>
                        </a:rPr>
                        <a:t>large</a:t>
                      </a:r>
                      <a:endParaRPr lang="pt-BR" sz="1300" dirty="0">
                        <a:effectLst/>
                      </a:endParaRP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>
                          <a:effectLst/>
                        </a:rPr>
                        <a:t>2.9</a:t>
                      </a: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>
                          <a:effectLst/>
                        </a:rPr>
                        <a:t>1.3</a:t>
                      </a: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>
                          <a:effectLst/>
                        </a:rPr>
                        <a:t>1.6</a:t>
                      </a:r>
                    </a:p>
                  </a:txBody>
                  <a:tcPr marL="34336" marR="34336" marT="34336" marB="34336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616">
                <a:tc>
                  <a:txBody>
                    <a:bodyPr/>
                    <a:lstStyle/>
                    <a:p>
                      <a:r>
                        <a:rPr lang="pt-BR" sz="1300">
                          <a:effectLst/>
                        </a:rPr>
                        <a:t>Corn, 2/3 cup</a:t>
                      </a: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>
                          <a:effectLst/>
                        </a:rPr>
                        <a:t>1.6</a:t>
                      </a: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>
                          <a:effectLst/>
                        </a:rPr>
                        <a:t>0.2</a:t>
                      </a: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>
                          <a:effectLst/>
                        </a:rPr>
                        <a:t>1.4</a:t>
                      </a:r>
                    </a:p>
                  </a:txBody>
                  <a:tcPr marL="34336" marR="34336" marT="34336" marB="34336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616">
                <a:tc>
                  <a:txBody>
                    <a:bodyPr/>
                    <a:lstStyle/>
                    <a:p>
                      <a:r>
                        <a:rPr lang="pt-BR" sz="1300">
                          <a:effectLst/>
                        </a:rPr>
                        <a:t>Potato, 1 medium</a:t>
                      </a: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>
                          <a:effectLst/>
                        </a:rPr>
                        <a:t>1.8</a:t>
                      </a: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>
                          <a:effectLst/>
                        </a:rPr>
                        <a:t>1.0</a:t>
                      </a: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>
                          <a:effectLst/>
                        </a:rPr>
                        <a:t>0.8</a:t>
                      </a:r>
                    </a:p>
                  </a:txBody>
                  <a:tcPr marL="34336" marR="34336" marT="34336" marB="34336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616">
                <a:tc>
                  <a:txBody>
                    <a:bodyPr/>
                    <a:lstStyle/>
                    <a:p>
                      <a:r>
                        <a:rPr lang="pt-BR" sz="1300">
                          <a:effectLst/>
                        </a:rPr>
                        <a:t>Tomato, 1 small</a:t>
                      </a: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>
                          <a:effectLst/>
                        </a:rPr>
                        <a:t>0.8</a:t>
                      </a: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>
                          <a:effectLst/>
                        </a:rPr>
                        <a:t>0.1</a:t>
                      </a: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>
                          <a:effectLst/>
                        </a:rPr>
                        <a:t>0.7</a:t>
                      </a:r>
                    </a:p>
                  </a:txBody>
                  <a:tcPr marL="34336" marR="34336" marT="34336" marB="34336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Ingestão diária e fontes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Segundo o Institute of Medicine of NY, a </a:t>
            </a:r>
            <a:r>
              <a:rPr lang="en-US" dirty="0" err="1"/>
              <a:t>recomendação</a:t>
            </a:r>
            <a:r>
              <a:rPr lang="en-US" dirty="0"/>
              <a:t> </a:t>
            </a:r>
            <a:r>
              <a:rPr lang="en-US" dirty="0" err="1"/>
              <a:t>diária</a:t>
            </a:r>
            <a:r>
              <a:rPr lang="en-US" dirty="0"/>
              <a:t> para </a:t>
            </a:r>
            <a:r>
              <a:rPr lang="en-US" dirty="0" err="1"/>
              <a:t>ingestão</a:t>
            </a:r>
            <a:r>
              <a:rPr lang="en-US" dirty="0"/>
              <a:t> de </a:t>
            </a:r>
            <a:r>
              <a:rPr lang="en-US" dirty="0" err="1"/>
              <a:t>fibra</a:t>
            </a:r>
            <a:r>
              <a:rPr lang="en-US" dirty="0"/>
              <a:t> da </a:t>
            </a:r>
            <a:r>
              <a:rPr lang="en-US" dirty="0" err="1"/>
              <a:t>dieta</a:t>
            </a:r>
            <a:r>
              <a:rPr lang="en-US" dirty="0"/>
              <a:t> para </a:t>
            </a:r>
            <a:r>
              <a:rPr lang="en-US" dirty="0" err="1"/>
              <a:t>mulheres</a:t>
            </a:r>
            <a:r>
              <a:rPr lang="en-US" dirty="0"/>
              <a:t> é de 25 </a:t>
            </a:r>
            <a:r>
              <a:rPr lang="en-US" dirty="0" err="1"/>
              <a:t>gramas</a:t>
            </a:r>
            <a:r>
              <a:rPr lang="en-US" dirty="0"/>
              <a:t>/</a:t>
            </a:r>
            <a:r>
              <a:rPr lang="en-US" dirty="0" err="1"/>
              <a:t>dia</a:t>
            </a:r>
            <a:r>
              <a:rPr lang="en-US" dirty="0"/>
              <a:t>, e para </a:t>
            </a:r>
            <a:r>
              <a:rPr lang="en-US" dirty="0" err="1"/>
              <a:t>homens</a:t>
            </a:r>
            <a:r>
              <a:rPr lang="en-US" dirty="0"/>
              <a:t>, 38 </a:t>
            </a:r>
            <a:r>
              <a:rPr lang="en-US" dirty="0" err="1"/>
              <a:t>gramas</a:t>
            </a:r>
            <a:r>
              <a:rPr lang="en-US" dirty="0"/>
              <a:t>/</a:t>
            </a:r>
            <a:r>
              <a:rPr lang="en-US" dirty="0" err="1"/>
              <a:t>dia</a:t>
            </a:r>
            <a:r>
              <a:rPr lang="en-US" dirty="0"/>
              <a:t>, mas </a:t>
            </a:r>
            <a:r>
              <a:rPr lang="en-US" dirty="0" err="1"/>
              <a:t>esses</a:t>
            </a:r>
            <a:r>
              <a:rPr lang="en-US" dirty="0"/>
              <a:t> </a:t>
            </a:r>
            <a:r>
              <a:rPr lang="en-US" dirty="0" err="1"/>
              <a:t>valores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discutíveis</a:t>
            </a:r>
            <a:r>
              <a:rPr lang="en-US" dirty="0"/>
              <a:t>;</a:t>
            </a:r>
          </a:p>
          <a:p>
            <a:r>
              <a:rPr lang="en-US" dirty="0" err="1"/>
              <a:t>Principais</a:t>
            </a:r>
            <a:r>
              <a:rPr lang="en-US" dirty="0"/>
              <a:t> </a:t>
            </a:r>
            <a:r>
              <a:rPr lang="en-US" dirty="0" err="1"/>
              <a:t>fontes</a:t>
            </a:r>
            <a:r>
              <a:rPr lang="en-US" dirty="0"/>
              <a:t> de </a:t>
            </a:r>
            <a:r>
              <a:rPr lang="en-US" dirty="0" err="1"/>
              <a:t>fibra</a:t>
            </a:r>
            <a:r>
              <a:rPr lang="en-US" dirty="0"/>
              <a:t> </a:t>
            </a:r>
            <a:r>
              <a:rPr lang="en-US" dirty="0" err="1"/>
              <a:t>alimentar</a:t>
            </a:r>
            <a:r>
              <a:rPr lang="en-US" dirty="0"/>
              <a:t> :</a:t>
            </a:r>
            <a:r>
              <a:rPr lang="en-US" i="1" dirty="0"/>
              <a:t> </a:t>
            </a:r>
            <a:r>
              <a:rPr lang="en-US" dirty="0" err="1"/>
              <a:t>Grãos</a:t>
            </a:r>
            <a:r>
              <a:rPr lang="en-US" dirty="0"/>
              <a:t> (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feijões</a:t>
            </a:r>
            <a:r>
              <a:rPr lang="en-US" dirty="0"/>
              <a:t> de </a:t>
            </a:r>
            <a:r>
              <a:rPr lang="en-US" dirty="0" err="1"/>
              <a:t>variados</a:t>
            </a:r>
            <a:r>
              <a:rPr lang="en-US" dirty="0"/>
              <a:t> </a:t>
            </a:r>
            <a:r>
              <a:rPr lang="en-US" dirty="0" err="1"/>
              <a:t>tipos</a:t>
            </a:r>
            <a:r>
              <a:rPr lang="en-US" dirty="0"/>
              <a:t>, </a:t>
            </a:r>
            <a:r>
              <a:rPr lang="en-US" dirty="0" err="1"/>
              <a:t>ervilhas</a:t>
            </a:r>
            <a:r>
              <a:rPr lang="en-US" dirty="0"/>
              <a:t>, </a:t>
            </a:r>
            <a:r>
              <a:rPr lang="en-US" dirty="0" err="1"/>
              <a:t>grão</a:t>
            </a:r>
            <a:r>
              <a:rPr lang="en-US" dirty="0"/>
              <a:t>-de-</a:t>
            </a:r>
            <a:r>
              <a:rPr lang="en-US" dirty="0" err="1"/>
              <a:t>bico</a:t>
            </a:r>
            <a:r>
              <a:rPr lang="en-US" dirty="0"/>
              <a:t>), </a:t>
            </a:r>
            <a:r>
              <a:rPr lang="en-US" dirty="0" err="1"/>
              <a:t>gramíneas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cevada</a:t>
            </a:r>
            <a:r>
              <a:rPr lang="en-US" dirty="0"/>
              <a:t>,</a:t>
            </a:r>
            <a:r>
              <a:rPr lang="pt-BR" dirty="0"/>
              <a:t> </a:t>
            </a:r>
            <a:r>
              <a:rPr lang="en-US" dirty="0" err="1"/>
              <a:t>trigo</a:t>
            </a:r>
            <a:r>
              <a:rPr lang="en-US" dirty="0"/>
              <a:t> e </a:t>
            </a:r>
            <a:r>
              <a:rPr lang="en-US" dirty="0" err="1"/>
              <a:t>cereais</a:t>
            </a:r>
            <a:r>
              <a:rPr lang="en-US" dirty="0"/>
              <a:t> </a:t>
            </a:r>
            <a:r>
              <a:rPr lang="en-US" dirty="0" err="1"/>
              <a:t>integrais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 </a:t>
            </a:r>
            <a:r>
              <a:rPr lang="en-US" dirty="0" err="1"/>
              <a:t>geral</a:t>
            </a:r>
            <a:r>
              <a:rPr lang="en-US" dirty="0"/>
              <a:t>, </a:t>
            </a:r>
            <a:r>
              <a:rPr lang="en-US" dirty="0" err="1"/>
              <a:t>ameixas</a:t>
            </a:r>
            <a:r>
              <a:rPr lang="en-US" dirty="0"/>
              <a:t> e </a:t>
            </a:r>
            <a:r>
              <a:rPr lang="en-US" dirty="0" err="1"/>
              <a:t>alcachofras</a:t>
            </a:r>
            <a:r>
              <a:rPr lang="en-US" dirty="0"/>
              <a:t>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41927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hábito alimentar do brasileiro e o desafio da ingestão necessária de FA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3" y="1828799"/>
            <a:ext cx="11029615" cy="4859384"/>
          </a:xfrm>
        </p:spPr>
        <p:txBody>
          <a:bodyPr/>
          <a:lstStyle/>
          <a:p>
            <a:pPr marL="0" indent="0">
              <a:buNone/>
            </a:pPr>
            <a:r>
              <a:rPr lang="pt-BR" b="1" dirty="0"/>
              <a:t>Estimativa de ingestão de fibras calculada com base nos dados de aquisição de alimentos contidos nas pesquisas da </a:t>
            </a:r>
            <a:r>
              <a:rPr lang="pt-BR" b="1" dirty="0" err="1"/>
              <a:t>Fundção</a:t>
            </a:r>
            <a:r>
              <a:rPr lang="pt-BR" b="1" dirty="0"/>
              <a:t> Instituto Brasileiro de Geografia e Estatística de seis regiões metropolitanas em três décadas</a:t>
            </a:r>
          </a:p>
          <a:p>
            <a:r>
              <a:rPr lang="pt-BR" dirty="0"/>
              <a:t>Recomendação de ingestão mínima para a população brasileira – 20,0g/dia</a:t>
            </a:r>
          </a:p>
          <a:p>
            <a:r>
              <a:rPr lang="pt-BR" dirty="0"/>
              <a:t>Década de 70 – 19,3g/dia</a:t>
            </a:r>
          </a:p>
          <a:p>
            <a:r>
              <a:rPr lang="pt-BR" dirty="0"/>
              <a:t>Década 80 – 16,0g/dia </a:t>
            </a:r>
          </a:p>
          <a:p>
            <a:r>
              <a:rPr lang="pt-BR" dirty="0"/>
              <a:t>Década de 90 – 12,4g/dia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31201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hábito alimentar do brasileiro e o desafio da ingestão necessária de FA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459688" y="3780854"/>
            <a:ext cx="5151120" cy="2821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- principais fontes:</a:t>
            </a:r>
          </a:p>
          <a:p>
            <a:pPr marL="342900" indent="-342900">
              <a:buFontTx/>
              <a:buChar char="-"/>
            </a:pPr>
            <a:r>
              <a:rPr lang="pt-BR" dirty="0"/>
              <a:t>Arroz polido – 1,1g/100g</a:t>
            </a:r>
          </a:p>
          <a:p>
            <a:pPr marL="342900" indent="-342900">
              <a:buFontTx/>
              <a:buChar char="-"/>
            </a:pPr>
            <a:r>
              <a:rPr lang="pt-BR" dirty="0"/>
              <a:t>Feijão – 8,5g/100g</a:t>
            </a:r>
          </a:p>
          <a:p>
            <a:pPr marL="342900" indent="-342900">
              <a:buFontTx/>
              <a:buChar char="-"/>
            </a:pPr>
            <a:r>
              <a:rPr lang="pt-BR" dirty="0"/>
              <a:t>Pão francês – 2,3g/100g</a:t>
            </a:r>
          </a:p>
          <a:p>
            <a:pPr marL="342900" indent="-342900">
              <a:buFontTx/>
              <a:buChar char="-"/>
            </a:pPr>
            <a:r>
              <a:rPr lang="pt-BR" dirty="0"/>
              <a:t>Farinha de mandioca(Pará) – 6,5g/100g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178284" y="2120163"/>
            <a:ext cx="856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i="1" dirty="0"/>
              <a:t>Estimativa de ingestão de Fibra Alimentar com base nos dados da Pesquisa de Orçamentos Familiares de 2002 - 2003 </a:t>
            </a:r>
          </a:p>
          <a:p>
            <a:endParaRPr lang="pt-BR" sz="20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581192" y="3540033"/>
            <a:ext cx="49900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i="1" dirty="0"/>
              <a:t>- </a:t>
            </a:r>
            <a:r>
              <a:rPr lang="pt-BR" sz="2400" dirty="0"/>
              <a:t>Meta de ingestão mínima recomendada de fibra: 25,0g/dia</a:t>
            </a:r>
          </a:p>
          <a:p>
            <a:endParaRPr lang="pt-BR" sz="2400" dirty="0"/>
          </a:p>
          <a:p>
            <a:r>
              <a:rPr lang="pt-BR" sz="2400" dirty="0"/>
              <a:t>- Média de Ingestão de Fibra – 15,39g/dia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733769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hábito alimentar do brasileiro e o desafio da ingestão necessária de FA</a:t>
            </a:r>
          </a:p>
        </p:txBody>
      </p:sp>
      <p:sp>
        <p:nvSpPr>
          <p:cNvPr id="4" name="Subtítulo 2"/>
          <p:cNvSpPr>
            <a:spLocks noGrp="1"/>
          </p:cNvSpPr>
          <p:nvPr>
            <p:ph idx="1"/>
          </p:nvPr>
        </p:nvSpPr>
        <p:spPr>
          <a:xfrm>
            <a:off x="581025" y="1828800"/>
            <a:ext cx="11029950" cy="4859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2800" i="1" dirty="0"/>
              <a:t>Análise do Consumo Alimentar Pessoal no Brasil com base na Pesquisa de Orçamentos Familiares 2008-2009</a:t>
            </a:r>
          </a:p>
          <a:p>
            <a:endParaRPr lang="pt-BR" sz="2800" i="1" dirty="0"/>
          </a:p>
          <a:p>
            <a:pPr algn="l">
              <a:buFont typeface="Wingdings" panose="05000000000000000000" pitchFamily="2" charset="2"/>
              <a:buChar char="Ø"/>
            </a:pPr>
            <a:r>
              <a:rPr lang="pt-BR" sz="1900" dirty="0"/>
              <a:t>Meta de ingestão mínima recomendada de fibra: 25,0g/dia</a:t>
            </a:r>
          </a:p>
          <a:p>
            <a:pPr marL="285750" indent="-285750" algn="l">
              <a:buFontTx/>
              <a:buChar char="-"/>
            </a:pPr>
            <a:endParaRPr lang="pt-BR" sz="1800" i="1" dirty="0"/>
          </a:p>
          <a:p>
            <a:pPr algn="l">
              <a:buSzPct val="100000"/>
              <a:buFont typeface="Arial" panose="020B0604020202020204" pitchFamily="34" charset="0"/>
              <a:buChar char="•"/>
            </a:pPr>
            <a:r>
              <a:rPr lang="pt-BR" sz="1800" dirty="0"/>
              <a:t>Comparação das médias de ingestão de fibras:</a:t>
            </a:r>
          </a:p>
          <a:p>
            <a:pPr marL="0" indent="0" algn="l">
              <a:buNone/>
            </a:pPr>
            <a:r>
              <a:rPr lang="pt-BR" sz="1800" dirty="0"/>
              <a:t> sexo masculino &gt; sexo feminino </a:t>
            </a:r>
          </a:p>
          <a:p>
            <a:pPr marL="0" indent="0" algn="l">
              <a:buNone/>
            </a:pPr>
            <a:r>
              <a:rPr lang="pt-BR" sz="1800" dirty="0"/>
              <a:t> áreas rurais &gt; áreas urbanas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t-BR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t-BR" sz="1800" dirty="0"/>
              <a:t>Região Nordeste registrou as menores médias de ingestão de fibras no sexo feminino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t-BR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t-BR" sz="1800" dirty="0"/>
              <a:t>Região Norte apresentou as maiores médias de ingestão de fibras, sobretudo no grupo de adolescentes de 10 a 13 anos e de 14 a 18 anos de idade</a:t>
            </a:r>
          </a:p>
        </p:txBody>
      </p:sp>
    </p:spTree>
    <p:extLst>
      <p:ext uri="{BB962C8B-B14F-4D97-AF65-F5344CB8AC3E}">
        <p14:creationId xmlns:p14="http://schemas.microsoft.com/office/powerpoint/2010/main" val="13267467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hábito alimentar do brasileiro e o desafio da ingestão necessária de FA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581192" y="1792331"/>
          <a:ext cx="11070875" cy="4948106"/>
        </p:xfrm>
        <a:graphic>
          <a:graphicData uri="http://schemas.openxmlformats.org/drawingml/2006/table">
            <a:tbl>
              <a:tblPr/>
              <a:tblGrid>
                <a:gridCol w="4700907">
                  <a:extLst>
                    <a:ext uri="{9D8B030D-6E8A-4147-A177-3AD203B41FA5}">
                      <a16:colId xmlns:a16="http://schemas.microsoft.com/office/drawing/2014/main" val="2629607981"/>
                    </a:ext>
                  </a:extLst>
                </a:gridCol>
                <a:gridCol w="796246">
                  <a:extLst>
                    <a:ext uri="{9D8B030D-6E8A-4147-A177-3AD203B41FA5}">
                      <a16:colId xmlns:a16="http://schemas.microsoft.com/office/drawing/2014/main" val="3299506220"/>
                    </a:ext>
                  </a:extLst>
                </a:gridCol>
                <a:gridCol w="796246">
                  <a:extLst>
                    <a:ext uri="{9D8B030D-6E8A-4147-A177-3AD203B41FA5}">
                      <a16:colId xmlns:a16="http://schemas.microsoft.com/office/drawing/2014/main" val="1301795892"/>
                    </a:ext>
                  </a:extLst>
                </a:gridCol>
                <a:gridCol w="796246">
                  <a:extLst>
                    <a:ext uri="{9D8B030D-6E8A-4147-A177-3AD203B41FA5}">
                      <a16:colId xmlns:a16="http://schemas.microsoft.com/office/drawing/2014/main" val="2803363230"/>
                    </a:ext>
                  </a:extLst>
                </a:gridCol>
                <a:gridCol w="796246">
                  <a:extLst>
                    <a:ext uri="{9D8B030D-6E8A-4147-A177-3AD203B41FA5}">
                      <a16:colId xmlns:a16="http://schemas.microsoft.com/office/drawing/2014/main" val="3883497728"/>
                    </a:ext>
                  </a:extLst>
                </a:gridCol>
                <a:gridCol w="796246">
                  <a:extLst>
                    <a:ext uri="{9D8B030D-6E8A-4147-A177-3AD203B41FA5}">
                      <a16:colId xmlns:a16="http://schemas.microsoft.com/office/drawing/2014/main" val="3530434745"/>
                    </a:ext>
                  </a:extLst>
                </a:gridCol>
                <a:gridCol w="796246">
                  <a:extLst>
                    <a:ext uri="{9D8B030D-6E8A-4147-A177-3AD203B41FA5}">
                      <a16:colId xmlns:a16="http://schemas.microsoft.com/office/drawing/2014/main" val="3323413942"/>
                    </a:ext>
                  </a:extLst>
                </a:gridCol>
                <a:gridCol w="796246">
                  <a:extLst>
                    <a:ext uri="{9D8B030D-6E8A-4147-A177-3AD203B41FA5}">
                      <a16:colId xmlns:a16="http://schemas.microsoft.com/office/drawing/2014/main" val="1607527974"/>
                    </a:ext>
                  </a:extLst>
                </a:gridCol>
                <a:gridCol w="796246">
                  <a:extLst>
                    <a:ext uri="{9D8B030D-6E8A-4147-A177-3AD203B41FA5}">
                      <a16:colId xmlns:a16="http://schemas.microsoft.com/office/drawing/2014/main" val="2130514279"/>
                    </a:ext>
                  </a:extLst>
                </a:gridCol>
              </a:tblGrid>
              <a:tr h="478412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Univers 45 Light"/>
                        </a:rPr>
                        <a:t>Tabela 2.2 - Média do consumo de energia e nutrientes e percentual do consumo calórico total dos nutrientes,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325785"/>
                  </a:ext>
                </a:extLst>
              </a:tr>
              <a:tr h="262907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Univers 45 Light"/>
                        </a:rPr>
                        <a:t>por sexo, grupos de idade e situação do domicílio, segundo os nutrientes - Brasil - período 2008-2009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062984"/>
                  </a:ext>
                </a:extLst>
              </a:tr>
              <a:tr h="262907">
                <a:tc>
                  <a:txBody>
                    <a:bodyPr/>
                    <a:lstStyle/>
                    <a:p>
                      <a:pPr algn="ctr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Univers 45 Ligh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Univers 45 Ligh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Univers 45 Ligh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Univers 45 Ligh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Univers 45 Ligh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Univers 45 Ligh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Univers 45 Ligh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Univers 45 Ligh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Univers 45 Ligh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868373"/>
                  </a:ext>
                </a:extLst>
              </a:tr>
              <a:tr h="262907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964769"/>
                  </a:ext>
                </a:extLst>
              </a:tr>
              <a:tr h="51593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Energia e nutrientes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Consumo de energia e nutrientes, por sexo, grupos de idade e situação do domicílio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0916085"/>
                  </a:ext>
                </a:extLst>
              </a:tr>
              <a:tr h="26290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Masculino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Feminino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892210"/>
                  </a:ext>
                </a:extLst>
              </a:tr>
              <a:tr h="51593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10 a 13 anos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14 a 18 anos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19 a 59 anos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60 anos</a:t>
                      </a:r>
                      <a:b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</a:b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ou mais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10 a 13 anos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14 a 18 anos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19 a 59 anos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60 anos</a:t>
                      </a:r>
                      <a:b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</a:b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ou mais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2058576"/>
                  </a:ext>
                </a:extLst>
              </a:tr>
              <a:tr h="262907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Univers 45 Light"/>
                        </a:rPr>
                        <a:t>Urbano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572461"/>
                  </a:ext>
                </a:extLst>
              </a:tr>
              <a:tr h="262907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Fibra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8132971"/>
                  </a:ext>
                </a:extLst>
              </a:tr>
              <a:tr h="26290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   Média do consumo (g)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20,0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23,0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22,8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20,8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18,5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18,0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17,9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17,4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9540606"/>
                  </a:ext>
                </a:extLst>
              </a:tr>
              <a:tr h="262907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Univers 45 Light"/>
                        </a:rPr>
                        <a:t>Rural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955801"/>
                  </a:ext>
                </a:extLst>
              </a:tr>
              <a:tr h="262907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Fibra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1497274"/>
                  </a:ext>
                </a:extLst>
              </a:tr>
              <a:tr h="26290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   Média do consumo (g)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21,9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24,9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26,9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23,8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20,2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20,8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20,0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18,6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2981703"/>
                  </a:ext>
                </a:extLst>
              </a:tr>
              <a:tr h="248013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0108111"/>
                  </a:ext>
                </a:extLst>
              </a:tr>
              <a:tr h="361100"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Fonte: IBGE, Diretoria de Pesquisas, Coordenação de Trabalho e Rendimento, Pesquisa de Orçamentos Familiares 2008-2009.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3321548"/>
                  </a:ext>
                </a:extLst>
              </a:tr>
              <a:tr h="199651">
                <a:tc gridSpan="9"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(1)  Inclui o percentual do consumo calórico total do açúcar total. (2) Inclui o percentual do consumo calórico total dos ácidos graxos.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930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017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hábito alimentar do brasileiro e o desafio da ingestão necessária de FA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581188" y="1854929"/>
          <a:ext cx="11029620" cy="5133020"/>
        </p:xfrm>
        <a:graphic>
          <a:graphicData uri="http://schemas.openxmlformats.org/drawingml/2006/table">
            <a:tbl>
              <a:tblPr/>
              <a:tblGrid>
                <a:gridCol w="3796667">
                  <a:extLst>
                    <a:ext uri="{9D8B030D-6E8A-4147-A177-3AD203B41FA5}">
                      <a16:colId xmlns:a16="http://schemas.microsoft.com/office/drawing/2014/main" val="1931873931"/>
                    </a:ext>
                  </a:extLst>
                </a:gridCol>
                <a:gridCol w="1020225">
                  <a:extLst>
                    <a:ext uri="{9D8B030D-6E8A-4147-A177-3AD203B41FA5}">
                      <a16:colId xmlns:a16="http://schemas.microsoft.com/office/drawing/2014/main" val="1912301280"/>
                    </a:ext>
                  </a:extLst>
                </a:gridCol>
                <a:gridCol w="776591">
                  <a:extLst>
                    <a:ext uri="{9D8B030D-6E8A-4147-A177-3AD203B41FA5}">
                      <a16:colId xmlns:a16="http://schemas.microsoft.com/office/drawing/2014/main" val="2214636776"/>
                    </a:ext>
                  </a:extLst>
                </a:gridCol>
                <a:gridCol w="776591">
                  <a:extLst>
                    <a:ext uri="{9D8B030D-6E8A-4147-A177-3AD203B41FA5}">
                      <a16:colId xmlns:a16="http://schemas.microsoft.com/office/drawing/2014/main" val="3968235961"/>
                    </a:ext>
                  </a:extLst>
                </a:gridCol>
                <a:gridCol w="776591">
                  <a:extLst>
                    <a:ext uri="{9D8B030D-6E8A-4147-A177-3AD203B41FA5}">
                      <a16:colId xmlns:a16="http://schemas.microsoft.com/office/drawing/2014/main" val="1271559401"/>
                    </a:ext>
                  </a:extLst>
                </a:gridCol>
                <a:gridCol w="776591">
                  <a:extLst>
                    <a:ext uri="{9D8B030D-6E8A-4147-A177-3AD203B41FA5}">
                      <a16:colId xmlns:a16="http://schemas.microsoft.com/office/drawing/2014/main" val="2310278495"/>
                    </a:ext>
                  </a:extLst>
                </a:gridCol>
                <a:gridCol w="776591">
                  <a:extLst>
                    <a:ext uri="{9D8B030D-6E8A-4147-A177-3AD203B41FA5}">
                      <a16:colId xmlns:a16="http://schemas.microsoft.com/office/drawing/2014/main" val="66783444"/>
                    </a:ext>
                  </a:extLst>
                </a:gridCol>
                <a:gridCol w="776591">
                  <a:extLst>
                    <a:ext uri="{9D8B030D-6E8A-4147-A177-3AD203B41FA5}">
                      <a16:colId xmlns:a16="http://schemas.microsoft.com/office/drawing/2014/main" val="275654832"/>
                    </a:ext>
                  </a:extLst>
                </a:gridCol>
                <a:gridCol w="776591">
                  <a:extLst>
                    <a:ext uri="{9D8B030D-6E8A-4147-A177-3AD203B41FA5}">
                      <a16:colId xmlns:a16="http://schemas.microsoft.com/office/drawing/2014/main" val="1974736344"/>
                    </a:ext>
                  </a:extLst>
                </a:gridCol>
                <a:gridCol w="776591">
                  <a:extLst>
                    <a:ext uri="{9D8B030D-6E8A-4147-A177-3AD203B41FA5}">
                      <a16:colId xmlns:a16="http://schemas.microsoft.com/office/drawing/2014/main" val="972679434"/>
                    </a:ext>
                  </a:extLst>
                </a:gridCol>
              </a:tblGrid>
              <a:tr h="18981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Univers 45 Light"/>
                        </a:rPr>
                        <a:t>Tabela 2.3 - Média do consumo de nutrientes e percentual do consumo calórico total dos nutrientes,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5059"/>
                  </a:ext>
                </a:extLst>
              </a:tr>
              <a:tr h="18981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Univers 45 Light"/>
                        </a:rPr>
                        <a:t> por sexo e grupos de idade, segundo as Grandes Regiões - período 2008-2009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5423"/>
                  </a:ext>
                </a:extLst>
              </a:tr>
              <a:tr h="189810"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Univers 45 Ligh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Univers 45 Ligh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Univers 45 Ligh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Univers 45 Ligh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Univers 45 Ligh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Univers 45 Ligh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Univers 45 Ligh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Univers 45 Ligh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Univers 45 Ligh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Univers 45 Ligh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661572"/>
                  </a:ext>
                </a:extLst>
              </a:tr>
              <a:tr h="189810">
                <a:tc gridSpan="10"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(conclusão)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419544"/>
                  </a:ext>
                </a:extLst>
              </a:tr>
              <a:tr h="189810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Grandes Regiões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Consumo de energia e nutrientes, por sexo e grupos de idade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327282"/>
                  </a:ext>
                </a:extLst>
              </a:tr>
              <a:tr h="189810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Masculino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Feminino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483532"/>
                  </a:ext>
                </a:extLst>
              </a:tr>
              <a:tr h="533133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10 a 13 anos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14 a 18 anos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19 a 59 anos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60 anos ou mais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10 a 13 anos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14 a 18 anos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19 a 59 anos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60 anos ou mais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7564458"/>
                  </a:ext>
                </a:extLst>
              </a:tr>
              <a:tr h="18981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Univers 45 Light"/>
                        </a:rPr>
                        <a:t>Fibra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565439"/>
                  </a:ext>
                </a:extLst>
              </a:tr>
              <a:tr h="18981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Norte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986379"/>
                  </a:ext>
                </a:extLst>
              </a:tr>
              <a:tr h="18981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Média do consumo (g)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22,5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25,8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24,3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22,4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19,9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20,6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18,4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18,2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483000"/>
                  </a:ext>
                </a:extLst>
              </a:tr>
              <a:tr h="18981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Nordeste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88174"/>
                  </a:ext>
                </a:extLst>
              </a:tr>
              <a:tr h="18981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Média do consumo (g)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19,5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21,9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23,5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20,8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17,7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17,9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17,3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16,6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0597408"/>
                  </a:ext>
                </a:extLst>
              </a:tr>
              <a:tr h="18981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Sudeste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4949489"/>
                  </a:ext>
                </a:extLst>
              </a:tr>
              <a:tr h="18981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Média do consumo (g)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21,8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24,5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23,4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21,3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19,5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18,7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18,2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17,7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1536387"/>
                  </a:ext>
                </a:extLst>
              </a:tr>
              <a:tr h="18981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Sul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1550330"/>
                  </a:ext>
                </a:extLst>
              </a:tr>
              <a:tr h="18981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Média do consumo (g)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17,1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21,8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23,9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23,0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18,2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18,1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19,6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18,6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2088524"/>
                  </a:ext>
                </a:extLst>
              </a:tr>
              <a:tr h="18981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Centro-Oeste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8015446"/>
                  </a:ext>
                </a:extLst>
              </a:tr>
              <a:tr h="18981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Média do consumo (g)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20,4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23,4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22,3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20,9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19,5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18,2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18,4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17,2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939917"/>
                  </a:ext>
                </a:extLst>
              </a:tr>
              <a:tr h="21576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2953606"/>
                  </a:ext>
                </a:extLst>
              </a:tr>
              <a:tr h="203147">
                <a:tc gridSpan="7"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Fonte: IBGE, Diretoria de Pesquisas, Coordenação de Trabalho e Rendimento, Pesquisa de Orçamentos Familiares 2008-2009.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0976896"/>
                  </a:ext>
                </a:extLst>
              </a:tr>
              <a:tr h="150874">
                <a:tc gridSpan="9"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(1)  Inclui o percentual do consumo calórico total do açúcar total. (2) Inclui o percentual do consumo calórico total dos ácidos graxos.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158693"/>
                  </a:ext>
                </a:extLst>
              </a:tr>
              <a:tr h="150874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341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7173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hábito alimentar do brasileiro e o desafio da ingestão necessária de FA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581188" y="1851190"/>
          <a:ext cx="11070884" cy="4941103"/>
        </p:xfrm>
        <a:graphic>
          <a:graphicData uri="http://schemas.openxmlformats.org/drawingml/2006/table">
            <a:tbl>
              <a:tblPr/>
              <a:tblGrid>
                <a:gridCol w="4909692">
                  <a:extLst>
                    <a:ext uri="{9D8B030D-6E8A-4147-A177-3AD203B41FA5}">
                      <a16:colId xmlns:a16="http://schemas.microsoft.com/office/drawing/2014/main" val="969900464"/>
                    </a:ext>
                  </a:extLst>
                </a:gridCol>
                <a:gridCol w="770149">
                  <a:extLst>
                    <a:ext uri="{9D8B030D-6E8A-4147-A177-3AD203B41FA5}">
                      <a16:colId xmlns:a16="http://schemas.microsoft.com/office/drawing/2014/main" val="1130824674"/>
                    </a:ext>
                  </a:extLst>
                </a:gridCol>
                <a:gridCol w="770149">
                  <a:extLst>
                    <a:ext uri="{9D8B030D-6E8A-4147-A177-3AD203B41FA5}">
                      <a16:colId xmlns:a16="http://schemas.microsoft.com/office/drawing/2014/main" val="4225981071"/>
                    </a:ext>
                  </a:extLst>
                </a:gridCol>
                <a:gridCol w="770149">
                  <a:extLst>
                    <a:ext uri="{9D8B030D-6E8A-4147-A177-3AD203B41FA5}">
                      <a16:colId xmlns:a16="http://schemas.microsoft.com/office/drawing/2014/main" val="2843313221"/>
                    </a:ext>
                  </a:extLst>
                </a:gridCol>
                <a:gridCol w="770149">
                  <a:extLst>
                    <a:ext uri="{9D8B030D-6E8A-4147-A177-3AD203B41FA5}">
                      <a16:colId xmlns:a16="http://schemas.microsoft.com/office/drawing/2014/main" val="845723064"/>
                    </a:ext>
                  </a:extLst>
                </a:gridCol>
                <a:gridCol w="770149">
                  <a:extLst>
                    <a:ext uri="{9D8B030D-6E8A-4147-A177-3AD203B41FA5}">
                      <a16:colId xmlns:a16="http://schemas.microsoft.com/office/drawing/2014/main" val="4124348885"/>
                    </a:ext>
                  </a:extLst>
                </a:gridCol>
                <a:gridCol w="770149">
                  <a:extLst>
                    <a:ext uri="{9D8B030D-6E8A-4147-A177-3AD203B41FA5}">
                      <a16:colId xmlns:a16="http://schemas.microsoft.com/office/drawing/2014/main" val="3664846793"/>
                    </a:ext>
                  </a:extLst>
                </a:gridCol>
                <a:gridCol w="770149">
                  <a:extLst>
                    <a:ext uri="{9D8B030D-6E8A-4147-A177-3AD203B41FA5}">
                      <a16:colId xmlns:a16="http://schemas.microsoft.com/office/drawing/2014/main" val="1927563789"/>
                    </a:ext>
                  </a:extLst>
                </a:gridCol>
                <a:gridCol w="770149">
                  <a:extLst>
                    <a:ext uri="{9D8B030D-6E8A-4147-A177-3AD203B41FA5}">
                      <a16:colId xmlns:a16="http://schemas.microsoft.com/office/drawing/2014/main" val="2450543698"/>
                    </a:ext>
                  </a:extLst>
                </a:gridCol>
              </a:tblGrid>
              <a:tr h="29609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Univers 45 Light"/>
                        </a:rPr>
                        <a:t>Tabela 2.1 - Média do consumo de energia e nutrientes e percentual do consumo calórico total 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092024"/>
                  </a:ext>
                </a:extLst>
              </a:tr>
              <a:tr h="29609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Univers 45 Light"/>
                        </a:rPr>
                        <a:t>nutrientes, por sexo e grupos de idade, segundo os nutrientes - Brasil - período 2008-2009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686534"/>
                  </a:ext>
                </a:extLst>
              </a:tr>
              <a:tr h="296090">
                <a:tc>
                  <a:txBody>
                    <a:bodyPr/>
                    <a:lstStyle/>
                    <a:p>
                      <a:pPr algn="ctr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Univers 45 Ligh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Univers 45 Ligh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Univers 45 Ligh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Univers 45 Ligh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Univers 45 Ligh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Univers 45 Ligh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Univers 45 Ligh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Univers 45 Ligh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Univers 45 Ligh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3853085"/>
                  </a:ext>
                </a:extLst>
              </a:tr>
              <a:tr h="271885">
                <a:tc gridSpan="9">
                  <a:txBody>
                    <a:bodyPr/>
                    <a:lstStyle/>
                    <a:p>
                      <a:pPr algn="ctr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142775"/>
                  </a:ext>
                </a:extLst>
              </a:tr>
              <a:tr h="53464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Energia e nutrientes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Consumo de energia e nutrientes, por sexo e grupos de idade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731802"/>
                  </a:ext>
                </a:extLst>
              </a:tr>
              <a:tr h="3701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Masculino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Feminino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959851"/>
                  </a:ext>
                </a:extLst>
              </a:tr>
              <a:tr h="106017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10 a 13 anos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14 a 18 anos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19 a 59 anos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60 anos ou mais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10 a 13 anos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14 a 18 anos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19 a 59 anos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60 anos ou mais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5733183"/>
                  </a:ext>
                </a:extLst>
              </a:tr>
              <a:tr h="416993"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Fibra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5484729"/>
                  </a:ext>
                </a:extLst>
              </a:tr>
              <a:tr h="42192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   Média do consumo (g)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20,4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23,4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23,5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21,5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18,8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18,5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18,2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17,6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2841482"/>
                  </a:ext>
                </a:extLst>
              </a:tr>
              <a:tr h="42192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910363"/>
                  </a:ext>
                </a:extLst>
              </a:tr>
              <a:tr h="296090">
                <a:tc gridSpan="9"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Fonte: IBGE, Diretoria de Pesquisas, Coordenação de Trabalho e Rendimento, Pesquisa de Orçamentos Familiares 2008-2009.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727317"/>
                  </a:ext>
                </a:extLst>
              </a:tr>
              <a:tr h="259079">
                <a:tc gridSpan="9"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(1)  Inclui o percentual do consumo calórico total do açúcar total. (2) Inclui o percentual do consumo calórico total dos ácidos graxos.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428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3048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Conselhos nutricionais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Pessoas que não consomem fibras o suficiente mas desejam incorporá-la á dieta devem fazê-lo devagar, ou poderão sofrer com </a:t>
            </a:r>
            <a:r>
              <a:rPr lang="en-US" dirty="0"/>
              <a:t>gases, </a:t>
            </a:r>
            <a:r>
              <a:rPr lang="en-US" dirty="0" err="1"/>
              <a:t>inchaço</a:t>
            </a:r>
            <a:r>
              <a:rPr lang="en-US" dirty="0"/>
              <a:t> e </a:t>
            </a:r>
            <a:r>
              <a:rPr lang="en-US" dirty="0" err="1"/>
              <a:t>cólicas</a:t>
            </a:r>
            <a:r>
              <a:rPr lang="en-US" dirty="0"/>
              <a:t>. (“</a:t>
            </a:r>
            <a:r>
              <a:rPr lang="en-US" i="1" dirty="0"/>
              <a:t>This problem often goes away once the natural bacteria in the digestive system get used to the increase in fiber” )</a:t>
            </a:r>
            <a:r>
              <a:rPr lang="en-US" dirty="0"/>
              <a:t>;</a:t>
            </a:r>
          </a:p>
          <a:p>
            <a:r>
              <a:rPr lang="en-US" dirty="0" err="1"/>
              <a:t>Adicionar</a:t>
            </a:r>
            <a:r>
              <a:rPr lang="en-US" dirty="0"/>
              <a:t> </a:t>
            </a:r>
            <a:r>
              <a:rPr lang="en-US" dirty="0" err="1"/>
              <a:t>fibras</a:t>
            </a:r>
            <a:r>
              <a:rPr lang="en-US" dirty="0"/>
              <a:t> </a:t>
            </a:r>
            <a:r>
              <a:rPr lang="en-US" dirty="0" err="1"/>
              <a:t>gradualmente</a:t>
            </a:r>
            <a:r>
              <a:rPr lang="en-US" dirty="0"/>
              <a:t> á </a:t>
            </a:r>
            <a:r>
              <a:rPr lang="en-US" dirty="0" err="1"/>
              <a:t>dieta</a:t>
            </a:r>
            <a:r>
              <a:rPr lang="en-US" dirty="0"/>
              <a:t> </a:t>
            </a:r>
            <a:r>
              <a:rPr lang="en-US" dirty="0" err="1"/>
              <a:t>ajuda</a:t>
            </a:r>
            <a:r>
              <a:rPr lang="en-US" dirty="0"/>
              <a:t> a </a:t>
            </a:r>
            <a:r>
              <a:rPr lang="en-US" dirty="0" err="1"/>
              <a:t>diminuir</a:t>
            </a:r>
            <a:r>
              <a:rPr lang="en-US" dirty="0"/>
              <a:t> </a:t>
            </a:r>
            <a:r>
              <a:rPr lang="en-US" dirty="0" err="1"/>
              <a:t>problemas</a:t>
            </a:r>
            <a:r>
              <a:rPr lang="en-US" dirty="0"/>
              <a:t> de gases e </a:t>
            </a:r>
            <a:r>
              <a:rPr lang="en-US" dirty="0" err="1"/>
              <a:t>diarréia</a:t>
            </a:r>
            <a:r>
              <a:rPr lang="en-US" dirty="0"/>
              <a:t>;</a:t>
            </a:r>
          </a:p>
          <a:p>
            <a:r>
              <a:rPr lang="en-US" dirty="0" err="1"/>
              <a:t>Fibra</a:t>
            </a:r>
            <a:r>
              <a:rPr lang="en-US" dirty="0"/>
              <a:t> </a:t>
            </a:r>
            <a:r>
              <a:rPr lang="en-US" dirty="0" err="1"/>
              <a:t>alimentar</a:t>
            </a:r>
            <a:r>
              <a:rPr lang="en-US" dirty="0"/>
              <a:t> </a:t>
            </a:r>
            <a:r>
              <a:rPr lang="en-US" dirty="0" err="1"/>
              <a:t>adiciona</a:t>
            </a:r>
            <a:r>
              <a:rPr lang="en-US" dirty="0"/>
              <a:t> volume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quilo</a:t>
            </a:r>
            <a:r>
              <a:rPr lang="en-US" dirty="0"/>
              <a:t>;</a:t>
            </a:r>
          </a:p>
          <a:p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ajudar</a:t>
            </a:r>
            <a:r>
              <a:rPr lang="en-US" dirty="0"/>
              <a:t> no </a:t>
            </a:r>
            <a:r>
              <a:rPr lang="en-US" dirty="0" err="1"/>
              <a:t>controle</a:t>
            </a:r>
            <a:r>
              <a:rPr lang="en-US" dirty="0"/>
              <a:t> de peso. </a:t>
            </a:r>
            <a:r>
              <a:rPr lang="en-US" dirty="0" err="1"/>
              <a:t>Fibra</a:t>
            </a:r>
            <a:r>
              <a:rPr lang="en-US" dirty="0"/>
              <a:t> </a:t>
            </a:r>
            <a:r>
              <a:rPr lang="en-US" dirty="0" err="1"/>
              <a:t>melhora</a:t>
            </a:r>
            <a:r>
              <a:rPr lang="en-US" dirty="0"/>
              <a:t> a </a:t>
            </a:r>
            <a:r>
              <a:rPr lang="en-US" dirty="0" err="1"/>
              <a:t>digestão</a:t>
            </a:r>
            <a:r>
              <a:rPr lang="en-US" dirty="0"/>
              <a:t> e </a:t>
            </a:r>
            <a:r>
              <a:rPr lang="en-US" dirty="0" err="1"/>
              <a:t>ajuda</a:t>
            </a:r>
            <a:r>
              <a:rPr lang="en-US" dirty="0"/>
              <a:t> a </a:t>
            </a:r>
            <a:r>
              <a:rPr lang="en-US" dirty="0" err="1"/>
              <a:t>prevenir</a:t>
            </a:r>
            <a:r>
              <a:rPr lang="en-US" dirty="0"/>
              <a:t> </a:t>
            </a:r>
            <a:r>
              <a:rPr lang="en-US" dirty="0" err="1"/>
              <a:t>constipação</a:t>
            </a:r>
            <a:r>
              <a:rPr lang="en-US" dirty="0"/>
              <a:t>;</a:t>
            </a:r>
          </a:p>
          <a:p>
            <a:r>
              <a:rPr lang="en-US" dirty="0"/>
              <a:t>É </a:t>
            </a:r>
            <a:r>
              <a:rPr lang="en-US" dirty="0" err="1"/>
              <a:t>usada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alguns</a:t>
            </a:r>
            <a:r>
              <a:rPr lang="en-US" dirty="0"/>
              <a:t> </a:t>
            </a:r>
            <a:r>
              <a:rPr lang="en-US" dirty="0" err="1"/>
              <a:t>casos</a:t>
            </a:r>
            <a:r>
              <a:rPr lang="en-US" dirty="0"/>
              <a:t> </a:t>
            </a:r>
            <a:r>
              <a:rPr lang="en-US" dirty="0" err="1"/>
              <a:t>paralelamente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tratamento</a:t>
            </a:r>
            <a:r>
              <a:rPr lang="en-US" dirty="0"/>
              <a:t> de diabetes e DCV, para </a:t>
            </a:r>
            <a:r>
              <a:rPr lang="en-US" dirty="0" err="1"/>
              <a:t>melhores</a:t>
            </a:r>
            <a:r>
              <a:rPr lang="en-US" dirty="0"/>
              <a:t> </a:t>
            </a:r>
            <a:r>
              <a:rPr lang="en-US" dirty="0" err="1"/>
              <a:t>resultados</a:t>
            </a:r>
            <a:r>
              <a:rPr lang="en-US" dirty="0"/>
              <a:t> do </a:t>
            </a:r>
            <a:r>
              <a:rPr lang="en-US" dirty="0" err="1"/>
              <a:t>mesmo</a:t>
            </a:r>
            <a:r>
              <a:rPr lang="en-US" dirty="0"/>
              <a:t>;</a:t>
            </a:r>
          </a:p>
          <a:p>
            <a:pPr fontAlgn="base"/>
            <a:r>
              <a:rPr lang="en-US" dirty="0" err="1"/>
              <a:t>Consumo</a:t>
            </a:r>
            <a:r>
              <a:rPr lang="en-US" dirty="0"/>
              <a:t> </a:t>
            </a:r>
            <a:r>
              <a:rPr lang="en-US" dirty="0" err="1"/>
              <a:t>exagerado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interferir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absorção</a:t>
            </a:r>
            <a:r>
              <a:rPr lang="en-US" dirty="0"/>
              <a:t> de </a:t>
            </a:r>
            <a:r>
              <a:rPr lang="en-US" dirty="0" err="1"/>
              <a:t>minerais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ferro</a:t>
            </a:r>
            <a:r>
              <a:rPr lang="en-US" dirty="0"/>
              <a:t>, </a:t>
            </a:r>
            <a:r>
              <a:rPr lang="en-US" dirty="0" err="1"/>
              <a:t>zinco</a:t>
            </a:r>
            <a:r>
              <a:rPr lang="en-US" dirty="0"/>
              <a:t>, </a:t>
            </a:r>
            <a:r>
              <a:rPr lang="en-US" dirty="0" err="1"/>
              <a:t>cálcio</a:t>
            </a:r>
            <a:r>
              <a:rPr lang="en-US" dirty="0"/>
              <a:t> e </a:t>
            </a:r>
            <a:r>
              <a:rPr lang="en-US" dirty="0" err="1"/>
              <a:t>Magnésio</a:t>
            </a:r>
            <a:r>
              <a:rPr lang="en-US" dirty="0"/>
              <a:t>. </a:t>
            </a:r>
            <a:r>
              <a:rPr lang="en-US" dirty="0" err="1"/>
              <a:t>Essa</a:t>
            </a:r>
            <a:r>
              <a:rPr lang="en-US" dirty="0"/>
              <a:t> </a:t>
            </a:r>
            <a:r>
              <a:rPr lang="en-US" dirty="0" err="1"/>
              <a:t>preocupação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é </a:t>
            </a:r>
            <a:r>
              <a:rPr lang="en-US" dirty="0" err="1"/>
              <a:t>recorrente</a:t>
            </a:r>
            <a:r>
              <a:rPr lang="en-US" dirty="0"/>
              <a:t> </a:t>
            </a:r>
            <a:r>
              <a:rPr lang="en-US" dirty="0" err="1"/>
              <a:t>pois</a:t>
            </a:r>
            <a:r>
              <a:rPr lang="en-US" dirty="0"/>
              <a:t> </a:t>
            </a:r>
            <a:r>
              <a:rPr lang="en-US" dirty="0" err="1"/>
              <a:t>muitos</a:t>
            </a:r>
            <a:r>
              <a:rPr lang="en-US" dirty="0"/>
              <a:t> dos </a:t>
            </a:r>
            <a:r>
              <a:rPr lang="en-US" dirty="0" err="1"/>
              <a:t>alimentos</a:t>
            </a:r>
            <a:r>
              <a:rPr lang="en-US" dirty="0"/>
              <a:t> </a:t>
            </a:r>
            <a:r>
              <a:rPr lang="en-US" dirty="0" err="1"/>
              <a:t>ricos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fibra</a:t>
            </a:r>
            <a:r>
              <a:rPr lang="en-US" dirty="0"/>
              <a:t> </a:t>
            </a:r>
            <a:r>
              <a:rPr lang="en-US" dirty="0" err="1"/>
              <a:t>também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ricas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minerais</a:t>
            </a:r>
            <a:r>
              <a:rPr lang="en-US" dirty="0"/>
              <a:t>.</a:t>
            </a:r>
            <a:endParaRPr lang="pt-BR" u="sng" dirty="0"/>
          </a:p>
        </p:txBody>
      </p:sp>
    </p:spTree>
    <p:extLst>
      <p:ext uri="{BB962C8B-B14F-4D97-AF65-F5344CB8AC3E}">
        <p14:creationId xmlns:p14="http://schemas.microsoft.com/office/powerpoint/2010/main" val="32608268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Fibra alimentar e a prevenção do câncer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 </a:t>
            </a:r>
            <a:r>
              <a:rPr lang="en-US" dirty="0" err="1"/>
              <a:t>efeito</a:t>
            </a:r>
            <a:r>
              <a:rPr lang="en-US" dirty="0"/>
              <a:t> de </a:t>
            </a:r>
            <a:r>
              <a:rPr lang="en-US" dirty="0" err="1"/>
              <a:t>proteção</a:t>
            </a:r>
            <a:r>
              <a:rPr lang="en-US" dirty="0"/>
              <a:t> da </a:t>
            </a:r>
            <a:r>
              <a:rPr lang="en-US" dirty="0" err="1"/>
              <a:t>fibra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dar</a:t>
            </a:r>
            <a:r>
              <a:rPr lang="en-US" dirty="0"/>
              <a:t>-se </a:t>
            </a:r>
            <a:r>
              <a:rPr lang="en-US" dirty="0" err="1"/>
              <a:t>por</a:t>
            </a:r>
            <a:r>
              <a:rPr lang="en-US" dirty="0"/>
              <a:t>:</a:t>
            </a:r>
          </a:p>
          <a:p>
            <a:r>
              <a:rPr lang="en-US" dirty="0" err="1"/>
              <a:t>Tendência</a:t>
            </a:r>
            <a:r>
              <a:rPr lang="en-US" dirty="0"/>
              <a:t> da </a:t>
            </a:r>
            <a:r>
              <a:rPr lang="en-US" dirty="0" err="1"/>
              <a:t>fibra</a:t>
            </a:r>
            <a:r>
              <a:rPr lang="en-US" dirty="0"/>
              <a:t> de </a:t>
            </a:r>
            <a:r>
              <a:rPr lang="en-US" dirty="0" err="1"/>
              <a:t>adicionar</a:t>
            </a:r>
            <a:r>
              <a:rPr lang="en-US" dirty="0"/>
              <a:t> volume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quimo</a:t>
            </a:r>
            <a:r>
              <a:rPr lang="en-US" dirty="0"/>
              <a:t>, </a:t>
            </a:r>
            <a:r>
              <a:rPr lang="en-US" dirty="0" err="1"/>
              <a:t>encurtando</a:t>
            </a:r>
            <a:r>
              <a:rPr lang="en-US" dirty="0"/>
              <a:t> o tempo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essa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passará</a:t>
            </a:r>
            <a:r>
              <a:rPr lang="en-US" dirty="0"/>
              <a:t> </a:t>
            </a:r>
            <a:r>
              <a:rPr lang="en-US" dirty="0" err="1"/>
              <a:t>viajando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colon;</a:t>
            </a:r>
          </a:p>
          <a:p>
            <a:r>
              <a:rPr lang="en-US" dirty="0"/>
              <a:t>A </a:t>
            </a:r>
            <a:r>
              <a:rPr lang="en-US" dirty="0" err="1"/>
              <a:t>fermentação</a:t>
            </a:r>
            <a:r>
              <a:rPr lang="en-US" dirty="0"/>
              <a:t> das </a:t>
            </a:r>
            <a:r>
              <a:rPr lang="en-US" dirty="0" err="1"/>
              <a:t>fibras</a:t>
            </a:r>
            <a:r>
              <a:rPr lang="en-US" dirty="0"/>
              <a:t> </a:t>
            </a:r>
            <a:r>
              <a:rPr lang="en-US" dirty="0" err="1"/>
              <a:t>pelas</a:t>
            </a:r>
            <a:r>
              <a:rPr lang="en-US" dirty="0"/>
              <a:t> </a:t>
            </a:r>
            <a:r>
              <a:rPr lang="en-US" dirty="0" err="1"/>
              <a:t>bactérias</a:t>
            </a:r>
            <a:r>
              <a:rPr lang="en-US" dirty="0"/>
              <a:t> </a:t>
            </a:r>
            <a:r>
              <a:rPr lang="en-US" dirty="0" err="1"/>
              <a:t>intestinais</a:t>
            </a:r>
            <a:r>
              <a:rPr lang="en-US" dirty="0"/>
              <a:t> </a:t>
            </a:r>
            <a:r>
              <a:rPr lang="en-US" dirty="0" err="1"/>
              <a:t>resulta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formação</a:t>
            </a:r>
            <a:r>
              <a:rPr lang="en-US" dirty="0"/>
              <a:t> de </a:t>
            </a:r>
            <a:r>
              <a:rPr lang="en-US" dirty="0" err="1"/>
              <a:t>ácidos</a:t>
            </a:r>
            <a:r>
              <a:rPr lang="en-US" dirty="0"/>
              <a:t> </a:t>
            </a:r>
            <a:r>
              <a:rPr lang="en-US" dirty="0" err="1"/>
              <a:t>graxos</a:t>
            </a:r>
            <a:r>
              <a:rPr lang="en-US" dirty="0"/>
              <a:t> de </a:t>
            </a:r>
            <a:r>
              <a:rPr lang="en-US" dirty="0" err="1"/>
              <a:t>cadeia</a:t>
            </a:r>
            <a:r>
              <a:rPr lang="en-US" dirty="0"/>
              <a:t> </a:t>
            </a:r>
            <a:r>
              <a:rPr lang="en-US" dirty="0" err="1"/>
              <a:t>curta</a:t>
            </a:r>
            <a:r>
              <a:rPr lang="en-US" dirty="0"/>
              <a:t> (SCFA), </a:t>
            </a:r>
            <a:r>
              <a:rPr lang="en-US" dirty="0" err="1"/>
              <a:t>como</a:t>
            </a:r>
            <a:r>
              <a:rPr lang="en-US" dirty="0"/>
              <a:t> o </a:t>
            </a:r>
            <a:r>
              <a:rPr lang="en-US" dirty="0" err="1"/>
              <a:t>acetato</a:t>
            </a:r>
            <a:r>
              <a:rPr lang="en-US" dirty="0"/>
              <a:t>,  </a:t>
            </a:r>
            <a:r>
              <a:rPr lang="en-US" dirty="0" err="1"/>
              <a:t>propionato</a:t>
            </a:r>
            <a:r>
              <a:rPr lang="en-US" dirty="0"/>
              <a:t> e </a:t>
            </a:r>
            <a:r>
              <a:rPr lang="en-US" dirty="0" err="1"/>
              <a:t>butirato</a:t>
            </a:r>
            <a:r>
              <a:rPr lang="en-US" dirty="0"/>
              <a:t>;</a:t>
            </a:r>
          </a:p>
          <a:p>
            <a:r>
              <a:rPr lang="en-US" dirty="0"/>
              <a:t>O </a:t>
            </a:r>
            <a:r>
              <a:rPr lang="en-US" dirty="0" err="1"/>
              <a:t>último</a:t>
            </a:r>
            <a:r>
              <a:rPr lang="en-US" dirty="0"/>
              <a:t>, </a:t>
            </a:r>
            <a:r>
              <a:rPr lang="en-US" dirty="0" err="1"/>
              <a:t>principalmente,age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prevenção</a:t>
            </a:r>
            <a:r>
              <a:rPr lang="en-US" dirty="0"/>
              <a:t> </a:t>
            </a:r>
            <a:r>
              <a:rPr lang="en-US" dirty="0" err="1"/>
              <a:t>química</a:t>
            </a:r>
            <a:r>
              <a:rPr lang="en-US" dirty="0"/>
              <a:t> ( </a:t>
            </a:r>
            <a:r>
              <a:rPr lang="en-US" i="1" dirty="0"/>
              <a:t>“chemoprevention”</a:t>
            </a:r>
            <a:r>
              <a:rPr lang="en-US" dirty="0"/>
              <a:t> ) </a:t>
            </a:r>
            <a:r>
              <a:rPr lang="en-US" dirty="0" err="1"/>
              <a:t>diminuindo</a:t>
            </a:r>
            <a:r>
              <a:rPr lang="en-US" dirty="0"/>
              <a:t> a taxa de </a:t>
            </a:r>
            <a:r>
              <a:rPr lang="en-US" dirty="0" err="1"/>
              <a:t>crescimento</a:t>
            </a:r>
            <a:r>
              <a:rPr lang="en-US" dirty="0"/>
              <a:t> e </a:t>
            </a:r>
            <a:r>
              <a:rPr lang="en-US" dirty="0" err="1"/>
              <a:t>replicação</a:t>
            </a:r>
            <a:r>
              <a:rPr lang="en-US" dirty="0"/>
              <a:t> e </a:t>
            </a:r>
            <a:r>
              <a:rPr lang="en-US" dirty="0" err="1"/>
              <a:t>ativando</a:t>
            </a:r>
            <a:r>
              <a:rPr lang="en-US" dirty="0"/>
              <a:t> </a:t>
            </a:r>
            <a:r>
              <a:rPr lang="en-US" dirty="0" err="1"/>
              <a:t>apoptose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células</a:t>
            </a:r>
            <a:r>
              <a:rPr lang="en-US" dirty="0"/>
              <a:t> </a:t>
            </a:r>
            <a:r>
              <a:rPr lang="en-US" dirty="0" err="1"/>
              <a:t>cancerígenas</a:t>
            </a:r>
            <a:r>
              <a:rPr lang="en-US" dirty="0"/>
              <a:t> do colon; </a:t>
            </a:r>
            <a:r>
              <a:rPr lang="en-US" dirty="0" err="1"/>
              <a:t>ativação</a:t>
            </a:r>
            <a:r>
              <a:rPr lang="en-US" dirty="0"/>
              <a:t> de </a:t>
            </a:r>
            <a:r>
              <a:rPr lang="en-US" dirty="0" err="1"/>
              <a:t>enzimas</a:t>
            </a:r>
            <a:r>
              <a:rPr lang="en-US" dirty="0"/>
              <a:t> </a:t>
            </a:r>
            <a:r>
              <a:rPr lang="en-US" dirty="0" err="1"/>
              <a:t>metabolizadoras</a:t>
            </a:r>
            <a:r>
              <a:rPr lang="en-US" dirty="0"/>
              <a:t> de </a:t>
            </a:r>
            <a:r>
              <a:rPr lang="en-US" dirty="0" err="1"/>
              <a:t>drogas</a:t>
            </a:r>
            <a:r>
              <a:rPr lang="en-US" dirty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07774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2" y="2466246"/>
            <a:ext cx="11029615" cy="3678303"/>
          </a:xfrm>
        </p:spPr>
        <p:txBody>
          <a:bodyPr>
            <a:normAutofit lnSpcReduction="10000"/>
          </a:bodyPr>
          <a:lstStyle/>
          <a:p>
            <a:r>
              <a:rPr lang="pt-BR" dirty="0"/>
              <a:t>Então, o que é fibra alimentar?</a:t>
            </a:r>
          </a:p>
          <a:p>
            <a:r>
              <a:rPr lang="pt-BR" dirty="0"/>
              <a:t>Classificação</a:t>
            </a:r>
          </a:p>
          <a:p>
            <a:r>
              <a:rPr lang="pt-BR" dirty="0"/>
              <a:t>Desafios na produção de dados, diferença de métodos </a:t>
            </a:r>
          </a:p>
          <a:p>
            <a:r>
              <a:rPr lang="pt-BR" dirty="0"/>
              <a:t>Fibra como energia</a:t>
            </a:r>
          </a:p>
          <a:p>
            <a:pPr>
              <a:buFontTx/>
              <a:buChar char="-"/>
            </a:pPr>
            <a:r>
              <a:rPr lang="pt-BR" dirty="0"/>
              <a:t>As energias provindas de fibras podem causar uma variação expressiva no valor energético total</a:t>
            </a:r>
          </a:p>
          <a:p>
            <a:pPr>
              <a:buFontTx/>
              <a:buChar char="-"/>
            </a:pPr>
            <a:r>
              <a:rPr lang="pt-BR" dirty="0"/>
              <a:t>O uso de dados </a:t>
            </a:r>
            <a:r>
              <a:rPr lang="pt-BR" dirty="0" err="1"/>
              <a:t>bromatológicos</a:t>
            </a:r>
            <a:r>
              <a:rPr lang="pt-BR" dirty="0"/>
              <a:t> para avaliação da alimentação de uma população.</a:t>
            </a:r>
          </a:p>
          <a:p>
            <a:r>
              <a:rPr lang="pt-BR" dirty="0"/>
              <a:t>A dieta brasileira é pobre em fibra alimentar</a:t>
            </a:r>
          </a:p>
          <a:p>
            <a:pPr marL="0" indent="0">
              <a:buNone/>
            </a:pPr>
            <a:r>
              <a:rPr lang="pt-BR" dirty="0"/>
              <a:t>- Aumento gradual do consumo de fibras;</a:t>
            </a:r>
          </a:p>
          <a:p>
            <a:r>
              <a:rPr lang="pt-BR" dirty="0"/>
              <a:t>Os SCFA formados na fermentação podem atuar na prevenção do câncer de cólon e reto.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0492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Contextualização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Fibra</a:t>
            </a:r>
            <a:r>
              <a:rPr lang="en-US" dirty="0"/>
              <a:t> </a:t>
            </a:r>
            <a:r>
              <a:rPr lang="en-US" dirty="0" err="1"/>
              <a:t>Alimentar</a:t>
            </a:r>
            <a:r>
              <a:rPr lang="en-US" dirty="0"/>
              <a:t> </a:t>
            </a:r>
            <a:r>
              <a:rPr lang="en-US" dirty="0" err="1"/>
              <a:t>teve</a:t>
            </a:r>
            <a:r>
              <a:rPr lang="en-US" dirty="0"/>
              <a:t>-se </a:t>
            </a:r>
            <a:r>
              <a:rPr lang="en-US" dirty="0" err="1"/>
              <a:t>designada</a:t>
            </a:r>
            <a:r>
              <a:rPr lang="en-US" dirty="0"/>
              <a:t> nesses </a:t>
            </a:r>
            <a:r>
              <a:rPr lang="en-US" dirty="0" err="1"/>
              <a:t>termos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Hipsley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1953</a:t>
            </a:r>
            <a:r>
              <a:rPr lang="en-US" dirty="0"/>
              <a:t>), </a:t>
            </a:r>
            <a:r>
              <a:rPr lang="en-US" dirty="0" err="1"/>
              <a:t>quem</a:t>
            </a:r>
            <a:r>
              <a:rPr lang="en-US" dirty="0"/>
              <a:t> </a:t>
            </a:r>
            <a:r>
              <a:rPr lang="en-US" dirty="0" err="1"/>
              <a:t>definiu</a:t>
            </a:r>
            <a:r>
              <a:rPr lang="en-US" dirty="0"/>
              <a:t> </a:t>
            </a:r>
            <a:r>
              <a:rPr lang="en-US" dirty="0" err="1"/>
              <a:t>fibra</a:t>
            </a:r>
            <a:r>
              <a:rPr lang="en-US" dirty="0"/>
              <a:t> da </a:t>
            </a:r>
            <a:r>
              <a:rPr lang="en-US" dirty="0" err="1"/>
              <a:t>dieta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constituintes</a:t>
            </a:r>
            <a:r>
              <a:rPr lang="en-US" dirty="0"/>
              <a:t> </a:t>
            </a:r>
            <a:r>
              <a:rPr lang="en-US" dirty="0" err="1"/>
              <a:t>não-digeríveis</a:t>
            </a:r>
            <a:r>
              <a:rPr lang="en-US" dirty="0"/>
              <a:t> da </a:t>
            </a:r>
            <a:r>
              <a:rPr lang="en-US" dirty="0" err="1"/>
              <a:t>parede</a:t>
            </a:r>
            <a:r>
              <a:rPr lang="en-US" dirty="0"/>
              <a:t> da </a:t>
            </a:r>
            <a:r>
              <a:rPr lang="en-US" dirty="0" err="1"/>
              <a:t>célula</a:t>
            </a:r>
            <a:r>
              <a:rPr lang="en-US" dirty="0"/>
              <a:t> vegetal. A </a:t>
            </a:r>
            <a:r>
              <a:rPr lang="en-US" dirty="0" err="1"/>
              <a:t>partir</a:t>
            </a:r>
            <a:r>
              <a:rPr lang="en-US" dirty="0"/>
              <a:t> </a:t>
            </a:r>
            <a:r>
              <a:rPr lang="en-US" dirty="0" err="1"/>
              <a:t>daí</a:t>
            </a:r>
            <a:r>
              <a:rPr lang="en-US" dirty="0"/>
              <a:t> </a:t>
            </a:r>
            <a:r>
              <a:rPr lang="en-US" dirty="0" err="1"/>
              <a:t>houve</a:t>
            </a:r>
            <a:r>
              <a:rPr lang="en-US" dirty="0"/>
              <a:t> </a:t>
            </a:r>
            <a:r>
              <a:rPr lang="en-US" dirty="0" err="1"/>
              <a:t>múltíplas</a:t>
            </a:r>
            <a:r>
              <a:rPr lang="en-US" dirty="0"/>
              <a:t> </a:t>
            </a:r>
            <a:r>
              <a:rPr lang="en-US" dirty="0" err="1"/>
              <a:t>revisões</a:t>
            </a:r>
            <a:r>
              <a:rPr lang="en-US" dirty="0"/>
              <a:t> para </a:t>
            </a:r>
            <a:r>
              <a:rPr lang="en-US" dirty="0" err="1"/>
              <a:t>essa</a:t>
            </a:r>
            <a:r>
              <a:rPr lang="en-US" dirty="0"/>
              <a:t> </a:t>
            </a:r>
            <a:r>
              <a:rPr lang="en-US" dirty="0" err="1"/>
              <a:t>definição</a:t>
            </a:r>
            <a:r>
              <a:rPr lang="en-US" dirty="0"/>
              <a:t>.</a:t>
            </a:r>
          </a:p>
          <a:p>
            <a:r>
              <a:rPr lang="en-US" dirty="0"/>
              <a:t> </a:t>
            </a:r>
            <a:r>
              <a:rPr lang="en-US" dirty="0" err="1"/>
              <a:t>Botânicos</a:t>
            </a:r>
            <a:r>
              <a:rPr lang="en-US" dirty="0"/>
              <a:t> </a:t>
            </a:r>
            <a:r>
              <a:rPr lang="en-US" dirty="0" err="1"/>
              <a:t>definem</a:t>
            </a:r>
            <a:r>
              <a:rPr lang="en-US" dirty="0"/>
              <a:t> </a:t>
            </a:r>
            <a:r>
              <a:rPr lang="en-US" dirty="0" err="1"/>
              <a:t>fibra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parte dos </a:t>
            </a:r>
            <a:r>
              <a:rPr lang="en-US" dirty="0" err="1"/>
              <a:t>orgãos</a:t>
            </a:r>
            <a:r>
              <a:rPr lang="en-US" dirty="0"/>
              <a:t> dos </a:t>
            </a:r>
            <a:r>
              <a:rPr lang="en-US" dirty="0" err="1"/>
              <a:t>vegetais,os</a:t>
            </a:r>
            <a:r>
              <a:rPr lang="en-US" dirty="0"/>
              <a:t> </a:t>
            </a:r>
            <a:r>
              <a:rPr lang="en-US" dirty="0" err="1"/>
              <a:t>consumidores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substância</a:t>
            </a:r>
            <a:r>
              <a:rPr lang="en-US" dirty="0"/>
              <a:t> </a:t>
            </a:r>
            <a:r>
              <a:rPr lang="en-US" dirty="0" err="1"/>
              <a:t>obtida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dieta</a:t>
            </a:r>
            <a:r>
              <a:rPr lang="en-US" dirty="0"/>
              <a:t> e </a:t>
            </a:r>
            <a:r>
              <a:rPr lang="en-US" dirty="0" err="1"/>
              <a:t>benéfica</a:t>
            </a:r>
            <a:r>
              <a:rPr lang="en-US" dirty="0"/>
              <a:t> á </a:t>
            </a:r>
            <a:r>
              <a:rPr lang="en-US" dirty="0" err="1"/>
              <a:t>saúde</a:t>
            </a:r>
            <a:r>
              <a:rPr lang="en-US" dirty="0"/>
              <a:t> e as </a:t>
            </a:r>
            <a:r>
              <a:rPr lang="en-US" dirty="0" err="1"/>
              <a:t>indústrias</a:t>
            </a:r>
            <a:r>
              <a:rPr lang="en-US" dirty="0"/>
              <a:t> </a:t>
            </a:r>
            <a:r>
              <a:rPr lang="en-US" dirty="0" err="1"/>
              <a:t>alimentícias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objeto</a:t>
            </a:r>
            <a:r>
              <a:rPr lang="en-US" dirty="0"/>
              <a:t> de marketing.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53261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2" y="2180496"/>
            <a:ext cx="11391733" cy="426792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1600" i="1" dirty="0"/>
              <a:t>-Tabela TACO 4ª edição revisada;</a:t>
            </a:r>
          </a:p>
          <a:p>
            <a:pPr marL="0" indent="0">
              <a:buNone/>
            </a:pPr>
            <a:r>
              <a:rPr lang="pt-BR" sz="1600" i="1" dirty="0"/>
              <a:t>-Pub </a:t>
            </a:r>
            <a:r>
              <a:rPr lang="pt-BR" sz="1600" i="1" dirty="0" err="1"/>
              <a:t>med</a:t>
            </a:r>
            <a:r>
              <a:rPr lang="pt-BR" sz="1600" i="1" dirty="0"/>
              <a:t> </a:t>
            </a:r>
            <a:r>
              <a:rPr lang="pt-BR" sz="1600" i="1" dirty="0" err="1"/>
              <a:t>foods</a:t>
            </a:r>
            <a:r>
              <a:rPr lang="pt-BR" sz="1600" i="1" dirty="0"/>
              <a:t> central (</a:t>
            </a:r>
            <a:r>
              <a:rPr lang="pt-BR" sz="1600" i="1" dirty="0" err="1"/>
              <a:t>ncbi</a:t>
            </a:r>
            <a:r>
              <a:rPr lang="pt-BR" sz="1600" i="1" dirty="0"/>
              <a:t>);</a:t>
            </a:r>
          </a:p>
          <a:p>
            <a:pPr marL="0" indent="0">
              <a:buNone/>
            </a:pPr>
            <a:r>
              <a:rPr lang="pt-BR" sz="1600" i="1" dirty="0"/>
              <a:t>-U. S </a:t>
            </a:r>
            <a:r>
              <a:rPr lang="pt-BR" sz="1600" i="1" dirty="0" err="1"/>
              <a:t>National</a:t>
            </a:r>
            <a:r>
              <a:rPr lang="pt-BR" sz="1600" i="1" dirty="0"/>
              <a:t> Library </a:t>
            </a:r>
            <a:r>
              <a:rPr lang="pt-BR" sz="1600" i="1" dirty="0" err="1"/>
              <a:t>of</a:t>
            </a:r>
            <a:r>
              <a:rPr lang="pt-BR" sz="1600" i="1" dirty="0"/>
              <a:t> medicine; </a:t>
            </a:r>
            <a:r>
              <a:rPr lang="pt-BR" sz="1600" i="1" dirty="0" err="1"/>
              <a:t>Devinder</a:t>
            </a:r>
            <a:r>
              <a:rPr lang="pt-BR" sz="1600" i="1" dirty="0"/>
              <a:t> </a:t>
            </a:r>
            <a:r>
              <a:rPr lang="pt-BR" sz="1600" i="1" dirty="0" err="1"/>
              <a:t>Dhingra</a:t>
            </a:r>
            <a:r>
              <a:rPr lang="pt-BR" sz="1600" i="1" dirty="0"/>
              <a:t> </a:t>
            </a:r>
            <a:r>
              <a:rPr lang="pt-BR" sz="1600" i="1" dirty="0" err="1"/>
              <a:t>and</a:t>
            </a:r>
            <a:r>
              <a:rPr lang="pt-BR" sz="1600" i="1" dirty="0"/>
              <a:t> Mona Michael: </a:t>
            </a:r>
            <a:r>
              <a:rPr lang="en-US" sz="1600" b="1" i="1" dirty="0"/>
              <a:t>Dietary </a:t>
            </a:r>
            <a:r>
              <a:rPr lang="en-US" sz="1600" b="1" i="1" dirty="0" err="1"/>
              <a:t>fibre</a:t>
            </a:r>
            <a:r>
              <a:rPr lang="en-US" sz="1600" b="1" i="1" dirty="0"/>
              <a:t> in foods: a review;</a:t>
            </a:r>
          </a:p>
          <a:p>
            <a:pPr marL="0" indent="0">
              <a:buNone/>
            </a:pPr>
            <a:r>
              <a:rPr lang="pt-BR" sz="1600" i="1" dirty="0"/>
              <a:t>-Pesquisas de orçamentos familiares IBGE;</a:t>
            </a:r>
          </a:p>
          <a:p>
            <a:pPr marL="0" indent="0">
              <a:buNone/>
            </a:pPr>
            <a:r>
              <a:rPr lang="pt-BR" sz="1600" i="1" dirty="0"/>
              <a:t>-</a:t>
            </a:r>
            <a:r>
              <a:rPr lang="pt-BR" sz="1600" i="1" dirty="0" err="1"/>
              <a:t>Codex</a:t>
            </a:r>
            <a:r>
              <a:rPr lang="pt-BR" sz="1600" i="1" dirty="0"/>
              <a:t> </a:t>
            </a:r>
            <a:r>
              <a:rPr lang="pt-BR" sz="1600" i="1" dirty="0" err="1"/>
              <a:t>dietary</a:t>
            </a:r>
            <a:r>
              <a:rPr lang="pt-BR" sz="1600" i="1" dirty="0"/>
              <a:t> </a:t>
            </a:r>
            <a:r>
              <a:rPr lang="pt-BR" sz="1600" i="1" dirty="0" err="1"/>
              <a:t>fibre</a:t>
            </a:r>
            <a:r>
              <a:rPr lang="pt-BR" sz="1600" i="1" dirty="0"/>
              <a:t> </a:t>
            </a:r>
            <a:r>
              <a:rPr lang="pt-BR" sz="1600" i="1" dirty="0" err="1"/>
              <a:t>definition</a:t>
            </a:r>
            <a:r>
              <a:rPr lang="pt-BR" sz="1600" i="1" dirty="0"/>
              <a:t> – </a:t>
            </a:r>
            <a:r>
              <a:rPr lang="pt-BR" sz="1600" i="1" dirty="0" err="1"/>
              <a:t>Justification</a:t>
            </a:r>
            <a:r>
              <a:rPr lang="pt-BR" sz="1600" i="1" dirty="0"/>
              <a:t> for </a:t>
            </a:r>
            <a:r>
              <a:rPr lang="pt-BR" sz="1600" i="1" dirty="0" err="1"/>
              <a:t>inclusion</a:t>
            </a:r>
            <a:r>
              <a:rPr lang="pt-BR" sz="1600" i="1" dirty="0"/>
              <a:t> </a:t>
            </a:r>
            <a:r>
              <a:rPr lang="pt-BR" sz="1600" i="1" dirty="0" err="1"/>
              <a:t>of</a:t>
            </a:r>
            <a:r>
              <a:rPr lang="pt-BR" sz="1600" i="1" dirty="0"/>
              <a:t> </a:t>
            </a:r>
            <a:r>
              <a:rPr lang="pt-BR" sz="1600" i="1" dirty="0" err="1"/>
              <a:t>carbohydrates</a:t>
            </a:r>
            <a:r>
              <a:rPr lang="pt-BR" sz="1600" i="1" dirty="0"/>
              <a:t> </a:t>
            </a:r>
            <a:r>
              <a:rPr lang="pt-BR" sz="1600" i="1" dirty="0" err="1"/>
              <a:t>from</a:t>
            </a:r>
            <a:r>
              <a:rPr lang="pt-BR" sz="1600" i="1" dirty="0"/>
              <a:t> 3 </a:t>
            </a:r>
            <a:r>
              <a:rPr lang="pt-BR" sz="1600" i="1" dirty="0" err="1"/>
              <a:t>to</a:t>
            </a:r>
            <a:r>
              <a:rPr lang="pt-BR" sz="1600" i="1" dirty="0"/>
              <a:t> 9 </a:t>
            </a:r>
            <a:r>
              <a:rPr lang="pt-BR" sz="1600" i="1" dirty="0" err="1"/>
              <a:t>degrees</a:t>
            </a:r>
            <a:r>
              <a:rPr lang="pt-BR" sz="1600" i="1" dirty="0"/>
              <a:t> </a:t>
            </a:r>
            <a:r>
              <a:rPr lang="pt-BR" sz="1600" i="1" dirty="0" err="1"/>
              <a:t>of</a:t>
            </a:r>
            <a:r>
              <a:rPr lang="pt-BR" sz="1600" i="1" dirty="0"/>
              <a:t> </a:t>
            </a:r>
            <a:r>
              <a:rPr lang="pt-BR" sz="1600" i="1" dirty="0" err="1"/>
              <a:t>polymerisation</a:t>
            </a:r>
            <a:r>
              <a:rPr lang="pt-BR" sz="1600" i="1" dirty="0"/>
              <a:t> Elizabete </a:t>
            </a:r>
            <a:r>
              <a:rPr lang="pt-BR" sz="1600" i="1" dirty="0" err="1"/>
              <a:t>Wenzel</a:t>
            </a:r>
            <a:r>
              <a:rPr lang="pt-BR" sz="1600" i="1" dirty="0"/>
              <a:t> de Menezes , Eliana </a:t>
            </a:r>
            <a:r>
              <a:rPr lang="pt-BR" sz="1600" i="1" dirty="0" err="1"/>
              <a:t>Bistriche</a:t>
            </a:r>
            <a:r>
              <a:rPr lang="pt-BR" sz="1600" i="1" dirty="0"/>
              <a:t> </a:t>
            </a:r>
            <a:r>
              <a:rPr lang="pt-BR" sz="1600" i="1" dirty="0" err="1"/>
              <a:t>Giuntini</a:t>
            </a:r>
            <a:r>
              <a:rPr lang="pt-BR" sz="1600" i="1" dirty="0"/>
              <a:t>, </a:t>
            </a:r>
            <a:r>
              <a:rPr lang="pt-BR" sz="1600" i="1" dirty="0" err="1"/>
              <a:t>Milana</a:t>
            </a:r>
            <a:r>
              <a:rPr lang="pt-BR" sz="1600" i="1" dirty="0"/>
              <a:t> Cara </a:t>
            </a:r>
            <a:r>
              <a:rPr lang="pt-BR" sz="1600" i="1" dirty="0" err="1"/>
              <a:t>Tanasov</a:t>
            </a:r>
            <a:r>
              <a:rPr lang="pt-BR" sz="1600" i="1" dirty="0"/>
              <a:t> Dan, Fabiana Andréa Hoffmann </a:t>
            </a:r>
            <a:r>
              <a:rPr lang="pt-BR" sz="1600" i="1" dirty="0" err="1"/>
              <a:t>Sardá</a:t>
            </a:r>
            <a:r>
              <a:rPr lang="pt-BR" sz="1600" i="1" dirty="0"/>
              <a:t>, Franco Maria Lajolo;</a:t>
            </a:r>
          </a:p>
          <a:p>
            <a:pPr marL="0" indent="0">
              <a:buNone/>
            </a:pPr>
            <a:r>
              <a:rPr lang="en-US" sz="1600" dirty="0"/>
              <a:t>-DIETARY FIBRE: CHALLENGES IN PRODUCTION AND USE OF FOOD COMPOSITION DATA: </a:t>
            </a:r>
            <a:r>
              <a:rPr lang="pt-BR" sz="1600" dirty="0"/>
              <a:t>Susanne </a:t>
            </a:r>
            <a:r>
              <a:rPr lang="pt-BR" sz="1600" dirty="0" err="1"/>
              <a:t>Westenbrink</a:t>
            </a:r>
            <a:r>
              <a:rPr lang="pt-BR" sz="1600" dirty="0"/>
              <a:t>, </a:t>
            </a:r>
            <a:r>
              <a:rPr lang="pt-BR" sz="1600" dirty="0" err="1"/>
              <a:t>Kommer</a:t>
            </a:r>
            <a:r>
              <a:rPr lang="pt-BR" sz="1600" dirty="0"/>
              <a:t> </a:t>
            </a:r>
            <a:r>
              <a:rPr lang="pt-BR" sz="1600" dirty="0" err="1"/>
              <a:t>Brunt</a:t>
            </a:r>
            <a:r>
              <a:rPr lang="pt-BR" sz="1600" dirty="0"/>
              <a:t>, Jan-Willem van der </a:t>
            </a:r>
            <a:r>
              <a:rPr lang="pt-BR" sz="1600" dirty="0" err="1"/>
              <a:t>Kamp</a:t>
            </a:r>
            <a:endParaRPr lang="pt-BR" dirty="0"/>
          </a:p>
          <a:p>
            <a:pPr marL="0" indent="0">
              <a:buNone/>
            </a:pPr>
            <a:r>
              <a:rPr lang="pt-BR" sz="1600" dirty="0"/>
              <a:t>-CODEX DIETARY FIBRE DEFINITION – JUSTIFICATION FOR INCLUSION OF CARBOHYDRATES FROM 3 TO 9 DEGREES OF POLYMERISATION: Elizabete </a:t>
            </a:r>
            <a:r>
              <a:rPr lang="pt-BR" sz="1600" dirty="0" err="1"/>
              <a:t>Wenzel</a:t>
            </a:r>
            <a:r>
              <a:rPr lang="pt-BR" sz="1600" dirty="0"/>
              <a:t> de Menezes, Eliana </a:t>
            </a:r>
            <a:r>
              <a:rPr lang="pt-BR" sz="1600" dirty="0" err="1"/>
              <a:t>Bistriche</a:t>
            </a:r>
            <a:r>
              <a:rPr lang="pt-BR" sz="1600" dirty="0"/>
              <a:t> </a:t>
            </a:r>
            <a:r>
              <a:rPr lang="pt-BR" sz="1600" dirty="0" err="1"/>
              <a:t>Giuntini</a:t>
            </a:r>
            <a:r>
              <a:rPr lang="pt-BR" sz="1600" dirty="0"/>
              <a:t>, </a:t>
            </a:r>
            <a:r>
              <a:rPr lang="pt-BR" sz="1600" dirty="0" err="1"/>
              <a:t>Milana</a:t>
            </a:r>
            <a:r>
              <a:rPr lang="pt-BR" sz="1600" dirty="0"/>
              <a:t> Cara </a:t>
            </a:r>
            <a:r>
              <a:rPr lang="pt-BR" sz="1600" dirty="0" err="1"/>
              <a:t>Tanasov</a:t>
            </a:r>
            <a:r>
              <a:rPr lang="pt-BR" sz="1600" dirty="0"/>
              <a:t> Dan, Fabiana Andréa Hoffmann </a:t>
            </a:r>
            <a:r>
              <a:rPr lang="pt-BR" sz="1600" dirty="0" err="1"/>
              <a:t>Sardá</a:t>
            </a:r>
            <a:r>
              <a:rPr lang="pt-BR" sz="1600" dirty="0"/>
              <a:t>, Franco Maria Lajolo</a:t>
            </a:r>
          </a:p>
          <a:p>
            <a:pPr marL="0" indent="0">
              <a:buNone/>
            </a:pPr>
            <a:r>
              <a:rPr lang="pt-BR" sz="1600" dirty="0"/>
              <a:t>-</a:t>
            </a:r>
            <a:r>
              <a:rPr lang="en-US" sz="1600" dirty="0"/>
              <a:t>IMPACT OF DIETARY FIBER ENERGY ON THE CALCULATION OF FOOD TOTAL ENERGY VALUE IN THE BRAZILIAN FOOD COMPOSITION DATABASE: </a:t>
            </a:r>
            <a:r>
              <a:rPr lang="pt-BR" sz="1600" dirty="0"/>
              <a:t>Elizabete </a:t>
            </a:r>
            <a:r>
              <a:rPr lang="pt-BR" sz="1600" dirty="0" err="1"/>
              <a:t>Wenzel</a:t>
            </a:r>
            <a:r>
              <a:rPr lang="pt-BR" sz="1600" dirty="0"/>
              <a:t> de Menezes, Fernanda Grande, Eliana </a:t>
            </a:r>
            <a:r>
              <a:rPr lang="pt-BR" sz="1600" dirty="0" err="1"/>
              <a:t>Bistriche</a:t>
            </a:r>
            <a:r>
              <a:rPr lang="pt-BR" sz="1600" dirty="0"/>
              <a:t> </a:t>
            </a:r>
            <a:r>
              <a:rPr lang="pt-BR" sz="1600" dirty="0" err="1"/>
              <a:t>Giuntini</a:t>
            </a:r>
            <a:r>
              <a:rPr lang="pt-BR" sz="1600" dirty="0"/>
              <a:t>, </a:t>
            </a:r>
            <a:r>
              <a:rPr lang="pt-BR" sz="1600" dirty="0" err="1"/>
              <a:t>Tássia</a:t>
            </a:r>
            <a:r>
              <a:rPr lang="pt-BR" sz="1600" dirty="0"/>
              <a:t> do Vale Cardoso Lopes, </a:t>
            </a:r>
            <a:r>
              <a:rPr lang="pt-BR" sz="1600" dirty="0" err="1"/>
              <a:t>Milana</a:t>
            </a:r>
            <a:r>
              <a:rPr lang="pt-BR" sz="1600" dirty="0"/>
              <a:t> Cara </a:t>
            </a:r>
            <a:r>
              <a:rPr lang="pt-BR" sz="1600" dirty="0" err="1"/>
              <a:t>Tanasov</a:t>
            </a:r>
            <a:r>
              <a:rPr lang="pt-BR" sz="1600" dirty="0"/>
              <a:t> Dan, Samira Bernardino Ramos do Prado, </a:t>
            </a:r>
            <a:r>
              <a:rPr lang="pt-BR" sz="1600" dirty="0" err="1"/>
              <a:t>Bernadette</a:t>
            </a:r>
            <a:r>
              <a:rPr lang="pt-BR" sz="1600" dirty="0"/>
              <a:t> Dora </a:t>
            </a:r>
            <a:r>
              <a:rPr lang="pt-BR" sz="1600" dirty="0" err="1"/>
              <a:t>Gombossy</a:t>
            </a:r>
            <a:r>
              <a:rPr lang="pt-BR" sz="1600" dirty="0"/>
              <a:t> de Melo Franco, U. Ruth </a:t>
            </a:r>
            <a:r>
              <a:rPr lang="pt-BR" sz="1600" dirty="0" err="1"/>
              <a:t>Charrondière</a:t>
            </a:r>
            <a:r>
              <a:rPr lang="pt-BR" sz="1600" dirty="0"/>
              <a:t>, Franco Maria Lajolo</a:t>
            </a:r>
          </a:p>
          <a:p>
            <a:pPr marL="0" indent="0">
              <a:buNone/>
            </a:pPr>
            <a:r>
              <a:rPr lang="pt-BR" sz="1600" dirty="0"/>
              <a:t>-FIBRA ALIMENTAR: MÉTODOS ANALÍTICOS: apresentação de Eric de Castro </a:t>
            </a:r>
            <a:r>
              <a:rPr lang="pt-BR" sz="1600" dirty="0" err="1"/>
              <a:t>Tobaruela</a:t>
            </a:r>
            <a:r>
              <a:rPr lang="pt-BR" sz="1600" dirty="0"/>
              <a:t> - farmacêutico - UFC </a:t>
            </a:r>
          </a:p>
          <a:p>
            <a:pPr marL="0" indent="0">
              <a:buNone/>
            </a:pPr>
            <a:r>
              <a:rPr lang="pt-BR" sz="1600" dirty="0"/>
              <a:t>-MECHANISMS OF PRIMARY CANCER PREVENTION BY BUTYRATE AND OTHER PRODUCTS FORMED DURING GUT FLORA-MEDIATED FERMENTATION OF DIETARY FIBRE: Daniel </a:t>
            </a:r>
            <a:r>
              <a:rPr lang="pt-BR" sz="1600" dirty="0" err="1"/>
              <a:t>Scharlau</a:t>
            </a:r>
            <a:r>
              <a:rPr lang="pt-BR" sz="1600" dirty="0"/>
              <a:t> , </a:t>
            </a:r>
            <a:r>
              <a:rPr lang="pt-BR" sz="1600" dirty="0" err="1"/>
              <a:t>Anke</a:t>
            </a:r>
            <a:r>
              <a:rPr lang="pt-BR" sz="1600" dirty="0"/>
              <a:t> </a:t>
            </a:r>
            <a:r>
              <a:rPr lang="pt-BR" sz="1600" dirty="0" err="1"/>
              <a:t>Borowicki</a:t>
            </a:r>
            <a:r>
              <a:rPr lang="pt-BR" sz="1600" dirty="0"/>
              <a:t>, Nina </a:t>
            </a:r>
            <a:r>
              <a:rPr lang="pt-BR" sz="1600" dirty="0" err="1"/>
              <a:t>Habermann</a:t>
            </a:r>
            <a:r>
              <a:rPr lang="pt-BR" sz="1600" dirty="0"/>
              <a:t>, Thomas </a:t>
            </a:r>
            <a:r>
              <a:rPr lang="pt-BR" sz="1600" dirty="0" err="1"/>
              <a:t>Hofmann</a:t>
            </a:r>
            <a:r>
              <a:rPr lang="pt-BR" sz="1600" dirty="0"/>
              <a:t>, </a:t>
            </a:r>
            <a:r>
              <a:rPr lang="pt-BR" sz="1600" dirty="0" err="1"/>
              <a:t>Stefanie</a:t>
            </a:r>
            <a:r>
              <a:rPr lang="pt-BR" sz="1600" dirty="0"/>
              <a:t> </a:t>
            </a:r>
            <a:r>
              <a:rPr lang="pt-BR" sz="1600" dirty="0" err="1"/>
              <a:t>Klenow</a:t>
            </a:r>
            <a:r>
              <a:rPr lang="pt-BR" sz="1600" dirty="0"/>
              <a:t>, Claudia </a:t>
            </a:r>
            <a:r>
              <a:rPr lang="pt-BR" sz="1600" dirty="0" err="1"/>
              <a:t>Miene</a:t>
            </a:r>
            <a:r>
              <a:rPr lang="pt-BR" sz="1600" dirty="0"/>
              <a:t>, </a:t>
            </a:r>
            <a:r>
              <a:rPr lang="pt-BR" sz="1600" dirty="0" err="1"/>
              <a:t>Umang</a:t>
            </a:r>
            <a:r>
              <a:rPr lang="pt-BR" sz="1600" dirty="0"/>
              <a:t> </a:t>
            </a:r>
            <a:r>
              <a:rPr lang="pt-BR" sz="1600" dirty="0" err="1"/>
              <a:t>Munjal</a:t>
            </a:r>
            <a:r>
              <a:rPr lang="pt-BR" sz="1600" dirty="0"/>
              <a:t>, </a:t>
            </a:r>
            <a:r>
              <a:rPr lang="pt-BR" sz="1600" dirty="0" err="1"/>
              <a:t>Katrin</a:t>
            </a:r>
            <a:r>
              <a:rPr lang="pt-BR" sz="1600" dirty="0"/>
              <a:t> Stein, Michael </a:t>
            </a:r>
            <a:r>
              <a:rPr lang="pt-BR" sz="1600" dirty="0" err="1"/>
              <a:t>Glei</a:t>
            </a:r>
            <a:r>
              <a:rPr lang="pt-BR" sz="1600" dirty="0"/>
              <a:t>; </a:t>
            </a:r>
            <a:r>
              <a:rPr lang="pt-BR" sz="1600" dirty="0" err="1"/>
              <a:t>Institute</a:t>
            </a:r>
            <a:r>
              <a:rPr lang="pt-BR" sz="1600" dirty="0"/>
              <a:t> for </a:t>
            </a:r>
            <a:r>
              <a:rPr lang="pt-BR" sz="1600" dirty="0" err="1"/>
              <a:t>Nutrition</a:t>
            </a:r>
            <a:r>
              <a:rPr lang="pt-BR" sz="1600" dirty="0"/>
              <a:t>.</a:t>
            </a:r>
          </a:p>
          <a:p>
            <a:pPr marL="0" indent="0">
              <a:buNone/>
            </a:pPr>
            <a:endParaRPr lang="pt-BR" sz="1600" dirty="0"/>
          </a:p>
          <a:p>
            <a:pPr marL="0" indent="0">
              <a:buNone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185359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O que é fibra alimentar?</a:t>
            </a:r>
          </a:p>
          <a:p>
            <a:pPr marL="0" indent="0">
              <a:buNone/>
            </a:pPr>
            <a:r>
              <a:rPr lang="en-US" sz="2000" dirty="0"/>
              <a:t>Dietary fiber, also known as </a:t>
            </a:r>
            <a:r>
              <a:rPr lang="en-US" sz="2000" i="1" dirty="0"/>
              <a:t>roughage (“</a:t>
            </a:r>
            <a:r>
              <a:rPr lang="en-US" sz="2000" i="1" dirty="0" err="1"/>
              <a:t>fibra</a:t>
            </a:r>
            <a:r>
              <a:rPr lang="en-US" sz="2000" i="1" dirty="0"/>
              <a:t>”)</a:t>
            </a:r>
            <a:r>
              <a:rPr lang="en-US" sz="2000" dirty="0"/>
              <a:t> or bulk (“volume”), </a:t>
            </a:r>
            <a:r>
              <a:rPr lang="pt-BR" sz="2000" dirty="0" err="1"/>
              <a:t>is</a:t>
            </a:r>
            <a:r>
              <a:rPr lang="pt-BR" sz="2000" dirty="0"/>
              <a:t> </a:t>
            </a:r>
            <a:r>
              <a:rPr lang="pt-BR" sz="2000" dirty="0" err="1"/>
              <a:t>that</a:t>
            </a:r>
            <a:r>
              <a:rPr lang="pt-BR" sz="2000" dirty="0"/>
              <a:t> </a:t>
            </a:r>
            <a:r>
              <a:rPr lang="pt-BR" sz="2000" dirty="0" err="1"/>
              <a:t>part</a:t>
            </a:r>
            <a:r>
              <a:rPr lang="pt-BR" sz="2000" dirty="0"/>
              <a:t> </a:t>
            </a:r>
            <a:r>
              <a:rPr lang="pt-BR" sz="2000" dirty="0" err="1"/>
              <a:t>of</a:t>
            </a:r>
            <a:r>
              <a:rPr lang="pt-BR" sz="2000" dirty="0"/>
              <a:t> </a:t>
            </a:r>
            <a:r>
              <a:rPr lang="pt-BR" sz="2000" dirty="0" err="1"/>
              <a:t>plant</a:t>
            </a:r>
            <a:r>
              <a:rPr lang="pt-BR" sz="2000" dirty="0"/>
              <a:t> material in </a:t>
            </a:r>
            <a:r>
              <a:rPr lang="pt-BR" sz="2000" dirty="0" err="1"/>
              <a:t>the</a:t>
            </a:r>
            <a:r>
              <a:rPr lang="pt-BR" sz="2000" dirty="0"/>
              <a:t> diet </a:t>
            </a:r>
            <a:r>
              <a:rPr lang="pt-BR" sz="2000" dirty="0" err="1"/>
              <a:t>which</a:t>
            </a:r>
            <a:r>
              <a:rPr lang="pt-BR" sz="2000" dirty="0"/>
              <a:t> </a:t>
            </a:r>
            <a:r>
              <a:rPr lang="pt-BR" sz="2000" dirty="0" err="1"/>
              <a:t>is</a:t>
            </a:r>
            <a:r>
              <a:rPr lang="pt-BR" sz="2000" dirty="0"/>
              <a:t> </a:t>
            </a:r>
            <a:r>
              <a:rPr lang="pt-BR" sz="2000" dirty="0" err="1"/>
              <a:t>resistant</a:t>
            </a:r>
            <a:r>
              <a:rPr lang="pt-BR" sz="2000" dirty="0"/>
              <a:t> </a:t>
            </a:r>
            <a:r>
              <a:rPr lang="pt-BR" sz="2000" dirty="0" err="1"/>
              <a:t>to</a:t>
            </a:r>
            <a:r>
              <a:rPr lang="pt-BR" sz="2000" dirty="0"/>
              <a:t> </a:t>
            </a:r>
            <a:r>
              <a:rPr lang="pt-BR" sz="2000" dirty="0" err="1"/>
              <a:t>enzymatic</a:t>
            </a:r>
            <a:r>
              <a:rPr lang="pt-BR" sz="2000" dirty="0"/>
              <a:t> </a:t>
            </a:r>
            <a:r>
              <a:rPr lang="pt-BR" sz="2000" dirty="0" err="1"/>
              <a:t>digestion</a:t>
            </a:r>
            <a:r>
              <a:rPr lang="pt-BR" sz="2000" dirty="0"/>
              <a:t>. It includes </a:t>
            </a:r>
            <a:r>
              <a:rPr lang="pt-BR" sz="2000" dirty="0" err="1"/>
              <a:t>cellulose</a:t>
            </a:r>
            <a:r>
              <a:rPr lang="pt-BR" sz="2000" dirty="0"/>
              <a:t>, </a:t>
            </a:r>
            <a:r>
              <a:rPr lang="pt-BR" sz="2000" dirty="0" err="1"/>
              <a:t>noncellulosic</a:t>
            </a:r>
            <a:r>
              <a:rPr lang="pt-BR" sz="2000" dirty="0"/>
              <a:t> </a:t>
            </a:r>
            <a:r>
              <a:rPr lang="pt-BR" sz="2000" dirty="0" err="1"/>
              <a:t>polysaccharides</a:t>
            </a:r>
            <a:r>
              <a:rPr lang="pt-BR" sz="2000" dirty="0"/>
              <a:t> </a:t>
            </a:r>
            <a:r>
              <a:rPr lang="pt-BR" sz="2000" dirty="0" err="1"/>
              <a:t>such</a:t>
            </a:r>
            <a:r>
              <a:rPr lang="pt-BR" sz="2000" dirty="0"/>
              <a:t> as </a:t>
            </a:r>
            <a:r>
              <a:rPr lang="pt-BR" sz="2000" dirty="0" err="1"/>
              <a:t>hemicellulose</a:t>
            </a:r>
            <a:r>
              <a:rPr lang="pt-BR" sz="2000" dirty="0"/>
              <a:t>, </a:t>
            </a:r>
            <a:r>
              <a:rPr lang="pt-BR" sz="2000" dirty="0" err="1"/>
              <a:t>pectic</a:t>
            </a:r>
            <a:r>
              <a:rPr lang="pt-BR" sz="2000" dirty="0"/>
              <a:t> </a:t>
            </a:r>
            <a:r>
              <a:rPr lang="pt-BR" sz="2000" dirty="0" err="1"/>
              <a:t>substances</a:t>
            </a:r>
            <a:r>
              <a:rPr lang="pt-BR" sz="2000" dirty="0"/>
              <a:t>, </a:t>
            </a:r>
            <a:r>
              <a:rPr lang="pt-BR" sz="2000" dirty="0" err="1"/>
              <a:t>gums</a:t>
            </a:r>
            <a:r>
              <a:rPr lang="pt-BR" sz="2000" dirty="0"/>
              <a:t>, </a:t>
            </a:r>
            <a:r>
              <a:rPr lang="pt-BR" sz="2000" dirty="0" err="1"/>
              <a:t>mucilages</a:t>
            </a:r>
            <a:r>
              <a:rPr lang="pt-BR" sz="2000" dirty="0"/>
              <a:t> </a:t>
            </a:r>
            <a:r>
              <a:rPr lang="pt-BR" sz="2000" dirty="0" err="1"/>
              <a:t>and</a:t>
            </a:r>
            <a:r>
              <a:rPr lang="pt-BR" sz="2000" dirty="0"/>
              <a:t> a non-</a:t>
            </a:r>
            <a:r>
              <a:rPr lang="pt-BR" sz="2000" dirty="0" err="1"/>
              <a:t>carbohydrate</a:t>
            </a:r>
            <a:r>
              <a:rPr lang="pt-BR" sz="2000" dirty="0"/>
              <a:t> </a:t>
            </a:r>
            <a:r>
              <a:rPr lang="pt-BR" sz="2000" dirty="0" err="1"/>
              <a:t>component</a:t>
            </a:r>
            <a:r>
              <a:rPr lang="pt-BR" sz="2000" dirty="0"/>
              <a:t> </a:t>
            </a:r>
            <a:r>
              <a:rPr lang="pt-BR" sz="2000" dirty="0" err="1"/>
              <a:t>lignin</a:t>
            </a:r>
            <a:r>
              <a:rPr lang="pt-BR" sz="2000" dirty="0"/>
              <a:t>.</a:t>
            </a:r>
            <a:r>
              <a:rPr lang="en-US" sz="2000" dirty="0"/>
              <a:t>Unlike other food components, such as fats or proteins, fiber isn't digested. Instead, it passes relatively intact through your stomach and is </a:t>
            </a:r>
            <a:r>
              <a:rPr lang="pt-BR" sz="2000" dirty="0" err="1"/>
              <a:t>fermented</a:t>
            </a:r>
            <a:r>
              <a:rPr lang="pt-BR" sz="2000" dirty="0"/>
              <a:t> </a:t>
            </a:r>
            <a:r>
              <a:rPr lang="pt-BR" sz="2000" dirty="0" err="1"/>
              <a:t>by</a:t>
            </a:r>
            <a:r>
              <a:rPr lang="pt-BR" sz="2000" dirty="0"/>
              <a:t> </a:t>
            </a:r>
            <a:r>
              <a:rPr lang="pt-BR" sz="2000" dirty="0" err="1"/>
              <a:t>colonic</a:t>
            </a:r>
            <a:r>
              <a:rPr lang="pt-BR" sz="2000" dirty="0"/>
              <a:t> </a:t>
            </a:r>
            <a:r>
              <a:rPr lang="pt-BR" sz="2000" dirty="0" err="1"/>
              <a:t>bacteria</a:t>
            </a:r>
            <a:r>
              <a:rPr lang="pt-BR" sz="2000" dirty="0"/>
              <a:t> in </a:t>
            </a:r>
            <a:r>
              <a:rPr lang="pt-BR" sz="2000" dirty="0" err="1"/>
              <a:t>the</a:t>
            </a:r>
            <a:r>
              <a:rPr lang="pt-BR" sz="2000" dirty="0"/>
              <a:t> intestines.</a:t>
            </a:r>
            <a:endParaRPr lang="pt-BR" dirty="0"/>
          </a:p>
          <a:p>
            <a:pPr marL="0" indent="0">
              <a:buNone/>
            </a:pPr>
            <a:endParaRPr lang="pt-BR" sz="2800" b="1" dirty="0"/>
          </a:p>
          <a:p>
            <a:pPr marL="0" indent="0">
              <a:buNone/>
            </a:pP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011268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81192" y="2180496"/>
            <a:ext cx="11610808" cy="4442180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Fibra alimentar é constituída de polímeros de carboidratos* com dez* ou mais unidades monoméricas, que não são hidrolisados pelas enzimas endógenas no intestino delgado e que podem pertencer a três categorias: </a:t>
            </a:r>
          </a:p>
          <a:p>
            <a:r>
              <a:rPr lang="pt-BR" dirty="0"/>
              <a:t>Polímeros de carboidratos comestíveis que ocorrem naturalmente nos alimentos na forma como são consumidos;</a:t>
            </a:r>
          </a:p>
          <a:p>
            <a:r>
              <a:rPr lang="pt-BR" dirty="0"/>
              <a:t> Polímeros de carboidratos obtidos de material cru por meio físico, químico ou enzimático e que tenham comprovado efeito fisiológico benéfico sobre a saúde humana, de acordo com evidências científicas propostas e aceitas por autoridades competentes; </a:t>
            </a:r>
          </a:p>
          <a:p>
            <a:r>
              <a:rPr lang="pt-BR" dirty="0"/>
              <a:t> Polímeros de carboidratos sintéticos que tenham comprovado efeito fisiológico benéfico sobre a saúde humana, de acordo com evidências científicas propostas e aceitas por autoridades competentes.</a:t>
            </a:r>
          </a:p>
          <a:p>
            <a:pPr marL="0" indent="0">
              <a:buNone/>
            </a:pPr>
            <a:r>
              <a:rPr lang="pt-BR" sz="1800" i="1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*a decisão de incluir carboidratos de 3 a 9 unidades monoméricas deve ser deixada as autoridades nacionais. </a:t>
            </a:r>
            <a:endParaRPr lang="pt-BR" sz="1800" dirty="0">
              <a:solidFill>
                <a:srgbClr val="59595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6511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Inclusão de oligossacarídeos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Considerando que o objetivo principal da pesquisa para fibras é de ajudar os consumidores a fazerem escolhas conscientes, discute-se a inclusão ou não de carboidratos não-disponíveis de 3-9 DP como fibra alimentar ou não:</a:t>
            </a:r>
          </a:p>
          <a:p>
            <a:r>
              <a:rPr lang="pt-BR" dirty="0"/>
              <a:t>Inulina e </a:t>
            </a:r>
            <a:r>
              <a:rPr lang="pt-BR" dirty="0" err="1"/>
              <a:t>Polidextrose</a:t>
            </a:r>
            <a:r>
              <a:rPr lang="pt-BR" dirty="0"/>
              <a:t> provem benefícios comprovados ao TGI similares á fibras de grãos;</a:t>
            </a:r>
          </a:p>
          <a:p>
            <a:r>
              <a:rPr lang="pt-BR" dirty="0"/>
              <a:t>UE considera fibras como qualquer carboidrato á partir de 3 monômeros que não é digerido nem digerido por seres humanos;</a:t>
            </a:r>
          </a:p>
          <a:p>
            <a:r>
              <a:rPr lang="pt-BR" dirty="0"/>
              <a:t>AACC = fibra é a parte comestível porém resistente á digestão no intestino delgado dos carboidratos porém completa ou parcialmente fermentada no intestino grosso.</a:t>
            </a:r>
          </a:p>
        </p:txBody>
      </p:sp>
    </p:spTree>
    <p:extLst>
      <p:ext uri="{BB962C8B-B14F-4D97-AF65-F5344CB8AC3E}">
        <p14:creationId xmlns:p14="http://schemas.microsoft.com/office/powerpoint/2010/main" val="3582139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 sobre a inclusão de polímeros de 3-9 DP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Uma única e harmônica definição para DF levaria á benefícios aos consumidores, aos compiladores de tabelas nutricionais, á indústria e à ciência:</a:t>
            </a:r>
          </a:p>
          <a:p>
            <a:r>
              <a:rPr lang="pt-BR" dirty="0"/>
              <a:t>Possibilitaria comparação de ingestão de fibra de populações de diferentes regiões geográficas e a interpretação desses dados para comprovações sobre efeitos fisiológicos;</a:t>
            </a:r>
          </a:p>
          <a:p>
            <a:r>
              <a:rPr lang="pt-BR" dirty="0"/>
              <a:t>Simplificaria o trabalho de compiladores/pesquisadores de composição alimentar e de agências reguladoras de qualidade;</a:t>
            </a:r>
          </a:p>
          <a:p>
            <a:r>
              <a:rPr lang="pt-BR" dirty="0"/>
              <a:t>Permite a comparação e troca de dados entre todos os estudos;</a:t>
            </a:r>
          </a:p>
          <a:p>
            <a:endParaRPr lang="pt-BR" dirty="0"/>
          </a:p>
        </p:txBody>
      </p:sp>
      <p:sp>
        <p:nvSpPr>
          <p:cNvPr id="4" name="AutoShape 2" descr="\geq 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4165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ausência de definição única ameaça a qualidade da informação nutricional;</a:t>
            </a:r>
          </a:p>
          <a:p>
            <a:r>
              <a:rPr lang="pt-BR" dirty="0"/>
              <a:t>Produtos iguais podem ter em sua tabela nutricional valores para fibra alimentar distintos.</a:t>
            </a:r>
          </a:p>
          <a:p>
            <a:endParaRPr lang="pt-BR" dirty="0"/>
          </a:p>
          <a:p>
            <a:pPr marL="0" indent="0" algn="ctr">
              <a:buNone/>
            </a:pPr>
            <a:r>
              <a:rPr lang="pt-BR" dirty="0"/>
              <a:t>  </a:t>
            </a:r>
            <a:r>
              <a:rPr lang="pt-BR" sz="2400" dirty="0"/>
              <a:t>“Não há justificação científica, metodológica ou fisiológica para considerar que carboidrato não-disponível terá comportamento diferente quando seu grau de polimerização é &lt;10 ou &gt;= 10.”</a:t>
            </a:r>
          </a:p>
          <a:p>
            <a:endParaRPr lang="pt-BR" dirty="0"/>
          </a:p>
        </p:txBody>
      </p:sp>
      <p:sp>
        <p:nvSpPr>
          <p:cNvPr id="4" name="AutoShape 2" descr="\geq "/>
          <p:cNvSpPr>
            <a:spLocks noGrp="1" noChangeAspect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dirty="0"/>
              <a:t>Resultados sobre a inclusão de polímeros de 3-9 DP</a:t>
            </a:r>
          </a:p>
        </p:txBody>
      </p:sp>
    </p:spTree>
    <p:extLst>
      <p:ext uri="{BB962C8B-B14F-4D97-AF65-F5344CB8AC3E}">
        <p14:creationId xmlns:p14="http://schemas.microsoft.com/office/powerpoint/2010/main" val="3978005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Classificação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6264" y="2116886"/>
            <a:ext cx="11029615" cy="3678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Fibras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comumente</a:t>
            </a:r>
            <a:r>
              <a:rPr lang="en-US" dirty="0"/>
              <a:t> </a:t>
            </a:r>
            <a:r>
              <a:rPr lang="en-US" dirty="0" err="1"/>
              <a:t>classificadas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solúveis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insolúveis</a:t>
            </a:r>
            <a:r>
              <a:rPr lang="en-US" dirty="0"/>
              <a:t>:</a:t>
            </a:r>
          </a:p>
          <a:p>
            <a:r>
              <a:rPr lang="en-US" b="1" dirty="0" err="1"/>
              <a:t>Fibra</a:t>
            </a:r>
            <a:r>
              <a:rPr lang="en-US" b="1" dirty="0"/>
              <a:t> </a:t>
            </a:r>
            <a:r>
              <a:rPr lang="en-US" b="1" dirty="0" err="1"/>
              <a:t>solúvel</a:t>
            </a:r>
            <a:r>
              <a:rPr lang="en-US" dirty="0"/>
              <a:t>: Dissolve-se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água</a:t>
            </a:r>
            <a:r>
              <a:rPr lang="en-US" dirty="0"/>
              <a:t> e forma um “gel-like” material.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colaborar</a:t>
            </a:r>
            <a:r>
              <a:rPr lang="en-US" dirty="0"/>
              <a:t> com a </a:t>
            </a:r>
            <a:r>
              <a:rPr lang="en-US" dirty="0" err="1"/>
              <a:t>diminuição</a:t>
            </a:r>
            <a:r>
              <a:rPr lang="en-US" dirty="0"/>
              <a:t> dos </a:t>
            </a:r>
            <a:r>
              <a:rPr lang="en-US" dirty="0" err="1"/>
              <a:t>níveis</a:t>
            </a:r>
            <a:r>
              <a:rPr lang="en-US" dirty="0"/>
              <a:t> de </a:t>
            </a:r>
            <a:r>
              <a:rPr lang="en-US" dirty="0" err="1"/>
              <a:t>glicose</a:t>
            </a:r>
            <a:r>
              <a:rPr lang="en-US" dirty="0"/>
              <a:t> e </a:t>
            </a:r>
            <a:r>
              <a:rPr lang="en-US" dirty="0" err="1"/>
              <a:t>colesterol</a:t>
            </a:r>
            <a:r>
              <a:rPr lang="en-US" dirty="0"/>
              <a:t> </a:t>
            </a:r>
            <a:r>
              <a:rPr lang="en-US" dirty="0" err="1"/>
              <a:t>sanguíneo</a:t>
            </a:r>
            <a:r>
              <a:rPr lang="en-US" dirty="0"/>
              <a:t>. </a:t>
            </a:r>
          </a:p>
          <a:p>
            <a:r>
              <a:rPr lang="en-US" b="1" dirty="0" err="1"/>
              <a:t>Fibra</a:t>
            </a:r>
            <a:r>
              <a:rPr lang="en-US" b="1" dirty="0"/>
              <a:t> </a:t>
            </a:r>
            <a:r>
              <a:rPr lang="en-US" b="1" dirty="0" err="1"/>
              <a:t>insolúvel</a:t>
            </a:r>
            <a:r>
              <a:rPr lang="en-US" b="1" dirty="0"/>
              <a:t>:</a:t>
            </a:r>
            <a:r>
              <a:rPr lang="en-US" dirty="0"/>
              <a:t> ”Promotes the movement of material through your digestive system and increases stool bulk, so it can be of benefit to those who struggle with constipation.”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18020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9491</TotalTime>
  <Words>2725</Words>
  <Application>Microsoft Office PowerPoint</Application>
  <PresentationFormat>Widescreen</PresentationFormat>
  <Paragraphs>374</Paragraphs>
  <Slides>30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8" baseType="lpstr">
      <vt:lpstr>Arial</vt:lpstr>
      <vt:lpstr>Calibri</vt:lpstr>
      <vt:lpstr>Gill Sans MT</vt:lpstr>
      <vt:lpstr>Univers 45 Light</vt:lpstr>
      <vt:lpstr>Univers 55</vt:lpstr>
      <vt:lpstr>Wingdings</vt:lpstr>
      <vt:lpstr>Wingdings 2</vt:lpstr>
      <vt:lpstr>Dividendo</vt:lpstr>
      <vt:lpstr>Fibra Alimentar </vt:lpstr>
      <vt:lpstr>Agenda</vt:lpstr>
      <vt:lpstr>Contextualização</vt:lpstr>
      <vt:lpstr>Definição</vt:lpstr>
      <vt:lpstr>Definição</vt:lpstr>
      <vt:lpstr>Inclusão de oligossacarídeos</vt:lpstr>
      <vt:lpstr>Resultados sobre a inclusão de polímeros de 3-9 DP</vt:lpstr>
      <vt:lpstr>Resultados sobre a inclusão de polímeros de 3-9 DP</vt:lpstr>
      <vt:lpstr>Classificação</vt:lpstr>
      <vt:lpstr>Apresentação do PowerPoint</vt:lpstr>
      <vt:lpstr>Apresentação do PowerPoint</vt:lpstr>
      <vt:lpstr>Métodos de Análise</vt:lpstr>
      <vt:lpstr>Apresentação do PowerPoint</vt:lpstr>
      <vt:lpstr>Desafios na produção de dados</vt:lpstr>
      <vt:lpstr>Apresentação do PowerPoint</vt:lpstr>
      <vt:lpstr>Quantidade de energia provinda de fibras</vt:lpstr>
      <vt:lpstr>Avaliação de alimentos da Brazilian Food Composition Database (BFCD). </vt:lpstr>
      <vt:lpstr>Avaliação de dietas de regiões do Brasil.</vt:lpstr>
      <vt:lpstr>    Conclusão do estudo.</vt:lpstr>
      <vt:lpstr>Ingestão diária e fontes</vt:lpstr>
      <vt:lpstr>O hábito alimentar do brasileiro e o desafio da ingestão necessária de FA</vt:lpstr>
      <vt:lpstr>O hábito alimentar do brasileiro e o desafio da ingestão necessária de FA</vt:lpstr>
      <vt:lpstr>O hábito alimentar do brasileiro e o desafio da ingestão necessária de FA</vt:lpstr>
      <vt:lpstr>O hábito alimentar do brasileiro e o desafio da ingestão necessária de FA</vt:lpstr>
      <vt:lpstr>O hábito alimentar do brasileiro e o desafio da ingestão necessária de FA</vt:lpstr>
      <vt:lpstr>O hábito alimentar do brasileiro e o desafio da ingestão necessária de FA</vt:lpstr>
      <vt:lpstr>Conselhos nutricionais</vt:lpstr>
      <vt:lpstr>Fibra alimentar e a prevenção do câncer</vt:lpstr>
      <vt:lpstr>conclusões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Fibra Alimentar</dc:title>
  <dc:creator>Sarah</dc:creator>
  <cp:lastModifiedBy>Sarah</cp:lastModifiedBy>
  <cp:revision>43</cp:revision>
  <dcterms:created xsi:type="dcterms:W3CDTF">2016-08-31T17:14:50Z</dcterms:created>
  <dcterms:modified xsi:type="dcterms:W3CDTF">2016-11-08T23:29:37Z</dcterms:modified>
</cp:coreProperties>
</file>