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76" r:id="rId14"/>
    <p:sldId id="271" r:id="rId15"/>
    <p:sldId id="272" r:id="rId16"/>
    <p:sldId id="273" r:id="rId17"/>
    <p:sldId id="274" r:id="rId18"/>
    <p:sldId id="268" r:id="rId19"/>
    <p:sldId id="275" r:id="rId20"/>
    <p:sldId id="269" r:id="rId21"/>
    <p:sldId id="270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820D8A0-8890-4791-B0B6-D9B617E8E693}" type="datetimeFigureOut">
              <a:rPr lang="pt-BR" smtClean="0"/>
              <a:t>02/11/2016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F6BAC5-7623-4934-8829-E9840FD23495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27984" y="4797152"/>
            <a:ext cx="4536504" cy="1584176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Amanda Sanches </a:t>
            </a:r>
            <a:r>
              <a:rPr lang="pt-BR" b="0" dirty="0" smtClean="0">
                <a:solidFill>
                  <a:schemeClr val="tx2">
                    <a:lumMod val="75000"/>
                  </a:schemeClr>
                </a:solidFill>
              </a:rPr>
              <a:t>- 9876741</a:t>
            </a:r>
            <a:endParaRPr lang="pt-BR" b="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Giovanna Oliveira </a:t>
            </a:r>
            <a:r>
              <a:rPr lang="pt-BR" b="0" dirty="0" smtClean="0">
                <a:solidFill>
                  <a:schemeClr val="tx2">
                    <a:lumMod val="75000"/>
                  </a:schemeClr>
                </a:solidFill>
              </a:rPr>
              <a:t>- 9830058</a:t>
            </a:r>
            <a:endParaRPr lang="pt-BR" b="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Isabela </a:t>
            </a:r>
            <a:r>
              <a:rPr lang="pt-BR" b="0" dirty="0" err="1" smtClean="0">
                <a:solidFill>
                  <a:schemeClr val="tx2">
                    <a:lumMod val="75000"/>
                  </a:schemeClr>
                </a:solidFill>
              </a:rPr>
              <a:t>Dall'acqua</a:t>
            </a:r>
            <a:r>
              <a:rPr lang="pt-BR" b="0" dirty="0" smtClean="0">
                <a:solidFill>
                  <a:schemeClr val="tx2">
                    <a:lumMod val="75000"/>
                  </a:schemeClr>
                </a:solidFill>
              </a:rPr>
              <a:t> - </a:t>
            </a:r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9852887</a:t>
            </a:r>
          </a:p>
          <a:p>
            <a:pPr algn="r"/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Laura </a:t>
            </a:r>
            <a:r>
              <a:rPr lang="pt-BR" b="0" dirty="0" smtClean="0">
                <a:solidFill>
                  <a:schemeClr val="tx2">
                    <a:lumMod val="75000"/>
                  </a:schemeClr>
                </a:solidFill>
              </a:rPr>
              <a:t>Moreno - </a:t>
            </a:r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9830020</a:t>
            </a:r>
          </a:p>
          <a:p>
            <a:pPr algn="r"/>
            <a:r>
              <a:rPr lang="pt-BR" b="0" dirty="0" smtClean="0">
                <a:solidFill>
                  <a:schemeClr val="tx2">
                    <a:lumMod val="75000"/>
                  </a:schemeClr>
                </a:solidFill>
              </a:rPr>
              <a:t>Victória Rolim - </a:t>
            </a:r>
            <a:r>
              <a:rPr lang="pt-BR" b="0" dirty="0">
                <a:solidFill>
                  <a:schemeClr val="tx2">
                    <a:lumMod val="75000"/>
                  </a:schemeClr>
                </a:solidFill>
              </a:rPr>
              <a:t>9830103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318" y="260648"/>
            <a:ext cx="8513154" cy="187220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VARIABILIDADE DE DADOS DE COMPOSIÇÃO DE ALIMENTOS ENTRE DIFERENTES BANCOS DE DADOS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139952" y="2601778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UNIVERSIDADE DE SÃO PAULO</a:t>
            </a:r>
          </a:p>
          <a:p>
            <a:pPr algn="r"/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FBA0201 – BROMATOLOGIA BÁSICA</a:t>
            </a:r>
          </a:p>
        </p:txBody>
      </p:sp>
    </p:spTree>
    <p:extLst>
      <p:ext uri="{BB962C8B-B14F-4D97-AF65-F5344CB8AC3E}">
        <p14:creationId xmlns:p14="http://schemas.microsoft.com/office/powerpoint/2010/main" val="965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VARIAÇÕES NA ANÁLISE DE LEITE E DERIVADOS </a:t>
            </a:r>
          </a:p>
          <a:p>
            <a:pPr marL="0" indent="0"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ariação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principalmente em gordura e vitaminas lipossolúveis, em leite e derivados 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ortificação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derivados, diferentes quantidades de açúcar </a:t>
            </a:r>
          </a:p>
          <a:p>
            <a:pPr lvl="1"/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Ideal: analisar ou calcular em base seca com e sem gordura, incluir marcas </a:t>
            </a:r>
          </a:p>
        </p:txBody>
      </p:sp>
    </p:spTree>
    <p:extLst>
      <p:ext uri="{BB962C8B-B14F-4D97-AF65-F5344CB8AC3E}">
        <p14:creationId xmlns:p14="http://schemas.microsoft.com/office/powerpoint/2010/main" val="2133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ANÁLISE DE ALIMENTOS PROCESSADOS </a:t>
            </a: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randes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variações, até para o mesmo tipo de produto.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</a:rPr>
              <a:t>Ex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: margarina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ortificação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onsumo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crescente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Ideal: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tentar incluir marcas dos produtos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(conteúdo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gordura 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açúcar)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Dificuldades: impossível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cobrir todos os alimentos na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TBCA</a:t>
            </a: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Crescente exigência dos usuários por marcas 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alimentos conforme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consumidos (não só crus)</a:t>
            </a:r>
          </a:p>
          <a:p>
            <a:pPr lvl="1"/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ANÁLISE DE PREPARAÇÕES CULINÁRIAS </a:t>
            </a: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randes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variações na preparação e ingredientes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limentos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fritos absorvem gordura e diferentes gorduras têm diferentes composições de ácidos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graxos </a:t>
            </a:r>
          </a:p>
          <a:p>
            <a:pPr lvl="1"/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Ideal: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incluir pratos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Ingredientes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da receita e modo de cozinhar;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frito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 com que óleo/gordura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300192" y="3573016"/>
            <a:ext cx="2304256" cy="2585323"/>
          </a:xfrm>
          <a:prstGeom prst="rect">
            <a:avLst/>
          </a:prstGeom>
          <a:pattFill prst="dkHorz">
            <a:fgClr>
              <a:srgbClr val="FAFECC"/>
            </a:fgClr>
            <a:bgClr>
              <a:schemeClr val="accent6">
                <a:lumMod val="20000"/>
                <a:lumOff val="80000"/>
              </a:schemeClr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 </a:t>
            </a:r>
            <a:r>
              <a:rPr lang="pt-BR" b="1" dirty="0"/>
              <a:t>que fazer quando faltam valores de nutrientes?</a:t>
            </a:r>
          </a:p>
          <a:p>
            <a:pPr algn="ctr"/>
            <a:r>
              <a:rPr lang="pt-BR" dirty="0"/>
              <a:t>Não usar zero para valores faltantes. Calcular ou estimar valor nutricional faltante. </a:t>
            </a:r>
          </a:p>
        </p:txBody>
      </p:sp>
    </p:spTree>
    <p:extLst>
      <p:ext uri="{BB962C8B-B14F-4D97-AF65-F5344CB8AC3E}">
        <p14:creationId xmlns:p14="http://schemas.microsoft.com/office/powerpoint/2010/main" val="4250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QUALIDADE DE 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Definir programa de avaliação de qualidade – Brasil, fibra alimentar</a:t>
            </a: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 sistema, os produtos e seus resultados são complexos – documentação completa</a:t>
            </a: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Análise de FA: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err="1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nzímicogravimétrico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ão-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enzímicogravimétrico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nzímico-químico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úmero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de amostras, plano de amostragem, método e controle de qualidade analíticos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QUALIDADE DE 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RECOMENDAÇÕES</a:t>
            </a:r>
          </a:p>
          <a:p>
            <a:pPr lvl="1" algn="just">
              <a:lnSpc>
                <a:spcPct val="150000"/>
              </a:lnSpc>
              <a:buSzPct val="90000"/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Estabelecer critérios para a comparação de dados de composição de alimento – não usar termos genéricos</a:t>
            </a:r>
          </a:p>
          <a:p>
            <a:pPr lvl="1" algn="just">
              <a:lnSpc>
                <a:spcPct val="150000"/>
              </a:lnSpc>
              <a:buSzPct val="90000"/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Conhecer os valores dos demais componentes para realizar as conversões corretamente</a:t>
            </a:r>
          </a:p>
          <a:p>
            <a:pPr lvl="1" algn="just">
              <a:lnSpc>
                <a:spcPct val="150000"/>
              </a:lnSpc>
              <a:buSzPct val="90000"/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Utilizar o mesmo fator de conversão para comparar tabelas diferentes</a:t>
            </a:r>
          </a:p>
          <a:p>
            <a:pPr lvl="1" algn="just">
              <a:lnSpc>
                <a:spcPct val="150000"/>
              </a:lnSpc>
              <a:buSzPct val="90000"/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Implantar normas de procedimento para cada cálculo</a:t>
            </a:r>
          </a:p>
          <a:p>
            <a:pPr lvl="1">
              <a:buSzPct val="90000"/>
              <a:buFont typeface="Courier New" panose="02070309020205020404" pitchFamily="49" charset="0"/>
              <a:buChar char="o"/>
            </a:pP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QUALIDADE DE 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11760" y="581886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Biscoitos de formulações diferentes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1" t="11424" r="26241" b="45817"/>
          <a:stretch/>
        </p:blipFill>
        <p:spPr bwMode="auto">
          <a:xfrm>
            <a:off x="1475655" y="1622776"/>
            <a:ext cx="6192689" cy="31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74" t="75586" r="30359" b="11449"/>
          <a:stretch/>
        </p:blipFill>
        <p:spPr bwMode="auto">
          <a:xfrm>
            <a:off x="1475656" y="4754776"/>
            <a:ext cx="6192688" cy="90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52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QUALIDADE DE 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FIBRA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ALIMENTAR</a:t>
            </a:r>
          </a:p>
          <a:p>
            <a:pPr lvl="3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ardápio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teórico X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programa 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de computador	</a:t>
            </a:r>
          </a:p>
          <a:p>
            <a:pPr marL="274320" lvl="1" indent="0">
              <a:buClr>
                <a:srgbClr val="FFC000"/>
              </a:buClr>
              <a:buNone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FEIJÃO</a:t>
            </a:r>
          </a:p>
          <a:p>
            <a:pPr lvl="3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ariações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devido a variedade, armazenamento, preparo, proporção grão/caldo</a:t>
            </a:r>
          </a:p>
          <a:p>
            <a:pPr marL="0" indent="0"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FRANGO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3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ve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inteira X pedaços cortados</a:t>
            </a:r>
          </a:p>
          <a:p>
            <a:pPr lvl="3">
              <a:buClr>
                <a:schemeClr val="accent2"/>
              </a:buClr>
              <a:buSzPct val="90000"/>
              <a:buFont typeface="Courier New" panose="02070309020205020404" pitchFamily="49" charset="0"/>
              <a:buChar char="o"/>
            </a:pP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sz="2200" dirty="0" smtClean="0">
                <a:solidFill>
                  <a:schemeClr val="tx2">
                    <a:lumMod val="75000"/>
                  </a:schemeClr>
                </a:solidFill>
              </a:rPr>
              <a:t>roduto </a:t>
            </a:r>
            <a:r>
              <a:rPr lang="pt-BR" sz="2200" dirty="0">
                <a:solidFill>
                  <a:schemeClr val="tx2">
                    <a:lumMod val="75000"/>
                  </a:schemeClr>
                </a:solidFill>
              </a:rPr>
              <a:t>congelado X resfriado</a:t>
            </a:r>
          </a:p>
          <a:p>
            <a:pPr lvl="1"/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QUALIDADE DE 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MERENDA ESCOLAR</a:t>
            </a:r>
          </a:p>
          <a:p>
            <a:pPr lvl="1">
              <a:lnSpc>
                <a:spcPct val="150000"/>
              </a:lnSpc>
              <a:buClr>
                <a:srgbClr val="FFC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erenda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escolar X alimentos comerciais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TBCA</a:t>
            </a:r>
          </a:p>
          <a:p>
            <a:pPr lvl="1">
              <a:lnSpc>
                <a:spcPct val="150000"/>
              </a:lnSpc>
              <a:buClr>
                <a:srgbClr val="FFC000"/>
              </a:buClr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uperestima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dados de carboidratos e subestima teores de proteínas, lipídios e valor energético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C000"/>
              </a:buClr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ritérios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pouco objetivos</a:t>
            </a:r>
          </a:p>
          <a:p>
            <a:pPr lvl="1">
              <a:lnSpc>
                <a:spcPct val="150000"/>
              </a:lnSpc>
              <a:buClr>
                <a:srgbClr val="FFC000"/>
              </a:buClr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ecessidade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do profissional</a:t>
            </a:r>
          </a:p>
          <a:p>
            <a:pPr>
              <a:buClr>
                <a:srgbClr val="FF0000"/>
              </a:buClr>
              <a:buFont typeface="Courier New" panose="02070309020205020404" pitchFamily="49" charset="0"/>
              <a:buChar char="o"/>
            </a:pP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Clr>
                <a:srgbClr val="FFC000"/>
              </a:buClr>
              <a:buNone/>
            </a:pP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TBCA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evantamento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informações de 1700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alimentos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Banco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dados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TBCA-USP</a:t>
            </a:r>
          </a:p>
          <a:p>
            <a:pPr>
              <a:lnSpc>
                <a:spcPct val="200000"/>
              </a:lnSpc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iferenciação dos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alimentos crus dos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preparados</a:t>
            </a:r>
          </a:p>
          <a:p>
            <a:pPr>
              <a:lnSpc>
                <a:spcPct val="20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TACO contém dados corretos, porém a TBCA é mais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completa</a:t>
            </a:r>
          </a:p>
        </p:txBody>
      </p:sp>
    </p:spTree>
    <p:extLst>
      <p:ext uri="{BB962C8B-B14F-4D97-AF65-F5344CB8AC3E}">
        <p14:creationId xmlns:p14="http://schemas.microsoft.com/office/powerpoint/2010/main" val="17308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TBCA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Há diferentes definições de macronutrientes e fatores de conversão para cada tabela</a:t>
            </a:r>
          </a:p>
          <a:p>
            <a:pPr>
              <a:lnSpc>
                <a:spcPct val="200000"/>
              </a:lnSpc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 realidade dos países também interfere nos dados</a:t>
            </a:r>
          </a:p>
          <a:p>
            <a:pPr>
              <a:lnSpc>
                <a:spcPct val="200000"/>
              </a:lnSpc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O LATINFOODS tem como objetivo ampliar a base de dados locais com informações confiáveis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8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ASSUNTOS</a:t>
            </a:r>
            <a:r>
              <a:rPr lang="pt-BR" dirty="0" smtClean="0">
                <a:solidFill>
                  <a:schemeClr val="accent1"/>
                </a:solidFill>
              </a:rPr>
              <a:t> </a:t>
            </a:r>
            <a:r>
              <a:rPr lang="pt-BR" dirty="0" smtClean="0">
                <a:solidFill>
                  <a:schemeClr val="accent1"/>
                </a:solidFill>
              </a:rPr>
              <a:t>ABORDADOS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INTRODUÇÃO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VARIABILIDADE 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DADOS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QUALIDADE 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DADOS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TBCA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CONSIDERAÇÕES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FINAIS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CONCLUSÃO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CONSIDERAÇÕES </a:t>
            </a:r>
            <a:r>
              <a:rPr lang="pt-BR" dirty="0" smtClean="0">
                <a:solidFill>
                  <a:schemeClr val="accent1"/>
                </a:solidFill>
              </a:rPr>
              <a:t>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eterminado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número de amostras 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analisadas</a:t>
            </a:r>
          </a:p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pt-BR" sz="2400" b="1" dirty="0" smtClean="0">
                <a:solidFill>
                  <a:schemeClr val="tx2">
                    <a:lumMod val="75000"/>
                  </a:schemeClr>
                </a:solidFill>
              </a:rPr>
              <a:t>ariações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são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normais</a:t>
            </a:r>
          </a:p>
          <a:p>
            <a:pPr lvl="1"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safra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, variedade, fatores ambientais, produção, formulação entre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outros </a:t>
            </a:r>
          </a:p>
          <a:p>
            <a:pPr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Adoção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de critérios objetivos e adequados 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Observar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similaridade real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entre os produtos, a adequação e cuidados no desenvolvimento dos métodos </a:t>
            </a:r>
            <a:endParaRPr lang="pt-BR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tx2">
                    <a:lumMod val="75000"/>
                  </a:schemeClr>
                </a:solidFill>
              </a:rPr>
              <a:t>disponibilidade de todos os dados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de nutrientes e fatores para cálculos e conversões.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3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5214320"/>
          </a:xfrm>
        </p:spPr>
        <p:txBody>
          <a:bodyPr>
            <a:normAutofit fontScale="70000" lnSpcReduction="20000"/>
          </a:bodyPr>
          <a:lstStyle/>
          <a:p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Influências dos aspectos dos alimentos nas análises</a:t>
            </a:r>
          </a:p>
          <a:p>
            <a:pPr lvl="1"/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Considerar a região na qual o alimento será consumido ou vendido para que os valores da tabela nutricional sejam os mais verossimilhantes possíveis. </a:t>
            </a:r>
          </a:p>
          <a:p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Cautela  </a:t>
            </a:r>
          </a:p>
          <a:p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Mínima </a:t>
            </a:r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diferença reflete na tabela de composição </a:t>
            </a:r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final</a:t>
            </a:r>
            <a:endParaRPr lang="pt-BR" sz="3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As variações são </a:t>
            </a:r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comuns</a:t>
            </a:r>
            <a:endParaRPr lang="pt-BR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Os </a:t>
            </a:r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nutricionistas </a:t>
            </a:r>
            <a:endParaRPr lang="pt-BR" sz="34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planejamento alimentar</a:t>
            </a:r>
          </a:p>
          <a:p>
            <a:pPr lvl="1"/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tabela </a:t>
            </a:r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de composição de alimentos para adequarem às necessidades do público </a:t>
            </a:r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alvo</a:t>
            </a:r>
          </a:p>
          <a:p>
            <a:pPr lvl="1"/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os </a:t>
            </a:r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analistas devem </a:t>
            </a:r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trazer o máximo de detalhes sobre a análise para que as informações sejam </a:t>
            </a:r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confiáveis, tendo, o nutricionista, boas </a:t>
            </a:r>
            <a:r>
              <a:rPr lang="pt-BR" sz="3400" dirty="0">
                <a:solidFill>
                  <a:schemeClr val="tx2">
                    <a:lumMod val="75000"/>
                  </a:schemeClr>
                </a:solidFill>
              </a:rPr>
              <a:t>ferramentas para </a:t>
            </a:r>
            <a:r>
              <a:rPr lang="pt-BR" sz="3400" dirty="0" smtClean="0">
                <a:solidFill>
                  <a:schemeClr val="tx2">
                    <a:lumMod val="75000"/>
                  </a:schemeClr>
                </a:solidFill>
              </a:rPr>
              <a:t>exercer sua atividade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2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REFERÊNCIAS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MENEZES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, E.W.; GIUNTINI, E.B.; LAJOLO, F.M.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A questão da variabilidade e qualidade de dados de composição de alimentos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</a:rPr>
              <a:t>Nutrire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Revista da Sociedade Brasileira de Alimentação e Nutrição, v. 26, p. 63-76, 2003.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GIUNTINI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, E.B.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Tabela Brasileira de Composição de Alimentos TBCA-USP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: 2001-2004. Tese Doutorado, PRONUT, FCF/FSP/FEA, 2005 (p.79-87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FAO, Ruth </a:t>
            </a:r>
            <a:r>
              <a:rPr lang="pt-BR" dirty="0" err="1">
                <a:solidFill>
                  <a:schemeClr val="tx2">
                    <a:lumMod val="75000"/>
                  </a:schemeClr>
                </a:solidFill>
              </a:rPr>
              <a:t>Charrondiere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. 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Uso de dados de composição de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</a:rPr>
              <a:t>alimentos.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32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slides, color. Disponível em: &lt;http://www.fao.org/fileadmin/templates/food_composition/documents/Portuguese_presentations_Food_Comp_Study_Guide/uses_of_food_composition_data-final.pdf&gt;. Acesso em: 24 out. 2016.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8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INTRODUÇÃO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BANCO DE DADOS: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epresentar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 real composição dos alimentos da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região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ser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obtidos por meio de um método de análise confiável 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apropriado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não omitir detalhes analíticos</a:t>
            </a:r>
          </a:p>
          <a:p>
            <a:pPr marL="0" indent="0">
              <a:lnSpc>
                <a:spcPct val="150000"/>
              </a:lnSpc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VARIABILIDADE: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não deve ser tratada como erro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VARIABILIDADE DE DADOS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VARIAÇÕES NATURAIS: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diferenças entre espécies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solo e clima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safra e produção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VARIAÇÕES ADICIONAIS: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armazenamento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rocessamento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manufatura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Critérios utilizados para avaliação e comparação de diferentes tabelas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7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PLANO DE AMOSTRAGEM: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adequado e representativo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número de amostras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cálculo mais preciso da média</a:t>
            </a: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TRATAMENTO DADO ÀS AMOSTRAS: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assegurar estabilidade dos nutrientes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tempo de estocagem</a:t>
            </a: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processamento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omogeneização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controle de umidade</a:t>
            </a:r>
          </a:p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MISTURA DE ALIMENTOS 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ESTIMATIVA DE CARBOIDRATOS PELO MÉTODO DA DIFERENÇA: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descontar de 100 valores de umidade, cinzas, lipídios e proteínas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 obter valor total de carboidratos</a:t>
            </a:r>
            <a:endParaRPr lang="pt-BR" dirty="0">
              <a:solidFill>
                <a:schemeClr val="tx2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valor não é absoluto: valor de fibras incluído</a:t>
            </a:r>
            <a:br>
              <a:rPr lang="pt-BR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</a:br>
            <a:r>
              <a:rPr lang="pt-BR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	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Qualquer aspecto que possa provocar dispersão dos resultados deve ser considerado e descrito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  <a:sym typeface="Wingdings" panose="05000000000000000000" pitchFamily="2" charset="2"/>
              </a:rPr>
              <a:t>Ideal: diferentes carboidratos serem analisados por métodos específicos para cada tipo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1776"/>
            <a:ext cx="8534400" cy="758952"/>
          </a:xfrm>
          <a:ln>
            <a:noFill/>
          </a:ln>
        </p:spPr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ANÁLISE DE CARNES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roporção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: carne magra e gorda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ordura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visível consumida ou não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arte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comestível vs. não comestível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ortes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carne variam entre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regiões </a:t>
            </a:r>
          </a:p>
          <a:p>
            <a:pPr marL="274320" lvl="1" indent="0">
              <a:buNone/>
            </a:pP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Ideal: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analisar ou calcular valor nutricional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combinando carne magra e gordura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. Cuidado ao copiar valores nutricionais de outras fontes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Pesquisa: usar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figuras e perguntar sobre o consumo da gordura visível 	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ANÁLISE DE FRUTAS E HORTALIÇAS</a:t>
            </a:r>
          </a:p>
          <a:p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riação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principalmente em função de fatores naturais e armazenamento 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arte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não comestível depende do consumidor e variedade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m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icronutrientes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dependem da cor e grau de amadurecimento 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rande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variação no peso e nas partes comestíveis</a:t>
            </a:r>
          </a:p>
          <a:p>
            <a:pPr lvl="1"/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Ideal: boa amostragem, 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Inserção na TBCA: mencionar peso e dimensão (cm)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8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1"/>
                </a:solidFill>
              </a:rPr>
              <a:t>VARIABILIDADE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503920" cy="324036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VARIAÇÕES NA ANÁLISE DE CEREAIS 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ouca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variação natural, exceto proteína </a:t>
            </a:r>
          </a:p>
          <a:p>
            <a:pPr lvl="1"/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ortificação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de cereais específica de cada país </a:t>
            </a:r>
            <a:endParaRPr lang="pt-BR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pt-BR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Ideal: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analisar valor nutricional, cuidado ao copiar valor nutricional de outras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tabelas 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para cereais, especialmente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EUA;</a:t>
            </a:r>
          </a:p>
          <a:p>
            <a:pPr lvl="1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Solução p</a:t>
            </a:r>
            <a:r>
              <a:rPr lang="pt-BR" dirty="0">
                <a:solidFill>
                  <a:schemeClr val="tx2">
                    <a:lumMod val="75000"/>
                  </a:schemeClr>
                </a:solidFill>
              </a:rPr>
              <a:t>ara pesquisas: questionar sobre 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fortificação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115616" y="4581128"/>
            <a:ext cx="6408712" cy="1200329"/>
          </a:xfrm>
          <a:prstGeom prst="rect">
            <a:avLst/>
          </a:prstGeom>
          <a:pattFill prst="dkHorz">
            <a:fgClr>
              <a:srgbClr val="FAFECC"/>
            </a:fgClr>
            <a:bgClr>
              <a:schemeClr val="accent6">
                <a:lumMod val="20000"/>
                <a:lumOff val="80000"/>
              </a:schemeClr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Cereais que foram transformados a partir de arroz , de milho ou de trigo são muitas vezes carente de nutrientes importantes , por isso, quando os nutrientes são adicionados a esses cereais , elas são consideradas " fortificado . "</a:t>
            </a:r>
          </a:p>
        </p:txBody>
      </p:sp>
    </p:spTree>
    <p:extLst>
      <p:ext uri="{BB962C8B-B14F-4D97-AF65-F5344CB8AC3E}">
        <p14:creationId xmlns:p14="http://schemas.microsoft.com/office/powerpoint/2010/main" val="344307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713</TotalTime>
  <Words>1006</Words>
  <Application>Microsoft Office PowerPoint</Application>
  <PresentationFormat>Apresentação na tela (4:3)</PresentationFormat>
  <Paragraphs>172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Cívico</vt:lpstr>
      <vt:lpstr>VARIABILIDADE DE DADOS DE COMPOSIÇÃO DE ALIMENTOS ENTRE DIFERENTES BANCOS DE DADOS</vt:lpstr>
      <vt:lpstr>ASSUNTOS ABORDADOS</vt:lpstr>
      <vt:lpstr>INTRODUÇÃO</vt:lpstr>
      <vt:lpstr>VARIABILIDADE DE DADOS</vt:lpstr>
      <vt:lpstr>VARIABILIDADE DE DADOS</vt:lpstr>
      <vt:lpstr>VARIABILIDADE DE DADOS</vt:lpstr>
      <vt:lpstr>VARIABILIDADE DE DADOS</vt:lpstr>
      <vt:lpstr>VARIABILIDADE DE DADOS</vt:lpstr>
      <vt:lpstr>VARIABILIDADE DE DADOS</vt:lpstr>
      <vt:lpstr>VARIABILIDADE DE DADOS</vt:lpstr>
      <vt:lpstr>VARIABILIDADE DE DADOS</vt:lpstr>
      <vt:lpstr>VARIABILIDADE DE DADOS</vt:lpstr>
      <vt:lpstr>QUALIDADE DE DADOS</vt:lpstr>
      <vt:lpstr>QUALIDADE DE DADOS</vt:lpstr>
      <vt:lpstr>QUALIDADE DE DADOS</vt:lpstr>
      <vt:lpstr>QUALIDADE DE DADOS</vt:lpstr>
      <vt:lpstr>QUALIDADE DE DADOS</vt:lpstr>
      <vt:lpstr>TBCA</vt:lpstr>
      <vt:lpstr>TBCA</vt:lpstr>
      <vt:lpstr>CONSIDERAÇÕES FINAIS</vt:lpstr>
      <vt:lpstr>CONCLUSÃO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VARIABILIDADE DE DADOS DE COMPOSIÇÃO DE ALIMENTOS ENTRE DIFERENTES BANCOS DE DADOS</dc:title>
  <dc:creator>Administrador</dc:creator>
  <cp:lastModifiedBy>Administrador</cp:lastModifiedBy>
  <cp:revision>78</cp:revision>
  <dcterms:created xsi:type="dcterms:W3CDTF">2016-10-22T16:35:33Z</dcterms:created>
  <dcterms:modified xsi:type="dcterms:W3CDTF">2016-11-03T01:56:43Z</dcterms:modified>
</cp:coreProperties>
</file>