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99" r:id="rId2"/>
    <p:sldId id="257" r:id="rId3"/>
    <p:sldId id="300" r:id="rId4"/>
    <p:sldId id="258" r:id="rId5"/>
    <p:sldId id="301" r:id="rId6"/>
    <p:sldId id="259" r:id="rId7"/>
    <p:sldId id="30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3" r:id="rId20"/>
    <p:sldId id="272" r:id="rId21"/>
    <p:sldId id="273" r:id="rId22"/>
    <p:sldId id="274" r:id="rId23"/>
    <p:sldId id="30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8" r:id="rId34"/>
    <p:sldId id="297" r:id="rId35"/>
    <p:sldId id="29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5" r:id="rId44"/>
    <p:sldId id="284" r:id="rId45"/>
    <p:sldId id="285" r:id="rId46"/>
    <p:sldId id="286" r:id="rId4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EEA"/>
    <a:srgbClr val="E8BEE3"/>
    <a:srgbClr val="C9FBCA"/>
    <a:srgbClr val="F9E48B"/>
    <a:srgbClr val="007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D60EC2-CA6B-4DCC-91C5-F16A4725721F}">
  <a:tblStyle styleId="{AFD60EC2-CA6B-4DCC-91C5-F16A472572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810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731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2962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49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60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86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248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422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5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09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714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83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36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741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31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489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3017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944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3372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175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010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69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992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75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57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28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960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29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69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source=images&amp;cd=&amp;cad=rja&amp;uact=8&amp;ved=0ahUKEwiR4JbKlrfLAhWJiJAKHUsTBlgQjRwIBw&amp;url=http://www.imagens.usp.br/?p=13100&amp;bvm=bv.116573086,d.Y2I&amp;psig=AFQjCNErIuoLaDtT1SzVbQku1jfTgZl9yQ&amp;ust=145773563089661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br/url?sa=i&amp;rct=j&amp;q=&amp;esrc=s&amp;source=images&amp;cd=&amp;cad=rja&amp;uact=8&amp;ved=0ahUKEwiF-rfIl7fLAhVEfpAKHW52ASkQjRwIBw&amp;url=http://www.fsp.usp.br/site/paginas/mostrar/4862&amp;bvm=bv.116573086,d.Y2I&amp;psig=AFQjCNESaqLepLovWqxfiXuODsU3_OOqYw&amp;ust=145773590028748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infoods/infoods/food-composition-challenges/en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a.cl/latinfoods/inf_circ_publicaciones.html" TargetMode="External"/><Relationship Id="rId3" Type="http://schemas.openxmlformats.org/officeDocument/2006/relationships/hyperlink" Target="http://www.inmu.mahidol.ac.th/aseanfoods/composition_data.html" TargetMode="External"/><Relationship Id="rId7" Type="http://schemas.openxmlformats.org/officeDocument/2006/relationships/hyperlink" Target="http://189.28.128.100/dab/docs/portaldab/publicacoes/livro_alimentos_regionais_brasileiros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o.org/documents/card/en/c/238ce5e9-acd5-5cb2-8442-6498506aee1c/" TargetMode="External"/><Relationship Id="rId5" Type="http://schemas.openxmlformats.org/officeDocument/2006/relationships/hyperlink" Target="http://www.fao.org/infoods/infoods/training/en/" TargetMode="External"/><Relationship Id="rId10" Type="http://schemas.openxmlformats.org/officeDocument/2006/relationships/hyperlink" Target="http://www.fao.org/infoods/infoods/tables-and-databases/faoinfoods-databases/en/" TargetMode="External"/><Relationship Id="rId4" Type="http://schemas.openxmlformats.org/officeDocument/2006/relationships/hyperlink" Target="http://www.fao.org/infoods/infoods/food-biodiversity/en/" TargetMode="External"/><Relationship Id="rId9" Type="http://schemas.openxmlformats.org/officeDocument/2006/relationships/hyperlink" Target="https://ndb.nal.usda.gov/ndb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 txBox="1">
            <a:spLocks noGrp="1"/>
          </p:cNvSpPr>
          <p:nvPr>
            <p:ph type="ctrTitle"/>
          </p:nvPr>
        </p:nvSpPr>
        <p:spPr>
          <a:xfrm>
            <a:off x="-95534" y="1258958"/>
            <a:ext cx="9239534" cy="1470025"/>
          </a:xfrm>
        </p:spPr>
        <p:txBody>
          <a:bodyPr/>
          <a:lstStyle/>
          <a:p>
            <a:pPr eaLnBrk="1" hangingPunct="1"/>
            <a:r>
              <a:rPr lang="pt-BR" altLang="pt-BR" dirty="0" smtClean="0">
                <a:latin typeface="Calibri" panose="020F0502020204030204" pitchFamily="34" charset="0"/>
              </a:rPr>
              <a:t>Tabela de composição de alimentos -Prioridades de alimentos e nutrientes</a:t>
            </a:r>
            <a:endParaRPr altLang="pt-BR" dirty="0" smtClean="0">
              <a:latin typeface="Calibri" panose="020F0502020204030204" pitchFamily="34" charset="0"/>
            </a:endParaRPr>
          </a:p>
        </p:txBody>
      </p:sp>
      <p:sp>
        <p:nvSpPr>
          <p:cNvPr id="2051" name="Subtítulo 2"/>
          <p:cNvSpPr txBox="1">
            <a:spLocks noGrp="1"/>
          </p:cNvSpPr>
          <p:nvPr>
            <p:ph type="subTitle" idx="1"/>
          </p:nvPr>
        </p:nvSpPr>
        <p:spPr>
          <a:xfrm>
            <a:off x="4643438" y="4596844"/>
            <a:ext cx="4249737" cy="2053194"/>
          </a:xfrm>
        </p:spPr>
        <p:txBody>
          <a:bodyPr anchorCtr="0"/>
          <a:lstStyle/>
          <a:p>
            <a:pPr algn="r" eaLnBrk="1" hangingPunct="1">
              <a:spcBef>
                <a:spcPts val="600"/>
              </a:spcBef>
            </a:pPr>
            <a:r>
              <a:rPr altLang="pt-BR" sz="2400" dirty="0" smtClean="0">
                <a:latin typeface="Calibri" panose="020F0502020204030204" pitchFamily="34" charset="0"/>
              </a:rPr>
              <a:t>Agatha </a:t>
            </a:r>
            <a:r>
              <a:rPr altLang="pt-BR" sz="2400" dirty="0" smtClean="0">
                <a:latin typeface="Calibri" panose="020F0502020204030204" pitchFamily="34" charset="0"/>
              </a:rPr>
              <a:t>Cosmo</a:t>
            </a:r>
            <a:r>
              <a:rPr lang="pt-BR" altLang="pt-BR" sz="2400" dirty="0" smtClean="0">
                <a:latin typeface="Calibri" panose="020F0502020204030204" pitchFamily="34" charset="0"/>
              </a:rPr>
              <a:t> - 9830124</a:t>
            </a:r>
            <a:endParaRPr altLang="pt-BR" sz="2400" dirty="0" smtClean="0"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altLang="pt-BR" sz="2400" dirty="0" err="1" smtClean="0">
                <a:latin typeface="Calibri" panose="020F0502020204030204" pitchFamily="34" charset="0"/>
              </a:rPr>
              <a:t>Emili</a:t>
            </a:r>
            <a:r>
              <a:rPr altLang="pt-BR" sz="2400" dirty="0" smtClean="0">
                <a:latin typeface="Calibri" panose="020F0502020204030204" pitchFamily="34" charset="0"/>
              </a:rPr>
              <a:t> </a:t>
            </a:r>
            <a:r>
              <a:rPr altLang="pt-BR" sz="2400" dirty="0" err="1" smtClean="0">
                <a:latin typeface="Calibri" panose="020F0502020204030204" pitchFamily="34" charset="0"/>
              </a:rPr>
              <a:t>Nakada</a:t>
            </a:r>
            <a:r>
              <a:rPr lang="pt-BR" altLang="pt-BR" sz="2400" dirty="0" smtClean="0">
                <a:latin typeface="Calibri" panose="020F0502020204030204" pitchFamily="34" charset="0"/>
              </a:rPr>
              <a:t> - 9341484</a:t>
            </a:r>
            <a:endParaRPr altLang="pt-BR" sz="2400" dirty="0" smtClean="0"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pt-BR" altLang="pt-BR" sz="2400" dirty="0" smtClean="0">
                <a:latin typeface="Calibri" panose="020F0502020204030204" pitchFamily="34" charset="0"/>
              </a:rPr>
              <a:t>Lina Abu </a:t>
            </a:r>
            <a:r>
              <a:rPr lang="pt-BR" altLang="pt-BR" sz="2400" dirty="0" err="1" smtClean="0">
                <a:latin typeface="Calibri" panose="020F0502020204030204" pitchFamily="34" charset="0"/>
              </a:rPr>
              <a:t>Alhuda</a:t>
            </a:r>
            <a:r>
              <a:rPr lang="pt-BR" altLang="pt-BR" sz="2400" dirty="0" smtClean="0">
                <a:latin typeface="Calibri" panose="020F0502020204030204" pitchFamily="34" charset="0"/>
              </a:rPr>
              <a:t> - 9830016</a:t>
            </a:r>
            <a:endParaRPr altLang="pt-BR" sz="2400" dirty="0" smtClean="0">
              <a:latin typeface="Calibri" panose="020F050202020403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altLang="pt-BR" sz="2400" dirty="0" err="1" smtClean="0">
                <a:latin typeface="Calibri" panose="020F0502020204030204" pitchFamily="34" charset="0"/>
              </a:rPr>
              <a:t>Lívia</a:t>
            </a:r>
            <a:r>
              <a:rPr altLang="pt-BR" sz="2400" dirty="0" smtClean="0">
                <a:latin typeface="Calibri" panose="020F0502020204030204" pitchFamily="34" charset="0"/>
              </a:rPr>
              <a:t> </a:t>
            </a:r>
            <a:r>
              <a:rPr altLang="pt-BR" sz="2400" dirty="0" smtClean="0">
                <a:latin typeface="Calibri" panose="020F0502020204030204" pitchFamily="34" charset="0"/>
              </a:rPr>
              <a:t>Sato</a:t>
            </a:r>
            <a:r>
              <a:rPr lang="pt-BR" altLang="pt-BR" sz="2400" dirty="0" smtClean="0">
                <a:latin typeface="Calibri" panose="020F0502020204030204" pitchFamily="34" charset="0"/>
              </a:rPr>
              <a:t> - 8976171</a:t>
            </a:r>
            <a:endParaRPr altLang="pt-BR" sz="2400" dirty="0" smtClean="0">
              <a:latin typeface="Calibri" panose="020F0502020204030204" pitchFamily="34" charset="0"/>
            </a:endParaRPr>
          </a:p>
          <a:p>
            <a:pPr eaLnBrk="1" hangingPunct="1"/>
            <a:endParaRPr altLang="pt-BR" dirty="0" smtClean="0">
              <a:latin typeface="Calibri" panose="020F0502020204030204" pitchFamily="34" charset="0"/>
            </a:endParaRPr>
          </a:p>
        </p:txBody>
      </p:sp>
      <p:pic>
        <p:nvPicPr>
          <p:cNvPr id="2052" name="Picture 2" descr="http://www.imagens.usp.br/wp-content/uploads/USP-Bras%C3%A3o.jpg">
            <a:hlinkClick r:id="rId2"/>
          </p:cNvPr>
          <p:cNvPicPr>
            <a:picLocks noChangeAspect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911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ttp://www.fsp.usp.br/site/dcms/fck/image/0015_%20Logo%20FSP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49" y="4436407"/>
            <a:ext cx="2376425" cy="221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936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Pilares da FAO/INFOODS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t-BR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*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biodiversidade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0" name="Shape 190"/>
          <p:cNvGraphicFramePr/>
          <p:nvPr/>
        </p:nvGraphicFramePr>
        <p:xfrm>
          <a:off x="1043608" y="1628800"/>
          <a:ext cx="6984800" cy="2872225"/>
        </p:xfrm>
        <a:graphic>
          <a:graphicData uri="http://schemas.openxmlformats.org/drawingml/2006/table">
            <a:tbl>
              <a:tblPr firstRow="1" bandRow="1">
                <a:noFill/>
                <a:tableStyleId>{AFD60EC2-CA6B-4DCC-91C5-F16A4725721F}</a:tableStyleId>
              </a:tblPr>
              <a:tblGrid>
                <a:gridCol w="3492400"/>
                <a:gridCol w="3492400"/>
              </a:tblGrid>
              <a:tr h="46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/>
                        <a:t>Pilares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/>
                        <a:t>Importância</a:t>
                      </a:r>
                    </a:p>
                  </a:txBody>
                  <a:tcPr marL="91450" marR="91450" marT="45725" marB="45725"/>
                </a:tc>
              </a:tr>
              <a:tr h="463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u="none" strike="noStrike" cap="none"/>
                        <a:t>1. Padrões internacionais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u="none" strike="noStrike" cap="none"/>
                        <a:t>Dados de alta qualidade</a:t>
                      </a:r>
                    </a:p>
                  </a:txBody>
                  <a:tcPr marL="91450" marR="91450" marT="45725" marB="45725"/>
                </a:tc>
              </a:tr>
              <a:tr h="800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u="none" strike="noStrike" cap="none"/>
                        <a:t>2. Programas nacionais e regionais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pt-BR" sz="1800" u="none" strike="noStrike" cap="none"/>
                        <a:t>Dados regionais</a:t>
                      </a:r>
                    </a:p>
                  </a:txBody>
                  <a:tcPr marL="91450" marR="91450" marT="45725" marB="45725"/>
                </a:tc>
              </a:tr>
              <a:tr h="114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/>
                        <a:t>3. Capacitação de profissionais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pt-BR" sz="1800" u="none" strike="noStrike" cap="none"/>
                        <a:t>Disseminar conhecimento sólido sobre composição de alimentos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972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Padrões internacionais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0" y="1076443"/>
            <a:ext cx="9048465" cy="56177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Guias e ferramentas para geração, compilação e uso de dados de composição de alimentos no mundo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Ferramentas envolvendo identificação e nomenclatura de alimentos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Ferramenta de compilação: base de dados internacional em Excel para documentação e manejo de dados de forma padronizada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/>
              <a:t>INFOODS está trabalhando para a análise de nutrientes em receitas e composição de alimentos cozido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Programas nacionais e regionais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46179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regionais: criadas pela FAO</a:t>
            </a:r>
          </a:p>
          <a:p>
            <a:pPr marL="342900" marR="0" lvl="0" indent="-34290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composição do mesmo alimento pode variar entre diferentes regiões devido a vários fatores.</a:t>
            </a:r>
          </a:p>
        </p:txBody>
      </p:sp>
      <p:grpSp>
        <p:nvGrpSpPr>
          <p:cNvPr id="203" name="Shape 203"/>
          <p:cNvGrpSpPr/>
          <p:nvPr/>
        </p:nvGrpSpPr>
        <p:grpSpPr>
          <a:xfrm>
            <a:off x="1979711" y="3248982"/>
            <a:ext cx="5287390" cy="3476161"/>
            <a:chOff x="0" y="-108009"/>
            <a:chExt cx="5287390" cy="3476161"/>
          </a:xfrm>
        </p:grpSpPr>
        <p:sp>
          <p:nvSpPr>
            <p:cNvPr id="204" name="Shape 204"/>
            <p:cNvSpPr/>
            <p:nvPr/>
          </p:nvSpPr>
          <p:spPr>
            <a:xfrm>
              <a:off x="2160236" y="1152130"/>
              <a:ext cx="1563326" cy="864964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2389181" y="1278801"/>
              <a:ext cx="1105438" cy="611622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Composição</a:t>
              </a:r>
            </a:p>
          </p:txBody>
        </p:sp>
        <p:sp>
          <p:nvSpPr>
            <p:cNvPr id="206" name="Shape 206"/>
            <p:cNvSpPr/>
            <p:nvPr/>
          </p:nvSpPr>
          <p:spPr>
            <a:xfrm rot="-6213828">
              <a:off x="2765062" y="1085850"/>
              <a:ext cx="118935" cy="24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19999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 txBox="1"/>
            <p:nvPr/>
          </p:nvSpPr>
          <p:spPr>
            <a:xfrm rot="4586172">
              <a:off x="2821557" y="1095149"/>
              <a:ext cx="5945" cy="5945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2035016" y="-108009"/>
              <a:ext cx="1277351" cy="116182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2222080" y="62134"/>
              <a:ext cx="903223" cy="821534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Genética</a:t>
              </a:r>
            </a:p>
          </p:txBody>
        </p:sp>
        <p:sp>
          <p:nvSpPr>
            <p:cNvPr id="210" name="Shape 210"/>
            <p:cNvSpPr/>
            <p:nvPr/>
          </p:nvSpPr>
          <p:spPr>
            <a:xfrm rot="-2343211">
              <a:off x="3348900" y="1120865"/>
              <a:ext cx="298916" cy="24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 rot="-2343211">
              <a:off x="3490887" y="1125667"/>
              <a:ext cx="14944" cy="14944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3312371" y="144010"/>
              <a:ext cx="1575863" cy="100150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3543151" y="290678"/>
              <a:ext cx="1114302" cy="70817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Cultivo</a:t>
              </a:r>
            </a:p>
          </p:txBody>
        </p:sp>
        <p:sp>
          <p:nvSpPr>
            <p:cNvPr id="214" name="Shape 214"/>
            <p:cNvSpPr/>
            <p:nvPr/>
          </p:nvSpPr>
          <p:spPr>
            <a:xfrm rot="25966">
              <a:off x="3723489" y="1578593"/>
              <a:ext cx="92988" cy="2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19999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 rot="25966">
              <a:off x="3767658" y="1588542"/>
              <a:ext cx="4649" cy="464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3816428" y="1116126"/>
              <a:ext cx="1470961" cy="9612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4031844" y="1256904"/>
              <a:ext cx="1040128" cy="679738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Solo</a:t>
              </a:r>
            </a:p>
          </p:txBody>
        </p:sp>
        <p:sp>
          <p:nvSpPr>
            <p:cNvPr id="218" name="Shape 218"/>
            <p:cNvSpPr/>
            <p:nvPr/>
          </p:nvSpPr>
          <p:spPr>
            <a:xfrm rot="2259613">
              <a:off x="3345840" y="2074816"/>
              <a:ext cx="494243" cy="24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 rot="2259613">
              <a:off x="3580606" y="2074734"/>
              <a:ext cx="24711" cy="24711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3528394" y="2124238"/>
              <a:ext cx="1470961" cy="9612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743810" y="2265016"/>
              <a:ext cx="1040128" cy="679738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Clima</a:t>
              </a:r>
            </a:p>
          </p:txBody>
        </p:sp>
        <p:sp>
          <p:nvSpPr>
            <p:cNvPr id="222" name="Shape 222"/>
            <p:cNvSpPr/>
            <p:nvPr/>
          </p:nvSpPr>
          <p:spPr>
            <a:xfrm rot="5521793">
              <a:off x="2724555" y="2199725"/>
              <a:ext cx="390217" cy="24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 rot="-5278207">
              <a:off x="2909907" y="2202243"/>
              <a:ext cx="19509" cy="19509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160241" y="2406856"/>
              <a:ext cx="1470961" cy="9612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375658" y="2547633"/>
              <a:ext cx="1040128" cy="679738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Estação</a:t>
              </a:r>
            </a:p>
          </p:txBody>
        </p:sp>
        <p:sp>
          <p:nvSpPr>
            <p:cNvPr id="226" name="Shape 226"/>
            <p:cNvSpPr/>
            <p:nvPr/>
          </p:nvSpPr>
          <p:spPr>
            <a:xfrm rot="8691344">
              <a:off x="1783099" y="2126376"/>
              <a:ext cx="743554" cy="2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19999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 rot="-2108656">
              <a:off x="2136288" y="2120061"/>
              <a:ext cx="37176" cy="3717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32054" y="2251680"/>
              <a:ext cx="1758984" cy="9612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689650" y="2392458"/>
              <a:ext cx="1243790" cy="679738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Estocagem</a:t>
              </a:r>
            </a:p>
          </p:txBody>
        </p:sp>
        <p:sp>
          <p:nvSpPr>
            <p:cNvPr id="230" name="Shape 230"/>
            <p:cNvSpPr/>
            <p:nvPr/>
          </p:nvSpPr>
          <p:spPr>
            <a:xfrm rot="10649276">
              <a:off x="2043602" y="1609136"/>
              <a:ext cx="119137" cy="2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 rot="-150724">
              <a:off x="2100193" y="1618432"/>
              <a:ext cx="5955" cy="5955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0" y="1116124"/>
              <a:ext cx="2047020" cy="110530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299779" y="1277991"/>
              <a:ext cx="1447463" cy="781569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Processamento</a:t>
              </a:r>
            </a:p>
          </p:txBody>
        </p:sp>
        <p:sp>
          <p:nvSpPr>
            <p:cNvPr id="234" name="Shape 234"/>
            <p:cNvSpPr/>
            <p:nvPr/>
          </p:nvSpPr>
          <p:spPr>
            <a:xfrm rot="-9041673">
              <a:off x="1736159" y="1092552"/>
              <a:ext cx="701924" cy="245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 rot="1758327">
              <a:off x="2069573" y="1087279"/>
              <a:ext cx="35096" cy="3509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88032" y="108017"/>
              <a:ext cx="1759006" cy="96129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545631" y="248794"/>
              <a:ext cx="1243806" cy="679738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Fortificação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</a:t>
            </a:r>
          </a:p>
        </p:txBody>
      </p:sp>
      <p:pic>
        <p:nvPicPr>
          <p:cNvPr id="243" name="Shape 2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26601"/>
            <a:ext cx="1761498" cy="361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5914" y="1841141"/>
            <a:ext cx="2376263" cy="309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6194" y="1841141"/>
            <a:ext cx="1971950" cy="348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70757" y="1952533"/>
            <a:ext cx="2448271" cy="400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2857674" y="5071408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175796" y="5416255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468521" y="6014130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0821"/>
            <a:ext cx="9144000" cy="436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3966705" y="6108730"/>
            <a:ext cx="12105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2015/2016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</a:t>
            </a:r>
          </a:p>
        </p:txBody>
      </p:sp>
      <p:pic>
        <p:nvPicPr>
          <p:cNvPr id="262" name="Shape 2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9421" y="1600200"/>
            <a:ext cx="718515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3923928" y="6021287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98" y="1340767"/>
            <a:ext cx="5713762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0112" y="1912017"/>
            <a:ext cx="3312367" cy="431479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6909924" y="6300842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125" y="2564903"/>
            <a:ext cx="3727395" cy="4105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Tabelas regionais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11560" y="17008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tabelas em vários países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Nível de complexidade varia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países desenvolvidos são mais completas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países em desenvolvimento falta incentivo e interesse político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 manter as tabelas atualizadas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04663"/>
            <a:ext cx="2340868" cy="2340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Capacitação de profissionais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Cursos de treinamento internacional pela FAO/INFOODS desde 1992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Ensino à distância (FAO/INFOODS):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e-Learning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</a:t>
            </a:r>
          </a:p>
          <a:p>
            <a:pPr marL="514350" marR="0" lvl="0" indent="-514350"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(vol. 1 </a:t>
            </a:r>
            <a:r>
              <a:rPr lang="pt-BR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– 2009)</a:t>
            </a: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19" y="4454248"/>
            <a:ext cx="1433953" cy="202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4288" y="4454248"/>
            <a:ext cx="1440160" cy="202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5095580"/>
            <a:ext cx="4968551" cy="73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3096" y="2512562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BIODIVERSIDADE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33253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lang="pt-BR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051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 smtClean="0"/>
              <a:t>Panorama histórico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Organizações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pt-BR" dirty="0" smtClean="0"/>
              <a:t>	- FAO/INFOODS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pt-BR" dirty="0"/>
              <a:t>	</a:t>
            </a:r>
            <a:r>
              <a:rPr lang="pt-BR" dirty="0" smtClean="0"/>
              <a:t>- Tabelas Regionais</a:t>
            </a:r>
          </a:p>
          <a:p>
            <a:pPr marL="457200" indent="-457200">
              <a:spcBef>
                <a:spcPts val="0"/>
              </a:spcBef>
            </a:pPr>
            <a:r>
              <a:rPr lang="pt-BR" dirty="0" smtClean="0"/>
              <a:t>Biodiversidade</a:t>
            </a:r>
            <a:endParaRPr lang="pt-BR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 smtClean="0"/>
              <a:t>TBCA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 smtClean="0"/>
              <a:t>Seleção, Nomenclatura, Classificação e Descrição de alimentos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Considerações finais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BIODIVERSIDADE</a:t>
            </a:r>
            <a:endParaRPr lang="pt-BR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pt-B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2377802" y="5601139"/>
            <a:ext cx="593861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http://www.fao.org/elearning/Course/FCD/en/CourseViewer.asp?language=en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097" y="2102443"/>
            <a:ext cx="7957806" cy="2996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pt-BR" dirty="0"/>
              <a:t>BIODIVERSIDADE</a:t>
            </a:r>
            <a:endParaRPr lang="pt-BR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340767"/>
            <a:ext cx="8229600" cy="47853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Valorização dos alimentos regionais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Gerar, compilar e disseminar dados → estimular produção e consumo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764" y="3429000"/>
            <a:ext cx="4248472" cy="2778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179510" y="3429000"/>
            <a:ext cx="4104457" cy="26721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499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pt-BR" dirty="0"/>
              <a:t>BIODIVERSIDADE</a:t>
            </a:r>
            <a:endParaRPr lang="pt-BR"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201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Indicadores Nutricionais de Biodiversidade (FAO/INFOODS)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Calibri"/>
              <a:buAutoNum type="arabicPeriod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Consumo de alimentos 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Calibri"/>
              <a:buAutoNum type="arabicPeriod"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Composição de alimentos 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ferramentas para promover consciência sobre consumo e composição de alimentos, especialmente dos </a:t>
            </a:r>
            <a:r>
              <a:rPr lang="pt-BR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alimentos locais não aproveitados.</a:t>
            </a: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158" y="3388566"/>
            <a:ext cx="4607069" cy="1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6335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TBCA-USP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30913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ctrTitle"/>
          </p:nvPr>
        </p:nvSpPr>
        <p:spPr>
          <a:xfrm>
            <a:off x="685799" y="622117"/>
            <a:ext cx="7772400" cy="1008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TBCA USP 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Tabela Brasileira de Composição de Alimentos (1998)</a:t>
            </a:r>
          </a:p>
        </p:txBody>
      </p:sp>
      <p:sp>
        <p:nvSpPr>
          <p:cNvPr id="317" name="Shape 317"/>
          <p:cNvSpPr txBox="1">
            <a:spLocks noGrp="1"/>
          </p:cNvSpPr>
          <p:nvPr>
            <p:ph type="subTitle" idx="1"/>
          </p:nvPr>
        </p:nvSpPr>
        <p:spPr>
          <a:xfrm>
            <a:off x="529674" y="2114512"/>
            <a:ext cx="7704855" cy="3744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pt-BR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confiáveis referentes à composição química de alimentos produzidos no país, melhorar a qualidade das informações e da comunicação entre laboratórios.</a:t>
            </a:r>
          </a:p>
          <a:p>
            <a:pPr marL="0" marR="0" lvl="0" indent="0" algn="just" rtl="0">
              <a:spcBef>
                <a:spcPts val="48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767" y="4993403"/>
            <a:ext cx="4176464" cy="13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122831" y="1032979"/>
            <a:ext cx="8843748" cy="4903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buSzPct val="101111"/>
            </a:pP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Coordenada pelo </a:t>
            </a:r>
            <a:r>
              <a:rPr lang="pt-BR" b="1" i="0" u="none" strike="noStrike" cap="none" dirty="0">
                <a:solidFill>
                  <a:schemeClr val="dk1"/>
                </a:solidFill>
                <a:sym typeface="Calibri"/>
              </a:rPr>
              <a:t>Departamento de Alimentos e Nutrição Experimental da Faculdade de Ciências Farmacêuticas da Universidade de São Paulo</a:t>
            </a: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endParaRPr lang="pt-BR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0" indent="0">
              <a:spcBef>
                <a:spcPts val="0"/>
              </a:spcBef>
              <a:buSzPct val="101111"/>
              <a:buNone/>
            </a:pPr>
            <a:endParaRPr lang="pt-BR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457200" indent="-457200">
              <a:spcBef>
                <a:spcPts val="0"/>
              </a:spcBef>
              <a:buSzPct val="101111"/>
            </a:pP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Está </a:t>
            </a: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ligada ao </a:t>
            </a:r>
            <a:r>
              <a:rPr lang="pt-BR" b="1" i="0" u="none" strike="noStrike" cap="none" dirty="0" err="1">
                <a:solidFill>
                  <a:schemeClr val="dk1"/>
                </a:solidFill>
                <a:sym typeface="Calibri"/>
              </a:rPr>
              <a:t>Brasilfoods</a:t>
            </a: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</a:p>
          <a:p>
            <a:pPr marL="0" indent="0">
              <a:spcBef>
                <a:spcPts val="546"/>
              </a:spcBef>
              <a:buSzPct val="25000"/>
              <a:buNone/>
            </a:pP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(</a:t>
            </a:r>
            <a:r>
              <a:rPr lang="pt-BR" b="0" i="0" u="none" strike="noStrike" cap="none" dirty="0" err="1">
                <a:solidFill>
                  <a:schemeClr val="dk1"/>
                </a:solidFill>
                <a:sym typeface="Calibri"/>
              </a:rPr>
              <a:t>Brasilfoods</a:t>
            </a: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 → </a:t>
            </a:r>
            <a:r>
              <a:rPr lang="pt-BR" b="0" i="0" u="none" strike="noStrike" cap="none" dirty="0" err="1">
                <a:solidFill>
                  <a:schemeClr val="dk1"/>
                </a:solidFill>
                <a:sym typeface="Calibri"/>
              </a:rPr>
              <a:t>Latinfoods</a:t>
            </a: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 → </a:t>
            </a:r>
            <a:r>
              <a:rPr lang="pt-BR" b="0" i="0" u="none" strike="noStrike" cap="none" dirty="0" err="1" smtClean="0">
                <a:solidFill>
                  <a:schemeClr val="dk1"/>
                </a:solidFill>
                <a:sym typeface="Calibri"/>
              </a:rPr>
              <a:t>Infoods</a:t>
            </a: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)</a:t>
            </a:r>
          </a:p>
          <a:p>
            <a:pPr marL="0" indent="0">
              <a:spcBef>
                <a:spcPts val="546"/>
              </a:spcBef>
              <a:buSzPct val="25000"/>
              <a:buNone/>
            </a:pPr>
            <a:endParaRPr lang="pt-BR" b="0" i="0" u="none" strike="noStrike" cap="none" dirty="0" smtClean="0">
              <a:solidFill>
                <a:schemeClr val="dk1"/>
              </a:solidFill>
              <a:sym typeface="Calibri"/>
            </a:endParaRPr>
          </a:p>
          <a:p>
            <a:pPr marL="457200" indent="-457200">
              <a:spcBef>
                <a:spcPts val="0"/>
              </a:spcBef>
              <a:buSzPct val="101111"/>
            </a:pPr>
            <a:r>
              <a:rPr lang="pt-BR" dirty="0" smtClean="0"/>
              <a:t>Conta </a:t>
            </a:r>
            <a:r>
              <a:rPr lang="pt-BR" dirty="0"/>
              <a:t>com o apoio da </a:t>
            </a:r>
            <a:r>
              <a:rPr lang="pt-BR" b="1" dirty="0"/>
              <a:t>FAO</a:t>
            </a:r>
            <a:r>
              <a:rPr lang="pt-BR" dirty="0"/>
              <a:t> (Organização </a:t>
            </a:r>
            <a:r>
              <a:rPr lang="pt-BR" dirty="0" smtClean="0"/>
              <a:t>das Nações </a:t>
            </a:r>
            <a:r>
              <a:rPr lang="pt-BR" dirty="0"/>
              <a:t>Unidas para Agricultura e Alimentação)</a:t>
            </a:r>
          </a:p>
          <a:p>
            <a:pPr marL="0" indent="0" algn="just">
              <a:spcBef>
                <a:spcPts val="546"/>
              </a:spcBef>
              <a:buSzPct val="25000"/>
              <a:buNone/>
            </a:pPr>
            <a:endParaRPr lang="pt-BR" sz="2730" dirty="0" smtClean="0"/>
          </a:p>
          <a:p>
            <a:pPr marL="0" indent="0" algn="just">
              <a:spcBef>
                <a:spcPts val="546"/>
              </a:spcBef>
              <a:buSzPct val="25000"/>
              <a:buNone/>
            </a:pPr>
            <a:endParaRPr lang="pt-BR" sz="273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spcBef>
                <a:spcPts val="546"/>
              </a:spcBef>
              <a:buSzPct val="25000"/>
              <a:buNone/>
            </a:pPr>
            <a:endParaRPr lang="pt-BR" sz="2730" dirty="0"/>
          </a:p>
          <a:p>
            <a:pPr marL="0" indent="0" algn="just">
              <a:spcBef>
                <a:spcPts val="546"/>
              </a:spcBef>
              <a:buSzPct val="25000"/>
              <a:buNone/>
            </a:pPr>
            <a:endParaRPr lang="pt-BR" sz="273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46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7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7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7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27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273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11560" y="305271"/>
            <a:ext cx="7920880" cy="6552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spcBef>
                <a:spcPts val="540"/>
              </a:spcBef>
              <a:buClr>
                <a:srgbClr val="000000"/>
              </a:buClr>
              <a:buSzPct val="25000"/>
              <a:buNone/>
            </a:pPr>
            <a:endParaRPr lang="pt-BR" sz="2400" b="0" i="0" u="none" strike="noStrike" cap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540"/>
              </a:spcBef>
              <a:buClr>
                <a:srgbClr val="000000"/>
              </a:buClr>
              <a:buSzPct val="25000"/>
              <a:buNone/>
            </a:pPr>
            <a:r>
              <a:rPr lang="pt-BR" sz="1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●       </a:t>
            </a:r>
            <a:r>
              <a:rPr lang="pt-B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Primeira 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tabela da América Latina a ser disponibilizada na </a:t>
            </a:r>
            <a:r>
              <a:rPr lang="pt-BR" sz="24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internet;</a:t>
            </a:r>
          </a:p>
          <a:p>
            <a:pPr marL="0" indent="0">
              <a:spcBef>
                <a:spcPts val="540"/>
              </a:spcBef>
              <a:buClr>
                <a:srgbClr val="000000"/>
              </a:buClr>
              <a:buSzPct val="25000"/>
              <a:buNone/>
            </a:pPr>
            <a:r>
              <a:rPr lang="pt-BR" sz="1400" dirty="0">
                <a:solidFill>
                  <a:srgbClr val="000000"/>
                </a:solidFill>
              </a:rPr>
              <a:t>●</a:t>
            </a:r>
            <a:r>
              <a:rPr lang="pt-BR" sz="2400" dirty="0">
                <a:solidFill>
                  <a:srgbClr val="000000"/>
                </a:solidFill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   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Segue critérios internacionais de qualidade de dados segundo as diretrizes propostas pelo INFOODS, visando a integração e validação das informações brasileiras no contexto nacional e mundial;</a:t>
            </a:r>
          </a:p>
          <a:p>
            <a:pPr indent="-342900">
              <a:spcBef>
                <a:spcPts val="48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80"/>
              </a:spcBef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Projeto conta com 27 participantes, entre Universidades e Entidades brasileiras públicas e 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privadas;</a:t>
            </a:r>
            <a:endParaRPr lang="pt-B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80"/>
              </a:spcBef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>
              <a:spcBef>
                <a:spcPts val="480"/>
              </a:spcBef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 Misto: Dados Analíticos + Dados 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Compilados.</a:t>
            </a:r>
            <a:endParaRPr lang="pt-BR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827583" y="188640"/>
            <a:ext cx="7571183" cy="6480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/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tratados de forma individualizada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 algn="just"/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detalhadas sobre: variedade, espécie, grau de maturação, sazonalidade, modo como foi preparado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971600" y="188640"/>
            <a:ext cx="6984776" cy="6552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 algn="just">
              <a:spcBef>
                <a:spcPts val="560"/>
              </a:spcBef>
              <a:buSzPct val="25000"/>
              <a:buNone/>
            </a:pPr>
            <a:r>
              <a:rPr lang="pt-BR" sz="1400" dirty="0">
                <a:solidFill>
                  <a:srgbClr val="000000"/>
                </a:solidFill>
              </a:rPr>
              <a:t>●</a:t>
            </a: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referentes a composição centesimal, fibra alimentar, amido resistente, vitamina A e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carotenóides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ácidos graxos e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colesterol;</a:t>
            </a:r>
            <a:endParaRPr lang="pt-B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spcBef>
                <a:spcPts val="560"/>
              </a:spcBef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Medidas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caseiras;</a:t>
            </a:r>
            <a:endParaRPr lang="pt-B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spcBef>
                <a:spcPts val="560"/>
              </a:spcBef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 </a:t>
            </a:r>
            <a:r>
              <a:rPr lang="pt-BR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comestível.</a:t>
            </a:r>
            <a:endParaRPr lang="pt-BR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Shape 3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04663"/>
            <a:ext cx="8147463" cy="5865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448" y="2621744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INTRODUÇÃO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4163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60647"/>
            <a:ext cx="8722379" cy="593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272955" y="332656"/>
            <a:ext cx="8366078" cy="63367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/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Ainda há falta de informações sobre vitaminas e minerais</a:t>
            </a:r>
          </a:p>
          <a:p>
            <a:pPr marL="342900" marR="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SzPct val="25000"/>
              <a:buNone/>
            </a:pPr>
            <a:r>
              <a:rPr lang="pt-BR" sz="1400" dirty="0" smtClean="0">
                <a:solidFill>
                  <a:srgbClr val="000000"/>
                </a:solidFill>
              </a:rPr>
              <a:t>●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  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Alguns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 brasileiros não possuem dados referentes as suas composições na TBCA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457200" y="188640"/>
            <a:ext cx="8229600" cy="65527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Atualizações da TBCA visam: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Avaliar o consumo alimentar da população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pt-BR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Gerar informações referentes à biodiversidade de alimentos brasileiros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547" y="944182"/>
            <a:ext cx="916653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400" b="1" dirty="0">
                <a:latin typeface="Calibri" panose="020F0502020204030204" pitchFamily="34" charset="0"/>
              </a:rPr>
              <a:t>Seleção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400" b="1" dirty="0">
              <a:latin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400" b="1" dirty="0">
                <a:latin typeface="Calibri" panose="020F0502020204030204" pitchFamily="34" charset="0"/>
              </a:rPr>
              <a:t>Nomenclatura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400" b="1" dirty="0">
              <a:latin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400" b="1" dirty="0">
                <a:latin typeface="Calibri" panose="020F0502020204030204" pitchFamily="34" charset="0"/>
              </a:rPr>
              <a:t>Classificação de </a:t>
            </a:r>
            <a:r>
              <a:rPr lang="pt-BR" sz="4400" b="1" dirty="0">
                <a:latin typeface="Calibri" panose="020F0502020204030204" pitchFamily="34" charset="0"/>
              </a:rPr>
              <a:t>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400" b="1" dirty="0">
              <a:latin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400" b="1" dirty="0">
                <a:latin typeface="Calibri" panose="020F0502020204030204" pitchFamily="34" charset="0"/>
              </a:rPr>
              <a:t>Descrição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526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173707" y="-153129"/>
            <a:ext cx="7886700" cy="994172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Seleção de Alimentos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m para stages involved in the selection of foods for inclusion in a food composition datab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91" y="636327"/>
            <a:ext cx="6012972" cy="583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64525" y="6496335"/>
            <a:ext cx="683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Greenfield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H.; </a:t>
            </a:r>
            <a:r>
              <a:rPr lang="pt-BR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Southgate</a:t>
            </a:r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D.A.T. </a:t>
            </a:r>
            <a:r>
              <a:rPr lang="pt-BR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data: </a:t>
            </a:r>
            <a:r>
              <a:rPr lang="pt-BR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pt-BR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management </a:t>
            </a:r>
            <a:r>
              <a:rPr lang="pt-BR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</a:t>
            </a:r>
            <a:r>
              <a:rPr lang="pt-BR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514901" y="3300199"/>
            <a:ext cx="2060812" cy="504967"/>
          </a:xfrm>
          <a:prstGeom prst="rect">
            <a:avLst/>
          </a:prstGeom>
          <a:solidFill>
            <a:srgbClr val="0070C0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189" y="124511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Seleção de </a:t>
            </a:r>
            <a:r>
              <a:rPr lang="pt-BR" dirty="0" smtClean="0">
                <a:solidFill>
                  <a:schemeClr val="tx1"/>
                </a:solidFill>
              </a:rPr>
              <a:t>Nutrientes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9782"/>
          </a:xfrm>
        </p:spPr>
        <p:txBody>
          <a:bodyPr/>
          <a:lstStyle/>
          <a:p>
            <a:r>
              <a:rPr lang="pt-BR" dirty="0" smtClean="0"/>
              <a:t>Necessidade básica do nutriente;</a:t>
            </a:r>
          </a:p>
          <a:p>
            <a:r>
              <a:rPr lang="pt-BR" dirty="0" smtClean="0"/>
              <a:t>Problemas de saúde pública do país;</a:t>
            </a:r>
          </a:p>
          <a:p>
            <a:r>
              <a:rPr lang="pt-BR" dirty="0" smtClean="0"/>
              <a:t>Disponibilidade dos dados atuais em relação a nutrição;</a:t>
            </a:r>
          </a:p>
          <a:p>
            <a:r>
              <a:rPr lang="pt-BR" dirty="0" smtClean="0"/>
              <a:t>Existência de métodos analíticos adequados e sua viabilidade;</a:t>
            </a:r>
          </a:p>
          <a:p>
            <a:r>
              <a:rPr lang="pt-BR" dirty="0" smtClean="0"/>
              <a:t>Regulamentos nacionais e internacionais de rotulagem.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3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547" y="944182"/>
            <a:ext cx="9166538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Seleção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>
                <a:solidFill>
                  <a:schemeClr val="accent2"/>
                </a:solidFill>
              </a:rPr>
              <a:t>Nomenclatura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Classificação de Alimentos</a:t>
            </a:r>
            <a:r>
              <a:rPr lang="pt-BR" sz="4500" b="1" dirty="0"/>
              <a:t>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Descrição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8782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89" y="857251"/>
            <a:ext cx="7886700" cy="994172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Nomenclatura de Alimentos.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89" y="1729949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→ Deve ser precisa, sem deixar margem para ambiguidade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lvl="0"/>
            <a:r>
              <a:rPr lang="pt-BR" dirty="0"/>
              <a:t>Nome comum.</a:t>
            </a:r>
          </a:p>
          <a:p>
            <a:pPr lvl="0"/>
            <a:r>
              <a:rPr lang="pt-BR" dirty="0"/>
              <a:t>Nome comercial.</a:t>
            </a:r>
          </a:p>
          <a:p>
            <a:pPr lvl="0"/>
            <a:r>
              <a:rPr lang="pt-BR" dirty="0"/>
              <a:t>Nome alternativo.</a:t>
            </a:r>
          </a:p>
          <a:p>
            <a:pPr lvl="0"/>
            <a:r>
              <a:rPr lang="pt-BR" dirty="0"/>
              <a:t>Nome científico.</a:t>
            </a:r>
          </a:p>
          <a:p>
            <a:pPr lvl="0"/>
            <a:r>
              <a:rPr lang="pt-BR" dirty="0"/>
              <a:t>Código.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7907" r="32052" b="11020"/>
          <a:stretch/>
        </p:blipFill>
        <p:spPr>
          <a:xfrm>
            <a:off x="2751913" y="2108380"/>
            <a:ext cx="5528867" cy="375777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769605" y="3351088"/>
            <a:ext cx="419173" cy="142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83" y="3305423"/>
            <a:ext cx="599956" cy="23403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7934" r="33766" b="7840"/>
          <a:stretch/>
        </p:blipFill>
        <p:spPr>
          <a:xfrm>
            <a:off x="2885740" y="2094442"/>
            <a:ext cx="5261212" cy="385038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961264" y="3305423"/>
            <a:ext cx="358253" cy="188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5" name="Retângulo 14"/>
          <p:cNvSpPr/>
          <p:nvPr/>
        </p:nvSpPr>
        <p:spPr>
          <a:xfrm>
            <a:off x="4575412" y="3493787"/>
            <a:ext cx="1166884" cy="147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8874" r="1143" b="10761"/>
          <a:stretch/>
        </p:blipFill>
        <p:spPr>
          <a:xfrm>
            <a:off x="69911" y="2094442"/>
            <a:ext cx="7993505" cy="365031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7681493" y="3351087"/>
            <a:ext cx="338151" cy="1883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cxnSp>
        <p:nvCxnSpPr>
          <p:cNvPr id="22" name="Conector reto 21"/>
          <p:cNvCxnSpPr/>
          <p:nvPr/>
        </p:nvCxnSpPr>
        <p:spPr>
          <a:xfrm>
            <a:off x="6950123" y="3641393"/>
            <a:ext cx="163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5" grpId="0" animBg="1"/>
      <p:bldP spid="15" grpId="1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→ </a:t>
            </a:r>
            <a:r>
              <a:rPr lang="pt-BR" dirty="0" smtClean="0"/>
              <a:t>Cada alimento tem um código exclusivo que se mantém em todas as edições.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Combinado.</a:t>
            </a:r>
          </a:p>
          <a:p>
            <a:pPr lvl="0"/>
            <a:r>
              <a:rPr lang="pt-BR" dirty="0" smtClean="0"/>
              <a:t>Simples.</a:t>
            </a:r>
          </a:p>
          <a:p>
            <a:pPr lvl="0"/>
            <a:r>
              <a:rPr lang="pt-BR" dirty="0" smtClean="0"/>
              <a:t>Estruturado.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Código do alimento.</a:t>
            </a:r>
            <a:r>
              <a:rPr lang="pt-BR" b="1" dirty="0">
                <a:solidFill>
                  <a:schemeClr val="accent2"/>
                </a:solidFill>
              </a:rPr>
              <a:t/>
            </a:r>
            <a:br>
              <a:rPr lang="pt-BR" b="1" dirty="0">
                <a:solidFill>
                  <a:schemeClr val="accent2"/>
                </a:solidFill>
              </a:rPr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2637" r="2359" b="17103"/>
          <a:stretch/>
        </p:blipFill>
        <p:spPr>
          <a:xfrm>
            <a:off x="181389" y="2857571"/>
            <a:ext cx="8811370" cy="1557746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81390" y="3636444"/>
            <a:ext cx="4579454" cy="221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grpSp>
        <p:nvGrpSpPr>
          <p:cNvPr id="13" name="Grupo 12"/>
          <p:cNvGrpSpPr/>
          <p:nvPr/>
        </p:nvGrpSpPr>
        <p:grpSpPr>
          <a:xfrm>
            <a:off x="15074" y="2043613"/>
            <a:ext cx="9144000" cy="3629215"/>
            <a:chOff x="20098" y="1581817"/>
            <a:chExt cx="12192000" cy="4838953"/>
          </a:xfrm>
        </p:grpSpPr>
        <p:pic>
          <p:nvPicPr>
            <p:cNvPr id="11" name="Imagem 10" descr="Taco_4a_edicao_2011  [Modo de Exibição Protegido] - Microsoft Excel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84" r="1957" b="3735"/>
            <a:stretch/>
          </p:blipFill>
          <p:spPr>
            <a:xfrm>
              <a:off x="20098" y="1581817"/>
              <a:ext cx="12192000" cy="4838953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8415130" y="1581817"/>
              <a:ext cx="545990" cy="4609977"/>
            </a:xfrm>
            <a:prstGeom prst="rect">
              <a:avLst/>
            </a:prstGeom>
            <a:solidFill>
              <a:srgbClr val="FFFF00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</p:grpSp>
    </p:spTree>
    <p:extLst>
      <p:ext uri="{BB962C8B-B14F-4D97-AF65-F5344CB8AC3E}">
        <p14:creationId xmlns:p14="http://schemas.microsoft.com/office/powerpoint/2010/main" val="15583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547" y="944182"/>
            <a:ext cx="9166538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Seleção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Nomenclatura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>
                <a:solidFill>
                  <a:schemeClr val="accent2"/>
                </a:solidFill>
              </a:rPr>
              <a:t>Classificação de Alimentos</a:t>
            </a:r>
            <a:r>
              <a:rPr lang="pt-BR" sz="4500" b="1" dirty="0">
                <a:solidFill>
                  <a:schemeClr val="accent2"/>
                </a:solidFill>
              </a:rPr>
              <a:t>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>
              <a:solidFill>
                <a:schemeClr val="accent2"/>
              </a:solidFill>
            </a:endParaRP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Descrição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790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Shape 96"/>
          <p:cNvGrpSpPr/>
          <p:nvPr/>
        </p:nvGrpSpPr>
        <p:grpSpPr>
          <a:xfrm>
            <a:off x="897323" y="316041"/>
            <a:ext cx="6324460" cy="6210674"/>
            <a:chOff x="1973" y="323662"/>
            <a:chExt cx="6324460" cy="6210674"/>
          </a:xfrm>
        </p:grpSpPr>
        <p:sp>
          <p:nvSpPr>
            <p:cNvPr id="97" name="Shape 97"/>
            <p:cNvSpPr/>
            <p:nvPr/>
          </p:nvSpPr>
          <p:spPr>
            <a:xfrm>
              <a:off x="1378158" y="1758205"/>
              <a:ext cx="3572090" cy="3572090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 txBox="1"/>
            <p:nvPr/>
          </p:nvSpPr>
          <p:spPr>
            <a:xfrm>
              <a:off x="1901278" y="2281325"/>
              <a:ext cx="2525849" cy="2525849"/>
            </a:xfrm>
            <a:prstGeom prst="rect">
              <a:avLst/>
            </a:prstGeom>
            <a:noFill/>
            <a:ln>
              <a:noFill/>
            </a:ln>
          </p:spPr>
          <p:txBody>
            <a:bodyPr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6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DADOS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2271182" y="323662"/>
              <a:ext cx="1786045" cy="178604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 txBox="1"/>
            <p:nvPr/>
          </p:nvSpPr>
          <p:spPr>
            <a:xfrm>
              <a:off x="2532741" y="585222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NUTRIÇÃO</a:t>
              </a:r>
            </a:p>
          </p:txBody>
        </p:sp>
        <p:sp>
          <p:nvSpPr>
            <p:cNvPr id="101" name="Shape 101"/>
            <p:cNvSpPr/>
            <p:nvPr/>
          </p:nvSpPr>
          <p:spPr>
            <a:xfrm>
              <a:off x="4090946" y="1200013"/>
              <a:ext cx="1786045" cy="1786045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 txBox="1"/>
            <p:nvPr/>
          </p:nvSpPr>
          <p:spPr>
            <a:xfrm>
              <a:off x="4352505" y="1461574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AGRICULTURA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4540389" y="3169158"/>
              <a:ext cx="1786045" cy="1786045"/>
            </a:xfrm>
            <a:prstGeom prst="ellipse">
              <a:avLst/>
            </a:prstGeom>
            <a:solidFill>
              <a:srgbClr val="49ACC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4801950" y="3430719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EDUCAÇÃO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3281073" y="4748291"/>
              <a:ext cx="1786045" cy="1786045"/>
            </a:xfrm>
            <a:prstGeom prst="ellipse">
              <a:avLst/>
            </a:prstGeom>
            <a:solidFill>
              <a:srgbClr val="F79543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3542633" y="5009851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PESQUISA</a:t>
              </a:r>
            </a:p>
          </p:txBody>
        </p:sp>
        <p:sp>
          <p:nvSpPr>
            <p:cNvPr id="107" name="Shape 107"/>
            <p:cNvSpPr/>
            <p:nvPr/>
          </p:nvSpPr>
          <p:spPr>
            <a:xfrm>
              <a:off x="1261288" y="4748291"/>
              <a:ext cx="1786045" cy="1786045"/>
            </a:xfrm>
            <a:prstGeom prst="ellipse">
              <a:avLst/>
            </a:prstGeom>
            <a:solidFill>
              <a:srgbClr val="BF504D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1522849" y="5009851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MARKETING</a:t>
              </a:r>
            </a:p>
          </p:txBody>
        </p:sp>
        <p:sp>
          <p:nvSpPr>
            <p:cNvPr id="109" name="Shape 109"/>
            <p:cNvSpPr/>
            <p:nvPr/>
          </p:nvSpPr>
          <p:spPr>
            <a:xfrm>
              <a:off x="1973" y="3169158"/>
              <a:ext cx="1786045" cy="178604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263534" y="3430719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INDÚSTRIA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451418" y="1200013"/>
              <a:ext cx="1786045" cy="1786045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712977" y="1461574"/>
              <a:ext cx="1262924" cy="1262924"/>
            </a:xfrm>
            <a:prstGeom prst="rect">
              <a:avLst/>
            </a:prstGeom>
            <a:noFill/>
            <a:ln>
              <a:noFill/>
            </a:ln>
          </p:spPr>
          <p:txBody>
            <a:bodyPr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SAÚDE</a:t>
              </a:r>
            </a:p>
          </p:txBody>
        </p:sp>
      </p:grpSp>
      <p:sp>
        <p:nvSpPr>
          <p:cNvPr id="113" name="Shape 113"/>
          <p:cNvSpPr/>
          <p:nvPr/>
        </p:nvSpPr>
        <p:spPr>
          <a:xfrm>
            <a:off x="6720839" y="4191000"/>
            <a:ext cx="2205989" cy="231647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CRITÉRIO PARA SELEÇÃO DE ALIMENTOS E </a:t>
            </a:r>
            <a:r>
              <a:rPr lang="pt-BR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NUTRIENTES</a:t>
            </a:r>
            <a:endParaRPr lang="pt-B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-MÉTODOS: ANALÍTICOS E COMPILAÇÃO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Shape 114"/>
          <p:cNvCxnSpPr/>
          <p:nvPr/>
        </p:nvCxnSpPr>
        <p:spPr>
          <a:xfrm rot="10800000">
            <a:off x="6297929" y="2949001"/>
            <a:ext cx="2171700" cy="124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5913F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369457"/>
            <a:ext cx="7886700" cy="994172"/>
          </a:xfrm>
        </p:spPr>
        <p:txBody>
          <a:bodyPr/>
          <a:lstStyle/>
          <a:p>
            <a:r>
              <a:rPr lang="pt-BR" b="1" dirty="0">
                <a:solidFill>
                  <a:schemeClr val="accent2"/>
                </a:solidFill>
              </a:rPr>
              <a:t>Classificação de Alimentos.</a:t>
            </a:r>
            <a:br>
              <a:rPr lang="pt-BR" b="1" dirty="0">
                <a:solidFill>
                  <a:schemeClr val="accent2"/>
                </a:solidFill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363629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700" dirty="0"/>
              <a:t>→ Classifica-se em função do propósito da tabela</a:t>
            </a:r>
            <a:r>
              <a:rPr lang="pt-BR" sz="2700" dirty="0"/>
              <a:t>.</a:t>
            </a:r>
          </a:p>
          <a:p>
            <a:pPr marL="0" indent="0">
              <a:buNone/>
            </a:pPr>
            <a:endParaRPr lang="pt-BR" sz="2700" dirty="0"/>
          </a:p>
          <a:p>
            <a:pPr lvl="0"/>
            <a:r>
              <a:rPr lang="pt-BR" sz="2700" dirty="0"/>
              <a:t>Hierárquica → para comércio, informação nutricional, consumo...</a:t>
            </a:r>
          </a:p>
          <a:p>
            <a:pPr lvl="0"/>
            <a:endParaRPr lang="pt-BR" sz="2700" dirty="0"/>
          </a:p>
          <a:p>
            <a:pPr lvl="0"/>
            <a:r>
              <a:rPr lang="pt-BR" sz="2700" dirty="0"/>
              <a:t>Horizontal → sistema europeu;</a:t>
            </a:r>
          </a:p>
          <a:p>
            <a:pPr lvl="0"/>
            <a:endParaRPr lang="pt-BR" sz="2700" dirty="0"/>
          </a:p>
          <a:p>
            <a:pPr lvl="0"/>
            <a:r>
              <a:rPr lang="pt-BR" sz="2700" dirty="0"/>
              <a:t>Mista</a:t>
            </a:r>
            <a:r>
              <a:rPr lang="pt-BR" sz="2700" dirty="0"/>
              <a:t> </a:t>
            </a:r>
            <a:r>
              <a:rPr lang="pt-BR" sz="2700" dirty="0"/>
              <a:t>→ </a:t>
            </a:r>
            <a:r>
              <a:rPr lang="pt-BR" sz="2700" dirty="0" err="1"/>
              <a:t>Eurocode</a:t>
            </a:r>
            <a:r>
              <a:rPr lang="pt-BR" sz="2700" dirty="0"/>
              <a:t> 2.</a:t>
            </a:r>
            <a:endParaRPr lang="pt-BR" sz="27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4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4547" y="944182"/>
            <a:ext cx="916653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Seleção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Nomenclatura de Alimentos.</a:t>
            </a:r>
          </a:p>
          <a:p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/>
              <a:t>Classificação de Alimentos</a:t>
            </a:r>
            <a:r>
              <a:rPr lang="pt-BR" sz="4500" b="1" dirty="0"/>
              <a:t>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4500" b="1" dirty="0"/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pt-BR" sz="4500" b="1" dirty="0">
                <a:solidFill>
                  <a:schemeClr val="accent2"/>
                </a:solidFill>
              </a:rPr>
              <a:t>Descrição de Alimentos.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42870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968547"/>
            <a:ext cx="7886700" cy="994172"/>
          </a:xfrm>
        </p:spPr>
        <p:txBody>
          <a:bodyPr/>
          <a:lstStyle/>
          <a:p>
            <a:r>
              <a:rPr lang="pt-BR" b="1" dirty="0" smtClean="0">
                <a:solidFill>
                  <a:schemeClr val="accent2"/>
                </a:solidFill>
              </a:rPr>
              <a:t>Descrição de Alimentos.</a:t>
            </a:r>
            <a:br>
              <a:rPr lang="pt-BR" b="1" dirty="0" smtClean="0">
                <a:solidFill>
                  <a:schemeClr val="accent2"/>
                </a:solidFill>
              </a:rPr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28650" y="1706823"/>
            <a:ext cx="8041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800" dirty="0"/>
              <a:t>Os alimentos são descritos de acordo com sistemas facetados (</a:t>
            </a:r>
            <a:r>
              <a:rPr lang="pt-BR" sz="1800" dirty="0" err="1"/>
              <a:t>Langual</a:t>
            </a:r>
            <a:r>
              <a:rPr lang="pt-BR" sz="1800" dirty="0"/>
              <a:t>, INFOODS...);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800" dirty="0"/>
              <a:t>Facetas: tipo, cor, estado físico, método de cocção, método de </a:t>
            </a:r>
            <a:r>
              <a:rPr lang="pt-BR" sz="1800"/>
              <a:t>preservação...</a:t>
            </a:r>
            <a:endParaRPr lang="pt-BR" sz="1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800" dirty="0"/>
              <a:t>A descrição detalhada assegura que o usuário faça a melhor opção.</a:t>
            </a:r>
            <a:endParaRPr lang="pt-BR" sz="1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4" r="1685"/>
          <a:stretch/>
        </p:blipFill>
        <p:spPr>
          <a:xfrm>
            <a:off x="628650" y="2917178"/>
            <a:ext cx="7416705" cy="28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0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4857" y="2771869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CONSIDERAÇÕES FINAIS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36096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0" y="481083"/>
            <a:ext cx="9034818" cy="5564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A FAO e a INFOODS promovem auxílio para geração de base de dados e tabelas de composição no </a:t>
            </a: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mundo;</a:t>
            </a:r>
            <a:endParaRPr lang="pt-BR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b="0" i="0" u="none" strike="noStrike" cap="none" dirty="0">
                <a:solidFill>
                  <a:schemeClr val="dk1"/>
                </a:solidFill>
                <a:sym typeface="Calibri"/>
              </a:rPr>
              <a:t>Padronização para intercâmbio e disseminação de </a:t>
            </a: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dados;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dirty="0" smtClean="0"/>
              <a:t>Ambiguidade na identificação do alimento;</a:t>
            </a:r>
            <a:endParaRPr lang="pt-BR" b="0" i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Falta de esclarecimento em relação aos métodos;</a:t>
            </a:r>
          </a:p>
          <a:p>
            <a:pPr lvl="0"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pt-BR" dirty="0"/>
              <a:t>Falta de incentivo governamental em países em desenvolvimento;</a:t>
            </a:r>
          </a:p>
          <a:p>
            <a:pPr lvl="0"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pt-BR" dirty="0"/>
              <a:t>Falta de </a:t>
            </a:r>
            <a:r>
              <a:rPr lang="pt-BR" dirty="0" smtClean="0"/>
              <a:t>dados/dados desatualizados </a:t>
            </a:r>
            <a:r>
              <a:rPr lang="pt-BR" dirty="0"/>
              <a:t>para tabelas de </a:t>
            </a:r>
            <a:r>
              <a:rPr lang="pt-BR" dirty="0" smtClean="0"/>
              <a:t>composição; </a:t>
            </a:r>
          </a:p>
          <a:p>
            <a:pPr lvl="0" indent="-342900">
              <a:lnSpc>
                <a:spcPct val="80000"/>
              </a:lnSpc>
              <a:spcBef>
                <a:spcPts val="544"/>
              </a:spcBef>
              <a:buSzPct val="100740"/>
            </a:pPr>
            <a:r>
              <a:rPr lang="pt-BR" dirty="0" smtClean="0"/>
              <a:t>Informação insuficiente sobre alimentos fortificados;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b="0" i="0" u="none" strike="noStrike" cap="none" dirty="0" smtClean="0">
                <a:solidFill>
                  <a:schemeClr val="dk1"/>
                </a:solidFill>
                <a:sym typeface="Calibri"/>
              </a:rPr>
              <a:t>Pouca visibilidade/divulgação.</a:t>
            </a:r>
            <a:endParaRPr lang="pt-BR" b="0" i="0" u="none" strike="noStrike" cap="none" dirty="0">
              <a:solidFill>
                <a:schemeClr val="dk1"/>
              </a:solidFill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Giuntini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E.B.; Lajolo, F.M.; Menezes, E.W. 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Composição de alimentos: um pouco de história.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Latinoam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Nutr.,56 (3): 295-303, 2006. 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Lopes, T.V.C.;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Cyrillo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D.C.;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Giuntini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E.B.; Lajolo, F.M.; Menezes, E.W. 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Tabela Brasileira de Composição de Alimentos USP-USP: Compilação de dados a serviço do bem público.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Archivos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Latinoamericanos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Nutrición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65(3):186-192, 2015. 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Charrondiere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U.R.;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Stadlmayr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Wijesinha-bettoni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Rittenschober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Nowak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Burlingame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INFOODS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fulfilling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meeting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concerning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Procedia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Science, v. 2, p. 35-45, 2013.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http://</a:t>
            </a:r>
            <a:r>
              <a:rPr lang="pt-BR" sz="2100" b="0" i="0" u="sng" strike="noStrike" cap="none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www.fao.org/infoods/infoods/food-composition-challenges/en/</a:t>
            </a:r>
            <a:endParaRPr lang="pt-BR" sz="21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Greenfield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Southgate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D.A.T.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data: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management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use.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2ed.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United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(FAO),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2003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Charrondiere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U.R.;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Burlingame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Berman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S.;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Elmadfa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I.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pt-BR" sz="21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</a:t>
            </a:r>
            <a:r>
              <a:rPr lang="pt-BR" sz="2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INFOODS, FAO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United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Nations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(FAO),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Rome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v1 </a:t>
            </a:r>
            <a:r>
              <a:rPr lang="pt-BR" sz="2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2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v2, 2009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3"/>
              </a:rPr>
              <a:t>http://www.inmu.mahidol.ac.th/aseanfoods/composition_data.html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sym typeface="Calibri"/>
              </a:rPr>
              <a:t>http://www.fao.org/ag/humannutrition/25382-0585e6fe1047e11e2fe9de92d8abff704.pdf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4"/>
              </a:rPr>
              <a:t>http://www.fao.org/infoods/infoods/food-biodiversity/en/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5"/>
              </a:rPr>
              <a:t>http://www.fao.org/infoods/infoods/training/en/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6"/>
              </a:rPr>
              <a:t>http://www.fao.org/documents/card/en/c/238ce5e9-acd5-5cb2-8442-6498506aee1c/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none" strike="noStrike" cap="none" dirty="0">
                <a:solidFill>
                  <a:schemeClr val="dk1"/>
                </a:solidFill>
                <a:sym typeface="Calibri"/>
              </a:rPr>
              <a:t>ftp://ftp.fao.org/ag/agn/infoods/42867747.pdf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7"/>
              </a:rPr>
              <a:t>http://189.28.128.100/dab/docs/portaldab/publicacoes/livro_alimentos_regionais_brasileiros.pdf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8"/>
              </a:rPr>
              <a:t>https://www.inta.cl/latinfoods/inf_circ_publicaciones.html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9"/>
              </a:rPr>
              <a:t>https://ndb.nal.usda.gov/ndb/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100" b="0" i="0" u="sng" strike="noStrike" cap="none" dirty="0">
                <a:solidFill>
                  <a:schemeClr val="hlink"/>
                </a:solidFill>
                <a:sym typeface="Calibri"/>
                <a:hlinkClick r:id="rId10"/>
              </a:rPr>
              <a:t>http://www.fao.org/infoods/infoods/tables-and-databases/faoinfoods-databases/en</a:t>
            </a:r>
            <a:r>
              <a:rPr lang="pt-BR" sz="2100" b="0" i="0" u="sng" strike="noStrike" cap="none" dirty="0" smtClean="0">
                <a:solidFill>
                  <a:schemeClr val="hlink"/>
                </a:solidFill>
                <a:sym typeface="Calibri"/>
                <a:hlinkClick r:id="rId10"/>
              </a:rPr>
              <a:t>/</a:t>
            </a:r>
          </a:p>
          <a:p>
            <a:pPr lvl="0" indent="-342900">
              <a:lnSpc>
                <a:spcPct val="80000"/>
              </a:lnSpc>
              <a:spcBef>
                <a:spcPts val="400"/>
              </a:spcBef>
            </a:pPr>
            <a:r>
              <a:rPr lang="pt-BR" sz="2100" u="sng" dirty="0">
                <a:solidFill>
                  <a:schemeClr val="hlink"/>
                </a:solidFill>
                <a:hlinkClick r:id="rId10"/>
              </a:rPr>
              <a:t>http://www.intranet.fcf.usp.br/tabela/</a:t>
            </a:r>
            <a:endParaRPr lang="pt-BR" sz="2100" b="0" i="0" u="sng" strike="noStrike" cap="none" dirty="0">
              <a:solidFill>
                <a:schemeClr val="hlink"/>
              </a:solidFill>
              <a:sym typeface="Calibri"/>
              <a:hlinkClick r:id="rId1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152" y="2580800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PANORAMA HISTÓRICO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23667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56879" y="2326944"/>
            <a:ext cx="9304559" cy="4520589"/>
            <a:chOff x="1497059" y="10463"/>
            <a:chExt cx="9304559" cy="4520589"/>
          </a:xfrm>
        </p:grpSpPr>
        <p:sp>
          <p:nvSpPr>
            <p:cNvPr id="120" name="Shape 120"/>
            <p:cNvSpPr/>
            <p:nvPr/>
          </p:nvSpPr>
          <p:spPr>
            <a:xfrm>
              <a:off x="1497059" y="10463"/>
              <a:ext cx="9304558" cy="1355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1497059" y="349238"/>
              <a:ext cx="8965785" cy="677549"/>
            </a:xfrm>
            <a:prstGeom prst="rect">
              <a:avLst/>
            </a:prstGeom>
            <a:noFill/>
            <a:ln>
              <a:noFill/>
            </a:ln>
          </p:spPr>
          <p:txBody>
            <a:bodyPr lIns="99050" tIns="99050" rIns="254000" bIns="21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SÉCULO XVII E XVIII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1497059" y="1055441"/>
              <a:ext cx="2865804" cy="26104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1497059" y="1055441"/>
              <a:ext cx="2865804" cy="2610418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FUNDAMENTAÇÃO DO ESTUDO SISTEMÁTICO SOBRE A COMPOSIÇÃO DE ALIMENTOS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4362864" y="462164"/>
              <a:ext cx="6438755" cy="1355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4362864" y="800939"/>
              <a:ext cx="6099981" cy="677549"/>
            </a:xfrm>
            <a:prstGeom prst="rect">
              <a:avLst/>
            </a:prstGeom>
            <a:noFill/>
            <a:ln>
              <a:noFill/>
            </a:ln>
          </p:spPr>
          <p:txBody>
            <a:bodyPr lIns="99050" tIns="99050" rIns="254000" bIns="21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SÉCULO XIX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4362864" y="1507140"/>
              <a:ext cx="2865804" cy="2610418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4362864" y="1507140"/>
              <a:ext cx="2865804" cy="2610418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ELUCIDAÇÃO DAS CARACTERÍSTICAS DE CADA NUTRIENTE E SEUS RESPECTIVOS PAPÉIS FISIOLÓGICOS 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7228667" y="913862"/>
              <a:ext cx="3572949" cy="135509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7228667" y="1252637"/>
              <a:ext cx="3234176" cy="677549"/>
            </a:xfrm>
            <a:prstGeom prst="rect">
              <a:avLst/>
            </a:prstGeom>
            <a:noFill/>
            <a:ln>
              <a:noFill/>
            </a:ln>
          </p:spPr>
          <p:txBody>
            <a:bodyPr lIns="99050" tIns="99050" rIns="254000" bIns="21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SÉCULO XX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7228667" y="1958840"/>
              <a:ext cx="2865804" cy="257221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7228667" y="1958840"/>
              <a:ext cx="2865804" cy="2572213"/>
            </a:xfrm>
            <a:prstGeom prst="rect">
              <a:avLst/>
            </a:prstGeom>
            <a:noFill/>
            <a:ln>
              <a:noFill/>
            </a:ln>
          </p:spPr>
          <p:txBody>
            <a:bodyPr lIns="95250" tIns="95250" rIns="95250" bIns="952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BR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DOS MÉTODOS ANALÍTICOS </a:t>
              </a:r>
            </a:p>
          </p:txBody>
        </p:sp>
      </p:grpSp>
      <p:sp>
        <p:nvSpPr>
          <p:cNvPr id="132" name="Shape 132"/>
          <p:cNvSpPr/>
          <p:nvPr/>
        </p:nvSpPr>
        <p:spPr>
          <a:xfrm>
            <a:off x="543698" y="1275078"/>
            <a:ext cx="1313763" cy="1200329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1780-LAVOSIER: PROCESSO DE PRODUÇÃO DE ENERGIA EM RELAÇÃO AO ALIMENTO</a:t>
            </a:r>
          </a:p>
        </p:txBody>
      </p:sp>
      <p:sp>
        <p:nvSpPr>
          <p:cNvPr id="133" name="Shape 133"/>
          <p:cNvSpPr/>
          <p:nvPr/>
        </p:nvSpPr>
        <p:spPr>
          <a:xfrm>
            <a:off x="1903183" y="237550"/>
            <a:ext cx="1259180" cy="1384995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1795- PEARSON: PRIMEIRA ANÁLISE QUANTITATIVA EM ALIMENTOS</a:t>
            </a:r>
          </a:p>
        </p:txBody>
      </p:sp>
      <p:sp>
        <p:nvSpPr>
          <p:cNvPr id="134" name="Shape 134"/>
          <p:cNvSpPr/>
          <p:nvPr/>
        </p:nvSpPr>
        <p:spPr>
          <a:xfrm>
            <a:off x="3276665" y="1218754"/>
            <a:ext cx="1200153" cy="1384995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1816- MAGENDIE: DISTINÇÃO ENTRE CARBOIDRATOS,GORDURAS  E PROTEÍNAS</a:t>
            </a:r>
          </a:p>
        </p:txBody>
      </p:sp>
      <p:sp>
        <p:nvSpPr>
          <p:cNvPr id="135" name="Shape 135"/>
          <p:cNvSpPr/>
          <p:nvPr/>
        </p:nvSpPr>
        <p:spPr>
          <a:xfrm>
            <a:off x="4549142" y="172261"/>
            <a:ext cx="1108709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1896- ATWATER E WOODS: THE CHEMICAL COMPOSITION OF AMERICAN FOOD MATERIALS</a:t>
            </a:r>
          </a:p>
        </p:txBody>
      </p:sp>
      <p:sp>
        <p:nvSpPr>
          <p:cNvPr id="136" name="Shape 136"/>
          <p:cNvSpPr/>
          <p:nvPr/>
        </p:nvSpPr>
        <p:spPr>
          <a:xfrm>
            <a:off x="5788487" y="1198357"/>
            <a:ext cx="982978" cy="1015662"/>
          </a:xfrm>
          <a:prstGeom prst="rect">
            <a:avLst/>
          </a:prstGeom>
          <a:solidFill>
            <a:srgbClr val="B2A0C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1936- WALLER: NUTRITIVE VALUES OF FOODS</a:t>
            </a:r>
          </a:p>
        </p:txBody>
      </p:sp>
      <p:sp>
        <p:nvSpPr>
          <p:cNvPr id="137" name="Shape 137"/>
          <p:cNvSpPr/>
          <p:nvPr/>
        </p:nvSpPr>
        <p:spPr>
          <a:xfrm>
            <a:off x="6849348" y="154296"/>
            <a:ext cx="1112453" cy="1384995"/>
          </a:xfrm>
          <a:prstGeom prst="rect">
            <a:avLst/>
          </a:prstGeom>
          <a:solidFill>
            <a:srgbClr val="B2A0C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1949- FAO:  FOOD COMPOSITION TABLES FOR INTERNATIONAL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9448" y="2608097"/>
            <a:ext cx="7772400" cy="1470024"/>
          </a:xfrm>
        </p:spPr>
        <p:txBody>
          <a:bodyPr/>
          <a:lstStyle/>
          <a:p>
            <a:r>
              <a:rPr lang="pt-BR" sz="6600" b="1" dirty="0" smtClean="0"/>
              <a:t>ORGANIZAÇÕES</a:t>
            </a:r>
            <a:endParaRPr lang="pt-BR" sz="6600" b="1" dirty="0"/>
          </a:p>
        </p:txBody>
      </p:sp>
    </p:spTree>
    <p:extLst>
      <p:ext uri="{BB962C8B-B14F-4D97-AF65-F5344CB8AC3E}">
        <p14:creationId xmlns:p14="http://schemas.microsoft.com/office/powerpoint/2010/main" val="10831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70848" y="230281"/>
            <a:ext cx="8229600" cy="64571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FAO (</a:t>
            </a:r>
            <a:r>
              <a:rPr lang="pt-BR" sz="4400" b="0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b="0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b="0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Agriculture</a:t>
            </a: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400" b="0" i="0" u="none" strike="noStrike" cap="none" dirty="0" err="1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Organização das Nações Unidas que tem o propósito alcançar a segurança alimentar para todos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- erradicar a fome, insegurança alimentar e a desnutrição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- eliminação da pobreza e o fomentar o avanço do progresso econômico e social 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- gestão e utilização sustentável dos recursos naturais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9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66092"/>
              </a:buClr>
              <a:buSzPct val="25000"/>
              <a:buFont typeface="Calibri"/>
              <a:buNone/>
            </a:pPr>
            <a:r>
              <a:rPr lang="pt-BR" sz="4400" b="0" i="0" u="none" strike="noStrike" cap="none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INFOODS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644857"/>
            <a:ext cx="8229600" cy="6042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pt-BR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mundial de especialistas em composição de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melhorar a qualidade, disponibilidade, confiabilidade e utilização de dados sobre composição de alimentos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geração, disseminação e a promoção do uso de dados de composição de alimentos de alta qualidade e em larga escala por profissionais, pesquisadores, instituições governamentais.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175</TotalTime>
  <Words>1325</Words>
  <Application>Microsoft Office PowerPoint</Application>
  <PresentationFormat>Apresentação na tela (4:3)</PresentationFormat>
  <Paragraphs>274</Paragraphs>
  <Slides>46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Tema do Office</vt:lpstr>
      <vt:lpstr>Tabela de composição de alimentos -Prioridades de alimentos e nutrientes</vt:lpstr>
      <vt:lpstr>AGENDA</vt:lpstr>
      <vt:lpstr>INTRODUÇÃO</vt:lpstr>
      <vt:lpstr>Apresentação do PowerPoint</vt:lpstr>
      <vt:lpstr>PANORAMA HISTÓRICO</vt:lpstr>
      <vt:lpstr>Apresentação do PowerPoint</vt:lpstr>
      <vt:lpstr>ORGANIZAÇÕES</vt:lpstr>
      <vt:lpstr>Apresentação do PowerPoint</vt:lpstr>
      <vt:lpstr>INFOODS</vt:lpstr>
      <vt:lpstr>Pilares da FAO/INFOODS</vt:lpstr>
      <vt:lpstr>Padrões internacionais</vt:lpstr>
      <vt:lpstr>Programas nacionais e regionais</vt:lpstr>
      <vt:lpstr>Tabelas regionais</vt:lpstr>
      <vt:lpstr>Tabelas regionais</vt:lpstr>
      <vt:lpstr>Tabelas regionais</vt:lpstr>
      <vt:lpstr>Tabelas regionais</vt:lpstr>
      <vt:lpstr>Tabelas regionais</vt:lpstr>
      <vt:lpstr>Capacitação de profissionais</vt:lpstr>
      <vt:lpstr>BIODIVERSIDADE</vt:lpstr>
      <vt:lpstr>BIODIVERSIDADE</vt:lpstr>
      <vt:lpstr>BIODIVERSIDADE</vt:lpstr>
      <vt:lpstr>BIODIVERSIDADE</vt:lpstr>
      <vt:lpstr>TBCA-USP</vt:lpstr>
      <vt:lpstr>TBCA USP – Tabela Brasileira de Composição de Alimentos (1998)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Seleção de Alimentos</vt:lpstr>
      <vt:lpstr>Seleção de Nutrientes</vt:lpstr>
      <vt:lpstr>Apresentação do PowerPoint</vt:lpstr>
      <vt:lpstr>Nomenclatura de Alimentos.</vt:lpstr>
      <vt:lpstr>Código do alimento. </vt:lpstr>
      <vt:lpstr>Apresentação do PowerPoint</vt:lpstr>
      <vt:lpstr>Classificação de Alimentos. </vt:lpstr>
      <vt:lpstr>Apresentação do PowerPoint</vt:lpstr>
      <vt:lpstr>Descrição de Alimentos. </vt:lpstr>
      <vt:lpstr>CONSIDERAÇÕES FINAIS</vt:lpstr>
      <vt:lpstr>Apresentação do PowerPoint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Tabelas de composição de alimentos</dc:title>
  <dc:creator>HP</dc:creator>
  <cp:lastModifiedBy>Agatha Cosmo</cp:lastModifiedBy>
  <cp:revision>17</cp:revision>
  <dcterms:modified xsi:type="dcterms:W3CDTF">2016-11-01T18:36:35Z</dcterms:modified>
</cp:coreProperties>
</file>