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04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30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20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8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5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142" indent="0" algn="ctr">
              <a:buNone/>
            </a:lvl2pPr>
            <a:lvl3pPr marL="914285" indent="0" algn="ctr">
              <a:buNone/>
            </a:lvl3pPr>
            <a:lvl4pPr marL="1371427" indent="0" algn="ctr">
              <a:buNone/>
            </a:lvl4pPr>
            <a:lvl5pPr marL="1828569" indent="0" algn="ctr">
              <a:buNone/>
            </a:lvl5pPr>
            <a:lvl6pPr marL="2285713" indent="0" algn="ctr">
              <a:buNone/>
            </a:lvl6pPr>
            <a:lvl7pPr marL="2742854" indent="0" algn="ctr">
              <a:buNone/>
            </a:lvl7pPr>
            <a:lvl8pPr marL="3199997" indent="0" algn="ctr">
              <a:buNone/>
            </a:lvl8pPr>
            <a:lvl9pPr marL="3657139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0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0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5" y="491697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8" tIns="45715" rIns="91428" bIns="45715" rtlCol="0" anchor="ctr"/>
          <a:lstStyle/>
          <a:p>
            <a:pPr algn="ctr" defTabSz="914285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1" y="795998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1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1" y="5958840"/>
            <a:ext cx="2133600" cy="365760"/>
          </a:xfrm>
        </p:spPr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1" y="5958840"/>
            <a:ext cx="2895600" cy="365760"/>
          </a:xfrm>
        </p:spPr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1" y="5958840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7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5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3"/>
            <a:ext cx="5760720" cy="914400"/>
          </a:xfrm>
        </p:spPr>
        <p:txBody>
          <a:bodyPr lIns="91428" rIns="91428" anchor="ctr">
            <a:no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1" y="547469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8" tIns="91428" rIns="91428" bIns="91428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1" y="1322363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9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28" tIns="91428" rIns="91428" bIns="91428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142" indent="0">
              <a:buNone/>
              <a:defRPr sz="2000" b="1"/>
            </a:lvl2pPr>
            <a:lvl3pPr marL="914285" indent="0">
              <a:buNone/>
              <a:defRPr sz="1800" b="1"/>
            </a:lvl3pPr>
            <a:lvl4pPr marL="1371427" indent="0">
              <a:buNone/>
              <a:defRPr sz="1600" b="1"/>
            </a:lvl4pPr>
            <a:lvl5pPr marL="1828569" indent="0">
              <a:buNone/>
              <a:defRPr sz="1600" b="1"/>
            </a:lvl5pPr>
            <a:lvl6pPr marL="2285713" indent="0">
              <a:buNone/>
              <a:defRPr sz="1600" b="1"/>
            </a:lvl6pPr>
            <a:lvl7pPr marL="2742854" indent="0">
              <a:buNone/>
              <a:defRPr sz="1600" b="1"/>
            </a:lvl7pPr>
            <a:lvl8pPr marL="3199997" indent="0">
              <a:buNone/>
              <a:defRPr sz="1600" b="1"/>
            </a:lvl8pPr>
            <a:lvl9pPr marL="365713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3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1" y="6214405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0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1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28" rIns="91428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142" indent="0">
              <a:buNone/>
              <a:defRPr sz="1200"/>
            </a:lvl2pPr>
            <a:lvl3pPr marL="914285" indent="0">
              <a:buNone/>
              <a:defRPr sz="1000"/>
            </a:lvl3pPr>
            <a:lvl4pPr marL="1371427" indent="0">
              <a:buNone/>
              <a:defRPr sz="900"/>
            </a:lvl4pPr>
            <a:lvl5pPr marL="1828569" indent="0">
              <a:buNone/>
              <a:defRPr sz="900"/>
            </a:lvl5pPr>
            <a:lvl6pPr marL="2285713" indent="0">
              <a:buNone/>
              <a:defRPr sz="900"/>
            </a:lvl6pPr>
            <a:lvl7pPr marL="2742854" indent="0">
              <a:buNone/>
              <a:defRPr sz="900"/>
            </a:lvl7pPr>
            <a:lvl8pPr marL="3199997" indent="0">
              <a:buNone/>
              <a:defRPr sz="900"/>
            </a:lvl8pPr>
            <a:lvl9pPr marL="365713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1" y="6214405"/>
            <a:ext cx="2133600" cy="365760"/>
          </a:xfrm>
        </p:spPr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9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777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3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285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5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8" y="821204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z="2000" smtClean="0"/>
              <a:t>Clique no ícone para adicionar uma imagem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2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18" marR="0" indent="-112699">
              <a:buFontTx/>
              <a:buNone/>
              <a:defRPr sz="1200"/>
            </a:lvl2pPr>
            <a:lvl3pPr marL="914285" marR="0" indent="-117460">
              <a:buFontTx/>
              <a:buNone/>
              <a:defRPr sz="1000"/>
            </a:lvl3pPr>
            <a:lvl4pPr marL="1315872" marR="0" indent="-112699">
              <a:buFontTx/>
              <a:buNone/>
              <a:defRPr sz="900"/>
            </a:lvl4pPr>
            <a:lvl5pPr marL="1711108" marR="0" indent="-117460"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7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7E9C-A148-4261-BE6F-8341FA89C0EB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2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3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46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6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8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86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5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4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A962-A854-48E7-8D9F-B19F39C615A2}" type="datetimeFigureOut">
              <a:rPr lang="pt-BR" smtClean="0"/>
              <a:t>17/03/2015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2ACB-DE43-4A7E-93FE-CBEAAA4DA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1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1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lIns="91428" tIns="45715" rIns="91428" bIns="45715" rtlCol="0" anchor="ctr"/>
          <a:lstStyle/>
          <a:p>
            <a:pPr algn="ctr" defTabSz="914285">
              <a:defRPr/>
            </a:pPr>
            <a:endParaRPr lang="en-US" kern="0">
              <a:solidFill>
                <a:sysClr val="window" lastClr="FFFFFF"/>
              </a:solidFill>
              <a:latin typeface="Corbel"/>
              <a:cs typeface="Arial" charset="0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143000"/>
          </a:xfrm>
          <a:prstGeom prst="rect">
            <a:avLst/>
          </a:prstGeom>
        </p:spPr>
        <p:txBody>
          <a:bodyPr lIns="91428" tIns="45715" rIns="91428" bIns="45715"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45715" tIns="45715" rIns="45715" bIns="45715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5"/>
            <a:ext cx="2133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fld id="{B8231207-C72E-4C5C-99B8-BD129A6F34BE}" type="datetimeFigureOut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85"/>
              <a:t>17/03/2015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1" y="6214405"/>
            <a:ext cx="2895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1" y="6214405"/>
            <a:ext cx="2133600" cy="365760"/>
          </a:xfrm>
          <a:prstGeom prst="rect">
            <a:avLst/>
          </a:prstGeom>
        </p:spPr>
        <p:txBody>
          <a:bodyPr lIns="91428" tIns="45715" rIns="91428" bIns="45715"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285"/>
            <a:fld id="{AB20650E-ADE6-496F-9101-1714797A73F1}" type="slidenum">
              <a:rPr lang="pt-BR">
                <a:solidFill>
                  <a:srgbClr val="2A2D6C">
                    <a:tint val="75000"/>
                    <a:satMod val="150000"/>
                  </a:srgbClr>
                </a:solidFill>
              </a:rPr>
              <a:pPr defTabSz="914285"/>
              <a:t>‹nº›</a:t>
            </a:fld>
            <a:endParaRPr lang="pt-BR">
              <a:solidFill>
                <a:srgbClr val="2A2D6C">
                  <a:tint val="75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3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142" indent="-274285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857" indent="-228571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142" indent="-228571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284" indent="-228571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284" indent="-228571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284" indent="-228571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426" indent="-228571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569" indent="-228571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570" indent="-228571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142" eaLnBrk="1" hangingPunct="1"/>
      <a:lvl3pPr marL="914285" eaLnBrk="1" hangingPunct="1"/>
      <a:lvl4pPr marL="1371427" eaLnBrk="1" hangingPunct="1"/>
      <a:lvl5pPr marL="1828569" eaLnBrk="1" hangingPunct="1"/>
      <a:lvl6pPr marL="2285713" eaLnBrk="1" hangingPunct="1"/>
      <a:lvl7pPr marL="2742854" eaLnBrk="1" hangingPunct="1"/>
      <a:lvl8pPr marL="3199997" eaLnBrk="1" hangingPunct="1"/>
      <a:lvl9pPr marL="3657139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7" y="1976224"/>
            <a:ext cx="7772400" cy="3108960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>ENGENHARIA ELETROQUÍMICA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dirty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2800">
                <a:latin typeface="Arial" pitchFamily="34" charset="0"/>
                <a:cs typeface="Arial" pitchFamily="34" charset="0"/>
              </a:rPr>
              <a:t>Aula 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4b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800" dirty="0">
                <a:latin typeface="Calibri" pitchFamily="34" charset="0"/>
              </a:rPr>
              <a:t>Introdução à </a:t>
            </a:r>
            <a:r>
              <a:rPr lang="pt-BR" sz="2800" dirty="0" smtClean="0">
                <a:latin typeface="Calibri" pitchFamily="34" charset="0"/>
              </a:rPr>
              <a:t>Eletroquímica</a:t>
            </a:r>
            <a:br>
              <a:rPr lang="pt-BR" sz="2800" dirty="0" smtClean="0">
                <a:latin typeface="Calibri" pitchFamily="34" charset="0"/>
              </a:rPr>
            </a:br>
            <a:r>
              <a:rPr lang="pt-BR" sz="2800" dirty="0">
                <a:latin typeface="Calibri" pitchFamily="34" charset="0"/>
              </a:rPr>
              <a:t/>
            </a:r>
            <a:br>
              <a:rPr lang="pt-BR" sz="2800" dirty="0">
                <a:latin typeface="Calibri" pitchFamily="34" charset="0"/>
              </a:rPr>
            </a:br>
            <a:r>
              <a:rPr lang="pt-BR" sz="2800" dirty="0" smtClean="0">
                <a:latin typeface="Calibri" pitchFamily="34" charset="0"/>
              </a:rPr>
              <a:t>ELETRÓLISE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7772400" cy="1508760"/>
          </a:xfrm>
        </p:spPr>
        <p:txBody>
          <a:bodyPr>
            <a:normAutofit/>
          </a:bodyPr>
          <a:lstStyle/>
          <a:p>
            <a:r>
              <a:rPr lang="pt-BR" sz="1600" dirty="0"/>
              <a:t>Prof. Dr. Thomaz Augusto </a:t>
            </a:r>
            <a:r>
              <a:rPr lang="pt-BR" sz="1600" dirty="0" err="1"/>
              <a:t>Guisard</a:t>
            </a:r>
            <a:r>
              <a:rPr lang="pt-BR" sz="1600" dirty="0"/>
              <a:t> Restivo</a:t>
            </a:r>
          </a:p>
        </p:txBody>
      </p:sp>
    </p:spTree>
    <p:extLst>
      <p:ext uri="{BB962C8B-B14F-4D97-AF65-F5344CB8AC3E}">
        <p14:creationId xmlns:p14="http://schemas.microsoft.com/office/powerpoint/2010/main" val="12410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1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3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6948264" y="2348880"/>
            <a:ext cx="0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9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948264" y="563361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96500 J/V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05316" y="936159"/>
            <a:ext cx="8143148" cy="566119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05316" y="323364"/>
            <a:ext cx="8143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Tabela termodinâmica de O. </a:t>
            </a:r>
            <a:r>
              <a:rPr lang="pt-BR" dirty="0" err="1" smtClean="0"/>
              <a:t>Kubaschewski</a:t>
            </a:r>
            <a:r>
              <a:rPr lang="pt-BR" dirty="0" smtClean="0"/>
              <a:t>, </a:t>
            </a:r>
            <a:r>
              <a:rPr lang="pt-BR" dirty="0" err="1" smtClean="0"/>
              <a:t>Materials</a:t>
            </a:r>
            <a:r>
              <a:rPr lang="pt-BR" dirty="0" smtClean="0"/>
              <a:t>  </a:t>
            </a:r>
            <a:r>
              <a:rPr lang="pt-BR" dirty="0" err="1" smtClean="0"/>
              <a:t>Thermochemistry</a:t>
            </a:r>
            <a:r>
              <a:rPr lang="pt-BR" dirty="0" smtClean="0"/>
              <a:t>, 1993.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3046">
            <a:off x="2002354" y="-145981"/>
            <a:ext cx="5371045" cy="79273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699791" y="1029087"/>
            <a:ext cx="5724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   S</a:t>
            </a:r>
            <a:r>
              <a:rPr lang="pt-BR" sz="1100" baseline="-25000" dirty="0" smtClean="0"/>
              <a:t>298</a:t>
            </a:r>
            <a:r>
              <a:rPr lang="pt-BR" sz="1100" dirty="0" smtClean="0"/>
              <a:t>	-</a:t>
            </a:r>
            <a:r>
              <a:rPr lang="pt-BR" sz="1100" dirty="0" smtClean="0">
                <a:sym typeface="Symbol"/>
              </a:rPr>
              <a:t>H</a:t>
            </a:r>
            <a:r>
              <a:rPr lang="pt-BR" sz="1100" baseline="-25000" dirty="0" smtClean="0">
                <a:sym typeface="Symbol"/>
              </a:rPr>
              <a:t>298</a:t>
            </a:r>
            <a:r>
              <a:rPr lang="pt-BR" sz="1100" dirty="0">
                <a:sym typeface="Symbol"/>
              </a:rPr>
              <a:t> </a:t>
            </a:r>
            <a:r>
              <a:rPr lang="pt-BR" sz="1100" dirty="0" smtClean="0">
                <a:sym typeface="Symbol"/>
              </a:rPr>
              <a:t>       </a:t>
            </a:r>
            <a:r>
              <a:rPr lang="pt-BR" sz="1100" dirty="0" err="1" smtClean="0">
                <a:sym typeface="Symbol"/>
              </a:rPr>
              <a:t>phase</a:t>
            </a:r>
            <a:r>
              <a:rPr lang="pt-BR" sz="1100" dirty="0" smtClean="0">
                <a:sym typeface="Symbol"/>
              </a:rPr>
              <a:t>  T(K)     A     B.10</a:t>
            </a:r>
            <a:r>
              <a:rPr lang="pt-BR" sz="1100" baseline="30000" dirty="0" smtClean="0">
                <a:sym typeface="Symbol"/>
              </a:rPr>
              <a:t>3</a:t>
            </a:r>
            <a:r>
              <a:rPr lang="pt-BR" sz="1100" dirty="0" smtClean="0">
                <a:sym typeface="Symbol"/>
              </a:rPr>
              <a:t>    C.10</a:t>
            </a:r>
            <a:r>
              <a:rPr lang="pt-BR" sz="1100" baseline="30000" dirty="0" smtClean="0">
                <a:sym typeface="Symbol"/>
              </a:rPr>
              <a:t>-5</a:t>
            </a:r>
            <a:r>
              <a:rPr lang="pt-BR" sz="1100" dirty="0" smtClean="0">
                <a:sym typeface="Symbol"/>
              </a:rPr>
              <a:t>   D.10</a:t>
            </a:r>
            <a:r>
              <a:rPr lang="pt-BR" sz="1100" baseline="30000" dirty="0" smtClean="0">
                <a:sym typeface="Symbol"/>
              </a:rPr>
              <a:t>6</a:t>
            </a:r>
            <a:r>
              <a:rPr lang="pt-BR" sz="1100" dirty="0" smtClean="0">
                <a:sym typeface="Symbol"/>
              </a:rPr>
              <a:t>      </a:t>
            </a:r>
            <a:r>
              <a:rPr lang="pt-BR" sz="1100" dirty="0" err="1" smtClean="0">
                <a:sym typeface="Symbol"/>
              </a:rPr>
              <a:t>Lt</a:t>
            </a:r>
            <a:r>
              <a:rPr lang="pt-BR" sz="1100" dirty="0" smtClean="0">
                <a:sym typeface="Symbol"/>
              </a:rPr>
              <a:t>	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260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59832" y="4437112"/>
            <a:ext cx="439248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 = -0,44 + (RT/</a:t>
            </a:r>
            <a:r>
              <a:rPr lang="pt-BR" sz="20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zF</a:t>
            </a:r>
            <a:r>
              <a:rPr lang="pt-BR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pt-BR" sz="20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ln</a:t>
            </a:r>
            <a:r>
              <a:rPr lang="pt-BR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pt-BR" sz="2000" baseline="-25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Fe+2</a:t>
            </a:r>
          </a:p>
          <a:p>
            <a:r>
              <a:rPr lang="pt-BR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 = - 0,44 + (8,314.298/2.96500) </a:t>
            </a:r>
            <a:r>
              <a:rPr lang="pt-BR" sz="20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ln</a:t>
            </a:r>
            <a:r>
              <a:rPr lang="pt-BR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10</a:t>
            </a:r>
            <a:r>
              <a:rPr lang="pt-BR" sz="2000" baseline="30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-6</a:t>
            </a:r>
          </a:p>
          <a:p>
            <a:r>
              <a:rPr lang="pt-BR" sz="20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 = - 0,617 V</a:t>
            </a:r>
            <a:endParaRPr lang="pt-BR"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41975" y="5777500"/>
            <a:ext cx="18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mais </a:t>
            </a:r>
            <a:r>
              <a:rPr lang="pt-BR" sz="2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anódico</a:t>
            </a:r>
            <a:endParaRPr lang="pt-B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15816" y="3009726"/>
            <a:ext cx="4392488" cy="830997"/>
          </a:xfrm>
          <a:prstGeom prst="rect">
            <a:avLst/>
          </a:prstGeom>
          <a:solidFill>
            <a:srgbClr val="EAFBFC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-0,44 + (RT/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zF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ln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pt-BR" sz="16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Fe+2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- 0,44 + (8,314.298/2.96500) </a:t>
            </a:r>
            <a:r>
              <a:rPr lang="pt-B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ln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</a:t>
            </a:r>
            <a:r>
              <a:rPr lang="pt-BR" sz="16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-6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- 0,617 V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0" y="3989736"/>
            <a:ext cx="2520280" cy="338554"/>
          </a:xfrm>
          <a:prstGeom prst="rect">
            <a:avLst/>
          </a:prstGeom>
          <a:solidFill>
            <a:srgbClr val="EAFBFC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0,20 – 1,52 = -1,32 V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2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82</Words>
  <Application>Microsoft Office PowerPoint</Application>
  <PresentationFormat>Apresentação na tela (4:3)</PresentationFormat>
  <Paragraphs>13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Tema do Office</vt:lpstr>
      <vt:lpstr>1_Carnival</vt:lpstr>
      <vt:lpstr>   ENGENHARIA ELETROQUÍMICA  Aula 4b – Introdução à Eletroquímica  ELETRÓLISE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ENGENHARIA QUÍMICA  ENGENHARIA ELETROQUÍMICA  Aula 5 – Introdução à Eletroquímica</dc:title>
  <dc:creator>lapta5</dc:creator>
  <cp:lastModifiedBy>lapta5</cp:lastModifiedBy>
  <cp:revision>13</cp:revision>
  <dcterms:created xsi:type="dcterms:W3CDTF">2013-09-12T19:38:28Z</dcterms:created>
  <dcterms:modified xsi:type="dcterms:W3CDTF">2015-03-17T13:39:32Z</dcterms:modified>
</cp:coreProperties>
</file>