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7" r:id="rId2"/>
    <p:sldId id="257" r:id="rId3"/>
    <p:sldId id="258" r:id="rId4"/>
    <p:sldId id="259" r:id="rId5"/>
    <p:sldId id="260" r:id="rId6"/>
    <p:sldId id="288" r:id="rId7"/>
    <p:sldId id="28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1" r:id="rId18"/>
    <p:sldId id="271" r:id="rId19"/>
    <p:sldId id="272" r:id="rId20"/>
    <p:sldId id="290" r:id="rId21"/>
  </p:sldIdLst>
  <p:sldSz cx="9144000" cy="6858000" type="screen4x3"/>
  <p:notesSz cx="6858000" cy="9144000"/>
  <p:defaultTextStyle>
    <a:defPPr>
      <a:defRPr lang="pt-BR"/>
    </a:defPPr>
    <a:lvl1pPr marL="0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5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77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10C6F-4076-4144-947A-6E647B9E8FAD}" type="datetimeFigureOut">
              <a:rPr lang="pt-BR" smtClean="0"/>
              <a:t>17/03/2015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A6980-A011-4B3E-9282-F8D4956F7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93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1DD0F-343A-4672-8811-440F3F20C81B}" type="slidenum">
              <a:rPr lang="pt-BR" altLang="pt-BR">
                <a:solidFill>
                  <a:prstClr val="black"/>
                </a:solidFill>
              </a:rPr>
              <a:pPr/>
              <a:t>17</a:t>
            </a:fld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8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5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142" indent="0" algn="ctr">
              <a:buNone/>
            </a:lvl2pPr>
            <a:lvl3pPr marL="914285" indent="0" algn="ctr">
              <a:buNone/>
            </a:lvl3pPr>
            <a:lvl4pPr marL="1371427" indent="0" algn="ctr">
              <a:buNone/>
            </a:lvl4pPr>
            <a:lvl5pPr marL="1828569" indent="0" algn="ctr">
              <a:buNone/>
            </a:lvl5pPr>
            <a:lvl6pPr marL="2285713" indent="0" algn="ctr">
              <a:buNone/>
            </a:lvl6pPr>
            <a:lvl7pPr marL="2742854" indent="0" algn="ctr">
              <a:buNone/>
            </a:lvl7pPr>
            <a:lvl8pPr marL="3199997" indent="0" algn="ctr">
              <a:buNone/>
            </a:lvl8pPr>
            <a:lvl9pPr marL="3657139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4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4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0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7E9C-A148-4261-BE6F-8341FA89C0EB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7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5" y="491697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lIns="91428" tIns="45715" rIns="91428" bIns="45715" rtlCol="0" anchor="ctr"/>
          <a:lstStyle/>
          <a:p>
            <a:pPr algn="ctr" defTabSz="914285">
              <a:defRPr/>
            </a:pPr>
            <a:endParaRPr lang="en-US" kern="0">
              <a:solidFill>
                <a:sysClr val="window" lastClr="FFFFFF"/>
              </a:solidFill>
              <a:latin typeface="Corbel"/>
              <a:cs typeface="Arial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1" y="795998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1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1" y="5958840"/>
            <a:ext cx="2133600" cy="365760"/>
          </a:xfrm>
        </p:spPr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1" y="5958840"/>
            <a:ext cx="2895600" cy="365760"/>
          </a:xfrm>
        </p:spPr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1" y="5958840"/>
            <a:ext cx="2133600" cy="365760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8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0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3"/>
            <a:ext cx="5760720" cy="914400"/>
          </a:xfrm>
        </p:spPr>
        <p:txBody>
          <a:bodyPr lIns="91428" rIns="91428" anchor="ctr">
            <a:no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1" y="547469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28" tIns="91428" rIns="91428" bIns="91428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142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7" indent="0">
              <a:buNone/>
              <a:defRPr sz="1600" b="1"/>
            </a:lvl4pPr>
            <a:lvl5pPr marL="1828569" indent="0">
              <a:buNone/>
              <a:defRPr sz="1600" b="1"/>
            </a:lvl5pPr>
            <a:lvl6pPr marL="2285713" indent="0">
              <a:buNone/>
              <a:defRPr sz="1600" b="1"/>
            </a:lvl6pPr>
            <a:lvl7pPr marL="2742854" indent="0">
              <a:buNone/>
              <a:defRPr sz="1600" b="1"/>
            </a:lvl7pPr>
            <a:lvl8pPr marL="3199997" indent="0">
              <a:buNone/>
              <a:defRPr sz="1600" b="1"/>
            </a:lvl8pPr>
            <a:lvl9pPr marL="365713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1" y="1322363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9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28" tIns="91428" rIns="91428" bIns="91428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142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7" indent="0">
              <a:buNone/>
              <a:defRPr sz="1600" b="1"/>
            </a:lvl4pPr>
            <a:lvl5pPr marL="1828569" indent="0">
              <a:buNone/>
              <a:defRPr sz="1600" b="1"/>
            </a:lvl5pPr>
            <a:lvl6pPr marL="2285713" indent="0">
              <a:buNone/>
              <a:defRPr sz="1600" b="1"/>
            </a:lvl6pPr>
            <a:lvl7pPr marL="2742854" indent="0">
              <a:buNone/>
              <a:defRPr sz="1600" b="1"/>
            </a:lvl7pPr>
            <a:lvl8pPr marL="3199997" indent="0">
              <a:buNone/>
              <a:defRPr sz="1600" b="1"/>
            </a:lvl8pPr>
            <a:lvl9pPr marL="365713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3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1" y="6214405"/>
            <a:ext cx="2133600" cy="365760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1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5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3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1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28" rIns="91428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142" indent="0">
              <a:buNone/>
              <a:defRPr sz="1200"/>
            </a:lvl2pPr>
            <a:lvl3pPr marL="914285" indent="0">
              <a:buNone/>
              <a:defRPr sz="1000"/>
            </a:lvl3pPr>
            <a:lvl4pPr marL="1371427" indent="0">
              <a:buNone/>
              <a:defRPr sz="900"/>
            </a:lvl4pPr>
            <a:lvl5pPr marL="1828569" indent="0">
              <a:buNone/>
              <a:defRPr sz="900"/>
            </a:lvl5pPr>
            <a:lvl6pPr marL="2285713" indent="0">
              <a:buNone/>
              <a:defRPr sz="900"/>
            </a:lvl6pPr>
            <a:lvl7pPr marL="2742854" indent="0">
              <a:buNone/>
              <a:defRPr sz="900"/>
            </a:lvl7pPr>
            <a:lvl8pPr marL="3199997" indent="0">
              <a:buNone/>
              <a:defRPr sz="900"/>
            </a:lvl8pPr>
            <a:lvl9pPr marL="3657139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1" y="6214405"/>
            <a:ext cx="2133600" cy="365760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9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3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5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5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8" y="821204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sz="2000" smtClean="0"/>
              <a:t>Clique no ícone para adicionar uma imagem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2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18" marR="0" indent="-112699">
              <a:buFontTx/>
              <a:buNone/>
              <a:defRPr sz="1200"/>
            </a:lvl2pPr>
            <a:lvl3pPr marL="914285" marR="0" indent="-117460">
              <a:buFontTx/>
              <a:buNone/>
              <a:defRPr sz="1000"/>
            </a:lvl3pPr>
            <a:lvl4pPr marL="1315872" marR="0" indent="-112699">
              <a:buFontTx/>
              <a:buNone/>
              <a:defRPr sz="900"/>
            </a:lvl4pPr>
            <a:lvl5pPr marL="1711108" marR="0" indent="-117460"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1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lIns="91428" tIns="45715" rIns="91428" bIns="45715" rtlCol="0" anchor="ctr"/>
          <a:lstStyle/>
          <a:p>
            <a:pPr algn="ctr" defTabSz="914285">
              <a:defRPr/>
            </a:pPr>
            <a:endParaRPr lang="en-US" kern="0">
              <a:solidFill>
                <a:sysClr val="window" lastClr="FFFFFF"/>
              </a:solidFill>
              <a:latin typeface="Corbel"/>
              <a:cs typeface="Arial" charset="0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1143000"/>
          </a:xfrm>
          <a:prstGeom prst="rect">
            <a:avLst/>
          </a:prstGeom>
        </p:spPr>
        <p:txBody>
          <a:bodyPr lIns="91428" tIns="45715" rIns="91428" bIns="45715"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45715" tIns="45715" rIns="45715" bIns="45715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5"/>
            <a:ext cx="2133600" cy="365760"/>
          </a:xfrm>
          <a:prstGeom prst="rect">
            <a:avLst/>
          </a:prstGeom>
        </p:spPr>
        <p:txBody>
          <a:bodyPr lIns="91428" tIns="45715" rIns="91428" bIns="45715"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285"/>
            <a:fld id="{B8231207-C72E-4C5C-99B8-BD129A6F34BE}" type="datetimeFigureOut">
              <a:rPr lang="pt-BR" smtClean="0">
                <a:solidFill>
                  <a:srgbClr val="2A2D6C">
                    <a:tint val="75000"/>
                    <a:satMod val="150000"/>
                  </a:srgbClr>
                </a:solidFill>
              </a:rPr>
              <a:pPr defTabSz="914285"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1" y="6214405"/>
            <a:ext cx="2895600" cy="365760"/>
          </a:xfrm>
          <a:prstGeom prst="rect">
            <a:avLst/>
          </a:prstGeom>
        </p:spPr>
        <p:txBody>
          <a:bodyPr lIns="91428" tIns="45715" rIns="91428" bIns="45715"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285"/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1" y="6214405"/>
            <a:ext cx="2133600" cy="365760"/>
          </a:xfrm>
          <a:prstGeom prst="rect">
            <a:avLst/>
          </a:prstGeom>
        </p:spPr>
        <p:txBody>
          <a:bodyPr lIns="91428" tIns="45715" rIns="91428" bIns="45715"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285"/>
            <a:fld id="{AB20650E-ADE6-496F-9101-1714797A73F1}" type="slidenum">
              <a:rPr lang="pt-BR" smtClean="0">
                <a:solidFill>
                  <a:srgbClr val="2A2D6C">
                    <a:tint val="75000"/>
                    <a:satMod val="150000"/>
                  </a:srgbClr>
                </a:solidFill>
              </a:rPr>
              <a:pPr defTabSz="914285"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5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142" indent="-274285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857" indent="-228571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142" indent="-228571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284" indent="-228571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284" indent="-228571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284" indent="-228571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426" indent="-228571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569" indent="-228571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570" indent="-228571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142" eaLnBrk="1" hangingPunct="1"/>
      <a:lvl3pPr marL="914285" eaLnBrk="1" hangingPunct="1"/>
      <a:lvl4pPr marL="1371427" eaLnBrk="1" hangingPunct="1"/>
      <a:lvl5pPr marL="1828569" eaLnBrk="1" hangingPunct="1"/>
      <a:lvl6pPr marL="2285713" eaLnBrk="1" hangingPunct="1"/>
      <a:lvl7pPr marL="2742854" eaLnBrk="1" hangingPunct="1"/>
      <a:lvl8pPr marL="3199997" eaLnBrk="1" hangingPunct="1"/>
      <a:lvl9pPr marL="3657139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7" y="1700808"/>
            <a:ext cx="7772400" cy="3108960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 </a:t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>ENGENHARIA ELETROQUÍMICA</a:t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>Aula 4 – </a:t>
            </a:r>
            <a:r>
              <a:rPr lang="pt-BR" sz="2800" dirty="0">
                <a:latin typeface="Calibri" pitchFamily="34" charset="0"/>
              </a:rPr>
              <a:t>Introdução à Eletroquímica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7772400" cy="1508760"/>
          </a:xfrm>
        </p:spPr>
        <p:txBody>
          <a:bodyPr>
            <a:normAutofit/>
          </a:bodyPr>
          <a:lstStyle/>
          <a:p>
            <a:r>
              <a:rPr lang="pt-BR" sz="1600" dirty="0"/>
              <a:t>Prof. Dr. Thomaz Augusto </a:t>
            </a:r>
            <a:r>
              <a:rPr lang="pt-BR" sz="1600" dirty="0" err="1"/>
              <a:t>Guisard</a:t>
            </a:r>
            <a:r>
              <a:rPr lang="pt-BR" sz="1600" dirty="0"/>
              <a:t> Restivo</a:t>
            </a:r>
          </a:p>
        </p:txBody>
      </p:sp>
    </p:spTree>
    <p:extLst>
      <p:ext uri="{BB962C8B-B14F-4D97-AF65-F5344CB8AC3E}">
        <p14:creationId xmlns:p14="http://schemas.microsoft.com/office/powerpoint/2010/main" val="40577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8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1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3117092" y="5661248"/>
            <a:ext cx="374788" cy="0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059832" y="5703639"/>
            <a:ext cx="5229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zF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988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5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3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58584" y="233814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ELETRÓLISE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9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457200" y="803275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altLang="pt-BR" sz="800" smtClean="0">
              <a:solidFill>
                <a:srgbClr val="000099"/>
              </a:solidFill>
              <a:latin typeface="Arial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240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457200" y="811213"/>
            <a:ext cx="868680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altLang="pt-BR" sz="800" dirty="0" smtClean="0">
              <a:solidFill>
                <a:srgbClr val="000099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rgbClr val="000099"/>
                </a:solidFill>
                <a:latin typeface="Arial" charset="0"/>
              </a:rPr>
              <a:t>Potencial de eletrodo padrão (equilíbrio)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Me  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Me</a:t>
            </a:r>
            <a:r>
              <a:rPr lang="pt-BR" altLang="pt-BR" sz="2400" baseline="300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+z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+ zé 	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      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       E = 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pt-BR" altLang="pt-BR" sz="2400" baseline="30000" dirty="0" err="1" smtClean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pt-BR" altLang="pt-BR" sz="2400" u="sng" dirty="0" smtClean="0">
                <a:solidFill>
                  <a:srgbClr val="000000"/>
                </a:solidFill>
                <a:latin typeface="Arial" charset="0"/>
              </a:rPr>
              <a:t>RT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ln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pt-BR" altLang="pt-BR" sz="2400" baseline="-25000" dirty="0" err="1" smtClean="0">
                <a:solidFill>
                  <a:srgbClr val="000000"/>
                </a:solidFill>
                <a:latin typeface="Arial" charset="0"/>
              </a:rPr>
              <a:t>Me</a:t>
            </a:r>
            <a:r>
              <a:rPr lang="pt-BR" altLang="pt-BR" sz="1400" dirty="0" err="1" smtClean="0">
                <a:solidFill>
                  <a:srgbClr val="000000"/>
                </a:solidFill>
                <a:latin typeface="Arial" charset="0"/>
              </a:rPr>
              <a:t>+n</a:t>
            </a:r>
            <a:endParaRPr lang="pt-BR" altLang="pt-BR" sz="1400" dirty="0" smtClean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rgbClr val="3333CC"/>
                </a:solidFill>
                <a:latin typeface="Arial" charset="0"/>
              </a:rPr>
              <a:t>	     			           	</a:t>
            </a:r>
            <a:r>
              <a:rPr lang="pt-BR" altLang="pt-BR" sz="2400" dirty="0" err="1">
                <a:solidFill>
                  <a:srgbClr val="000000"/>
                </a:solidFill>
                <a:latin typeface="Arial" charset="0"/>
              </a:rPr>
              <a:t>z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pt-BR" altLang="pt-BR" sz="2400" baseline="-25000" dirty="0" err="1" smtClean="0">
                <a:solidFill>
                  <a:srgbClr val="000000"/>
                </a:solidFill>
                <a:latin typeface="Arial" charset="0"/>
              </a:rPr>
              <a:t>Me</a:t>
            </a:r>
            <a:endParaRPr lang="pt-BR" altLang="pt-BR" sz="2400" baseline="-25000" dirty="0" smtClean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rgbClr val="3333CC"/>
                </a:solidFill>
                <a:latin typeface="Arial" charset="0"/>
              </a:rPr>
              <a:t>Fixando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Me puro [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Me</a:t>
            </a:r>
            <a:r>
              <a:rPr lang="pt-BR" altLang="pt-BR" sz="2400" baseline="30000" dirty="0" err="1" smtClean="0">
                <a:solidFill>
                  <a:srgbClr val="000000"/>
                </a:solidFill>
                <a:latin typeface="Arial" charset="0"/>
              </a:rPr>
              <a:t>+z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]= 1M					        1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Eletrodo ref. 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Pt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HCl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 1M   </a:t>
            </a:r>
            <a:r>
              <a:rPr lang="pt-BR" altLang="pt-BR" sz="24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   E = E° ;   </a:t>
            </a:r>
            <a:r>
              <a:rPr lang="pt-BR" altLang="pt-BR" sz="2400" dirty="0" err="1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E</a:t>
            </a:r>
            <a:r>
              <a:rPr lang="pt-BR" altLang="pt-BR" sz="2400" baseline="-25000" dirty="0" err="1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cel</a:t>
            </a:r>
            <a:r>
              <a:rPr lang="pt-BR" altLang="pt-BR" sz="2400" baseline="-250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pt-BR" altLang="pt-BR" sz="24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= </a:t>
            </a:r>
            <a:r>
              <a:rPr lang="pt-BR" altLang="pt-BR" sz="2400" dirty="0" err="1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E</a:t>
            </a:r>
            <a:r>
              <a:rPr lang="pt-BR" altLang="pt-BR" sz="2400" baseline="-25000" dirty="0" err="1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cat</a:t>
            </a:r>
            <a:r>
              <a:rPr lang="pt-BR" altLang="pt-BR" sz="24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 - </a:t>
            </a:r>
            <a:r>
              <a:rPr lang="pt-BR" altLang="pt-BR" sz="2400" dirty="0" err="1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E</a:t>
            </a:r>
            <a:r>
              <a:rPr lang="pt-BR" altLang="pt-BR" sz="2400" baseline="-25000" dirty="0" err="1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anod</a:t>
            </a:r>
            <a:r>
              <a:rPr lang="pt-BR" altLang="pt-BR" sz="24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  </a:t>
            </a:r>
            <a:endParaRPr lang="pt-BR" altLang="pt-BR" sz="2400" dirty="0" smtClean="0">
              <a:solidFill>
                <a:srgbClr val="FF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altLang="pt-BR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altLang="pt-BR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altLang="pt-BR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altLang="pt-BR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altLang="pt-BR" sz="1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082" name="Line 58"/>
          <p:cNvSpPr>
            <a:spLocks noChangeShapeType="1"/>
          </p:cNvSpPr>
          <p:nvPr/>
        </p:nvSpPr>
        <p:spPr bwMode="auto">
          <a:xfrm>
            <a:off x="6858000" y="1752600"/>
            <a:ext cx="533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000000"/>
              </a:solidFill>
            </a:endParaRPr>
          </a:p>
        </p:txBody>
      </p:sp>
      <p:sp>
        <p:nvSpPr>
          <p:cNvPr id="129083" name="Line 59"/>
          <p:cNvSpPr>
            <a:spLocks noChangeShapeType="1"/>
          </p:cNvSpPr>
          <p:nvPr/>
        </p:nvSpPr>
        <p:spPr bwMode="auto">
          <a:xfrm>
            <a:off x="6858000" y="1828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000000"/>
              </a:solidFill>
            </a:endParaRPr>
          </a:p>
        </p:txBody>
      </p:sp>
      <p:sp>
        <p:nvSpPr>
          <p:cNvPr id="129192" name="AutoShape 168"/>
          <p:cNvSpPr>
            <a:spLocks noChangeArrowheads="1"/>
          </p:cNvSpPr>
          <p:nvPr/>
        </p:nvSpPr>
        <p:spPr bwMode="auto">
          <a:xfrm>
            <a:off x="1676400" y="40386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000000"/>
              </a:solidFill>
            </a:endParaRPr>
          </a:p>
        </p:txBody>
      </p:sp>
      <p:sp>
        <p:nvSpPr>
          <p:cNvPr id="129193" name="Line 169"/>
          <p:cNvSpPr>
            <a:spLocks noChangeShapeType="1"/>
          </p:cNvSpPr>
          <p:nvPr/>
        </p:nvSpPr>
        <p:spPr bwMode="auto">
          <a:xfrm>
            <a:off x="2133600" y="6096000"/>
            <a:ext cx="12954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000000"/>
              </a:solidFill>
            </a:endParaRPr>
          </a:p>
        </p:txBody>
      </p:sp>
      <p:sp>
        <p:nvSpPr>
          <p:cNvPr id="129268" name="Text Box 244"/>
          <p:cNvSpPr txBox="1">
            <a:spLocks noChangeArrowheads="1"/>
          </p:cNvSpPr>
          <p:nvPr/>
        </p:nvSpPr>
        <p:spPr bwMode="auto">
          <a:xfrm>
            <a:off x="762000" y="5853113"/>
            <a:ext cx="81534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smtClean="0">
                <a:solidFill>
                  <a:srgbClr val="000000"/>
                </a:solidFill>
                <a:latin typeface="Arial" charset="0"/>
              </a:rPr>
              <a:t>2 casos		      E°&lt;0		    E°&gt;0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pt-BR" altLang="pt-BR" sz="2400" smtClean="0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176434750" y="-176085500"/>
            <a:ext cx="182225950" cy="182057675"/>
            <a:chOff x="-111140" y="-110920"/>
            <a:chExt cx="114788" cy="11468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28" y="2016"/>
              <a:ext cx="1920" cy="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886" y="2434"/>
              <a:ext cx="819" cy="1226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82" y="2513"/>
              <a:ext cx="243" cy="803"/>
            </a:xfrm>
            <a:custGeom>
              <a:avLst/>
              <a:gdLst>
                <a:gd name="T0" fmla="*/ 243 w 243"/>
                <a:gd name="T1" fmla="*/ 0 h 803"/>
                <a:gd name="T2" fmla="*/ 0 w 243"/>
                <a:gd name="T3" fmla="*/ 0 h 803"/>
                <a:gd name="T4" fmla="*/ 0 w 243"/>
                <a:gd name="T5" fmla="*/ 803 h 803"/>
                <a:gd name="T6" fmla="*/ 243 w 243"/>
                <a:gd name="T7" fmla="*/ 803 h 803"/>
                <a:gd name="T8" fmla="*/ 232 w 243"/>
                <a:gd name="T9" fmla="*/ 780 h 803"/>
                <a:gd name="T10" fmla="*/ 203 w 243"/>
                <a:gd name="T11" fmla="*/ 718 h 803"/>
                <a:gd name="T12" fmla="*/ 198 w 243"/>
                <a:gd name="T13" fmla="*/ 661 h 803"/>
                <a:gd name="T14" fmla="*/ 198 w 243"/>
                <a:gd name="T15" fmla="*/ 616 h 803"/>
                <a:gd name="T16" fmla="*/ 203 w 243"/>
                <a:gd name="T17" fmla="*/ 571 h 803"/>
                <a:gd name="T18" fmla="*/ 215 w 243"/>
                <a:gd name="T19" fmla="*/ 531 h 803"/>
                <a:gd name="T20" fmla="*/ 232 w 243"/>
                <a:gd name="T21" fmla="*/ 475 h 803"/>
                <a:gd name="T22" fmla="*/ 220 w 243"/>
                <a:gd name="T23" fmla="*/ 418 h 803"/>
                <a:gd name="T24" fmla="*/ 220 w 243"/>
                <a:gd name="T25" fmla="*/ 368 h 803"/>
                <a:gd name="T26" fmla="*/ 203 w 243"/>
                <a:gd name="T27" fmla="*/ 300 h 803"/>
                <a:gd name="T28" fmla="*/ 198 w 243"/>
                <a:gd name="T29" fmla="*/ 255 h 803"/>
                <a:gd name="T30" fmla="*/ 203 w 243"/>
                <a:gd name="T31" fmla="*/ 215 h 803"/>
                <a:gd name="T32" fmla="*/ 209 w 243"/>
                <a:gd name="T33" fmla="*/ 181 h 803"/>
                <a:gd name="T34" fmla="*/ 220 w 243"/>
                <a:gd name="T35" fmla="*/ 158 h 803"/>
                <a:gd name="T36" fmla="*/ 220 w 243"/>
                <a:gd name="T37" fmla="*/ 136 h 803"/>
                <a:gd name="T38" fmla="*/ 215 w 243"/>
                <a:gd name="T39" fmla="*/ 119 h 803"/>
                <a:gd name="T40" fmla="*/ 203 w 243"/>
                <a:gd name="T41" fmla="*/ 96 h 803"/>
                <a:gd name="T42" fmla="*/ 203 w 243"/>
                <a:gd name="T43" fmla="*/ 68 h 803"/>
                <a:gd name="T44" fmla="*/ 203 w 243"/>
                <a:gd name="T45" fmla="*/ 45 h 803"/>
                <a:gd name="T46" fmla="*/ 220 w 243"/>
                <a:gd name="T47" fmla="*/ 17 h 803"/>
                <a:gd name="T48" fmla="*/ 243 w 243"/>
                <a:gd name="T49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3" h="803">
                  <a:moveTo>
                    <a:pt x="243" y="0"/>
                  </a:moveTo>
                  <a:lnTo>
                    <a:pt x="0" y="0"/>
                  </a:lnTo>
                  <a:lnTo>
                    <a:pt x="0" y="803"/>
                  </a:lnTo>
                  <a:lnTo>
                    <a:pt x="243" y="803"/>
                  </a:lnTo>
                  <a:lnTo>
                    <a:pt x="232" y="780"/>
                  </a:lnTo>
                  <a:lnTo>
                    <a:pt x="203" y="718"/>
                  </a:lnTo>
                  <a:lnTo>
                    <a:pt x="198" y="661"/>
                  </a:lnTo>
                  <a:lnTo>
                    <a:pt x="198" y="616"/>
                  </a:lnTo>
                  <a:lnTo>
                    <a:pt x="203" y="571"/>
                  </a:lnTo>
                  <a:lnTo>
                    <a:pt x="215" y="531"/>
                  </a:lnTo>
                  <a:lnTo>
                    <a:pt x="232" y="475"/>
                  </a:lnTo>
                  <a:lnTo>
                    <a:pt x="220" y="418"/>
                  </a:lnTo>
                  <a:lnTo>
                    <a:pt x="220" y="368"/>
                  </a:lnTo>
                  <a:lnTo>
                    <a:pt x="203" y="300"/>
                  </a:lnTo>
                  <a:lnTo>
                    <a:pt x="198" y="255"/>
                  </a:lnTo>
                  <a:lnTo>
                    <a:pt x="203" y="215"/>
                  </a:lnTo>
                  <a:lnTo>
                    <a:pt x="209" y="181"/>
                  </a:lnTo>
                  <a:lnTo>
                    <a:pt x="220" y="158"/>
                  </a:lnTo>
                  <a:lnTo>
                    <a:pt x="220" y="136"/>
                  </a:lnTo>
                  <a:lnTo>
                    <a:pt x="215" y="119"/>
                  </a:lnTo>
                  <a:lnTo>
                    <a:pt x="203" y="96"/>
                  </a:lnTo>
                  <a:lnTo>
                    <a:pt x="203" y="68"/>
                  </a:lnTo>
                  <a:lnTo>
                    <a:pt x="203" y="45"/>
                  </a:lnTo>
                  <a:lnTo>
                    <a:pt x="220" y="1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699" y="2434"/>
              <a:ext cx="819" cy="122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883" y="2437"/>
              <a:ext cx="1638" cy="1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2705" y="2440"/>
              <a:ext cx="0" cy="1226"/>
            </a:xfrm>
            <a:prstGeom prst="line">
              <a:avLst/>
            </a:prstGeom>
            <a:noFill/>
            <a:ln w="174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160" y="2482"/>
              <a:ext cx="248" cy="80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-111140" y="-110920"/>
              <a:ext cx="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 rot="16200000">
              <a:off x="3101" y="2924"/>
              <a:ext cx="52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Rounded MT Bold" charset="0"/>
                  <a:cs typeface="Arial" pitchFamily="34" charset="0"/>
                </a:rPr>
                <a:t>Platinum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 rot="16200000">
              <a:off x="3318" y="2616"/>
              <a:ext cx="8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 flipV="1">
              <a:off x="-111140" y="-110920"/>
              <a:ext cx="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 rot="16200000">
              <a:off x="1780" y="2953"/>
              <a:ext cx="50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metal, 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 rot="16200000">
              <a:off x="1991" y="2661"/>
              <a:ext cx="8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 flipV="1">
              <a:off x="-111140" y="-110920"/>
              <a:ext cx="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225" y="2502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225" y="2541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225" y="2581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2225" y="2621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225" y="2660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225" y="2700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225" y="2739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225" y="2779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225" y="2818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225" y="2858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225" y="2897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2225" y="2937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2225" y="2977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225" y="3016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2225" y="3056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48" name="Line 33"/>
            <p:cNvSpPr>
              <a:spLocks noChangeShapeType="1"/>
            </p:cNvSpPr>
            <p:nvPr/>
          </p:nvSpPr>
          <p:spPr bwMode="auto">
            <a:xfrm>
              <a:off x="2225" y="3095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49" name="Line 34"/>
            <p:cNvSpPr>
              <a:spLocks noChangeShapeType="1"/>
            </p:cNvSpPr>
            <p:nvPr/>
          </p:nvSpPr>
          <p:spPr bwMode="auto">
            <a:xfrm>
              <a:off x="2225" y="3135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50" name="Line 35"/>
            <p:cNvSpPr>
              <a:spLocks noChangeShapeType="1"/>
            </p:cNvSpPr>
            <p:nvPr/>
          </p:nvSpPr>
          <p:spPr bwMode="auto">
            <a:xfrm>
              <a:off x="2225" y="3174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51" name="Line 36"/>
            <p:cNvSpPr>
              <a:spLocks noChangeShapeType="1"/>
            </p:cNvSpPr>
            <p:nvPr/>
          </p:nvSpPr>
          <p:spPr bwMode="auto">
            <a:xfrm>
              <a:off x="2225" y="3214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52" name="Line 37"/>
            <p:cNvSpPr>
              <a:spLocks noChangeShapeType="1"/>
            </p:cNvSpPr>
            <p:nvPr/>
          </p:nvSpPr>
          <p:spPr bwMode="auto">
            <a:xfrm>
              <a:off x="2225" y="3253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53" name="Line 38"/>
            <p:cNvSpPr>
              <a:spLocks noChangeShapeType="1"/>
            </p:cNvSpPr>
            <p:nvPr/>
          </p:nvSpPr>
          <p:spPr bwMode="auto">
            <a:xfrm>
              <a:off x="2225" y="3293"/>
              <a:ext cx="0" cy="11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54" name="Oval 39"/>
            <p:cNvSpPr>
              <a:spLocks noChangeArrowheads="1"/>
            </p:cNvSpPr>
            <p:nvPr/>
          </p:nvSpPr>
          <p:spPr bwMode="auto">
            <a:xfrm>
              <a:off x="2131" y="2872"/>
              <a:ext cx="176" cy="181"/>
            </a:xfrm>
            <a:prstGeom prst="ellipse">
              <a:avLst/>
            </a:prstGeom>
            <a:noFill/>
            <a:ln w="26988">
              <a:solidFill>
                <a:srgbClr val="77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129255" name="Group 42"/>
            <p:cNvGrpSpPr>
              <a:grpSpLocks/>
            </p:cNvGrpSpPr>
            <p:nvPr/>
          </p:nvGrpSpPr>
          <p:grpSpPr bwMode="auto">
            <a:xfrm>
              <a:off x="2219" y="2937"/>
              <a:ext cx="170" cy="68"/>
              <a:chOff x="2219" y="2937"/>
              <a:chExt cx="170" cy="68"/>
            </a:xfrm>
          </p:grpSpPr>
          <p:sp>
            <p:nvSpPr>
              <p:cNvPr id="129075" name="Freeform 40"/>
              <p:cNvSpPr>
                <a:spLocks/>
              </p:cNvSpPr>
              <p:nvPr/>
            </p:nvSpPr>
            <p:spPr bwMode="auto">
              <a:xfrm>
                <a:off x="2349" y="2937"/>
                <a:ext cx="40" cy="68"/>
              </a:xfrm>
              <a:custGeom>
                <a:avLst/>
                <a:gdLst>
                  <a:gd name="T0" fmla="*/ 40 w 40"/>
                  <a:gd name="T1" fmla="*/ 34 h 68"/>
                  <a:gd name="T2" fmla="*/ 0 w 40"/>
                  <a:gd name="T3" fmla="*/ 68 h 68"/>
                  <a:gd name="T4" fmla="*/ 11 w 40"/>
                  <a:gd name="T5" fmla="*/ 34 h 68"/>
                  <a:gd name="T6" fmla="*/ 0 w 40"/>
                  <a:gd name="T7" fmla="*/ 0 h 68"/>
                  <a:gd name="T8" fmla="*/ 40 w 40"/>
                  <a:gd name="T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8">
                    <a:moveTo>
                      <a:pt x="40" y="34"/>
                    </a:moveTo>
                    <a:lnTo>
                      <a:pt x="0" y="68"/>
                    </a:lnTo>
                    <a:lnTo>
                      <a:pt x="11" y="34"/>
                    </a:lnTo>
                    <a:lnTo>
                      <a:pt x="0" y="0"/>
                    </a:ln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76" name="Line 41"/>
              <p:cNvSpPr>
                <a:spLocks noChangeShapeType="1"/>
              </p:cNvSpPr>
              <p:nvPr/>
            </p:nvSpPr>
            <p:spPr bwMode="auto">
              <a:xfrm>
                <a:off x="2219" y="2971"/>
                <a:ext cx="141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256" name="Rectangle 43"/>
            <p:cNvSpPr>
              <a:spLocks noChangeArrowheads="1"/>
            </p:cNvSpPr>
            <p:nvPr/>
          </p:nvSpPr>
          <p:spPr bwMode="auto">
            <a:xfrm>
              <a:off x="2372" y="2835"/>
              <a:ext cx="17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57" name="Rectangle 44"/>
            <p:cNvSpPr>
              <a:spLocks noChangeArrowheads="1"/>
            </p:cNvSpPr>
            <p:nvPr/>
          </p:nvSpPr>
          <p:spPr bwMode="auto">
            <a:xfrm>
              <a:off x="2485" y="2795"/>
              <a:ext cx="14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z+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58" name="Rectangle 45"/>
            <p:cNvSpPr>
              <a:spLocks noChangeArrowheads="1"/>
            </p:cNvSpPr>
            <p:nvPr/>
          </p:nvSpPr>
          <p:spPr bwMode="auto">
            <a:xfrm>
              <a:off x="2643" y="2835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59" name="Rectangle 46"/>
            <p:cNvSpPr>
              <a:spLocks noChangeArrowheads="1"/>
            </p:cNvSpPr>
            <p:nvPr/>
          </p:nvSpPr>
          <p:spPr bwMode="auto">
            <a:xfrm>
              <a:off x="2643" y="2835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60" name="Rectangle 47"/>
            <p:cNvSpPr>
              <a:spLocks noChangeArrowheads="1"/>
            </p:cNvSpPr>
            <p:nvPr/>
          </p:nvSpPr>
          <p:spPr bwMode="auto">
            <a:xfrm>
              <a:off x="2372" y="2993"/>
              <a:ext cx="277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ions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61" name="Rectangle 48"/>
            <p:cNvSpPr>
              <a:spLocks noChangeArrowheads="1"/>
            </p:cNvSpPr>
            <p:nvPr/>
          </p:nvSpPr>
          <p:spPr bwMode="auto">
            <a:xfrm>
              <a:off x="2648" y="2993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262" name="Group 51"/>
            <p:cNvGrpSpPr>
              <a:grpSpLocks/>
            </p:cNvGrpSpPr>
            <p:nvPr/>
          </p:nvGrpSpPr>
          <p:grpSpPr bwMode="auto">
            <a:xfrm>
              <a:off x="2095" y="2705"/>
              <a:ext cx="107" cy="266"/>
              <a:chOff x="2095" y="2705"/>
              <a:chExt cx="107" cy="266"/>
            </a:xfrm>
          </p:grpSpPr>
          <p:sp>
            <p:nvSpPr>
              <p:cNvPr id="129073" name="Freeform 49"/>
              <p:cNvSpPr>
                <a:spLocks/>
              </p:cNvSpPr>
              <p:nvPr/>
            </p:nvSpPr>
            <p:spPr bwMode="auto">
              <a:xfrm>
                <a:off x="2095" y="2705"/>
                <a:ext cx="68" cy="46"/>
              </a:xfrm>
              <a:custGeom>
                <a:avLst/>
                <a:gdLst>
                  <a:gd name="T0" fmla="*/ 23 w 68"/>
                  <a:gd name="T1" fmla="*/ 0 h 46"/>
                  <a:gd name="T2" fmla="*/ 68 w 68"/>
                  <a:gd name="T3" fmla="*/ 29 h 46"/>
                  <a:gd name="T4" fmla="*/ 28 w 68"/>
                  <a:gd name="T5" fmla="*/ 29 h 46"/>
                  <a:gd name="T6" fmla="*/ 0 w 68"/>
                  <a:gd name="T7" fmla="*/ 46 h 46"/>
                  <a:gd name="T8" fmla="*/ 23 w 6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6">
                    <a:moveTo>
                      <a:pt x="23" y="0"/>
                    </a:moveTo>
                    <a:lnTo>
                      <a:pt x="68" y="29"/>
                    </a:lnTo>
                    <a:lnTo>
                      <a:pt x="28" y="29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74" name="Line 50"/>
              <p:cNvSpPr>
                <a:spLocks noChangeShapeType="1"/>
              </p:cNvSpPr>
              <p:nvPr/>
            </p:nvSpPr>
            <p:spPr bwMode="auto">
              <a:xfrm>
                <a:off x="2123" y="2734"/>
                <a:ext cx="79" cy="237"/>
              </a:xfrm>
              <a:prstGeom prst="line">
                <a:avLst/>
              </a:prstGeom>
              <a:noFill/>
              <a:ln w="17463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263" name="Rectangle 52"/>
            <p:cNvSpPr>
              <a:spLocks noChangeArrowheads="1"/>
            </p:cNvSpPr>
            <p:nvPr/>
          </p:nvSpPr>
          <p:spPr bwMode="auto">
            <a:xfrm>
              <a:off x="1982" y="2564"/>
              <a:ext cx="18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ne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64" name="Rectangle 53"/>
            <p:cNvSpPr>
              <a:spLocks noChangeArrowheads="1"/>
            </p:cNvSpPr>
            <p:nvPr/>
          </p:nvSpPr>
          <p:spPr bwMode="auto">
            <a:xfrm>
              <a:off x="2146" y="2524"/>
              <a:ext cx="10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65" name="Rectangle 54"/>
            <p:cNvSpPr>
              <a:spLocks noChangeArrowheads="1"/>
            </p:cNvSpPr>
            <p:nvPr/>
          </p:nvSpPr>
          <p:spPr bwMode="auto">
            <a:xfrm>
              <a:off x="2191" y="2564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66" name="Oval 55"/>
            <p:cNvSpPr>
              <a:spLocks noChangeArrowheads="1"/>
            </p:cNvSpPr>
            <p:nvPr/>
          </p:nvSpPr>
          <p:spPr bwMode="auto">
            <a:xfrm>
              <a:off x="3046" y="2838"/>
              <a:ext cx="182" cy="181"/>
            </a:xfrm>
            <a:prstGeom prst="ellipse">
              <a:avLst/>
            </a:prstGeom>
            <a:noFill/>
            <a:ln w="26988">
              <a:solidFill>
                <a:srgbClr val="0088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129267" name="Group 58"/>
            <p:cNvGrpSpPr>
              <a:grpSpLocks/>
            </p:cNvGrpSpPr>
            <p:nvPr/>
          </p:nvGrpSpPr>
          <p:grpSpPr bwMode="auto">
            <a:xfrm>
              <a:off x="2993" y="2643"/>
              <a:ext cx="124" cy="260"/>
              <a:chOff x="2993" y="2643"/>
              <a:chExt cx="124" cy="260"/>
            </a:xfrm>
          </p:grpSpPr>
          <p:sp>
            <p:nvSpPr>
              <p:cNvPr id="129071" name="Freeform 56"/>
              <p:cNvSpPr>
                <a:spLocks/>
              </p:cNvSpPr>
              <p:nvPr/>
            </p:nvSpPr>
            <p:spPr bwMode="auto">
              <a:xfrm>
                <a:off x="2993" y="2643"/>
                <a:ext cx="62" cy="51"/>
              </a:xfrm>
              <a:custGeom>
                <a:avLst/>
                <a:gdLst>
                  <a:gd name="T0" fmla="*/ 17 w 62"/>
                  <a:gd name="T1" fmla="*/ 0 h 51"/>
                  <a:gd name="T2" fmla="*/ 62 w 62"/>
                  <a:gd name="T3" fmla="*/ 23 h 51"/>
                  <a:gd name="T4" fmla="*/ 28 w 62"/>
                  <a:gd name="T5" fmla="*/ 28 h 51"/>
                  <a:gd name="T6" fmla="*/ 0 w 62"/>
                  <a:gd name="T7" fmla="*/ 51 h 51"/>
                  <a:gd name="T8" fmla="*/ 17 w 62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1">
                    <a:moveTo>
                      <a:pt x="17" y="0"/>
                    </a:moveTo>
                    <a:lnTo>
                      <a:pt x="62" y="23"/>
                    </a:lnTo>
                    <a:lnTo>
                      <a:pt x="28" y="28"/>
                    </a:lnTo>
                    <a:lnTo>
                      <a:pt x="0" y="5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72" name="Line 57"/>
              <p:cNvSpPr>
                <a:spLocks noChangeShapeType="1"/>
              </p:cNvSpPr>
              <p:nvPr/>
            </p:nvSpPr>
            <p:spPr bwMode="auto">
              <a:xfrm>
                <a:off x="3021" y="2671"/>
                <a:ext cx="96" cy="23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269" name="Rectangle 59"/>
            <p:cNvSpPr>
              <a:spLocks noChangeArrowheads="1"/>
            </p:cNvSpPr>
            <p:nvPr/>
          </p:nvSpPr>
          <p:spPr bwMode="auto">
            <a:xfrm>
              <a:off x="2716" y="2485"/>
              <a:ext cx="15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H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70" name="Rectangle 60"/>
            <p:cNvSpPr>
              <a:spLocks noChangeArrowheads="1"/>
            </p:cNvSpPr>
            <p:nvPr/>
          </p:nvSpPr>
          <p:spPr bwMode="auto">
            <a:xfrm>
              <a:off x="2818" y="2513"/>
              <a:ext cx="12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71" name="Rectangle 61"/>
            <p:cNvSpPr>
              <a:spLocks noChangeArrowheads="1"/>
            </p:cNvSpPr>
            <p:nvPr/>
          </p:nvSpPr>
          <p:spPr bwMode="auto">
            <a:xfrm>
              <a:off x="2897" y="2508"/>
              <a:ext cx="277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(gas)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72" name="Rectangle 62"/>
            <p:cNvSpPr>
              <a:spLocks noChangeArrowheads="1"/>
            </p:cNvSpPr>
            <p:nvPr/>
          </p:nvSpPr>
          <p:spPr bwMode="auto">
            <a:xfrm>
              <a:off x="3174" y="2508"/>
              <a:ext cx="7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73" name="Rectangle 63"/>
            <p:cNvSpPr>
              <a:spLocks noChangeArrowheads="1"/>
            </p:cNvSpPr>
            <p:nvPr/>
          </p:nvSpPr>
          <p:spPr bwMode="auto">
            <a:xfrm>
              <a:off x="2558" y="3372"/>
              <a:ext cx="33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25°C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74" name="Rectangle 64"/>
            <p:cNvSpPr>
              <a:spLocks noChangeArrowheads="1"/>
            </p:cNvSpPr>
            <p:nvPr/>
          </p:nvSpPr>
          <p:spPr bwMode="auto">
            <a:xfrm>
              <a:off x="2874" y="3372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275" name="Group 73"/>
            <p:cNvGrpSpPr>
              <a:grpSpLocks/>
            </p:cNvGrpSpPr>
            <p:nvPr/>
          </p:nvGrpSpPr>
          <p:grpSpPr bwMode="auto">
            <a:xfrm>
              <a:off x="1869" y="3479"/>
              <a:ext cx="1672" cy="215"/>
              <a:chOff x="1869" y="3479"/>
              <a:chExt cx="1672" cy="215"/>
            </a:xfrm>
          </p:grpSpPr>
          <p:sp>
            <p:nvSpPr>
              <p:cNvPr id="129063" name="Rectangle 65"/>
              <p:cNvSpPr>
                <a:spLocks noChangeArrowheads="1"/>
              </p:cNvSpPr>
              <p:nvPr/>
            </p:nvSpPr>
            <p:spPr bwMode="auto">
              <a:xfrm>
                <a:off x="1869" y="3513"/>
                <a:ext cx="395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1M  M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64" name="Rectangle 66"/>
              <p:cNvSpPr>
                <a:spLocks noChangeArrowheads="1"/>
              </p:cNvSpPr>
              <p:nvPr/>
            </p:nvSpPr>
            <p:spPr bwMode="auto">
              <a:xfrm>
                <a:off x="2214" y="3479"/>
                <a:ext cx="192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n+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65" name="Rectangle 67"/>
              <p:cNvSpPr>
                <a:spLocks noChangeArrowheads="1"/>
              </p:cNvSpPr>
              <p:nvPr/>
            </p:nvSpPr>
            <p:spPr bwMode="auto">
              <a:xfrm>
                <a:off x="2360" y="3513"/>
                <a:ext cx="344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sol’n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66" name="Rectangle 68"/>
              <p:cNvSpPr>
                <a:spLocks noChangeArrowheads="1"/>
              </p:cNvSpPr>
              <p:nvPr/>
            </p:nvSpPr>
            <p:spPr bwMode="auto">
              <a:xfrm>
                <a:off x="2682" y="3513"/>
                <a:ext cx="85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67" name="Rectangle 69"/>
              <p:cNvSpPr>
                <a:spLocks noChangeArrowheads="1"/>
              </p:cNvSpPr>
              <p:nvPr/>
            </p:nvSpPr>
            <p:spPr bwMode="auto">
              <a:xfrm>
                <a:off x="2728" y="3513"/>
                <a:ext cx="37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1M  H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68" name="Rectangle 70"/>
              <p:cNvSpPr>
                <a:spLocks noChangeArrowheads="1"/>
              </p:cNvSpPr>
              <p:nvPr/>
            </p:nvSpPr>
            <p:spPr bwMode="auto">
              <a:xfrm>
                <a:off x="3061" y="3479"/>
                <a:ext cx="124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+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69" name="Rectangle 71"/>
              <p:cNvSpPr>
                <a:spLocks noChangeArrowheads="1"/>
              </p:cNvSpPr>
              <p:nvPr/>
            </p:nvSpPr>
            <p:spPr bwMode="auto">
              <a:xfrm>
                <a:off x="3134" y="3513"/>
                <a:ext cx="344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sol’n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70" name="Rectangle 72"/>
              <p:cNvSpPr>
                <a:spLocks noChangeArrowheads="1"/>
              </p:cNvSpPr>
              <p:nvPr/>
            </p:nvSpPr>
            <p:spPr bwMode="auto">
              <a:xfrm>
                <a:off x="3456" y="3513"/>
                <a:ext cx="85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9276" name="Group 76"/>
            <p:cNvGrpSpPr>
              <a:grpSpLocks/>
            </p:cNvGrpSpPr>
            <p:nvPr/>
          </p:nvGrpSpPr>
          <p:grpSpPr bwMode="auto">
            <a:xfrm>
              <a:off x="2925" y="2909"/>
              <a:ext cx="124" cy="68"/>
              <a:chOff x="2925" y="2909"/>
              <a:chExt cx="124" cy="68"/>
            </a:xfrm>
          </p:grpSpPr>
          <p:sp>
            <p:nvSpPr>
              <p:cNvPr id="129061" name="Freeform 74"/>
              <p:cNvSpPr>
                <a:spLocks/>
              </p:cNvSpPr>
              <p:nvPr/>
            </p:nvSpPr>
            <p:spPr bwMode="auto">
              <a:xfrm>
                <a:off x="3010" y="2909"/>
                <a:ext cx="39" cy="68"/>
              </a:xfrm>
              <a:custGeom>
                <a:avLst/>
                <a:gdLst>
                  <a:gd name="T0" fmla="*/ 39 w 39"/>
                  <a:gd name="T1" fmla="*/ 34 h 68"/>
                  <a:gd name="T2" fmla="*/ 0 w 39"/>
                  <a:gd name="T3" fmla="*/ 68 h 68"/>
                  <a:gd name="T4" fmla="*/ 11 w 39"/>
                  <a:gd name="T5" fmla="*/ 34 h 68"/>
                  <a:gd name="T6" fmla="*/ 0 w 39"/>
                  <a:gd name="T7" fmla="*/ 0 h 68"/>
                  <a:gd name="T8" fmla="*/ 39 w 39"/>
                  <a:gd name="T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8">
                    <a:moveTo>
                      <a:pt x="39" y="34"/>
                    </a:moveTo>
                    <a:lnTo>
                      <a:pt x="0" y="68"/>
                    </a:lnTo>
                    <a:lnTo>
                      <a:pt x="11" y="34"/>
                    </a:lnTo>
                    <a:lnTo>
                      <a:pt x="0" y="0"/>
                    </a:lnTo>
                    <a:lnTo>
                      <a:pt x="39" y="34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993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62" name="Line 75"/>
              <p:cNvSpPr>
                <a:spLocks noChangeShapeType="1"/>
              </p:cNvSpPr>
              <p:nvPr/>
            </p:nvSpPr>
            <p:spPr bwMode="auto">
              <a:xfrm>
                <a:off x="2925" y="2937"/>
                <a:ext cx="96" cy="6"/>
              </a:xfrm>
              <a:prstGeom prst="line">
                <a:avLst/>
              </a:prstGeom>
              <a:noFill/>
              <a:ln w="17463">
                <a:solidFill>
                  <a:srgbClr val="99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9277" name="Group 79"/>
            <p:cNvGrpSpPr>
              <a:grpSpLocks/>
            </p:cNvGrpSpPr>
            <p:nvPr/>
          </p:nvGrpSpPr>
          <p:grpSpPr bwMode="auto">
            <a:xfrm>
              <a:off x="3021" y="2994"/>
              <a:ext cx="85" cy="107"/>
              <a:chOff x="3021" y="2994"/>
              <a:chExt cx="85" cy="107"/>
            </a:xfrm>
          </p:grpSpPr>
          <p:sp>
            <p:nvSpPr>
              <p:cNvPr id="129059" name="Freeform 77"/>
              <p:cNvSpPr>
                <a:spLocks/>
              </p:cNvSpPr>
              <p:nvPr/>
            </p:nvSpPr>
            <p:spPr bwMode="auto">
              <a:xfrm>
                <a:off x="3049" y="2994"/>
                <a:ext cx="57" cy="50"/>
              </a:xfrm>
              <a:custGeom>
                <a:avLst/>
                <a:gdLst>
                  <a:gd name="T0" fmla="*/ 51 w 57"/>
                  <a:gd name="T1" fmla="*/ 0 h 50"/>
                  <a:gd name="T2" fmla="*/ 57 w 57"/>
                  <a:gd name="T3" fmla="*/ 50 h 50"/>
                  <a:gd name="T4" fmla="*/ 34 w 57"/>
                  <a:gd name="T5" fmla="*/ 22 h 50"/>
                  <a:gd name="T6" fmla="*/ 0 w 57"/>
                  <a:gd name="T7" fmla="*/ 11 h 50"/>
                  <a:gd name="T8" fmla="*/ 51 w 57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51" y="0"/>
                    </a:moveTo>
                    <a:lnTo>
                      <a:pt x="57" y="50"/>
                    </a:lnTo>
                    <a:lnTo>
                      <a:pt x="34" y="22"/>
                    </a:lnTo>
                    <a:lnTo>
                      <a:pt x="0" y="1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993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60" name="Line 78"/>
              <p:cNvSpPr>
                <a:spLocks noChangeShapeType="1"/>
              </p:cNvSpPr>
              <p:nvPr/>
            </p:nvSpPr>
            <p:spPr bwMode="auto">
              <a:xfrm flipV="1">
                <a:off x="3021" y="3016"/>
                <a:ext cx="62" cy="85"/>
              </a:xfrm>
              <a:prstGeom prst="line">
                <a:avLst/>
              </a:prstGeom>
              <a:noFill/>
              <a:ln w="17463">
                <a:solidFill>
                  <a:srgbClr val="99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278" name="Rectangle 80"/>
            <p:cNvSpPr>
              <a:spLocks noChangeArrowheads="1"/>
            </p:cNvSpPr>
            <p:nvPr/>
          </p:nvSpPr>
          <p:spPr bwMode="auto">
            <a:xfrm>
              <a:off x="3179" y="2581"/>
              <a:ext cx="18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2e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79" name="Rectangle 81"/>
            <p:cNvSpPr>
              <a:spLocks noChangeArrowheads="1"/>
            </p:cNvSpPr>
            <p:nvPr/>
          </p:nvSpPr>
          <p:spPr bwMode="auto">
            <a:xfrm>
              <a:off x="3343" y="2541"/>
              <a:ext cx="10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24" name="Rectangle 82"/>
            <p:cNvSpPr>
              <a:spLocks noChangeArrowheads="1"/>
            </p:cNvSpPr>
            <p:nvPr/>
          </p:nvSpPr>
          <p:spPr bwMode="auto">
            <a:xfrm>
              <a:off x="3388" y="2581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025" name="Group 85"/>
            <p:cNvGrpSpPr>
              <a:grpSpLocks/>
            </p:cNvGrpSpPr>
            <p:nvPr/>
          </p:nvGrpSpPr>
          <p:grpSpPr bwMode="auto">
            <a:xfrm>
              <a:off x="3174" y="2722"/>
              <a:ext cx="101" cy="125"/>
              <a:chOff x="3174" y="2722"/>
              <a:chExt cx="101" cy="125"/>
            </a:xfrm>
          </p:grpSpPr>
          <p:sp>
            <p:nvSpPr>
              <p:cNvPr id="129057" name="Freeform 83"/>
              <p:cNvSpPr>
                <a:spLocks/>
              </p:cNvSpPr>
              <p:nvPr/>
            </p:nvSpPr>
            <p:spPr bwMode="auto">
              <a:xfrm>
                <a:off x="3174" y="2796"/>
                <a:ext cx="56" cy="51"/>
              </a:xfrm>
              <a:custGeom>
                <a:avLst/>
                <a:gdLst>
                  <a:gd name="T0" fmla="*/ 5 w 56"/>
                  <a:gd name="T1" fmla="*/ 51 h 51"/>
                  <a:gd name="T2" fmla="*/ 0 w 56"/>
                  <a:gd name="T3" fmla="*/ 0 h 51"/>
                  <a:gd name="T4" fmla="*/ 22 w 56"/>
                  <a:gd name="T5" fmla="*/ 28 h 51"/>
                  <a:gd name="T6" fmla="*/ 56 w 56"/>
                  <a:gd name="T7" fmla="*/ 39 h 51"/>
                  <a:gd name="T8" fmla="*/ 5 w 56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5" y="51"/>
                    </a:moveTo>
                    <a:lnTo>
                      <a:pt x="0" y="0"/>
                    </a:lnTo>
                    <a:lnTo>
                      <a:pt x="22" y="28"/>
                    </a:lnTo>
                    <a:lnTo>
                      <a:pt x="56" y="39"/>
                    </a:lnTo>
                    <a:lnTo>
                      <a:pt x="5" y="51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58" name="Line 84"/>
              <p:cNvSpPr>
                <a:spLocks noChangeShapeType="1"/>
              </p:cNvSpPr>
              <p:nvPr/>
            </p:nvSpPr>
            <p:spPr bwMode="auto">
              <a:xfrm flipV="1">
                <a:off x="3196" y="2722"/>
                <a:ext cx="79" cy="102"/>
              </a:xfrm>
              <a:prstGeom prst="line">
                <a:avLst/>
              </a:prstGeom>
              <a:noFill/>
              <a:ln w="17463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032" name="Rectangle 86"/>
            <p:cNvSpPr>
              <a:spLocks noChangeArrowheads="1"/>
            </p:cNvSpPr>
            <p:nvPr/>
          </p:nvSpPr>
          <p:spPr bwMode="auto">
            <a:xfrm>
              <a:off x="2948" y="2236"/>
              <a:ext cx="11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33" name="Rectangle 87"/>
            <p:cNvSpPr>
              <a:spLocks noChangeArrowheads="1"/>
            </p:cNvSpPr>
            <p:nvPr/>
          </p:nvSpPr>
          <p:spPr bwMode="auto">
            <a:xfrm>
              <a:off x="3027" y="2196"/>
              <a:ext cx="10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34" name="Rectangle 88"/>
            <p:cNvSpPr>
              <a:spLocks noChangeArrowheads="1"/>
            </p:cNvSpPr>
            <p:nvPr/>
          </p:nvSpPr>
          <p:spPr bwMode="auto">
            <a:xfrm>
              <a:off x="3072" y="2236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35" name="Freeform 89"/>
            <p:cNvSpPr>
              <a:spLocks/>
            </p:cNvSpPr>
            <p:nvPr/>
          </p:nvSpPr>
          <p:spPr bwMode="auto">
            <a:xfrm>
              <a:off x="2078" y="2219"/>
              <a:ext cx="1214" cy="277"/>
            </a:xfrm>
            <a:custGeom>
              <a:avLst/>
              <a:gdLst>
                <a:gd name="T0" fmla="*/ 1214 w 1214"/>
                <a:gd name="T1" fmla="*/ 255 h 277"/>
                <a:gd name="T2" fmla="*/ 1214 w 1214"/>
                <a:gd name="T3" fmla="*/ 0 h 277"/>
                <a:gd name="T4" fmla="*/ 0 w 1214"/>
                <a:gd name="T5" fmla="*/ 0 h 277"/>
                <a:gd name="T6" fmla="*/ 0 w 1214"/>
                <a:gd name="T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4" h="277">
                  <a:moveTo>
                    <a:pt x="1214" y="255"/>
                  </a:moveTo>
                  <a:lnTo>
                    <a:pt x="1214" y="0"/>
                  </a:lnTo>
                  <a:lnTo>
                    <a:pt x="0" y="0"/>
                  </a:lnTo>
                  <a:lnTo>
                    <a:pt x="0" y="277"/>
                  </a:lnTo>
                </a:path>
              </a:pathLst>
            </a:custGeom>
            <a:noFill/>
            <a:ln w="26988">
              <a:solidFill>
                <a:srgbClr val="BBBB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36" name="Freeform 90"/>
            <p:cNvSpPr>
              <a:spLocks/>
            </p:cNvSpPr>
            <p:nvPr/>
          </p:nvSpPr>
          <p:spPr bwMode="auto">
            <a:xfrm>
              <a:off x="2089" y="2231"/>
              <a:ext cx="1209" cy="277"/>
            </a:xfrm>
            <a:custGeom>
              <a:avLst/>
              <a:gdLst>
                <a:gd name="T0" fmla="*/ 1209 w 1209"/>
                <a:gd name="T1" fmla="*/ 248 h 277"/>
                <a:gd name="T2" fmla="*/ 1209 w 1209"/>
                <a:gd name="T3" fmla="*/ 0 h 277"/>
                <a:gd name="T4" fmla="*/ 0 w 1209"/>
                <a:gd name="T5" fmla="*/ 0 h 277"/>
                <a:gd name="T6" fmla="*/ 0 w 1209"/>
                <a:gd name="T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9" h="277">
                  <a:moveTo>
                    <a:pt x="1209" y="248"/>
                  </a:moveTo>
                  <a:lnTo>
                    <a:pt x="1209" y="0"/>
                  </a:lnTo>
                  <a:lnTo>
                    <a:pt x="0" y="0"/>
                  </a:lnTo>
                  <a:lnTo>
                    <a:pt x="0" y="277"/>
                  </a:lnTo>
                </a:path>
              </a:pathLst>
            </a:custGeom>
            <a:noFill/>
            <a:ln w="26988">
              <a:solidFill>
                <a:srgbClr val="BBBB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129037" name="Group 95"/>
            <p:cNvGrpSpPr>
              <a:grpSpLocks/>
            </p:cNvGrpSpPr>
            <p:nvPr/>
          </p:nvGrpSpPr>
          <p:grpSpPr bwMode="auto">
            <a:xfrm>
              <a:off x="2574" y="2106"/>
              <a:ext cx="256" cy="250"/>
              <a:chOff x="2574" y="2106"/>
              <a:chExt cx="256" cy="250"/>
            </a:xfrm>
          </p:grpSpPr>
          <p:sp>
            <p:nvSpPr>
              <p:cNvPr id="129053" name="Oval 91"/>
              <p:cNvSpPr>
                <a:spLocks noChangeArrowheads="1"/>
              </p:cNvSpPr>
              <p:nvPr/>
            </p:nvSpPr>
            <p:spPr bwMode="auto">
              <a:xfrm>
                <a:off x="2574" y="2106"/>
                <a:ext cx="256" cy="250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129054" name="Group 94"/>
              <p:cNvGrpSpPr>
                <a:grpSpLocks/>
              </p:cNvGrpSpPr>
              <p:nvPr/>
            </p:nvGrpSpPr>
            <p:grpSpPr bwMode="auto">
              <a:xfrm>
                <a:off x="2660" y="2163"/>
                <a:ext cx="113" cy="141"/>
                <a:chOff x="2660" y="2163"/>
                <a:chExt cx="113" cy="141"/>
              </a:xfrm>
            </p:grpSpPr>
            <p:sp>
              <p:nvSpPr>
                <p:cNvPr id="129055" name="Freeform 92"/>
                <p:cNvSpPr>
                  <a:spLocks/>
                </p:cNvSpPr>
                <p:nvPr/>
              </p:nvSpPr>
              <p:spPr bwMode="auto">
                <a:xfrm>
                  <a:off x="2722" y="2163"/>
                  <a:ext cx="51" cy="51"/>
                </a:xfrm>
                <a:custGeom>
                  <a:avLst/>
                  <a:gdLst>
                    <a:gd name="T0" fmla="*/ 51 w 51"/>
                    <a:gd name="T1" fmla="*/ 0 h 51"/>
                    <a:gd name="T2" fmla="*/ 51 w 51"/>
                    <a:gd name="T3" fmla="*/ 51 h 51"/>
                    <a:gd name="T4" fmla="*/ 34 w 51"/>
                    <a:gd name="T5" fmla="*/ 23 h 51"/>
                    <a:gd name="T6" fmla="*/ 0 w 51"/>
                    <a:gd name="T7" fmla="*/ 11 h 51"/>
                    <a:gd name="T8" fmla="*/ 51 w 51"/>
                    <a:gd name="T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1">
                      <a:moveTo>
                        <a:pt x="51" y="0"/>
                      </a:moveTo>
                      <a:lnTo>
                        <a:pt x="51" y="51"/>
                      </a:lnTo>
                      <a:lnTo>
                        <a:pt x="34" y="23"/>
                      </a:lnTo>
                      <a:lnTo>
                        <a:pt x="0" y="11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905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660" y="2186"/>
                  <a:ext cx="96" cy="118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grpSp>
          <p:nvGrpSpPr>
            <p:cNvPr id="129038" name="Group 98"/>
            <p:cNvGrpSpPr>
              <a:grpSpLocks/>
            </p:cNvGrpSpPr>
            <p:nvPr/>
          </p:nvGrpSpPr>
          <p:grpSpPr bwMode="auto">
            <a:xfrm>
              <a:off x="2936" y="2163"/>
              <a:ext cx="221" cy="124"/>
              <a:chOff x="2936" y="2163"/>
              <a:chExt cx="221" cy="124"/>
            </a:xfrm>
          </p:grpSpPr>
          <p:sp>
            <p:nvSpPr>
              <p:cNvPr id="129051" name="Freeform 96"/>
              <p:cNvSpPr>
                <a:spLocks/>
              </p:cNvSpPr>
              <p:nvPr/>
            </p:nvSpPr>
            <p:spPr bwMode="auto">
              <a:xfrm>
                <a:off x="3078" y="2163"/>
                <a:ext cx="79" cy="124"/>
              </a:xfrm>
              <a:custGeom>
                <a:avLst/>
                <a:gdLst>
                  <a:gd name="T0" fmla="*/ 79 w 79"/>
                  <a:gd name="T1" fmla="*/ 62 h 124"/>
                  <a:gd name="T2" fmla="*/ 0 w 79"/>
                  <a:gd name="T3" fmla="*/ 124 h 124"/>
                  <a:gd name="T4" fmla="*/ 28 w 79"/>
                  <a:gd name="T5" fmla="*/ 62 h 124"/>
                  <a:gd name="T6" fmla="*/ 0 w 79"/>
                  <a:gd name="T7" fmla="*/ 0 h 124"/>
                  <a:gd name="T8" fmla="*/ 79 w 79"/>
                  <a:gd name="T9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24">
                    <a:moveTo>
                      <a:pt x="79" y="62"/>
                    </a:moveTo>
                    <a:lnTo>
                      <a:pt x="0" y="124"/>
                    </a:lnTo>
                    <a:lnTo>
                      <a:pt x="28" y="62"/>
                    </a:lnTo>
                    <a:lnTo>
                      <a:pt x="0" y="0"/>
                    </a:lnTo>
                    <a:lnTo>
                      <a:pt x="79" y="62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52" name="Line 97"/>
              <p:cNvSpPr>
                <a:spLocks noChangeShapeType="1"/>
              </p:cNvSpPr>
              <p:nvPr/>
            </p:nvSpPr>
            <p:spPr bwMode="auto">
              <a:xfrm>
                <a:off x="2936" y="2225"/>
                <a:ext cx="170" cy="0"/>
              </a:xfrm>
              <a:prstGeom prst="line">
                <a:avLst/>
              </a:prstGeom>
              <a:noFill/>
              <a:ln w="71438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9039" name="Group 101"/>
            <p:cNvGrpSpPr>
              <a:grpSpLocks/>
            </p:cNvGrpSpPr>
            <p:nvPr/>
          </p:nvGrpSpPr>
          <p:grpSpPr bwMode="auto">
            <a:xfrm>
              <a:off x="2197" y="2163"/>
              <a:ext cx="220" cy="124"/>
              <a:chOff x="2197" y="2163"/>
              <a:chExt cx="220" cy="124"/>
            </a:xfrm>
          </p:grpSpPr>
          <p:sp>
            <p:nvSpPr>
              <p:cNvPr id="129049" name="Freeform 99"/>
              <p:cNvSpPr>
                <a:spLocks/>
              </p:cNvSpPr>
              <p:nvPr/>
            </p:nvSpPr>
            <p:spPr bwMode="auto">
              <a:xfrm>
                <a:off x="2338" y="2163"/>
                <a:ext cx="79" cy="124"/>
              </a:xfrm>
              <a:custGeom>
                <a:avLst/>
                <a:gdLst>
                  <a:gd name="T0" fmla="*/ 79 w 79"/>
                  <a:gd name="T1" fmla="*/ 62 h 124"/>
                  <a:gd name="T2" fmla="*/ 0 w 79"/>
                  <a:gd name="T3" fmla="*/ 124 h 124"/>
                  <a:gd name="T4" fmla="*/ 28 w 79"/>
                  <a:gd name="T5" fmla="*/ 62 h 124"/>
                  <a:gd name="T6" fmla="*/ 0 w 79"/>
                  <a:gd name="T7" fmla="*/ 0 h 124"/>
                  <a:gd name="T8" fmla="*/ 79 w 79"/>
                  <a:gd name="T9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24">
                    <a:moveTo>
                      <a:pt x="79" y="62"/>
                    </a:moveTo>
                    <a:lnTo>
                      <a:pt x="0" y="124"/>
                    </a:lnTo>
                    <a:lnTo>
                      <a:pt x="28" y="62"/>
                    </a:lnTo>
                    <a:lnTo>
                      <a:pt x="0" y="0"/>
                    </a:lnTo>
                    <a:lnTo>
                      <a:pt x="79" y="62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50" name="Line 100"/>
              <p:cNvSpPr>
                <a:spLocks noChangeShapeType="1"/>
              </p:cNvSpPr>
              <p:nvPr/>
            </p:nvSpPr>
            <p:spPr bwMode="auto">
              <a:xfrm>
                <a:off x="2197" y="2225"/>
                <a:ext cx="169" cy="0"/>
              </a:xfrm>
              <a:prstGeom prst="line">
                <a:avLst/>
              </a:prstGeom>
              <a:noFill/>
              <a:ln w="71438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040" name="Rectangle 102"/>
            <p:cNvSpPr>
              <a:spLocks noChangeArrowheads="1"/>
            </p:cNvSpPr>
            <p:nvPr/>
          </p:nvSpPr>
          <p:spPr bwMode="auto">
            <a:xfrm>
              <a:off x="2185" y="2236"/>
              <a:ext cx="11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1" name="Rectangle 103"/>
            <p:cNvSpPr>
              <a:spLocks noChangeArrowheads="1"/>
            </p:cNvSpPr>
            <p:nvPr/>
          </p:nvSpPr>
          <p:spPr bwMode="auto">
            <a:xfrm>
              <a:off x="2264" y="2196"/>
              <a:ext cx="10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2" name="Rectangle 104"/>
            <p:cNvSpPr>
              <a:spLocks noChangeArrowheads="1"/>
            </p:cNvSpPr>
            <p:nvPr/>
          </p:nvSpPr>
          <p:spPr bwMode="auto">
            <a:xfrm>
              <a:off x="2310" y="2236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3" name="Rectangle 105"/>
            <p:cNvSpPr>
              <a:spLocks noChangeArrowheads="1"/>
            </p:cNvSpPr>
            <p:nvPr/>
          </p:nvSpPr>
          <p:spPr bwMode="auto">
            <a:xfrm>
              <a:off x="2869" y="3118"/>
              <a:ext cx="15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H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4" name="Rectangle 106"/>
            <p:cNvSpPr>
              <a:spLocks noChangeArrowheads="1"/>
            </p:cNvSpPr>
            <p:nvPr/>
          </p:nvSpPr>
          <p:spPr bwMode="auto">
            <a:xfrm>
              <a:off x="2970" y="3078"/>
              <a:ext cx="13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+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5" name="Rectangle 107"/>
            <p:cNvSpPr>
              <a:spLocks noChangeArrowheads="1"/>
            </p:cNvSpPr>
            <p:nvPr/>
          </p:nvSpPr>
          <p:spPr bwMode="auto">
            <a:xfrm>
              <a:off x="3049" y="3118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6" name="Rectangle 108"/>
            <p:cNvSpPr>
              <a:spLocks noChangeArrowheads="1"/>
            </p:cNvSpPr>
            <p:nvPr/>
          </p:nvSpPr>
          <p:spPr bwMode="auto">
            <a:xfrm>
              <a:off x="2744" y="2875"/>
              <a:ext cx="15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H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7" name="Rectangle 109"/>
            <p:cNvSpPr>
              <a:spLocks noChangeArrowheads="1"/>
            </p:cNvSpPr>
            <p:nvPr/>
          </p:nvSpPr>
          <p:spPr bwMode="auto">
            <a:xfrm>
              <a:off x="2846" y="2835"/>
              <a:ext cx="13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+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8" name="Rectangle 110"/>
            <p:cNvSpPr>
              <a:spLocks noChangeArrowheads="1"/>
            </p:cNvSpPr>
            <p:nvPr/>
          </p:nvSpPr>
          <p:spPr bwMode="auto">
            <a:xfrm>
              <a:off x="2925" y="2875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9077" name="Group 113"/>
          <p:cNvGrpSpPr>
            <a:grpSpLocks noChangeAspect="1"/>
          </p:cNvGrpSpPr>
          <p:nvPr/>
        </p:nvGrpSpPr>
        <p:grpSpPr bwMode="auto">
          <a:xfrm>
            <a:off x="-169135425" y="-171542075"/>
            <a:ext cx="177669825" cy="177485675"/>
            <a:chOff x="-106542" y="-108058"/>
            <a:chExt cx="111918" cy="111802"/>
          </a:xfrm>
        </p:grpSpPr>
        <p:sp>
          <p:nvSpPr>
            <p:cNvPr id="129078" name="AutoShape 112"/>
            <p:cNvSpPr>
              <a:spLocks noChangeAspect="1" noChangeArrowheads="1" noTextEdit="1"/>
            </p:cNvSpPr>
            <p:nvPr/>
          </p:nvSpPr>
          <p:spPr bwMode="auto">
            <a:xfrm>
              <a:off x="3504" y="2031"/>
              <a:ext cx="1872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79" name="Line 114"/>
            <p:cNvSpPr>
              <a:spLocks noChangeShapeType="1"/>
            </p:cNvSpPr>
            <p:nvPr/>
          </p:nvSpPr>
          <p:spPr bwMode="auto">
            <a:xfrm>
              <a:off x="3823" y="2224"/>
              <a:ext cx="1162" cy="0"/>
            </a:xfrm>
            <a:prstGeom prst="line">
              <a:avLst/>
            </a:prstGeom>
            <a:noFill/>
            <a:ln w="26988">
              <a:solidFill>
                <a:srgbClr val="BBBB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80" name="Rectangle 115"/>
            <p:cNvSpPr>
              <a:spLocks noChangeArrowheads="1"/>
            </p:cNvSpPr>
            <p:nvPr/>
          </p:nvSpPr>
          <p:spPr bwMode="auto">
            <a:xfrm>
              <a:off x="3625" y="2444"/>
              <a:ext cx="798" cy="119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81" name="Freeform 116"/>
            <p:cNvSpPr>
              <a:spLocks/>
            </p:cNvSpPr>
            <p:nvPr/>
          </p:nvSpPr>
          <p:spPr bwMode="auto">
            <a:xfrm>
              <a:off x="3702" y="2516"/>
              <a:ext cx="287" cy="793"/>
            </a:xfrm>
            <a:custGeom>
              <a:avLst/>
              <a:gdLst>
                <a:gd name="T0" fmla="*/ 242 w 287"/>
                <a:gd name="T1" fmla="*/ 0 h 793"/>
                <a:gd name="T2" fmla="*/ 0 w 287"/>
                <a:gd name="T3" fmla="*/ 0 h 793"/>
                <a:gd name="T4" fmla="*/ 0 w 287"/>
                <a:gd name="T5" fmla="*/ 793 h 793"/>
                <a:gd name="T6" fmla="*/ 242 w 287"/>
                <a:gd name="T7" fmla="*/ 793 h 793"/>
                <a:gd name="T8" fmla="*/ 264 w 287"/>
                <a:gd name="T9" fmla="*/ 765 h 793"/>
                <a:gd name="T10" fmla="*/ 281 w 287"/>
                <a:gd name="T11" fmla="*/ 727 h 793"/>
                <a:gd name="T12" fmla="*/ 281 w 287"/>
                <a:gd name="T13" fmla="*/ 705 h 793"/>
                <a:gd name="T14" fmla="*/ 270 w 287"/>
                <a:gd name="T15" fmla="*/ 677 h 793"/>
                <a:gd name="T16" fmla="*/ 259 w 287"/>
                <a:gd name="T17" fmla="*/ 644 h 793"/>
                <a:gd name="T18" fmla="*/ 259 w 287"/>
                <a:gd name="T19" fmla="*/ 622 h 793"/>
                <a:gd name="T20" fmla="*/ 270 w 287"/>
                <a:gd name="T21" fmla="*/ 567 h 793"/>
                <a:gd name="T22" fmla="*/ 276 w 287"/>
                <a:gd name="T23" fmla="*/ 528 h 793"/>
                <a:gd name="T24" fmla="*/ 281 w 287"/>
                <a:gd name="T25" fmla="*/ 479 h 793"/>
                <a:gd name="T26" fmla="*/ 276 w 287"/>
                <a:gd name="T27" fmla="*/ 457 h 793"/>
                <a:gd name="T28" fmla="*/ 259 w 287"/>
                <a:gd name="T29" fmla="*/ 435 h 793"/>
                <a:gd name="T30" fmla="*/ 264 w 287"/>
                <a:gd name="T31" fmla="*/ 402 h 793"/>
                <a:gd name="T32" fmla="*/ 281 w 287"/>
                <a:gd name="T33" fmla="*/ 374 h 793"/>
                <a:gd name="T34" fmla="*/ 287 w 287"/>
                <a:gd name="T35" fmla="*/ 341 h 793"/>
                <a:gd name="T36" fmla="*/ 281 w 287"/>
                <a:gd name="T37" fmla="*/ 303 h 793"/>
                <a:gd name="T38" fmla="*/ 259 w 287"/>
                <a:gd name="T39" fmla="*/ 270 h 793"/>
                <a:gd name="T40" fmla="*/ 259 w 287"/>
                <a:gd name="T41" fmla="*/ 253 h 793"/>
                <a:gd name="T42" fmla="*/ 264 w 287"/>
                <a:gd name="T43" fmla="*/ 231 h 793"/>
                <a:gd name="T44" fmla="*/ 287 w 287"/>
                <a:gd name="T45" fmla="*/ 181 h 793"/>
                <a:gd name="T46" fmla="*/ 287 w 287"/>
                <a:gd name="T47" fmla="*/ 154 h 793"/>
                <a:gd name="T48" fmla="*/ 276 w 287"/>
                <a:gd name="T49" fmla="*/ 121 h 793"/>
                <a:gd name="T50" fmla="*/ 264 w 287"/>
                <a:gd name="T51" fmla="*/ 99 h 793"/>
                <a:gd name="T52" fmla="*/ 264 w 287"/>
                <a:gd name="T53" fmla="*/ 66 h 793"/>
                <a:gd name="T54" fmla="*/ 270 w 287"/>
                <a:gd name="T55" fmla="*/ 60 h 793"/>
                <a:gd name="T56" fmla="*/ 276 w 287"/>
                <a:gd name="T57" fmla="*/ 27 h 793"/>
                <a:gd name="T58" fmla="*/ 259 w 287"/>
                <a:gd name="T59" fmla="*/ 11 h 793"/>
                <a:gd name="T60" fmla="*/ 242 w 287"/>
                <a:gd name="T61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7" h="793">
                  <a:moveTo>
                    <a:pt x="242" y="0"/>
                  </a:moveTo>
                  <a:lnTo>
                    <a:pt x="0" y="0"/>
                  </a:lnTo>
                  <a:lnTo>
                    <a:pt x="0" y="793"/>
                  </a:lnTo>
                  <a:lnTo>
                    <a:pt x="242" y="793"/>
                  </a:lnTo>
                  <a:lnTo>
                    <a:pt x="264" y="765"/>
                  </a:lnTo>
                  <a:lnTo>
                    <a:pt x="281" y="727"/>
                  </a:lnTo>
                  <a:lnTo>
                    <a:pt x="281" y="705"/>
                  </a:lnTo>
                  <a:lnTo>
                    <a:pt x="270" y="677"/>
                  </a:lnTo>
                  <a:lnTo>
                    <a:pt x="259" y="644"/>
                  </a:lnTo>
                  <a:lnTo>
                    <a:pt x="259" y="622"/>
                  </a:lnTo>
                  <a:lnTo>
                    <a:pt x="270" y="567"/>
                  </a:lnTo>
                  <a:lnTo>
                    <a:pt x="276" y="528"/>
                  </a:lnTo>
                  <a:lnTo>
                    <a:pt x="281" y="479"/>
                  </a:lnTo>
                  <a:lnTo>
                    <a:pt x="276" y="457"/>
                  </a:lnTo>
                  <a:lnTo>
                    <a:pt x="259" y="435"/>
                  </a:lnTo>
                  <a:lnTo>
                    <a:pt x="264" y="402"/>
                  </a:lnTo>
                  <a:lnTo>
                    <a:pt x="281" y="374"/>
                  </a:lnTo>
                  <a:lnTo>
                    <a:pt x="287" y="341"/>
                  </a:lnTo>
                  <a:lnTo>
                    <a:pt x="281" y="303"/>
                  </a:lnTo>
                  <a:lnTo>
                    <a:pt x="259" y="270"/>
                  </a:lnTo>
                  <a:lnTo>
                    <a:pt x="259" y="253"/>
                  </a:lnTo>
                  <a:lnTo>
                    <a:pt x="264" y="231"/>
                  </a:lnTo>
                  <a:lnTo>
                    <a:pt x="287" y="181"/>
                  </a:lnTo>
                  <a:lnTo>
                    <a:pt x="287" y="154"/>
                  </a:lnTo>
                  <a:lnTo>
                    <a:pt x="276" y="121"/>
                  </a:lnTo>
                  <a:lnTo>
                    <a:pt x="264" y="99"/>
                  </a:lnTo>
                  <a:lnTo>
                    <a:pt x="264" y="66"/>
                  </a:lnTo>
                  <a:lnTo>
                    <a:pt x="270" y="60"/>
                  </a:lnTo>
                  <a:lnTo>
                    <a:pt x="276" y="27"/>
                  </a:lnTo>
                  <a:lnTo>
                    <a:pt x="259" y="11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D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85" name="Rectangle 117"/>
            <p:cNvSpPr>
              <a:spLocks noChangeArrowheads="1"/>
            </p:cNvSpPr>
            <p:nvPr/>
          </p:nvSpPr>
          <p:spPr bwMode="auto">
            <a:xfrm>
              <a:off x="4418" y="2444"/>
              <a:ext cx="798" cy="119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86" name="Rectangle 118"/>
            <p:cNvSpPr>
              <a:spLocks noChangeArrowheads="1"/>
            </p:cNvSpPr>
            <p:nvPr/>
          </p:nvSpPr>
          <p:spPr bwMode="auto">
            <a:xfrm>
              <a:off x="3623" y="2447"/>
              <a:ext cx="1596" cy="11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87" name="Line 119"/>
            <p:cNvSpPr>
              <a:spLocks noChangeShapeType="1"/>
            </p:cNvSpPr>
            <p:nvPr/>
          </p:nvSpPr>
          <p:spPr bwMode="auto">
            <a:xfrm flipV="1">
              <a:off x="4423" y="2450"/>
              <a:ext cx="0" cy="1195"/>
            </a:xfrm>
            <a:prstGeom prst="line">
              <a:avLst/>
            </a:prstGeom>
            <a:noFill/>
            <a:ln w="174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84" name="Rectangle 120"/>
            <p:cNvSpPr>
              <a:spLocks noChangeArrowheads="1"/>
            </p:cNvSpPr>
            <p:nvPr/>
          </p:nvSpPr>
          <p:spPr bwMode="auto">
            <a:xfrm>
              <a:off x="4889" y="2486"/>
              <a:ext cx="236" cy="78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85" name="Line 121"/>
            <p:cNvSpPr>
              <a:spLocks noChangeShapeType="1"/>
            </p:cNvSpPr>
            <p:nvPr/>
          </p:nvSpPr>
          <p:spPr bwMode="auto">
            <a:xfrm>
              <a:off x="3939" y="2516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86" name="Line 122"/>
            <p:cNvSpPr>
              <a:spLocks noChangeShapeType="1"/>
            </p:cNvSpPr>
            <p:nvPr/>
          </p:nvSpPr>
          <p:spPr bwMode="auto">
            <a:xfrm>
              <a:off x="3939" y="2554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87" name="Line 123"/>
            <p:cNvSpPr>
              <a:spLocks noChangeShapeType="1"/>
            </p:cNvSpPr>
            <p:nvPr/>
          </p:nvSpPr>
          <p:spPr bwMode="auto">
            <a:xfrm>
              <a:off x="3939" y="2593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88" name="Line 124"/>
            <p:cNvSpPr>
              <a:spLocks noChangeShapeType="1"/>
            </p:cNvSpPr>
            <p:nvPr/>
          </p:nvSpPr>
          <p:spPr bwMode="auto">
            <a:xfrm>
              <a:off x="3939" y="2631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89" name="Line 125"/>
            <p:cNvSpPr>
              <a:spLocks noChangeShapeType="1"/>
            </p:cNvSpPr>
            <p:nvPr/>
          </p:nvSpPr>
          <p:spPr bwMode="auto">
            <a:xfrm>
              <a:off x="3939" y="2670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90" name="Line 126"/>
            <p:cNvSpPr>
              <a:spLocks noChangeShapeType="1"/>
            </p:cNvSpPr>
            <p:nvPr/>
          </p:nvSpPr>
          <p:spPr bwMode="auto">
            <a:xfrm>
              <a:off x="3939" y="2708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94" name="Line 127"/>
            <p:cNvSpPr>
              <a:spLocks noChangeShapeType="1"/>
            </p:cNvSpPr>
            <p:nvPr/>
          </p:nvSpPr>
          <p:spPr bwMode="auto">
            <a:xfrm>
              <a:off x="3939" y="2747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95" name="Line 128"/>
            <p:cNvSpPr>
              <a:spLocks noChangeShapeType="1"/>
            </p:cNvSpPr>
            <p:nvPr/>
          </p:nvSpPr>
          <p:spPr bwMode="auto">
            <a:xfrm>
              <a:off x="3939" y="2786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96" name="Line 129"/>
            <p:cNvSpPr>
              <a:spLocks noChangeShapeType="1"/>
            </p:cNvSpPr>
            <p:nvPr/>
          </p:nvSpPr>
          <p:spPr bwMode="auto">
            <a:xfrm>
              <a:off x="3939" y="2824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97" name="Line 130"/>
            <p:cNvSpPr>
              <a:spLocks noChangeShapeType="1"/>
            </p:cNvSpPr>
            <p:nvPr/>
          </p:nvSpPr>
          <p:spPr bwMode="auto">
            <a:xfrm>
              <a:off x="3939" y="2863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98" name="Line 131"/>
            <p:cNvSpPr>
              <a:spLocks noChangeShapeType="1"/>
            </p:cNvSpPr>
            <p:nvPr/>
          </p:nvSpPr>
          <p:spPr bwMode="auto">
            <a:xfrm>
              <a:off x="3939" y="2901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99" name="Line 132"/>
            <p:cNvSpPr>
              <a:spLocks noChangeShapeType="1"/>
            </p:cNvSpPr>
            <p:nvPr/>
          </p:nvSpPr>
          <p:spPr bwMode="auto">
            <a:xfrm>
              <a:off x="3939" y="2940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0" name="Line 133"/>
            <p:cNvSpPr>
              <a:spLocks noChangeShapeType="1"/>
            </p:cNvSpPr>
            <p:nvPr/>
          </p:nvSpPr>
          <p:spPr bwMode="auto">
            <a:xfrm>
              <a:off x="3939" y="2978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1" name="Line 134"/>
            <p:cNvSpPr>
              <a:spLocks noChangeShapeType="1"/>
            </p:cNvSpPr>
            <p:nvPr/>
          </p:nvSpPr>
          <p:spPr bwMode="auto">
            <a:xfrm>
              <a:off x="3939" y="3017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2" name="Line 135"/>
            <p:cNvSpPr>
              <a:spLocks noChangeShapeType="1"/>
            </p:cNvSpPr>
            <p:nvPr/>
          </p:nvSpPr>
          <p:spPr bwMode="auto">
            <a:xfrm>
              <a:off x="3939" y="3055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3" name="Line 136"/>
            <p:cNvSpPr>
              <a:spLocks noChangeShapeType="1"/>
            </p:cNvSpPr>
            <p:nvPr/>
          </p:nvSpPr>
          <p:spPr bwMode="auto">
            <a:xfrm>
              <a:off x="3939" y="3094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4" name="Line 137"/>
            <p:cNvSpPr>
              <a:spLocks noChangeShapeType="1"/>
            </p:cNvSpPr>
            <p:nvPr/>
          </p:nvSpPr>
          <p:spPr bwMode="auto">
            <a:xfrm>
              <a:off x="3939" y="3133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5" name="Line 138"/>
            <p:cNvSpPr>
              <a:spLocks noChangeShapeType="1"/>
            </p:cNvSpPr>
            <p:nvPr/>
          </p:nvSpPr>
          <p:spPr bwMode="auto">
            <a:xfrm>
              <a:off x="3939" y="3171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6" name="Line 139"/>
            <p:cNvSpPr>
              <a:spLocks noChangeShapeType="1"/>
            </p:cNvSpPr>
            <p:nvPr/>
          </p:nvSpPr>
          <p:spPr bwMode="auto">
            <a:xfrm>
              <a:off x="3939" y="3210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7" name="Line 140"/>
            <p:cNvSpPr>
              <a:spLocks noChangeShapeType="1"/>
            </p:cNvSpPr>
            <p:nvPr/>
          </p:nvSpPr>
          <p:spPr bwMode="auto">
            <a:xfrm>
              <a:off x="3939" y="3248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8" name="Line 141"/>
            <p:cNvSpPr>
              <a:spLocks noChangeShapeType="1"/>
            </p:cNvSpPr>
            <p:nvPr/>
          </p:nvSpPr>
          <p:spPr bwMode="auto">
            <a:xfrm>
              <a:off x="3939" y="3287"/>
              <a:ext cx="0" cy="11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9" name="Oval 142"/>
            <p:cNvSpPr>
              <a:spLocks noChangeArrowheads="1"/>
            </p:cNvSpPr>
            <p:nvPr/>
          </p:nvSpPr>
          <p:spPr bwMode="auto">
            <a:xfrm>
              <a:off x="3908" y="2871"/>
              <a:ext cx="172" cy="176"/>
            </a:xfrm>
            <a:prstGeom prst="ellipse">
              <a:avLst/>
            </a:prstGeom>
            <a:noFill/>
            <a:ln w="26988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10" name="Rectangle 143"/>
            <p:cNvSpPr>
              <a:spLocks noChangeArrowheads="1"/>
            </p:cNvSpPr>
            <p:nvPr/>
          </p:nvSpPr>
          <p:spPr bwMode="auto">
            <a:xfrm>
              <a:off x="4132" y="2818"/>
              <a:ext cx="17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11" name="Rectangle 144"/>
            <p:cNvSpPr>
              <a:spLocks noChangeArrowheads="1"/>
            </p:cNvSpPr>
            <p:nvPr/>
          </p:nvSpPr>
          <p:spPr bwMode="auto">
            <a:xfrm>
              <a:off x="4242" y="2780"/>
              <a:ext cx="14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z+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12" name="Rectangle 145"/>
            <p:cNvSpPr>
              <a:spLocks noChangeArrowheads="1"/>
            </p:cNvSpPr>
            <p:nvPr/>
          </p:nvSpPr>
          <p:spPr bwMode="auto">
            <a:xfrm>
              <a:off x="4396" y="2818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13" name="Rectangle 146"/>
            <p:cNvSpPr>
              <a:spLocks noChangeArrowheads="1"/>
            </p:cNvSpPr>
            <p:nvPr/>
          </p:nvSpPr>
          <p:spPr bwMode="auto">
            <a:xfrm>
              <a:off x="4396" y="2818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14" name="Rectangle 147"/>
            <p:cNvSpPr>
              <a:spLocks noChangeArrowheads="1"/>
            </p:cNvSpPr>
            <p:nvPr/>
          </p:nvSpPr>
          <p:spPr bwMode="auto">
            <a:xfrm>
              <a:off x="4132" y="2973"/>
              <a:ext cx="28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ions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15" name="Rectangle 148"/>
            <p:cNvSpPr>
              <a:spLocks noChangeArrowheads="1"/>
            </p:cNvSpPr>
            <p:nvPr/>
          </p:nvSpPr>
          <p:spPr bwMode="auto">
            <a:xfrm>
              <a:off x="4401" y="2973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280" name="Group 151"/>
            <p:cNvGrpSpPr>
              <a:grpSpLocks/>
            </p:cNvGrpSpPr>
            <p:nvPr/>
          </p:nvGrpSpPr>
          <p:grpSpPr bwMode="auto">
            <a:xfrm>
              <a:off x="3867" y="2714"/>
              <a:ext cx="127" cy="253"/>
              <a:chOff x="3867" y="2714"/>
              <a:chExt cx="127" cy="253"/>
            </a:xfrm>
          </p:grpSpPr>
          <p:sp>
            <p:nvSpPr>
              <p:cNvPr id="129343" name="Freeform 149"/>
              <p:cNvSpPr>
                <a:spLocks/>
              </p:cNvSpPr>
              <p:nvPr/>
            </p:nvSpPr>
            <p:spPr bwMode="auto">
              <a:xfrm>
                <a:off x="3933" y="2918"/>
                <a:ext cx="61" cy="49"/>
              </a:xfrm>
              <a:custGeom>
                <a:avLst/>
                <a:gdLst>
                  <a:gd name="T0" fmla="*/ 45 w 61"/>
                  <a:gd name="T1" fmla="*/ 49 h 49"/>
                  <a:gd name="T2" fmla="*/ 0 w 61"/>
                  <a:gd name="T3" fmla="*/ 27 h 49"/>
                  <a:gd name="T4" fmla="*/ 33 w 61"/>
                  <a:gd name="T5" fmla="*/ 22 h 49"/>
                  <a:gd name="T6" fmla="*/ 61 w 61"/>
                  <a:gd name="T7" fmla="*/ 0 h 49"/>
                  <a:gd name="T8" fmla="*/ 45 w 61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9">
                    <a:moveTo>
                      <a:pt x="45" y="49"/>
                    </a:moveTo>
                    <a:lnTo>
                      <a:pt x="0" y="27"/>
                    </a:lnTo>
                    <a:lnTo>
                      <a:pt x="33" y="22"/>
                    </a:lnTo>
                    <a:lnTo>
                      <a:pt x="61" y="0"/>
                    </a:lnTo>
                    <a:lnTo>
                      <a:pt x="45" y="49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44" name="Line 150"/>
              <p:cNvSpPr>
                <a:spLocks noChangeShapeType="1"/>
              </p:cNvSpPr>
              <p:nvPr/>
            </p:nvSpPr>
            <p:spPr bwMode="auto">
              <a:xfrm>
                <a:off x="3867" y="2714"/>
                <a:ext cx="99" cy="226"/>
              </a:xfrm>
              <a:prstGeom prst="line">
                <a:avLst/>
              </a:prstGeom>
              <a:noFill/>
              <a:ln w="17463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281" name="Rectangle 152"/>
            <p:cNvSpPr>
              <a:spLocks noChangeArrowheads="1"/>
            </p:cNvSpPr>
            <p:nvPr/>
          </p:nvSpPr>
          <p:spPr bwMode="auto">
            <a:xfrm>
              <a:off x="3746" y="2570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ne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82" name="Rectangle 153"/>
            <p:cNvSpPr>
              <a:spLocks noChangeArrowheads="1"/>
            </p:cNvSpPr>
            <p:nvPr/>
          </p:nvSpPr>
          <p:spPr bwMode="auto">
            <a:xfrm>
              <a:off x="3906" y="2532"/>
              <a:ext cx="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83" name="Rectangle 154"/>
            <p:cNvSpPr>
              <a:spLocks noChangeArrowheads="1"/>
            </p:cNvSpPr>
            <p:nvPr/>
          </p:nvSpPr>
          <p:spPr bwMode="auto">
            <a:xfrm>
              <a:off x="3950" y="2570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284" name="Group 157"/>
            <p:cNvGrpSpPr>
              <a:grpSpLocks/>
            </p:cNvGrpSpPr>
            <p:nvPr/>
          </p:nvGrpSpPr>
          <p:grpSpPr bwMode="auto">
            <a:xfrm>
              <a:off x="3994" y="2934"/>
              <a:ext cx="176" cy="66"/>
              <a:chOff x="3994" y="2934"/>
              <a:chExt cx="176" cy="66"/>
            </a:xfrm>
          </p:grpSpPr>
          <p:sp>
            <p:nvSpPr>
              <p:cNvPr id="129341" name="Freeform 155"/>
              <p:cNvSpPr>
                <a:spLocks/>
              </p:cNvSpPr>
              <p:nvPr/>
            </p:nvSpPr>
            <p:spPr bwMode="auto">
              <a:xfrm>
                <a:off x="3994" y="2934"/>
                <a:ext cx="39" cy="66"/>
              </a:xfrm>
              <a:custGeom>
                <a:avLst/>
                <a:gdLst>
                  <a:gd name="T0" fmla="*/ 0 w 39"/>
                  <a:gd name="T1" fmla="*/ 33 h 66"/>
                  <a:gd name="T2" fmla="*/ 39 w 39"/>
                  <a:gd name="T3" fmla="*/ 0 h 66"/>
                  <a:gd name="T4" fmla="*/ 28 w 39"/>
                  <a:gd name="T5" fmla="*/ 33 h 66"/>
                  <a:gd name="T6" fmla="*/ 39 w 39"/>
                  <a:gd name="T7" fmla="*/ 66 h 66"/>
                  <a:gd name="T8" fmla="*/ 0 w 39"/>
                  <a:gd name="T9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6">
                    <a:moveTo>
                      <a:pt x="0" y="33"/>
                    </a:moveTo>
                    <a:lnTo>
                      <a:pt x="39" y="0"/>
                    </a:lnTo>
                    <a:lnTo>
                      <a:pt x="28" y="33"/>
                    </a:lnTo>
                    <a:lnTo>
                      <a:pt x="39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42" name="Line 156"/>
              <p:cNvSpPr>
                <a:spLocks noChangeShapeType="1"/>
              </p:cNvSpPr>
              <p:nvPr/>
            </p:nvSpPr>
            <p:spPr bwMode="auto">
              <a:xfrm>
                <a:off x="4022" y="2967"/>
                <a:ext cx="148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9285" name="Group 160"/>
            <p:cNvGrpSpPr>
              <a:grpSpLocks/>
            </p:cNvGrpSpPr>
            <p:nvPr/>
          </p:nvGrpSpPr>
          <p:grpSpPr bwMode="auto">
            <a:xfrm>
              <a:off x="3906" y="2174"/>
              <a:ext cx="215" cy="121"/>
              <a:chOff x="3906" y="2174"/>
              <a:chExt cx="215" cy="121"/>
            </a:xfrm>
          </p:grpSpPr>
          <p:sp>
            <p:nvSpPr>
              <p:cNvPr id="129339" name="Freeform 158"/>
              <p:cNvSpPr>
                <a:spLocks/>
              </p:cNvSpPr>
              <p:nvPr/>
            </p:nvSpPr>
            <p:spPr bwMode="auto">
              <a:xfrm>
                <a:off x="3906" y="2174"/>
                <a:ext cx="77" cy="121"/>
              </a:xfrm>
              <a:custGeom>
                <a:avLst/>
                <a:gdLst>
                  <a:gd name="T0" fmla="*/ 0 w 77"/>
                  <a:gd name="T1" fmla="*/ 61 h 121"/>
                  <a:gd name="T2" fmla="*/ 77 w 77"/>
                  <a:gd name="T3" fmla="*/ 0 h 121"/>
                  <a:gd name="T4" fmla="*/ 49 w 77"/>
                  <a:gd name="T5" fmla="*/ 61 h 121"/>
                  <a:gd name="T6" fmla="*/ 77 w 77"/>
                  <a:gd name="T7" fmla="*/ 121 h 121"/>
                  <a:gd name="T8" fmla="*/ 0 w 77"/>
                  <a:gd name="T9" fmla="*/ 6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1">
                    <a:moveTo>
                      <a:pt x="0" y="61"/>
                    </a:moveTo>
                    <a:lnTo>
                      <a:pt x="77" y="0"/>
                    </a:lnTo>
                    <a:lnTo>
                      <a:pt x="49" y="61"/>
                    </a:lnTo>
                    <a:lnTo>
                      <a:pt x="77" y="12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40" name="Line 159"/>
              <p:cNvSpPr>
                <a:spLocks noChangeShapeType="1"/>
              </p:cNvSpPr>
              <p:nvPr/>
            </p:nvSpPr>
            <p:spPr bwMode="auto">
              <a:xfrm>
                <a:off x="3955" y="2235"/>
                <a:ext cx="166" cy="0"/>
              </a:xfrm>
              <a:prstGeom prst="line">
                <a:avLst/>
              </a:prstGeom>
              <a:noFill/>
              <a:ln w="69850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9286" name="Group 163"/>
            <p:cNvGrpSpPr>
              <a:grpSpLocks/>
            </p:cNvGrpSpPr>
            <p:nvPr/>
          </p:nvGrpSpPr>
          <p:grpSpPr bwMode="auto">
            <a:xfrm>
              <a:off x="4699" y="2180"/>
              <a:ext cx="215" cy="121"/>
              <a:chOff x="4699" y="2180"/>
              <a:chExt cx="215" cy="121"/>
            </a:xfrm>
          </p:grpSpPr>
          <p:sp>
            <p:nvSpPr>
              <p:cNvPr id="129337" name="Freeform 161"/>
              <p:cNvSpPr>
                <a:spLocks/>
              </p:cNvSpPr>
              <p:nvPr/>
            </p:nvSpPr>
            <p:spPr bwMode="auto">
              <a:xfrm>
                <a:off x="4699" y="2180"/>
                <a:ext cx="77" cy="121"/>
              </a:xfrm>
              <a:custGeom>
                <a:avLst/>
                <a:gdLst>
                  <a:gd name="T0" fmla="*/ 0 w 77"/>
                  <a:gd name="T1" fmla="*/ 60 h 121"/>
                  <a:gd name="T2" fmla="*/ 77 w 77"/>
                  <a:gd name="T3" fmla="*/ 0 h 121"/>
                  <a:gd name="T4" fmla="*/ 49 w 77"/>
                  <a:gd name="T5" fmla="*/ 60 h 121"/>
                  <a:gd name="T6" fmla="*/ 77 w 77"/>
                  <a:gd name="T7" fmla="*/ 121 h 121"/>
                  <a:gd name="T8" fmla="*/ 0 w 77"/>
                  <a:gd name="T9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1">
                    <a:moveTo>
                      <a:pt x="0" y="60"/>
                    </a:moveTo>
                    <a:lnTo>
                      <a:pt x="77" y="0"/>
                    </a:lnTo>
                    <a:lnTo>
                      <a:pt x="49" y="60"/>
                    </a:lnTo>
                    <a:lnTo>
                      <a:pt x="77" y="12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38" name="Line 162"/>
              <p:cNvSpPr>
                <a:spLocks noChangeShapeType="1"/>
              </p:cNvSpPr>
              <p:nvPr/>
            </p:nvSpPr>
            <p:spPr bwMode="auto">
              <a:xfrm>
                <a:off x="4748" y="2240"/>
                <a:ext cx="166" cy="0"/>
              </a:xfrm>
              <a:prstGeom prst="line">
                <a:avLst/>
              </a:prstGeom>
              <a:noFill/>
              <a:ln w="69850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287" name="Rectangle 164"/>
            <p:cNvSpPr>
              <a:spLocks noChangeArrowheads="1"/>
            </p:cNvSpPr>
            <p:nvPr/>
          </p:nvSpPr>
          <p:spPr bwMode="auto">
            <a:xfrm>
              <a:off x="3966" y="2251"/>
              <a:ext cx="11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88" name="Rectangle 165"/>
            <p:cNvSpPr>
              <a:spLocks noChangeArrowheads="1"/>
            </p:cNvSpPr>
            <p:nvPr/>
          </p:nvSpPr>
          <p:spPr bwMode="auto">
            <a:xfrm>
              <a:off x="4044" y="2212"/>
              <a:ext cx="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89" name="Rectangle 166"/>
            <p:cNvSpPr>
              <a:spLocks noChangeArrowheads="1"/>
            </p:cNvSpPr>
            <p:nvPr/>
          </p:nvSpPr>
          <p:spPr bwMode="auto">
            <a:xfrm>
              <a:off x="4088" y="2251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90" name="Rectangle 167"/>
            <p:cNvSpPr>
              <a:spLocks noChangeArrowheads="1"/>
            </p:cNvSpPr>
            <p:nvPr/>
          </p:nvSpPr>
          <p:spPr bwMode="auto">
            <a:xfrm>
              <a:off x="4754" y="2251"/>
              <a:ext cx="11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91" name="Rectangle 168"/>
            <p:cNvSpPr>
              <a:spLocks noChangeArrowheads="1"/>
            </p:cNvSpPr>
            <p:nvPr/>
          </p:nvSpPr>
          <p:spPr bwMode="auto">
            <a:xfrm>
              <a:off x="4831" y="2212"/>
              <a:ext cx="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92" name="Rectangle 169"/>
            <p:cNvSpPr>
              <a:spLocks noChangeArrowheads="1"/>
            </p:cNvSpPr>
            <p:nvPr/>
          </p:nvSpPr>
          <p:spPr bwMode="auto">
            <a:xfrm>
              <a:off x="4875" y="2251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93" name="Oval 170"/>
            <p:cNvSpPr>
              <a:spLocks noChangeArrowheads="1"/>
            </p:cNvSpPr>
            <p:nvPr/>
          </p:nvSpPr>
          <p:spPr bwMode="auto">
            <a:xfrm>
              <a:off x="4767" y="2854"/>
              <a:ext cx="177" cy="177"/>
            </a:xfrm>
            <a:prstGeom prst="ellipse">
              <a:avLst/>
            </a:prstGeom>
            <a:noFill/>
            <a:ln w="269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129294" name="Group 173"/>
            <p:cNvGrpSpPr>
              <a:grpSpLocks/>
            </p:cNvGrpSpPr>
            <p:nvPr/>
          </p:nvGrpSpPr>
          <p:grpSpPr bwMode="auto">
            <a:xfrm>
              <a:off x="4743" y="2692"/>
              <a:ext cx="104" cy="215"/>
              <a:chOff x="4743" y="2692"/>
              <a:chExt cx="104" cy="215"/>
            </a:xfrm>
          </p:grpSpPr>
          <p:sp>
            <p:nvSpPr>
              <p:cNvPr id="129335" name="Freeform 171"/>
              <p:cNvSpPr>
                <a:spLocks/>
              </p:cNvSpPr>
              <p:nvPr/>
            </p:nvSpPr>
            <p:spPr bwMode="auto">
              <a:xfrm>
                <a:off x="4743" y="2692"/>
                <a:ext cx="60" cy="50"/>
              </a:xfrm>
              <a:custGeom>
                <a:avLst/>
                <a:gdLst>
                  <a:gd name="T0" fmla="*/ 16 w 60"/>
                  <a:gd name="T1" fmla="*/ 0 h 50"/>
                  <a:gd name="T2" fmla="*/ 60 w 60"/>
                  <a:gd name="T3" fmla="*/ 22 h 50"/>
                  <a:gd name="T4" fmla="*/ 27 w 60"/>
                  <a:gd name="T5" fmla="*/ 28 h 50"/>
                  <a:gd name="T6" fmla="*/ 0 w 60"/>
                  <a:gd name="T7" fmla="*/ 50 h 50"/>
                  <a:gd name="T8" fmla="*/ 16 w 6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0">
                    <a:moveTo>
                      <a:pt x="16" y="0"/>
                    </a:moveTo>
                    <a:lnTo>
                      <a:pt x="60" y="22"/>
                    </a:lnTo>
                    <a:lnTo>
                      <a:pt x="27" y="28"/>
                    </a:lnTo>
                    <a:lnTo>
                      <a:pt x="0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993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36" name="Line 172"/>
              <p:cNvSpPr>
                <a:spLocks noChangeShapeType="1"/>
              </p:cNvSpPr>
              <p:nvPr/>
            </p:nvSpPr>
            <p:spPr bwMode="auto">
              <a:xfrm>
                <a:off x="4770" y="2720"/>
                <a:ext cx="77" cy="187"/>
              </a:xfrm>
              <a:prstGeom prst="line">
                <a:avLst/>
              </a:prstGeom>
              <a:noFill/>
              <a:ln w="17463">
                <a:solidFill>
                  <a:srgbClr val="99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295" name="Rectangle 174"/>
            <p:cNvSpPr>
              <a:spLocks noChangeArrowheads="1"/>
            </p:cNvSpPr>
            <p:nvPr/>
          </p:nvSpPr>
          <p:spPr bwMode="auto">
            <a:xfrm>
              <a:off x="4269" y="3358"/>
              <a:ext cx="33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25°C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96" name="Rectangle 175"/>
            <p:cNvSpPr>
              <a:spLocks noChangeArrowheads="1"/>
            </p:cNvSpPr>
            <p:nvPr/>
          </p:nvSpPr>
          <p:spPr bwMode="auto">
            <a:xfrm>
              <a:off x="4578" y="3358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297" name="Group 184"/>
            <p:cNvGrpSpPr>
              <a:grpSpLocks/>
            </p:cNvGrpSpPr>
            <p:nvPr/>
          </p:nvGrpSpPr>
          <p:grpSpPr bwMode="auto">
            <a:xfrm>
              <a:off x="3642" y="3463"/>
              <a:ext cx="1630" cy="209"/>
              <a:chOff x="3642" y="3463"/>
              <a:chExt cx="1630" cy="209"/>
            </a:xfrm>
          </p:grpSpPr>
          <p:sp>
            <p:nvSpPr>
              <p:cNvPr id="129327" name="Rectangle 176"/>
              <p:cNvSpPr>
                <a:spLocks noChangeArrowheads="1"/>
              </p:cNvSpPr>
              <p:nvPr/>
            </p:nvSpPr>
            <p:spPr bwMode="auto">
              <a:xfrm>
                <a:off x="3642" y="3496"/>
                <a:ext cx="385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1M  M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28" name="Rectangle 177"/>
              <p:cNvSpPr>
                <a:spLocks noChangeArrowheads="1"/>
              </p:cNvSpPr>
              <p:nvPr/>
            </p:nvSpPr>
            <p:spPr bwMode="auto">
              <a:xfrm>
                <a:off x="3978" y="3463"/>
                <a:ext cx="18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n+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29" name="Rectangle 178"/>
              <p:cNvSpPr>
                <a:spLocks noChangeArrowheads="1"/>
              </p:cNvSpPr>
              <p:nvPr/>
            </p:nvSpPr>
            <p:spPr bwMode="auto">
              <a:xfrm>
                <a:off x="4121" y="3496"/>
                <a:ext cx="33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sol’n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30" name="Rectangle 179"/>
              <p:cNvSpPr>
                <a:spLocks noChangeArrowheads="1"/>
              </p:cNvSpPr>
              <p:nvPr/>
            </p:nvSpPr>
            <p:spPr bwMode="auto">
              <a:xfrm>
                <a:off x="4434" y="3496"/>
                <a:ext cx="8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31" name="Rectangle 180"/>
              <p:cNvSpPr>
                <a:spLocks noChangeArrowheads="1"/>
              </p:cNvSpPr>
              <p:nvPr/>
            </p:nvSpPr>
            <p:spPr bwMode="auto">
              <a:xfrm>
                <a:off x="4479" y="3496"/>
                <a:ext cx="36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1M  H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32" name="Rectangle 181"/>
              <p:cNvSpPr>
                <a:spLocks noChangeArrowheads="1"/>
              </p:cNvSpPr>
              <p:nvPr/>
            </p:nvSpPr>
            <p:spPr bwMode="auto">
              <a:xfrm>
                <a:off x="4803" y="3463"/>
                <a:ext cx="12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+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33" name="Rectangle 182"/>
              <p:cNvSpPr>
                <a:spLocks noChangeArrowheads="1"/>
              </p:cNvSpPr>
              <p:nvPr/>
            </p:nvSpPr>
            <p:spPr bwMode="auto">
              <a:xfrm>
                <a:off x="4875" y="3496"/>
                <a:ext cx="33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sol’n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34" name="Rectangle 183"/>
              <p:cNvSpPr>
                <a:spLocks noChangeArrowheads="1"/>
              </p:cNvSpPr>
              <p:nvPr/>
            </p:nvSpPr>
            <p:spPr bwMode="auto">
              <a:xfrm>
                <a:off x="5189" y="3496"/>
                <a:ext cx="8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9298" name="Line 185"/>
            <p:cNvSpPr>
              <a:spLocks noChangeShapeType="1"/>
            </p:cNvSpPr>
            <p:nvPr/>
          </p:nvSpPr>
          <p:spPr bwMode="auto">
            <a:xfrm flipH="1" flipV="1">
              <a:off x="-106542" y="-108058"/>
              <a:ext cx="5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99" name="Rectangle 186"/>
            <p:cNvSpPr>
              <a:spLocks noChangeArrowheads="1"/>
            </p:cNvSpPr>
            <p:nvPr/>
          </p:nvSpPr>
          <p:spPr bwMode="auto">
            <a:xfrm rot="16200000">
              <a:off x="4825" y="2922"/>
              <a:ext cx="50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Rounded MT Bold" charset="0"/>
                  <a:cs typeface="Arial" pitchFamily="34" charset="0"/>
                </a:rPr>
                <a:t>Platinum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00" name="Rectangle 187"/>
            <p:cNvSpPr>
              <a:spLocks noChangeArrowheads="1"/>
            </p:cNvSpPr>
            <p:nvPr/>
          </p:nvSpPr>
          <p:spPr bwMode="auto">
            <a:xfrm rot="16200000">
              <a:off x="5037" y="2623"/>
              <a:ext cx="8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01" name="Line 188"/>
            <p:cNvSpPr>
              <a:spLocks noChangeShapeType="1"/>
            </p:cNvSpPr>
            <p:nvPr/>
          </p:nvSpPr>
          <p:spPr bwMode="auto">
            <a:xfrm flipH="1" flipV="1">
              <a:off x="-106542" y="-108058"/>
              <a:ext cx="5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302" name="Rectangle 189"/>
            <p:cNvSpPr>
              <a:spLocks noChangeArrowheads="1"/>
            </p:cNvSpPr>
            <p:nvPr/>
          </p:nvSpPr>
          <p:spPr bwMode="auto">
            <a:xfrm rot="16200000">
              <a:off x="3509" y="2939"/>
              <a:ext cx="49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metal, 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03" name="Rectangle 190"/>
            <p:cNvSpPr>
              <a:spLocks noChangeArrowheads="1"/>
            </p:cNvSpPr>
            <p:nvPr/>
          </p:nvSpPr>
          <p:spPr bwMode="auto">
            <a:xfrm rot="16200000">
              <a:off x="3715" y="2655"/>
              <a:ext cx="8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04" name="Line 191"/>
            <p:cNvSpPr>
              <a:spLocks noChangeShapeType="1"/>
            </p:cNvSpPr>
            <p:nvPr/>
          </p:nvSpPr>
          <p:spPr bwMode="auto">
            <a:xfrm flipH="1" flipV="1">
              <a:off x="-106542" y="-108058"/>
              <a:ext cx="5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305" name="Rectangle 192"/>
            <p:cNvSpPr>
              <a:spLocks noChangeArrowheads="1"/>
            </p:cNvSpPr>
            <p:nvPr/>
          </p:nvSpPr>
          <p:spPr bwMode="auto">
            <a:xfrm>
              <a:off x="4638" y="2543"/>
              <a:ext cx="15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H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06" name="Rectangle 193"/>
            <p:cNvSpPr>
              <a:spLocks noChangeArrowheads="1"/>
            </p:cNvSpPr>
            <p:nvPr/>
          </p:nvSpPr>
          <p:spPr bwMode="auto">
            <a:xfrm>
              <a:off x="4737" y="2504"/>
              <a:ext cx="13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+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07" name="Rectangle 194"/>
            <p:cNvSpPr>
              <a:spLocks noChangeArrowheads="1"/>
            </p:cNvSpPr>
            <p:nvPr/>
          </p:nvSpPr>
          <p:spPr bwMode="auto">
            <a:xfrm>
              <a:off x="4814" y="2543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308" name="Group 197"/>
            <p:cNvGrpSpPr>
              <a:grpSpLocks/>
            </p:cNvGrpSpPr>
            <p:nvPr/>
          </p:nvGrpSpPr>
          <p:grpSpPr bwMode="auto">
            <a:xfrm>
              <a:off x="4627" y="2769"/>
              <a:ext cx="193" cy="154"/>
              <a:chOff x="4627" y="2769"/>
              <a:chExt cx="193" cy="154"/>
            </a:xfrm>
          </p:grpSpPr>
          <p:sp>
            <p:nvSpPr>
              <p:cNvPr id="129325" name="Freeform 195"/>
              <p:cNvSpPr>
                <a:spLocks/>
              </p:cNvSpPr>
              <p:nvPr/>
            </p:nvSpPr>
            <p:spPr bwMode="auto">
              <a:xfrm>
                <a:off x="4627" y="2769"/>
                <a:ext cx="50" cy="50"/>
              </a:xfrm>
              <a:custGeom>
                <a:avLst/>
                <a:gdLst>
                  <a:gd name="T0" fmla="*/ 0 w 50"/>
                  <a:gd name="T1" fmla="*/ 0 h 50"/>
                  <a:gd name="T2" fmla="*/ 50 w 50"/>
                  <a:gd name="T3" fmla="*/ 0 h 50"/>
                  <a:gd name="T4" fmla="*/ 22 w 50"/>
                  <a:gd name="T5" fmla="*/ 17 h 50"/>
                  <a:gd name="T6" fmla="*/ 11 w 50"/>
                  <a:gd name="T7" fmla="*/ 50 h 50"/>
                  <a:gd name="T8" fmla="*/ 0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0" y="0"/>
                    </a:moveTo>
                    <a:lnTo>
                      <a:pt x="50" y="0"/>
                    </a:lnTo>
                    <a:lnTo>
                      <a:pt x="22" y="17"/>
                    </a:lnTo>
                    <a:lnTo>
                      <a:pt x="11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993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26" name="Line 196"/>
              <p:cNvSpPr>
                <a:spLocks noChangeShapeType="1"/>
              </p:cNvSpPr>
              <p:nvPr/>
            </p:nvSpPr>
            <p:spPr bwMode="auto">
              <a:xfrm>
                <a:off x="4649" y="2786"/>
                <a:ext cx="171" cy="137"/>
              </a:xfrm>
              <a:prstGeom prst="line">
                <a:avLst/>
              </a:prstGeom>
              <a:noFill/>
              <a:ln w="17463">
                <a:solidFill>
                  <a:srgbClr val="99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309" name="Rectangle 198"/>
            <p:cNvSpPr>
              <a:spLocks noChangeArrowheads="1"/>
            </p:cNvSpPr>
            <p:nvPr/>
          </p:nvSpPr>
          <p:spPr bwMode="auto">
            <a:xfrm>
              <a:off x="4490" y="2675"/>
              <a:ext cx="15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H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10" name="Rectangle 199"/>
            <p:cNvSpPr>
              <a:spLocks noChangeArrowheads="1"/>
            </p:cNvSpPr>
            <p:nvPr/>
          </p:nvSpPr>
          <p:spPr bwMode="auto">
            <a:xfrm>
              <a:off x="4589" y="2637"/>
              <a:ext cx="13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+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11" name="Rectangle 200"/>
            <p:cNvSpPr>
              <a:spLocks noChangeArrowheads="1"/>
            </p:cNvSpPr>
            <p:nvPr/>
          </p:nvSpPr>
          <p:spPr bwMode="auto">
            <a:xfrm>
              <a:off x="4666" y="2675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312" name="Group 203"/>
            <p:cNvGrpSpPr>
              <a:grpSpLocks/>
            </p:cNvGrpSpPr>
            <p:nvPr/>
          </p:nvGrpSpPr>
          <p:grpSpPr bwMode="auto">
            <a:xfrm>
              <a:off x="4908" y="2670"/>
              <a:ext cx="105" cy="248"/>
              <a:chOff x="4908" y="2670"/>
              <a:chExt cx="105" cy="248"/>
            </a:xfrm>
          </p:grpSpPr>
          <p:sp>
            <p:nvSpPr>
              <p:cNvPr id="129323" name="Freeform 201"/>
              <p:cNvSpPr>
                <a:spLocks/>
              </p:cNvSpPr>
              <p:nvPr/>
            </p:nvSpPr>
            <p:spPr bwMode="auto">
              <a:xfrm>
                <a:off x="4952" y="2670"/>
                <a:ext cx="61" cy="50"/>
              </a:xfrm>
              <a:custGeom>
                <a:avLst/>
                <a:gdLst>
                  <a:gd name="T0" fmla="*/ 44 w 61"/>
                  <a:gd name="T1" fmla="*/ 0 h 50"/>
                  <a:gd name="T2" fmla="*/ 61 w 61"/>
                  <a:gd name="T3" fmla="*/ 50 h 50"/>
                  <a:gd name="T4" fmla="*/ 33 w 61"/>
                  <a:gd name="T5" fmla="*/ 27 h 50"/>
                  <a:gd name="T6" fmla="*/ 0 w 61"/>
                  <a:gd name="T7" fmla="*/ 27 h 50"/>
                  <a:gd name="T8" fmla="*/ 44 w 61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0">
                    <a:moveTo>
                      <a:pt x="44" y="0"/>
                    </a:moveTo>
                    <a:lnTo>
                      <a:pt x="61" y="50"/>
                    </a:lnTo>
                    <a:lnTo>
                      <a:pt x="33" y="27"/>
                    </a:lnTo>
                    <a:lnTo>
                      <a:pt x="0" y="2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24" name="Line 202"/>
              <p:cNvSpPr>
                <a:spLocks noChangeShapeType="1"/>
              </p:cNvSpPr>
              <p:nvPr/>
            </p:nvSpPr>
            <p:spPr bwMode="auto">
              <a:xfrm flipV="1">
                <a:off x="4908" y="2697"/>
                <a:ext cx="77" cy="221"/>
              </a:xfrm>
              <a:prstGeom prst="line">
                <a:avLst/>
              </a:prstGeom>
              <a:noFill/>
              <a:ln w="17463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313" name="Rectangle 204"/>
            <p:cNvSpPr>
              <a:spLocks noChangeArrowheads="1"/>
            </p:cNvSpPr>
            <p:nvPr/>
          </p:nvSpPr>
          <p:spPr bwMode="auto">
            <a:xfrm>
              <a:off x="4914" y="2532"/>
              <a:ext cx="18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2e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14" name="Rectangle 205"/>
            <p:cNvSpPr>
              <a:spLocks noChangeArrowheads="1"/>
            </p:cNvSpPr>
            <p:nvPr/>
          </p:nvSpPr>
          <p:spPr bwMode="auto">
            <a:xfrm>
              <a:off x="5073" y="2493"/>
              <a:ext cx="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15" name="Rectangle 206"/>
            <p:cNvSpPr>
              <a:spLocks noChangeArrowheads="1"/>
            </p:cNvSpPr>
            <p:nvPr/>
          </p:nvSpPr>
          <p:spPr bwMode="auto">
            <a:xfrm>
              <a:off x="5117" y="2532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316" name="Group 211"/>
            <p:cNvGrpSpPr>
              <a:grpSpLocks/>
            </p:cNvGrpSpPr>
            <p:nvPr/>
          </p:nvGrpSpPr>
          <p:grpSpPr bwMode="auto">
            <a:xfrm>
              <a:off x="4307" y="2119"/>
              <a:ext cx="244" cy="243"/>
              <a:chOff x="4307" y="2119"/>
              <a:chExt cx="244" cy="243"/>
            </a:xfrm>
          </p:grpSpPr>
          <p:sp>
            <p:nvSpPr>
              <p:cNvPr id="129319" name="Oval 207"/>
              <p:cNvSpPr>
                <a:spLocks noChangeArrowheads="1"/>
              </p:cNvSpPr>
              <p:nvPr/>
            </p:nvSpPr>
            <p:spPr bwMode="auto">
              <a:xfrm>
                <a:off x="4307" y="2119"/>
                <a:ext cx="244" cy="243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129320" name="Group 210"/>
              <p:cNvGrpSpPr>
                <a:grpSpLocks/>
              </p:cNvGrpSpPr>
              <p:nvPr/>
            </p:nvGrpSpPr>
            <p:grpSpPr bwMode="auto">
              <a:xfrm>
                <a:off x="4385" y="2174"/>
                <a:ext cx="110" cy="138"/>
                <a:chOff x="4385" y="2174"/>
                <a:chExt cx="110" cy="138"/>
              </a:xfrm>
            </p:grpSpPr>
            <p:sp>
              <p:nvSpPr>
                <p:cNvPr id="129321" name="Freeform 208"/>
                <p:cNvSpPr>
                  <a:spLocks/>
                </p:cNvSpPr>
                <p:nvPr/>
              </p:nvSpPr>
              <p:spPr bwMode="auto">
                <a:xfrm>
                  <a:off x="4385" y="2174"/>
                  <a:ext cx="49" cy="50"/>
                </a:xfrm>
                <a:custGeom>
                  <a:avLst/>
                  <a:gdLst>
                    <a:gd name="T0" fmla="*/ 0 w 49"/>
                    <a:gd name="T1" fmla="*/ 0 h 50"/>
                    <a:gd name="T2" fmla="*/ 49 w 49"/>
                    <a:gd name="T3" fmla="*/ 11 h 50"/>
                    <a:gd name="T4" fmla="*/ 16 w 49"/>
                    <a:gd name="T5" fmla="*/ 22 h 50"/>
                    <a:gd name="T6" fmla="*/ 0 w 49"/>
                    <a:gd name="T7" fmla="*/ 50 h 50"/>
                    <a:gd name="T8" fmla="*/ 0 w 49"/>
                    <a:gd name="T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50">
                      <a:moveTo>
                        <a:pt x="0" y="0"/>
                      </a:moveTo>
                      <a:lnTo>
                        <a:pt x="49" y="11"/>
                      </a:lnTo>
                      <a:lnTo>
                        <a:pt x="16" y="22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9322" name="Line 209"/>
                <p:cNvSpPr>
                  <a:spLocks noChangeShapeType="1"/>
                </p:cNvSpPr>
                <p:nvPr/>
              </p:nvSpPr>
              <p:spPr bwMode="auto">
                <a:xfrm>
                  <a:off x="4401" y="2196"/>
                  <a:ext cx="94" cy="116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129317" name="Line 212"/>
            <p:cNvSpPr>
              <a:spLocks noChangeShapeType="1"/>
            </p:cNvSpPr>
            <p:nvPr/>
          </p:nvSpPr>
          <p:spPr bwMode="auto">
            <a:xfrm flipV="1">
              <a:off x="3818" y="2224"/>
              <a:ext cx="0" cy="270"/>
            </a:xfrm>
            <a:prstGeom prst="line">
              <a:avLst/>
            </a:prstGeom>
            <a:noFill/>
            <a:ln w="26988">
              <a:solidFill>
                <a:srgbClr val="BBBB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318" name="Line 213"/>
            <p:cNvSpPr>
              <a:spLocks noChangeShapeType="1"/>
            </p:cNvSpPr>
            <p:nvPr/>
          </p:nvSpPr>
          <p:spPr bwMode="auto">
            <a:xfrm flipV="1">
              <a:off x="5002" y="2224"/>
              <a:ext cx="0" cy="270"/>
            </a:xfrm>
            <a:prstGeom prst="line">
              <a:avLst/>
            </a:prstGeom>
            <a:noFill/>
            <a:ln w="26988">
              <a:solidFill>
                <a:srgbClr val="BBBB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29345" name="CaixaDeTexto 129344"/>
          <p:cNvSpPr txBox="1"/>
          <p:nvPr/>
        </p:nvSpPr>
        <p:spPr>
          <a:xfrm>
            <a:off x="3275856" y="414551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Eletroquímica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0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00192" y="1484784"/>
            <a:ext cx="1863715" cy="1467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Notação:</a:t>
            </a:r>
          </a:p>
          <a:p>
            <a:endParaRPr lang="pt-BR" dirty="0"/>
          </a:p>
          <a:p>
            <a:r>
              <a:rPr lang="pt-BR" sz="2000" dirty="0" err="1" smtClean="0">
                <a:solidFill>
                  <a:srgbClr val="FF0000"/>
                </a:solidFill>
              </a:rPr>
              <a:t>E</a:t>
            </a:r>
            <a:r>
              <a:rPr lang="pt-BR" sz="2000" baseline="-25000" dirty="0" err="1" smtClean="0">
                <a:solidFill>
                  <a:srgbClr val="FF0000"/>
                </a:solidFill>
              </a:rPr>
              <a:t>reduzida</a:t>
            </a:r>
            <a:r>
              <a:rPr lang="pt-BR" sz="2000" baseline="-25000" dirty="0" smtClean="0">
                <a:solidFill>
                  <a:srgbClr val="FF0000"/>
                </a:solidFill>
              </a:rPr>
              <a:t>/oxidada</a:t>
            </a:r>
          </a:p>
          <a:p>
            <a:endParaRPr lang="pt-BR" sz="2000" baseline="-25000" dirty="0">
              <a:solidFill>
                <a:srgbClr val="FF0000"/>
              </a:solidFill>
            </a:endParaRPr>
          </a:p>
          <a:p>
            <a:r>
              <a:rPr lang="pt-BR" sz="2000" dirty="0" smtClean="0">
                <a:solidFill>
                  <a:srgbClr val="FF0000"/>
                </a:solidFill>
              </a:rPr>
              <a:t>p.ex.: </a:t>
            </a:r>
            <a:r>
              <a:rPr lang="pt-BR" sz="2000" dirty="0" err="1" smtClean="0">
                <a:solidFill>
                  <a:srgbClr val="FF0000"/>
                </a:solidFill>
              </a:rPr>
              <a:t>E</a:t>
            </a:r>
            <a:r>
              <a:rPr lang="pt-BR" sz="2000" baseline="-25000" dirty="0" err="1" smtClean="0">
                <a:solidFill>
                  <a:srgbClr val="FF0000"/>
                </a:solidFill>
              </a:rPr>
              <a:t>Ag</a:t>
            </a:r>
            <a:r>
              <a:rPr lang="pt-BR" sz="2000" baseline="-25000" dirty="0" smtClean="0">
                <a:solidFill>
                  <a:srgbClr val="FF0000"/>
                </a:solidFill>
              </a:rPr>
              <a:t>/Ag</a:t>
            </a:r>
            <a:r>
              <a:rPr lang="pt-BR" sz="2000" baseline="30000" dirty="0" smtClean="0">
                <a:solidFill>
                  <a:srgbClr val="FF0000"/>
                </a:solidFill>
              </a:rPr>
              <a:t>+</a:t>
            </a:r>
            <a:endParaRPr lang="pt-BR" sz="2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9587"/>
            <a:ext cx="8395249" cy="429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75856" y="476672"/>
            <a:ext cx="2195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Eletroquímica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4050938"/>
            <a:ext cx="6048451" cy="21698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C00000"/>
                </a:solidFill>
              </a:rPr>
              <a:t>Elementos básico de um sistema eletroquímico: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2 eletrodos condutores metálicos (ou 2 regiões)</a:t>
            </a:r>
          </a:p>
          <a:p>
            <a:pPr marL="742945" lvl="1" indent="-285750"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Ânodo, cátodo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Eletrólito (condutor iônico</a:t>
            </a:r>
          </a:p>
          <a:p>
            <a:pPr marL="742945" lvl="1" indent="-285750"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Aquoso, sal fundido ou sólido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0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5856" y="591072"/>
            <a:ext cx="2309528" cy="472392"/>
          </a:xfrm>
          <a:prstGeom prst="rect">
            <a:avLst/>
          </a:prstGeom>
          <a:noFill/>
        </p:spPr>
        <p:txBody>
          <a:bodyPr wrap="none" lIns="91439" tIns="45720" rIns="91439" bIns="45720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Eletroquímica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880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Tabela de comparação entre pilha e eletról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76" y="1371600"/>
            <a:ext cx="5920088" cy="41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5856" y="591072"/>
            <a:ext cx="2309528" cy="472392"/>
          </a:xfrm>
          <a:prstGeom prst="rect">
            <a:avLst/>
          </a:prstGeom>
          <a:noFill/>
        </p:spPr>
        <p:txBody>
          <a:bodyPr wrap="none" lIns="91439" tIns="45720" rIns="91439" bIns="45720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Eletroquímica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880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276"/>
              </p:ext>
            </p:extLst>
          </p:nvPr>
        </p:nvGraphicFramePr>
        <p:xfrm>
          <a:off x="1691680" y="3717032"/>
          <a:ext cx="6199584" cy="2380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6528"/>
                <a:gridCol w="2066528"/>
                <a:gridCol w="2066528"/>
              </a:tblGrid>
              <a:tr h="29486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 dirty="0">
                          <a:effectLst/>
                        </a:rPr>
                        <a:t>Pilha de </a:t>
                      </a:r>
                      <a:r>
                        <a:rPr lang="pt-BR" sz="1400" dirty="0" err="1">
                          <a:effectLst/>
                        </a:rPr>
                        <a:t>Daniell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Polo +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Polo 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8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Cátodo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Ânodo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8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Redução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Oxidação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8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Aumenta a lâmina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Corrói a lâmina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10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Dilui concentração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Aumenta concentração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8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Eletrólise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Ânodo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Cátodo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8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Oxidação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 dirty="0">
                          <a:effectLst/>
                        </a:rPr>
                        <a:t>Redução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80831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303696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987824" y="1547500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Catodo +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359" y="1546010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anodo </a:t>
            </a:r>
            <a:r>
              <a:rPr lang="pt-BR" sz="1600" dirty="0" smtClean="0"/>
              <a:t>-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507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8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190</Words>
  <Application>Microsoft Office PowerPoint</Application>
  <PresentationFormat>Apresentação na tela 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1_Carnival</vt:lpstr>
      <vt:lpstr>   ENGENHARIA ELETROQUÍMICA  Aula 4 – Introdução à Eletroquímica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ENGENHARIA QUÍMICA  ENGENHARIA ELETROQUÍMICA  Aula 4 - Conceitos de Termodinâmica – cont.</dc:title>
  <dc:creator>lapta5</dc:creator>
  <cp:lastModifiedBy>lapta5</cp:lastModifiedBy>
  <cp:revision>21</cp:revision>
  <dcterms:created xsi:type="dcterms:W3CDTF">2013-08-27T00:26:23Z</dcterms:created>
  <dcterms:modified xsi:type="dcterms:W3CDTF">2015-03-17T13:39:14Z</dcterms:modified>
</cp:coreProperties>
</file>