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52" r:id="rId1"/>
  </p:sldMasterIdLst>
  <p:sldIdLst>
    <p:sldId id="256" r:id="rId2"/>
    <p:sldId id="257" r:id="rId3"/>
    <p:sldId id="258" r:id="rId4"/>
    <p:sldId id="259" r:id="rId5"/>
    <p:sldId id="277" r:id="rId6"/>
    <p:sldId id="260" r:id="rId7"/>
    <p:sldId id="262" r:id="rId8"/>
    <p:sldId id="263" r:id="rId9"/>
    <p:sldId id="264" r:id="rId10"/>
    <p:sldId id="279" r:id="rId11"/>
    <p:sldId id="265" r:id="rId12"/>
    <p:sldId id="278" r:id="rId13"/>
    <p:sldId id="266" r:id="rId14"/>
    <p:sldId id="267" r:id="rId15"/>
    <p:sldId id="268" r:id="rId16"/>
    <p:sldId id="269" r:id="rId17"/>
    <p:sldId id="270" r:id="rId18"/>
    <p:sldId id="271" r:id="rId19"/>
    <p:sldId id="272" r:id="rId20"/>
    <p:sldId id="274" r:id="rId21"/>
    <p:sldId id="276"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590" autoAdjust="0"/>
  </p:normalViewPr>
  <p:slideViewPr>
    <p:cSldViewPr>
      <p:cViewPr varScale="1">
        <p:scale>
          <a:sx n="104" d="100"/>
          <a:sy n="104" d="100"/>
        </p:scale>
        <p:origin x="1746"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6152" y="1267485"/>
            <a:ext cx="7235981" cy="5133316"/>
          </a:xfrm>
        </p:spPr>
        <p:txBody>
          <a:bodyPr/>
          <a:lstStyle>
            <a:lvl1pPr>
              <a:defRPr sz="11500"/>
            </a:lvl1pPr>
          </a:lstStyle>
          <a:p>
            <a:r>
              <a:rPr lang="en-US"/>
              <a:t>Click to edit Master title style</a:t>
            </a:r>
            <a:endParaRPr lang="en-US" dirty="0"/>
          </a:p>
        </p:txBody>
      </p:sp>
      <p:sp>
        <p:nvSpPr>
          <p:cNvPr id="3" name="Subtitle 2"/>
          <p:cNvSpPr>
            <a:spLocks noGrp="1"/>
          </p:cNvSpPr>
          <p:nvPr>
            <p:ph type="subTitle" idx="1"/>
          </p:nvPr>
        </p:nvSpPr>
        <p:spPr>
          <a:xfrm>
            <a:off x="1216151" y="201702"/>
            <a:ext cx="6189583" cy="949569"/>
          </a:xfrm>
        </p:spPr>
        <p:txBody>
          <a:bodyPr>
            <a:normAutofit/>
          </a:bodyPr>
          <a:lstStyle>
            <a:lvl1pPr marL="0" indent="0" algn="r">
              <a:buNone/>
              <a:defRPr sz="2400">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C0B00A-C62F-426D-B297-399D22043176}" type="datetimeFigureOut">
              <a:rPr lang="en-US" smtClean="0"/>
              <a:t>25-Oct-16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150469" y="236415"/>
            <a:ext cx="785301" cy="365125"/>
          </a:xfrm>
        </p:spPr>
        <p:txBody>
          <a:bodyPr/>
          <a:lstStyle>
            <a:lvl1pPr>
              <a:defRPr sz="1400"/>
            </a:lvl1pPr>
          </a:lstStyle>
          <a:p>
            <a:fld id="{782924B6-0E19-40A9-878D-9BD11056DC5B}" type="slidenum">
              <a:rPr lang="en-US" smtClean="0"/>
              <a:t>‹#›</a:t>
            </a:fld>
            <a:endParaRPr lang="en-US" dirty="0"/>
          </a:p>
        </p:txBody>
      </p:sp>
      <p:grpSp>
        <p:nvGrpSpPr>
          <p:cNvPr id="7" name="Group 6"/>
          <p:cNvGrpSpPr/>
          <p:nvPr/>
        </p:nvGrpSpPr>
        <p:grpSpPr>
          <a:xfrm>
            <a:off x="7467600" y="209550"/>
            <a:ext cx="657226" cy="431800"/>
            <a:chOff x="7467600" y="209550"/>
            <a:chExt cx="657226" cy="431800"/>
          </a:xfrm>
          <a:solidFill>
            <a:schemeClr val="tx2">
              <a:lumMod val="60000"/>
              <a:lumOff val="40000"/>
            </a:schemeClr>
          </a:solidFill>
        </p:grpSpPr>
        <p:sp>
          <p:nvSpPr>
            <p:cNvPr id="8" name="Freeform 5"/>
            <p:cNvSpPr>
              <a:spLocks/>
            </p:cNvSpPr>
            <p:nvPr/>
          </p:nvSpPr>
          <p:spPr bwMode="auto">
            <a:xfrm>
              <a:off x="7467600"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5"/>
            <p:cNvSpPr>
              <a:spLocks/>
            </p:cNvSpPr>
            <p:nvPr/>
          </p:nvSpPr>
          <p:spPr bwMode="auto">
            <a:xfrm>
              <a:off x="7677151"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5"/>
            <p:cNvSpPr>
              <a:spLocks/>
            </p:cNvSpPr>
            <p:nvPr/>
          </p:nvSpPr>
          <p:spPr bwMode="auto">
            <a:xfrm>
              <a:off x="7881939"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C0B00A-C62F-426D-B297-399D22043176}" type="datetimeFigureOut">
              <a:rPr lang="en-US" smtClean="0"/>
              <a:t>25-Oct-16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2924B6-0E19-40A9-878D-9BD11056DC5B}"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C0B00A-C62F-426D-B297-399D22043176}" type="datetimeFigureOut">
              <a:rPr lang="en-US" smtClean="0"/>
              <a:t>25-Oct-16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2924B6-0E19-40A9-878D-9BD11056DC5B}"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257800"/>
            <a:ext cx="7239000" cy="1143000"/>
          </a:xfrm>
        </p:spPr>
        <p:txBody>
          <a:bodyPr>
            <a:noAutofit/>
          </a:bodyPr>
          <a:lstStyle>
            <a:lvl1pPr algn="l">
              <a:defRPr sz="7200" baseline="0">
                <a:ln w="12700">
                  <a:solidFill>
                    <a:schemeClr val="tx2"/>
                  </a:solidFill>
                </a:ln>
              </a:defRPr>
            </a:lvl1pPr>
          </a:lstStyle>
          <a:p>
            <a:r>
              <a:rPr lang="en-US"/>
              <a:t>Click to edit Master title style</a:t>
            </a:r>
            <a:endParaRPr lang="en-US" dirty="0"/>
          </a:p>
        </p:txBody>
      </p:sp>
      <p:sp>
        <p:nvSpPr>
          <p:cNvPr id="3" name="Content Placeholder 2"/>
          <p:cNvSpPr>
            <a:spLocks noGrp="1"/>
          </p:cNvSpPr>
          <p:nvPr>
            <p:ph idx="1"/>
          </p:nvPr>
        </p:nvSpPr>
        <p:spPr>
          <a:xfrm>
            <a:off x="1219200" y="838200"/>
            <a:ext cx="7467600" cy="4419600"/>
          </a:xfrm>
        </p:spPr>
        <p:txBody>
          <a:bodyPr>
            <a:normAutofit/>
          </a:bodyPr>
          <a:lstStyle>
            <a:lvl1pPr>
              <a:defRPr sz="2800"/>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BC0B00A-C62F-426D-B297-399D22043176}" type="datetimeFigureOut">
              <a:rPr lang="en-US" smtClean="0"/>
              <a:t>25-Oct-16</a:t>
            </a:fld>
            <a:endParaRPr lang="en-US" dirty="0"/>
          </a:p>
        </p:txBody>
      </p:sp>
      <p:sp>
        <p:nvSpPr>
          <p:cNvPr id="10" name="Slide Number Placeholder 9"/>
          <p:cNvSpPr>
            <a:spLocks noGrp="1"/>
          </p:cNvSpPr>
          <p:nvPr>
            <p:ph type="sldNum" sz="quarter" idx="11"/>
          </p:nvPr>
        </p:nvSpPr>
        <p:spPr/>
        <p:txBody>
          <a:bodyPr/>
          <a:lstStyle/>
          <a:p>
            <a:fld id="{782924B6-0E19-40A9-878D-9BD11056DC5B}" type="slidenum">
              <a:rPr lang="en-US" smtClean="0"/>
              <a:t>‹#›</a:t>
            </a:fld>
            <a:endParaRPr lang="en-US" dirty="0"/>
          </a:p>
        </p:txBody>
      </p:sp>
      <p:sp>
        <p:nvSpPr>
          <p:cNvPr id="12" name="Footer Placeholder 11"/>
          <p:cNvSpPr>
            <a:spLocks noGrp="1"/>
          </p:cNvSpPr>
          <p:nvPr>
            <p:ph type="ftr" sz="quarter" idx="12"/>
          </p:nvPr>
        </p:nvSpPr>
        <p:spPr/>
        <p:txBody>
          <a:body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19199" y="4484080"/>
            <a:ext cx="7239001" cy="762000"/>
          </a:xfrm>
        </p:spPr>
        <p:txBody>
          <a:bodyPr bIns="0"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3" name="Title 1"/>
          <p:cNvSpPr>
            <a:spLocks noGrp="1"/>
          </p:cNvSpPr>
          <p:nvPr>
            <p:ph type="title"/>
          </p:nvPr>
        </p:nvSpPr>
        <p:spPr>
          <a:xfrm>
            <a:off x="1219200" y="5257800"/>
            <a:ext cx="7239000" cy="1143000"/>
          </a:xfrm>
        </p:spPr>
        <p:txBody>
          <a:bodyPr>
            <a:noAutofit/>
          </a:bodyPr>
          <a:lstStyle>
            <a:lvl1pPr algn="l">
              <a:defRPr sz="7200" baseline="0">
                <a:ln w="12700">
                  <a:solidFill>
                    <a:schemeClr val="tx2"/>
                  </a:solidFill>
                </a:ln>
              </a:defRPr>
            </a:lvl1pPr>
          </a:lstStyle>
          <a:p>
            <a:r>
              <a:rPr lang="en-US"/>
              <a:t>Click to edit Master title style</a:t>
            </a:r>
            <a:endParaRPr lang="en-US" dirty="0"/>
          </a:p>
        </p:txBody>
      </p:sp>
      <p:sp>
        <p:nvSpPr>
          <p:cNvPr id="19" name="Date Placeholder 18"/>
          <p:cNvSpPr>
            <a:spLocks noGrp="1"/>
          </p:cNvSpPr>
          <p:nvPr>
            <p:ph type="dt" sz="half" idx="10"/>
          </p:nvPr>
        </p:nvSpPr>
        <p:spPr/>
        <p:txBody>
          <a:bodyPr/>
          <a:lstStyle/>
          <a:p>
            <a:fld id="{4BC0B00A-C62F-426D-B297-399D22043176}" type="datetimeFigureOut">
              <a:rPr lang="en-US" smtClean="0"/>
              <a:t>25-Oct-16</a:t>
            </a:fld>
            <a:endParaRPr lang="en-US" dirty="0"/>
          </a:p>
        </p:txBody>
      </p:sp>
      <p:sp>
        <p:nvSpPr>
          <p:cNvPr id="20" name="Slide Number Placeholder 19"/>
          <p:cNvSpPr>
            <a:spLocks noGrp="1"/>
          </p:cNvSpPr>
          <p:nvPr>
            <p:ph type="sldNum" sz="quarter" idx="11"/>
          </p:nvPr>
        </p:nvSpPr>
        <p:spPr/>
        <p:txBody>
          <a:bodyPr/>
          <a:lstStyle/>
          <a:p>
            <a:fld id="{782924B6-0E19-40A9-878D-9BD11056DC5B}" type="slidenum">
              <a:rPr lang="en-US" smtClean="0"/>
              <a:t>‹#›</a:t>
            </a:fld>
            <a:endParaRPr lang="en-US" dirty="0"/>
          </a:p>
        </p:txBody>
      </p:sp>
      <p:sp>
        <p:nvSpPr>
          <p:cNvPr id="21" name="Footer Placeholder 20"/>
          <p:cNvSpPr>
            <a:spLocks noGrp="1"/>
          </p:cNvSpPr>
          <p:nvPr>
            <p:ph type="ftr" sz="quarter" idx="12"/>
          </p:nvPr>
        </p:nvSpPr>
        <p:spPr/>
        <p:txBody>
          <a:bodyPr/>
          <a:lstStyle/>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4BC0B00A-C62F-426D-B297-399D22043176}" type="datetimeFigureOut">
              <a:rPr lang="en-US" smtClean="0"/>
              <a:t>25-Oct-16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82924B6-0E19-40A9-878D-9BD11056DC5B}" type="slidenum">
              <a:rPr lang="en-US" smtClean="0"/>
              <a:t>‹#›</a:t>
            </a:fld>
            <a:endParaRPr lang="en-US" dirty="0"/>
          </a:p>
        </p:txBody>
      </p:sp>
      <p:sp>
        <p:nvSpPr>
          <p:cNvPr id="9" name="Content Placeholder 8"/>
          <p:cNvSpPr>
            <a:spLocks noGrp="1"/>
          </p:cNvSpPr>
          <p:nvPr>
            <p:ph sz="quarter" idx="13"/>
          </p:nvPr>
        </p:nvSpPr>
        <p:spPr>
          <a:xfrm>
            <a:off x="1216152" y="841248"/>
            <a:ext cx="3730752"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5102352" y="841248"/>
            <a:ext cx="3730752"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19200" y="841248"/>
            <a:ext cx="3733800" cy="533400"/>
          </a:xfrm>
        </p:spPr>
        <p:txBody>
          <a:bodyPr anchor="t">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5105400" y="841248"/>
            <a:ext cx="3735267" cy="533400"/>
          </a:xfrm>
        </p:spPr>
        <p:txBody>
          <a:bodyPr anchor="t">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BC0B00A-C62F-426D-B297-399D22043176}" type="datetimeFigureOut">
              <a:rPr lang="en-US" smtClean="0"/>
              <a:t>25-Oct-16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82924B6-0E19-40A9-878D-9BD11056DC5B}" type="slidenum">
              <a:rPr lang="en-US" smtClean="0"/>
              <a:t>‹#›</a:t>
            </a:fld>
            <a:endParaRPr lang="en-US" dirty="0"/>
          </a:p>
        </p:txBody>
      </p:sp>
      <p:sp>
        <p:nvSpPr>
          <p:cNvPr id="11" name="Content Placeholder 10"/>
          <p:cNvSpPr>
            <a:spLocks noGrp="1"/>
          </p:cNvSpPr>
          <p:nvPr>
            <p:ph sz="quarter" idx="13"/>
          </p:nvPr>
        </p:nvSpPr>
        <p:spPr>
          <a:xfrm>
            <a:off x="1216152" y="1380744"/>
            <a:ext cx="3730752" cy="384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4"/>
          </p:nvPr>
        </p:nvSpPr>
        <p:spPr>
          <a:xfrm>
            <a:off x="5102352" y="1380743"/>
            <a:ext cx="3730752" cy="384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BC0B00A-C62F-426D-B297-399D22043176}" type="datetimeFigureOut">
              <a:rPr lang="en-US" smtClean="0"/>
              <a:t>25-Oct-16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82924B6-0E19-40A9-878D-9BD11056DC5B}"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BC0B00A-C62F-426D-B297-399D22043176}" type="datetimeFigureOut">
              <a:rPr lang="en-US" smtClean="0"/>
              <a:t>25-Oct-16</a:t>
            </a:fld>
            <a:endParaRPr lang="en-US" dirty="0"/>
          </a:p>
        </p:txBody>
      </p:sp>
      <p:sp>
        <p:nvSpPr>
          <p:cNvPr id="6" name="Slide Number Placeholder 5"/>
          <p:cNvSpPr>
            <a:spLocks noGrp="1"/>
          </p:cNvSpPr>
          <p:nvPr>
            <p:ph type="sldNum" sz="quarter" idx="11"/>
          </p:nvPr>
        </p:nvSpPr>
        <p:spPr/>
        <p:txBody>
          <a:bodyPr/>
          <a:lstStyle/>
          <a:p>
            <a:fld id="{782924B6-0E19-40A9-878D-9BD11056DC5B}" type="slidenum">
              <a:rPr lang="en-US" smtClean="0"/>
              <a:t>‹#›</a:t>
            </a:fld>
            <a:endParaRPr lang="en-US" dirty="0"/>
          </a:p>
        </p:txBody>
      </p:sp>
      <p:sp>
        <p:nvSpPr>
          <p:cNvPr id="7" name="Footer Placeholder 6"/>
          <p:cNvSpPr>
            <a:spLocks noGrp="1"/>
          </p:cNvSpPr>
          <p:nvPr>
            <p:ph type="ftr" sz="quarter" idx="12"/>
          </p:nvPr>
        </p:nvSpPr>
        <p:spPr/>
        <p:txBody>
          <a:bodyPr/>
          <a:lstStyle/>
          <a:p>
            <a:endParaRPr lang="en-US" dirty="0"/>
          </a:p>
        </p:txBody>
      </p:sp>
      <p:sp>
        <p:nvSpPr>
          <p:cNvPr id="2" name="Rectangle 1"/>
          <p:cNvSpPr/>
          <p:nvPr userDrawn="1"/>
        </p:nvSpPr>
        <p:spPr>
          <a:xfrm>
            <a:off x="0" y="0"/>
            <a:ext cx="228600" cy="6858000"/>
          </a:xfrm>
          <a:prstGeom prst="rect">
            <a:avLst/>
          </a:prstGeom>
          <a:gradFill>
            <a:gsLst>
              <a:gs pos="0">
                <a:schemeClr val="accent4">
                  <a:lumMod val="60000"/>
                  <a:lumOff val="40000"/>
                  <a:alpha val="46000"/>
                </a:schemeClr>
              </a:gs>
              <a:gs pos="53000">
                <a:srgbClr val="D4DEFF"/>
              </a:gs>
              <a:gs pos="83000">
                <a:srgbClr val="D4DEFF"/>
              </a:gs>
              <a:gs pos="100000">
                <a:srgbClr val="96AB94"/>
              </a:gs>
            </a:gsLst>
            <a:lin ang="2700000" scaled="0"/>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00" y="395287"/>
            <a:ext cx="3008313" cy="1162050"/>
          </a:xfrm>
        </p:spPr>
        <p:txBody>
          <a:bodyPr anchor="b"/>
          <a:lstStyle>
            <a:lvl1pPr algn="l">
              <a:defRPr sz="2000" b="1">
                <a:ln>
                  <a:noFill/>
                </a:ln>
                <a:solidFill>
                  <a:srgbClr val="FF7605"/>
                </a:solidFill>
                <a:effectLst/>
              </a:defRPr>
            </a:lvl1pPr>
          </a:lstStyle>
          <a:p>
            <a:r>
              <a:rPr lang="en-US"/>
              <a:t>Click to edit Master title style</a:t>
            </a:r>
            <a:endParaRPr lang="en-US" dirty="0"/>
          </a:p>
        </p:txBody>
      </p:sp>
      <p:sp>
        <p:nvSpPr>
          <p:cNvPr id="4" name="Text Placeholder 3"/>
          <p:cNvSpPr>
            <a:spLocks noGrp="1"/>
          </p:cNvSpPr>
          <p:nvPr>
            <p:ph type="body" sz="half" idx="2"/>
          </p:nvPr>
        </p:nvSpPr>
        <p:spPr>
          <a:xfrm>
            <a:off x="5715000" y="1557337"/>
            <a:ext cx="3008313" cy="4386263"/>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Content Placeholder 13"/>
          <p:cNvSpPr>
            <a:spLocks noGrp="1"/>
          </p:cNvSpPr>
          <p:nvPr>
            <p:ph sz="quarter" idx="13"/>
          </p:nvPr>
        </p:nvSpPr>
        <p:spPr>
          <a:xfrm>
            <a:off x="914400" y="381000"/>
            <a:ext cx="4800600" cy="594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8"/>
          <p:cNvSpPr>
            <a:spLocks noGrp="1"/>
          </p:cNvSpPr>
          <p:nvPr>
            <p:ph type="dt" sz="half" idx="14"/>
          </p:nvPr>
        </p:nvSpPr>
        <p:spPr/>
        <p:txBody>
          <a:bodyPr/>
          <a:lstStyle/>
          <a:p>
            <a:fld id="{4BC0B00A-C62F-426D-B297-399D22043176}" type="datetimeFigureOut">
              <a:rPr lang="en-US" smtClean="0"/>
              <a:t>25-Oct-16</a:t>
            </a:fld>
            <a:endParaRPr lang="en-US" dirty="0"/>
          </a:p>
        </p:txBody>
      </p:sp>
      <p:sp>
        <p:nvSpPr>
          <p:cNvPr id="10" name="Slide Number Placeholder 9"/>
          <p:cNvSpPr>
            <a:spLocks noGrp="1"/>
          </p:cNvSpPr>
          <p:nvPr>
            <p:ph type="sldNum" sz="quarter" idx="15"/>
          </p:nvPr>
        </p:nvSpPr>
        <p:spPr/>
        <p:txBody>
          <a:bodyPr/>
          <a:lstStyle/>
          <a:p>
            <a:fld id="{782924B6-0E19-40A9-878D-9BD11056DC5B}" type="slidenum">
              <a:rPr lang="en-US" smtClean="0"/>
              <a:t>‹#›</a:t>
            </a:fld>
            <a:endParaRPr lang="en-US" dirty="0"/>
          </a:p>
        </p:txBody>
      </p:sp>
      <p:sp>
        <p:nvSpPr>
          <p:cNvPr id="13" name="Footer Placeholder 12"/>
          <p:cNvSpPr>
            <a:spLocks noGrp="1"/>
          </p:cNvSpPr>
          <p:nvPr>
            <p:ph type="ftr" sz="quarter" idx="16"/>
          </p:nvPr>
        </p:nvSpPr>
        <p:spPr/>
        <p:txBody>
          <a:body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4624754"/>
            <a:ext cx="5486400" cy="404446"/>
          </a:xfrm>
        </p:spPr>
        <p:txBody>
          <a:bodyPr bIns="0" anchor="b"/>
          <a:lstStyle>
            <a:lvl1pPr algn="l">
              <a:defRPr sz="2000" b="1">
                <a:ln w="12700">
                  <a:noFill/>
                </a:ln>
                <a:solidFill>
                  <a:schemeClr val="tx1"/>
                </a:solidFill>
                <a:effectLst/>
              </a:defRPr>
            </a:lvl1pPr>
          </a:lstStyle>
          <a:p>
            <a:r>
              <a:rPr lang="en-US"/>
              <a:t>Click to edit Master title style</a:t>
            </a:r>
            <a:endParaRPr lang="en-US" dirty="0"/>
          </a:p>
        </p:txBody>
      </p:sp>
      <p:sp>
        <p:nvSpPr>
          <p:cNvPr id="3" name="Picture Placeholder 2"/>
          <p:cNvSpPr>
            <a:spLocks noGrp="1"/>
          </p:cNvSpPr>
          <p:nvPr>
            <p:ph type="pic" idx="1"/>
          </p:nvPr>
        </p:nvSpPr>
        <p:spPr>
          <a:xfrm>
            <a:off x="1323975" y="381000"/>
            <a:ext cx="5867400" cy="40814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219200" y="5029200"/>
            <a:ext cx="4038600" cy="1371600"/>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C0B00A-C62F-426D-B297-399D22043176}" type="datetimeFigureOut">
              <a:rPr lang="en-US" smtClean="0"/>
              <a:t>25-Oct-16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82924B6-0E19-40A9-878D-9BD11056DC5B}"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228600" cy="6858000"/>
          </a:xfrm>
          <a:prstGeom prst="rect">
            <a:avLst/>
          </a:prstGeom>
          <a:gradFill>
            <a:gsLst>
              <a:gs pos="0">
                <a:schemeClr val="accent1"/>
              </a:gs>
              <a:gs pos="52000">
                <a:schemeClr val="accent6">
                  <a:lumMod val="75000"/>
                </a:schemeClr>
              </a:gs>
              <a:gs pos="100000">
                <a:schemeClr val="accent6">
                  <a:lumMod val="50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innerShdw blurRad="63500" dist="50800" dir="18900000">
                  <a:prstClr val="black">
                    <a:alpha val="50000"/>
                  </a:prstClr>
                </a:innerShdw>
              </a:effectLst>
            </a:endParaRPr>
          </a:p>
        </p:txBody>
      </p:sp>
      <p:sp>
        <p:nvSpPr>
          <p:cNvPr id="13" name="Rectangle 12"/>
          <p:cNvSpPr/>
          <p:nvPr/>
        </p:nvSpPr>
        <p:spPr>
          <a:xfrm>
            <a:off x="0" y="0"/>
            <a:ext cx="228600"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innerShdw blurRad="63500" dist="50800" dir="18900000">
                  <a:prstClr val="black">
                    <a:alpha val="50000"/>
                  </a:prstClr>
                </a:innerShdw>
              </a:effectLst>
            </a:endParaRPr>
          </a:p>
        </p:txBody>
      </p:sp>
      <p:sp>
        <p:nvSpPr>
          <p:cNvPr id="2" name="Title Placeholder 1"/>
          <p:cNvSpPr>
            <a:spLocks noGrp="1"/>
          </p:cNvSpPr>
          <p:nvPr>
            <p:ph type="title"/>
          </p:nvPr>
        </p:nvSpPr>
        <p:spPr>
          <a:xfrm>
            <a:off x="1219200" y="5257800"/>
            <a:ext cx="7239000" cy="1143000"/>
          </a:xfrm>
          <a:prstGeom prst="rect">
            <a:avLst/>
          </a:prstGeom>
        </p:spPr>
        <p:txBody>
          <a:bodyPr vert="horz" lIns="91440" tIns="45720" rIns="91440" bIns="45720" rtlCol="0" anchor="b">
            <a:noAutofit/>
          </a:bodyPr>
          <a:lstStyle/>
          <a:p>
            <a:endParaRPr lang="en-US" dirty="0"/>
          </a:p>
        </p:txBody>
      </p:sp>
      <p:sp>
        <p:nvSpPr>
          <p:cNvPr id="3" name="Text Placeholder 2"/>
          <p:cNvSpPr>
            <a:spLocks noGrp="1"/>
          </p:cNvSpPr>
          <p:nvPr>
            <p:ph type="body" idx="1"/>
          </p:nvPr>
        </p:nvSpPr>
        <p:spPr>
          <a:xfrm>
            <a:off x="1219200" y="838200"/>
            <a:ext cx="7467600" cy="4419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259680" y="6553200"/>
            <a:ext cx="7162800" cy="228600"/>
          </a:xfrm>
          <a:prstGeom prst="rect">
            <a:avLst/>
          </a:prstGeom>
        </p:spPr>
        <p:txBody>
          <a:bodyPr vert="horz" lIns="91440" tIns="45720" rIns="91440" bIns="45720" rtlCol="0" anchor="ctr"/>
          <a:lstStyle>
            <a:lvl1pPr algn="l">
              <a:defRPr sz="1200">
                <a:solidFill>
                  <a:schemeClr val="tx1">
                    <a:lumMod val="60000"/>
                    <a:lumOff val="40000"/>
                  </a:schemeClr>
                </a:solidFill>
              </a:defRPr>
            </a:lvl1pPr>
          </a:lstStyle>
          <a:p>
            <a:endParaRPr lang="en-US" dirty="0"/>
          </a:p>
        </p:txBody>
      </p:sp>
      <p:sp>
        <p:nvSpPr>
          <p:cNvPr id="6" name="Slide Number Placeholder 5"/>
          <p:cNvSpPr>
            <a:spLocks noGrp="1"/>
          </p:cNvSpPr>
          <p:nvPr>
            <p:ph type="sldNum" sz="quarter" idx="4"/>
          </p:nvPr>
        </p:nvSpPr>
        <p:spPr>
          <a:xfrm>
            <a:off x="8686800" y="5740400"/>
            <a:ext cx="381000" cy="365125"/>
          </a:xfrm>
          <a:prstGeom prst="rect">
            <a:avLst/>
          </a:prstGeom>
        </p:spPr>
        <p:txBody>
          <a:bodyPr vert="horz" lIns="91440" tIns="45720" rIns="91440" bIns="45720" rtlCol="0" anchor="ctr"/>
          <a:lstStyle>
            <a:lvl1pPr algn="l">
              <a:defRPr sz="1200" b="0">
                <a:solidFill>
                  <a:schemeClr val="tx2">
                    <a:lumMod val="60000"/>
                    <a:lumOff val="40000"/>
                  </a:schemeClr>
                </a:solidFill>
              </a:defRPr>
            </a:lvl1pPr>
          </a:lstStyle>
          <a:p>
            <a:fld id="{782924B6-0E19-40A9-878D-9BD11056DC5B}" type="slidenum">
              <a:rPr lang="en-US" smtClean="0"/>
              <a:t>‹#›</a:t>
            </a:fld>
            <a:endParaRPr lang="en-US" dirty="0"/>
          </a:p>
        </p:txBody>
      </p:sp>
      <p:sp>
        <p:nvSpPr>
          <p:cNvPr id="16" name="Freeform 5"/>
          <p:cNvSpPr>
            <a:spLocks/>
          </p:cNvSpPr>
          <p:nvPr/>
        </p:nvSpPr>
        <p:spPr bwMode="auto">
          <a:xfrm>
            <a:off x="8453438" y="571500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solidFill>
            <a:schemeClr val="tx2">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Date Placeholder 3"/>
          <p:cNvSpPr>
            <a:spLocks noGrp="1"/>
          </p:cNvSpPr>
          <p:nvPr>
            <p:ph type="dt" sz="half" idx="2"/>
          </p:nvPr>
        </p:nvSpPr>
        <p:spPr>
          <a:xfrm rot="16200000">
            <a:off x="-1198682" y="4821116"/>
            <a:ext cx="2625969" cy="228600"/>
          </a:xfrm>
          <a:prstGeom prst="rect">
            <a:avLst/>
          </a:prstGeom>
        </p:spPr>
        <p:txBody>
          <a:bodyPr vert="horz" lIns="91440" tIns="45720" rIns="91440" bIns="45720" rtlCol="0" anchor="ctr"/>
          <a:lstStyle>
            <a:lvl1pPr algn="l">
              <a:defRPr sz="1200">
                <a:solidFill>
                  <a:srgbClr val="FFFFFF"/>
                </a:solidFill>
              </a:defRPr>
            </a:lvl1pPr>
          </a:lstStyle>
          <a:p>
            <a:fld id="{4BC0B00A-C62F-426D-B297-399D22043176}" type="datetimeFigureOut">
              <a:rPr lang="en-US" smtClean="0"/>
              <a:t>25-Oct-16</a:t>
            </a:fld>
            <a:endParaRPr lang="en-US" dirty="0"/>
          </a:p>
        </p:txBody>
      </p:sp>
    </p:spTree>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50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par>
                          <p:cTn id="8" fill="hold">
                            <p:stCondLst>
                              <p:cond delay="2500"/>
                            </p:stCondLst>
                            <p:childTnLst>
                              <p:par>
                                <p:cTn id="9" presetID="10" presetClass="entr" presetSubtype="0" fill="hold" grpId="1"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txStyles>
    <p:titleStyle>
      <a:lvl1pPr algn="l" defTabSz="914400" rtl="0" eaLnBrk="1" latinLnBrk="0" hangingPunct="1">
        <a:spcBef>
          <a:spcPct val="0"/>
        </a:spcBef>
        <a:buNone/>
        <a:defRPr sz="7200" b="1" kern="1200">
          <a:ln w="12700">
            <a:solidFill>
              <a:schemeClr val="tx2"/>
            </a:solidFill>
          </a:ln>
          <a:solidFill>
            <a:schemeClr val="bg1"/>
          </a:solidFill>
          <a:effectLst>
            <a:outerShdw blurRad="50800" dist="38100" dir="8100000" algn="tr"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Calibri"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Clr>
          <a:schemeClr val="tx1"/>
        </a:buClr>
        <a:buFont typeface="Calibri" pitchFamily="34" charset="0"/>
        <a:buChar char="&gt;"/>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Calibri"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southernmatters.com/sugarcane/images/Sugar_Sorghum_Analysis.jpg" TargetMode="Externa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descr="Blue Tech Circles"/>
          <p:cNvPicPr>
            <a:picLocks noChangeAspect="1" noChangeArrowheads="1"/>
          </p:cNvPicPr>
          <p:nvPr/>
        </p:nvPicPr>
        <p:blipFill rotWithShape="1">
          <a:blip r:embed="rId2">
            <a:extLst>
              <a:ext uri="{28A0092B-C50C-407E-A947-70E740481C1C}">
                <a14:useLocalDpi xmlns:a14="http://schemas.microsoft.com/office/drawing/2010/main" val="0"/>
              </a:ext>
            </a:extLst>
          </a:blip>
          <a:srcRect r="4252"/>
          <a:stretch/>
        </p:blipFill>
        <p:spPr bwMode="auto">
          <a:xfrm>
            <a:off x="0" y="0"/>
            <a:ext cx="9144000" cy="59436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3900" r="3500"/>
          <a:stretch/>
        </p:blipFill>
        <p:spPr bwMode="auto">
          <a:xfrm>
            <a:off x="-38668" y="189977"/>
            <a:ext cx="2593075" cy="2438400"/>
          </a:xfrm>
          <a:prstGeom prst="rect">
            <a:avLst/>
          </a:prstGeom>
          <a:noFill/>
          <a:ln>
            <a:noFill/>
          </a:ln>
          <a:effectLst>
            <a:glow rad="101600">
              <a:schemeClr val="accent1">
                <a:satMod val="175000"/>
                <a:alpha val="40000"/>
              </a:schemeClr>
            </a:glow>
            <a:outerShdw dist="35921" dir="2700000" algn="ctr" rotWithShape="0">
              <a:schemeClr val="bg2"/>
            </a:outerShdw>
            <a:softEdge rad="63500"/>
          </a:effectLst>
          <a:scene3d>
            <a:camera prst="perspectiveContrastingRightFacing">
              <a:rot lat="300000" lon="19200000" rev="180000"/>
            </a:camera>
            <a:lightRig rig="threePt" dir="t"/>
          </a:scene3d>
          <a:sp3d prstMaterial="metal">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9"/>
          <p:cNvSpPr txBox="1">
            <a:spLocks noChangeArrowheads="1"/>
          </p:cNvSpPr>
          <p:nvPr/>
        </p:nvSpPr>
        <p:spPr bwMode="auto">
          <a:xfrm>
            <a:off x="-38600" y="5580727"/>
            <a:ext cx="9144000"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pt-BR" sz="1600" b="1" dirty="0">
                <a:solidFill>
                  <a:srgbClr val="FFFF00"/>
                </a:solidFill>
                <a:latin typeface="Verdana" pitchFamily="34" charset="0"/>
              </a:rPr>
              <a:t>Prof. Eduardo Purgatto</a:t>
            </a:r>
          </a:p>
          <a:p>
            <a:pPr algn="ctr">
              <a:spcBef>
                <a:spcPct val="50000"/>
              </a:spcBef>
            </a:pPr>
            <a:r>
              <a:rPr lang="pt-BR" sz="1600" dirty="0">
                <a:latin typeface="Verdana" pitchFamily="34" charset="0"/>
              </a:rPr>
              <a:t>Depto. de Alimentos e Nutrição Experimental  FCF – USP</a:t>
            </a:r>
            <a:br>
              <a:rPr lang="pt-BR" sz="1600" dirty="0">
                <a:latin typeface="Verdana" pitchFamily="34" charset="0"/>
              </a:rPr>
            </a:br>
            <a:r>
              <a:rPr lang="pt-BR" sz="1600" dirty="0">
                <a:latin typeface="Verdana" pitchFamily="34" charset="0"/>
              </a:rPr>
              <a:t>Disciplina de Bromatologia Básica </a:t>
            </a:r>
          </a:p>
          <a:p>
            <a:pPr algn="ctr">
              <a:spcBef>
                <a:spcPct val="50000"/>
              </a:spcBef>
            </a:pPr>
            <a:r>
              <a:rPr lang="pt-BR" sz="1400" dirty="0">
                <a:latin typeface="Verdana" pitchFamily="34" charset="0"/>
              </a:rPr>
              <a:t>2016</a:t>
            </a:r>
          </a:p>
        </p:txBody>
      </p:sp>
      <p:sp>
        <p:nvSpPr>
          <p:cNvPr id="5" name="Rectangle 2"/>
          <p:cNvSpPr txBox="1">
            <a:spLocks noChangeArrowheads="1"/>
          </p:cNvSpPr>
          <p:nvPr/>
        </p:nvSpPr>
        <p:spPr>
          <a:xfrm>
            <a:off x="532900" y="4735182"/>
            <a:ext cx="8001000" cy="892175"/>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br>
              <a:rPr lang="pt-BR" sz="3300" dirty="0">
                <a:solidFill>
                  <a:srgbClr val="FFFF00"/>
                </a:solidFill>
              </a:rPr>
            </a:br>
            <a:r>
              <a:rPr lang="pt-BR" sz="3300" dirty="0">
                <a:solidFill>
                  <a:srgbClr val="FFFF00"/>
                </a:solidFill>
              </a:rPr>
              <a:t>Teoria da Análise de Vitaminas - Cromatografia</a:t>
            </a:r>
            <a:endParaRPr lang="pt-BR" sz="2900" dirty="0">
              <a:solidFill>
                <a:srgbClr val="FFFF00"/>
              </a:solidFill>
            </a:endParaRPr>
          </a:p>
        </p:txBody>
      </p:sp>
      <p:pic>
        <p:nvPicPr>
          <p:cNvPr id="1031"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t="3966"/>
          <a:stretch/>
        </p:blipFill>
        <p:spPr bwMode="auto">
          <a:xfrm>
            <a:off x="1845812" y="577187"/>
            <a:ext cx="2497588" cy="2420771"/>
          </a:xfrm>
          <a:prstGeom prst="rect">
            <a:avLst/>
          </a:prstGeom>
          <a:noFill/>
          <a:ln>
            <a:noFill/>
          </a:ln>
          <a:effectLst>
            <a:glow rad="101600">
              <a:schemeClr val="accent1">
                <a:satMod val="175000"/>
                <a:alpha val="40000"/>
              </a:schemeClr>
            </a:glow>
            <a:outerShdw dist="35921" dir="2700000" algn="ctr" rotWithShape="0">
              <a:schemeClr val="bg2"/>
            </a:outerShdw>
          </a:effectLst>
          <a:scene3d>
            <a:camera prst="perspectiveContrastingRightFacing">
              <a:rot lat="300000" lon="19200000" rev="180000"/>
            </a:camera>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1755727"/>
            <a:ext cx="3067117" cy="2384683"/>
          </a:xfrm>
          <a:prstGeom prst="rect">
            <a:avLst/>
          </a:prstGeom>
          <a:noFill/>
          <a:ln>
            <a:noFill/>
          </a:ln>
          <a:effectLst>
            <a:glow rad="101600">
              <a:schemeClr val="accent1">
                <a:satMod val="175000"/>
                <a:alpha val="40000"/>
              </a:schemeClr>
            </a:glow>
            <a:outerShdw dist="35921" dir="2700000" algn="ctr" rotWithShape="0">
              <a:schemeClr val="bg2"/>
            </a:outerShdw>
          </a:effectLst>
          <a:scene3d>
            <a:camera prst="perspectiveContrastingRightFacing">
              <a:rot lat="300000" lon="19200000" rev="180000"/>
            </a:camera>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486400" y="2462157"/>
            <a:ext cx="2972186" cy="1776413"/>
          </a:xfrm>
          <a:prstGeom prst="rect">
            <a:avLst/>
          </a:prstGeom>
          <a:noFill/>
          <a:ln>
            <a:noFill/>
          </a:ln>
          <a:effectLst>
            <a:glow rad="101600">
              <a:schemeClr val="accent1">
                <a:satMod val="175000"/>
                <a:alpha val="40000"/>
              </a:schemeClr>
            </a:glow>
            <a:outerShdw dist="35921" dir="2700000" algn="ctr" rotWithShape="0">
              <a:schemeClr val="bg2"/>
            </a:outerShdw>
          </a:effectLst>
          <a:scene3d>
            <a:camera prst="perspectiveContrastingRightFacing">
              <a:rot lat="300000" lon="19200000" rev="180000"/>
            </a:camera>
            <a:lightRig rig="threePt" dir="t"/>
          </a:scene3d>
          <a:sp3d extrusionH="76200">
            <a:bevelT/>
            <a:bevelB w="152400" h="50800" prst="softRound"/>
            <a:extrusionClr>
              <a:schemeClr val="bg1"/>
            </a:extrusion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4936" y="3016744"/>
            <a:ext cx="2513864" cy="1885398"/>
          </a:xfrm>
          <a:prstGeom prst="rect">
            <a:avLst/>
          </a:prstGeom>
          <a:noFill/>
          <a:ln>
            <a:noFill/>
          </a:ln>
          <a:effectLst>
            <a:glow rad="101600">
              <a:schemeClr val="accent1">
                <a:satMod val="175000"/>
                <a:alpha val="40000"/>
              </a:schemeClr>
            </a:glow>
            <a:outerShdw dist="35921" dir="2700000" algn="ctr" rotWithShape="0">
              <a:schemeClr val="bg2"/>
            </a:outerShdw>
          </a:effectLst>
          <a:scene3d>
            <a:camera prst="perspectiveContrastingRightFacing">
              <a:rot lat="300000" lon="19200000" rev="180000"/>
            </a:camera>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8063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versed Phase Chromatograph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5800" y="1143000"/>
            <a:ext cx="8001000" cy="4500563"/>
          </a:xfrm>
          <a:prstGeom prst="rect">
            <a:avLst/>
          </a:prstGeom>
        </p:spPr>
      </p:pic>
    </p:spTree>
    <p:extLst>
      <p:ext uri="{BB962C8B-B14F-4D97-AF65-F5344CB8AC3E}">
        <p14:creationId xmlns:p14="http://schemas.microsoft.com/office/powerpoint/2010/main" val="194252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9000"/>
                    </a14:imgEffect>
                  </a14:imgLayer>
                </a14:imgProps>
              </a:ext>
              <a:ext uri="{28A0092B-C50C-407E-A947-70E740481C1C}">
                <a14:useLocalDpi xmlns:a14="http://schemas.microsoft.com/office/drawing/2010/main" val="0"/>
              </a:ext>
            </a:extLst>
          </a:blip>
          <a:srcRect/>
          <a:stretch>
            <a:fillRect/>
          </a:stretch>
        </p:blipFill>
        <p:spPr bwMode="auto">
          <a:xfrm>
            <a:off x="1143000" y="1600200"/>
            <a:ext cx="7011652" cy="396239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5800" y="609600"/>
            <a:ext cx="6019800" cy="523220"/>
          </a:xfrm>
          <a:prstGeom prst="rect">
            <a:avLst/>
          </a:prstGeom>
          <a:solidFill>
            <a:schemeClr val="accent4">
              <a:lumMod val="60000"/>
              <a:lumOff val="4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pt-BR" sz="2800" b="1" dirty="0">
                <a:solidFill>
                  <a:srgbClr val="002060"/>
                </a:solidFill>
              </a:rPr>
              <a:t>CG – aparato básico</a:t>
            </a:r>
            <a:endParaRPr lang="en-US" sz="2800" b="1" dirty="0">
              <a:solidFill>
                <a:srgbClr val="002060"/>
              </a:solidFill>
            </a:endParaRPr>
          </a:p>
        </p:txBody>
      </p:sp>
    </p:spTree>
    <p:extLst>
      <p:ext uri="{BB962C8B-B14F-4D97-AF65-F5344CB8AC3E}">
        <p14:creationId xmlns:p14="http://schemas.microsoft.com/office/powerpoint/2010/main" val="2716837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as Chromatography (IQOG-CS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1000" y="914400"/>
            <a:ext cx="8356600" cy="4700588"/>
          </a:xfrm>
          <a:prstGeom prst="rect">
            <a:avLst/>
          </a:prstGeom>
        </p:spPr>
      </p:pic>
    </p:spTree>
    <p:extLst>
      <p:ext uri="{BB962C8B-B14F-4D97-AF65-F5344CB8AC3E}">
        <p14:creationId xmlns:p14="http://schemas.microsoft.com/office/powerpoint/2010/main" val="33408293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mute="1">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609600"/>
            <a:ext cx="6019800" cy="523220"/>
          </a:xfrm>
          <a:prstGeom prst="rect">
            <a:avLst/>
          </a:prstGeom>
          <a:solidFill>
            <a:schemeClr val="accent4">
              <a:lumMod val="60000"/>
              <a:lumOff val="4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pt-BR" sz="2800" b="1" dirty="0">
                <a:solidFill>
                  <a:srgbClr val="002060"/>
                </a:solidFill>
              </a:rPr>
              <a:t>Resultado – O CROMATOGRAMA</a:t>
            </a:r>
            <a:endParaRPr lang="en-US" sz="2800" b="1" dirty="0">
              <a:solidFill>
                <a:srgbClr val="002060"/>
              </a:solidFill>
            </a:endParaRPr>
          </a:p>
        </p:txBody>
      </p:sp>
      <p:pic>
        <p:nvPicPr>
          <p:cNvPr id="1027"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79000"/>
                    </a14:imgEffect>
                  </a14:imgLayer>
                </a14:imgProps>
              </a:ext>
              <a:ext uri="{28A0092B-C50C-407E-A947-70E740481C1C}">
                <a14:useLocalDpi xmlns:a14="http://schemas.microsoft.com/office/drawing/2010/main" val="0"/>
              </a:ext>
            </a:extLst>
          </a:blip>
          <a:srcRect/>
          <a:stretch>
            <a:fillRect/>
          </a:stretch>
        </p:blipFill>
        <p:spPr bwMode="auto">
          <a:xfrm>
            <a:off x="1417093" y="1875023"/>
            <a:ext cx="6340475" cy="350184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6370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609600"/>
            <a:ext cx="6019800" cy="523220"/>
          </a:xfrm>
          <a:prstGeom prst="rect">
            <a:avLst/>
          </a:prstGeom>
          <a:solidFill>
            <a:schemeClr val="accent4">
              <a:lumMod val="60000"/>
              <a:lumOff val="4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pt-BR" sz="2800" b="1" dirty="0">
                <a:solidFill>
                  <a:srgbClr val="002060"/>
                </a:solidFill>
              </a:rPr>
              <a:t>Resultado – O CROMATOGRAMA</a:t>
            </a:r>
            <a:endParaRPr lang="en-US" sz="2800" b="1" dirty="0">
              <a:solidFill>
                <a:srgbClr val="00206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09800"/>
            <a:ext cx="5773334" cy="284321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990600" y="5638800"/>
            <a:ext cx="7315200" cy="646331"/>
          </a:xfrm>
          <a:prstGeom prst="rect">
            <a:avLst/>
          </a:prstGeom>
          <a:noFill/>
        </p:spPr>
        <p:txBody>
          <a:bodyPr wrap="square" rtlCol="0">
            <a:spAutoFit/>
          </a:bodyPr>
          <a:lstStyle>
            <a:defPPr>
              <a:defRPr lang="en-US"/>
            </a:defPPr>
            <a:lvl1pPr>
              <a:defRPr>
                <a:solidFill>
                  <a:schemeClr val="tx1">
                    <a:lumMod val="95000"/>
                    <a:lumOff val="5000"/>
                  </a:schemeClr>
                </a:solidFill>
              </a:defRPr>
            </a:lvl1pPr>
          </a:lstStyle>
          <a:p>
            <a:r>
              <a:rPr lang="pt-BR" dirty="0"/>
              <a:t>O CROMATOGRAMA, é a maneira como é expresso o resultado em uma análise cromatográfica</a:t>
            </a:r>
            <a:endParaRPr lang="en-US" dirty="0"/>
          </a:p>
        </p:txBody>
      </p:sp>
    </p:spTree>
    <p:extLst>
      <p:ext uri="{BB962C8B-B14F-4D97-AF65-F5344CB8AC3E}">
        <p14:creationId xmlns:p14="http://schemas.microsoft.com/office/powerpoint/2010/main" val="3080021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048000"/>
            <a:ext cx="4429125" cy="220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447800" y="1752600"/>
            <a:ext cx="6705600" cy="369332"/>
          </a:xfrm>
          <a:prstGeom prst="rect">
            <a:avLst/>
          </a:prstGeom>
          <a:noFill/>
        </p:spPr>
        <p:txBody>
          <a:bodyPr wrap="square" rtlCol="0">
            <a:spAutoFit/>
          </a:bodyPr>
          <a:lstStyle>
            <a:defPPr>
              <a:defRPr lang="en-US"/>
            </a:defPPr>
            <a:lvl1pPr>
              <a:defRPr>
                <a:solidFill>
                  <a:schemeClr val="tx1">
                    <a:lumMod val="95000"/>
                    <a:lumOff val="5000"/>
                  </a:schemeClr>
                </a:solidFill>
              </a:defRPr>
            </a:lvl1pPr>
          </a:lstStyle>
          <a:p>
            <a:r>
              <a:rPr lang="pt-BR" dirty="0"/>
              <a:t>Como saber qual pico se refere a substância que nos interessa?</a:t>
            </a:r>
          </a:p>
        </p:txBody>
      </p:sp>
      <p:sp>
        <p:nvSpPr>
          <p:cNvPr id="5" name="TextBox 4"/>
          <p:cNvSpPr txBox="1"/>
          <p:nvPr/>
        </p:nvSpPr>
        <p:spPr>
          <a:xfrm>
            <a:off x="995362" y="5791200"/>
            <a:ext cx="7843838" cy="923330"/>
          </a:xfrm>
          <a:prstGeom prst="rect">
            <a:avLst/>
          </a:prstGeom>
          <a:noFill/>
        </p:spPr>
        <p:txBody>
          <a:bodyPr wrap="square" rtlCol="0">
            <a:spAutoFit/>
          </a:bodyPr>
          <a:lstStyle>
            <a:defPPr>
              <a:defRPr lang="en-US"/>
            </a:defPPr>
            <a:lvl1pPr>
              <a:defRPr>
                <a:solidFill>
                  <a:schemeClr val="tx1">
                    <a:lumMod val="95000"/>
                    <a:lumOff val="5000"/>
                  </a:schemeClr>
                </a:solidFill>
              </a:defRPr>
            </a:lvl1pPr>
          </a:lstStyle>
          <a:p>
            <a:r>
              <a:rPr lang="pt-BR" dirty="0"/>
              <a:t>Resposta: injetar a substância pura. Um PADRÃO.</a:t>
            </a:r>
          </a:p>
          <a:p>
            <a:r>
              <a:rPr lang="pt-BR" dirty="0"/>
              <a:t>O TEMPO DE RETENÇÃO, ou seja, o tempo entre a injeção e a detecção da substância, é uma das medidas que permite a identificação da substância</a:t>
            </a:r>
          </a:p>
        </p:txBody>
      </p:sp>
      <p:sp>
        <p:nvSpPr>
          <p:cNvPr id="6" name="TextBox 5"/>
          <p:cNvSpPr txBox="1"/>
          <p:nvPr/>
        </p:nvSpPr>
        <p:spPr>
          <a:xfrm>
            <a:off x="685800" y="609600"/>
            <a:ext cx="6019800" cy="523220"/>
          </a:xfrm>
          <a:prstGeom prst="rect">
            <a:avLst/>
          </a:prstGeom>
          <a:solidFill>
            <a:schemeClr val="accent4">
              <a:lumMod val="60000"/>
              <a:lumOff val="4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pt-BR" sz="2800" b="1" dirty="0">
                <a:solidFill>
                  <a:srgbClr val="002060"/>
                </a:solidFill>
              </a:rPr>
              <a:t>Resultado – O CROMATOGRAMA</a:t>
            </a:r>
            <a:endParaRPr lang="en-US" sz="2800" b="1" dirty="0">
              <a:solidFill>
                <a:srgbClr val="002060"/>
              </a:solidFill>
            </a:endParaRPr>
          </a:p>
        </p:txBody>
      </p:sp>
    </p:spTree>
    <p:extLst>
      <p:ext uri="{BB962C8B-B14F-4D97-AF65-F5344CB8AC3E}">
        <p14:creationId xmlns:p14="http://schemas.microsoft.com/office/powerpoint/2010/main" val="360118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1459468"/>
            <a:ext cx="7848600" cy="369332"/>
          </a:xfrm>
          <a:prstGeom prst="rect">
            <a:avLst/>
          </a:prstGeom>
          <a:noFill/>
        </p:spPr>
        <p:txBody>
          <a:bodyPr wrap="square" rtlCol="0">
            <a:spAutoFit/>
          </a:bodyPr>
          <a:lstStyle/>
          <a:p>
            <a:r>
              <a:rPr lang="pt-BR" dirty="0">
                <a:solidFill>
                  <a:schemeClr val="tx1">
                    <a:lumMod val="95000"/>
                    <a:lumOff val="5000"/>
                  </a:schemeClr>
                </a:solidFill>
              </a:rPr>
              <a:t>Como saber quanto há da substância que nos interessa na amostra em análise?</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728" y="2057400"/>
            <a:ext cx="4429125" cy="310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995362" y="5334000"/>
            <a:ext cx="7843838" cy="1200329"/>
          </a:xfrm>
          <a:prstGeom prst="rect">
            <a:avLst/>
          </a:prstGeom>
          <a:noFill/>
        </p:spPr>
        <p:txBody>
          <a:bodyPr wrap="square" rtlCol="0">
            <a:spAutoFit/>
          </a:bodyPr>
          <a:lstStyle>
            <a:defPPr>
              <a:defRPr lang="en-US"/>
            </a:defPPr>
            <a:lvl1pPr>
              <a:defRPr>
                <a:solidFill>
                  <a:schemeClr val="tx1">
                    <a:lumMod val="95000"/>
                    <a:lumOff val="5000"/>
                  </a:schemeClr>
                </a:solidFill>
              </a:defRPr>
            </a:lvl1pPr>
          </a:lstStyle>
          <a:p>
            <a:r>
              <a:rPr lang="pt-BR" dirty="0"/>
              <a:t>Resposta: Injetar quantidades conhecidas do PADRÃO. A ÁREA sob o pico é proporcional a quantidade da substância injetada. </a:t>
            </a:r>
          </a:p>
          <a:p>
            <a:r>
              <a:rPr lang="pt-BR" dirty="0"/>
              <a:t>Por comparação com a ÁREA DO PICO na amostra, chega-se ao conteúdo da substância na amostra </a:t>
            </a:r>
          </a:p>
        </p:txBody>
      </p:sp>
      <p:sp>
        <p:nvSpPr>
          <p:cNvPr id="6" name="TextBox 5"/>
          <p:cNvSpPr txBox="1"/>
          <p:nvPr/>
        </p:nvSpPr>
        <p:spPr>
          <a:xfrm>
            <a:off x="685800" y="609600"/>
            <a:ext cx="6019800" cy="523220"/>
          </a:xfrm>
          <a:prstGeom prst="rect">
            <a:avLst/>
          </a:prstGeom>
          <a:solidFill>
            <a:schemeClr val="accent4">
              <a:lumMod val="60000"/>
              <a:lumOff val="4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pt-BR" sz="2800" b="1" dirty="0">
                <a:solidFill>
                  <a:srgbClr val="002060"/>
                </a:solidFill>
              </a:rPr>
              <a:t>Resultado – O CROMATOGRAMA</a:t>
            </a:r>
            <a:endParaRPr lang="en-US" sz="2800" b="1" dirty="0">
              <a:solidFill>
                <a:srgbClr val="002060"/>
              </a:solidFill>
            </a:endParaRPr>
          </a:p>
        </p:txBody>
      </p:sp>
    </p:spTree>
    <p:extLst>
      <p:ext uri="{BB962C8B-B14F-4D97-AF65-F5344CB8AC3E}">
        <p14:creationId xmlns:p14="http://schemas.microsoft.com/office/powerpoint/2010/main" val="190357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09800"/>
            <a:ext cx="5947791"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95362" y="5334000"/>
            <a:ext cx="7843838" cy="646331"/>
          </a:xfrm>
          <a:prstGeom prst="rect">
            <a:avLst/>
          </a:prstGeom>
          <a:noFill/>
        </p:spPr>
        <p:txBody>
          <a:bodyPr wrap="square" rtlCol="0">
            <a:spAutoFit/>
          </a:bodyPr>
          <a:lstStyle>
            <a:defPPr>
              <a:defRPr lang="en-US"/>
            </a:defPPr>
            <a:lvl1pPr>
              <a:defRPr>
                <a:solidFill>
                  <a:schemeClr val="tx1">
                    <a:lumMod val="95000"/>
                    <a:lumOff val="5000"/>
                  </a:schemeClr>
                </a:solidFill>
              </a:defRPr>
            </a:lvl1pPr>
          </a:lstStyle>
          <a:p>
            <a:r>
              <a:rPr lang="pt-BR" dirty="0"/>
              <a:t>Para obter maior precisão e exatidão no resultado, normalmente injeta-se mais de uma concentração da substância padrão. </a:t>
            </a:r>
          </a:p>
        </p:txBody>
      </p:sp>
      <p:sp>
        <p:nvSpPr>
          <p:cNvPr id="5" name="TextBox 4"/>
          <p:cNvSpPr txBox="1"/>
          <p:nvPr/>
        </p:nvSpPr>
        <p:spPr>
          <a:xfrm>
            <a:off x="685800" y="609600"/>
            <a:ext cx="6019800" cy="523220"/>
          </a:xfrm>
          <a:prstGeom prst="rect">
            <a:avLst/>
          </a:prstGeom>
          <a:solidFill>
            <a:schemeClr val="accent4">
              <a:lumMod val="60000"/>
              <a:lumOff val="4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pt-BR" sz="2800" b="1" dirty="0">
                <a:solidFill>
                  <a:srgbClr val="002060"/>
                </a:solidFill>
              </a:rPr>
              <a:t>Resultado – Curva de calibração</a:t>
            </a:r>
            <a:endParaRPr lang="en-US" sz="2800" b="1" dirty="0">
              <a:solidFill>
                <a:srgbClr val="002060"/>
              </a:solidFill>
            </a:endParaRPr>
          </a:p>
        </p:txBody>
      </p:sp>
    </p:spTree>
    <p:extLst>
      <p:ext uri="{BB962C8B-B14F-4D97-AF65-F5344CB8AC3E}">
        <p14:creationId xmlns:p14="http://schemas.microsoft.com/office/powerpoint/2010/main" val="40550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609600"/>
            <a:ext cx="6019800" cy="523220"/>
          </a:xfrm>
          <a:prstGeom prst="rect">
            <a:avLst/>
          </a:prstGeom>
          <a:solidFill>
            <a:schemeClr val="accent4">
              <a:lumMod val="60000"/>
              <a:lumOff val="4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pt-BR" sz="2800" b="1" dirty="0">
                <a:solidFill>
                  <a:srgbClr val="002060"/>
                </a:solidFill>
              </a:rPr>
              <a:t>Resultado – Curva de calibração</a:t>
            </a:r>
            <a:endParaRPr lang="en-US" sz="2800" b="1" dirty="0">
              <a:solidFill>
                <a:srgbClr val="002060"/>
              </a:solidFill>
            </a:endParaRPr>
          </a:p>
        </p:txBody>
      </p:sp>
      <p:sp>
        <p:nvSpPr>
          <p:cNvPr id="3" name="Text Box 2"/>
          <p:cNvSpPr txBox="1">
            <a:spLocks noChangeArrowheads="1"/>
          </p:cNvSpPr>
          <p:nvPr/>
        </p:nvSpPr>
        <p:spPr bwMode="auto">
          <a:xfrm>
            <a:off x="76200" y="2590800"/>
            <a:ext cx="2438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pt-BR" sz="2400"/>
              <a:t>Quantidade do padrão</a:t>
            </a:r>
          </a:p>
        </p:txBody>
      </p:sp>
      <p:sp>
        <p:nvSpPr>
          <p:cNvPr id="4" name="Rectangle 3"/>
          <p:cNvSpPr>
            <a:spLocks noChangeArrowheads="1"/>
          </p:cNvSpPr>
          <p:nvPr/>
        </p:nvSpPr>
        <p:spPr bwMode="auto">
          <a:xfrm>
            <a:off x="2590800" y="2667000"/>
            <a:ext cx="19367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pt-BR" sz="2400" dirty="0"/>
              <a:t>Área do Pico</a:t>
            </a:r>
          </a:p>
        </p:txBody>
      </p:sp>
      <p:sp>
        <p:nvSpPr>
          <p:cNvPr id="5" name="Line 4"/>
          <p:cNvSpPr>
            <a:spLocks noChangeShapeType="1"/>
          </p:cNvSpPr>
          <p:nvPr/>
        </p:nvSpPr>
        <p:spPr bwMode="auto">
          <a:xfrm>
            <a:off x="0" y="3352800"/>
            <a:ext cx="4495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 name="Line 5"/>
          <p:cNvSpPr>
            <a:spLocks noChangeShapeType="1"/>
          </p:cNvSpPr>
          <p:nvPr/>
        </p:nvSpPr>
        <p:spPr bwMode="auto">
          <a:xfrm>
            <a:off x="2438400" y="2514600"/>
            <a:ext cx="0" cy="403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7" name="Group 6"/>
          <p:cNvGrpSpPr>
            <a:grpSpLocks/>
          </p:cNvGrpSpPr>
          <p:nvPr/>
        </p:nvGrpSpPr>
        <p:grpSpPr bwMode="auto">
          <a:xfrm>
            <a:off x="762000" y="3463925"/>
            <a:ext cx="954088" cy="2251075"/>
            <a:chOff x="576" y="1846"/>
            <a:chExt cx="601" cy="1418"/>
          </a:xfrm>
        </p:grpSpPr>
        <p:sp>
          <p:nvSpPr>
            <p:cNvPr id="8" name="Text Box 7"/>
            <p:cNvSpPr txBox="1">
              <a:spLocks noChangeArrowheads="1"/>
            </p:cNvSpPr>
            <p:nvPr/>
          </p:nvSpPr>
          <p:spPr bwMode="auto">
            <a:xfrm>
              <a:off x="662" y="1846"/>
              <a:ext cx="49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pt-BR" sz="2400"/>
                <a:t>2 </a:t>
              </a:r>
              <a:r>
                <a:rPr lang="pt-BR" sz="2400">
                  <a:latin typeface="Symbol" pitchFamily="18" charset="2"/>
                </a:rPr>
                <a:t>m</a:t>
              </a:r>
              <a:r>
                <a:rPr lang="pt-BR" sz="2400"/>
                <a:t>g</a:t>
              </a:r>
            </a:p>
          </p:txBody>
        </p:sp>
        <p:sp>
          <p:nvSpPr>
            <p:cNvPr id="9" name="Text Box 8"/>
            <p:cNvSpPr txBox="1">
              <a:spLocks noChangeArrowheads="1"/>
            </p:cNvSpPr>
            <p:nvPr/>
          </p:nvSpPr>
          <p:spPr bwMode="auto">
            <a:xfrm>
              <a:off x="658" y="2112"/>
              <a:ext cx="49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pt-BR" sz="2400"/>
                <a:t>4 </a:t>
              </a:r>
              <a:r>
                <a:rPr lang="pt-BR" sz="2400">
                  <a:latin typeface="Symbol" pitchFamily="18" charset="2"/>
                </a:rPr>
                <a:t>m</a:t>
              </a:r>
              <a:r>
                <a:rPr lang="pt-BR" sz="2400"/>
                <a:t>g</a:t>
              </a:r>
            </a:p>
          </p:txBody>
        </p:sp>
        <p:sp>
          <p:nvSpPr>
            <p:cNvPr id="10" name="Text Box 9"/>
            <p:cNvSpPr txBox="1">
              <a:spLocks noChangeArrowheads="1"/>
            </p:cNvSpPr>
            <p:nvPr/>
          </p:nvSpPr>
          <p:spPr bwMode="auto">
            <a:xfrm>
              <a:off x="672" y="2400"/>
              <a:ext cx="49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pt-BR" sz="2400"/>
                <a:t>6 </a:t>
              </a:r>
              <a:r>
                <a:rPr lang="pt-BR" sz="2400">
                  <a:latin typeface="Symbol" pitchFamily="18" charset="2"/>
                </a:rPr>
                <a:t>m</a:t>
              </a:r>
              <a:r>
                <a:rPr lang="pt-BR" sz="2400"/>
                <a:t>g</a:t>
              </a:r>
            </a:p>
          </p:txBody>
        </p:sp>
        <p:sp>
          <p:nvSpPr>
            <p:cNvPr id="11" name="Text Box 10"/>
            <p:cNvSpPr txBox="1">
              <a:spLocks noChangeArrowheads="1"/>
            </p:cNvSpPr>
            <p:nvPr/>
          </p:nvSpPr>
          <p:spPr bwMode="auto">
            <a:xfrm>
              <a:off x="672" y="2688"/>
              <a:ext cx="49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pt-BR" sz="2400"/>
                <a:t>8 </a:t>
              </a:r>
              <a:r>
                <a:rPr lang="pt-BR" sz="2400">
                  <a:latin typeface="Symbol" pitchFamily="18" charset="2"/>
                </a:rPr>
                <a:t>m</a:t>
              </a:r>
              <a:r>
                <a:rPr lang="pt-BR" sz="2400"/>
                <a:t>g</a:t>
              </a:r>
            </a:p>
          </p:txBody>
        </p:sp>
        <p:sp>
          <p:nvSpPr>
            <p:cNvPr id="12" name="Text Box 11"/>
            <p:cNvSpPr txBox="1">
              <a:spLocks noChangeArrowheads="1"/>
            </p:cNvSpPr>
            <p:nvPr/>
          </p:nvSpPr>
          <p:spPr bwMode="auto">
            <a:xfrm>
              <a:off x="576" y="2976"/>
              <a:ext cx="60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pt-BR" sz="2400"/>
                <a:t>10 </a:t>
              </a:r>
              <a:r>
                <a:rPr lang="pt-BR" sz="2400">
                  <a:latin typeface="Symbol" pitchFamily="18" charset="2"/>
                </a:rPr>
                <a:t>m</a:t>
              </a:r>
              <a:r>
                <a:rPr lang="pt-BR" sz="2400"/>
                <a:t>g</a:t>
              </a:r>
            </a:p>
          </p:txBody>
        </p:sp>
      </p:grpSp>
      <p:grpSp>
        <p:nvGrpSpPr>
          <p:cNvPr id="13" name="Group 12"/>
          <p:cNvGrpSpPr>
            <a:grpSpLocks/>
          </p:cNvGrpSpPr>
          <p:nvPr/>
        </p:nvGrpSpPr>
        <p:grpSpPr bwMode="auto">
          <a:xfrm>
            <a:off x="2955927" y="3429000"/>
            <a:ext cx="871538" cy="2366963"/>
            <a:chOff x="1958" y="1824"/>
            <a:chExt cx="549" cy="1491"/>
          </a:xfrm>
        </p:grpSpPr>
        <p:sp>
          <p:nvSpPr>
            <p:cNvPr id="14" name="Text Box 13"/>
            <p:cNvSpPr txBox="1">
              <a:spLocks noChangeArrowheads="1"/>
            </p:cNvSpPr>
            <p:nvPr/>
          </p:nvSpPr>
          <p:spPr bwMode="auto">
            <a:xfrm>
              <a:off x="1958" y="1824"/>
              <a:ext cx="54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pt-BR" sz="2400" dirty="0"/>
                <a:t>1000</a:t>
              </a:r>
            </a:p>
          </p:txBody>
        </p:sp>
        <p:sp>
          <p:nvSpPr>
            <p:cNvPr id="15" name="Text Box 14"/>
            <p:cNvSpPr txBox="1">
              <a:spLocks noChangeArrowheads="1"/>
            </p:cNvSpPr>
            <p:nvPr/>
          </p:nvSpPr>
          <p:spPr bwMode="auto">
            <a:xfrm>
              <a:off x="1958" y="2112"/>
              <a:ext cx="54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pt-BR" sz="2400" dirty="0"/>
                <a:t>2000</a:t>
              </a:r>
            </a:p>
          </p:txBody>
        </p:sp>
        <p:sp>
          <p:nvSpPr>
            <p:cNvPr id="16" name="Text Box 15"/>
            <p:cNvSpPr txBox="1">
              <a:spLocks noChangeArrowheads="1"/>
            </p:cNvSpPr>
            <p:nvPr/>
          </p:nvSpPr>
          <p:spPr bwMode="auto">
            <a:xfrm>
              <a:off x="1958" y="2400"/>
              <a:ext cx="54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pt-BR" sz="2400" dirty="0"/>
                <a:t>3000</a:t>
              </a:r>
            </a:p>
          </p:txBody>
        </p:sp>
        <p:sp>
          <p:nvSpPr>
            <p:cNvPr id="17" name="Text Box 16"/>
            <p:cNvSpPr txBox="1">
              <a:spLocks noChangeArrowheads="1"/>
            </p:cNvSpPr>
            <p:nvPr/>
          </p:nvSpPr>
          <p:spPr bwMode="auto">
            <a:xfrm>
              <a:off x="1958" y="2688"/>
              <a:ext cx="54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pt-BR" sz="2400" dirty="0"/>
                <a:t>4000</a:t>
              </a:r>
            </a:p>
          </p:txBody>
        </p:sp>
        <p:sp>
          <p:nvSpPr>
            <p:cNvPr id="18" name="Text Box 17"/>
            <p:cNvSpPr txBox="1">
              <a:spLocks noChangeArrowheads="1"/>
            </p:cNvSpPr>
            <p:nvPr/>
          </p:nvSpPr>
          <p:spPr bwMode="auto">
            <a:xfrm>
              <a:off x="1958" y="3024"/>
              <a:ext cx="54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pt-BR" sz="2400" dirty="0"/>
                <a:t>5000</a:t>
              </a:r>
            </a:p>
          </p:txBody>
        </p:sp>
      </p:grpSp>
      <p:grpSp>
        <p:nvGrpSpPr>
          <p:cNvPr id="19" name="Group 18"/>
          <p:cNvGrpSpPr>
            <a:grpSpLocks/>
          </p:cNvGrpSpPr>
          <p:nvPr/>
        </p:nvGrpSpPr>
        <p:grpSpPr bwMode="auto">
          <a:xfrm>
            <a:off x="6457950" y="5599110"/>
            <a:ext cx="2533650" cy="841374"/>
            <a:chOff x="4068" y="3191"/>
            <a:chExt cx="1596" cy="530"/>
          </a:xfrm>
        </p:grpSpPr>
        <p:sp>
          <p:nvSpPr>
            <p:cNvPr id="20" name="Text Box 19"/>
            <p:cNvSpPr txBox="1">
              <a:spLocks noChangeArrowheads="1"/>
            </p:cNvSpPr>
            <p:nvPr/>
          </p:nvSpPr>
          <p:spPr bwMode="auto">
            <a:xfrm>
              <a:off x="4068" y="3191"/>
              <a:ext cx="15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pt-BR" b="1"/>
                <a:t>2       4      6      8      10</a:t>
              </a:r>
            </a:p>
          </p:txBody>
        </p:sp>
        <p:sp>
          <p:nvSpPr>
            <p:cNvPr id="21" name="Text Box 20"/>
            <p:cNvSpPr txBox="1">
              <a:spLocks noChangeArrowheads="1"/>
            </p:cNvSpPr>
            <p:nvPr/>
          </p:nvSpPr>
          <p:spPr bwMode="auto">
            <a:xfrm>
              <a:off x="4254" y="3430"/>
              <a:ext cx="126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pt-BR" sz="2400" dirty="0">
                  <a:latin typeface="Symbol" pitchFamily="18" charset="2"/>
                </a:rPr>
                <a:t>m</a:t>
              </a:r>
              <a:r>
                <a:rPr lang="pt-BR" sz="2400" dirty="0"/>
                <a:t>g do padrão</a:t>
              </a:r>
            </a:p>
          </p:txBody>
        </p:sp>
      </p:grpSp>
      <p:grpSp>
        <p:nvGrpSpPr>
          <p:cNvPr id="22" name="Group 21"/>
          <p:cNvGrpSpPr>
            <a:grpSpLocks/>
          </p:cNvGrpSpPr>
          <p:nvPr/>
        </p:nvGrpSpPr>
        <p:grpSpPr bwMode="auto">
          <a:xfrm>
            <a:off x="4797425" y="2590800"/>
            <a:ext cx="1222375" cy="2586038"/>
            <a:chOff x="3022" y="1296"/>
            <a:chExt cx="770" cy="1629"/>
          </a:xfrm>
        </p:grpSpPr>
        <p:sp>
          <p:nvSpPr>
            <p:cNvPr id="23" name="Text Box 22"/>
            <p:cNvSpPr txBox="1">
              <a:spLocks noChangeArrowheads="1"/>
            </p:cNvSpPr>
            <p:nvPr/>
          </p:nvSpPr>
          <p:spPr bwMode="auto">
            <a:xfrm rot="16200000" flipH="1">
              <a:off x="2554" y="2122"/>
              <a:ext cx="122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pt-BR" sz="2400" dirty="0"/>
                <a:t>Área do Pico</a:t>
              </a:r>
            </a:p>
          </p:txBody>
        </p:sp>
        <p:sp>
          <p:nvSpPr>
            <p:cNvPr id="24" name="Text Box 23"/>
            <p:cNvSpPr txBox="1">
              <a:spLocks noChangeArrowheads="1"/>
            </p:cNvSpPr>
            <p:nvPr/>
          </p:nvSpPr>
          <p:spPr bwMode="auto">
            <a:xfrm>
              <a:off x="3312" y="1296"/>
              <a:ext cx="480" cy="1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pt-BR" b="1" dirty="0"/>
                <a:t>5000       </a:t>
              </a:r>
            </a:p>
            <a:p>
              <a:pPr eaLnBrk="1" hangingPunct="1"/>
              <a:endParaRPr lang="pt-BR" b="1" dirty="0"/>
            </a:p>
            <a:p>
              <a:pPr eaLnBrk="1" hangingPunct="1"/>
              <a:r>
                <a:rPr lang="pt-BR" b="1" dirty="0"/>
                <a:t>4000 </a:t>
              </a:r>
            </a:p>
            <a:p>
              <a:pPr eaLnBrk="1" hangingPunct="1"/>
              <a:endParaRPr lang="pt-BR" b="1" dirty="0"/>
            </a:p>
            <a:p>
              <a:pPr eaLnBrk="1" hangingPunct="1"/>
              <a:r>
                <a:rPr lang="pt-BR" b="1" dirty="0"/>
                <a:t>3000</a:t>
              </a:r>
            </a:p>
            <a:p>
              <a:pPr eaLnBrk="1" hangingPunct="1"/>
              <a:endParaRPr lang="pt-BR" b="1" dirty="0"/>
            </a:p>
            <a:p>
              <a:pPr eaLnBrk="1" hangingPunct="1"/>
              <a:r>
                <a:rPr lang="pt-BR" b="1" dirty="0"/>
                <a:t>2000</a:t>
              </a:r>
            </a:p>
            <a:p>
              <a:pPr eaLnBrk="1" hangingPunct="1"/>
              <a:endParaRPr lang="pt-BR" b="1" dirty="0"/>
            </a:p>
            <a:p>
              <a:pPr eaLnBrk="1" hangingPunct="1"/>
              <a:r>
                <a:rPr lang="pt-BR" b="1" dirty="0"/>
                <a:t>1000</a:t>
              </a:r>
            </a:p>
          </p:txBody>
        </p:sp>
      </p:grpSp>
      <p:grpSp>
        <p:nvGrpSpPr>
          <p:cNvPr id="25" name="Group 24"/>
          <p:cNvGrpSpPr>
            <a:grpSpLocks/>
          </p:cNvGrpSpPr>
          <p:nvPr/>
        </p:nvGrpSpPr>
        <p:grpSpPr bwMode="auto">
          <a:xfrm>
            <a:off x="5702300" y="2743200"/>
            <a:ext cx="3213100" cy="2971800"/>
            <a:chOff x="3592" y="1392"/>
            <a:chExt cx="2024" cy="1872"/>
          </a:xfrm>
        </p:grpSpPr>
        <p:sp>
          <p:nvSpPr>
            <p:cNvPr id="26" name="Line 25"/>
            <p:cNvSpPr>
              <a:spLocks noChangeShapeType="1"/>
            </p:cNvSpPr>
            <p:nvPr/>
          </p:nvSpPr>
          <p:spPr bwMode="auto">
            <a:xfrm>
              <a:off x="3832" y="1392"/>
              <a:ext cx="0" cy="18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 name="Line 26"/>
            <p:cNvSpPr>
              <a:spLocks noChangeShapeType="1"/>
            </p:cNvSpPr>
            <p:nvPr/>
          </p:nvSpPr>
          <p:spPr bwMode="auto">
            <a:xfrm>
              <a:off x="3592" y="3120"/>
              <a:ext cx="201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 name="Line 27"/>
            <p:cNvSpPr>
              <a:spLocks noChangeShapeType="1"/>
            </p:cNvSpPr>
            <p:nvPr/>
          </p:nvSpPr>
          <p:spPr bwMode="auto">
            <a:xfrm>
              <a:off x="4168" y="31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 name="Line 28"/>
            <p:cNvSpPr>
              <a:spLocks noChangeShapeType="1"/>
            </p:cNvSpPr>
            <p:nvPr/>
          </p:nvSpPr>
          <p:spPr bwMode="auto">
            <a:xfrm>
              <a:off x="4504" y="31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 name="Line 29"/>
            <p:cNvSpPr>
              <a:spLocks noChangeShapeType="1"/>
            </p:cNvSpPr>
            <p:nvPr/>
          </p:nvSpPr>
          <p:spPr bwMode="auto">
            <a:xfrm>
              <a:off x="4840" y="31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 name="Line 30"/>
            <p:cNvSpPr>
              <a:spLocks noChangeShapeType="1"/>
            </p:cNvSpPr>
            <p:nvPr/>
          </p:nvSpPr>
          <p:spPr bwMode="auto">
            <a:xfrm>
              <a:off x="5176" y="31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 name="Line 31"/>
            <p:cNvSpPr>
              <a:spLocks noChangeShapeType="1"/>
            </p:cNvSpPr>
            <p:nvPr/>
          </p:nvSpPr>
          <p:spPr bwMode="auto">
            <a:xfrm>
              <a:off x="5512" y="31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 name="Line 32"/>
            <p:cNvSpPr>
              <a:spLocks noChangeShapeType="1"/>
            </p:cNvSpPr>
            <p:nvPr/>
          </p:nvSpPr>
          <p:spPr bwMode="auto">
            <a:xfrm>
              <a:off x="3744" y="278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 name="Line 33"/>
            <p:cNvSpPr>
              <a:spLocks noChangeShapeType="1"/>
            </p:cNvSpPr>
            <p:nvPr/>
          </p:nvSpPr>
          <p:spPr bwMode="auto">
            <a:xfrm>
              <a:off x="3744" y="244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 name="Line 34"/>
            <p:cNvSpPr>
              <a:spLocks noChangeShapeType="1"/>
            </p:cNvSpPr>
            <p:nvPr/>
          </p:nvSpPr>
          <p:spPr bwMode="auto">
            <a:xfrm>
              <a:off x="3744" y="2112"/>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 name="Line 35"/>
            <p:cNvSpPr>
              <a:spLocks noChangeShapeType="1"/>
            </p:cNvSpPr>
            <p:nvPr/>
          </p:nvSpPr>
          <p:spPr bwMode="auto">
            <a:xfrm>
              <a:off x="3744" y="1776"/>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 name="Line 36"/>
            <p:cNvSpPr>
              <a:spLocks noChangeShapeType="1"/>
            </p:cNvSpPr>
            <p:nvPr/>
          </p:nvSpPr>
          <p:spPr bwMode="auto">
            <a:xfrm>
              <a:off x="3744"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 name="Line 37"/>
            <p:cNvSpPr>
              <a:spLocks noChangeShapeType="1"/>
            </p:cNvSpPr>
            <p:nvPr/>
          </p:nvSpPr>
          <p:spPr bwMode="auto">
            <a:xfrm>
              <a:off x="3840" y="2784"/>
              <a:ext cx="177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 name="Line 38"/>
            <p:cNvSpPr>
              <a:spLocks noChangeShapeType="1"/>
            </p:cNvSpPr>
            <p:nvPr/>
          </p:nvSpPr>
          <p:spPr bwMode="auto">
            <a:xfrm>
              <a:off x="3840" y="2448"/>
              <a:ext cx="177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 name="Line 39"/>
            <p:cNvSpPr>
              <a:spLocks noChangeShapeType="1"/>
            </p:cNvSpPr>
            <p:nvPr/>
          </p:nvSpPr>
          <p:spPr bwMode="auto">
            <a:xfrm>
              <a:off x="3840" y="2112"/>
              <a:ext cx="177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 name="Line 40"/>
            <p:cNvSpPr>
              <a:spLocks noChangeShapeType="1"/>
            </p:cNvSpPr>
            <p:nvPr/>
          </p:nvSpPr>
          <p:spPr bwMode="auto">
            <a:xfrm>
              <a:off x="3840" y="1776"/>
              <a:ext cx="177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 name="Line 41"/>
            <p:cNvSpPr>
              <a:spLocks noChangeShapeType="1"/>
            </p:cNvSpPr>
            <p:nvPr/>
          </p:nvSpPr>
          <p:spPr bwMode="auto">
            <a:xfrm>
              <a:off x="3840" y="1440"/>
              <a:ext cx="177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 name="Line 42"/>
            <p:cNvSpPr>
              <a:spLocks noChangeShapeType="1"/>
            </p:cNvSpPr>
            <p:nvPr/>
          </p:nvSpPr>
          <p:spPr bwMode="auto">
            <a:xfrm flipV="1">
              <a:off x="4176" y="1392"/>
              <a:ext cx="0" cy="1728"/>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 name="Line 43"/>
            <p:cNvSpPr>
              <a:spLocks noChangeShapeType="1"/>
            </p:cNvSpPr>
            <p:nvPr/>
          </p:nvSpPr>
          <p:spPr bwMode="auto">
            <a:xfrm flipV="1">
              <a:off x="4512" y="1392"/>
              <a:ext cx="0" cy="1728"/>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 name="Line 44"/>
            <p:cNvSpPr>
              <a:spLocks noChangeShapeType="1"/>
            </p:cNvSpPr>
            <p:nvPr/>
          </p:nvSpPr>
          <p:spPr bwMode="auto">
            <a:xfrm flipV="1">
              <a:off x="4848" y="1392"/>
              <a:ext cx="0" cy="1728"/>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 name="Line 45"/>
            <p:cNvSpPr>
              <a:spLocks noChangeShapeType="1"/>
            </p:cNvSpPr>
            <p:nvPr/>
          </p:nvSpPr>
          <p:spPr bwMode="auto">
            <a:xfrm flipV="1">
              <a:off x="5184" y="1392"/>
              <a:ext cx="0" cy="1728"/>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 name="Line 46"/>
            <p:cNvSpPr>
              <a:spLocks noChangeShapeType="1"/>
            </p:cNvSpPr>
            <p:nvPr/>
          </p:nvSpPr>
          <p:spPr bwMode="auto">
            <a:xfrm flipV="1">
              <a:off x="5520" y="1392"/>
              <a:ext cx="0" cy="1728"/>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8" name="Oval 47"/>
          <p:cNvSpPr>
            <a:spLocks noChangeAspect="1" noChangeArrowheads="1"/>
          </p:cNvSpPr>
          <p:nvPr/>
        </p:nvSpPr>
        <p:spPr bwMode="auto">
          <a:xfrm>
            <a:off x="6600825" y="4924425"/>
            <a:ext cx="53975" cy="53975"/>
          </a:xfrm>
          <a:prstGeom prst="ellipse">
            <a:avLst/>
          </a:prstGeom>
          <a:solidFill>
            <a:schemeClr val="tx1"/>
          </a:solidFill>
          <a:ln w="9525">
            <a:solidFill>
              <a:schemeClr val="tx1"/>
            </a:solidFill>
            <a:round/>
            <a:headEnd/>
            <a:tailEnd/>
          </a:ln>
        </p:spPr>
        <p:txBody>
          <a:bodyPr wrap="none" anchor="ctr"/>
          <a:lstStyle/>
          <a:p>
            <a:endParaRPr lang="en-US"/>
          </a:p>
        </p:txBody>
      </p:sp>
      <p:sp>
        <p:nvSpPr>
          <p:cNvPr id="49" name="Oval 48"/>
          <p:cNvSpPr>
            <a:spLocks noChangeAspect="1" noChangeArrowheads="1"/>
          </p:cNvSpPr>
          <p:nvPr/>
        </p:nvSpPr>
        <p:spPr bwMode="auto">
          <a:xfrm>
            <a:off x="7162800" y="4373563"/>
            <a:ext cx="46038" cy="46037"/>
          </a:xfrm>
          <a:prstGeom prst="ellipse">
            <a:avLst/>
          </a:prstGeom>
          <a:solidFill>
            <a:schemeClr val="tx1"/>
          </a:solidFill>
          <a:ln w="9525">
            <a:solidFill>
              <a:schemeClr val="tx1"/>
            </a:solidFill>
            <a:round/>
            <a:headEnd/>
            <a:tailEnd/>
          </a:ln>
        </p:spPr>
        <p:txBody>
          <a:bodyPr wrap="none" anchor="ctr"/>
          <a:lstStyle/>
          <a:p>
            <a:endParaRPr lang="en-US"/>
          </a:p>
        </p:txBody>
      </p:sp>
      <p:sp>
        <p:nvSpPr>
          <p:cNvPr id="50" name="Oval 49"/>
          <p:cNvSpPr>
            <a:spLocks noChangeAspect="1" noChangeArrowheads="1"/>
          </p:cNvSpPr>
          <p:nvPr/>
        </p:nvSpPr>
        <p:spPr bwMode="auto">
          <a:xfrm>
            <a:off x="7696200" y="3840163"/>
            <a:ext cx="46038" cy="46037"/>
          </a:xfrm>
          <a:prstGeom prst="ellipse">
            <a:avLst/>
          </a:prstGeom>
          <a:solidFill>
            <a:schemeClr val="tx1"/>
          </a:solidFill>
          <a:ln w="9525">
            <a:solidFill>
              <a:schemeClr val="tx1"/>
            </a:solidFill>
            <a:round/>
            <a:headEnd/>
            <a:tailEnd/>
          </a:ln>
        </p:spPr>
        <p:txBody>
          <a:bodyPr wrap="none" anchor="ctr"/>
          <a:lstStyle/>
          <a:p>
            <a:endParaRPr lang="en-US"/>
          </a:p>
        </p:txBody>
      </p:sp>
      <p:sp>
        <p:nvSpPr>
          <p:cNvPr id="51" name="Oval 50"/>
          <p:cNvSpPr>
            <a:spLocks noChangeAspect="1" noChangeArrowheads="1"/>
          </p:cNvSpPr>
          <p:nvPr/>
        </p:nvSpPr>
        <p:spPr bwMode="auto">
          <a:xfrm>
            <a:off x="8229600" y="3306763"/>
            <a:ext cx="46038" cy="46037"/>
          </a:xfrm>
          <a:prstGeom prst="ellipse">
            <a:avLst/>
          </a:prstGeom>
          <a:solidFill>
            <a:schemeClr val="tx1"/>
          </a:solidFill>
          <a:ln w="9525">
            <a:solidFill>
              <a:schemeClr val="tx1"/>
            </a:solidFill>
            <a:round/>
            <a:headEnd/>
            <a:tailEnd/>
          </a:ln>
        </p:spPr>
        <p:txBody>
          <a:bodyPr wrap="none" anchor="ctr"/>
          <a:lstStyle/>
          <a:p>
            <a:endParaRPr lang="en-US"/>
          </a:p>
        </p:txBody>
      </p:sp>
      <p:sp>
        <p:nvSpPr>
          <p:cNvPr id="52" name="Oval 51"/>
          <p:cNvSpPr>
            <a:spLocks noChangeAspect="1" noChangeArrowheads="1"/>
          </p:cNvSpPr>
          <p:nvPr/>
        </p:nvSpPr>
        <p:spPr bwMode="auto">
          <a:xfrm>
            <a:off x="8763000" y="2773363"/>
            <a:ext cx="46038" cy="46037"/>
          </a:xfrm>
          <a:prstGeom prst="ellipse">
            <a:avLst/>
          </a:prstGeom>
          <a:solidFill>
            <a:schemeClr val="tx1"/>
          </a:solidFill>
          <a:ln w="9525">
            <a:solidFill>
              <a:schemeClr val="tx1"/>
            </a:solidFill>
            <a:round/>
            <a:headEnd/>
            <a:tailEnd/>
          </a:ln>
        </p:spPr>
        <p:txBody>
          <a:bodyPr wrap="none" anchor="ctr"/>
          <a:lstStyle/>
          <a:p>
            <a:endParaRPr lang="en-US"/>
          </a:p>
        </p:txBody>
      </p:sp>
      <p:sp>
        <p:nvSpPr>
          <p:cNvPr id="53" name="Line 52"/>
          <p:cNvSpPr>
            <a:spLocks noChangeShapeType="1"/>
          </p:cNvSpPr>
          <p:nvPr/>
        </p:nvSpPr>
        <p:spPr bwMode="auto">
          <a:xfrm flipV="1">
            <a:off x="6096000" y="2667000"/>
            <a:ext cx="2819400" cy="2819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 name="TextBox 53"/>
          <p:cNvSpPr txBox="1"/>
          <p:nvPr/>
        </p:nvSpPr>
        <p:spPr>
          <a:xfrm>
            <a:off x="373062" y="1447800"/>
            <a:ext cx="8389938" cy="646331"/>
          </a:xfrm>
          <a:prstGeom prst="rect">
            <a:avLst/>
          </a:prstGeom>
          <a:noFill/>
        </p:spPr>
        <p:txBody>
          <a:bodyPr wrap="square" rtlCol="0">
            <a:spAutoFit/>
          </a:bodyPr>
          <a:lstStyle>
            <a:defPPr>
              <a:defRPr lang="en-US"/>
            </a:defPPr>
            <a:lvl1pPr>
              <a:defRPr>
                <a:solidFill>
                  <a:schemeClr val="tx1">
                    <a:lumMod val="95000"/>
                    <a:lumOff val="5000"/>
                  </a:schemeClr>
                </a:solidFill>
              </a:defRPr>
            </a:lvl1pPr>
          </a:lstStyle>
          <a:p>
            <a:r>
              <a:rPr lang="pt-BR" dirty="0"/>
              <a:t>O gráfico Área do pico X Quantidade do padrão nos dá uma reta que recebe o nome de Curva de calibração. </a:t>
            </a:r>
          </a:p>
        </p:txBody>
      </p:sp>
    </p:spTree>
    <p:extLst>
      <p:ext uri="{BB962C8B-B14F-4D97-AF65-F5344CB8AC3E}">
        <p14:creationId xmlns:p14="http://schemas.microsoft.com/office/powerpoint/2010/main" val="3369107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a:grpSpLocks/>
          </p:cNvGrpSpPr>
          <p:nvPr/>
        </p:nvGrpSpPr>
        <p:grpSpPr bwMode="auto">
          <a:xfrm>
            <a:off x="3418184" y="6016626"/>
            <a:ext cx="2533650" cy="841374"/>
            <a:chOff x="4068" y="3191"/>
            <a:chExt cx="1596" cy="530"/>
          </a:xfrm>
        </p:grpSpPr>
        <p:sp>
          <p:nvSpPr>
            <p:cNvPr id="19" name="Text Box 19"/>
            <p:cNvSpPr txBox="1">
              <a:spLocks noChangeArrowheads="1"/>
            </p:cNvSpPr>
            <p:nvPr/>
          </p:nvSpPr>
          <p:spPr bwMode="auto">
            <a:xfrm>
              <a:off x="4068" y="3191"/>
              <a:ext cx="15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pt-BR" b="1"/>
                <a:t>2       4      6      8      10</a:t>
              </a:r>
            </a:p>
          </p:txBody>
        </p:sp>
        <p:sp>
          <p:nvSpPr>
            <p:cNvPr id="20" name="Text Box 20"/>
            <p:cNvSpPr txBox="1">
              <a:spLocks noChangeArrowheads="1"/>
            </p:cNvSpPr>
            <p:nvPr/>
          </p:nvSpPr>
          <p:spPr bwMode="auto">
            <a:xfrm>
              <a:off x="4254" y="3430"/>
              <a:ext cx="126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pt-BR" sz="2400" dirty="0">
                  <a:latin typeface="Symbol" pitchFamily="18" charset="2"/>
                </a:rPr>
                <a:t>m</a:t>
              </a:r>
              <a:r>
                <a:rPr lang="pt-BR" sz="2400" dirty="0"/>
                <a:t>g do padrão</a:t>
              </a:r>
            </a:p>
          </p:txBody>
        </p:sp>
      </p:grpSp>
      <p:grpSp>
        <p:nvGrpSpPr>
          <p:cNvPr id="21" name="Group 20"/>
          <p:cNvGrpSpPr>
            <a:grpSpLocks/>
          </p:cNvGrpSpPr>
          <p:nvPr/>
        </p:nvGrpSpPr>
        <p:grpSpPr bwMode="auto">
          <a:xfrm>
            <a:off x="1757659" y="3008316"/>
            <a:ext cx="1222375" cy="2586038"/>
            <a:chOff x="3022" y="1296"/>
            <a:chExt cx="770" cy="1629"/>
          </a:xfrm>
        </p:grpSpPr>
        <p:sp>
          <p:nvSpPr>
            <p:cNvPr id="22" name="Text Box 22"/>
            <p:cNvSpPr txBox="1">
              <a:spLocks noChangeArrowheads="1"/>
            </p:cNvSpPr>
            <p:nvPr/>
          </p:nvSpPr>
          <p:spPr bwMode="auto">
            <a:xfrm rot="16200000" flipH="1">
              <a:off x="2554" y="2122"/>
              <a:ext cx="122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pt-BR" sz="2400" dirty="0"/>
                <a:t>Área do Pico</a:t>
              </a:r>
            </a:p>
          </p:txBody>
        </p:sp>
        <p:sp>
          <p:nvSpPr>
            <p:cNvPr id="23" name="Text Box 23"/>
            <p:cNvSpPr txBox="1">
              <a:spLocks noChangeArrowheads="1"/>
            </p:cNvSpPr>
            <p:nvPr/>
          </p:nvSpPr>
          <p:spPr bwMode="auto">
            <a:xfrm>
              <a:off x="3312" y="1296"/>
              <a:ext cx="480" cy="1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pt-BR" b="1" dirty="0"/>
                <a:t>5000       </a:t>
              </a:r>
            </a:p>
            <a:p>
              <a:pPr eaLnBrk="1" hangingPunct="1"/>
              <a:endParaRPr lang="pt-BR" b="1" dirty="0"/>
            </a:p>
            <a:p>
              <a:pPr eaLnBrk="1" hangingPunct="1"/>
              <a:r>
                <a:rPr lang="pt-BR" b="1" dirty="0"/>
                <a:t>4000 </a:t>
              </a:r>
            </a:p>
            <a:p>
              <a:pPr eaLnBrk="1" hangingPunct="1"/>
              <a:endParaRPr lang="pt-BR" b="1" dirty="0"/>
            </a:p>
            <a:p>
              <a:pPr eaLnBrk="1" hangingPunct="1"/>
              <a:r>
                <a:rPr lang="pt-BR" b="1" dirty="0"/>
                <a:t>3000</a:t>
              </a:r>
            </a:p>
            <a:p>
              <a:pPr eaLnBrk="1" hangingPunct="1"/>
              <a:endParaRPr lang="pt-BR" b="1" dirty="0"/>
            </a:p>
            <a:p>
              <a:pPr eaLnBrk="1" hangingPunct="1"/>
              <a:r>
                <a:rPr lang="pt-BR" b="1" dirty="0"/>
                <a:t>2000</a:t>
              </a:r>
            </a:p>
            <a:p>
              <a:pPr eaLnBrk="1" hangingPunct="1"/>
              <a:endParaRPr lang="pt-BR" b="1" dirty="0"/>
            </a:p>
            <a:p>
              <a:pPr eaLnBrk="1" hangingPunct="1"/>
              <a:r>
                <a:rPr lang="pt-BR" b="1" dirty="0"/>
                <a:t>1000</a:t>
              </a:r>
            </a:p>
          </p:txBody>
        </p:sp>
      </p:grpSp>
      <p:grpSp>
        <p:nvGrpSpPr>
          <p:cNvPr id="24" name="Group 23"/>
          <p:cNvGrpSpPr>
            <a:grpSpLocks/>
          </p:cNvGrpSpPr>
          <p:nvPr/>
        </p:nvGrpSpPr>
        <p:grpSpPr bwMode="auto">
          <a:xfrm>
            <a:off x="2662534" y="3160716"/>
            <a:ext cx="3213100" cy="2971800"/>
            <a:chOff x="3592" y="1392"/>
            <a:chExt cx="2024" cy="1872"/>
          </a:xfrm>
        </p:grpSpPr>
        <p:sp>
          <p:nvSpPr>
            <p:cNvPr id="25" name="Line 25"/>
            <p:cNvSpPr>
              <a:spLocks noChangeShapeType="1"/>
            </p:cNvSpPr>
            <p:nvPr/>
          </p:nvSpPr>
          <p:spPr bwMode="auto">
            <a:xfrm>
              <a:off x="3832" y="1392"/>
              <a:ext cx="0" cy="18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 name="Line 26"/>
            <p:cNvSpPr>
              <a:spLocks noChangeShapeType="1"/>
            </p:cNvSpPr>
            <p:nvPr/>
          </p:nvSpPr>
          <p:spPr bwMode="auto">
            <a:xfrm>
              <a:off x="3592" y="3120"/>
              <a:ext cx="201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 name="Line 27"/>
            <p:cNvSpPr>
              <a:spLocks noChangeShapeType="1"/>
            </p:cNvSpPr>
            <p:nvPr/>
          </p:nvSpPr>
          <p:spPr bwMode="auto">
            <a:xfrm>
              <a:off x="4168" y="31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 name="Line 28"/>
            <p:cNvSpPr>
              <a:spLocks noChangeShapeType="1"/>
            </p:cNvSpPr>
            <p:nvPr/>
          </p:nvSpPr>
          <p:spPr bwMode="auto">
            <a:xfrm>
              <a:off x="4504" y="31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 name="Line 29"/>
            <p:cNvSpPr>
              <a:spLocks noChangeShapeType="1"/>
            </p:cNvSpPr>
            <p:nvPr/>
          </p:nvSpPr>
          <p:spPr bwMode="auto">
            <a:xfrm>
              <a:off x="4840" y="31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 name="Line 30"/>
            <p:cNvSpPr>
              <a:spLocks noChangeShapeType="1"/>
            </p:cNvSpPr>
            <p:nvPr/>
          </p:nvSpPr>
          <p:spPr bwMode="auto">
            <a:xfrm>
              <a:off x="5176" y="31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 name="Line 31"/>
            <p:cNvSpPr>
              <a:spLocks noChangeShapeType="1"/>
            </p:cNvSpPr>
            <p:nvPr/>
          </p:nvSpPr>
          <p:spPr bwMode="auto">
            <a:xfrm>
              <a:off x="5512" y="312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 name="Line 32"/>
            <p:cNvSpPr>
              <a:spLocks noChangeShapeType="1"/>
            </p:cNvSpPr>
            <p:nvPr/>
          </p:nvSpPr>
          <p:spPr bwMode="auto">
            <a:xfrm>
              <a:off x="3744" y="278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 name="Line 33"/>
            <p:cNvSpPr>
              <a:spLocks noChangeShapeType="1"/>
            </p:cNvSpPr>
            <p:nvPr/>
          </p:nvSpPr>
          <p:spPr bwMode="auto">
            <a:xfrm>
              <a:off x="3744" y="244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 name="Line 34"/>
            <p:cNvSpPr>
              <a:spLocks noChangeShapeType="1"/>
            </p:cNvSpPr>
            <p:nvPr/>
          </p:nvSpPr>
          <p:spPr bwMode="auto">
            <a:xfrm>
              <a:off x="3744" y="2112"/>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 name="Line 35"/>
            <p:cNvSpPr>
              <a:spLocks noChangeShapeType="1"/>
            </p:cNvSpPr>
            <p:nvPr/>
          </p:nvSpPr>
          <p:spPr bwMode="auto">
            <a:xfrm>
              <a:off x="3744" y="1776"/>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 name="Line 36"/>
            <p:cNvSpPr>
              <a:spLocks noChangeShapeType="1"/>
            </p:cNvSpPr>
            <p:nvPr/>
          </p:nvSpPr>
          <p:spPr bwMode="auto">
            <a:xfrm>
              <a:off x="3744" y="144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 name="Line 37"/>
            <p:cNvSpPr>
              <a:spLocks noChangeShapeType="1"/>
            </p:cNvSpPr>
            <p:nvPr/>
          </p:nvSpPr>
          <p:spPr bwMode="auto">
            <a:xfrm>
              <a:off x="3840" y="2784"/>
              <a:ext cx="177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 name="Line 38"/>
            <p:cNvSpPr>
              <a:spLocks noChangeShapeType="1"/>
            </p:cNvSpPr>
            <p:nvPr/>
          </p:nvSpPr>
          <p:spPr bwMode="auto">
            <a:xfrm>
              <a:off x="3840" y="2448"/>
              <a:ext cx="177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 name="Line 39"/>
            <p:cNvSpPr>
              <a:spLocks noChangeShapeType="1"/>
            </p:cNvSpPr>
            <p:nvPr/>
          </p:nvSpPr>
          <p:spPr bwMode="auto">
            <a:xfrm>
              <a:off x="3840" y="2112"/>
              <a:ext cx="177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 name="Line 40"/>
            <p:cNvSpPr>
              <a:spLocks noChangeShapeType="1"/>
            </p:cNvSpPr>
            <p:nvPr/>
          </p:nvSpPr>
          <p:spPr bwMode="auto">
            <a:xfrm>
              <a:off x="3840" y="1776"/>
              <a:ext cx="177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 name="Line 41"/>
            <p:cNvSpPr>
              <a:spLocks noChangeShapeType="1"/>
            </p:cNvSpPr>
            <p:nvPr/>
          </p:nvSpPr>
          <p:spPr bwMode="auto">
            <a:xfrm>
              <a:off x="3840" y="1440"/>
              <a:ext cx="177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 name="Line 42"/>
            <p:cNvSpPr>
              <a:spLocks noChangeShapeType="1"/>
            </p:cNvSpPr>
            <p:nvPr/>
          </p:nvSpPr>
          <p:spPr bwMode="auto">
            <a:xfrm flipV="1">
              <a:off x="4176" y="1392"/>
              <a:ext cx="0" cy="1728"/>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 name="Line 43"/>
            <p:cNvSpPr>
              <a:spLocks noChangeShapeType="1"/>
            </p:cNvSpPr>
            <p:nvPr/>
          </p:nvSpPr>
          <p:spPr bwMode="auto">
            <a:xfrm flipV="1">
              <a:off x="4512" y="1392"/>
              <a:ext cx="0" cy="1728"/>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 name="Line 44"/>
            <p:cNvSpPr>
              <a:spLocks noChangeShapeType="1"/>
            </p:cNvSpPr>
            <p:nvPr/>
          </p:nvSpPr>
          <p:spPr bwMode="auto">
            <a:xfrm flipV="1">
              <a:off x="4848" y="1392"/>
              <a:ext cx="0" cy="1728"/>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 name="Line 45"/>
            <p:cNvSpPr>
              <a:spLocks noChangeShapeType="1"/>
            </p:cNvSpPr>
            <p:nvPr/>
          </p:nvSpPr>
          <p:spPr bwMode="auto">
            <a:xfrm flipV="1">
              <a:off x="5184" y="1392"/>
              <a:ext cx="0" cy="1728"/>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 name="Line 46"/>
            <p:cNvSpPr>
              <a:spLocks noChangeShapeType="1"/>
            </p:cNvSpPr>
            <p:nvPr/>
          </p:nvSpPr>
          <p:spPr bwMode="auto">
            <a:xfrm flipV="1">
              <a:off x="5520" y="1392"/>
              <a:ext cx="0" cy="1728"/>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7" name="Oval 46"/>
          <p:cNvSpPr>
            <a:spLocks noChangeAspect="1" noChangeArrowheads="1"/>
          </p:cNvSpPr>
          <p:nvPr/>
        </p:nvSpPr>
        <p:spPr bwMode="auto">
          <a:xfrm>
            <a:off x="3561059" y="5341941"/>
            <a:ext cx="53975" cy="53975"/>
          </a:xfrm>
          <a:prstGeom prst="ellipse">
            <a:avLst/>
          </a:prstGeom>
          <a:solidFill>
            <a:schemeClr val="tx1"/>
          </a:solidFill>
          <a:ln w="9525">
            <a:solidFill>
              <a:schemeClr val="tx1"/>
            </a:solidFill>
            <a:round/>
            <a:headEnd/>
            <a:tailEnd/>
          </a:ln>
        </p:spPr>
        <p:txBody>
          <a:bodyPr wrap="none" anchor="ctr"/>
          <a:lstStyle/>
          <a:p>
            <a:endParaRPr lang="en-US"/>
          </a:p>
        </p:txBody>
      </p:sp>
      <p:sp>
        <p:nvSpPr>
          <p:cNvPr id="48" name="Oval 47"/>
          <p:cNvSpPr>
            <a:spLocks noChangeAspect="1" noChangeArrowheads="1"/>
          </p:cNvSpPr>
          <p:nvPr/>
        </p:nvSpPr>
        <p:spPr bwMode="auto">
          <a:xfrm>
            <a:off x="4123034" y="4791079"/>
            <a:ext cx="46038" cy="46037"/>
          </a:xfrm>
          <a:prstGeom prst="ellipse">
            <a:avLst/>
          </a:prstGeom>
          <a:solidFill>
            <a:schemeClr val="tx1"/>
          </a:solidFill>
          <a:ln w="9525">
            <a:solidFill>
              <a:schemeClr val="tx1"/>
            </a:solidFill>
            <a:round/>
            <a:headEnd/>
            <a:tailEnd/>
          </a:ln>
        </p:spPr>
        <p:txBody>
          <a:bodyPr wrap="none" anchor="ctr"/>
          <a:lstStyle/>
          <a:p>
            <a:endParaRPr lang="en-US"/>
          </a:p>
        </p:txBody>
      </p:sp>
      <p:sp>
        <p:nvSpPr>
          <p:cNvPr id="49" name="Oval 48"/>
          <p:cNvSpPr>
            <a:spLocks noChangeAspect="1" noChangeArrowheads="1"/>
          </p:cNvSpPr>
          <p:nvPr/>
        </p:nvSpPr>
        <p:spPr bwMode="auto">
          <a:xfrm>
            <a:off x="4656434" y="4257679"/>
            <a:ext cx="46038" cy="46037"/>
          </a:xfrm>
          <a:prstGeom prst="ellipse">
            <a:avLst/>
          </a:prstGeom>
          <a:solidFill>
            <a:schemeClr val="tx1"/>
          </a:solidFill>
          <a:ln w="9525">
            <a:solidFill>
              <a:schemeClr val="tx1"/>
            </a:solidFill>
            <a:round/>
            <a:headEnd/>
            <a:tailEnd/>
          </a:ln>
        </p:spPr>
        <p:txBody>
          <a:bodyPr wrap="none" anchor="ctr"/>
          <a:lstStyle/>
          <a:p>
            <a:endParaRPr lang="en-US"/>
          </a:p>
        </p:txBody>
      </p:sp>
      <p:sp>
        <p:nvSpPr>
          <p:cNvPr id="50" name="Oval 49"/>
          <p:cNvSpPr>
            <a:spLocks noChangeAspect="1" noChangeArrowheads="1"/>
          </p:cNvSpPr>
          <p:nvPr/>
        </p:nvSpPr>
        <p:spPr bwMode="auto">
          <a:xfrm>
            <a:off x="5189834" y="3724279"/>
            <a:ext cx="46038" cy="46037"/>
          </a:xfrm>
          <a:prstGeom prst="ellipse">
            <a:avLst/>
          </a:prstGeom>
          <a:solidFill>
            <a:schemeClr val="tx1"/>
          </a:solidFill>
          <a:ln w="9525">
            <a:solidFill>
              <a:schemeClr val="tx1"/>
            </a:solidFill>
            <a:round/>
            <a:headEnd/>
            <a:tailEnd/>
          </a:ln>
        </p:spPr>
        <p:txBody>
          <a:bodyPr wrap="none" anchor="ctr"/>
          <a:lstStyle/>
          <a:p>
            <a:endParaRPr lang="en-US"/>
          </a:p>
        </p:txBody>
      </p:sp>
      <p:sp>
        <p:nvSpPr>
          <p:cNvPr id="51" name="Oval 50"/>
          <p:cNvSpPr>
            <a:spLocks noChangeAspect="1" noChangeArrowheads="1"/>
          </p:cNvSpPr>
          <p:nvPr/>
        </p:nvSpPr>
        <p:spPr bwMode="auto">
          <a:xfrm>
            <a:off x="5723234" y="3190879"/>
            <a:ext cx="46038" cy="46037"/>
          </a:xfrm>
          <a:prstGeom prst="ellipse">
            <a:avLst/>
          </a:prstGeom>
          <a:solidFill>
            <a:schemeClr val="tx1"/>
          </a:solidFill>
          <a:ln w="9525">
            <a:solidFill>
              <a:schemeClr val="tx1"/>
            </a:solidFill>
            <a:round/>
            <a:headEnd/>
            <a:tailEnd/>
          </a:ln>
        </p:spPr>
        <p:txBody>
          <a:bodyPr wrap="none" anchor="ctr"/>
          <a:lstStyle/>
          <a:p>
            <a:endParaRPr lang="en-US"/>
          </a:p>
        </p:txBody>
      </p:sp>
      <p:sp>
        <p:nvSpPr>
          <p:cNvPr id="52" name="Line 52"/>
          <p:cNvSpPr>
            <a:spLocks noChangeShapeType="1"/>
          </p:cNvSpPr>
          <p:nvPr/>
        </p:nvSpPr>
        <p:spPr bwMode="auto">
          <a:xfrm flipV="1">
            <a:off x="3056234" y="3084516"/>
            <a:ext cx="2819400" cy="2819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 name="TextBox 52"/>
          <p:cNvSpPr txBox="1"/>
          <p:nvPr/>
        </p:nvSpPr>
        <p:spPr>
          <a:xfrm>
            <a:off x="685800" y="609600"/>
            <a:ext cx="6019800" cy="523220"/>
          </a:xfrm>
          <a:prstGeom prst="rect">
            <a:avLst/>
          </a:prstGeom>
          <a:solidFill>
            <a:schemeClr val="accent4">
              <a:lumMod val="60000"/>
              <a:lumOff val="4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pt-BR" sz="2800" b="1" dirty="0">
                <a:solidFill>
                  <a:srgbClr val="002060"/>
                </a:solidFill>
              </a:rPr>
              <a:t>Resultado – Curva de calibração</a:t>
            </a:r>
            <a:endParaRPr lang="en-US" sz="2800" b="1" dirty="0">
              <a:solidFill>
                <a:srgbClr val="002060"/>
              </a:solidFill>
            </a:endParaRPr>
          </a:p>
        </p:txBody>
      </p:sp>
      <p:sp>
        <p:nvSpPr>
          <p:cNvPr id="54" name="TextBox 53"/>
          <p:cNvSpPr txBox="1"/>
          <p:nvPr/>
        </p:nvSpPr>
        <p:spPr>
          <a:xfrm>
            <a:off x="373062" y="1295400"/>
            <a:ext cx="8389938" cy="646331"/>
          </a:xfrm>
          <a:prstGeom prst="rect">
            <a:avLst/>
          </a:prstGeom>
          <a:noFill/>
        </p:spPr>
        <p:txBody>
          <a:bodyPr wrap="square" rtlCol="0">
            <a:spAutoFit/>
          </a:bodyPr>
          <a:lstStyle>
            <a:defPPr>
              <a:defRPr lang="en-US"/>
            </a:defPPr>
            <a:lvl1pPr>
              <a:defRPr>
                <a:solidFill>
                  <a:schemeClr val="tx1">
                    <a:lumMod val="95000"/>
                    <a:lumOff val="5000"/>
                  </a:schemeClr>
                </a:solidFill>
              </a:defRPr>
            </a:lvl1pPr>
          </a:lstStyle>
          <a:p>
            <a:r>
              <a:rPr lang="pt-BR" dirty="0"/>
              <a:t>A Curva de calibração permite obter de modo mais preciso e exato a quantidade da substância de interesse na amostra. </a:t>
            </a:r>
          </a:p>
        </p:txBody>
      </p:sp>
      <p:cxnSp>
        <p:nvCxnSpPr>
          <p:cNvPr id="56" name="Straight Connector 55"/>
          <p:cNvCxnSpPr/>
          <p:nvPr/>
        </p:nvCxnSpPr>
        <p:spPr>
          <a:xfrm>
            <a:off x="3043534" y="4114800"/>
            <a:ext cx="1833266"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4876800" y="4114800"/>
            <a:ext cx="0" cy="1789116"/>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3136900" y="2268561"/>
            <a:ext cx="4416322" cy="1693839"/>
            <a:chOff x="3136900" y="2268561"/>
            <a:chExt cx="4416322" cy="1693839"/>
          </a:xfrm>
        </p:grpSpPr>
        <p:cxnSp>
          <p:nvCxnSpPr>
            <p:cNvPr id="60" name="Straight Arrow Connector 59"/>
            <p:cNvCxnSpPr/>
            <p:nvPr/>
          </p:nvCxnSpPr>
          <p:spPr>
            <a:xfrm flipV="1">
              <a:off x="3136900" y="2667000"/>
              <a:ext cx="1054100" cy="1295400"/>
            </a:xfrm>
            <a:prstGeom prst="straightConnector1">
              <a:avLst/>
            </a:prstGeom>
            <a:ln>
              <a:headEnd type="stealth"/>
              <a:tailEnd type="non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3893246" y="2268561"/>
              <a:ext cx="3659976"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pt-BR" dirty="0"/>
                <a:t>Área do pico da subst. na amostra</a:t>
              </a:r>
              <a:endParaRPr lang="en-US" dirty="0"/>
            </a:p>
          </p:txBody>
        </p:sp>
      </p:grpSp>
      <p:grpSp>
        <p:nvGrpSpPr>
          <p:cNvPr id="68" name="Group 67"/>
          <p:cNvGrpSpPr/>
          <p:nvPr/>
        </p:nvGrpSpPr>
        <p:grpSpPr>
          <a:xfrm>
            <a:off x="4956974" y="4227406"/>
            <a:ext cx="3940703" cy="1596329"/>
            <a:chOff x="4956974" y="4227406"/>
            <a:chExt cx="3940703" cy="1596329"/>
          </a:xfrm>
        </p:grpSpPr>
        <p:sp>
          <p:nvSpPr>
            <p:cNvPr id="62" name="TextBox 61"/>
            <p:cNvSpPr txBox="1"/>
            <p:nvPr/>
          </p:nvSpPr>
          <p:spPr>
            <a:xfrm>
              <a:off x="5999701" y="4227406"/>
              <a:ext cx="2897976" cy="6463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pt-BR" dirty="0"/>
                <a:t>Quantidade da subst. na amostra</a:t>
              </a:r>
              <a:endParaRPr lang="en-US" dirty="0"/>
            </a:p>
          </p:txBody>
        </p:sp>
        <p:cxnSp>
          <p:nvCxnSpPr>
            <p:cNvPr id="63" name="Straight Arrow Connector 62"/>
            <p:cNvCxnSpPr/>
            <p:nvPr/>
          </p:nvCxnSpPr>
          <p:spPr>
            <a:xfrm flipV="1">
              <a:off x="4956974" y="4528335"/>
              <a:ext cx="1054100" cy="1295400"/>
            </a:xfrm>
            <a:prstGeom prst="straightConnector1">
              <a:avLst/>
            </a:prstGeom>
            <a:ln>
              <a:headEnd type="stealth"/>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9924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down)">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wipe(left)">
                                      <p:cBhvr>
                                        <p:cTn id="12" dur="1500"/>
                                        <p:tgtEl>
                                          <p:spTgt spid="56"/>
                                        </p:tgtEl>
                                      </p:cBhvr>
                                    </p:animEffect>
                                  </p:childTnLst>
                                </p:cTn>
                              </p:par>
                            </p:childTnLst>
                          </p:cTn>
                        </p:par>
                        <p:par>
                          <p:cTn id="13" fill="hold">
                            <p:stCondLst>
                              <p:cond delay="1500"/>
                            </p:stCondLst>
                            <p:childTnLst>
                              <p:par>
                                <p:cTn id="14" presetID="22" presetClass="entr" presetSubtype="1" fill="hold" nodeType="after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wipe(up)">
                                      <p:cBhvr>
                                        <p:cTn id="16" dur="1500"/>
                                        <p:tgtEl>
                                          <p:spTgt spid="58"/>
                                        </p:tgtEl>
                                      </p:cBhvr>
                                    </p:animEffect>
                                  </p:childTnLst>
                                </p:cTn>
                              </p:par>
                            </p:childTnLst>
                          </p:cTn>
                        </p:par>
                        <p:par>
                          <p:cTn id="17" fill="hold">
                            <p:stCondLst>
                              <p:cond delay="3000"/>
                            </p:stCondLst>
                            <p:childTnLst>
                              <p:par>
                                <p:cTn id="18" presetID="22" presetClass="entr" presetSubtype="4" fill="hold" nodeType="after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wipe(down)">
                                      <p:cBhvr>
                                        <p:cTn id="20" dur="1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609600"/>
            <a:ext cx="6019800" cy="523220"/>
          </a:xfrm>
          <a:prstGeom prst="rect">
            <a:avLst/>
          </a:prstGeom>
          <a:solidFill>
            <a:schemeClr val="accent4">
              <a:lumMod val="60000"/>
              <a:lumOff val="4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pt-BR" sz="2800" b="1" dirty="0">
                <a:solidFill>
                  <a:srgbClr val="002060"/>
                </a:solidFill>
              </a:rPr>
              <a:t>Métodos de Análise de Vitaminas</a:t>
            </a:r>
            <a:endParaRPr lang="en-US" sz="2800" b="1" dirty="0">
              <a:solidFill>
                <a:srgbClr val="002060"/>
              </a:solidFill>
            </a:endParaRPr>
          </a:p>
        </p:txBody>
      </p:sp>
      <p:sp>
        <p:nvSpPr>
          <p:cNvPr id="3" name="TextBox 2"/>
          <p:cNvSpPr txBox="1"/>
          <p:nvPr/>
        </p:nvSpPr>
        <p:spPr>
          <a:xfrm>
            <a:off x="685800" y="1828800"/>
            <a:ext cx="8077200" cy="120032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pt-BR" sz="2400" dirty="0">
                <a:solidFill>
                  <a:srgbClr val="002060"/>
                </a:solidFill>
              </a:rPr>
              <a:t>Um dos métodos mais empregados atualmente para a análise tanto de vitaminas hidrossolúveis como lipossolúveis é a Cromatografia</a:t>
            </a:r>
            <a:endParaRPr lang="en-US" sz="2400" dirty="0">
              <a:solidFill>
                <a:srgbClr val="002060"/>
              </a:solidFill>
            </a:endParaRPr>
          </a:p>
        </p:txBody>
      </p:sp>
      <p:sp>
        <p:nvSpPr>
          <p:cNvPr id="4" name="TextBox 3"/>
          <p:cNvSpPr txBox="1"/>
          <p:nvPr/>
        </p:nvSpPr>
        <p:spPr>
          <a:xfrm>
            <a:off x="723331" y="3733800"/>
            <a:ext cx="8077200" cy="230832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defRPr sz="2400">
                <a:solidFill>
                  <a:srgbClr val="002060"/>
                </a:solidFill>
              </a:defRPr>
            </a:lvl1pPr>
          </a:lstStyle>
          <a:p>
            <a:r>
              <a:rPr lang="pt-BR" dirty="0"/>
              <a:t>Dentre os diversos tipos de Cromatografia, as mais utilizadas são:</a:t>
            </a:r>
          </a:p>
          <a:p>
            <a:endParaRPr lang="pt-BR" dirty="0"/>
          </a:p>
          <a:p>
            <a:r>
              <a:rPr lang="pt-BR" dirty="0"/>
              <a:t>Cromatografia líquida de alta eficiência (CLAE) também referida pela sigla HPLC (high performance liquid chromatography)</a:t>
            </a:r>
          </a:p>
          <a:p>
            <a:r>
              <a:rPr lang="pt-BR" dirty="0"/>
              <a:t>Cromatografia a gás (CG)</a:t>
            </a:r>
            <a:endParaRPr lang="en-US" dirty="0"/>
          </a:p>
        </p:txBody>
      </p:sp>
    </p:spTree>
    <p:extLst>
      <p:ext uri="{BB962C8B-B14F-4D97-AF65-F5344CB8AC3E}">
        <p14:creationId xmlns:p14="http://schemas.microsoft.com/office/powerpoint/2010/main" val="2199061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5240"/>
            <a:ext cx="1076257" cy="369332"/>
          </a:xfrm>
          <a:prstGeom prst="rect">
            <a:avLst/>
          </a:prstGeom>
          <a:noFill/>
        </p:spPr>
        <p:txBody>
          <a:bodyPr wrap="none" rtlCol="0">
            <a:spAutoFit/>
          </a:bodyPr>
          <a:lstStyle/>
          <a:p>
            <a:r>
              <a:rPr lang="en-US" dirty="0" err="1"/>
              <a:t>Exemplos</a:t>
            </a:r>
            <a:endParaRPr lang="en-US" dirty="0"/>
          </a:p>
        </p:txBody>
      </p:sp>
      <p:pic>
        <p:nvPicPr>
          <p:cNvPr id="4" name="Picture 3"/>
          <p:cNvPicPr>
            <a:picLocks noChangeAspect="1"/>
          </p:cNvPicPr>
          <p:nvPr/>
        </p:nvPicPr>
        <p:blipFill>
          <a:blip r:embed="rId2"/>
          <a:stretch>
            <a:fillRect/>
          </a:stretch>
        </p:blipFill>
        <p:spPr>
          <a:xfrm>
            <a:off x="304800" y="3639318"/>
            <a:ext cx="8763000" cy="3218682"/>
          </a:xfrm>
          <a:prstGeom prst="rect">
            <a:avLst/>
          </a:prstGeom>
        </p:spPr>
      </p:pic>
      <p:pic>
        <p:nvPicPr>
          <p:cNvPr id="5" name="Picture 4"/>
          <p:cNvPicPr>
            <a:picLocks noChangeAspect="1"/>
          </p:cNvPicPr>
          <p:nvPr/>
        </p:nvPicPr>
        <p:blipFill>
          <a:blip r:embed="rId3"/>
          <a:stretch>
            <a:fillRect/>
          </a:stretch>
        </p:blipFill>
        <p:spPr>
          <a:xfrm>
            <a:off x="274701" y="333381"/>
            <a:ext cx="8793099" cy="3229737"/>
          </a:xfrm>
          <a:prstGeom prst="rect">
            <a:avLst/>
          </a:prstGeom>
        </p:spPr>
      </p:pic>
    </p:spTree>
    <p:extLst>
      <p:ext uri="{BB962C8B-B14F-4D97-AF65-F5344CB8AC3E}">
        <p14:creationId xmlns:p14="http://schemas.microsoft.com/office/powerpoint/2010/main" val="2751859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aixaDeTexto 1"/>
          <p:cNvSpPr txBox="1">
            <a:spLocks noChangeArrowheads="1"/>
          </p:cNvSpPr>
          <p:nvPr/>
        </p:nvSpPr>
        <p:spPr bwMode="auto">
          <a:xfrm>
            <a:off x="188913" y="685800"/>
            <a:ext cx="4687887"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pt-BR" altLang="en-US" sz="2000" b="1" dirty="0"/>
              <a:t>Mono e oligossacarídeos:</a:t>
            </a:r>
          </a:p>
          <a:p>
            <a:pPr eaLnBrk="1" hangingPunct="1">
              <a:spcBef>
                <a:spcPct val="0"/>
              </a:spcBef>
              <a:buClrTx/>
              <a:buSzTx/>
              <a:buFontTx/>
              <a:buNone/>
            </a:pPr>
            <a:endParaRPr lang="pt-BR" altLang="en-US" sz="2000" dirty="0"/>
          </a:p>
          <a:p>
            <a:pPr eaLnBrk="1" hangingPunct="1">
              <a:spcBef>
                <a:spcPct val="0"/>
              </a:spcBef>
              <a:buClrTx/>
              <a:buSzTx/>
              <a:buFontTx/>
              <a:buNone/>
            </a:pPr>
            <a:r>
              <a:rPr lang="pt-BR" altLang="en-US" sz="2000" dirty="0"/>
              <a:t>Cromatografia líquida </a:t>
            </a:r>
          </a:p>
          <a:p>
            <a:pPr eaLnBrk="1" hangingPunct="1">
              <a:spcBef>
                <a:spcPct val="0"/>
              </a:spcBef>
              <a:buClrTx/>
              <a:buSzTx/>
              <a:buFontTx/>
              <a:buNone/>
            </a:pPr>
            <a:r>
              <a:rPr lang="pt-BR" altLang="en-US" sz="2000" dirty="0"/>
              <a:t>dealta eficiência;</a:t>
            </a:r>
          </a:p>
          <a:p>
            <a:pPr eaLnBrk="1" hangingPunct="1">
              <a:spcBef>
                <a:spcPct val="0"/>
              </a:spcBef>
              <a:buClrTx/>
              <a:buSzTx/>
              <a:buFontTx/>
              <a:buNone/>
            </a:pPr>
            <a:endParaRPr lang="pt-BR" altLang="en-US" sz="2000" dirty="0"/>
          </a:p>
          <a:p>
            <a:pPr eaLnBrk="1" hangingPunct="1">
              <a:spcBef>
                <a:spcPct val="0"/>
              </a:spcBef>
              <a:buClrTx/>
              <a:buSzTx/>
              <a:buFontTx/>
              <a:buNone/>
            </a:pPr>
            <a:r>
              <a:rPr lang="pt-BR" altLang="en-US" sz="2000" dirty="0"/>
              <a:t>Cromatografia à gás.</a:t>
            </a:r>
          </a:p>
          <a:p>
            <a:pPr eaLnBrk="1" hangingPunct="1">
              <a:spcBef>
                <a:spcPct val="0"/>
              </a:spcBef>
              <a:buClrTx/>
              <a:buSzTx/>
              <a:buFontTx/>
              <a:buNone/>
            </a:pPr>
            <a:endParaRPr lang="pt-BR" altLang="en-US" sz="2000" dirty="0"/>
          </a:p>
          <a:p>
            <a:pPr eaLnBrk="1" hangingPunct="1">
              <a:spcBef>
                <a:spcPct val="0"/>
              </a:spcBef>
              <a:buClrTx/>
              <a:buSzTx/>
              <a:buFontTx/>
              <a:buNone/>
            </a:pPr>
            <a:endParaRPr lang="pt-BR" altLang="en-US" sz="2000" dirty="0"/>
          </a:p>
          <a:p>
            <a:pPr eaLnBrk="1" hangingPunct="1">
              <a:spcBef>
                <a:spcPct val="0"/>
              </a:spcBef>
              <a:buClrTx/>
              <a:buSzTx/>
              <a:buFontTx/>
              <a:buNone/>
            </a:pPr>
            <a:endParaRPr lang="pt-BR" altLang="en-US" sz="2000" dirty="0"/>
          </a:p>
        </p:txBody>
      </p:sp>
      <p:pic>
        <p:nvPicPr>
          <p:cNvPr id="19459" name="Picture 4" descr="Figure 1.  High-Performance Liquid Chromatography (HPLC) profile of glucose, fructose, and sucrose from a sample of crystallized sugar-cane syrup (Panel A, Slide 1) and from a sample of crystallized sorghum syrup (Panel B, Slide 1).  The numbers by each peak are the approximate percentages of total sugars.  (The sensitivity of the detector is not the same for all sugars.) ">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b="17332"/>
          <a:stretch>
            <a:fillRect/>
          </a:stretch>
        </p:blipFill>
        <p:spPr bwMode="auto">
          <a:xfrm>
            <a:off x="4689475" y="2057400"/>
            <a:ext cx="437832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5" descr="https://upload.wikimedia.org/wikipedia/commons/4/4b/Agilent1200HPL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88" y="3886200"/>
            <a:ext cx="18859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7" descr="http://www.st2-service.com/images/catalog/HP6890_ca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0438" y="3810000"/>
            <a:ext cx="24225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2530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914400"/>
            <a:ext cx="2190750"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85800" y="1828800"/>
            <a:ext cx="5334000" cy="120032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defRPr sz="2400">
                <a:solidFill>
                  <a:srgbClr val="002060"/>
                </a:solidFill>
              </a:defRPr>
            </a:lvl1pPr>
          </a:lstStyle>
          <a:p>
            <a:r>
              <a:rPr lang="pt-BR" dirty="0"/>
              <a:t>O primeiro a empregar a cromatografia como método de análise foi o cientista russo Mikhail Tsvet em 1900.</a:t>
            </a:r>
            <a:endParaRPr lang="en-US" dirty="0"/>
          </a:p>
        </p:txBody>
      </p:sp>
      <p:sp>
        <p:nvSpPr>
          <p:cNvPr id="4" name="TextBox 3"/>
          <p:cNvSpPr txBox="1"/>
          <p:nvPr/>
        </p:nvSpPr>
        <p:spPr>
          <a:xfrm>
            <a:off x="685800" y="609600"/>
            <a:ext cx="5334000" cy="523220"/>
          </a:xfrm>
          <a:prstGeom prst="rect">
            <a:avLst/>
          </a:prstGeom>
          <a:solidFill>
            <a:schemeClr val="accent4">
              <a:lumMod val="60000"/>
              <a:lumOff val="4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pt-BR" sz="2800" b="1" dirty="0">
                <a:solidFill>
                  <a:srgbClr val="002060"/>
                </a:solidFill>
              </a:rPr>
              <a:t>Hist</a:t>
            </a:r>
            <a:r>
              <a:rPr lang="en-US" sz="2800" b="1" dirty="0" err="1">
                <a:solidFill>
                  <a:srgbClr val="002060"/>
                </a:solidFill>
              </a:rPr>
              <a:t>ória</a:t>
            </a:r>
            <a:endParaRPr lang="pt-BR" sz="2800" b="1" dirty="0">
              <a:solidFill>
                <a:srgbClr val="002060"/>
              </a:solidFill>
            </a:endParaRPr>
          </a:p>
        </p:txBody>
      </p:sp>
      <p:sp>
        <p:nvSpPr>
          <p:cNvPr id="5" name="TextBox 4"/>
          <p:cNvSpPr txBox="1"/>
          <p:nvPr/>
        </p:nvSpPr>
        <p:spPr>
          <a:xfrm>
            <a:off x="716506" y="3962400"/>
            <a:ext cx="7589293" cy="120032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defRPr sz="2400">
                <a:solidFill>
                  <a:srgbClr val="002060"/>
                </a:solidFill>
              </a:defRPr>
            </a:lvl1pPr>
          </a:lstStyle>
          <a:p>
            <a:r>
              <a:rPr lang="pt-BR" dirty="0"/>
              <a:t>O tipo de cromatografia empregada por Tsvet é o que hoje conhecemos como Cromatografia em papel. O cientista a usou para o estudo de pigmentos naturais</a:t>
            </a:r>
            <a:endParaRPr lang="en-US" dirty="0"/>
          </a:p>
        </p:txBody>
      </p:sp>
    </p:spTree>
    <p:extLst>
      <p:ext uri="{BB962C8B-B14F-4D97-AF65-F5344CB8AC3E}">
        <p14:creationId xmlns:p14="http://schemas.microsoft.com/office/powerpoint/2010/main" val="4045437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2300" y="1524000"/>
            <a:ext cx="2819400" cy="3810000"/>
          </a:xfrm>
          <a:prstGeom prst="rect">
            <a:avLst/>
          </a:prstGeom>
        </p:spPr>
      </p:pic>
      <p:grpSp>
        <p:nvGrpSpPr>
          <p:cNvPr id="6" name="Group 5"/>
          <p:cNvGrpSpPr/>
          <p:nvPr/>
        </p:nvGrpSpPr>
        <p:grpSpPr>
          <a:xfrm>
            <a:off x="5181600" y="4648200"/>
            <a:ext cx="2841374" cy="369332"/>
            <a:chOff x="5410200" y="4648200"/>
            <a:chExt cx="2841374" cy="369332"/>
          </a:xfrm>
        </p:grpSpPr>
        <p:sp>
          <p:nvSpPr>
            <p:cNvPr id="3" name="TextBox 2"/>
            <p:cNvSpPr txBox="1"/>
            <p:nvPr/>
          </p:nvSpPr>
          <p:spPr>
            <a:xfrm>
              <a:off x="7010400" y="4648200"/>
              <a:ext cx="1241174" cy="369332"/>
            </a:xfrm>
            <a:prstGeom prst="rect">
              <a:avLst/>
            </a:prstGeom>
            <a:noFill/>
          </p:spPr>
          <p:txBody>
            <a:bodyPr wrap="none" rtlCol="0">
              <a:spAutoFit/>
            </a:bodyPr>
            <a:lstStyle/>
            <a:p>
              <a:r>
                <a:rPr lang="pt-BR" dirty="0">
                  <a:solidFill>
                    <a:srgbClr val="002060"/>
                  </a:solidFill>
                </a:rPr>
                <a:t>Fase Móvel</a:t>
              </a:r>
            </a:p>
          </p:txBody>
        </p:sp>
        <p:cxnSp>
          <p:nvCxnSpPr>
            <p:cNvPr id="5" name="Straight Arrow Connector 4"/>
            <p:cNvCxnSpPr>
              <a:stCxn id="3" idx="1"/>
            </p:cNvCxnSpPr>
            <p:nvPr/>
          </p:nvCxnSpPr>
          <p:spPr>
            <a:xfrm flipH="1">
              <a:off x="5410200" y="4832866"/>
              <a:ext cx="1600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4800600" y="3516868"/>
            <a:ext cx="3385882" cy="369332"/>
            <a:chOff x="5410200" y="4648200"/>
            <a:chExt cx="3385882" cy="369332"/>
          </a:xfrm>
        </p:grpSpPr>
        <p:sp>
          <p:nvSpPr>
            <p:cNvPr id="8" name="TextBox 7"/>
            <p:cNvSpPr txBox="1"/>
            <p:nvPr/>
          </p:nvSpPr>
          <p:spPr>
            <a:xfrm>
              <a:off x="7010400" y="4648200"/>
              <a:ext cx="1785682" cy="369332"/>
            </a:xfrm>
            <a:prstGeom prst="rect">
              <a:avLst/>
            </a:prstGeom>
            <a:noFill/>
          </p:spPr>
          <p:txBody>
            <a:bodyPr wrap="none" rtlCol="0">
              <a:spAutoFit/>
            </a:bodyPr>
            <a:lstStyle/>
            <a:p>
              <a:r>
                <a:rPr lang="pt-BR" dirty="0">
                  <a:solidFill>
                    <a:srgbClr val="002060"/>
                  </a:solidFill>
                </a:rPr>
                <a:t>Fase Estacionária</a:t>
              </a:r>
            </a:p>
          </p:txBody>
        </p:sp>
        <p:cxnSp>
          <p:nvCxnSpPr>
            <p:cNvPr id="9" name="Straight Arrow Connector 8"/>
            <p:cNvCxnSpPr>
              <a:stCxn id="8" idx="1"/>
            </p:cNvCxnSpPr>
            <p:nvPr/>
          </p:nvCxnSpPr>
          <p:spPr>
            <a:xfrm flipH="1">
              <a:off x="5410200" y="4832866"/>
              <a:ext cx="1600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685800" y="609600"/>
            <a:ext cx="5334000" cy="954107"/>
          </a:xfrm>
          <a:prstGeom prst="rect">
            <a:avLst/>
          </a:prstGeom>
          <a:solidFill>
            <a:schemeClr val="accent4">
              <a:lumMod val="60000"/>
              <a:lumOff val="4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pt-BR" sz="2800" b="1" dirty="0">
                <a:solidFill>
                  <a:srgbClr val="002060"/>
                </a:solidFill>
              </a:rPr>
              <a:t>Cromatografia em papel – Amostra = tinta</a:t>
            </a:r>
          </a:p>
        </p:txBody>
      </p:sp>
    </p:spTree>
    <p:extLst>
      <p:ext uri="{BB962C8B-B14F-4D97-AF65-F5344CB8AC3E}">
        <p14:creationId xmlns:p14="http://schemas.microsoft.com/office/powerpoint/2010/main" val="150541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romatografía en capa fina (TLC). Divulgación científica (IQOG-CS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1524000"/>
            <a:ext cx="7924800" cy="4457700"/>
          </a:xfrm>
          <a:prstGeom prst="rect">
            <a:avLst/>
          </a:prstGeom>
        </p:spPr>
      </p:pic>
    </p:spTree>
    <p:extLst>
      <p:ext uri="{BB962C8B-B14F-4D97-AF65-F5344CB8AC3E}">
        <p14:creationId xmlns:p14="http://schemas.microsoft.com/office/powerpoint/2010/main" val="42570528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609600"/>
            <a:ext cx="6019800" cy="523220"/>
          </a:xfrm>
          <a:prstGeom prst="rect">
            <a:avLst/>
          </a:prstGeom>
          <a:solidFill>
            <a:schemeClr val="accent4">
              <a:lumMod val="60000"/>
              <a:lumOff val="4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pt-BR" sz="2800" b="1" dirty="0">
                <a:solidFill>
                  <a:srgbClr val="002060"/>
                </a:solidFill>
              </a:rPr>
              <a:t>Cromatografia</a:t>
            </a:r>
            <a:endParaRPr lang="en-US" sz="2800" b="1" dirty="0">
              <a:solidFill>
                <a:srgbClr val="002060"/>
              </a:solidFill>
            </a:endParaRPr>
          </a:p>
        </p:txBody>
      </p:sp>
      <p:sp>
        <p:nvSpPr>
          <p:cNvPr id="3" name="TextBox 2"/>
          <p:cNvSpPr txBox="1"/>
          <p:nvPr/>
        </p:nvSpPr>
        <p:spPr>
          <a:xfrm>
            <a:off x="685800" y="1828800"/>
            <a:ext cx="8077200" cy="83099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defRPr sz="2400">
                <a:solidFill>
                  <a:srgbClr val="002060"/>
                </a:solidFill>
              </a:defRPr>
            </a:lvl1pPr>
          </a:lstStyle>
          <a:p>
            <a:r>
              <a:rPr lang="pt-BR" dirty="0"/>
              <a:t>Envolve, basicamente, a amostra que é dissolvida em um líquido ou gás, que recebe o nome de FASE MÓVEL.</a:t>
            </a:r>
            <a:endParaRPr lang="en-US" dirty="0"/>
          </a:p>
        </p:txBody>
      </p:sp>
      <p:sp>
        <p:nvSpPr>
          <p:cNvPr id="4" name="TextBox 3"/>
          <p:cNvSpPr txBox="1"/>
          <p:nvPr/>
        </p:nvSpPr>
        <p:spPr>
          <a:xfrm>
            <a:off x="723330" y="3733800"/>
            <a:ext cx="8268269" cy="83099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defRPr sz="2400">
                <a:solidFill>
                  <a:srgbClr val="002060"/>
                </a:solidFill>
              </a:defRPr>
            </a:lvl1pPr>
          </a:lstStyle>
          <a:p>
            <a:r>
              <a:rPr lang="pt-BR" dirty="0"/>
              <a:t>A amostra, junto com a FASE MÓVEL, é forçada a passar através de um meio conhecido como FASE  ESTACIONÁRIA</a:t>
            </a:r>
            <a:endParaRPr lang="en-US" dirty="0"/>
          </a:p>
        </p:txBody>
      </p:sp>
    </p:spTree>
    <p:extLst>
      <p:ext uri="{BB962C8B-B14F-4D97-AF65-F5344CB8AC3E}">
        <p14:creationId xmlns:p14="http://schemas.microsoft.com/office/powerpoint/2010/main" val="2896950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609600"/>
            <a:ext cx="6019800" cy="523220"/>
          </a:xfrm>
          <a:prstGeom prst="rect">
            <a:avLst/>
          </a:prstGeom>
          <a:solidFill>
            <a:schemeClr val="accent4">
              <a:lumMod val="60000"/>
              <a:lumOff val="4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pt-BR" sz="2800" b="1" dirty="0">
                <a:solidFill>
                  <a:srgbClr val="002060"/>
                </a:solidFill>
              </a:rPr>
              <a:t>Cromatografia</a:t>
            </a:r>
            <a:endParaRPr lang="en-US" sz="2800" b="1" dirty="0">
              <a:solidFill>
                <a:srgbClr val="002060"/>
              </a:solidFill>
            </a:endParaRPr>
          </a:p>
        </p:txBody>
      </p:sp>
      <p:sp>
        <p:nvSpPr>
          <p:cNvPr id="3" name="TextBox 2"/>
          <p:cNvSpPr txBox="1"/>
          <p:nvPr/>
        </p:nvSpPr>
        <p:spPr>
          <a:xfrm>
            <a:off x="658504" y="1600200"/>
            <a:ext cx="8077200" cy="230832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defRPr sz="2400">
                <a:solidFill>
                  <a:srgbClr val="002060"/>
                </a:solidFill>
              </a:defRPr>
            </a:lvl1pPr>
          </a:lstStyle>
          <a:p>
            <a:r>
              <a:rPr lang="pt-BR" dirty="0"/>
              <a:t>Há diversos tipos de FASE ESTACIONÁRIA:</a:t>
            </a:r>
          </a:p>
          <a:p>
            <a:endParaRPr lang="pt-BR" dirty="0"/>
          </a:p>
          <a:p>
            <a:r>
              <a:rPr lang="pt-BR" dirty="0"/>
              <a:t>Tanto no caso da CLAE como em CG emprega-se COLUNAS, tubos de aço (CLAE) ou sílica fundida (CG) no interior dos quais encontra-se o material através do qual a amostra e a FASE MÓVEL serão forçadas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267200"/>
            <a:ext cx="3600450" cy="2407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4467225"/>
            <a:ext cx="2857500" cy="207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1800" y="4114800"/>
            <a:ext cx="21717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9696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609600"/>
            <a:ext cx="6019800" cy="523220"/>
          </a:xfrm>
          <a:prstGeom prst="rect">
            <a:avLst/>
          </a:prstGeom>
          <a:solidFill>
            <a:schemeClr val="accent4">
              <a:lumMod val="60000"/>
              <a:lumOff val="4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pt-BR" sz="2800" b="1" dirty="0">
                <a:solidFill>
                  <a:srgbClr val="002060"/>
                </a:solidFill>
              </a:rPr>
              <a:t>Cromatografia</a:t>
            </a:r>
            <a:endParaRPr lang="en-US" sz="2800" b="1" dirty="0">
              <a:solidFill>
                <a:srgbClr val="002060"/>
              </a:solidFill>
            </a:endParaRPr>
          </a:p>
        </p:txBody>
      </p:sp>
      <p:sp>
        <p:nvSpPr>
          <p:cNvPr id="3" name="TextBox 2"/>
          <p:cNvSpPr txBox="1"/>
          <p:nvPr/>
        </p:nvSpPr>
        <p:spPr>
          <a:xfrm>
            <a:off x="685800" y="1828800"/>
            <a:ext cx="8077200" cy="83099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defRPr sz="2400">
                <a:solidFill>
                  <a:srgbClr val="002060"/>
                </a:solidFill>
              </a:defRPr>
            </a:lvl1pPr>
          </a:lstStyle>
          <a:p>
            <a:r>
              <a:rPr lang="pt-BR" dirty="0"/>
              <a:t>A passagem da FASE MÓVEL através da FASE ESTACIONÁRIA é dado o nome de ELUIÇÃO</a:t>
            </a:r>
            <a:endParaRPr lang="en-US" dirty="0"/>
          </a:p>
        </p:txBody>
      </p:sp>
      <p:sp>
        <p:nvSpPr>
          <p:cNvPr id="5" name="TextBox 4"/>
          <p:cNvSpPr txBox="1"/>
          <p:nvPr/>
        </p:nvSpPr>
        <p:spPr>
          <a:xfrm>
            <a:off x="685800" y="2895600"/>
            <a:ext cx="8077200" cy="378565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US"/>
            </a:defPPr>
            <a:lvl1pPr>
              <a:defRPr sz="2400">
                <a:solidFill>
                  <a:srgbClr val="002060"/>
                </a:solidFill>
              </a:defRPr>
            </a:lvl1pPr>
          </a:lstStyle>
          <a:p>
            <a:r>
              <a:rPr lang="pt-BR" dirty="0"/>
              <a:t>A interação dos componentes da amostra tanto com a FASE ESTACIONÁRIA quanto com a FASE MÓVEL, promoverá a SEPARAÇÃO destas substâncias durante o processo cromatográfico.</a:t>
            </a:r>
          </a:p>
          <a:p>
            <a:endParaRPr lang="pt-BR" dirty="0"/>
          </a:p>
          <a:p>
            <a:r>
              <a:rPr lang="pt-BR" dirty="0"/>
              <a:t>Esta separação será dependente do quanto um componente interage com uma ou com a outra FASE.</a:t>
            </a:r>
          </a:p>
          <a:p>
            <a:endParaRPr lang="pt-BR" dirty="0"/>
          </a:p>
          <a:p>
            <a:r>
              <a:rPr lang="pt-BR" dirty="0"/>
              <a:t>Ou seja, dependerá, da PARTIÇÃO da substância entre uma e outra FASE.</a:t>
            </a:r>
            <a:endParaRPr lang="en-US" dirty="0"/>
          </a:p>
        </p:txBody>
      </p:sp>
    </p:spTree>
    <p:extLst>
      <p:ext uri="{BB962C8B-B14F-4D97-AF65-F5344CB8AC3E}">
        <p14:creationId xmlns:p14="http://schemas.microsoft.com/office/powerpoint/2010/main" val="4078540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9000"/>
                    </a14:imgEffect>
                  </a14:imgLayer>
                </a14:imgProps>
              </a:ext>
              <a:ext uri="{28A0092B-C50C-407E-A947-70E740481C1C}">
                <a14:useLocalDpi xmlns:a14="http://schemas.microsoft.com/office/drawing/2010/main" val="0"/>
              </a:ext>
            </a:extLst>
          </a:blip>
          <a:srcRect/>
          <a:stretch>
            <a:fillRect/>
          </a:stretch>
        </p:blipFill>
        <p:spPr bwMode="auto">
          <a:xfrm>
            <a:off x="1066800" y="1600200"/>
            <a:ext cx="7040067" cy="389096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5800" y="609600"/>
            <a:ext cx="6019800" cy="523220"/>
          </a:xfrm>
          <a:prstGeom prst="rect">
            <a:avLst/>
          </a:prstGeom>
          <a:solidFill>
            <a:schemeClr val="accent4">
              <a:lumMod val="60000"/>
              <a:lumOff val="40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pt-BR" sz="2800" b="1" dirty="0">
                <a:solidFill>
                  <a:srgbClr val="002060"/>
                </a:solidFill>
              </a:rPr>
              <a:t>CLAE – aparato básico</a:t>
            </a:r>
            <a:endParaRPr lang="en-US" sz="2800" b="1" dirty="0">
              <a:solidFill>
                <a:srgbClr val="002060"/>
              </a:solidFill>
            </a:endParaRPr>
          </a:p>
        </p:txBody>
      </p:sp>
    </p:spTree>
    <p:extLst>
      <p:ext uri="{BB962C8B-B14F-4D97-AF65-F5344CB8AC3E}">
        <p14:creationId xmlns:p14="http://schemas.microsoft.com/office/powerpoint/2010/main" val="308410777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rmal">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Thermal">
      <a:maj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100000"/>
                <a:lumMod val="125000"/>
              </a:schemeClr>
            </a:gs>
            <a:gs pos="55000">
              <a:schemeClr val="phClr">
                <a:shade val="100000"/>
                <a:satMod val="100000"/>
                <a:lumMod val="100000"/>
              </a:schemeClr>
            </a:gs>
            <a:gs pos="100000">
              <a:schemeClr val="phClr">
                <a:shade val="90000"/>
                <a:satMod val="300000"/>
                <a:lumMod val="95000"/>
              </a:schemeClr>
            </a:gs>
          </a:gsLst>
          <a:lin ang="5400000" scaled="0"/>
        </a:gradFill>
        <a:blipFill>
          <a:blip xmlns:r="http://schemas.openxmlformats.org/officeDocument/2006/relationships" r:embed="rId1">
            <a:duotone>
              <a:schemeClr val="phClr">
                <a:shade val="80000"/>
              </a:schemeClr>
              <a:schemeClr val="phClr">
                <a:tint val="98000"/>
                <a:satMod val="13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Thermal</Template>
  <TotalTime>558</TotalTime>
  <Words>602</Words>
  <Application>Microsoft Office PowerPoint</Application>
  <PresentationFormat>On-screen Show (4:3)</PresentationFormat>
  <Paragraphs>95</Paragraphs>
  <Slides>21</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Symbol</vt:lpstr>
      <vt:lpstr>Verdana</vt:lpstr>
      <vt:lpstr>Thermal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Edu</dc:creator>
  <cp:lastModifiedBy>Eduardo Purgatto</cp:lastModifiedBy>
  <cp:revision>43</cp:revision>
  <dcterms:created xsi:type="dcterms:W3CDTF">2012-10-16T14:38:54Z</dcterms:created>
  <dcterms:modified xsi:type="dcterms:W3CDTF">2016-10-25T17:05:53Z</dcterms:modified>
</cp:coreProperties>
</file>