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755604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98600" y="4145760"/>
            <a:ext cx="755604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370400" y="414576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98600" y="414576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975200" y="4145400"/>
            <a:ext cx="2477520" cy="1976760"/>
          </a:xfrm>
          <a:prstGeom prst="rect">
            <a:avLst/>
          </a:prstGeom>
          <a:ln>
            <a:noFill/>
          </a:ln>
        </p:spPr>
      </p:pic>
      <p:pic>
        <p:nvPicPr>
          <p:cNvPr descr="" id="4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03400" y="4145400"/>
            <a:ext cx="2477520" cy="1976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98600" y="1981080"/>
            <a:ext cx="7556040" cy="4145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755604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98600" y="484200"/>
            <a:ext cx="7556040" cy="56415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8600" y="414576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98600" y="1981080"/>
            <a:ext cx="7556040" cy="4145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370400" y="414576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98600" y="4145760"/>
            <a:ext cx="755568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755604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98600" y="4145760"/>
            <a:ext cx="755604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370400" y="414576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98600" y="414576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8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975200" y="4145400"/>
            <a:ext cx="2477520" cy="1976760"/>
          </a:xfrm>
          <a:prstGeom prst="rect">
            <a:avLst/>
          </a:prstGeom>
          <a:ln>
            <a:noFill/>
          </a:ln>
        </p:spPr>
      </p:pic>
      <p:pic>
        <p:nvPicPr>
          <p:cNvPr descr="" id="8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03400" y="4145400"/>
            <a:ext cx="2477520" cy="1976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755604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98600" y="484200"/>
            <a:ext cx="7556040" cy="56415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98600" y="414576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414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370400" y="414576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6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986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370400" y="1981080"/>
            <a:ext cx="368712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98600" y="4145760"/>
            <a:ext cx="7555680" cy="1976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800600" y="4624560"/>
            <a:ext cx="4038120" cy="933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800">
                <a:solidFill>
                  <a:srgbClr val="663366"/>
                </a:solidFill>
                <a:latin typeface="Rockwell"/>
              </a:rPr>
              <a:t>Clique para editar o formato do texto do títuloClick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800600" y="6425640"/>
            <a:ext cx="123228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100">
                <a:solidFill>
                  <a:srgbClr val="595959"/>
                </a:solidFill>
                <a:latin typeface="Rockwell"/>
              </a:rPr>
              <a:t>19/03/14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6311160" y="6425640"/>
            <a:ext cx="261720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CustomShape 4"/>
          <p:cNvSpPr/>
          <p:nvPr/>
        </p:nvSpPr>
        <p:spPr>
          <a:xfrm>
            <a:off x="282600" y="228600"/>
            <a:ext cx="4235040" cy="4187520"/>
          </a:xfrm>
          <a:prstGeom prst="rect">
            <a:avLst/>
          </a:prstGeom>
          <a:solidFill>
            <a:srgbClr val="663366"/>
          </a:solidFill>
          <a:ln w="2556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6802560" y="228600"/>
            <a:ext cx="2057040" cy="2038680"/>
          </a:xfrm>
          <a:prstGeom prst="rect">
            <a:avLst/>
          </a:prstGeom>
          <a:solidFill>
            <a:srgbClr val="666699"/>
          </a:solidFill>
          <a:ln w="2556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4624560" y="2377440"/>
            <a:ext cx="2057040" cy="2038680"/>
          </a:xfrm>
          <a:prstGeom prst="rect">
            <a:avLst/>
          </a:prstGeom>
          <a:solidFill>
            <a:srgbClr val="999966"/>
          </a:solidFill>
          <a:ln w="2556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424800" y="174960"/>
            <a:ext cx="412920" cy="8233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b="1" lang="pt-BR" sz="5400">
                <a:solidFill>
                  <a:srgbClr val="b870b8"/>
                </a:solidFill>
                <a:latin typeface="Rockwell"/>
              </a:rPr>
              <a:t>+</a:t>
            </a:r>
            <a:endParaRPr/>
          </a:p>
        </p:txBody>
      </p:sp>
      <p:sp>
        <p:nvSpPr>
          <p:cNvPr id="7" name="CustomShape 8"/>
          <p:cNvSpPr/>
          <p:nvPr/>
        </p:nvSpPr>
        <p:spPr>
          <a:xfrm>
            <a:off x="4624560" y="228600"/>
            <a:ext cx="2057040" cy="2038680"/>
          </a:xfrm>
          <a:prstGeom prst="rect">
            <a:avLst/>
          </a:prstGeom>
          <a:solidFill>
            <a:srgbClr val="a3a101"/>
          </a:solidFill>
          <a:ln w="2556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6802560" y="2377440"/>
            <a:ext cx="2057040" cy="2038680"/>
          </a:xfrm>
          <a:prstGeom prst="rect">
            <a:avLst/>
          </a:prstGeom>
          <a:solidFill>
            <a:srgbClr val="330f42"/>
          </a:solidFill>
          <a:ln w="25560">
            <a:noFill/>
          </a:ln>
        </p:spPr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8210520" y="282600"/>
            <a:ext cx="641880" cy="1599840"/>
          </a:xfrm>
          <a:prstGeom prst="rect">
            <a:avLst/>
          </a:prstGeom>
          <a:solidFill>
            <a:srgbClr val="663366"/>
          </a:solidFill>
          <a:ln w="25560">
            <a:noFill/>
          </a:ln>
        </p:spPr>
      </p:sp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6040" cy="1115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63366"/>
                </a:solidFill>
                <a:latin typeface="Rockwell"/>
              </a:rPr>
              <a:t>Clique para editar o formato do texto do títuloClick to edit Master title style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98600" y="1981080"/>
            <a:ext cx="7556040" cy="414468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2000">
                <a:solidFill>
                  <a:srgbClr val="595959"/>
                </a:solidFill>
                <a:latin typeface="Rockwell"/>
              </a:rPr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000">
                <a:solidFill>
                  <a:srgbClr val="595959"/>
                </a:solidFill>
                <a:latin typeface="Rockwell"/>
              </a:rPr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000">
                <a:solidFill>
                  <a:srgbClr val="595959"/>
                </a:solidFill>
                <a:latin typeface="Rockwell"/>
              </a:rPr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000">
                <a:solidFill>
                  <a:srgbClr val="595959"/>
                </a:solidFill>
                <a:latin typeface="Rockwell"/>
              </a:rPr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000">
                <a:solidFill>
                  <a:srgbClr val="595959"/>
                </a:solidFill>
                <a:latin typeface="Rockwell"/>
              </a:rPr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000">
                <a:solidFill>
                  <a:srgbClr val="595959"/>
                </a:solidFill>
                <a:latin typeface="Rockwell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 sz="2000">
                <a:solidFill>
                  <a:srgbClr val="595959"/>
                </a:solidFill>
                <a:latin typeface="Rockwell"/>
              </a:rPr>
              <a:t>7.º Nível da estrutura de tópicosClick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>
                <a:solidFill>
                  <a:srgbClr val="595959"/>
                </a:solidFill>
                <a:latin typeface="Rockwel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>
                <a:solidFill>
                  <a:srgbClr val="595959"/>
                </a:solidFill>
                <a:latin typeface="Rockwel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>
                <a:solidFill>
                  <a:srgbClr val="595959"/>
                </a:solidFill>
                <a:latin typeface="Rockwel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>
                <a:solidFill>
                  <a:srgbClr val="595959"/>
                </a:solidFill>
                <a:latin typeface="Rockwell"/>
              </a:rPr>
              <a:t>Fifth level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6795360" y="642348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pt-BR" sz="1100">
                <a:solidFill>
                  <a:srgbClr val="595959"/>
                </a:solidFill>
                <a:latin typeface="Rockwell"/>
              </a:rPr>
              <a:t>19/03/14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201600" y="6423480"/>
            <a:ext cx="61225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8305920" y="242280"/>
            <a:ext cx="5536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FC95E81-7527-463A-A234-13F22746BAE5}" type="slidenum">
              <a:rPr lang="pt-BR" sz="1400">
                <a:solidFill>
                  <a:srgbClr val="ffffff"/>
                </a:solidFill>
                <a:latin typeface="Rockwell"/>
              </a:rPr>
              <a:t>&lt;número&gt;</a:t>
            </a:fld>
            <a:endParaRPr/>
          </a:p>
        </p:txBody>
      </p:sp>
      <p:sp>
        <p:nvSpPr>
          <p:cNvPr id="50" name="CustomShape 7"/>
          <p:cNvSpPr/>
          <p:nvPr/>
        </p:nvSpPr>
        <p:spPr>
          <a:xfrm>
            <a:off x="223200" y="228600"/>
            <a:ext cx="260640" cy="54900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b870b8"/>
                </a:solidFill>
                <a:latin typeface="Rockwell"/>
              </a:rPr>
              <a:t>+</a:t>
            </a:r>
            <a:endParaRPr/>
          </a:p>
        </p:txBody>
      </p:sp>
      <p:sp>
        <p:nvSpPr>
          <p:cNvPr id="51" name="CustomShape 8"/>
          <p:cNvSpPr/>
          <p:nvPr/>
        </p:nvSpPr>
        <p:spPr>
          <a:xfrm>
            <a:off x="8068320" y="282600"/>
            <a:ext cx="91080" cy="1599840"/>
          </a:xfrm>
          <a:prstGeom prst="rect">
            <a:avLst/>
          </a:prstGeom>
          <a:solidFill>
            <a:srgbClr val="666699"/>
          </a:solidFill>
          <a:ln w="25560">
            <a:noFill/>
          </a:ln>
        </p:spPr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800600" y="4624560"/>
            <a:ext cx="4038120" cy="933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800">
                <a:solidFill>
                  <a:srgbClr val="663366"/>
                </a:solidFill>
                <a:latin typeface="Rockwell"/>
              </a:rPr>
              <a:t>PCN +: Tema 4</a:t>
            </a:r>
            <a:r>
              <a:rPr lang="en-US" sz="2800">
                <a:solidFill>
                  <a:srgbClr val="663366"/>
                </a:solidFill>
                <a:latin typeface="Rockwell"/>
              </a:rPr>
              <a:t>
</a:t>
            </a:r>
            <a:r>
              <a:rPr lang="en-US" sz="2800">
                <a:solidFill>
                  <a:srgbClr val="663366"/>
                </a:solidFill>
                <a:latin typeface="Rockwell"/>
              </a:rPr>
              <a:t>Diversidade da Vida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800600" y="5562720"/>
            <a:ext cx="4038120" cy="11451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pt-BR" sz="1600">
                <a:solidFill>
                  <a:srgbClr val="8b8b8b"/>
                </a:solidFill>
                <a:latin typeface="Rockwell"/>
              </a:rPr>
              <a:t>Angela Prochilo, Bruno Fancio, Julia Molina, Lucas Oliveira, Luísa Novara, Mariana Bressan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98600" y="484200"/>
            <a:ext cx="7556040" cy="1115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63366"/>
                </a:solidFill>
                <a:latin typeface="Rockwell"/>
              </a:rPr>
              <a:t>Questão 1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98600" y="1413360"/>
            <a:ext cx="7556040" cy="47127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Unidade temática 4.1 – A origem da diversidade</a:t>
            </a:r>
            <a:r>
              <a:rPr b="1" lang="en-US" sz="2400">
                <a:solidFill>
                  <a:srgbClr val="595959"/>
                </a:solidFill>
                <a:latin typeface="Rockwell"/>
              </a:rPr>
              <a:t>
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Abordagem naturalista e evolutiva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Unidade temática 4.2 – Os seres vivos diversificam os processos vitais</a:t>
            </a:r>
            <a:r>
              <a:rPr b="1" lang="en-US" sz="2400">
                <a:solidFill>
                  <a:srgbClr val="595959"/>
                </a:solidFill>
                <a:latin typeface="Rockwell"/>
              </a:rPr>
              <a:t>
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Abordagem naturalista, aplicada e evolutiva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Unidade temática 4.3 – Organizando a diversidade dos seres vivos</a:t>
            </a:r>
            <a:r>
              <a:rPr b="1" lang="en-US" sz="2400">
                <a:solidFill>
                  <a:srgbClr val="595959"/>
                </a:solidFill>
                <a:latin typeface="Rockwell"/>
              </a:rPr>
              <a:t>
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Abordagem naturalista e evolutiva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Unidade temática 4.4 – A diversidade ameaçada</a:t>
            </a:r>
            <a:r>
              <a:rPr b="1" lang="en-US" sz="2400">
                <a:solidFill>
                  <a:srgbClr val="595959"/>
                </a:solidFill>
                <a:latin typeface="Rockwell"/>
              </a:rPr>
              <a:t>
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Abordagem naturalista e aplicada  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98600" y="1467000"/>
            <a:ext cx="7556040" cy="4659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Exemplos de abordagens naturalista, aplicada e evolutiva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Naturalista:  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Categorias taxonômicas, distribuição geográfica das espécies, características dos cinco reinos.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Aplicada: 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desequilíbrio ambiental, variabilidade  genética.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Evolutiva: 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mutações e diversidade genética, adaptação, construção e estudo de árvores filogenéticas.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98600" y="484200"/>
            <a:ext cx="7556040" cy="1115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63366"/>
                </a:solidFill>
                <a:latin typeface="Rockwell"/>
              </a:rPr>
              <a:t>Questão 1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98600" y="484200"/>
            <a:ext cx="7556040" cy="1115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63366"/>
                </a:solidFill>
                <a:latin typeface="Rockwell"/>
              </a:rPr>
              <a:t>Questão 2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98600" y="1413360"/>
            <a:ext cx="7556040" cy="5169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400">
                <a:solidFill>
                  <a:srgbClr val="595959"/>
                </a:solidFill>
                <a:latin typeface="Rockwell"/>
              </a:rPr>
              <a:t>Na unidade temática 4.4 – A diversidade ameaçada, há grande abordagem de </a:t>
            </a:r>
            <a:r>
              <a:rPr b="1" lang="en-US" sz="2400">
                <a:solidFill>
                  <a:srgbClr val="595959"/>
                </a:solidFill>
                <a:latin typeface="Rockwell"/>
              </a:rPr>
              <a:t>questões sociais relacionadas à preservação do meio ambiente 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nos seguintes tópicos: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 sz="2400">
                <a:solidFill>
                  <a:srgbClr val="595959"/>
                </a:solidFill>
                <a:latin typeface="Rockwell"/>
              </a:rPr>
              <a:t>assinalar em um mapa a distribuição atual dos principais ecossistemas brasileiros e compará-la com a distribuição deles há um século atrás;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 sz="2400">
                <a:solidFill>
                  <a:srgbClr val="595959"/>
                </a:solidFill>
                <a:latin typeface="Rockwell"/>
              </a:rPr>
              <a:t>fazer um levantamento das espécies dos principais ecossistemas brasileiros que se encontram ameaçadas;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 sz="2400">
                <a:solidFill>
                  <a:srgbClr val="595959"/>
                </a:solidFill>
                <a:latin typeface="Rockwell"/>
              </a:rPr>
              <a:t>debater as principais medidas propostas por cientistas, ambientalistas e administração pública para preservar o que resta dos nossos ecossistemas ou para recuperá-los;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 sz="2400">
                <a:solidFill>
                  <a:srgbClr val="595959"/>
                </a:solidFill>
                <a:latin typeface="Rockwell"/>
              </a:rPr>
              <a:t>relacionar as principais causas da destruição dos ecossistemas brasileiros;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lang="en-US" sz="2400">
                <a:solidFill>
                  <a:srgbClr val="595959"/>
                </a:solidFill>
                <a:latin typeface="Rockwell"/>
              </a:rPr>
              <a:t>comparar argumentos favoráveis ao uso sustentável da biodiversidade e tomar posição a respeito do assunto.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98600" y="484200"/>
            <a:ext cx="7556040" cy="1115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63366"/>
                </a:solidFill>
                <a:latin typeface="Rockwell"/>
              </a:rPr>
              <a:t>Questão 3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98600" y="1413360"/>
            <a:ext cx="7556040" cy="47127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Unidade temática 4.4: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 A diversidade ameaçada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Tópico: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 “Assinalar em um mapa a distribuição atual dos principais ecossistemas brasileiros e compará-la com a distribuição deles há um século atrás.”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Atividade proposta: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Objetivo: 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Associar a mudança na distribuição e extensão dos ecossistemas da região sudeste do país (1) às causas histórico-políticas e geofísicas e (2) à distribuição e composição atual da fauna desta região.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98600" y="484200"/>
            <a:ext cx="7556040" cy="1115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63366"/>
                </a:solidFill>
                <a:latin typeface="Rockwell"/>
              </a:rPr>
              <a:t>Questão 3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98600" y="1413360"/>
            <a:ext cx="7556040" cy="47127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Atividade proposta: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"/>
            </a:pPr>
            <a:r>
              <a:rPr b="1" lang="en-US" sz="2400">
                <a:solidFill>
                  <a:srgbClr val="595959"/>
                </a:solidFill>
                <a:latin typeface="Rockwell"/>
              </a:rPr>
              <a:t>Desenvolvimento: </a:t>
            </a:r>
            <a:r>
              <a:rPr lang="en-US" sz="2400">
                <a:solidFill>
                  <a:srgbClr val="595959"/>
                </a:solidFill>
                <a:latin typeface="Rockwell"/>
              </a:rPr>
              <a:t>Associar mapas de distribuição de ecossistemas e de expansão de atividades econômicas e urbanismo com mapas de distribuição de espécies animais e relaciona-los.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