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4.png" ContentType="image/png"/>
  <Override PartName="/ppt/media/image1.png" ContentType="image/png"/>
  <Override PartName="/ppt/media/image2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19/03/14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A788D26-E696-4DFF-A662-71F7DD3D1325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19/03/14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A17C4A9-322C-47C4-94C1-2F2D21CE7580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Unidade 6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8b8b8b"/>
                </a:solidFill>
                <a:latin typeface="Calibri"/>
              </a:rPr>
              <a:t>Dalmo Kawauchi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200">
                <a:solidFill>
                  <a:srgbClr val="8b8b8b"/>
                </a:solidFill>
                <a:latin typeface="Calibri"/>
              </a:rPr>
              <a:t>Elton Popp Antunes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Abordagem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Principal perspectiva: </a:t>
            </a:r>
            <a:r>
              <a:rPr lang="pt-BR" sz="3200" u="sng">
                <a:solidFill>
                  <a:srgbClr val="000000"/>
                </a:solidFill>
                <a:latin typeface="Calibri"/>
              </a:rPr>
              <a:t>evolutiva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“</a:t>
            </a:r>
            <a:r>
              <a:rPr lang="pt-BR" sz="2800">
                <a:solidFill>
                  <a:srgbClr val="000000"/>
                </a:solidFill>
                <a:latin typeface="Calibri"/>
              </a:rPr>
              <a:t>elaborar explicações sobre a evolução das espécies, considerando os mecanismos de mutação, recombinação gênica e seleção natural;”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Visão naturalista: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Idéias de Darwin e Lamarck apresentadas em textos científicos e históricos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Área da saúde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“</a:t>
            </a:r>
            <a:r>
              <a:rPr lang="pt-BR" sz="2800">
                <a:solidFill>
                  <a:srgbClr val="000000"/>
                </a:solidFill>
                <a:latin typeface="Calibri"/>
              </a:rPr>
              <a:t>avaliar o impacto da medicina, agricultura e farmacologia no aumento da expectativa de vida da população humana(...)”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Questões sociais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Unidade 6.3: “A origem do ser humano e a evolução cultural”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Exemplo: “apontar benefícios e prejuízos da transformação do ambiente e da adaptação das espécies animais e vegetais aos interesses da espécie humana, considerando o que tem acontecido, nos últimos milhares de anos da história da humanidade e especulando sobre o futuro da espécie humana”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Na unidade 6.4, trata-se também de uma questão social, ao se avaliar o impacto da medicina, agricultura e farmacologia no aumento da expectativa de vida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2830680" y="2122200"/>
            <a:ext cx="3481920" cy="3481920"/>
          </a:xfrm>
          <a:prstGeom prst="blockArc">
            <a:avLst>
              <a:gd fmla="val 10800000" name="adj1"/>
              <a:gd fmla="val 16200000" name="adj2"/>
              <a:gd fmla="val 4641" name="adj3"/>
            </a:avLst>
          </a:prstGeom>
          <a:solidFill>
            <a:srgbClr val="b2c0da"/>
          </a:solidFill>
          <a:ln>
            <a:noFill/>
          </a:ln>
        </p:spPr>
      </p:sp>
      <p:sp>
        <p:nvSpPr>
          <p:cNvPr id="85" name="CustomShape 2"/>
          <p:cNvSpPr/>
          <p:nvPr/>
        </p:nvSpPr>
        <p:spPr>
          <a:xfrm>
            <a:off x="2830680" y="2122200"/>
            <a:ext cx="3481920" cy="3481920"/>
          </a:xfrm>
          <a:prstGeom prst="blockArc">
            <a:avLst>
              <a:gd fmla="val 5400000" name="adj1"/>
              <a:gd fmla="val 10800000" name="adj2"/>
              <a:gd fmla="val 4641" name="adj3"/>
            </a:avLst>
          </a:prstGeom>
          <a:solidFill>
            <a:srgbClr val="b2c0da"/>
          </a:solidFill>
          <a:ln>
            <a:noFill/>
          </a:ln>
        </p:spPr>
      </p:sp>
      <p:sp>
        <p:nvSpPr>
          <p:cNvPr id="86" name="CustomShape 3"/>
          <p:cNvSpPr/>
          <p:nvPr/>
        </p:nvSpPr>
        <p:spPr>
          <a:xfrm>
            <a:off x="2830680" y="2122200"/>
            <a:ext cx="3481920" cy="3481920"/>
          </a:xfrm>
          <a:prstGeom prst="blockArc">
            <a:avLst>
              <a:gd fmla="val 0" name="adj1"/>
              <a:gd fmla="val 5400000" name="adj2"/>
              <a:gd fmla="val 4641" name="adj3"/>
            </a:avLst>
          </a:prstGeom>
          <a:solidFill>
            <a:srgbClr val="b2c0da"/>
          </a:solidFill>
          <a:ln>
            <a:noFill/>
          </a:ln>
        </p:spPr>
      </p:sp>
      <p:sp>
        <p:nvSpPr>
          <p:cNvPr id="87" name="CustomShape 4"/>
          <p:cNvSpPr/>
          <p:nvPr/>
        </p:nvSpPr>
        <p:spPr>
          <a:xfrm>
            <a:off x="2830680" y="2122200"/>
            <a:ext cx="3481920" cy="3481920"/>
          </a:xfrm>
          <a:prstGeom prst="blockArc">
            <a:avLst>
              <a:gd fmla="val 16200000" name="adj1"/>
              <a:gd fmla="val 0" name="adj2"/>
              <a:gd fmla="val 4641" name="adj3"/>
            </a:avLst>
          </a:prstGeom>
          <a:solidFill>
            <a:srgbClr val="b2c0da"/>
          </a:solidFill>
          <a:ln>
            <a:noFill/>
          </a:ln>
        </p:spPr>
      </p:sp>
      <p:sp>
        <p:nvSpPr>
          <p:cNvPr id="88" name="CustomShape 5"/>
          <p:cNvSpPr/>
          <p:nvPr/>
        </p:nvSpPr>
        <p:spPr>
          <a:xfrm>
            <a:off x="3770280" y="3061440"/>
            <a:ext cx="1603080" cy="160308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 bIns="34200" lIns="34200" rIns="34200" tIns="34200"/>
          <a:p>
            <a:pPr algn="ctr">
              <a:lnSpc>
                <a:spcPct val="90000"/>
              </a:lnSpc>
            </a:pPr>
            <a:r>
              <a:rPr lang="pt-BR" sz="2700">
                <a:solidFill>
                  <a:srgbClr val="ffffff"/>
                </a:solidFill>
                <a:latin typeface="Calibri"/>
              </a:rPr>
              <a:t>Origem da vida</a:t>
            </a:r>
            <a:endParaRPr/>
          </a:p>
        </p:txBody>
      </p:sp>
      <p:sp>
        <p:nvSpPr>
          <p:cNvPr id="89" name="CustomShape 6"/>
          <p:cNvSpPr/>
          <p:nvPr/>
        </p:nvSpPr>
        <p:spPr>
          <a:xfrm>
            <a:off x="4010760" y="1601280"/>
            <a:ext cx="1122120" cy="11221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 bIns="19080" lIns="19080" rIns="19080" tIns="19080"/>
          <a:p>
            <a:pPr algn="ctr">
              <a:lnSpc>
                <a:spcPct val="90000"/>
              </a:lnSpc>
            </a:pPr>
            <a:r>
              <a:rPr lang="pt-BR" sz="1500">
                <a:solidFill>
                  <a:srgbClr val="ffffff"/>
                </a:solidFill>
                <a:latin typeface="Calibri"/>
              </a:rPr>
              <a:t>Biologia</a:t>
            </a:r>
            <a:endParaRPr/>
          </a:p>
        </p:txBody>
      </p:sp>
      <p:sp>
        <p:nvSpPr>
          <p:cNvPr id="90" name="CustomShape 7"/>
          <p:cNvSpPr/>
          <p:nvPr/>
        </p:nvSpPr>
        <p:spPr>
          <a:xfrm>
            <a:off x="5711400" y="3301920"/>
            <a:ext cx="1122120" cy="11221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 bIns="19080" lIns="19080" rIns="19080" tIns="19080"/>
          <a:p>
            <a:pPr algn="ctr">
              <a:lnSpc>
                <a:spcPct val="90000"/>
              </a:lnSpc>
            </a:pPr>
            <a:r>
              <a:rPr lang="pt-BR" sz="1500">
                <a:solidFill>
                  <a:srgbClr val="ffffff"/>
                </a:solidFill>
                <a:latin typeface="Calibri"/>
              </a:rPr>
              <a:t>Geografia</a:t>
            </a:r>
            <a:endParaRPr/>
          </a:p>
        </p:txBody>
      </p:sp>
      <p:sp>
        <p:nvSpPr>
          <p:cNvPr id="91" name="CustomShape 8"/>
          <p:cNvSpPr/>
          <p:nvPr/>
        </p:nvSpPr>
        <p:spPr>
          <a:xfrm>
            <a:off x="4010760" y="5002920"/>
            <a:ext cx="1122120" cy="11221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 bIns="19080" lIns="19080" rIns="19080" tIns="19080"/>
          <a:p>
            <a:pPr algn="ctr">
              <a:lnSpc>
                <a:spcPct val="90000"/>
              </a:lnSpc>
            </a:pPr>
            <a:r>
              <a:rPr lang="pt-BR" sz="1500">
                <a:solidFill>
                  <a:srgbClr val="ffffff"/>
                </a:solidFill>
                <a:latin typeface="Calibri"/>
              </a:rPr>
              <a:t>História</a:t>
            </a:r>
            <a:endParaRPr/>
          </a:p>
        </p:txBody>
      </p:sp>
      <p:sp>
        <p:nvSpPr>
          <p:cNvPr id="92" name="CustomShape 9"/>
          <p:cNvSpPr/>
          <p:nvPr/>
        </p:nvSpPr>
        <p:spPr>
          <a:xfrm>
            <a:off x="2310120" y="3301920"/>
            <a:ext cx="1122120" cy="1122120"/>
          </a:xfrm>
          <a:prstGeom prst="ellipse">
            <a:avLst/>
          </a:prstGeom>
          <a:solidFill>
            <a:srgbClr val="4f81bd"/>
          </a:solidFill>
          <a:ln w="25560">
            <a:solidFill>
              <a:srgbClr val="ffffff"/>
            </a:solidFill>
            <a:round/>
          </a:ln>
        </p:spPr>
        <p:txBody>
          <a:bodyPr anchor="ctr" bIns="19080" lIns="19080" rIns="19080" tIns="19080"/>
          <a:p>
            <a:pPr algn="ctr">
              <a:lnSpc>
                <a:spcPct val="90000"/>
              </a:lnSpc>
            </a:pPr>
            <a:r>
              <a:rPr lang="pt-BR" sz="1500">
                <a:solidFill>
                  <a:srgbClr val="ffffff"/>
                </a:solidFill>
                <a:latin typeface="Calibri"/>
              </a:rPr>
              <a:t>Filosofia</a:t>
            </a:r>
            <a:endParaRPr/>
          </a:p>
        </p:txBody>
      </p:sp>
      <p:sp>
        <p:nvSpPr>
          <p:cNvPr id="93" name="TextShape 10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Interdisciplinaridade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