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67"/>
  </p:notesMasterIdLst>
  <p:handoutMasterIdLst>
    <p:handoutMasterId r:id="rId68"/>
  </p:handoutMasterIdLst>
  <p:sldIdLst>
    <p:sldId id="302" r:id="rId2"/>
    <p:sldId id="314" r:id="rId3"/>
    <p:sldId id="316" r:id="rId4"/>
    <p:sldId id="352" r:id="rId5"/>
    <p:sldId id="353" r:id="rId6"/>
    <p:sldId id="355" r:id="rId7"/>
    <p:sldId id="339" r:id="rId8"/>
    <p:sldId id="354" r:id="rId9"/>
    <p:sldId id="340" r:id="rId10"/>
    <p:sldId id="342" r:id="rId11"/>
    <p:sldId id="346" r:id="rId12"/>
    <p:sldId id="360" r:id="rId13"/>
    <p:sldId id="361" r:id="rId14"/>
    <p:sldId id="362" r:id="rId15"/>
    <p:sldId id="363" r:id="rId16"/>
    <p:sldId id="364" r:id="rId17"/>
    <p:sldId id="365" r:id="rId18"/>
    <p:sldId id="347" r:id="rId19"/>
    <p:sldId id="348" r:id="rId20"/>
    <p:sldId id="349" r:id="rId21"/>
    <p:sldId id="359" r:id="rId22"/>
    <p:sldId id="358" r:id="rId23"/>
    <p:sldId id="317" r:id="rId24"/>
    <p:sldId id="319" r:id="rId25"/>
    <p:sldId id="322" r:id="rId26"/>
    <p:sldId id="323" r:id="rId27"/>
    <p:sldId id="356" r:id="rId28"/>
    <p:sldId id="318" r:id="rId29"/>
    <p:sldId id="320" r:id="rId30"/>
    <p:sldId id="321" r:id="rId31"/>
    <p:sldId id="325" r:id="rId32"/>
    <p:sldId id="324" r:id="rId33"/>
    <p:sldId id="357" r:id="rId34"/>
    <p:sldId id="366" r:id="rId35"/>
    <p:sldId id="326" r:id="rId36"/>
    <p:sldId id="368" r:id="rId37"/>
    <p:sldId id="367" r:id="rId38"/>
    <p:sldId id="370" r:id="rId39"/>
    <p:sldId id="369" r:id="rId40"/>
    <p:sldId id="371" r:id="rId41"/>
    <p:sldId id="372" r:id="rId42"/>
    <p:sldId id="373" r:id="rId43"/>
    <p:sldId id="327" r:id="rId44"/>
    <p:sldId id="374" r:id="rId45"/>
    <p:sldId id="330" r:id="rId46"/>
    <p:sldId id="331" r:id="rId47"/>
    <p:sldId id="332" r:id="rId48"/>
    <p:sldId id="375" r:id="rId49"/>
    <p:sldId id="333" r:id="rId50"/>
    <p:sldId id="376" r:id="rId51"/>
    <p:sldId id="336" r:id="rId52"/>
    <p:sldId id="377" r:id="rId53"/>
    <p:sldId id="378" r:id="rId54"/>
    <p:sldId id="380" r:id="rId55"/>
    <p:sldId id="381" r:id="rId56"/>
    <p:sldId id="379" r:id="rId57"/>
    <p:sldId id="382" r:id="rId58"/>
    <p:sldId id="383" r:id="rId59"/>
    <p:sldId id="384" r:id="rId60"/>
    <p:sldId id="386" r:id="rId61"/>
    <p:sldId id="387" r:id="rId62"/>
    <p:sldId id="337" r:id="rId63"/>
    <p:sldId id="329" r:id="rId64"/>
    <p:sldId id="385" r:id="rId65"/>
    <p:sldId id="338" r:id="rId66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8C05"/>
    <a:srgbClr val="F79709"/>
    <a:srgbClr val="006663"/>
    <a:srgbClr val="176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14" y="-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682" y="-1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8A7BB-2BE1-407A-BB6C-46C4549501F5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E612-1277-4808-B889-FD4B3A5F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45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4225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010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-72257" y="96491"/>
            <a:ext cx="10152881" cy="7463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rredondar Retângulo em um Canto Diagonal 13"/>
          <p:cNvSpPr/>
          <p:nvPr userDrawn="1"/>
        </p:nvSpPr>
        <p:spPr>
          <a:xfrm flipV="1">
            <a:off x="-72256" y="1979637"/>
            <a:ext cx="8635993" cy="558003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72256" y="1"/>
            <a:ext cx="10153127" cy="527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287784" y="533150"/>
            <a:ext cx="9505056" cy="1446487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287784" y="2411685"/>
            <a:ext cx="8172822" cy="193191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8851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9" y="6084093"/>
            <a:ext cx="1081895" cy="11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1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0573" y="7055697"/>
            <a:ext cx="763047" cy="3867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F8A0CB-BFAD-45FB-A9AE-E518F7BE4E7C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34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96491"/>
            <a:ext cx="10080872" cy="75242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redondar Retângulo em um Canto Diagonal 10"/>
          <p:cNvSpPr/>
          <p:nvPr userDrawn="1"/>
        </p:nvSpPr>
        <p:spPr>
          <a:xfrm flipV="1">
            <a:off x="0" y="780009"/>
            <a:ext cx="9787873" cy="6840760"/>
          </a:xfrm>
          <a:prstGeom prst="round2DiagRect">
            <a:avLst>
              <a:gd name="adj1" fmla="val 1366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6588149"/>
            <a:ext cx="9719458" cy="103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 userDrawn="1"/>
        </p:nvSpPr>
        <p:spPr>
          <a:xfrm>
            <a:off x="0" y="1"/>
            <a:ext cx="10080871" cy="52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53801"/>
            <a:ext cx="405584" cy="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58650" y="780009"/>
            <a:ext cx="9074150" cy="983604"/>
          </a:xfrm>
        </p:spPr>
        <p:txBody>
          <a:bodyPr/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359792" y="1907629"/>
            <a:ext cx="9074150" cy="4733606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-246" y="527399"/>
            <a:ext cx="1008087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Número de Slide 5"/>
          <p:cNvSpPr txBox="1">
            <a:spLocks/>
          </p:cNvSpPr>
          <p:nvPr userDrawn="1"/>
        </p:nvSpPr>
        <p:spPr>
          <a:xfrm rot="16200000">
            <a:off x="9228083" y="6743472"/>
            <a:ext cx="1412578" cy="292999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517131AB-5B2B-4F2E-A2EF-D59A8F730202}" type="slidenum">
              <a:rPr lang="en-US" altLang="en-US" sz="1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n-US" alt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9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ABEE-7B45-44B2-B963-6145E5241D8B}" type="datetime1">
              <a:rPr lang="en-US" altLang="en-US"/>
              <a:pPr>
                <a:defRPr/>
              </a:pPr>
              <a:t>5/6/2014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7451-683A-484B-8B89-EDB82331E4C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91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6619-2B0A-449F-B0AB-9536FE6FAAF2}" type="datetime1">
              <a:rPr lang="en-US" altLang="en-US"/>
              <a:pPr>
                <a:defRPr/>
              </a:pPr>
              <a:t>5/6/2014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6BC2-684D-4B52-BB3D-90489A442B1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66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6B22-4E74-47FF-9BAB-50927B17D2F2}" type="datetime1">
              <a:rPr lang="en-US" altLang="en-US"/>
              <a:pPr>
                <a:defRPr/>
              </a:pPr>
              <a:t>5/6/2014</a:t>
            </a:fld>
            <a:endParaRPr lang="en-US" alt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246F-D574-40A1-9530-F5FA36FB257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0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0AA10-099B-40ED-9A3B-6FB625E1D94C}" type="datetime1">
              <a:rPr lang="en-US" altLang="en-US"/>
              <a:pPr>
                <a:defRPr/>
              </a:pPr>
              <a:t>5/6/2014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C91B-B89D-438B-8C8E-5C17728D268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10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6FAC-3645-4814-9456-4781CAE03DA6}" type="datetime1">
              <a:rPr lang="en-US" altLang="en-US"/>
              <a:pPr>
                <a:defRPr/>
              </a:pPr>
              <a:t>5/6/2014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9FEA-DE81-43D9-9465-583397ABD0E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87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1683-6AEC-479E-A78D-80EBB06D0033}" type="datetime1">
              <a:rPr lang="en-US" altLang="en-US"/>
              <a:pPr>
                <a:defRPr/>
              </a:pPr>
              <a:t>5/6/2014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0147D-835A-44F4-AA28-5CF2385B9C8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0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76FCA-75B0-499F-A51B-DC2536F0D39C}" type="datetime1">
              <a:rPr lang="en-US" altLang="en-US"/>
              <a:pPr>
                <a:defRPr/>
              </a:pPr>
              <a:t>5/6/2014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2A61-A8F3-48A7-9B82-9C4DBBCE270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9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03808" y="165172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3768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108D8C-83F9-4384-8997-A9B5AFDC0E20}" type="datetime1">
              <a:rPr lang="en-US" altLang="en-US"/>
              <a:pPr>
                <a:defRPr/>
              </a:pPr>
              <a:t>5/6/2014</a:t>
            </a:fld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69794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1A4ABC-DAF9-41AB-80B4-8546B932D6A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4" r:id="rId2"/>
    <p:sldLayoutId id="2147483844" r:id="rId3"/>
    <p:sldLayoutId id="2147483845" r:id="rId4"/>
    <p:sldLayoutId id="2147483846" r:id="rId5"/>
    <p:sldLayoutId id="2147483849" r:id="rId6"/>
    <p:sldLayoutId id="2147483850" r:id="rId7"/>
    <p:sldLayoutId id="2147483851" r:id="rId8"/>
    <p:sldLayoutId id="2147483852" r:id="rId9"/>
    <p:sldLayoutId id="2147483855" r:id="rId10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ttssh2.sourceforge.jp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mbed.org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1800" y="683493"/>
            <a:ext cx="9217024" cy="1152128"/>
          </a:xfrm>
        </p:spPr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a Engenharia Elétrica - 323100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741" y="5147989"/>
            <a:ext cx="7056363" cy="2232248"/>
          </a:xfrm>
        </p:spPr>
        <p:txBody>
          <a:bodyPr/>
          <a:lstStyle/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Escola Politécnica da Universidade de São Paulo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Departamentos da Engenharia Elétrica 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PCS	Computação e Sistemas Digitais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	PEA 	Energia e Automação Elétricas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PSI	Sistemas Eletrônicos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PTC	Telecomunicações e Controle</a:t>
            </a:r>
          </a:p>
          <a:p>
            <a:pPr>
              <a:tabLst>
                <a:tab pos="984250" algn="l"/>
                <a:tab pos="1520825" algn="l"/>
              </a:tabLst>
            </a:pP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2232000" y="6984193"/>
            <a:ext cx="6120680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2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83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75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677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597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51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43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354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</a:rPr>
              <a:t>Agosto de 2014</a:t>
            </a:r>
            <a:endParaRPr lang="pt-BR" sz="1800" b="1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87784" y="5075981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87784" y="3491805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 bwMode="auto">
          <a:xfrm>
            <a:off x="318679" y="3779837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Apresentação do kit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23373" y="2267670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S2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040313" y="1475581"/>
            <a:ext cx="4248472" cy="2183288"/>
            <a:chOff x="94068" y="1839013"/>
            <a:chExt cx="4248472" cy="2183288"/>
          </a:xfrm>
        </p:grpSpPr>
        <p:sp>
          <p:nvSpPr>
            <p:cNvPr id="15" name="Explosão 2 14"/>
            <p:cNvSpPr/>
            <p:nvPr/>
          </p:nvSpPr>
          <p:spPr>
            <a:xfrm rot="21161084">
              <a:off x="94068" y="1839013"/>
              <a:ext cx="4248472" cy="2183288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="horz" wrap="square" lIns="91440" tIns="45720" rIns="91440" bIns="45720" numCol="1" spcCol="0" rtlCol="0" fromWordArt="0" anchor="ctr" anchorCtr="0" forceAA="0" compatLnSpc="1">
              <a:prstTxWarp prst="textArchUp">
                <a:avLst/>
              </a:prstTxWarp>
              <a:no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16" name="Retângulo 15"/>
            <p:cNvSpPr/>
            <p:nvPr/>
          </p:nvSpPr>
          <p:spPr>
            <a:xfrm rot="20612692">
              <a:off x="1287963" y="2889729"/>
              <a:ext cx="1800494" cy="92333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/>
              <a:r>
                <a:rPr lang="pt-BR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Draft</a:t>
              </a:r>
              <a:endParaRPr lang="pt-BR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7" name="Subtítulo 2"/>
          <p:cNvSpPr txBox="1">
            <a:spLocks/>
          </p:cNvSpPr>
          <p:nvPr/>
        </p:nvSpPr>
        <p:spPr bwMode="auto">
          <a:xfrm>
            <a:off x="5760392" y="6558506"/>
            <a:ext cx="259228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  <a:latin typeface="+mj-lt"/>
              </a:rPr>
              <a:t>V1.0</a:t>
            </a:r>
            <a:endParaRPr lang="pt-BR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2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2600" dirty="0"/>
              <a:t>O que difere um microcontrolador de outro</a:t>
            </a:r>
            <a:r>
              <a:rPr lang="pt-BR" sz="2600" dirty="0" smtClean="0"/>
              <a:t>? Arquitetura...</a:t>
            </a:r>
            <a:endParaRPr lang="en-GB" sz="2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Cada microcontrolador possui internamente uma coleção de</a:t>
            </a:r>
          </a:p>
          <a:p>
            <a:pPr lvl="1"/>
            <a:r>
              <a:rPr lang="pt-BR" dirty="0" smtClean="0"/>
              <a:t>Microprocessador(es)</a:t>
            </a:r>
          </a:p>
          <a:p>
            <a:pPr lvl="1"/>
            <a:r>
              <a:rPr lang="pt-BR" dirty="0" smtClean="0"/>
              <a:t>Periférico(s)</a:t>
            </a:r>
          </a:p>
          <a:p>
            <a:pPr lvl="1"/>
            <a:r>
              <a:rPr lang="pt-BR" dirty="0" smtClean="0"/>
              <a:t>Interface(s)</a:t>
            </a:r>
          </a:p>
          <a:p>
            <a:pPr lvl="1"/>
            <a:r>
              <a:rPr lang="pt-BR" dirty="0" smtClean="0"/>
              <a:t>Memória(s)</a:t>
            </a:r>
          </a:p>
          <a:p>
            <a:pPr lvl="1"/>
            <a:r>
              <a:rPr lang="pt-BR" dirty="0" smtClean="0"/>
              <a:t>e de barramentos para interligar esses componentes</a:t>
            </a:r>
          </a:p>
          <a:p>
            <a:pPr lvl="1"/>
            <a:endParaRPr lang="pt-BR" dirty="0"/>
          </a:p>
          <a:p>
            <a:r>
              <a:rPr lang="pt-BR" dirty="0" err="1" smtClean="0"/>
              <a:t>Obs</a:t>
            </a:r>
            <a:r>
              <a:rPr lang="pt-BR" dirty="0" smtClean="0"/>
              <a:t>: o próprio microprocessador também possui uma arquitetura interna peculiar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7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de </a:t>
            </a:r>
            <a:r>
              <a:rPr lang="pt-BR" dirty="0" err="1" smtClean="0"/>
              <a:t>microcontroladores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256584"/>
          </a:xfrm>
        </p:spPr>
        <p:txBody>
          <a:bodyPr/>
          <a:lstStyle/>
          <a:p>
            <a:r>
              <a:rPr lang="pt-BR" dirty="0" err="1" smtClean="0"/>
              <a:t>Microcontroller</a:t>
            </a:r>
            <a:r>
              <a:rPr lang="pt-BR" dirty="0" smtClean="0"/>
              <a:t> design!!!</a:t>
            </a:r>
          </a:p>
          <a:p>
            <a:pPr lvl="1"/>
            <a:r>
              <a:rPr lang="pt-BR" dirty="0" smtClean="0"/>
              <a:t>Aplicação de uma arquitetura de microprocessador</a:t>
            </a:r>
          </a:p>
          <a:p>
            <a:pPr lvl="1"/>
            <a:r>
              <a:rPr lang="pt-BR" dirty="0" smtClean="0"/>
              <a:t>Distribuição de recursos de apoio</a:t>
            </a:r>
          </a:p>
          <a:p>
            <a:pPr lvl="2"/>
            <a:r>
              <a:rPr lang="pt-BR" dirty="0" smtClean="0"/>
              <a:t>Periféricos</a:t>
            </a:r>
          </a:p>
          <a:p>
            <a:pPr lvl="2"/>
            <a:r>
              <a:rPr lang="pt-BR" dirty="0" smtClean="0"/>
              <a:t>Interfaces de entrada e saída, comunicação</a:t>
            </a:r>
          </a:p>
          <a:p>
            <a:pPr lvl="2"/>
            <a:r>
              <a:rPr lang="pt-BR" dirty="0" smtClean="0"/>
              <a:t>Memórias</a:t>
            </a:r>
          </a:p>
          <a:p>
            <a:pPr lvl="1"/>
            <a:r>
              <a:rPr lang="pt-BR" dirty="0" smtClean="0"/>
              <a:t>Distribuição, consumo e dissipação de energia</a:t>
            </a:r>
          </a:p>
          <a:p>
            <a:pPr lvl="1"/>
            <a:r>
              <a:rPr lang="pt-BR" dirty="0" smtClean="0"/>
              <a:t>Distribuição e atribuição de pinos e terminais</a:t>
            </a:r>
          </a:p>
          <a:p>
            <a:pPr lvl="1"/>
            <a:r>
              <a:rPr lang="pt-BR" dirty="0" smtClean="0"/>
              <a:t>Determinação do encapsulamento do componente</a:t>
            </a:r>
          </a:p>
          <a:p>
            <a:r>
              <a:rPr lang="pt-BR" dirty="0" smtClean="0"/>
              <a:t>Sistema em um chip (</a:t>
            </a:r>
            <a:r>
              <a:rPr lang="pt-BR" dirty="0" err="1" smtClean="0"/>
              <a:t>SoC</a:t>
            </a:r>
            <a:r>
              <a:rPr lang="pt-BR" dirty="0" smtClean="0"/>
              <a:t>)</a:t>
            </a:r>
          </a:p>
          <a:p>
            <a:pPr lvl="1"/>
            <a:endParaRPr lang="pt-BR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5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695572"/>
          </a:xfrm>
        </p:spPr>
        <p:txBody>
          <a:bodyPr/>
          <a:lstStyle/>
          <a:p>
            <a:r>
              <a:rPr lang="pt-BR" altLang="en-US" sz="3200" dirty="0" smtClean="0"/>
              <a:t>Arquitetura de um µC – Exemplo 1 (</a:t>
            </a:r>
            <a:r>
              <a:rPr lang="pt-BR" altLang="en-US" sz="3200" dirty="0" err="1" smtClean="0"/>
              <a:t>Arduino</a:t>
            </a:r>
            <a:r>
              <a:rPr lang="pt-BR" altLang="en-US" sz="3200" dirty="0" smtClean="0"/>
              <a:t> Nano) </a:t>
            </a:r>
          </a:p>
        </p:txBody>
      </p:sp>
      <p:pic>
        <p:nvPicPr>
          <p:cNvPr id="13315" name="Picture 4" descr="at90scr050-block-diagra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0" y="1187549"/>
            <a:ext cx="7056438" cy="64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780234" y="3770918"/>
            <a:ext cx="2044127" cy="12739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780235" y="5310852"/>
            <a:ext cx="924057" cy="349985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460339" y="5310852"/>
            <a:ext cx="924057" cy="349985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8148505" y="2195506"/>
            <a:ext cx="1428089" cy="50397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000"/>
              <a:t>CPU</a:t>
            </a: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8148505" y="2867477"/>
            <a:ext cx="1428089" cy="503978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000"/>
              <a:t>Memórias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5652045"/>
            <a:ext cx="2147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24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7675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r>
              <a:rPr lang="pt-BR" altLang="en-US" sz="3200" dirty="0"/>
              <a:t>Arquitetura de um µC</a:t>
            </a:r>
            <a:r>
              <a:rPr lang="pt-BR" altLang="en-US" sz="3200" dirty="0" smtClean="0"/>
              <a:t> </a:t>
            </a:r>
            <a:r>
              <a:rPr lang="pt-BR" altLang="en-US" sz="3200" dirty="0"/>
              <a:t>– Exemplo </a:t>
            </a:r>
            <a:r>
              <a:rPr lang="pt-BR" altLang="en-US" sz="3200" dirty="0" smtClean="0"/>
              <a:t>2 (</a:t>
            </a:r>
            <a:r>
              <a:rPr lang="pt-BR" altLang="en-US" sz="3200" dirty="0" err="1" smtClean="0"/>
              <a:t>Arduino</a:t>
            </a:r>
            <a:r>
              <a:rPr lang="pt-BR" altLang="en-US" sz="3200" dirty="0" smtClean="0"/>
              <a:t> Uno) </a:t>
            </a:r>
            <a:endParaRPr lang="pt-BR" altLang="en-US" sz="3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6" t="20619" r="33722" b="20963"/>
          <a:stretch>
            <a:fillRect/>
          </a:stretch>
        </p:blipFill>
        <p:spPr bwMode="auto">
          <a:xfrm>
            <a:off x="2808064" y="1331565"/>
            <a:ext cx="4466277" cy="617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15C74"/>
                  </a:outerShdw>
                </a:effectLst>
              </a14:hiddenEffects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44172" y="3179486"/>
            <a:ext cx="1652102" cy="6719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58172" y="2759504"/>
            <a:ext cx="672042" cy="265989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524232" y="2759504"/>
            <a:ext cx="672042" cy="265989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5652045"/>
            <a:ext cx="2147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9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6235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r>
              <a:rPr lang="pt-BR" altLang="en-US" sz="3200" dirty="0"/>
              <a:t>Arquitetura de um µC</a:t>
            </a:r>
            <a:r>
              <a:rPr lang="pt-BR" altLang="en-US" sz="3200" dirty="0" smtClean="0"/>
              <a:t> </a:t>
            </a:r>
            <a:r>
              <a:rPr lang="pt-BR" altLang="en-US" sz="3200" dirty="0"/>
              <a:t>– Exemplo </a:t>
            </a:r>
            <a:r>
              <a:rPr lang="pt-BR" altLang="en-US" sz="3200" dirty="0" smtClean="0"/>
              <a:t>3 (8051) </a:t>
            </a:r>
            <a:endParaRPr lang="pt-BR" altLang="en-US" sz="3200" dirty="0"/>
          </a:p>
        </p:txBody>
      </p:sp>
      <p:pic>
        <p:nvPicPr>
          <p:cNvPr id="15363" name="Picture 4" descr="8051 blockdiagra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14" y="1247012"/>
            <a:ext cx="6125380" cy="620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940183" y="1582996"/>
            <a:ext cx="2184135" cy="7559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764109" y="1499000"/>
            <a:ext cx="672042" cy="923960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val="643178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6955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r>
              <a:rPr lang="pt-BR" altLang="en-US" sz="3200" dirty="0"/>
              <a:t>Arquitetura de um µC</a:t>
            </a:r>
            <a:r>
              <a:rPr lang="pt-BR" altLang="en-US" sz="3200" dirty="0" smtClean="0"/>
              <a:t> </a:t>
            </a:r>
            <a:r>
              <a:rPr lang="pt-BR" altLang="en-US" sz="3200" dirty="0"/>
              <a:t>– Exemplo 4 </a:t>
            </a:r>
            <a:r>
              <a:rPr lang="pt-BR" altLang="en-US" sz="3200" dirty="0" smtClean="0"/>
              <a:t>(PIC)</a:t>
            </a:r>
            <a:endParaRPr lang="pt-BR" altLang="en-US" sz="3200" dirty="0"/>
          </a:p>
        </p:txBody>
      </p:sp>
      <p:pic>
        <p:nvPicPr>
          <p:cNvPr id="16388" name="Picture 3" descr="microchip-pic18f66k80-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" y="1472752"/>
            <a:ext cx="8414522" cy="597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092068" y="5140594"/>
            <a:ext cx="3192198" cy="2043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092068" y="2984687"/>
            <a:ext cx="4116255" cy="503978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val="139615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5515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r>
              <a:rPr lang="pt-BR" altLang="en-US" sz="3200" dirty="0"/>
              <a:t>Arquitetura de um µC</a:t>
            </a:r>
            <a:r>
              <a:rPr lang="pt-BR" altLang="en-US" sz="3200" dirty="0" smtClean="0"/>
              <a:t> </a:t>
            </a:r>
            <a:r>
              <a:rPr lang="pt-BR" altLang="en-US" sz="3200" dirty="0"/>
              <a:t>– Exemplo </a:t>
            </a:r>
            <a:r>
              <a:rPr lang="pt-BR" altLang="en-US" sz="3200" dirty="0" smtClean="0"/>
              <a:t>5 (ARM7) </a:t>
            </a:r>
            <a:endParaRPr lang="pt-BR" altLang="en-US" sz="3200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442481"/>
            <a:ext cx="8064500" cy="586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15C74"/>
                  </a:outerShdw>
                </a:effectLst>
              </a14:hiddenEffects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55794" y="2954416"/>
            <a:ext cx="672042" cy="235189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547861" y="2450437"/>
            <a:ext cx="672042" cy="755968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2373913" y="2450437"/>
            <a:ext cx="686043" cy="755968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1952" r="7615" b="22609"/>
          <a:stretch/>
        </p:blipFill>
        <p:spPr bwMode="auto">
          <a:xfrm>
            <a:off x="7724978" y="6959724"/>
            <a:ext cx="1995854" cy="56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0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6235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r>
              <a:rPr lang="pt-BR" altLang="en-US" sz="3200" dirty="0"/>
              <a:t>Arquitetura de um µC</a:t>
            </a:r>
            <a:r>
              <a:rPr lang="pt-BR" altLang="en-US" sz="3200" dirty="0" smtClean="0"/>
              <a:t> </a:t>
            </a:r>
            <a:r>
              <a:rPr lang="pt-BR" altLang="en-US" sz="3200" dirty="0"/>
              <a:t>– </a:t>
            </a:r>
            <a:r>
              <a:rPr lang="pt-BR" altLang="en-US" sz="3200" dirty="0" smtClean="0"/>
              <a:t>Exemplo 6 </a:t>
            </a:r>
            <a:r>
              <a:rPr lang="pt-BR" altLang="en-US" sz="2400" dirty="0" smtClean="0"/>
              <a:t>(ARM CORTEX-M4) </a:t>
            </a:r>
            <a:endParaRPr lang="pt-BR" altLang="en-US" sz="3200" dirty="0"/>
          </a:p>
        </p:txBody>
      </p:sp>
      <p:pic>
        <p:nvPicPr>
          <p:cNvPr id="18436" name="Picture 5" descr="OT201211261035194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89" y="1367495"/>
            <a:ext cx="7329454" cy="601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016125" y="5101835"/>
            <a:ext cx="420026" cy="9239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2184135" y="3757893"/>
            <a:ext cx="420026" cy="419982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2618162" y="3617898"/>
            <a:ext cx="252016" cy="727969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5868069"/>
            <a:ext cx="972069" cy="71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0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ARM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361040" cy="5472608"/>
          </a:xfrm>
        </p:spPr>
        <p:txBody>
          <a:bodyPr/>
          <a:lstStyle/>
          <a:p>
            <a:r>
              <a:rPr lang="pt-BR" dirty="0" smtClean="0"/>
              <a:t>ARM Holdings</a:t>
            </a:r>
          </a:p>
          <a:p>
            <a:pPr lvl="1"/>
            <a:r>
              <a:rPr lang="pt-BR" dirty="0" smtClean="0"/>
              <a:t>Empresa britânica</a:t>
            </a:r>
          </a:p>
          <a:p>
            <a:pPr lvl="1"/>
            <a:r>
              <a:rPr lang="pt-BR" dirty="0" smtClean="0"/>
              <a:t>Raízes em 1983 – </a:t>
            </a:r>
            <a:r>
              <a:rPr lang="pt-BR" dirty="0" err="1" smtClean="0"/>
              <a:t>Acorn</a:t>
            </a:r>
            <a:r>
              <a:rPr lang="pt-BR" dirty="0" smtClean="0"/>
              <a:t> </a:t>
            </a:r>
            <a:r>
              <a:rPr lang="pt-BR" dirty="0" err="1" smtClean="0"/>
              <a:t>Computers</a:t>
            </a:r>
            <a:r>
              <a:rPr lang="pt-BR" dirty="0" smtClean="0"/>
              <a:t> (ARM2)</a:t>
            </a:r>
          </a:p>
          <a:p>
            <a:pPr lvl="1"/>
            <a:r>
              <a:rPr lang="pt-BR" dirty="0" smtClean="0"/>
              <a:t>Joint venture da Apple Computer + </a:t>
            </a:r>
            <a:r>
              <a:rPr lang="pt-BR" dirty="0" err="1" smtClean="0"/>
              <a:t>Acorn</a:t>
            </a:r>
            <a:r>
              <a:rPr lang="pt-BR" dirty="0" smtClean="0"/>
              <a:t> Computer + VLSI </a:t>
            </a:r>
            <a:r>
              <a:rPr lang="pt-BR" dirty="0" err="1" smtClean="0"/>
              <a:t>Tecnhology</a:t>
            </a:r>
            <a:r>
              <a:rPr lang="pt-BR" dirty="0" smtClean="0"/>
              <a:t> em 1990</a:t>
            </a:r>
          </a:p>
          <a:p>
            <a:r>
              <a:rPr lang="pt-BR" dirty="0" smtClean="0"/>
              <a:t>Produz arquiteturas de processadores RISC</a:t>
            </a:r>
          </a:p>
          <a:p>
            <a:pPr lvl="1"/>
            <a:r>
              <a:rPr lang="pt-BR" dirty="0" smtClean="0"/>
              <a:t>Quase todas em 32 bits (mais recentemente 64bits)</a:t>
            </a:r>
          </a:p>
          <a:p>
            <a:pPr lvl="1"/>
            <a:r>
              <a:rPr lang="pt-BR" dirty="0" smtClean="0"/>
              <a:t>ARMv1, ARMv2, ARMv3, ARMv4 (ARM7TDMI)</a:t>
            </a:r>
          </a:p>
          <a:p>
            <a:pPr lvl="1"/>
            <a:r>
              <a:rPr lang="pt-BR" dirty="0" smtClean="0"/>
              <a:t>ARMv6, ARMv7 (ARM CORTEX-M, CORTEX-R, CORTEX-A)</a:t>
            </a:r>
          </a:p>
          <a:p>
            <a:r>
              <a:rPr lang="pt-BR" dirty="0" smtClean="0"/>
              <a:t>Licenciamento de arquiteturas (</a:t>
            </a:r>
            <a:r>
              <a:rPr lang="pt-BR" dirty="0" err="1" smtClean="0"/>
              <a:t>blueprints</a:t>
            </a:r>
            <a:r>
              <a:rPr lang="pt-BR" dirty="0" smtClean="0"/>
              <a:t>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4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ARM licencia processador e serviços a terceiros...</a:t>
            </a:r>
            <a:endParaRPr lang="en-GB" sz="2800" dirty="0"/>
          </a:p>
        </p:txBody>
      </p:sp>
      <p:pic>
        <p:nvPicPr>
          <p:cNvPr id="92162" name="Picture 2" descr="http://media.corporate-ir.net/media_files/IROL/19/197211/big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485993"/>
            <a:ext cx="8988557" cy="55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17458" y="6991802"/>
            <a:ext cx="504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ysClr val="windowText" lastClr="000000"/>
                </a:solidFill>
                <a:latin typeface="+mn-lt"/>
              </a:rPr>
              <a:t>Retirado de http</a:t>
            </a:r>
            <a:r>
              <a:rPr lang="pt-BR" sz="1100" b="1" dirty="0" smtClean="0">
                <a:solidFill>
                  <a:sysClr val="windowText" lastClr="000000"/>
                </a:solidFill>
                <a:latin typeface="+mn-lt"/>
              </a:rPr>
              <a:t>://www.arm.com/</a:t>
            </a:r>
            <a:endParaRPr lang="en-GB" sz="1100" b="1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83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Microcontroladores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Kit </a:t>
            </a:r>
            <a:r>
              <a:rPr lang="pt-BR" dirty="0" err="1" smtClean="0"/>
              <a:t>Freedom</a:t>
            </a:r>
            <a:r>
              <a:rPr lang="pt-BR" dirty="0" smtClean="0"/>
              <a:t> FRDM – KL25Z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Hands-on, programação </a:t>
            </a:r>
            <a:r>
              <a:rPr lang="pt-BR" smtClean="0"/>
              <a:t>e medidas de tensão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16917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ARM </a:t>
            </a:r>
            <a:r>
              <a:rPr lang="pt-BR" dirty="0" err="1" smtClean="0"/>
              <a:t>Cortex</a:t>
            </a:r>
            <a:r>
              <a:rPr lang="pt-BR" dirty="0" smtClean="0"/>
              <a:t>-M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256584"/>
          </a:xfrm>
        </p:spPr>
        <p:txBody>
          <a:bodyPr/>
          <a:lstStyle/>
          <a:p>
            <a:r>
              <a:rPr lang="pt-BR" sz="2800" dirty="0" smtClean="0"/>
              <a:t>Baixo consumo e alta integração </a:t>
            </a:r>
          </a:p>
          <a:p>
            <a:r>
              <a:rPr lang="pt-BR" sz="2800" dirty="0" smtClean="0"/>
              <a:t>Alto desempenho e </a:t>
            </a:r>
            <a:r>
              <a:rPr lang="pt-BR" sz="2800" dirty="0" err="1" smtClean="0"/>
              <a:t>clock</a:t>
            </a:r>
            <a:r>
              <a:rPr lang="pt-BR" sz="2800" dirty="0" smtClean="0"/>
              <a:t> (acima de 16,0 [MHz])</a:t>
            </a:r>
          </a:p>
          <a:p>
            <a:r>
              <a:rPr lang="pt-BR" sz="2800" dirty="0" smtClean="0"/>
              <a:t>32 bits</a:t>
            </a:r>
          </a:p>
          <a:p>
            <a:r>
              <a:rPr lang="pt-BR" sz="2800" dirty="0" smtClean="0"/>
              <a:t>Alta quantidade de memória</a:t>
            </a:r>
          </a:p>
          <a:p>
            <a:r>
              <a:rPr lang="pt-BR" sz="2800" dirty="0" smtClean="0"/>
              <a:t>Amplo espectro de periféricos</a:t>
            </a:r>
          </a:p>
          <a:p>
            <a:r>
              <a:rPr lang="pt-BR" sz="2800" dirty="0" err="1" smtClean="0"/>
              <a:t>Freescale</a:t>
            </a:r>
            <a:r>
              <a:rPr lang="pt-BR" sz="2800" dirty="0" smtClean="0"/>
              <a:t> </a:t>
            </a:r>
            <a:r>
              <a:rPr lang="pt-BR" sz="2800" dirty="0" err="1" smtClean="0"/>
              <a:t>Kinetis</a:t>
            </a:r>
            <a:r>
              <a:rPr lang="pt-BR" sz="2800" dirty="0" smtClean="0"/>
              <a:t> KL25Z</a:t>
            </a:r>
          </a:p>
          <a:p>
            <a:pPr lvl="1"/>
            <a:r>
              <a:rPr lang="pt-BR" sz="2400" dirty="0" smtClean="0"/>
              <a:t>ARM Cortex-M0+</a:t>
            </a:r>
          </a:p>
          <a:p>
            <a:pPr lvl="1"/>
            <a:r>
              <a:rPr lang="pt-BR" sz="2400" dirty="0" smtClean="0"/>
              <a:t>Single core, 48,0 [MHz] de </a:t>
            </a:r>
            <a:r>
              <a:rPr lang="pt-BR" sz="2400" dirty="0" err="1" smtClean="0"/>
              <a:t>clock</a:t>
            </a:r>
            <a:endParaRPr lang="pt-BR" sz="2400" dirty="0" smtClean="0"/>
          </a:p>
          <a:p>
            <a:pPr lvl="1"/>
            <a:r>
              <a:rPr lang="pt-BR" sz="2400" dirty="0" smtClean="0"/>
              <a:t>128,0 [KB] FLASH ROM e 16 KB SRAM</a:t>
            </a:r>
          </a:p>
          <a:p>
            <a:pPr lvl="1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0061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Arquitetura simplificada do </a:t>
            </a:r>
            <a:r>
              <a:rPr lang="pt-BR" sz="2800" dirty="0" err="1" smtClean="0"/>
              <a:t>Kinetis</a:t>
            </a:r>
            <a:r>
              <a:rPr lang="pt-BR" sz="2800" dirty="0" smtClean="0"/>
              <a:t> KL25Z</a:t>
            </a:r>
            <a:endParaRPr lang="en-GB" sz="2800" dirty="0"/>
          </a:p>
        </p:txBody>
      </p:sp>
      <p:pic>
        <p:nvPicPr>
          <p:cNvPr id="5" name="Picture 2" descr="Freescale Kinetis L Series KL2 Block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835621"/>
            <a:ext cx="8742957" cy="52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134197" y="6860997"/>
            <a:ext cx="504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ysClr val="windowText" lastClr="000000"/>
                </a:solidFill>
                <a:latin typeface="+mn-lt"/>
              </a:rPr>
              <a:t>Retirado de http://www.freescale.com/</a:t>
            </a:r>
            <a:endParaRPr lang="en-GB" sz="1100" b="1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96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Kit </a:t>
            </a:r>
            <a:r>
              <a:rPr lang="pt-BR" dirty="0" err="1"/>
              <a:t>Freescale</a:t>
            </a:r>
            <a:r>
              <a:rPr lang="pt-BR" dirty="0"/>
              <a:t> </a:t>
            </a:r>
            <a:r>
              <a:rPr lang="pt-BR" dirty="0" err="1"/>
              <a:t>Freedom</a:t>
            </a:r>
            <a:r>
              <a:rPr lang="pt-BR" dirty="0"/>
              <a:t> FDRM-KL25Z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289032" cy="5328592"/>
          </a:xfrm>
        </p:spPr>
        <p:txBody>
          <a:bodyPr/>
          <a:lstStyle/>
          <a:p>
            <a:r>
              <a:rPr lang="pt-BR" sz="2800" dirty="0" smtClean="0"/>
              <a:t>Chip ARM CORTEX-M0+ </a:t>
            </a:r>
            <a:r>
              <a:rPr lang="pt-BR" sz="2800" dirty="0" err="1" smtClean="0"/>
              <a:t>Freescale</a:t>
            </a:r>
            <a:r>
              <a:rPr lang="pt-BR" sz="2800" dirty="0" smtClean="0"/>
              <a:t> </a:t>
            </a:r>
            <a:r>
              <a:rPr lang="pt-BR" sz="2800" dirty="0" err="1" smtClean="0"/>
              <a:t>Kinetis</a:t>
            </a:r>
            <a:r>
              <a:rPr lang="pt-BR" sz="2800" dirty="0" smtClean="0"/>
              <a:t> MKL25Z128VLK4</a:t>
            </a:r>
          </a:p>
          <a:p>
            <a:r>
              <a:rPr lang="pt-BR" sz="2800" dirty="0" smtClean="0"/>
              <a:t>Sensores</a:t>
            </a:r>
          </a:p>
          <a:p>
            <a:pPr lvl="1"/>
            <a:r>
              <a:rPr lang="pt-BR" sz="2400" dirty="0" smtClean="0"/>
              <a:t>Acelerômetro MEMS </a:t>
            </a:r>
            <a:r>
              <a:rPr lang="pt-BR" sz="2400" dirty="0" err="1" smtClean="0"/>
              <a:t>triaxial</a:t>
            </a:r>
            <a:endParaRPr lang="pt-BR" sz="2400" dirty="0" smtClean="0"/>
          </a:p>
          <a:p>
            <a:pPr lvl="1"/>
            <a:r>
              <a:rPr lang="pt-BR" sz="2400" dirty="0" smtClean="0"/>
              <a:t>Sensor </a:t>
            </a:r>
            <a:r>
              <a:rPr lang="pt-BR" sz="2400" i="1" dirty="0" err="1" smtClean="0"/>
              <a:t>touch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slider</a:t>
            </a:r>
            <a:r>
              <a:rPr lang="pt-BR" sz="2400" dirty="0" smtClean="0"/>
              <a:t> capacitivo</a:t>
            </a:r>
          </a:p>
          <a:p>
            <a:r>
              <a:rPr lang="pt-BR" sz="2800" dirty="0" smtClean="0"/>
              <a:t>Atuadores</a:t>
            </a:r>
          </a:p>
          <a:p>
            <a:pPr lvl="1"/>
            <a:r>
              <a:rPr lang="pt-BR" sz="2400" dirty="0" smtClean="0"/>
              <a:t>Um LED RGB (três </a:t>
            </a:r>
            <a:r>
              <a:rPr lang="pt-BR" sz="2400" dirty="0" err="1" smtClean="0"/>
              <a:t>LEDs</a:t>
            </a:r>
            <a:r>
              <a:rPr lang="pt-BR" sz="2400" dirty="0" smtClean="0"/>
              <a:t> – vermelho, verde e vermelho integrados)</a:t>
            </a:r>
          </a:p>
          <a:p>
            <a:r>
              <a:rPr lang="pt-BR" sz="2800" dirty="0" smtClean="0"/>
              <a:t>Interface USB OTG ligada direto ao microcontrolador KL25Z</a:t>
            </a:r>
          </a:p>
          <a:p>
            <a:pPr marL="377825" lvl="1" indent="-377825">
              <a:buFont typeface="Arial" charset="0"/>
              <a:buChar char="•"/>
            </a:pPr>
            <a:r>
              <a:rPr lang="pt-BR" dirty="0"/>
              <a:t>Terminais GPIO (General </a:t>
            </a:r>
            <a:r>
              <a:rPr lang="pt-BR" dirty="0" err="1"/>
              <a:t>Purpose</a:t>
            </a:r>
            <a:r>
              <a:rPr lang="pt-BR" dirty="0"/>
              <a:t> Input </a:t>
            </a:r>
            <a:r>
              <a:rPr lang="pt-BR" dirty="0" err="1"/>
              <a:t>and</a:t>
            </a:r>
            <a:r>
              <a:rPr lang="pt-BR" dirty="0"/>
              <a:t> Output</a:t>
            </a:r>
            <a:r>
              <a:rPr lang="pt-BR" dirty="0" smtClean="0"/>
              <a:t>)</a:t>
            </a:r>
          </a:p>
          <a:p>
            <a:pPr marL="377825" lvl="1" indent="-377825">
              <a:buFont typeface="Arial" charset="0"/>
              <a:buChar char="•"/>
            </a:pPr>
            <a:r>
              <a:rPr lang="pt-BR" dirty="0" err="1" smtClean="0"/>
              <a:t>Pinagem</a:t>
            </a:r>
            <a:r>
              <a:rPr lang="pt-BR" dirty="0" smtClean="0"/>
              <a:t> compatível com padrão </a:t>
            </a:r>
            <a:r>
              <a:rPr lang="pt-BR" dirty="0" err="1" smtClean="0"/>
              <a:t>Arduino</a:t>
            </a:r>
            <a:r>
              <a:rPr lang="pt-BR" dirty="0" smtClean="0"/>
              <a:t> Revisão 3 (R3)</a:t>
            </a:r>
            <a:endParaRPr lang="pt-BR" dirty="0"/>
          </a:p>
          <a:p>
            <a:r>
              <a:rPr lang="pt-BR" sz="2800" dirty="0"/>
              <a:t>Cabo de programação </a:t>
            </a:r>
            <a:r>
              <a:rPr lang="pt-BR" sz="2800" dirty="0" err="1"/>
              <a:t>OpenSDA</a:t>
            </a:r>
            <a:r>
              <a:rPr lang="pt-BR" sz="2800" dirty="0"/>
              <a:t> embutido (outro ARM!) – interface USB </a:t>
            </a:r>
            <a:r>
              <a:rPr lang="pt-BR" sz="2800" dirty="0" smtClean="0"/>
              <a:t>SDA</a:t>
            </a:r>
          </a:p>
        </p:txBody>
      </p:sp>
    </p:spTree>
    <p:extLst>
      <p:ext uri="{BB962C8B-B14F-4D97-AF65-F5344CB8AC3E}">
        <p14:creationId xmlns:p14="http://schemas.microsoft.com/office/powerpoint/2010/main" val="37508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Hands-On !!!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8727" r="6777" b="12794"/>
          <a:stretch/>
        </p:blipFill>
        <p:spPr>
          <a:xfrm>
            <a:off x="6259726" y="3779837"/>
            <a:ext cx="3173074" cy="207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5976416" y="601208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Atenção: Não abra a caixa do microcontrolador ainda!</a:t>
            </a:r>
            <a:endParaRPr lang="en-GB" b="1" u="sng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 bwMode="auto">
          <a:xfrm>
            <a:off x="359792" y="1691605"/>
            <a:ext cx="576064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Materiais</a:t>
            </a:r>
          </a:p>
          <a:p>
            <a:pPr lvl="1"/>
            <a:r>
              <a:rPr lang="pt-BR" dirty="0" smtClean="0"/>
              <a:t>Computador com sistema operacional Microsoft Windows</a:t>
            </a:r>
          </a:p>
          <a:p>
            <a:pPr lvl="1"/>
            <a:r>
              <a:rPr lang="pt-BR" dirty="0" smtClean="0"/>
              <a:t>Caixa do kit FRDM da </a:t>
            </a:r>
            <a:r>
              <a:rPr lang="pt-BR" i="1" dirty="0" err="1" smtClean="0"/>
              <a:t>freescale</a:t>
            </a:r>
            <a:endParaRPr lang="pt-BR" i="1" dirty="0" smtClean="0"/>
          </a:p>
          <a:p>
            <a:pPr lvl="1"/>
            <a:r>
              <a:rPr lang="pt-BR" dirty="0" smtClean="0"/>
              <a:t>Cabo USB tipo A – mini B</a:t>
            </a:r>
          </a:p>
          <a:p>
            <a:pPr lvl="1"/>
            <a:r>
              <a:rPr lang="pt-BR" dirty="0" smtClean="0"/>
              <a:t>Conexão com a internet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964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Cuidados no manuseio!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9792" y="1691605"/>
            <a:ext cx="7416824" cy="5760640"/>
          </a:xfrm>
        </p:spPr>
        <p:txBody>
          <a:bodyPr/>
          <a:lstStyle/>
          <a:p>
            <a:r>
              <a:rPr lang="pt-BR" dirty="0"/>
              <a:t>Corpo </a:t>
            </a:r>
            <a:r>
              <a:rPr lang="pt-BR" dirty="0" smtClean="0"/>
              <a:t>do usuário pode </a:t>
            </a:r>
            <a:r>
              <a:rPr lang="pt-BR" dirty="0"/>
              <a:t>acumular cargas </a:t>
            </a:r>
            <a:r>
              <a:rPr lang="pt-BR" dirty="0" smtClean="0"/>
              <a:t>elétricas (atrito, fricção, ...)</a:t>
            </a:r>
            <a:endParaRPr lang="pt-BR" dirty="0"/>
          </a:p>
          <a:p>
            <a:r>
              <a:rPr lang="pt-BR" dirty="0" smtClean="0"/>
              <a:t>Placa de circuito exposta</a:t>
            </a:r>
          </a:p>
          <a:p>
            <a:r>
              <a:rPr lang="pt-BR" dirty="0" smtClean="0"/>
              <a:t>Sujeita a descargas eletrostáticas (ESD)</a:t>
            </a:r>
          </a:p>
          <a:p>
            <a:r>
              <a:rPr lang="pt-BR" dirty="0" smtClean="0"/>
              <a:t>ESD ocasiona problemas por</a:t>
            </a:r>
          </a:p>
          <a:p>
            <a:pPr lvl="1"/>
            <a:r>
              <a:rPr lang="pt-BR" dirty="0" smtClean="0"/>
              <a:t>Descargas diretas</a:t>
            </a:r>
          </a:p>
          <a:p>
            <a:pPr lvl="1"/>
            <a:r>
              <a:rPr lang="pt-BR" dirty="0" smtClean="0"/>
              <a:t>Descargas indiretas (interferências)</a:t>
            </a:r>
          </a:p>
          <a:p>
            <a:r>
              <a:rPr lang="pt-BR" dirty="0" smtClean="0"/>
              <a:t>Os efeitos da ESD podem ser </a:t>
            </a:r>
          </a:p>
          <a:p>
            <a:pPr lvl="1"/>
            <a:r>
              <a:rPr lang="pt-BR" dirty="0" smtClean="0"/>
              <a:t>Permanentes (destruição ou degradação)</a:t>
            </a:r>
          </a:p>
          <a:p>
            <a:pPr lvl="1"/>
            <a:r>
              <a:rPr lang="pt-BR" dirty="0" smtClean="0"/>
              <a:t>Transitórias</a:t>
            </a:r>
          </a:p>
          <a:p>
            <a:pPr lvl="1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6066" r="63500" b="14878"/>
          <a:stretch/>
        </p:blipFill>
        <p:spPr bwMode="auto">
          <a:xfrm>
            <a:off x="7592968" y="4355901"/>
            <a:ext cx="1911840" cy="1800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488583" y="2200885"/>
            <a:ext cx="2147785" cy="19389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n-lt"/>
              </a:rPr>
              <a:t>ATENÇÃO Dispositivos sensíveis a eletricidade estática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7283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5624" r="4256" b="9306"/>
          <a:stretch/>
        </p:blipFill>
        <p:spPr bwMode="auto">
          <a:xfrm>
            <a:off x="6153386" y="3256734"/>
            <a:ext cx="3418450" cy="4051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Proteção contra ESD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9792" y="1907629"/>
            <a:ext cx="6408712" cy="5472608"/>
          </a:xfrm>
        </p:spPr>
        <p:txBody>
          <a:bodyPr/>
          <a:lstStyle/>
          <a:p>
            <a:r>
              <a:rPr lang="pt-BR" dirty="0" smtClean="0"/>
              <a:t>Uso de uma pulseira </a:t>
            </a:r>
            <a:r>
              <a:rPr lang="pt-BR" dirty="0" err="1" smtClean="0"/>
              <a:t>anti-estática</a:t>
            </a:r>
            <a:r>
              <a:rPr lang="pt-BR" dirty="0" smtClean="0"/>
              <a:t> corretamente conectada a um condutor de proteção ou aterramento</a:t>
            </a:r>
          </a:p>
          <a:p>
            <a:r>
              <a:rPr lang="pt-BR" dirty="0" smtClean="0"/>
              <a:t>Recomendado: contato com uma superfície metálica conectada à terra (Ex.: chassi de um computador corretamente aterrado)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337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Cuidados na utilização!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9792" y="1691605"/>
            <a:ext cx="7056784" cy="5760640"/>
          </a:xfrm>
        </p:spPr>
        <p:txBody>
          <a:bodyPr/>
          <a:lstStyle/>
          <a:p>
            <a:r>
              <a:rPr lang="pt-BR" dirty="0" smtClean="0"/>
              <a:t>Kit projetado para uso com outros dispositivos e interfaces </a:t>
            </a:r>
            <a:r>
              <a:rPr lang="pt-BR" b="1" u="sng" dirty="0" smtClean="0"/>
              <a:t>COMPATÍVEIS</a:t>
            </a:r>
          </a:p>
          <a:p>
            <a:endParaRPr lang="pt-BR" sz="1600" dirty="0" smtClean="0"/>
          </a:p>
          <a:p>
            <a:r>
              <a:rPr lang="pt-BR" dirty="0" smtClean="0"/>
              <a:t>Terminais e conectores de expansão </a:t>
            </a:r>
            <a:r>
              <a:rPr lang="pt-BR" b="1" u="sng" dirty="0" smtClean="0"/>
              <a:t>NÃO</a:t>
            </a:r>
            <a:r>
              <a:rPr lang="pt-BR" dirty="0" smtClean="0"/>
              <a:t> podem ser ligados a qualquer componente, de qualquer forma, com qualquer tensão ou especificação</a:t>
            </a:r>
          </a:p>
          <a:p>
            <a:endParaRPr lang="pt-BR" sz="1400" dirty="0"/>
          </a:p>
          <a:p>
            <a:r>
              <a:rPr lang="pt-BR" dirty="0" smtClean="0"/>
              <a:t>Enquanto energizado, mantenha o kit afastado de objetos metálicos, condutores, fios, grafite, líquidos,...</a:t>
            </a:r>
            <a:endParaRPr lang="en-GB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92" y="1547589"/>
            <a:ext cx="1981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92" y="5008140"/>
            <a:ext cx="1981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819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Abrindo a caixa do kit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59792" y="6477232"/>
            <a:ext cx="907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>
                <a:solidFill>
                  <a:sysClr val="windowText" lastClr="000000"/>
                </a:solidFill>
                <a:latin typeface="+mn-lt"/>
              </a:rPr>
              <a:t>Atenção:</a:t>
            </a: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 Abra o kit com cuidado sobre uma mesa. A placa pode se soltar da caixa e cair.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4" name="Espaço Reservado para Conteú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8727" r="6777" b="12794"/>
          <a:stretch/>
        </p:blipFill>
        <p:spPr bwMode="auto">
          <a:xfrm>
            <a:off x="1367904" y="1627742"/>
            <a:ext cx="7200800" cy="470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Seta para baixo 4"/>
          <p:cNvSpPr/>
          <p:nvPr/>
        </p:nvSpPr>
        <p:spPr>
          <a:xfrm rot="20645512">
            <a:off x="7824889" y="2991031"/>
            <a:ext cx="1296144" cy="1584176"/>
          </a:xfrm>
          <a:prstGeom prst="downArrow">
            <a:avLst>
              <a:gd name="adj1" fmla="val 61181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perspectiveHeroicExtremeRightFacing" fov="5700000">
              <a:rot lat="785530" lon="19823450" rev="3242691"/>
            </a:camera>
            <a:lightRig rig="threePt" dir="t"/>
          </a:scene3d>
          <a:sp3d prstMaterial="plastic">
            <a:bevelT w="196850" h="279400"/>
            <a:bevelB w="5080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eta para baixo 16"/>
          <p:cNvSpPr/>
          <p:nvPr/>
        </p:nvSpPr>
        <p:spPr>
          <a:xfrm rot="20645512">
            <a:off x="7464848" y="4431192"/>
            <a:ext cx="1296144" cy="1584176"/>
          </a:xfrm>
          <a:prstGeom prst="downArrow">
            <a:avLst>
              <a:gd name="adj1" fmla="val 61181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perspectiveHeroicExtremeRightFacing" fov="5700000">
              <a:rot lat="785530" lon="19823450" rev="3242691"/>
            </a:camera>
            <a:lightRig rig="threePt" dir="t"/>
          </a:scene3d>
          <a:sp3d prstMaterial="plastic">
            <a:bevelT w="196850" h="279400"/>
            <a:bevelB w="5080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83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Placa do kit</a:t>
            </a:r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24" b="17253"/>
          <a:stretch/>
        </p:blipFill>
        <p:spPr>
          <a:xfrm>
            <a:off x="1160695" y="2341876"/>
            <a:ext cx="5854008" cy="391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Conector de seta reta 7"/>
          <p:cNvCxnSpPr/>
          <p:nvPr/>
        </p:nvCxnSpPr>
        <p:spPr>
          <a:xfrm flipH="1">
            <a:off x="4329047" y="2081262"/>
            <a:ext cx="252028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 flipV="1">
            <a:off x="5975060" y="5014556"/>
            <a:ext cx="1440160" cy="523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5975060" y="3665438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5841216" y="4690635"/>
            <a:ext cx="15740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089537" y="1619597"/>
            <a:ext cx="2504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Placa FRDM-KL25Z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455859" y="3434605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– mini 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SDA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455859" y="5306813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– mini 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KL25Z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497399" y="4459802"/>
            <a:ext cx="200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Botão de reset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59792" y="6516141"/>
            <a:ext cx="907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>
                <a:solidFill>
                  <a:sysClr val="windowText" lastClr="000000"/>
                </a:solidFill>
                <a:latin typeface="+mn-lt"/>
              </a:rPr>
              <a:t>Observação:</a:t>
            </a: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 Há duas portas USB: uma denominada USB SDA e outra USB KL25Z.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060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Cabo USB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907629"/>
            <a:ext cx="7992888" cy="4733606"/>
          </a:xfrm>
        </p:spPr>
        <p:txBody>
          <a:bodyPr/>
          <a:lstStyle/>
          <a:p>
            <a:r>
              <a:rPr lang="pt-BR" dirty="0" smtClean="0"/>
              <a:t>Necessário um cabo com uma extremidade </a:t>
            </a:r>
            <a:r>
              <a:rPr lang="pt-BR" u="sng" dirty="0" smtClean="0"/>
              <a:t>padrão A</a:t>
            </a:r>
            <a:r>
              <a:rPr lang="pt-BR" dirty="0" smtClean="0"/>
              <a:t> e a outra </a:t>
            </a:r>
            <a:r>
              <a:rPr lang="pt-BR" u="sng" dirty="0" smtClean="0"/>
              <a:t>padrão </a:t>
            </a:r>
            <a:r>
              <a:rPr lang="pt-BR" u="sng" dirty="0" err="1" smtClean="0"/>
              <a:t>mini-B</a:t>
            </a:r>
            <a:r>
              <a:rPr lang="pt-BR" dirty="0" smtClean="0"/>
              <a:t>.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3491805"/>
            <a:ext cx="3168352" cy="237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0312" y="3851845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aralelogramo 5"/>
          <p:cNvSpPr/>
          <p:nvPr/>
        </p:nvSpPr>
        <p:spPr>
          <a:xfrm rot="826404" flipH="1">
            <a:off x="3485450" y="3588998"/>
            <a:ext cx="942846" cy="965024"/>
          </a:xfrm>
          <a:prstGeom prst="parallelogram">
            <a:avLst>
              <a:gd name="adj" fmla="val 27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aixaDeTexto 19"/>
          <p:cNvSpPr txBox="1"/>
          <p:nvPr/>
        </p:nvSpPr>
        <p:spPr>
          <a:xfrm>
            <a:off x="840684" y="3145833"/>
            <a:ext cx="1630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Padrão USB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Tipo A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256336" y="3145833"/>
            <a:ext cx="1630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Padrão USB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Tipo </a:t>
            </a:r>
            <a:r>
              <a:rPr lang="pt-BR" dirty="0" err="1" smtClean="0">
                <a:solidFill>
                  <a:sysClr val="windowText" lastClr="000000"/>
                </a:solidFill>
                <a:latin typeface="+mn-lt"/>
              </a:rPr>
              <a:t>mini-B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2052" name="Picture 4" descr="http://www.ocp.com/product_search/images/products/photos/71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29" y="5726224"/>
            <a:ext cx="1542833" cy="115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7930584" y="6652621"/>
            <a:ext cx="147492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Tipo </a:t>
            </a:r>
            <a:r>
              <a:rPr lang="pt-BR" dirty="0" err="1" smtClean="0">
                <a:solidFill>
                  <a:sysClr val="windowText" lastClr="000000"/>
                </a:solidFill>
                <a:latin typeface="+mn-lt"/>
              </a:rPr>
              <a:t>micro-B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7776616" y="5480489"/>
            <a:ext cx="1800200" cy="168018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7776616" y="5480489"/>
            <a:ext cx="1800200" cy="168018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8" name="Picture 10" descr="http://upload.wikimedia.org/wikipedia/commons/thumb/c/cb/Types-usb_new.svg/271px-Types-usb_new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35" y="4942804"/>
            <a:ext cx="25812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3210308" y="6084093"/>
            <a:ext cx="504056" cy="432046"/>
            <a:chOff x="7272560" y="3227775"/>
            <a:chExt cx="1800200" cy="1680187"/>
          </a:xfrm>
        </p:grpSpPr>
        <p:cxnSp>
          <p:nvCxnSpPr>
            <p:cNvPr id="33" name="Conector reto 32"/>
            <p:cNvCxnSpPr/>
            <p:nvPr/>
          </p:nvCxnSpPr>
          <p:spPr>
            <a:xfrm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V="1"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3210308" y="6876183"/>
            <a:ext cx="504056" cy="432046"/>
            <a:chOff x="7272560" y="3227775"/>
            <a:chExt cx="1800200" cy="1680187"/>
          </a:xfrm>
        </p:grpSpPr>
        <p:cxnSp>
          <p:nvCxnSpPr>
            <p:cNvPr id="37" name="Conector reto 36"/>
            <p:cNvCxnSpPr/>
            <p:nvPr/>
          </p:nvCxnSpPr>
          <p:spPr>
            <a:xfrm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V="1"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o 38"/>
          <p:cNvGrpSpPr/>
          <p:nvPr/>
        </p:nvGrpSpPr>
        <p:grpSpPr>
          <a:xfrm>
            <a:off x="4360768" y="6876181"/>
            <a:ext cx="504056" cy="432046"/>
            <a:chOff x="7272560" y="3227775"/>
            <a:chExt cx="1800200" cy="1680187"/>
          </a:xfrm>
        </p:grpSpPr>
        <p:cxnSp>
          <p:nvCxnSpPr>
            <p:cNvPr id="40" name="Conector reto 39"/>
            <p:cNvCxnSpPr/>
            <p:nvPr/>
          </p:nvCxnSpPr>
          <p:spPr>
            <a:xfrm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V="1"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upo 41"/>
          <p:cNvGrpSpPr/>
          <p:nvPr/>
        </p:nvGrpSpPr>
        <p:grpSpPr>
          <a:xfrm>
            <a:off x="4362436" y="5219997"/>
            <a:ext cx="504056" cy="432046"/>
            <a:chOff x="7272560" y="3227775"/>
            <a:chExt cx="1800200" cy="1680187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CaixaDeTexto 44"/>
          <p:cNvSpPr txBox="1"/>
          <p:nvPr/>
        </p:nvSpPr>
        <p:spPr>
          <a:xfrm>
            <a:off x="6696496" y="3988310"/>
            <a:ext cx="2705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PS3, Câmeras fotográficas, HDs externos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472360" y="5724053"/>
            <a:ext cx="22731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u="sng" dirty="0" smtClean="0">
                <a:solidFill>
                  <a:sysClr val="windowText" lastClr="000000"/>
                </a:solidFill>
                <a:latin typeface="+mn-lt"/>
              </a:rPr>
              <a:t>Atenção: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USB tipo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Micro-B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, usado como carregador de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smartfones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, não é compatível!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396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Microcontroladores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pt-BR" dirty="0" smtClean="0"/>
              <a:t>Um pouco de história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 smtClean="0"/>
              <a:t>Conceito de arquitetura de um microcontrolador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 smtClean="0"/>
              <a:t>Arquiteturas consagradas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 smtClean="0"/>
              <a:t>ARM e sua arquitetura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 smtClean="0"/>
              <a:t>O microcontrolador ARM CORTEX M0+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60947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Ligando ao PC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720080"/>
          </a:xfrm>
        </p:spPr>
        <p:txBody>
          <a:bodyPr/>
          <a:lstStyle/>
          <a:p>
            <a:r>
              <a:rPr lang="pt-BR" dirty="0" smtClean="0"/>
              <a:t>Cabo USB </a:t>
            </a:r>
            <a:r>
              <a:rPr lang="pt-BR" dirty="0"/>
              <a:t>padrão </a:t>
            </a:r>
            <a:r>
              <a:rPr lang="pt-BR" dirty="0" err="1"/>
              <a:t>mini-B</a:t>
            </a:r>
            <a:r>
              <a:rPr lang="pt-BR" dirty="0"/>
              <a:t> </a:t>
            </a:r>
            <a:r>
              <a:rPr lang="pt-BR" dirty="0" smtClean="0"/>
              <a:t>ligado na porta USB SDA</a:t>
            </a:r>
            <a:endParaRPr lang="en-GB" dirty="0"/>
          </a:p>
        </p:txBody>
      </p:sp>
      <p:grpSp>
        <p:nvGrpSpPr>
          <p:cNvPr id="9" name="Grupo 8"/>
          <p:cNvGrpSpPr/>
          <p:nvPr/>
        </p:nvGrpSpPr>
        <p:grpSpPr>
          <a:xfrm>
            <a:off x="503808" y="2267669"/>
            <a:ext cx="8302567" cy="4239292"/>
            <a:chOff x="503808" y="2555701"/>
            <a:chExt cx="8302567" cy="4239292"/>
          </a:xfrm>
        </p:grpSpPr>
        <p:sp>
          <p:nvSpPr>
            <p:cNvPr id="6" name="Paralelogramo 5"/>
            <p:cNvSpPr/>
            <p:nvPr/>
          </p:nvSpPr>
          <p:spPr>
            <a:xfrm rot="826404" flipH="1">
              <a:off x="3485450" y="3007604"/>
              <a:ext cx="942846" cy="965024"/>
            </a:xfrm>
            <a:prstGeom prst="parallelogram">
              <a:avLst>
                <a:gd name="adj" fmla="val 278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70" name="Picture 2" descr="http://www.freescale.com/files/graphic/block_diagram/products/software_tools/FRDM-KL25Z_BDT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5" t="8495" r="6077" b="4831"/>
            <a:stretch/>
          </p:blipFill>
          <p:spPr bwMode="auto">
            <a:xfrm>
              <a:off x="3235569" y="2555701"/>
              <a:ext cx="5570806" cy="3727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www.cablestogo.com/static/content/images/resources/connector-guides/450/066_usb_mini_b_m_to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5857" y="3965453"/>
              <a:ext cx="2414042" cy="241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Conector de seta reta 15"/>
            <p:cNvCxnSpPr/>
            <p:nvPr/>
          </p:nvCxnSpPr>
          <p:spPr>
            <a:xfrm flipV="1">
              <a:off x="2269035" y="5430691"/>
              <a:ext cx="1080864" cy="72008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503808" y="5963996"/>
              <a:ext cx="17652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USB – mini B</a:t>
              </a:r>
            </a:p>
            <a:p>
              <a:pPr algn="ctr"/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USB SDA</a:t>
              </a:r>
              <a:endParaRPr lang="en-GB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21" name="Espaço Reservado para Conteúdo 3"/>
          <p:cNvSpPr txBox="1">
            <a:spLocks/>
          </p:cNvSpPr>
          <p:nvPr/>
        </p:nvSpPr>
        <p:spPr bwMode="auto">
          <a:xfrm>
            <a:off x="359792" y="6660157"/>
            <a:ext cx="9074150" cy="9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Ligue a porta USB padrão A no microcomputador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672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Recursos e programa de demonstração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720080"/>
          </a:xfrm>
        </p:spPr>
        <p:txBody>
          <a:bodyPr/>
          <a:lstStyle/>
          <a:p>
            <a:r>
              <a:rPr lang="pt-BR" sz="2800" dirty="0" smtClean="0"/>
              <a:t>O microcontrolador já vem programado com um exemplo dos periféricos embutidos na placa do kit</a:t>
            </a:r>
            <a:endParaRPr lang="en-GB" sz="2800" dirty="0"/>
          </a:p>
        </p:txBody>
      </p:sp>
      <p:sp>
        <p:nvSpPr>
          <p:cNvPr id="6" name="Paralelogramo 5"/>
          <p:cNvSpPr/>
          <p:nvPr/>
        </p:nvSpPr>
        <p:spPr>
          <a:xfrm rot="826404" flipH="1">
            <a:off x="3485450" y="2719572"/>
            <a:ext cx="942846" cy="965024"/>
          </a:xfrm>
          <a:prstGeom prst="parallelogram">
            <a:avLst>
              <a:gd name="adj" fmla="val 27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FRDM-KL25Z_AB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 b="3918"/>
          <a:stretch/>
        </p:blipFill>
        <p:spPr bwMode="auto">
          <a:xfrm>
            <a:off x="264690" y="2921491"/>
            <a:ext cx="6238875" cy="39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de seta reta 11"/>
          <p:cNvCxnSpPr/>
          <p:nvPr/>
        </p:nvCxnSpPr>
        <p:spPr>
          <a:xfrm flipH="1">
            <a:off x="5840211" y="3125737"/>
            <a:ext cx="1247694" cy="7534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840512" y="2555701"/>
            <a:ext cx="2536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“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Touch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slider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”</a:t>
            </a:r>
          </a:p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Capacitivo:</a:t>
            </a:r>
          </a:p>
          <a:p>
            <a:pPr algn="ctr"/>
            <a:r>
              <a:rPr lang="pt-BR" sz="2000" u="sng" dirty="0" smtClean="0">
                <a:solidFill>
                  <a:sysClr val="windowText" lastClr="000000"/>
                </a:solidFill>
                <a:latin typeface="+mn-lt"/>
              </a:rPr>
              <a:t>Passe o dedo sobre a superfície.</a:t>
            </a:r>
            <a:endParaRPr lang="en-GB" sz="2000" u="sng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 flipV="1">
            <a:off x="3744168" y="4464564"/>
            <a:ext cx="3496137" cy="6651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7192428" y="4898836"/>
            <a:ext cx="253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Microcontrolador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H="1" flipV="1">
            <a:off x="4392240" y="5469266"/>
            <a:ext cx="2895943" cy="332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7240305" y="5570986"/>
            <a:ext cx="253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LED RGB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 flipH="1" flipV="1">
            <a:off x="2952080" y="5868069"/>
            <a:ext cx="3913748" cy="4419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696496" y="607923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Acelerômetro 3D</a:t>
            </a:r>
          </a:p>
          <a:p>
            <a:pPr algn="ctr"/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Micro-máquina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MEMS:</a:t>
            </a:r>
          </a:p>
          <a:p>
            <a:pPr algn="ctr"/>
            <a:r>
              <a:rPr lang="pt-BR" sz="2000" u="sng" dirty="0" smtClean="0">
                <a:solidFill>
                  <a:sysClr val="windowText" lastClr="000000"/>
                </a:solidFill>
                <a:latin typeface="+mn-lt"/>
              </a:rPr>
              <a:t>Incline a placa.</a:t>
            </a:r>
            <a:endParaRPr lang="en-GB" sz="2000" u="sng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 flipH="1" flipV="1">
            <a:off x="4087700" y="6732165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4303724" y="6876181"/>
            <a:ext cx="253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Conectores de expansão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Arduino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R3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29" name="Conector de seta reta 28"/>
          <p:cNvCxnSpPr>
            <a:endCxn id="8194" idx="1"/>
          </p:cNvCxnSpPr>
          <p:nvPr/>
        </p:nvCxnSpPr>
        <p:spPr>
          <a:xfrm flipV="1">
            <a:off x="264690" y="4898836"/>
            <a:ext cx="0" cy="215329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71760" y="7052135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Botão de RESET: </a:t>
            </a:r>
            <a:r>
              <a:rPr lang="pt-BR" sz="2000" u="sng" dirty="0" smtClean="0">
                <a:solidFill>
                  <a:sysClr val="windowText" lastClr="000000"/>
                </a:solidFill>
                <a:latin typeface="+mn-lt"/>
              </a:rPr>
              <a:t>Pressione.</a:t>
            </a:r>
            <a:endParaRPr lang="en-GB" sz="2000" u="sng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 flipH="1" flipV="1">
            <a:off x="3528144" y="6732165"/>
            <a:ext cx="667568" cy="4979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>
            <a:stCxn id="8194" idx="1"/>
          </p:cNvCxnSpPr>
          <p:nvPr/>
        </p:nvCxnSpPr>
        <p:spPr>
          <a:xfrm>
            <a:off x="264690" y="4898836"/>
            <a:ext cx="38313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325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Enquanto isso, no seu computador...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4"/>
            <a:ext cx="9001000" cy="3207231"/>
          </a:xfrm>
        </p:spPr>
        <p:txBody>
          <a:bodyPr/>
          <a:lstStyle/>
          <a:p>
            <a:r>
              <a:rPr lang="pt-BR" sz="2800" dirty="0" smtClean="0"/>
              <a:t>Surge um flash-drive junto aos demais dispositivos do seu computador</a:t>
            </a:r>
          </a:p>
          <a:p>
            <a:r>
              <a:rPr lang="pt-BR" sz="2800" dirty="0" smtClean="0"/>
              <a:t>Esse drive será utilizado para gravar novos programas no microcontrolador KL25Z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t="50000" r="19422" b="18583"/>
          <a:stretch/>
        </p:blipFill>
        <p:spPr bwMode="auto">
          <a:xfrm>
            <a:off x="2376016" y="3721195"/>
            <a:ext cx="7074219" cy="341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a direita 2"/>
          <p:cNvSpPr/>
          <p:nvPr/>
        </p:nvSpPr>
        <p:spPr>
          <a:xfrm rot="13017460">
            <a:off x="7425075" y="5910756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/>
          <p:cNvSpPr txBox="1"/>
          <p:nvPr/>
        </p:nvSpPr>
        <p:spPr>
          <a:xfrm>
            <a:off x="5765484" y="6660157"/>
            <a:ext cx="224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Abra esse disco!</a:t>
            </a:r>
            <a:endParaRPr lang="en-GB" b="1" u="sng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3465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Conteúdo do drive FRDM-KL25Z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4"/>
            <a:ext cx="9001000" cy="3207231"/>
          </a:xfrm>
        </p:spPr>
        <p:txBody>
          <a:bodyPr/>
          <a:lstStyle/>
          <a:p>
            <a:r>
              <a:rPr lang="pt-BR" sz="2800" dirty="0" smtClean="0"/>
              <a:t>Alguns arquivos são links para páginas de internet</a:t>
            </a:r>
          </a:p>
          <a:p>
            <a:r>
              <a:rPr lang="pt-BR" sz="2800" dirty="0" smtClean="0"/>
              <a:t>Outros arquivos são os drivers de uma porta serial virtual que você precisa instalar no seu Windows</a:t>
            </a:r>
            <a:endParaRPr lang="en-GB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97238" y="6549240"/>
            <a:ext cx="2731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Drivers da porta serial virtual</a:t>
            </a:r>
            <a:endParaRPr lang="en-GB" b="1" u="sng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41"/>
          <a:stretch/>
        </p:blipFill>
        <p:spPr bwMode="auto">
          <a:xfrm>
            <a:off x="1710120" y="3780436"/>
            <a:ext cx="7181850" cy="270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a direita 2"/>
          <p:cNvSpPr/>
          <p:nvPr/>
        </p:nvSpPr>
        <p:spPr>
          <a:xfrm rot="18928846">
            <a:off x="2572295" y="6257428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ta para a direita 7"/>
          <p:cNvSpPr/>
          <p:nvPr/>
        </p:nvSpPr>
        <p:spPr>
          <a:xfrm rot="13017460">
            <a:off x="4838588" y="5786767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ta para a direita 8"/>
          <p:cNvSpPr/>
          <p:nvPr/>
        </p:nvSpPr>
        <p:spPr>
          <a:xfrm rot="8405745">
            <a:off x="4689860" y="4094461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ixaDeTexto 9"/>
          <p:cNvSpPr txBox="1"/>
          <p:nvPr/>
        </p:nvSpPr>
        <p:spPr>
          <a:xfrm>
            <a:off x="5517952" y="3339152"/>
            <a:ext cx="82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Links</a:t>
            </a:r>
            <a:endParaRPr lang="en-GB" b="1" u="sng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19832" y="654924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Arquivo de </a:t>
            </a:r>
            <a:r>
              <a:rPr lang="pt-BR" b="1" i="1" u="sng" dirty="0" smtClean="0">
                <a:solidFill>
                  <a:sysClr val="windowText" lastClr="000000"/>
                </a:solidFill>
                <a:latin typeface="+mn-lt"/>
              </a:rPr>
              <a:t>Status</a:t>
            </a:r>
            <a:endParaRPr lang="en-GB" b="1" i="1" u="sng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4680272" y="5003973"/>
            <a:ext cx="144016" cy="50405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have direita 11"/>
          <p:cNvSpPr/>
          <p:nvPr/>
        </p:nvSpPr>
        <p:spPr>
          <a:xfrm>
            <a:off x="4704813" y="5660428"/>
            <a:ext cx="144016" cy="26302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33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Enquanto isso, no seu computador (2)...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5688632" cy="5760640"/>
          </a:xfrm>
        </p:spPr>
        <p:txBody>
          <a:bodyPr/>
          <a:lstStyle/>
          <a:p>
            <a:r>
              <a:rPr lang="pt-BR" sz="2800" dirty="0" smtClean="0"/>
              <a:t>No gerenciador de dispositivos do Windows</a:t>
            </a:r>
          </a:p>
          <a:p>
            <a:pPr lvl="1"/>
            <a:r>
              <a:rPr lang="pt-BR" sz="2400" dirty="0" smtClean="0"/>
              <a:t>Surge uma nova porta serial virtual </a:t>
            </a:r>
            <a:r>
              <a:rPr lang="pt-BR" sz="2400" dirty="0" err="1" smtClean="0"/>
              <a:t>PEMicro</a:t>
            </a:r>
            <a:r>
              <a:rPr lang="pt-BR" sz="2400" dirty="0" smtClean="0"/>
              <a:t>/</a:t>
            </a:r>
            <a:r>
              <a:rPr lang="pt-BR" sz="2400" dirty="0" err="1" smtClean="0"/>
              <a:t>Freescale</a:t>
            </a:r>
            <a:r>
              <a:rPr lang="pt-BR" sz="2400" dirty="0" smtClean="0"/>
              <a:t> – CDC Seria </a:t>
            </a:r>
            <a:r>
              <a:rPr lang="pt-BR" sz="2400" dirty="0" err="1" smtClean="0"/>
              <a:t>Port</a:t>
            </a:r>
            <a:endParaRPr lang="pt-BR" sz="2400" dirty="0"/>
          </a:p>
          <a:p>
            <a:pPr lvl="1"/>
            <a:r>
              <a:rPr lang="pt-BR" sz="2800" dirty="0" smtClean="0"/>
              <a:t>Porta serial é utilizada para que o microcontrolador KL25Z possa enviar dados e receber comandos a partir do computador pela porta USB SDA</a:t>
            </a:r>
          </a:p>
          <a:p>
            <a:pPr lvl="1"/>
            <a:r>
              <a:rPr lang="pt-BR" dirty="0" smtClean="0"/>
              <a:t>Clique </a:t>
            </a:r>
            <a:r>
              <a:rPr lang="pt-BR" dirty="0"/>
              <a:t>com o botão direito do mouse sobre </a:t>
            </a:r>
            <a:r>
              <a:rPr lang="pt-BR" i="1" dirty="0" err="1"/>
              <a:t>PEMicro</a:t>
            </a:r>
            <a:r>
              <a:rPr lang="pt-BR" i="1" dirty="0"/>
              <a:t>/</a:t>
            </a:r>
            <a:r>
              <a:rPr lang="pt-BR" i="1" dirty="0" err="1"/>
              <a:t>Freescale</a:t>
            </a:r>
            <a:r>
              <a:rPr lang="pt-BR" i="1" dirty="0"/>
              <a:t> – CDC Serial </a:t>
            </a:r>
            <a:r>
              <a:rPr lang="pt-BR" i="1" dirty="0" err="1"/>
              <a:t>Port</a:t>
            </a:r>
            <a:r>
              <a:rPr lang="pt-BR" dirty="0"/>
              <a:t> </a:t>
            </a:r>
            <a:r>
              <a:rPr lang="pt-BR" dirty="0">
                <a:sym typeface="Wingdings" panose="05000000000000000000" pitchFamily="2" charset="2"/>
              </a:rPr>
              <a:t> Escolha </a:t>
            </a:r>
            <a:r>
              <a:rPr lang="pt-BR" i="1" dirty="0">
                <a:sym typeface="Wingdings" panose="05000000000000000000" pitchFamily="2" charset="2"/>
              </a:rPr>
              <a:t>Update Driver Software</a:t>
            </a:r>
            <a:r>
              <a:rPr lang="pt-BR" dirty="0">
                <a:sym typeface="Wingdings" panose="05000000000000000000" pitchFamily="2" charset="2"/>
              </a:rPr>
              <a:t>...</a:t>
            </a:r>
            <a:endParaRPr lang="en-GB" dirty="0"/>
          </a:p>
          <a:p>
            <a:pPr lvl="1"/>
            <a:endParaRPr lang="en-GB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24" y="1763613"/>
            <a:ext cx="3429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a direita 4"/>
          <p:cNvSpPr/>
          <p:nvPr/>
        </p:nvSpPr>
        <p:spPr>
          <a:xfrm rot="13017460">
            <a:off x="7574893" y="5393334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70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Instalação do driver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01000" cy="4896544"/>
          </a:xfrm>
        </p:spPr>
        <p:txBody>
          <a:bodyPr/>
          <a:lstStyle/>
          <a:p>
            <a:r>
              <a:rPr lang="pt-BR" sz="2800" dirty="0" smtClean="0"/>
              <a:t>Escolha </a:t>
            </a:r>
            <a:r>
              <a:rPr lang="pt-BR" sz="2800" i="1" dirty="0" err="1" smtClean="0"/>
              <a:t>Browse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my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computer</a:t>
            </a:r>
            <a:r>
              <a:rPr lang="pt-BR" sz="2800" i="1" dirty="0" smtClean="0"/>
              <a:t> for driver software</a:t>
            </a:r>
            <a:r>
              <a:rPr lang="pt-BR" sz="2800" dirty="0" smtClean="0"/>
              <a:t>...</a:t>
            </a:r>
            <a:endParaRPr lang="en-GB" sz="28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52" y="3059757"/>
            <a:ext cx="59817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 rot="13017460">
            <a:off x="6854813" y="5669400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530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Instalação do driver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547589"/>
            <a:ext cx="9001000" cy="4896544"/>
          </a:xfrm>
        </p:spPr>
        <p:txBody>
          <a:bodyPr/>
          <a:lstStyle/>
          <a:p>
            <a:r>
              <a:rPr lang="pt-BR" sz="2800" dirty="0" smtClean="0"/>
              <a:t>Navegue pelo seu computador e escolha o drive FRDM-KL25Z</a:t>
            </a:r>
          </a:p>
          <a:p>
            <a:r>
              <a:rPr lang="pt-BR" sz="2800" dirty="0" smtClean="0"/>
              <a:t>Clique em</a:t>
            </a:r>
          </a:p>
          <a:p>
            <a:pPr marL="0" indent="0">
              <a:buNone/>
            </a:pPr>
            <a:r>
              <a:rPr lang="pt-BR" sz="2800" dirty="0"/>
              <a:t> </a:t>
            </a:r>
            <a:r>
              <a:rPr lang="pt-BR" sz="2800" dirty="0" smtClean="0"/>
              <a:t>    </a:t>
            </a:r>
            <a:r>
              <a:rPr lang="pt-BR" sz="2800" i="1" dirty="0" smtClean="0"/>
              <a:t>Next</a:t>
            </a:r>
            <a:endParaRPr lang="en-GB" sz="2800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"/>
          <a:stretch/>
        </p:blipFill>
        <p:spPr bwMode="auto">
          <a:xfrm>
            <a:off x="2736057" y="2051645"/>
            <a:ext cx="6574998" cy="543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 rot="13017460">
            <a:off x="6062725" y="6185422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65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Instalação do driver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547589"/>
            <a:ext cx="9001000" cy="4896544"/>
          </a:xfrm>
        </p:spPr>
        <p:txBody>
          <a:bodyPr/>
          <a:lstStyle/>
          <a:p>
            <a:r>
              <a:rPr lang="pt-BR" sz="2800" dirty="0" smtClean="0"/>
              <a:t>Clique em </a:t>
            </a:r>
            <a:r>
              <a:rPr lang="pt-BR" sz="2800" i="1" dirty="0" smtClean="0"/>
              <a:t>Always </a:t>
            </a:r>
            <a:r>
              <a:rPr lang="pt-BR" sz="2800" i="1" dirty="0" err="1" smtClean="0"/>
              <a:t>trust</a:t>
            </a:r>
            <a:r>
              <a:rPr lang="pt-BR" sz="2800" i="1" dirty="0" smtClean="0"/>
              <a:t> software </a:t>
            </a:r>
            <a:r>
              <a:rPr lang="pt-BR" sz="2800" i="1" dirty="0" err="1" smtClean="0"/>
              <a:t>from</a:t>
            </a:r>
            <a:r>
              <a:rPr lang="pt-BR" sz="2800" i="1" dirty="0" smtClean="0"/>
              <a:t> ‘PE </a:t>
            </a:r>
            <a:r>
              <a:rPr lang="pt-BR" sz="2800" i="1" dirty="0" err="1" smtClean="0"/>
              <a:t>Microcomputer</a:t>
            </a:r>
            <a:r>
              <a:rPr lang="pt-BR" sz="2800" i="1" dirty="0" smtClean="0"/>
              <a:t> Systems, Inc.’ </a:t>
            </a:r>
            <a:r>
              <a:rPr lang="pt-BR" sz="2800" dirty="0" smtClean="0"/>
              <a:t>e </a:t>
            </a:r>
            <a:r>
              <a:rPr lang="pt-BR" sz="2800" i="1" dirty="0" err="1" smtClean="0"/>
              <a:t>Install</a:t>
            </a:r>
            <a:endParaRPr lang="en-GB" sz="2800" i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2589213"/>
            <a:ext cx="55530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 rot="13017460">
            <a:off x="1002678" y="4164366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ta para a direita 7"/>
          <p:cNvSpPr/>
          <p:nvPr/>
        </p:nvSpPr>
        <p:spPr>
          <a:xfrm rot="13017460">
            <a:off x="4982605" y="4147259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790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Driver instalado com sucesso no Win7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547589"/>
            <a:ext cx="9001000" cy="4896544"/>
          </a:xfrm>
        </p:spPr>
        <p:txBody>
          <a:bodyPr/>
          <a:lstStyle/>
          <a:p>
            <a:r>
              <a:rPr lang="pt-BR" sz="2800" dirty="0" smtClean="0"/>
              <a:t>Se tudo correr como esperado...</a:t>
            </a:r>
          </a:p>
          <a:p>
            <a:endParaRPr lang="pt-BR" sz="2800" i="1" dirty="0"/>
          </a:p>
          <a:p>
            <a:endParaRPr lang="pt-BR" sz="2800" i="1" dirty="0" smtClean="0"/>
          </a:p>
          <a:p>
            <a:endParaRPr lang="pt-BR" sz="2800" i="1" dirty="0"/>
          </a:p>
          <a:p>
            <a:endParaRPr lang="pt-BR" sz="2800" i="1" dirty="0" smtClean="0"/>
          </a:p>
          <a:p>
            <a:endParaRPr lang="pt-BR" sz="2800" i="1" dirty="0"/>
          </a:p>
          <a:p>
            <a:r>
              <a:rPr lang="pt-BR" sz="2800" dirty="0" smtClean="0"/>
              <a:t>Atenção: Observe no gerenciador de dispositivos do seu computador , na seção Portas, o nome e número da porta serial instalada, por exemplo: COM3, COM2 ou COM4. </a:t>
            </a:r>
            <a:r>
              <a:rPr lang="pt-BR" sz="2800" b="1" u="sng" dirty="0" smtClean="0"/>
              <a:t>Anote esse nome para uso futuro.</a:t>
            </a:r>
            <a:endParaRPr lang="en-GB" sz="2800" b="1" u="sng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799952" y="2195661"/>
            <a:ext cx="5981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937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41"/>
          <a:stretch/>
        </p:blipFill>
        <p:spPr bwMode="auto">
          <a:xfrm>
            <a:off x="-1728440" y="2797910"/>
            <a:ext cx="9861963" cy="371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Visitando o site da </a:t>
            </a:r>
            <a:r>
              <a:rPr lang="pt-BR" i="1" dirty="0" err="1" smtClean="0"/>
              <a:t>freescale</a:t>
            </a:r>
            <a:endParaRPr lang="pt-BR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547589"/>
            <a:ext cx="9001000" cy="4896544"/>
          </a:xfrm>
        </p:spPr>
        <p:txBody>
          <a:bodyPr/>
          <a:lstStyle/>
          <a:p>
            <a:r>
              <a:rPr lang="pt-BR" sz="2800" dirty="0" smtClean="0"/>
              <a:t>No drive FRDM-KL25Z, clique duas vezes sobre o arquivo FSL_WEB.HTM</a:t>
            </a:r>
            <a:endParaRPr lang="en-GB" sz="2800" i="1" dirty="0"/>
          </a:p>
        </p:txBody>
      </p:sp>
      <p:sp>
        <p:nvSpPr>
          <p:cNvPr id="9" name="Seta para a direita 8"/>
          <p:cNvSpPr/>
          <p:nvPr/>
        </p:nvSpPr>
        <p:spPr>
          <a:xfrm rot="8405745">
            <a:off x="2169580" y="3537222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ixaDeTexto 9"/>
          <p:cNvSpPr txBox="1"/>
          <p:nvPr/>
        </p:nvSpPr>
        <p:spPr>
          <a:xfrm>
            <a:off x="5517952" y="3339152"/>
            <a:ext cx="82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Links</a:t>
            </a:r>
            <a:endParaRPr lang="en-GB" b="1" u="sng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014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A. Senta que lá vem história...</a:t>
            </a:r>
            <a:endParaRPr lang="en-GB" dirty="0"/>
          </a:p>
        </p:txBody>
      </p:sp>
      <p:sp>
        <p:nvSpPr>
          <p:cNvPr id="3" name="Seta para a direita 2"/>
          <p:cNvSpPr/>
          <p:nvPr/>
        </p:nvSpPr>
        <p:spPr>
          <a:xfrm rot="16200000" flipH="1">
            <a:off x="-486469" y="5885904"/>
            <a:ext cx="2052810" cy="1079872"/>
          </a:xfrm>
          <a:prstGeom prst="rightArrow">
            <a:avLst>
              <a:gd name="adj1" fmla="val 62931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Computação Pessoal</a:t>
            </a:r>
            <a:endParaRPr lang="en-GB" sz="20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dirty="0" smtClean="0"/>
              <a:t>Computadores</a:t>
            </a:r>
          </a:p>
          <a:p>
            <a:pPr lvl="1"/>
            <a:r>
              <a:rPr lang="pt-BR" dirty="0" smtClean="0"/>
              <a:t>1944, Howard </a:t>
            </a:r>
            <a:r>
              <a:rPr lang="pt-BR" dirty="0" err="1" smtClean="0"/>
              <a:t>Aiken</a:t>
            </a:r>
            <a:r>
              <a:rPr lang="pt-BR" dirty="0" smtClean="0"/>
              <a:t> e Grace </a:t>
            </a:r>
            <a:r>
              <a:rPr lang="pt-BR" dirty="0" err="1" smtClean="0"/>
              <a:t>Hooper</a:t>
            </a:r>
            <a:r>
              <a:rPr lang="pt-BR" dirty="0" smtClean="0"/>
              <a:t>, </a:t>
            </a:r>
            <a:r>
              <a:rPr lang="pt-BR" dirty="0" err="1" smtClean="0"/>
              <a:t>Harward</a:t>
            </a:r>
            <a:r>
              <a:rPr lang="pt-BR" dirty="0" smtClean="0"/>
              <a:t> Mark I (eletromecânico) – surgimento do primeiro “bug” </a:t>
            </a:r>
          </a:p>
          <a:p>
            <a:pPr lvl="1"/>
            <a:r>
              <a:rPr lang="pt-BR" dirty="0" smtClean="0"/>
              <a:t>1943-46, </a:t>
            </a:r>
            <a:r>
              <a:rPr lang="pt-BR" dirty="0" err="1" smtClean="0"/>
              <a:t>Colossus</a:t>
            </a:r>
            <a:r>
              <a:rPr lang="pt-BR" dirty="0" smtClean="0"/>
              <a:t> e ENIAC Computer, com válvulas</a:t>
            </a:r>
          </a:p>
          <a:p>
            <a:pPr lvl="1"/>
            <a:r>
              <a:rPr lang="pt-BR" dirty="0" smtClean="0"/>
              <a:t>1953, primeiro computador da IBM</a:t>
            </a:r>
          </a:p>
          <a:p>
            <a:pPr lvl="1"/>
            <a:r>
              <a:rPr lang="pt-BR" dirty="0" smtClean="0"/>
              <a:t>Década de 1960, computadores com circuitos integrados</a:t>
            </a:r>
          </a:p>
          <a:p>
            <a:pPr lvl="1"/>
            <a:r>
              <a:rPr lang="pt-BR" dirty="0" smtClean="0"/>
              <a:t>Década de 1970, primeiros computadores pessoais</a:t>
            </a:r>
          </a:p>
          <a:p>
            <a:pPr lvl="1"/>
            <a:r>
              <a:rPr lang="pt-BR" dirty="0" smtClean="0"/>
              <a:t>Década de 1980, consagram-se algumas arquiteturas (IBM PC, Macintosh) para computadores pessoais</a:t>
            </a:r>
          </a:p>
          <a:p>
            <a:pPr marL="503238" lvl="1" indent="0">
              <a:buNone/>
            </a:pPr>
            <a:endParaRPr lang="pt-B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41"/>
          <a:stretch/>
        </p:blipFill>
        <p:spPr bwMode="auto">
          <a:xfrm>
            <a:off x="-1728440" y="3092438"/>
            <a:ext cx="9861963" cy="371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Visitando o site da </a:t>
            </a:r>
            <a:r>
              <a:rPr lang="pt-BR" i="1" dirty="0" err="1" smtClean="0"/>
              <a:t>freescale</a:t>
            </a:r>
            <a:endParaRPr lang="pt-BR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547589"/>
            <a:ext cx="9001000" cy="4896544"/>
          </a:xfrm>
        </p:spPr>
        <p:txBody>
          <a:bodyPr/>
          <a:lstStyle/>
          <a:p>
            <a:r>
              <a:rPr lang="pt-BR" sz="2800" dirty="0" smtClean="0"/>
              <a:t>No drive FRDM-KL25Z, clique duas vezes sobre o arquivo FSL_WEB.HTM</a:t>
            </a:r>
          </a:p>
          <a:p>
            <a:r>
              <a:rPr lang="pt-BR" sz="2800" dirty="0" smtClean="0"/>
              <a:t>Seu </a:t>
            </a:r>
            <a:r>
              <a:rPr lang="pt-BR" sz="2800" i="1" dirty="0" smtClean="0"/>
              <a:t>browser</a:t>
            </a:r>
            <a:r>
              <a:rPr lang="pt-BR" sz="2800" dirty="0" smtClean="0"/>
              <a:t> deve abrir a página do kit na </a:t>
            </a:r>
            <a:r>
              <a:rPr lang="pt-BR" sz="2800" i="1" dirty="0" err="1" smtClean="0"/>
              <a:t>freescale</a:t>
            </a:r>
            <a:endParaRPr lang="en-GB" sz="2800" i="1" dirty="0"/>
          </a:p>
        </p:txBody>
      </p:sp>
      <p:sp>
        <p:nvSpPr>
          <p:cNvPr id="9" name="Seta para a direita 8"/>
          <p:cNvSpPr/>
          <p:nvPr/>
        </p:nvSpPr>
        <p:spPr>
          <a:xfrm rot="8405745">
            <a:off x="2169580" y="3831750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ixaDeTexto 9"/>
          <p:cNvSpPr txBox="1"/>
          <p:nvPr/>
        </p:nvSpPr>
        <p:spPr>
          <a:xfrm>
            <a:off x="810289" y="6887340"/>
            <a:ext cx="300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Página da </a:t>
            </a:r>
            <a:r>
              <a:rPr lang="pt-BR" b="1" u="sng" dirty="0" err="1" smtClean="0">
                <a:solidFill>
                  <a:sysClr val="windowText" lastClr="000000"/>
                </a:solidFill>
                <a:latin typeface="+mn-lt"/>
              </a:rPr>
              <a:t>freescale</a:t>
            </a:r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pt-BR" b="1" u="sng" dirty="0" smtClean="0">
                <a:solidFill>
                  <a:sysClr val="windowText" lastClr="000000"/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en-GB" b="1" u="sng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29" y="4653777"/>
            <a:ext cx="6159096" cy="539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285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err="1" smtClean="0"/>
              <a:t>Quick</a:t>
            </a:r>
            <a:r>
              <a:rPr lang="pt-BR" dirty="0" smtClean="0"/>
              <a:t> Start...</a:t>
            </a:r>
            <a:endParaRPr lang="pt-BR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547589"/>
            <a:ext cx="9001000" cy="4896544"/>
          </a:xfrm>
        </p:spPr>
        <p:txBody>
          <a:bodyPr/>
          <a:lstStyle/>
          <a:p>
            <a:r>
              <a:rPr lang="pt-BR" sz="2800" dirty="0" smtClean="0"/>
              <a:t>No site da </a:t>
            </a:r>
            <a:r>
              <a:rPr lang="pt-BR" sz="2800" i="1" dirty="0" err="1" smtClean="0"/>
              <a:t>freescale</a:t>
            </a:r>
            <a:r>
              <a:rPr lang="pt-BR" sz="2800" dirty="0" smtClean="0"/>
              <a:t>, na seção </a:t>
            </a:r>
            <a:r>
              <a:rPr lang="pt-BR" sz="2800" i="1" dirty="0" err="1" smtClean="0"/>
              <a:t>Jump</a:t>
            </a:r>
            <a:r>
              <a:rPr lang="pt-BR" sz="2800" i="1" dirty="0" smtClean="0"/>
              <a:t> Start </a:t>
            </a:r>
            <a:r>
              <a:rPr lang="pt-BR" sz="2800" i="1" dirty="0" err="1" smtClean="0"/>
              <a:t>Your</a:t>
            </a:r>
            <a:r>
              <a:rPr lang="pt-BR" sz="2800" i="1" dirty="0" smtClean="0"/>
              <a:t> Design</a:t>
            </a:r>
            <a:r>
              <a:rPr lang="pt-BR" sz="2800" dirty="0" smtClean="0"/>
              <a:t>, clique sobre </a:t>
            </a:r>
            <a:r>
              <a:rPr lang="pt-BR" sz="2800" i="1" dirty="0" smtClean="0"/>
              <a:t>Start </a:t>
            </a:r>
            <a:r>
              <a:rPr lang="pt-BR" sz="2800" i="1" dirty="0" err="1" smtClean="0"/>
              <a:t>Here</a:t>
            </a:r>
            <a:r>
              <a:rPr lang="pt-BR" sz="2800" i="1" dirty="0" smtClean="0"/>
              <a:t>! </a:t>
            </a:r>
            <a:r>
              <a:rPr lang="pt-BR" sz="2800" i="1" dirty="0" err="1" smtClean="0"/>
              <a:t>Quick</a:t>
            </a:r>
            <a:r>
              <a:rPr lang="pt-BR" sz="2800" i="1" dirty="0" smtClean="0"/>
              <a:t> Start for </a:t>
            </a:r>
            <a:r>
              <a:rPr lang="pt-BR" sz="2800" i="1" dirty="0" err="1" smtClean="0"/>
              <a:t>the</a:t>
            </a:r>
            <a:r>
              <a:rPr lang="pt-BR" sz="2800" i="1" dirty="0" smtClean="0"/>
              <a:t> FRDM-KL25Z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t="52229" r="15472" b="3119"/>
          <a:stretch/>
        </p:blipFill>
        <p:spPr bwMode="auto">
          <a:xfrm>
            <a:off x="12220" y="2915741"/>
            <a:ext cx="7496512" cy="432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 rot="8405745">
            <a:off x="3753755" y="4996205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79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err="1" smtClean="0"/>
              <a:t>Quick</a:t>
            </a:r>
            <a:r>
              <a:rPr lang="pt-BR" dirty="0" smtClean="0"/>
              <a:t> Start...</a:t>
            </a:r>
            <a:endParaRPr lang="pt-BR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547589"/>
            <a:ext cx="9001000" cy="4896544"/>
          </a:xfrm>
        </p:spPr>
        <p:txBody>
          <a:bodyPr/>
          <a:lstStyle/>
          <a:p>
            <a:r>
              <a:rPr lang="pt-BR" sz="2800" dirty="0" smtClean="0"/>
              <a:t>Baixe todos os arquivos,  principalmente o </a:t>
            </a:r>
            <a:r>
              <a:rPr lang="pt-BR" sz="2800" dirty="0" err="1" smtClean="0"/>
              <a:t>Quick</a:t>
            </a:r>
            <a:r>
              <a:rPr lang="pt-BR" sz="2800" dirty="0" smtClean="0"/>
              <a:t> Start </a:t>
            </a:r>
            <a:r>
              <a:rPr lang="pt-BR" sz="2800" dirty="0" err="1" smtClean="0"/>
              <a:t>Package</a:t>
            </a:r>
            <a:r>
              <a:rPr lang="pt-BR" sz="2800" dirty="0"/>
              <a:t> (</a:t>
            </a:r>
            <a:r>
              <a:rPr lang="pt-BR" sz="2800" dirty="0" smtClean="0"/>
              <a:t>FRDM-KL25Z_QSP.ZIP)</a:t>
            </a:r>
            <a:endParaRPr lang="pt-BR" sz="2800" i="1" dirty="0" smtClean="0"/>
          </a:p>
        </p:txBody>
      </p:sp>
      <p:sp>
        <p:nvSpPr>
          <p:cNvPr id="8" name="Seta para a direita 7"/>
          <p:cNvSpPr/>
          <p:nvPr/>
        </p:nvSpPr>
        <p:spPr>
          <a:xfrm rot="8405745">
            <a:off x="3753755" y="4996205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32543" r="13776" b="28257"/>
          <a:stretch/>
        </p:blipFill>
        <p:spPr bwMode="auto">
          <a:xfrm>
            <a:off x="1367904" y="2771725"/>
            <a:ext cx="7466629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eta para a direita 8"/>
          <p:cNvSpPr/>
          <p:nvPr/>
        </p:nvSpPr>
        <p:spPr>
          <a:xfrm rot="8405745">
            <a:off x="5553956" y="2313086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72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Teste de programas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2952328"/>
          </a:xfrm>
        </p:spPr>
        <p:txBody>
          <a:bodyPr/>
          <a:lstStyle/>
          <a:p>
            <a:r>
              <a:rPr lang="pt-BR" sz="2800" dirty="0" smtClean="0"/>
              <a:t>Gravação de novos programas via Flash-Drive</a:t>
            </a:r>
          </a:p>
          <a:p>
            <a:r>
              <a:rPr lang="pt-BR" sz="2800" dirty="0" smtClean="0"/>
              <a:t>Descomprima </a:t>
            </a:r>
            <a:r>
              <a:rPr lang="pt-BR" sz="2800" dirty="0"/>
              <a:t>o arquivo </a:t>
            </a:r>
            <a:r>
              <a:rPr lang="pt-BR" sz="2800" dirty="0" smtClean="0"/>
              <a:t>FRDM-KL25Z_QSP.ZIP em um diretório no seu computador</a:t>
            </a:r>
          </a:p>
          <a:p>
            <a:r>
              <a:rPr lang="pt-BR" sz="2800" dirty="0" smtClean="0"/>
              <a:t>Procure a pasta </a:t>
            </a:r>
            <a:r>
              <a:rPr lang="pt-BR" sz="2800" i="1" dirty="0" err="1" smtClean="0"/>
              <a:t>Precompiled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Examples</a:t>
            </a:r>
            <a:endParaRPr lang="pt-BR" sz="2800" i="1" dirty="0" smtClean="0"/>
          </a:p>
          <a:p>
            <a:r>
              <a:rPr lang="pt-BR" sz="2800" dirty="0" smtClean="0"/>
              <a:t>Arraste qualquer arquivo com extensão .SREC para dentro do drive FRDM-KL25Z</a:t>
            </a:r>
          </a:p>
          <a:p>
            <a:r>
              <a:rPr lang="pt-BR" sz="2800" dirty="0" smtClean="0"/>
              <a:t>Observe o funcionamento de cada programa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69"/>
          <a:stretch/>
        </p:blipFill>
        <p:spPr bwMode="auto">
          <a:xfrm>
            <a:off x="215776" y="5292005"/>
            <a:ext cx="350884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05" y="5271237"/>
            <a:ext cx="54578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circular 2"/>
          <p:cNvSpPr/>
          <p:nvPr/>
        </p:nvSpPr>
        <p:spPr>
          <a:xfrm rot="977118">
            <a:off x="2296092" y="6063297"/>
            <a:ext cx="7572269" cy="2597355"/>
          </a:xfrm>
          <a:prstGeom prst="circularArrow">
            <a:avLst>
              <a:gd name="adj1" fmla="val 14101"/>
              <a:gd name="adj2" fmla="val 2201900"/>
              <a:gd name="adj3" fmla="val 16102179"/>
              <a:gd name="adj4" fmla="val 11103175"/>
              <a:gd name="adj5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1" y="5147989"/>
            <a:ext cx="873591" cy="93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563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Programas de apoio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2952328"/>
          </a:xfrm>
        </p:spPr>
        <p:txBody>
          <a:bodyPr/>
          <a:lstStyle/>
          <a:p>
            <a:r>
              <a:rPr lang="pt-BR" sz="2800" dirty="0" smtClean="0"/>
              <a:t>Recomenda-se instalar o programa </a:t>
            </a:r>
            <a:r>
              <a:rPr lang="pt-BR" sz="2800" dirty="0" err="1" smtClean="0"/>
              <a:t>Tera</a:t>
            </a:r>
            <a:r>
              <a:rPr lang="pt-BR" sz="2800" dirty="0" smtClean="0"/>
              <a:t> </a:t>
            </a:r>
            <a:r>
              <a:rPr lang="pt-BR" sz="2800" dirty="0" err="1" smtClean="0"/>
              <a:t>Term</a:t>
            </a:r>
            <a:r>
              <a:rPr lang="pt-BR" sz="2800" dirty="0" smtClean="0"/>
              <a:t> para dar suporte às comunicações seriais entre o kit e o computador através da porta serial virtual criada.</a:t>
            </a:r>
          </a:p>
          <a:p>
            <a:r>
              <a:rPr lang="en-GB" sz="2800" dirty="0" err="1" smtClean="0"/>
              <a:t>Acesse</a:t>
            </a:r>
            <a:r>
              <a:rPr lang="en-GB" sz="2800" dirty="0" smtClean="0"/>
              <a:t> </a:t>
            </a:r>
            <a:r>
              <a:rPr lang="en-GB" sz="2800" dirty="0" smtClean="0">
                <a:hlinkClick r:id="rId2"/>
              </a:rPr>
              <a:t>http</a:t>
            </a:r>
            <a:r>
              <a:rPr lang="en-GB" sz="2800" dirty="0">
                <a:hlinkClick r:id="rId2"/>
              </a:rPr>
              <a:t>://ttssh2.sourceforge.jp</a:t>
            </a:r>
            <a:r>
              <a:rPr lang="en-GB" sz="2800" dirty="0" smtClean="0">
                <a:hlinkClick r:id="rId2"/>
              </a:rPr>
              <a:t>/</a:t>
            </a:r>
            <a:r>
              <a:rPr lang="en-GB" sz="2800" dirty="0" smtClean="0"/>
              <a:t>, </a:t>
            </a:r>
            <a:r>
              <a:rPr lang="en-GB" sz="2800" dirty="0" err="1" smtClean="0"/>
              <a:t>faça</a:t>
            </a:r>
            <a:r>
              <a:rPr lang="en-GB" sz="2800" dirty="0" smtClean="0"/>
              <a:t> download da </a:t>
            </a:r>
            <a:r>
              <a:rPr lang="en-GB" sz="2800" dirty="0" err="1" smtClean="0"/>
              <a:t>versão</a:t>
            </a:r>
            <a:r>
              <a:rPr lang="en-GB" sz="2800" dirty="0" smtClean="0"/>
              <a:t> 4.82 </a:t>
            </a:r>
            <a:r>
              <a:rPr lang="en-GB" sz="2800" dirty="0" err="1" smtClean="0"/>
              <a:t>ou</a:t>
            </a:r>
            <a:r>
              <a:rPr lang="en-GB" sz="2800" dirty="0" smtClean="0"/>
              <a:t> superior e </a:t>
            </a:r>
            <a:r>
              <a:rPr lang="en-GB" sz="2800" dirty="0" err="1" smtClean="0"/>
              <a:t>instale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seu</a:t>
            </a:r>
            <a:r>
              <a:rPr lang="en-GB" sz="2800" dirty="0" smtClean="0"/>
              <a:t> </a:t>
            </a:r>
            <a:r>
              <a:rPr lang="en-GB" sz="2800" dirty="0" err="1" smtClean="0"/>
              <a:t>computador</a:t>
            </a:r>
            <a:r>
              <a:rPr lang="en-GB" sz="2800" dirty="0" smtClean="0"/>
              <a:t>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64943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Programação na </a:t>
            </a:r>
            <a:r>
              <a:rPr lang="pt-BR" dirty="0" err="1" smtClean="0"/>
              <a:t>núvem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2952328"/>
          </a:xfrm>
        </p:spPr>
        <p:txBody>
          <a:bodyPr/>
          <a:lstStyle/>
          <a:p>
            <a:r>
              <a:rPr lang="pt-BR" sz="2800" dirty="0" smtClean="0"/>
              <a:t>Acesse o site </a:t>
            </a:r>
            <a:r>
              <a:rPr lang="pt-BR" sz="2800" dirty="0" smtClean="0">
                <a:hlinkClick r:id="rId2"/>
              </a:rPr>
              <a:t>http://mbed.org</a:t>
            </a:r>
            <a:endParaRPr lang="pt-BR" sz="2800" dirty="0" smtClean="0"/>
          </a:p>
          <a:p>
            <a:r>
              <a:rPr lang="pt-BR" sz="2800" dirty="0" smtClean="0"/>
              <a:t>Clique em </a:t>
            </a:r>
            <a:r>
              <a:rPr lang="pt-BR" sz="2800" i="1" dirty="0" err="1" smtClean="0"/>
              <a:t>login</a:t>
            </a:r>
            <a:r>
              <a:rPr lang="pt-BR" sz="2800" dirty="0" smtClean="0"/>
              <a:t> ou </a:t>
            </a:r>
            <a:r>
              <a:rPr lang="pt-BR" sz="2800" i="1" dirty="0" err="1" smtClean="0"/>
              <a:t>signup</a:t>
            </a:r>
            <a:r>
              <a:rPr lang="pt-BR" sz="2800" dirty="0" smtClean="0"/>
              <a:t> e crie uma conta pessoal</a:t>
            </a:r>
          </a:p>
          <a:p>
            <a:r>
              <a:rPr lang="pt-BR" sz="2800" dirty="0" smtClean="0"/>
              <a:t>Explore o </a:t>
            </a:r>
            <a:r>
              <a:rPr lang="pt-BR" sz="2800" i="1" dirty="0" err="1" smtClean="0"/>
              <a:t>Dashboard</a:t>
            </a:r>
            <a:r>
              <a:rPr lang="pt-BR" sz="2800" i="1" dirty="0" smtClean="0"/>
              <a:t> </a:t>
            </a:r>
            <a:r>
              <a:rPr lang="pt-BR" sz="2800" dirty="0" smtClean="0"/>
              <a:t>e o </a:t>
            </a:r>
            <a:r>
              <a:rPr lang="pt-BR" sz="2800" i="1" dirty="0" err="1" smtClean="0"/>
              <a:t>Compiler</a:t>
            </a:r>
            <a:endParaRPr lang="pt-BR" sz="2800" i="1" dirty="0" smtClean="0"/>
          </a:p>
          <a:p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3222698"/>
            <a:ext cx="9397538" cy="768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74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</a:t>
            </a:r>
            <a:r>
              <a:rPr lang="pt-BR" dirty="0" err="1" smtClean="0"/>
              <a:t>Compiler</a:t>
            </a:r>
            <a:r>
              <a:rPr lang="pt-BR" dirty="0"/>
              <a:t> </a:t>
            </a:r>
            <a:r>
              <a:rPr lang="pt-BR" sz="2800" dirty="0"/>
              <a:t>(programação na </a:t>
            </a:r>
            <a:r>
              <a:rPr lang="pt-BR" sz="2800" dirty="0" err="1" smtClean="0"/>
              <a:t>núvem</a:t>
            </a:r>
            <a:r>
              <a:rPr lang="pt-BR" sz="2800" dirty="0" smtClean="0"/>
              <a:t>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544616"/>
          </a:xfrm>
        </p:spPr>
        <p:txBody>
          <a:bodyPr/>
          <a:lstStyle/>
          <a:p>
            <a:r>
              <a:rPr lang="pt-BR" sz="2800" dirty="0" smtClean="0"/>
              <a:t>Suporte a várias plataformas, usuários e grupos</a:t>
            </a:r>
          </a:p>
          <a:p>
            <a:r>
              <a:rPr lang="pt-BR" sz="2800" dirty="0" smtClean="0"/>
              <a:t>Clique no canto superior direito e adicione a plataforma do kit FDRM-KL25Z no seu compilador. </a:t>
            </a:r>
            <a:endParaRPr lang="pt-BR" sz="28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/>
          <a:stretch/>
        </p:blipFill>
        <p:spPr bwMode="auto">
          <a:xfrm>
            <a:off x="484632" y="3378536"/>
            <a:ext cx="9001000" cy="48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117480" y="4067870"/>
            <a:ext cx="11977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eta para a direita 4"/>
          <p:cNvSpPr/>
          <p:nvPr/>
        </p:nvSpPr>
        <p:spPr>
          <a:xfrm rot="8405745">
            <a:off x="8487108" y="3033165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89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</a:t>
            </a:r>
            <a:r>
              <a:rPr lang="pt-BR" dirty="0" err="1" smtClean="0"/>
              <a:t>Compiler</a:t>
            </a:r>
            <a:r>
              <a:rPr lang="pt-BR" dirty="0" smtClean="0"/>
              <a:t> – Primeiro programa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361040" cy="2952328"/>
          </a:xfrm>
        </p:spPr>
        <p:txBody>
          <a:bodyPr/>
          <a:lstStyle/>
          <a:p>
            <a:r>
              <a:rPr lang="pt-BR" sz="2400" dirty="0" smtClean="0"/>
              <a:t>Dentro do </a:t>
            </a:r>
            <a:r>
              <a:rPr lang="pt-BR" sz="2400" dirty="0" err="1" smtClean="0"/>
              <a:t>Compiler</a:t>
            </a:r>
            <a:r>
              <a:rPr lang="pt-BR" sz="2400" dirty="0" smtClean="0"/>
              <a:t>, clique em New, escolha a plataforma “FRDM-KL25Z” e o </a:t>
            </a:r>
            <a:r>
              <a:rPr lang="pt-BR" sz="2400" i="1" dirty="0" err="1" smtClean="0"/>
              <a:t>template</a:t>
            </a:r>
            <a:r>
              <a:rPr lang="pt-BR" sz="2400" i="1" dirty="0" smtClean="0"/>
              <a:t> </a:t>
            </a:r>
            <a:r>
              <a:rPr lang="pt-BR" sz="2400" dirty="0" smtClean="0"/>
              <a:t>“</a:t>
            </a:r>
            <a:r>
              <a:rPr lang="pt-BR" sz="2400" dirty="0" err="1" smtClean="0"/>
              <a:t>Empty</a:t>
            </a:r>
            <a:r>
              <a:rPr lang="pt-BR" sz="2400" dirty="0" smtClean="0"/>
              <a:t> </a:t>
            </a:r>
            <a:r>
              <a:rPr lang="pt-BR" sz="2400" dirty="0" err="1" smtClean="0"/>
              <a:t>Program</a:t>
            </a:r>
            <a:r>
              <a:rPr lang="pt-BR" sz="2400" dirty="0" smtClean="0"/>
              <a:t>”</a:t>
            </a:r>
          </a:p>
          <a:p>
            <a:r>
              <a:rPr lang="pt-BR" sz="2400" dirty="0" smtClean="0"/>
              <a:t>Escolha um nome para seu primeiro programa (Teste) e clique em OK</a:t>
            </a: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7" b="27353"/>
          <a:stretch/>
        </p:blipFill>
        <p:spPr bwMode="auto">
          <a:xfrm>
            <a:off x="1060539" y="2915741"/>
            <a:ext cx="7934325" cy="524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258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</a:t>
            </a:r>
            <a:r>
              <a:rPr lang="pt-BR" dirty="0" err="1" smtClean="0"/>
              <a:t>Compiler</a:t>
            </a:r>
            <a:r>
              <a:rPr lang="pt-BR" dirty="0" smtClean="0"/>
              <a:t> – Biblioteca </a:t>
            </a:r>
            <a:r>
              <a:rPr lang="pt-BR" dirty="0" err="1" smtClean="0"/>
              <a:t>mbed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361040" cy="2952328"/>
          </a:xfrm>
        </p:spPr>
        <p:txBody>
          <a:bodyPr/>
          <a:lstStyle/>
          <a:p>
            <a:r>
              <a:rPr lang="pt-BR" sz="2400" dirty="0" smtClean="0"/>
              <a:t>Na seção </a:t>
            </a:r>
            <a:r>
              <a:rPr lang="pt-BR" sz="2400" i="1" dirty="0" err="1" smtClean="0"/>
              <a:t>Program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Workspace</a:t>
            </a:r>
            <a:r>
              <a:rPr lang="pt-BR" sz="2400" i="1" dirty="0" smtClean="0"/>
              <a:t> </a:t>
            </a:r>
            <a:r>
              <a:rPr lang="pt-BR" sz="2400" dirty="0" smtClean="0"/>
              <a:t>clique com o botão direito sobre o seu programa (Teste), escolha </a:t>
            </a:r>
            <a:r>
              <a:rPr lang="pt-BR" sz="2400" i="1" dirty="0" err="1" smtClean="0"/>
              <a:t>Import</a:t>
            </a:r>
            <a:r>
              <a:rPr lang="pt-BR" sz="2400" i="1" dirty="0" smtClean="0"/>
              <a:t> Library...</a:t>
            </a:r>
            <a:r>
              <a:rPr lang="pt-BR" sz="2400" dirty="0" smtClean="0"/>
              <a:t>, </a:t>
            </a:r>
            <a:r>
              <a:rPr lang="pt-BR" sz="2400" i="1" dirty="0" err="1" smtClean="0"/>
              <a:t>From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Import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Wizard</a:t>
            </a:r>
            <a:r>
              <a:rPr lang="pt-BR" sz="2400" i="1" dirty="0" smtClean="0"/>
              <a:t>...</a:t>
            </a:r>
          </a:p>
          <a:p>
            <a:r>
              <a:rPr lang="pt-BR" sz="2400" dirty="0" smtClean="0"/>
              <a:t>Na janela </a:t>
            </a:r>
            <a:r>
              <a:rPr lang="pt-BR" sz="2400" i="1" dirty="0" err="1" smtClean="0"/>
              <a:t>Import</a:t>
            </a:r>
            <a:r>
              <a:rPr lang="pt-BR" sz="2400" i="1" dirty="0" smtClean="0"/>
              <a:t> a </a:t>
            </a:r>
            <a:r>
              <a:rPr lang="pt-BR" sz="2400" i="1" dirty="0" err="1" smtClean="0"/>
              <a:t>library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from</a:t>
            </a:r>
            <a:r>
              <a:rPr lang="pt-BR" sz="2400" i="1" dirty="0" smtClean="0"/>
              <a:t> mbed.org</a:t>
            </a:r>
            <a:r>
              <a:rPr lang="pt-BR" sz="2400" dirty="0" smtClean="0"/>
              <a:t>, escolha a opção “</a:t>
            </a:r>
            <a:r>
              <a:rPr lang="pt-BR" sz="2400" b="1" dirty="0" err="1" smtClean="0"/>
              <a:t>mbed</a:t>
            </a:r>
            <a:r>
              <a:rPr lang="pt-BR" sz="2400" dirty="0" smtClean="0"/>
              <a:t>”, do autor “</a:t>
            </a:r>
            <a:r>
              <a:rPr lang="pt-BR" sz="2400" b="1" dirty="0" err="1" smtClean="0"/>
              <a:t>mbed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official</a:t>
            </a:r>
            <a:r>
              <a:rPr lang="pt-BR" sz="2400" dirty="0" smtClean="0"/>
              <a:t>”, e clique no botão </a:t>
            </a:r>
            <a:r>
              <a:rPr lang="pt-BR" sz="2400" i="1" dirty="0" smtClean="0"/>
              <a:t>Import</a:t>
            </a:r>
            <a:r>
              <a:rPr lang="pt-BR" sz="2400" dirty="0" smtClean="0"/>
              <a:t>. Aceite as demais opções como padrão.</a:t>
            </a:r>
            <a:endParaRPr lang="en-GB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9111" r="50000" b="37846"/>
          <a:stretch/>
        </p:blipFill>
        <p:spPr bwMode="auto">
          <a:xfrm>
            <a:off x="137045" y="3760329"/>
            <a:ext cx="3895155" cy="43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9579" r="25587" b="39291"/>
          <a:stretch/>
        </p:blipFill>
        <p:spPr bwMode="auto">
          <a:xfrm>
            <a:off x="4392240" y="3995861"/>
            <a:ext cx="5186006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 rot="8405745">
            <a:off x="8487107" y="3949762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ta para a direita 8"/>
          <p:cNvSpPr/>
          <p:nvPr/>
        </p:nvSpPr>
        <p:spPr>
          <a:xfrm rot="13876870">
            <a:off x="6951759" y="6478528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ta para a direita 9"/>
          <p:cNvSpPr/>
          <p:nvPr/>
        </p:nvSpPr>
        <p:spPr>
          <a:xfrm rot="8405745">
            <a:off x="2889659" y="4444747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75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/>
              <a:t>MBED – </a:t>
            </a:r>
            <a:r>
              <a:rPr lang="pt-BR" dirty="0" err="1"/>
              <a:t>Compiler</a:t>
            </a:r>
            <a:r>
              <a:rPr lang="pt-BR" dirty="0"/>
              <a:t> – </a:t>
            </a:r>
            <a:r>
              <a:rPr lang="pt-BR" dirty="0" smtClean="0"/>
              <a:t>Primeiro código fonte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19597"/>
            <a:ext cx="9074150" cy="2952328"/>
          </a:xfrm>
        </p:spPr>
        <p:txBody>
          <a:bodyPr/>
          <a:lstStyle/>
          <a:p>
            <a:r>
              <a:rPr lang="pt-BR" sz="2400" dirty="0" smtClean="0"/>
              <a:t>Clique com o botão direito no seu projeto (Teste) e escolha </a:t>
            </a:r>
            <a:r>
              <a:rPr lang="pt-BR" sz="2400" i="1" dirty="0" smtClean="0"/>
              <a:t>New File...</a:t>
            </a:r>
          </a:p>
          <a:p>
            <a:r>
              <a:rPr lang="pt-BR" sz="2400" dirty="0" smtClean="0"/>
              <a:t>Escolha como nome para o arquivo: main.cpp</a:t>
            </a:r>
          </a:p>
          <a:p>
            <a:r>
              <a:rPr lang="pt-BR" sz="2400" dirty="0" smtClean="0"/>
              <a:t>Como conteúdo do arquivo main.cpp, digite seu primeiro programa em C para a plataforma do kit:</a:t>
            </a:r>
            <a:endParaRPr lang="en-GB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91840" y="3707829"/>
            <a:ext cx="4536504" cy="36625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GB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GB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myled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(LED1);</a:t>
            </a:r>
          </a:p>
          <a:p>
            <a:r>
              <a:rPr lang="en-GB" sz="20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 {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myled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wait(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myled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wait(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60392" y="3563813"/>
            <a:ext cx="388843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defTabSz="1006475">
              <a:spcBef>
                <a:spcPct val="20000"/>
              </a:spcBef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defTabSz="10064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defTabSz="1006475">
              <a:spcBef>
                <a:spcPct val="20000"/>
              </a:spcBef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defTabSz="10064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defTabSz="10064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Atenção à sintaxe.</a:t>
            </a:r>
          </a:p>
          <a:p>
            <a:r>
              <a:rPr lang="pt-BR" dirty="0"/>
              <a:t>Cuidado com maiúsculas e minúsculas.</a:t>
            </a:r>
          </a:p>
          <a:p>
            <a:r>
              <a:rPr lang="pt-BR" dirty="0"/>
              <a:t>Clique em </a:t>
            </a:r>
            <a:r>
              <a:rPr lang="pt-BR" b="1" i="1" dirty="0"/>
              <a:t>Compile</a:t>
            </a:r>
          </a:p>
          <a:p>
            <a:r>
              <a:rPr lang="pt-BR" dirty="0" smtClean="0"/>
              <a:t>Se </a:t>
            </a:r>
            <a:r>
              <a:rPr lang="pt-BR" dirty="0"/>
              <a:t>tudo estiver correto, será gerado um arquivo com extensão .bin</a:t>
            </a:r>
          </a:p>
          <a:p>
            <a:r>
              <a:rPr lang="pt-BR" dirty="0"/>
              <a:t>Salve-o dentro do drive FRDM-KL25Z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24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Computador a partir da década de 70</a:t>
            </a:r>
            <a:endParaRPr lang="en-GB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800" dirty="0" smtClean="0"/>
              <a:t>Arquitetura</a:t>
            </a:r>
          </a:p>
          <a:p>
            <a:pPr lvl="1"/>
            <a:r>
              <a:rPr lang="pt-BR" sz="2400" dirty="0" smtClean="0"/>
              <a:t>Processador</a:t>
            </a:r>
          </a:p>
          <a:p>
            <a:pPr lvl="1"/>
            <a:r>
              <a:rPr lang="pt-BR" sz="2400" dirty="0" smtClean="0"/>
              <a:t>Memória RAM</a:t>
            </a:r>
          </a:p>
          <a:p>
            <a:pPr lvl="1"/>
            <a:r>
              <a:rPr lang="pt-BR" sz="2400" dirty="0" smtClean="0"/>
              <a:t>Memória ROM</a:t>
            </a:r>
          </a:p>
          <a:p>
            <a:pPr lvl="1"/>
            <a:r>
              <a:rPr lang="pt-BR" sz="2400" dirty="0" smtClean="0"/>
              <a:t>Barramentos</a:t>
            </a:r>
          </a:p>
          <a:p>
            <a:pPr lvl="1"/>
            <a:r>
              <a:rPr lang="pt-BR" sz="2400" dirty="0" smtClean="0"/>
              <a:t>Interfaces e periféricos</a:t>
            </a:r>
          </a:p>
          <a:p>
            <a:pPr lvl="1"/>
            <a:endParaRPr lang="pt-BR" sz="2400" dirty="0"/>
          </a:p>
          <a:p>
            <a:r>
              <a:rPr lang="pt-BR" sz="2800" dirty="0" smtClean="0"/>
              <a:t>Importante: computação pessoal – computação generalista – uso geral – vários programas –</a:t>
            </a:r>
            <a:r>
              <a:rPr lang="pt-BR" sz="2800" dirty="0" err="1" smtClean="0"/>
              <a:t>multicomputação</a:t>
            </a:r>
            <a:r>
              <a:rPr lang="pt-BR" sz="2800" dirty="0" smtClean="0"/>
              <a:t> – multitarefa – </a:t>
            </a:r>
            <a:r>
              <a:rPr lang="pt-BR" sz="2800" dirty="0" err="1" smtClean="0"/>
              <a:t>multiprocessamento</a:t>
            </a:r>
            <a:r>
              <a:rPr lang="pt-BR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257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Pense a respeito e pesquise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760640"/>
          </a:xfrm>
        </p:spPr>
        <p:txBody>
          <a:bodyPr/>
          <a:lstStyle/>
          <a:p>
            <a:r>
              <a:rPr lang="pt-BR" sz="2800" dirty="0" smtClean="0"/>
              <a:t>O que esse programa faz?</a:t>
            </a:r>
          </a:p>
          <a:p>
            <a:r>
              <a:rPr lang="pt-BR" sz="2800" dirty="0" smtClean="0"/>
              <a:t>Para que serve o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“</a:t>
            </a:r>
            <a:r>
              <a:rPr lang="pt-BR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pt-BR" sz="2800" dirty="0"/>
              <a:t>O que é </a:t>
            </a:r>
            <a:r>
              <a:rPr lang="pt-BR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pt-BR" sz="2800" dirty="0"/>
              <a:t>?</a:t>
            </a:r>
          </a:p>
          <a:p>
            <a:r>
              <a:rPr lang="pt-BR" sz="2800" dirty="0" smtClean="0"/>
              <a:t>Porque o programa possui um laço do tipo </a:t>
            </a:r>
            <a:r>
              <a:rPr lang="pt-BR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  <a:r>
              <a:rPr lang="pt-BR" sz="2800" dirty="0" smtClean="0"/>
              <a:t>...?</a:t>
            </a:r>
          </a:p>
          <a:p>
            <a:r>
              <a:rPr lang="pt-BR" sz="2800" dirty="0"/>
              <a:t>O que faz a instrução </a:t>
            </a:r>
            <a:r>
              <a:rPr lang="pt-BR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pt-BR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(0.2)</a:t>
            </a:r>
            <a:r>
              <a:rPr lang="pt-BR" sz="2800" dirty="0"/>
              <a:t>?</a:t>
            </a:r>
          </a:p>
          <a:p>
            <a:r>
              <a:rPr lang="pt-BR" sz="2800" dirty="0" smtClean="0"/>
              <a:t>Quem é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LED1</a:t>
            </a:r>
            <a:r>
              <a:rPr lang="pt-BR" sz="2800" dirty="0" smtClean="0"/>
              <a:t>? Será que existe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LED2</a:t>
            </a:r>
            <a:r>
              <a:rPr lang="pt-BR" sz="2800" dirty="0" smtClean="0"/>
              <a:t>? E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LED3</a:t>
            </a:r>
            <a:r>
              <a:rPr lang="pt-BR" sz="2400" dirty="0" smtClean="0"/>
              <a:t> </a:t>
            </a:r>
            <a:r>
              <a:rPr lang="pt-BR" sz="2800" dirty="0" smtClean="0"/>
              <a:t>e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LED4</a:t>
            </a:r>
            <a:r>
              <a:rPr lang="pt-BR" sz="2800" dirty="0" smtClean="0"/>
              <a:t>?</a:t>
            </a:r>
          </a:p>
          <a:p>
            <a:r>
              <a:rPr lang="pt-BR" sz="2800" dirty="0" smtClean="0"/>
              <a:t>Mas o que é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LED</a:t>
            </a:r>
            <a:r>
              <a:rPr lang="pt-BR" sz="2800" dirty="0" smtClean="0"/>
              <a:t>?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 smtClean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491234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Proposta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760640"/>
          </a:xfrm>
        </p:spPr>
        <p:txBody>
          <a:bodyPr/>
          <a:lstStyle/>
          <a:p>
            <a:r>
              <a:rPr lang="pt-BR" sz="2800" dirty="0" smtClean="0"/>
              <a:t>Modifique o primeiro programa para:</a:t>
            </a:r>
          </a:p>
          <a:p>
            <a:pPr lvl="1"/>
            <a:r>
              <a:rPr lang="pt-BR" sz="2400" dirty="0" smtClean="0"/>
              <a:t>Piscar outras cores</a:t>
            </a:r>
          </a:p>
          <a:p>
            <a:pPr lvl="1"/>
            <a:r>
              <a:rPr lang="pt-BR" sz="2400" dirty="0" smtClean="0"/>
              <a:t>Piscar com outros padrões e códigos, por exemplo, S.O.S. do código </a:t>
            </a:r>
            <a:r>
              <a:rPr lang="pt-BR" sz="2400" dirty="0" err="1" smtClean="0"/>
              <a:t>morse</a:t>
            </a:r>
            <a:endParaRPr lang="pt-BR" sz="2400" dirty="0" smtClean="0"/>
          </a:p>
          <a:p>
            <a:pPr lvl="1"/>
            <a:r>
              <a:rPr lang="pt-BR" sz="2400" dirty="0" smtClean="0"/>
              <a:t>Variar o brilho de uma das cores, ligando e desligando o respectivo </a:t>
            </a:r>
            <a:r>
              <a:rPr lang="pt-BR" sz="2400" dirty="0" err="1" smtClean="0"/>
              <a:t>led</a:t>
            </a:r>
            <a:r>
              <a:rPr lang="pt-BR" sz="2400" dirty="0" smtClean="0"/>
              <a:t>, com intervalos bastante pequenos (experimente trocar a chamada à função </a:t>
            </a:r>
            <a:r>
              <a:rPr lang="pt-BR" sz="2400" dirty="0" err="1" smtClean="0"/>
              <a:t>wait</a:t>
            </a:r>
            <a:r>
              <a:rPr lang="pt-BR" sz="2400" dirty="0" smtClean="0"/>
              <a:t>(X.X) por um loop ocioso, do tipo:</a:t>
            </a:r>
          </a:p>
          <a:p>
            <a:pPr marL="503238" lvl="1" indent="0">
              <a:buNone/>
            </a:pPr>
            <a:r>
              <a:rPr lang="pt-BR" sz="2400" dirty="0" smtClean="0"/>
              <a:t>                                                    ou                         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9792" y="4715942"/>
            <a:ext cx="3816424" cy="15081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ong</a:t>
            </a:r>
            <a:r>
              <a:rPr lang="en-GB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</a:t>
            </a:r>
          </a:p>
          <a:p>
            <a:endParaRPr lang="en-GB" sz="20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(n=1000; n&gt;=0; n--);</a:t>
            </a:r>
            <a:endParaRPr lang="en-GB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112320" y="4715941"/>
            <a:ext cx="3816424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ong</a:t>
            </a:r>
            <a:r>
              <a:rPr lang="en-GB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</a:t>
            </a:r>
          </a:p>
          <a:p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n=1000;</a:t>
            </a:r>
          </a:p>
          <a:p>
            <a:r>
              <a:rPr lang="en-GB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(n&gt;=0)</a:t>
            </a:r>
          </a:p>
          <a:p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n--;</a:t>
            </a:r>
            <a:endParaRPr lang="en-GB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119447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Abrindo um esquemático...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760640"/>
          </a:xfrm>
        </p:spPr>
        <p:txBody>
          <a:bodyPr/>
          <a:lstStyle/>
          <a:p>
            <a:r>
              <a:rPr lang="pt-BR" sz="2800" dirty="0" smtClean="0"/>
              <a:t>Procure </a:t>
            </a:r>
            <a:r>
              <a:rPr lang="pt-BR" sz="2800" dirty="0"/>
              <a:t>no </a:t>
            </a:r>
            <a:r>
              <a:rPr lang="pt-BR" sz="2800" dirty="0" err="1"/>
              <a:t>moodle</a:t>
            </a:r>
            <a:r>
              <a:rPr lang="pt-BR" sz="2800" dirty="0"/>
              <a:t> da disciplina e abra o arquivo         </a:t>
            </a:r>
            <a:r>
              <a:rPr lang="pt-BR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r>
              <a:rPr lang="pt-BR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Schematics</a:t>
            </a:r>
            <a:r>
              <a:rPr lang="pt-BR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FRDM-KL25Z_SCH_REV_E.PDF</a:t>
            </a:r>
          </a:p>
          <a:p>
            <a:r>
              <a:rPr lang="pt-BR" sz="2800" dirty="0" smtClean="0"/>
              <a:t>Esse é o projeto elétrico da placa </a:t>
            </a:r>
            <a:r>
              <a:rPr lang="pt-BR" sz="2800" dirty="0" err="1" smtClean="0"/>
              <a:t>Freedom</a:t>
            </a:r>
            <a:r>
              <a:rPr lang="pt-BR" sz="2800" dirty="0" smtClean="0"/>
              <a:t> </a:t>
            </a:r>
            <a:r>
              <a:rPr lang="pt-BR" sz="2800" dirty="0" err="1" smtClean="0"/>
              <a:t>Board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Na página 1 note os dados dos autores e revisões.</a:t>
            </a:r>
          </a:p>
          <a:p>
            <a:r>
              <a:rPr lang="pt-BR" sz="2800" dirty="0"/>
              <a:t>Na página </a:t>
            </a:r>
            <a:r>
              <a:rPr lang="pt-BR" sz="2800" dirty="0" smtClean="0"/>
              <a:t>2 </a:t>
            </a:r>
            <a:r>
              <a:rPr lang="pt-BR" sz="2800" dirty="0"/>
              <a:t>note </a:t>
            </a:r>
            <a:r>
              <a:rPr lang="pt-BR" sz="2800" dirty="0" smtClean="0"/>
              <a:t>um diagrama de blocos macroscópico da placa. Tente localizar cada componente na sua placa.</a:t>
            </a:r>
          </a:p>
          <a:p>
            <a:r>
              <a:rPr lang="pt-BR" sz="2800" dirty="0" smtClean="0"/>
              <a:t>Nas páginas 3 a 5 temos o esquemático elétrico com cada componente eletrônico e sua interligação</a:t>
            </a:r>
            <a:endParaRPr lang="pt-BR" sz="2800" dirty="0"/>
          </a:p>
          <a:p>
            <a:endParaRPr lang="pt-BR" sz="2800" dirty="0"/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0760222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Entendendo as ligações elétricas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760640"/>
          </a:xfrm>
        </p:spPr>
        <p:txBody>
          <a:bodyPr/>
          <a:lstStyle/>
          <a:p>
            <a:r>
              <a:rPr lang="pt-BR" sz="2800" dirty="0" smtClean="0"/>
              <a:t>Exemplo: Na página 3 note o componente J5, os demais componentes ao seu redor e as ligações.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2555701"/>
            <a:ext cx="8749257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a direita 4"/>
          <p:cNvSpPr/>
          <p:nvPr/>
        </p:nvSpPr>
        <p:spPr>
          <a:xfrm rot="12613186">
            <a:off x="2180794" y="4848071"/>
            <a:ext cx="828092" cy="54006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161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Observe nesse esquema...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760640"/>
          </a:xfrm>
        </p:spPr>
        <p:txBody>
          <a:bodyPr/>
          <a:lstStyle/>
          <a:p>
            <a:r>
              <a:rPr lang="pt-BR" sz="2800" dirty="0" smtClean="0"/>
              <a:t>Há dois resistores.</a:t>
            </a:r>
          </a:p>
          <a:p>
            <a:r>
              <a:rPr lang="pt-BR" sz="2800" dirty="0" smtClean="0"/>
              <a:t>R2 e R1 são os seus nomes ou </a:t>
            </a:r>
            <a:r>
              <a:rPr lang="pt-BR" sz="2800" i="1" dirty="0" err="1" smtClean="0"/>
              <a:t>labels</a:t>
            </a:r>
            <a:r>
              <a:rPr lang="pt-BR" sz="2800" dirty="0" smtClean="0"/>
              <a:t> nesse esquema.</a:t>
            </a:r>
            <a:endParaRPr lang="pt-BR" sz="2800" i="1" dirty="0" smtClean="0"/>
          </a:p>
          <a:p>
            <a:r>
              <a:rPr lang="pt-BR" sz="2800" dirty="0" smtClean="0"/>
              <a:t>Cada resistor possui valor de resistência de 33 </a:t>
            </a:r>
            <a:r>
              <a:rPr lang="el-GR" sz="2800" dirty="0" smtClean="0"/>
              <a:t>Ω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Cada resistor possui dois terminais (é um </a:t>
            </a:r>
            <a:r>
              <a:rPr lang="pt-BR" sz="2800" dirty="0" err="1" smtClean="0"/>
              <a:t>bipolo</a:t>
            </a:r>
            <a:r>
              <a:rPr lang="pt-BR" sz="2800" dirty="0" smtClean="0"/>
              <a:t>).</a:t>
            </a:r>
          </a:p>
          <a:p>
            <a:r>
              <a:rPr lang="pt-BR" sz="2800" dirty="0" smtClean="0"/>
              <a:t>Em cada terminal há um “fio” ou uma conexão.</a:t>
            </a:r>
          </a:p>
          <a:p>
            <a:r>
              <a:rPr lang="pt-BR" sz="2800" dirty="0" smtClean="0"/>
              <a:t>Cada conexão tem um nome particular, e ela pode ter derivações e ligações com outros componentes do circuito.</a:t>
            </a:r>
          </a:p>
          <a:p>
            <a:endParaRPr lang="pt-BR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8" t="24297" r="21203" b="63747"/>
          <a:stretch/>
        </p:blipFill>
        <p:spPr bwMode="auto">
          <a:xfrm>
            <a:off x="1828799" y="5436021"/>
            <a:ext cx="6839347" cy="927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a direita 4"/>
          <p:cNvSpPr/>
          <p:nvPr/>
        </p:nvSpPr>
        <p:spPr>
          <a:xfrm rot="12613186">
            <a:off x="5912042" y="6255792"/>
            <a:ext cx="828092" cy="54006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74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Observe mais...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760640"/>
          </a:xfrm>
        </p:spPr>
        <p:txBody>
          <a:bodyPr/>
          <a:lstStyle/>
          <a:p>
            <a:r>
              <a:rPr lang="pt-BR" sz="2800" dirty="0" smtClean="0"/>
              <a:t>Há dois indutores (L1 e L2) nesse trecho do esquema.</a:t>
            </a:r>
          </a:p>
          <a:p>
            <a:r>
              <a:rPr lang="pt-BR" sz="2800" dirty="0"/>
              <a:t>Cada indutor está especificado em termos de sua impedância em [</a:t>
            </a:r>
            <a:r>
              <a:rPr lang="el-GR" sz="2800" dirty="0"/>
              <a:t>Ω</a:t>
            </a:r>
            <a:r>
              <a:rPr lang="pt-BR" sz="2800" dirty="0"/>
              <a:t>] para uma dada frequência em [MHz] ao invés do valor de sua indutância em Henry [H].</a:t>
            </a:r>
          </a:p>
          <a:p>
            <a:r>
              <a:rPr lang="pt-BR" sz="2800" dirty="0" smtClean="0"/>
              <a:t>Existe um capacitor denominado C3, com capacitância de 1,0 [µF], ou micro </a:t>
            </a:r>
            <a:r>
              <a:rPr lang="pt-BR" sz="2800" dirty="0" err="1" smtClean="0"/>
              <a:t>Farads</a:t>
            </a:r>
            <a:r>
              <a:rPr lang="pt-BR" sz="2800" dirty="0" smtClean="0"/>
              <a:t>, ou 1,0 . 10</a:t>
            </a:r>
            <a:r>
              <a:rPr lang="pt-BR" sz="2800" baseline="30000" dirty="0" smtClean="0"/>
              <a:t>-6</a:t>
            </a:r>
            <a:r>
              <a:rPr lang="pt-BR" sz="2800" dirty="0" smtClean="0"/>
              <a:t> </a:t>
            </a:r>
            <a:r>
              <a:rPr lang="pt-BR" sz="2800" dirty="0" err="1" smtClean="0"/>
              <a:t>Farads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Existem símbolos para identificar ligações à um terminal de referência do circuito ou terra (GND) e à alimentação de 5,0 [V] (P5V_KL25Z).</a:t>
            </a:r>
          </a:p>
          <a:p>
            <a:endParaRPr lang="pt-BR" sz="2800" dirty="0" smtClean="0"/>
          </a:p>
        </p:txBody>
      </p:sp>
      <p:grpSp>
        <p:nvGrpSpPr>
          <p:cNvPr id="3" name="Grupo 2"/>
          <p:cNvGrpSpPr/>
          <p:nvPr/>
        </p:nvGrpSpPr>
        <p:grpSpPr>
          <a:xfrm>
            <a:off x="5112320" y="5508029"/>
            <a:ext cx="3767880" cy="2134430"/>
            <a:chOff x="1366196" y="5228048"/>
            <a:chExt cx="3767880" cy="213443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02" t="3010" r="28438" b="72962"/>
            <a:stretch/>
          </p:blipFill>
          <p:spPr bwMode="auto">
            <a:xfrm>
              <a:off x="1366196" y="5228048"/>
              <a:ext cx="3076257" cy="186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Seta para a direita 4"/>
            <p:cNvSpPr/>
            <p:nvPr/>
          </p:nvSpPr>
          <p:spPr>
            <a:xfrm rot="18875589">
              <a:off x="1435131" y="6542195"/>
              <a:ext cx="828092" cy="540060"/>
            </a:xfrm>
            <a:prstGeom prst="rightArrow">
              <a:avLst>
                <a:gd name="adj1" fmla="val 30464"/>
                <a:gd name="adj2" fmla="val 1204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eta para a direita 6"/>
            <p:cNvSpPr/>
            <p:nvPr/>
          </p:nvSpPr>
          <p:spPr>
            <a:xfrm rot="12613186">
              <a:off x="3770829" y="6100463"/>
              <a:ext cx="828092" cy="540060"/>
            </a:xfrm>
            <a:prstGeom prst="rightArrow">
              <a:avLst>
                <a:gd name="adj1" fmla="val 30464"/>
                <a:gd name="adj2" fmla="val 1204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eta para a direita 8"/>
            <p:cNvSpPr/>
            <p:nvPr/>
          </p:nvSpPr>
          <p:spPr>
            <a:xfrm rot="12613186">
              <a:off x="3678086" y="6822418"/>
              <a:ext cx="828092" cy="540060"/>
            </a:xfrm>
            <a:prstGeom prst="rightArrow">
              <a:avLst>
                <a:gd name="adj1" fmla="val 30464"/>
                <a:gd name="adj2" fmla="val 1204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eta para a direita 9"/>
            <p:cNvSpPr/>
            <p:nvPr/>
          </p:nvSpPr>
          <p:spPr>
            <a:xfrm rot="12613186">
              <a:off x="4305984" y="5399749"/>
              <a:ext cx="828092" cy="540060"/>
            </a:xfrm>
            <a:prstGeom prst="rightArrow">
              <a:avLst>
                <a:gd name="adj1" fmla="val 30464"/>
                <a:gd name="adj2" fmla="val 1204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07355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Procure mais...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760640"/>
          </a:xfrm>
        </p:spPr>
        <p:txBody>
          <a:bodyPr/>
          <a:lstStyle/>
          <a:p>
            <a:r>
              <a:rPr lang="pt-BR" sz="2800" dirty="0" smtClean="0"/>
              <a:t>A maioria dos </a:t>
            </a:r>
            <a:r>
              <a:rPr lang="pt-BR" sz="2800" i="1" dirty="0" err="1" smtClean="0"/>
              <a:t>labels</a:t>
            </a:r>
            <a:r>
              <a:rPr lang="pt-BR" sz="2800" dirty="0" smtClean="0"/>
              <a:t> do esquemático está impresso no </a:t>
            </a:r>
            <a:r>
              <a:rPr lang="pt-BR" sz="2800" dirty="0" err="1" smtClean="0"/>
              <a:t>silk-screen</a:t>
            </a:r>
            <a:r>
              <a:rPr lang="pt-BR" sz="2800" dirty="0" smtClean="0"/>
              <a:t> na placa de circuito. Procure por L1, L2, R1, R2, U2, C3 na sua placa.</a:t>
            </a:r>
          </a:p>
          <a:p>
            <a:r>
              <a:rPr lang="pt-BR" sz="2800" dirty="0" smtClean="0"/>
              <a:t>Note que componentes com vários terminais estão numerados de 1 a ‘n’, como é o caso do componente que representa o conector USB J5.</a:t>
            </a:r>
          </a:p>
          <a:p>
            <a:r>
              <a:rPr lang="pt-BR" sz="2800" dirty="0" smtClean="0"/>
              <a:t>Note que o pino 4 de J5 está ligado a um fio com nome TC_USB_ID_TP, que está ligado a um símbolo com </a:t>
            </a:r>
            <a:r>
              <a:rPr lang="pt-BR" sz="2800" i="1" dirty="0" err="1" smtClean="0"/>
              <a:t>label</a:t>
            </a:r>
            <a:r>
              <a:rPr lang="pt-BR" sz="2800" dirty="0" smtClean="0"/>
              <a:t> TP2. Esse símbolo representa uma ilha exposta no verniz da placa, ou ponto de teste (</a:t>
            </a:r>
            <a:r>
              <a:rPr lang="pt-BR" sz="2800" i="1" dirty="0" smtClean="0"/>
              <a:t>Test Point</a:t>
            </a:r>
            <a:r>
              <a:rPr lang="pt-BR" sz="2800" dirty="0" smtClean="0"/>
              <a:t>). Localize o Test Point TP2 na sua placa.</a:t>
            </a:r>
          </a:p>
          <a:p>
            <a:r>
              <a:rPr lang="pt-BR" sz="2800" dirty="0" smtClean="0"/>
              <a:t>Curiosidade: U2 é um diodo duplo para proteção contra ESD.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No esquemático, procure o componente que corresponde ao LED RGB, cujo nome é D3</a:t>
            </a:r>
          </a:p>
        </p:txBody>
      </p:sp>
    </p:spTree>
    <p:extLst>
      <p:ext uri="{BB962C8B-B14F-4D97-AF65-F5344CB8AC3E}">
        <p14:creationId xmlns:p14="http://schemas.microsoft.com/office/powerpoint/2010/main" val="27196785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Localizando um componente para medição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760640"/>
          </a:xfrm>
        </p:spPr>
        <p:txBody>
          <a:bodyPr/>
          <a:lstStyle/>
          <a:p>
            <a:r>
              <a:rPr lang="pt-BR" sz="2800" dirty="0" smtClean="0"/>
              <a:t>Crie um </a:t>
            </a:r>
            <a:r>
              <a:rPr lang="pt-BR" sz="2800" dirty="0"/>
              <a:t>programa que faça piscar o LED </a:t>
            </a:r>
            <a:r>
              <a:rPr lang="pt-BR" sz="2800" dirty="0" smtClean="0"/>
              <a:t>azul apenas, mantendo-o ligado </a:t>
            </a:r>
            <a:r>
              <a:rPr lang="pt-BR" sz="2800" dirty="0"/>
              <a:t>e desligado </a:t>
            </a:r>
            <a:r>
              <a:rPr lang="pt-BR" sz="2800" dirty="0" smtClean="0"/>
              <a:t>por períodos entre 2,0 a 10,0 </a:t>
            </a:r>
            <a:r>
              <a:rPr lang="pt-BR" sz="2800" dirty="0"/>
              <a:t>segundos.</a:t>
            </a:r>
          </a:p>
          <a:p>
            <a:r>
              <a:rPr lang="pt-BR" sz="2800" dirty="0" smtClean="0"/>
              <a:t>No esquemático, procure o componente que corresponde ao LED RGB, cujo nome é D3. Atenção: Existem um único componente com nome D3, mas existem várias ocorrências de ligações elétricas com o nome D3.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4946217"/>
            <a:ext cx="8136904" cy="237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5486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Procurando o local da medida...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760640"/>
          </a:xfrm>
        </p:spPr>
        <p:txBody>
          <a:bodyPr/>
          <a:lstStyle/>
          <a:p>
            <a:r>
              <a:rPr lang="pt-BR" sz="2800" dirty="0" smtClean="0"/>
              <a:t>Note que D3 é um LED, ou Diodo Emissor de Luz, triplo, que possui internamente três diodos, um vermelho (R), um verde (G) e um azul (B).</a:t>
            </a:r>
          </a:p>
          <a:p>
            <a:r>
              <a:rPr lang="pt-BR" sz="2800" dirty="0" smtClean="0"/>
              <a:t>Cada diodo é um </a:t>
            </a:r>
            <a:r>
              <a:rPr lang="pt-BR" sz="2800" dirty="0" err="1" smtClean="0"/>
              <a:t>bipolo</a:t>
            </a:r>
            <a:r>
              <a:rPr lang="pt-BR" sz="2800" dirty="0" smtClean="0"/>
              <a:t>, e seus terminais são denominados catodo e anodo.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Nesse caso, o anodo de todos os LEDs está ligado numa via elétrica conectada à alimentação de 3,3 [V].</a:t>
            </a:r>
          </a:p>
          <a:p>
            <a:r>
              <a:rPr lang="pt-BR" sz="2800" dirty="0" smtClean="0"/>
              <a:t>Vamos procurar o ponto de teste TP17 na placa ligado ao catodo do LED azul de D3.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923113" y="4129104"/>
            <a:ext cx="4917399" cy="1177417"/>
            <a:chOff x="1923113" y="4129104"/>
            <a:chExt cx="4917399" cy="117741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999" y="4129104"/>
              <a:ext cx="1304925" cy="117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eta para a direita 5"/>
            <p:cNvSpPr/>
            <p:nvPr/>
          </p:nvSpPr>
          <p:spPr>
            <a:xfrm rot="19639596">
              <a:off x="3014159" y="4698177"/>
              <a:ext cx="828092" cy="540060"/>
            </a:xfrm>
            <a:prstGeom prst="rightArrow">
              <a:avLst>
                <a:gd name="adj1" fmla="val 30464"/>
                <a:gd name="adj2" fmla="val 1204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eta para a direita 6"/>
            <p:cNvSpPr/>
            <p:nvPr/>
          </p:nvSpPr>
          <p:spPr>
            <a:xfrm rot="13165600">
              <a:off x="4955392" y="4766461"/>
              <a:ext cx="828092" cy="540060"/>
            </a:xfrm>
            <a:prstGeom prst="rightArrow">
              <a:avLst>
                <a:gd name="adj1" fmla="val 30464"/>
                <a:gd name="adj2" fmla="val 1204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860757" y="4714891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anodo</a:t>
              </a:r>
              <a:endParaRPr lang="en-GB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923113" y="4737374"/>
              <a:ext cx="1041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catodo</a:t>
              </a:r>
              <a:endParaRPr lang="en-GB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3412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Procurando o local da medida...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760640"/>
          </a:xfrm>
        </p:spPr>
        <p:txBody>
          <a:bodyPr/>
          <a:lstStyle/>
          <a:p>
            <a:r>
              <a:rPr lang="pt-BR" sz="2800" dirty="0" smtClean="0"/>
              <a:t>Note que D3 é um LED, ou Diodo Emissor de Luz, triplo, que possui internamente três diodos, um vermelho (R), um verde (G) e um azul (B).</a:t>
            </a:r>
          </a:p>
          <a:p>
            <a:r>
              <a:rPr lang="pt-BR" sz="2800" dirty="0" smtClean="0"/>
              <a:t>Cada diodo é um </a:t>
            </a:r>
            <a:r>
              <a:rPr lang="pt-BR" sz="2800" dirty="0" err="1" smtClean="0"/>
              <a:t>bipolo</a:t>
            </a:r>
            <a:r>
              <a:rPr lang="pt-BR" sz="2800" dirty="0" smtClean="0"/>
              <a:t>, e seus terminais são denominados catodo e anodo.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Nesse caso, o anodo de todos os LEDs está ligado numa via elétrica conectada à alimentação de 3,3 [V].</a:t>
            </a:r>
          </a:p>
          <a:p>
            <a:r>
              <a:rPr lang="pt-BR" sz="2800" dirty="0" smtClean="0"/>
              <a:t>Procure o ponto de teste TP17 na placa, ligado ao catodo do LED azul de D3. Está na face inferior...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923113" y="4129104"/>
            <a:ext cx="4917399" cy="1177417"/>
            <a:chOff x="1923113" y="4129104"/>
            <a:chExt cx="4917399" cy="117741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999" y="4129104"/>
              <a:ext cx="1304925" cy="117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eta para a direita 5"/>
            <p:cNvSpPr/>
            <p:nvPr/>
          </p:nvSpPr>
          <p:spPr>
            <a:xfrm rot="19639596">
              <a:off x="3014159" y="4698177"/>
              <a:ext cx="828092" cy="540060"/>
            </a:xfrm>
            <a:prstGeom prst="rightArrow">
              <a:avLst>
                <a:gd name="adj1" fmla="val 30464"/>
                <a:gd name="adj2" fmla="val 1204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eta para a direita 6"/>
            <p:cNvSpPr/>
            <p:nvPr/>
          </p:nvSpPr>
          <p:spPr>
            <a:xfrm rot="13165600">
              <a:off x="4955392" y="4766461"/>
              <a:ext cx="828092" cy="540060"/>
            </a:xfrm>
            <a:prstGeom prst="rightArrow">
              <a:avLst>
                <a:gd name="adj1" fmla="val 30464"/>
                <a:gd name="adj2" fmla="val 1204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860757" y="4714891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anodo</a:t>
              </a:r>
              <a:endParaRPr lang="en-GB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923113" y="4737374"/>
              <a:ext cx="1041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catodo</a:t>
              </a:r>
              <a:endParaRPr lang="en-GB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96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655936" y="1499558"/>
            <a:ext cx="2376314" cy="8037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RAM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1823946" y="1331565"/>
            <a:ext cx="2376314" cy="8037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RAM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6" name="Retângulo 35"/>
          <p:cNvSpPr/>
          <p:nvPr/>
        </p:nvSpPr>
        <p:spPr bwMode="auto">
          <a:xfrm>
            <a:off x="1093687" y="2555701"/>
            <a:ext cx="1566592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4" name="Retângulo 33"/>
          <p:cNvSpPr/>
          <p:nvPr/>
        </p:nvSpPr>
        <p:spPr bwMode="auto">
          <a:xfrm>
            <a:off x="953440" y="2699717"/>
            <a:ext cx="1566592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623564"/>
          </a:xfrm>
        </p:spPr>
        <p:txBody>
          <a:bodyPr/>
          <a:lstStyle/>
          <a:p>
            <a:r>
              <a:rPr lang="pt-BR" sz="2400" dirty="0" smtClean="0"/>
              <a:t>Ex. de arquitetura de um computador pessoal contemporâneo</a:t>
            </a:r>
            <a:endParaRPr lang="en-GB" sz="2400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5616376" y="2483693"/>
            <a:ext cx="2940182" cy="12340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Microprocessador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5684377" y="1499558"/>
            <a:ext cx="2651247" cy="8037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ROM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700576" y="4547638"/>
            <a:ext cx="2226138" cy="7559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6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Controladora de disco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5544368" y="1331565"/>
            <a:ext cx="2651247" cy="8037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ROM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7488584" y="4552725"/>
            <a:ext cx="1694080" cy="7392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600" dirty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Placa de </a:t>
            </a:r>
            <a:r>
              <a:rPr lang="pt-BR" sz="1600" dirty="0" err="1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video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1029220" y="5682251"/>
            <a:ext cx="1662868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000" dirty="0" smtClean="0"/>
              <a:t>Interface </a:t>
            </a:r>
            <a:r>
              <a:rPr lang="pt-BR" sz="14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IDE</a:t>
            </a:r>
            <a:endParaRPr lang="en-GB" sz="14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3528144" y="4547638"/>
            <a:ext cx="1584176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6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Placa de som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952080" y="3905433"/>
            <a:ext cx="3888432" cy="341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 dirty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763792" y="2843733"/>
            <a:ext cx="1566592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1400" b="1" dirty="0" smtClean="0">
                <a:solidFill>
                  <a:schemeClr val="tx1"/>
                </a:solidFill>
              </a:rPr>
              <a:t>Periféricos em slots de expansão</a:t>
            </a:r>
            <a:endParaRPr lang="en-GB" sz="1400" b="1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1" name="Seta para cima e para baixo 20"/>
          <p:cNvSpPr/>
          <p:nvPr/>
        </p:nvSpPr>
        <p:spPr bwMode="auto">
          <a:xfrm>
            <a:off x="4194224" y="4139877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19" name="Seta para a esquerda e para cima 18"/>
          <p:cNvSpPr/>
          <p:nvPr/>
        </p:nvSpPr>
        <p:spPr bwMode="auto">
          <a:xfrm rot="10800000" flipV="1">
            <a:off x="1439912" y="3563813"/>
            <a:ext cx="1584176" cy="683240"/>
          </a:xfrm>
          <a:prstGeom prst="lef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18" name="Seta para a esquerda e para cima 17"/>
          <p:cNvSpPr/>
          <p:nvPr/>
        </p:nvSpPr>
        <p:spPr bwMode="auto">
          <a:xfrm rot="5400000" flipV="1">
            <a:off x="2736646" y="4283304"/>
            <a:ext cx="790833" cy="503979"/>
          </a:xfrm>
          <a:prstGeom prst="lef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25" name="Seta para a esquerda e para cima 24"/>
          <p:cNvSpPr/>
          <p:nvPr/>
        </p:nvSpPr>
        <p:spPr bwMode="auto">
          <a:xfrm flipV="1">
            <a:off x="6768504" y="3941435"/>
            <a:ext cx="1716046" cy="576585"/>
          </a:xfrm>
          <a:prstGeom prst="lef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26" name="Retângulo 25"/>
          <p:cNvSpPr/>
          <p:nvPr/>
        </p:nvSpPr>
        <p:spPr bwMode="auto">
          <a:xfrm>
            <a:off x="3616466" y="5682251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err="1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audio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7631858" y="5682251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err="1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audio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9" name="Seta para cima e para baixo 28"/>
          <p:cNvSpPr/>
          <p:nvPr/>
        </p:nvSpPr>
        <p:spPr bwMode="auto">
          <a:xfrm>
            <a:off x="8151974" y="5292005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30" name="Retângulo 29"/>
          <p:cNvSpPr/>
          <p:nvPr/>
        </p:nvSpPr>
        <p:spPr bwMode="auto">
          <a:xfrm>
            <a:off x="5256336" y="4552725"/>
            <a:ext cx="1728192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4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Controladora USB</a:t>
            </a:r>
            <a:endParaRPr lang="en-GB" sz="14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1" name="Seta para cima e para baixo 30"/>
          <p:cNvSpPr/>
          <p:nvPr/>
        </p:nvSpPr>
        <p:spPr bwMode="auto">
          <a:xfrm>
            <a:off x="5994424" y="4193024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32" name="Retângulo 31"/>
          <p:cNvSpPr/>
          <p:nvPr/>
        </p:nvSpPr>
        <p:spPr bwMode="auto">
          <a:xfrm>
            <a:off x="5416666" y="5682251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USB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5" name="Retângulo 34"/>
          <p:cNvSpPr/>
          <p:nvPr/>
        </p:nvSpPr>
        <p:spPr bwMode="auto">
          <a:xfrm>
            <a:off x="215776" y="6588149"/>
            <a:ext cx="9217024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dirty="0" smtClean="0">
                <a:solidFill>
                  <a:schemeClr val="tx1"/>
                </a:solidFill>
              </a:rPr>
              <a:t>Vários componentes independentes, interconectados </a:t>
            </a:r>
            <a:r>
              <a:rPr lang="pt-BR" dirty="0" smtClean="0">
                <a:solidFill>
                  <a:schemeClr val="tx1"/>
                </a:solidFill>
                <a:ea typeface="ＭＳ Ｐゴシック" pitchFamily="-96" charset="-128"/>
              </a:rPr>
              <a:t>em um gabinete</a:t>
            </a:r>
            <a:endParaRPr lang="en-GB" dirty="0">
              <a:solidFill>
                <a:schemeClr val="tx1"/>
              </a:solidFill>
              <a:ea typeface="ＭＳ Ｐゴシック" pitchFamily="-96" charset="-128"/>
            </a:endParaRPr>
          </a:p>
        </p:txBody>
      </p:sp>
      <p:sp>
        <p:nvSpPr>
          <p:cNvPr id="16" name="Seta à esquerda, à direita e acima 15"/>
          <p:cNvSpPr/>
          <p:nvPr/>
        </p:nvSpPr>
        <p:spPr bwMode="auto">
          <a:xfrm rot="10800000">
            <a:off x="4200255" y="1431402"/>
            <a:ext cx="1344083" cy="2574358"/>
          </a:xfrm>
          <a:prstGeom prst="leftRigh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defTabSz="1007943"/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7" name="Seta para cima e para baixo 26"/>
          <p:cNvSpPr/>
          <p:nvPr/>
        </p:nvSpPr>
        <p:spPr bwMode="auto">
          <a:xfrm>
            <a:off x="4136582" y="5272749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33" name="Seta para cima e para baixo 32"/>
          <p:cNvSpPr/>
          <p:nvPr/>
        </p:nvSpPr>
        <p:spPr bwMode="auto">
          <a:xfrm>
            <a:off x="5936782" y="5277836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24" name="Seta para cima e para baixo 23"/>
          <p:cNvSpPr/>
          <p:nvPr/>
        </p:nvSpPr>
        <p:spPr bwMode="auto">
          <a:xfrm rot="5400000">
            <a:off x="4992267" y="2643618"/>
            <a:ext cx="604151" cy="780068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37" name="Seta para cima e para baixo 36"/>
          <p:cNvSpPr/>
          <p:nvPr/>
        </p:nvSpPr>
        <p:spPr bwMode="auto">
          <a:xfrm>
            <a:off x="1677004" y="5272606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24765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Multímetro como medidor de tensões elétricas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5544616" cy="5760640"/>
          </a:xfrm>
        </p:spPr>
        <p:txBody>
          <a:bodyPr/>
          <a:lstStyle/>
          <a:p>
            <a:r>
              <a:rPr lang="pt-BR" sz="2800" dirty="0" smtClean="0"/>
              <a:t>Ajuste um multímetro para leitura de tensões elétricas, em corrente contínua, até uma faixa de 20,0 [V].</a:t>
            </a:r>
          </a:p>
          <a:p>
            <a:r>
              <a:rPr lang="pt-BR" sz="2800" dirty="0" smtClean="0"/>
              <a:t>A ponta de prova preta, ficará ligada no multímetro no terminal COMUM ou COM.</a:t>
            </a:r>
          </a:p>
          <a:p>
            <a:r>
              <a:rPr lang="pt-BR" sz="2800" dirty="0" smtClean="0"/>
              <a:t>A ponta de prova vermelha ficará ligada no multímetro no terminal multifuncional denominado V (para tensão).</a:t>
            </a:r>
          </a:p>
        </p:txBody>
      </p:sp>
      <p:pic>
        <p:nvPicPr>
          <p:cNvPr id="1026" name="Picture 2" descr="http://procomputer.com.br/loja/product_images/d/603/multimetro__05985_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1835621"/>
            <a:ext cx="41910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029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Uso no multímetro no kit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760640"/>
          </a:xfrm>
        </p:spPr>
        <p:txBody>
          <a:bodyPr/>
          <a:lstStyle/>
          <a:p>
            <a:r>
              <a:rPr lang="pt-BR" sz="2800" dirty="0" smtClean="0"/>
              <a:t>Procure no conector J9 um pino que esteja ligado na referência do circuito, ou terminal de terra, GND. São os pinos 12 e 14. Coloque a ponta de prova preta em um desses terminais.</a:t>
            </a:r>
          </a:p>
          <a:p>
            <a:r>
              <a:rPr lang="pt-BR" sz="2800" dirty="0" smtClean="0"/>
              <a:t>A ponta de prova vermelha, coloque no terminal TP17. Verifique o valor da tensão quando o LED está ligado e apagado.</a:t>
            </a:r>
          </a:p>
          <a:p>
            <a:r>
              <a:rPr lang="pt-BR" sz="2800" dirty="0" smtClean="0"/>
              <a:t>Outras tensões podem ser medidas considerando a referência como o terminal de terra, GND.</a:t>
            </a:r>
          </a:p>
        </p:txBody>
      </p:sp>
    </p:spTree>
    <p:extLst>
      <p:ext uri="{BB962C8B-B14F-4D97-AF65-F5344CB8AC3E}">
        <p14:creationId xmlns:p14="http://schemas.microsoft.com/office/powerpoint/2010/main" val="5869221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Experiências para mais tarde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616624"/>
          </a:xfrm>
        </p:spPr>
        <p:txBody>
          <a:bodyPr/>
          <a:lstStyle/>
          <a:p>
            <a:r>
              <a:rPr lang="pt-BR" sz="2800" dirty="0" smtClean="0"/>
              <a:t>Explore novos programas</a:t>
            </a:r>
          </a:p>
          <a:p>
            <a:r>
              <a:rPr lang="pt-BR" sz="2800" dirty="0" smtClean="0"/>
              <a:t>Utilize outros </a:t>
            </a:r>
            <a:r>
              <a:rPr lang="pt-BR" sz="2800" i="1" dirty="0" err="1" smtClean="0"/>
              <a:t>Templates</a:t>
            </a:r>
            <a:r>
              <a:rPr lang="pt-BR" sz="2800" dirty="0" smtClean="0"/>
              <a:t> e exemplos</a:t>
            </a:r>
          </a:p>
          <a:p>
            <a:r>
              <a:rPr lang="pt-BR" sz="2800" dirty="0" smtClean="0"/>
              <a:t>Sabote os programas existentes</a:t>
            </a:r>
          </a:p>
          <a:p>
            <a:endParaRPr lang="pt-BR" sz="2800" dirty="0" smtClean="0"/>
          </a:p>
          <a:p>
            <a:r>
              <a:rPr lang="pt-BR" sz="2800" b="1" u="sng" dirty="0" smtClean="0"/>
              <a:t>Exercício:</a:t>
            </a:r>
            <a:r>
              <a:rPr lang="pt-BR" sz="2800" dirty="0" smtClean="0"/>
              <a:t> O LED RGB na placa (componente D3), é constituído internamente pela ligação de 3 </a:t>
            </a:r>
            <a:r>
              <a:rPr lang="pt-BR" sz="2800" dirty="0" err="1" smtClean="0"/>
              <a:t>LEDs</a:t>
            </a:r>
            <a:r>
              <a:rPr lang="pt-BR" sz="2800" dirty="0" smtClean="0"/>
              <a:t>, um vermelho, um verde e um azul. Faça um programa que produza misturas de cores resultantes da ativação de um ou outro LED, em todas as combinações possíveis. Quais as </a:t>
            </a:r>
            <a:r>
              <a:rPr lang="pt-BR" sz="2800" smtClean="0"/>
              <a:t>cores resultantes?</a:t>
            </a:r>
            <a:endParaRPr lang="pt-BR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32921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u="sng" dirty="0" smtClean="0"/>
              <a:t>Curiosidades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8680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sz="2400" b="1" u="sng" dirty="0" smtClean="0"/>
              <a:t>Você sabia que sua placa possui mais de um microcontrolador?</a:t>
            </a:r>
          </a:p>
          <a:p>
            <a:pPr marL="0" indent="0">
              <a:buNone/>
            </a:pPr>
            <a:r>
              <a:rPr lang="pt-BR" sz="2400" dirty="0" smtClean="0"/>
              <a:t>Localize na placa do kit o componente denominado </a:t>
            </a:r>
            <a:r>
              <a:rPr lang="pt-BR" sz="2400" b="1" u="sng" dirty="0" smtClean="0"/>
              <a:t>U6</a:t>
            </a:r>
            <a:r>
              <a:rPr lang="pt-BR" sz="2400" dirty="0" smtClean="0"/>
              <a:t>. Esse é um outro </a:t>
            </a:r>
            <a:r>
              <a:rPr lang="pt-BR" sz="2400" dirty="0"/>
              <a:t>microcontrolador </a:t>
            </a:r>
            <a:r>
              <a:rPr lang="pt-BR" sz="2400" dirty="0" smtClean="0"/>
              <a:t>da </a:t>
            </a:r>
            <a:r>
              <a:rPr lang="pt-BR" sz="2400" i="1" dirty="0" err="1" smtClean="0"/>
              <a:t>freescale</a:t>
            </a:r>
            <a:r>
              <a:rPr lang="pt-BR" sz="2400" dirty="0" smtClean="0"/>
              <a:t>, da linha </a:t>
            </a:r>
            <a:r>
              <a:rPr lang="pt-BR" sz="2400" dirty="0" err="1"/>
              <a:t>Kinetis</a:t>
            </a:r>
            <a:r>
              <a:rPr lang="pt-BR" sz="2400" dirty="0"/>
              <a:t> </a:t>
            </a:r>
            <a:r>
              <a:rPr lang="pt-BR" sz="2400" dirty="0" smtClean="0"/>
              <a:t>K20, que também possui arquitetura ARM CORTEX, mas do tipo M4 ao invés do M0+. Entre outras funções, esse dispositivo é responsável por:</a:t>
            </a:r>
          </a:p>
          <a:p>
            <a:r>
              <a:rPr lang="pt-BR" sz="2400" dirty="0"/>
              <a:t>criar um disco virtual no PC através da interface USB</a:t>
            </a:r>
          </a:p>
          <a:p>
            <a:r>
              <a:rPr lang="pt-BR" sz="2400" dirty="0" smtClean="0"/>
              <a:t>realizar a programação do microcontrolador principal KL25Z quando novos arquivos são colocados no disco virtual</a:t>
            </a:r>
          </a:p>
          <a:p>
            <a:r>
              <a:rPr lang="pt-BR" sz="2400" dirty="0" smtClean="0"/>
              <a:t>criar uma porta serial virtual entre o KL25Z e o computador através da mesma interface USB</a:t>
            </a:r>
          </a:p>
          <a:p>
            <a:endParaRPr lang="pt-BR" sz="24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pt-BR" sz="2400" b="1" u="sng" dirty="0" smtClean="0"/>
              <a:t>Tente identificar os demais componentes da placa. Existem resistores, capacitores, indutores, diodos e outros circuitos integrados. Tente ler seus códigos e procure-os no GOOGLE.</a:t>
            </a:r>
            <a:endParaRPr lang="pt-BR" sz="2400" b="1" u="sng" dirty="0"/>
          </a:p>
        </p:txBody>
      </p:sp>
    </p:spTree>
    <p:extLst>
      <p:ext uri="{BB962C8B-B14F-4D97-AF65-F5344CB8AC3E}">
        <p14:creationId xmlns:p14="http://schemas.microsoft.com/office/powerpoint/2010/main" val="13492594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u="sng" dirty="0" smtClean="0"/>
              <a:t>Curiosidades (cont.)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86807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pt-BR" sz="2400" b="1" u="sng" dirty="0" smtClean="0"/>
              <a:t>Essa placa de circuito utiliza tecnologia de fabricação com componentes  SMD?</a:t>
            </a:r>
          </a:p>
          <a:p>
            <a:pPr marL="514350" indent="-514350">
              <a:buFont typeface="+mj-lt"/>
              <a:buAutoNum type="arabicPeriod" startAt="3"/>
            </a:pPr>
            <a:endParaRPr lang="pt-BR" sz="2400" b="1" u="sng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pt-BR" sz="2400" b="1" u="sng" dirty="0" smtClean="0"/>
              <a:t>O tamanho de alguns resistores e capacitores é tão pequeno que são necessárias lupas para observação de seus terminais e instrumentos especiais para medição, como pinças eletrônicas?</a:t>
            </a:r>
          </a:p>
          <a:p>
            <a:pPr marL="0" indent="0">
              <a:buNone/>
            </a:pPr>
            <a:endParaRPr lang="pt-BR" sz="2400" b="1" u="sng" dirty="0"/>
          </a:p>
        </p:txBody>
      </p:sp>
    </p:spTree>
    <p:extLst>
      <p:ext uri="{BB962C8B-B14F-4D97-AF65-F5344CB8AC3E}">
        <p14:creationId xmlns:p14="http://schemas.microsoft.com/office/powerpoint/2010/main" val="39712424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Para saber mais (preciso acertar isso)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Computer </a:t>
            </a:r>
            <a:r>
              <a:rPr lang="pt-BR" sz="2400" dirty="0" err="1" smtClean="0"/>
              <a:t>History</a:t>
            </a:r>
            <a:r>
              <a:rPr lang="pt-BR" sz="2400" dirty="0" smtClean="0"/>
              <a:t> </a:t>
            </a:r>
            <a:r>
              <a:rPr lang="pt-BR" sz="2400" dirty="0" err="1" smtClean="0"/>
              <a:t>Museum</a:t>
            </a:r>
            <a:r>
              <a:rPr lang="pt-BR" sz="2400" dirty="0"/>
              <a:t>, </a:t>
            </a:r>
            <a:r>
              <a:rPr lang="pt-BR" sz="2400" dirty="0" smtClean="0"/>
              <a:t>www.computerhistory.org, 2014.</a:t>
            </a:r>
          </a:p>
          <a:p>
            <a:r>
              <a:rPr lang="pt-BR" sz="2400" dirty="0"/>
              <a:t>InventorsAbout.com, </a:t>
            </a:r>
            <a:r>
              <a:rPr lang="pt-BR" sz="2400" dirty="0" smtClean="0"/>
              <a:t>Computer </a:t>
            </a:r>
            <a:r>
              <a:rPr lang="pt-BR" sz="2400" dirty="0" err="1" smtClean="0"/>
              <a:t>History</a:t>
            </a:r>
            <a:r>
              <a:rPr lang="pt-BR" sz="2400" dirty="0" smtClean="0"/>
              <a:t> </a:t>
            </a:r>
            <a:r>
              <a:rPr lang="pt-BR" sz="2400" dirty="0" err="1" smtClean="0"/>
              <a:t>Timeline</a:t>
            </a:r>
            <a:r>
              <a:rPr lang="pt-BR" sz="2400" dirty="0" smtClean="0"/>
              <a:t>, inventors.about.com/</a:t>
            </a:r>
            <a:r>
              <a:rPr lang="pt-BR" sz="2400" dirty="0" err="1" smtClean="0"/>
              <a:t>library</a:t>
            </a:r>
            <a:r>
              <a:rPr lang="pt-BR" sz="2400" dirty="0" smtClean="0"/>
              <a:t>/blcoindex.htm, 2014.</a:t>
            </a:r>
          </a:p>
          <a:p>
            <a:r>
              <a:rPr lang="pt-BR" sz="2400" dirty="0" smtClean="0"/>
              <a:t>Linha </a:t>
            </a:r>
            <a:r>
              <a:rPr lang="pt-BR" sz="2400" dirty="0" err="1" smtClean="0"/>
              <a:t>Kinetis</a:t>
            </a:r>
            <a:r>
              <a:rPr lang="pt-BR" sz="2400" dirty="0" smtClean="0"/>
              <a:t> </a:t>
            </a:r>
            <a:r>
              <a:rPr lang="pt-BR" sz="2400" dirty="0" err="1" smtClean="0"/>
              <a:t>Freescale</a:t>
            </a:r>
            <a:endParaRPr lang="pt-BR" sz="2400" dirty="0" smtClean="0"/>
          </a:p>
          <a:p>
            <a:r>
              <a:rPr lang="pt-BR" sz="2400" dirty="0" smtClean="0"/>
              <a:t>ESD</a:t>
            </a:r>
          </a:p>
          <a:p>
            <a:r>
              <a:rPr lang="pt-BR" sz="2400" dirty="0" smtClean="0"/>
              <a:t>Shields compatíveis com a linha ARDUINO</a:t>
            </a:r>
          </a:p>
          <a:p>
            <a:r>
              <a:rPr lang="pt-BR" sz="2400" dirty="0" smtClean="0"/>
              <a:t>Homepage FREEDOM BOARD FDRM-KL25Z</a:t>
            </a:r>
          </a:p>
          <a:p>
            <a:r>
              <a:rPr lang="pt-BR" sz="2400" dirty="0" smtClean="0"/>
              <a:t>MBED</a:t>
            </a:r>
          </a:p>
          <a:p>
            <a:r>
              <a:rPr lang="pt-BR" sz="2400" dirty="0" smtClean="0"/>
              <a:t>COOCOX</a:t>
            </a:r>
          </a:p>
          <a:p>
            <a:r>
              <a:rPr lang="pt-BR" sz="2400" dirty="0" smtClean="0"/>
              <a:t>GUNARM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2621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Quando surgiram os </a:t>
            </a:r>
            <a:r>
              <a:rPr lang="pt-BR" dirty="0" err="1" smtClean="0"/>
              <a:t>microcontroladores</a:t>
            </a:r>
            <a:endParaRPr lang="en-GB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800" dirty="0" smtClean="0"/>
              <a:t>Momento histórico: 1970 ~ 1971 (após corrida espacial)</a:t>
            </a:r>
          </a:p>
          <a:p>
            <a:pPr lvl="1"/>
            <a:r>
              <a:rPr lang="pt-BR" sz="2400" dirty="0" smtClean="0"/>
              <a:t>Intel produz o primeiro microprocessador (4004)</a:t>
            </a:r>
          </a:p>
          <a:p>
            <a:pPr lvl="1"/>
            <a:r>
              <a:rPr lang="pt-BR" sz="2400" dirty="0" smtClean="0"/>
              <a:t>Computador de uso geral</a:t>
            </a:r>
          </a:p>
          <a:p>
            <a:pPr lvl="2"/>
            <a:r>
              <a:rPr lang="pt-BR" sz="2000" dirty="0" smtClean="0"/>
              <a:t>Muitos componentes de apoio (RAM, ROM, Periféricos)</a:t>
            </a:r>
          </a:p>
          <a:p>
            <a:pPr lvl="1"/>
            <a:r>
              <a:rPr lang="pt-BR" sz="2400" dirty="0" smtClean="0"/>
              <a:t>Complicações:</a:t>
            </a:r>
          </a:p>
          <a:p>
            <a:pPr lvl="2"/>
            <a:r>
              <a:rPr lang="pt-BR" sz="2000" dirty="0" smtClean="0"/>
              <a:t>consumo energético do conjunto</a:t>
            </a:r>
            <a:endParaRPr lang="pt-BR" sz="2000" dirty="0"/>
          </a:p>
          <a:p>
            <a:pPr lvl="2"/>
            <a:r>
              <a:rPr lang="pt-BR" sz="2000" dirty="0" smtClean="0"/>
              <a:t>montagem e manutenção complexa, </a:t>
            </a:r>
            <a:r>
              <a:rPr lang="pt-BR" sz="2000" i="1" dirty="0" err="1" smtClean="0"/>
              <a:t>housing</a:t>
            </a:r>
            <a:r>
              <a:rPr lang="pt-BR" sz="2000" dirty="0" smtClean="0"/>
              <a:t> (tamanho do computador)</a:t>
            </a:r>
            <a:endParaRPr lang="pt-BR" sz="2000" i="1" dirty="0" smtClean="0"/>
          </a:p>
          <a:p>
            <a:r>
              <a:rPr lang="pt-BR" sz="2800" dirty="0" smtClean="0"/>
              <a:t>Oportunidade: computador para uso específico como calculadoras !!</a:t>
            </a:r>
          </a:p>
          <a:p>
            <a:pPr lvl="1"/>
            <a:r>
              <a:rPr lang="pt-BR" sz="2400" dirty="0" smtClean="0"/>
              <a:t>Texas </a:t>
            </a:r>
            <a:r>
              <a:rPr lang="pt-BR" sz="2400" dirty="0" err="1" smtClean="0"/>
              <a:t>Instruments</a:t>
            </a:r>
            <a:r>
              <a:rPr lang="pt-BR" sz="2400" dirty="0" smtClean="0"/>
              <a:t> (1972) – Gary </a:t>
            </a:r>
            <a:r>
              <a:rPr lang="pt-BR" sz="2400" dirty="0" err="1" smtClean="0"/>
              <a:t>Boone</a:t>
            </a:r>
            <a:endParaRPr lang="pt-BR" sz="2400" dirty="0" smtClean="0"/>
          </a:p>
          <a:p>
            <a:pPr lvl="1"/>
            <a:r>
              <a:rPr lang="pt-BR" sz="2400" dirty="0" smtClean="0"/>
              <a:t>Microprocessador integrado com memórias (RAM e ROM) e periféricos: controlador de teclado e display</a:t>
            </a:r>
          </a:p>
          <a:p>
            <a:pPr lvl="1"/>
            <a:r>
              <a:rPr lang="pt-BR" sz="2400" b="1" dirty="0" err="1" smtClean="0"/>
              <a:t>Calculator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on</a:t>
            </a:r>
            <a:r>
              <a:rPr lang="pt-BR" sz="2400" b="1" dirty="0" smtClean="0"/>
              <a:t> a chip !!!</a:t>
            </a:r>
          </a:p>
          <a:p>
            <a:pPr lvl="1"/>
            <a:endParaRPr lang="pt-BR" sz="2400" dirty="0" smtClean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88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664138" y="4241631"/>
            <a:ext cx="6176374" cy="341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 dirty="0">
              <a:solidFill>
                <a:schemeClr val="dk1"/>
              </a:solidFill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 bwMode="auto">
          <a:xfrm>
            <a:off x="358650" y="780009"/>
            <a:ext cx="9074150" cy="62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dirty="0" smtClean="0"/>
              <a:t>Ex. de arquitetura de um microcontrolador contemporâneo</a:t>
            </a:r>
            <a:endParaRPr lang="en-GB" sz="2400" dirty="0"/>
          </a:p>
        </p:txBody>
      </p:sp>
      <p:sp>
        <p:nvSpPr>
          <p:cNvPr id="24" name="Seta à esquerda, à direita e acima 23"/>
          <p:cNvSpPr/>
          <p:nvPr/>
        </p:nvSpPr>
        <p:spPr bwMode="auto">
          <a:xfrm rot="10800000">
            <a:off x="4200259" y="1511933"/>
            <a:ext cx="1344083" cy="2765699"/>
          </a:xfrm>
          <a:prstGeom prst="leftRigh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defTabSz="1007943"/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5700530" y="2882000"/>
            <a:ext cx="2940182" cy="12340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Microprocessador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1092068" y="1679928"/>
            <a:ext cx="2940182" cy="10919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RAM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5684377" y="1679928"/>
            <a:ext cx="2940182" cy="10919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ROM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0" name="Retângulo 29"/>
          <p:cNvSpPr/>
          <p:nvPr/>
        </p:nvSpPr>
        <p:spPr bwMode="auto">
          <a:xfrm>
            <a:off x="5544368" y="1511935"/>
            <a:ext cx="2940182" cy="10919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ROM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1" name="Retângulo 30"/>
          <p:cNvSpPr/>
          <p:nvPr/>
        </p:nvSpPr>
        <p:spPr bwMode="auto">
          <a:xfrm>
            <a:off x="1260078" y="1511935"/>
            <a:ext cx="2940182" cy="10919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RAM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2" name="Retângulo 31"/>
          <p:cNvSpPr/>
          <p:nvPr/>
        </p:nvSpPr>
        <p:spPr bwMode="auto">
          <a:xfrm>
            <a:off x="407170" y="1331566"/>
            <a:ext cx="8877607" cy="5114500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3" name="Retângulo 32"/>
          <p:cNvSpPr/>
          <p:nvPr/>
        </p:nvSpPr>
        <p:spPr bwMode="auto">
          <a:xfrm>
            <a:off x="7488584" y="4764107"/>
            <a:ext cx="1694080" cy="9379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6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Controladora Ethernet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8" name="Seta para cima e para baixo 37"/>
          <p:cNvSpPr/>
          <p:nvPr/>
        </p:nvSpPr>
        <p:spPr bwMode="auto">
          <a:xfrm rot="16200000">
            <a:off x="5016997" y="3051892"/>
            <a:ext cx="593866" cy="814340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43" name="Seta para a esquerda e para cima 42"/>
          <p:cNvSpPr/>
          <p:nvPr/>
        </p:nvSpPr>
        <p:spPr bwMode="auto">
          <a:xfrm flipV="1">
            <a:off x="6768504" y="4277633"/>
            <a:ext cx="1716046" cy="576585"/>
          </a:xfrm>
          <a:prstGeom prst="lef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36" name="Retângulo 35"/>
          <p:cNvSpPr/>
          <p:nvPr/>
        </p:nvSpPr>
        <p:spPr bwMode="auto">
          <a:xfrm>
            <a:off x="3528144" y="4929468"/>
            <a:ext cx="1584176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6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Seriais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0" name="Seta para cima e para baixo 39"/>
          <p:cNvSpPr/>
          <p:nvPr/>
        </p:nvSpPr>
        <p:spPr bwMode="auto">
          <a:xfrm>
            <a:off x="4194224" y="4521707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44" name="Retângulo 43"/>
          <p:cNvSpPr/>
          <p:nvPr/>
        </p:nvSpPr>
        <p:spPr bwMode="auto">
          <a:xfrm>
            <a:off x="3616466" y="6018449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serial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5" name="Seta para cima e para baixo 44"/>
          <p:cNvSpPr/>
          <p:nvPr/>
        </p:nvSpPr>
        <p:spPr bwMode="auto">
          <a:xfrm>
            <a:off x="4136582" y="5628203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46" name="Retângulo 45"/>
          <p:cNvSpPr/>
          <p:nvPr/>
        </p:nvSpPr>
        <p:spPr bwMode="auto">
          <a:xfrm>
            <a:off x="7631858" y="6018449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de rede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7" name="Seta para cima e para baixo 46"/>
          <p:cNvSpPr/>
          <p:nvPr/>
        </p:nvSpPr>
        <p:spPr bwMode="auto">
          <a:xfrm>
            <a:off x="8151974" y="5628203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/>
          </a:p>
        </p:txBody>
      </p:sp>
      <p:sp>
        <p:nvSpPr>
          <p:cNvPr id="48" name="Retângulo 47"/>
          <p:cNvSpPr/>
          <p:nvPr/>
        </p:nvSpPr>
        <p:spPr bwMode="auto">
          <a:xfrm>
            <a:off x="5256336" y="4919004"/>
            <a:ext cx="1728192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4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Controladora USB</a:t>
            </a:r>
            <a:endParaRPr lang="en-GB" sz="14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9" name="Seta para cima e para baixo 48"/>
          <p:cNvSpPr/>
          <p:nvPr/>
        </p:nvSpPr>
        <p:spPr bwMode="auto">
          <a:xfrm>
            <a:off x="5994424" y="4511243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50" name="Retângulo 49"/>
          <p:cNvSpPr/>
          <p:nvPr/>
        </p:nvSpPr>
        <p:spPr bwMode="auto">
          <a:xfrm>
            <a:off x="5416666" y="6018449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USB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51" name="Seta para cima e para baixo 50"/>
          <p:cNvSpPr/>
          <p:nvPr/>
        </p:nvSpPr>
        <p:spPr bwMode="auto">
          <a:xfrm>
            <a:off x="5936782" y="5617739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41" name="Retângulo 40"/>
          <p:cNvSpPr/>
          <p:nvPr/>
        </p:nvSpPr>
        <p:spPr bwMode="auto">
          <a:xfrm>
            <a:off x="575816" y="4929468"/>
            <a:ext cx="1584176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...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2" name="Seta para cima e para baixo 41"/>
          <p:cNvSpPr/>
          <p:nvPr/>
        </p:nvSpPr>
        <p:spPr bwMode="auto">
          <a:xfrm>
            <a:off x="1241896" y="4521707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53" name="Retângulo 52"/>
          <p:cNvSpPr/>
          <p:nvPr/>
        </p:nvSpPr>
        <p:spPr bwMode="auto">
          <a:xfrm>
            <a:off x="664138" y="6018449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...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9" name="Seta para cima e para baixo 28"/>
          <p:cNvSpPr/>
          <p:nvPr/>
        </p:nvSpPr>
        <p:spPr bwMode="auto">
          <a:xfrm>
            <a:off x="2436151" y="4521707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 bwMode="auto">
          <a:xfrm>
            <a:off x="1858393" y="6018449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...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1770071" y="4929468"/>
            <a:ext cx="1584176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...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52" name="Retângulo 51"/>
          <p:cNvSpPr/>
          <p:nvPr/>
        </p:nvSpPr>
        <p:spPr bwMode="auto">
          <a:xfrm>
            <a:off x="407170" y="6750051"/>
            <a:ext cx="8877606" cy="4861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>
                <a:solidFill>
                  <a:schemeClr val="tx1"/>
                </a:solidFill>
              </a:rPr>
              <a:t>Integrados em um único componente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55" name="Seta para cima e para baixo 54"/>
          <p:cNvSpPr/>
          <p:nvPr/>
        </p:nvSpPr>
        <p:spPr bwMode="auto">
          <a:xfrm rot="16200000">
            <a:off x="110237" y="4005271"/>
            <a:ext cx="593866" cy="814340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54" name="Seta para cima e para baixo 53"/>
          <p:cNvSpPr/>
          <p:nvPr/>
        </p:nvSpPr>
        <p:spPr bwMode="auto">
          <a:xfrm>
            <a:off x="1184254" y="5628203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35" name="Seta para cima e para baixo 34"/>
          <p:cNvSpPr/>
          <p:nvPr/>
        </p:nvSpPr>
        <p:spPr bwMode="auto">
          <a:xfrm>
            <a:off x="2378509" y="5628203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Microcontroladores</a:t>
            </a:r>
            <a:r>
              <a:rPr lang="pt-BR" dirty="0" smtClean="0"/>
              <a:t> (exemplos)</a:t>
            </a:r>
            <a:endParaRPr lang="en-GB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544616"/>
          </a:xfrm>
        </p:spPr>
        <p:txBody>
          <a:bodyPr/>
          <a:lstStyle/>
          <a:p>
            <a:r>
              <a:rPr lang="pt-BR" dirty="0" smtClean="0"/>
              <a:t>Comerciais</a:t>
            </a:r>
          </a:p>
          <a:p>
            <a:pPr lvl="1"/>
            <a:r>
              <a:rPr lang="pt-BR" dirty="0" smtClean="0"/>
              <a:t>Texas TMS 1000 (1974)</a:t>
            </a:r>
          </a:p>
          <a:p>
            <a:pPr lvl="1"/>
            <a:r>
              <a:rPr lang="pt-BR" dirty="0" smtClean="0"/>
              <a:t>Intel 8048 (1977)</a:t>
            </a:r>
          </a:p>
          <a:p>
            <a:pPr lvl="1"/>
            <a:r>
              <a:rPr lang="pt-BR" dirty="0" smtClean="0"/>
              <a:t>Intel 8051 (1979) – muito famoso</a:t>
            </a:r>
          </a:p>
          <a:p>
            <a:pPr lvl="1"/>
            <a:r>
              <a:rPr lang="pt-BR" dirty="0" err="1" smtClean="0"/>
              <a:t>Zilog</a:t>
            </a:r>
            <a:r>
              <a:rPr lang="pt-BR" dirty="0" smtClean="0"/>
              <a:t> Z180 (1978)</a:t>
            </a:r>
          </a:p>
          <a:p>
            <a:pPr lvl="1"/>
            <a:endParaRPr lang="pt-BR" dirty="0"/>
          </a:p>
          <a:p>
            <a:r>
              <a:rPr lang="pt-BR" dirty="0" smtClean="0"/>
              <a:t>Alguns outros exemplos... </a:t>
            </a:r>
          </a:p>
          <a:p>
            <a:pPr lvl="1"/>
            <a:r>
              <a:rPr lang="pt-BR" dirty="0" smtClean="0"/>
              <a:t>Quem se habilita a dizer algum nome de microcontrolador?</a:t>
            </a:r>
          </a:p>
          <a:p>
            <a:pPr lvl="1"/>
            <a:r>
              <a:rPr lang="pt-BR" dirty="0" smtClean="0"/>
              <a:t>8051, PIC, AVR, ARM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7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8841</TotalTime>
  <Words>3143</Words>
  <Application>Microsoft Office PowerPoint</Application>
  <PresentationFormat>Personalizar</PresentationFormat>
  <Paragraphs>435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6" baseType="lpstr">
      <vt:lpstr>Tema do Office</vt:lpstr>
      <vt:lpstr>Introdução a Engenharia Elétrica - 323100</vt:lpstr>
      <vt:lpstr>Sumário</vt:lpstr>
      <vt:lpstr>Microcontroladores</vt:lpstr>
      <vt:lpstr>A. Senta que lá vem história...</vt:lpstr>
      <vt:lpstr>Computador a partir da década de 70</vt:lpstr>
      <vt:lpstr>Ex. de arquitetura de um computador pessoal contemporâneo</vt:lpstr>
      <vt:lpstr>Quando surgiram os microcontroladores</vt:lpstr>
      <vt:lpstr>Apresentação do PowerPoint</vt:lpstr>
      <vt:lpstr>Microcontroladores (exemplos)</vt:lpstr>
      <vt:lpstr>O que difere um microcontrolador de outro? Arquitetura...</vt:lpstr>
      <vt:lpstr>Arquitetura de microcontroladores</vt:lpstr>
      <vt:lpstr>Arquitetura de um µC – Exemplo 1 (Arduino Nano) </vt:lpstr>
      <vt:lpstr>Arquitetura de um µC – Exemplo 2 (Arduino Uno) </vt:lpstr>
      <vt:lpstr>Arquitetura de um µC – Exemplo 3 (8051) </vt:lpstr>
      <vt:lpstr>Arquitetura de um µC – Exemplo 4 (PIC)</vt:lpstr>
      <vt:lpstr>Arquitetura de um µC – Exemplo 5 (ARM7) </vt:lpstr>
      <vt:lpstr>Arquitetura de um µC – Exemplo 6 (ARM CORTEX-M4) </vt:lpstr>
      <vt:lpstr>ARM</vt:lpstr>
      <vt:lpstr>ARM licencia processador e serviços a terceiros...</vt:lpstr>
      <vt:lpstr>Arquitetura ARM Cortex-M</vt:lpstr>
      <vt:lpstr>Arquitetura simplificada do Kinetis KL25Z</vt:lpstr>
      <vt:lpstr>Kit Freescale Freedom FDRM-KL25Z</vt:lpstr>
      <vt:lpstr>Hands-On !!!</vt:lpstr>
      <vt:lpstr>Cuidados no manuseio!</vt:lpstr>
      <vt:lpstr>Proteção contra ESD</vt:lpstr>
      <vt:lpstr>Cuidados na utilização!</vt:lpstr>
      <vt:lpstr>Abrindo a caixa do kit</vt:lpstr>
      <vt:lpstr>Placa do kit</vt:lpstr>
      <vt:lpstr>Cabo USB</vt:lpstr>
      <vt:lpstr>Ligando ao PC</vt:lpstr>
      <vt:lpstr>Recursos e programa de demonstração</vt:lpstr>
      <vt:lpstr>Enquanto isso, no seu computador...</vt:lpstr>
      <vt:lpstr>Conteúdo do drive FRDM-KL25Z</vt:lpstr>
      <vt:lpstr>Enquanto isso, no seu computador (2)...</vt:lpstr>
      <vt:lpstr>Instalação do driver</vt:lpstr>
      <vt:lpstr>Instalação do driver</vt:lpstr>
      <vt:lpstr>Instalação do driver</vt:lpstr>
      <vt:lpstr>Driver instalado com sucesso no Win7</vt:lpstr>
      <vt:lpstr>Visitando o site da freescale</vt:lpstr>
      <vt:lpstr>Visitando o site da freescale</vt:lpstr>
      <vt:lpstr>Quick Start...</vt:lpstr>
      <vt:lpstr>Quick Start...</vt:lpstr>
      <vt:lpstr>Teste de programas</vt:lpstr>
      <vt:lpstr>Programas de apoio</vt:lpstr>
      <vt:lpstr>MBED – Programação na núvem</vt:lpstr>
      <vt:lpstr>MBED – Compiler (programação na núvem)</vt:lpstr>
      <vt:lpstr>MBED – Compiler – Primeiro programa</vt:lpstr>
      <vt:lpstr>MBED – Compiler – Biblioteca mbed</vt:lpstr>
      <vt:lpstr>MBED – Compiler – Primeiro código fonte</vt:lpstr>
      <vt:lpstr>Pense a respeito e pesquise</vt:lpstr>
      <vt:lpstr>Proposta</vt:lpstr>
      <vt:lpstr>Abrindo um esquemático...</vt:lpstr>
      <vt:lpstr>Entendendo as ligações elétricas</vt:lpstr>
      <vt:lpstr>Observe nesse esquema...</vt:lpstr>
      <vt:lpstr>Observe mais...</vt:lpstr>
      <vt:lpstr>Procure mais...</vt:lpstr>
      <vt:lpstr>Localizando um componente para medição</vt:lpstr>
      <vt:lpstr>Procurando o local da medida...</vt:lpstr>
      <vt:lpstr>Procurando o local da medida...</vt:lpstr>
      <vt:lpstr>Multímetro como medidor de tensões elétricas</vt:lpstr>
      <vt:lpstr>Uso no multímetro no kit</vt:lpstr>
      <vt:lpstr>MBED – Experiências para mais tarde</vt:lpstr>
      <vt:lpstr>Curiosidades</vt:lpstr>
      <vt:lpstr>Curiosidades (cont.)</vt:lpstr>
      <vt:lpstr>Para saber mais (preciso acertar isso)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Recepção 2o ano Elétrica 2005 Apresentação do Departamento</dc:title>
  <dc:creator>Wilson Komatsu;Eduardo Lorenzetti Pellini</dc:creator>
  <cp:keywords>PEA EPUSP</cp:keywords>
  <cp:lastModifiedBy>elpellini</cp:lastModifiedBy>
  <cp:revision>466</cp:revision>
  <cp:lastPrinted>2013-09-18T02:17:29Z</cp:lastPrinted>
  <dcterms:modified xsi:type="dcterms:W3CDTF">2014-05-06T12:56:35Z</dcterms:modified>
</cp:coreProperties>
</file>