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302" r:id="rId2"/>
    <p:sldId id="315" r:id="rId3"/>
    <p:sldId id="314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4" r:id="rId12"/>
    <p:sldId id="325" r:id="rId13"/>
    <p:sldId id="326" r:id="rId14"/>
    <p:sldId id="327" r:id="rId15"/>
    <p:sldId id="329" r:id="rId16"/>
    <p:sldId id="330" r:id="rId17"/>
    <p:sldId id="332" r:id="rId18"/>
    <p:sldId id="331" r:id="rId19"/>
    <p:sldId id="311" r:id="rId20"/>
    <p:sldId id="323" r:id="rId21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94660" autoAdjust="0"/>
  </p:normalViewPr>
  <p:slideViewPr>
    <p:cSldViewPr>
      <p:cViewPr varScale="1">
        <p:scale>
          <a:sx n="68" d="100"/>
          <a:sy n="68" d="100"/>
        </p:scale>
        <p:origin x="-96" y="-1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2014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2 – Metodologia de projetos de engenharia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S2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002460" y="883421"/>
            <a:ext cx="4248472" cy="2777868"/>
            <a:chOff x="56215" y="1246853"/>
            <a:chExt cx="4248472" cy="2777868"/>
          </a:xfrm>
        </p:grpSpPr>
        <p:sp>
          <p:nvSpPr>
            <p:cNvPr id="15" name="Explosão 2 14"/>
            <p:cNvSpPr/>
            <p:nvPr/>
          </p:nvSpPr>
          <p:spPr>
            <a:xfrm rot="21161084">
              <a:off x="56215" y="1246853"/>
              <a:ext cx="4248472" cy="277786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1" vert="horz" wrap="square" lIns="91440" tIns="45720" rIns="91440" bIns="45720" numCol="1" spcCol="0" rtlCol="0" fromWordArt="0" anchor="ctr" anchorCtr="0" forceAA="0" compatLnSpc="1">
              <a:prstTxWarp prst="textArchUp">
                <a:avLst/>
              </a:prstTxWarp>
              <a:no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sp>
          <p:nvSpPr>
            <p:cNvPr id="16" name="Retângulo 15"/>
            <p:cNvSpPr/>
            <p:nvPr/>
          </p:nvSpPr>
          <p:spPr>
            <a:xfrm rot="20612692">
              <a:off x="1287963" y="2889729"/>
              <a:ext cx="1800494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/>
              <a:r>
                <a:rPr lang="pt-BR" sz="54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Draft </a:t>
              </a:r>
            </a:p>
            <a:p>
              <a:pPr algn="ctr"/>
              <a:r>
                <a:rPr lang="pt-BR" sz="54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melhorado</a:t>
              </a:r>
              <a:endParaRPr lang="pt-BR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7" name="Subtítulo 2"/>
          <p:cNvSpPr txBox="1">
            <a:spLocks/>
          </p:cNvSpPr>
          <p:nvPr/>
        </p:nvSpPr>
        <p:spPr bwMode="auto">
          <a:xfrm>
            <a:off x="5760392" y="6548848"/>
            <a:ext cx="2592288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  <a:latin typeface="+mj-lt"/>
              </a:rPr>
              <a:t>V1.0</a:t>
            </a:r>
            <a:endParaRPr lang="pt-B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Características desse método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 smtClean="0"/>
              <a:t>É uma </a:t>
            </a:r>
            <a:r>
              <a:rPr lang="pt-BR" sz="2800" b="1" u="sng" dirty="0" smtClean="0"/>
              <a:t>filosofia</a:t>
            </a:r>
          </a:p>
          <a:p>
            <a:r>
              <a:rPr lang="pt-BR" sz="2800" dirty="0" smtClean="0"/>
              <a:t>Pode resultar em um </a:t>
            </a:r>
            <a:r>
              <a:rPr lang="pt-BR" sz="2800" b="1" u="sng" dirty="0" smtClean="0"/>
              <a:t>projeto:</a:t>
            </a:r>
          </a:p>
          <a:p>
            <a:pPr lvl="1"/>
            <a:r>
              <a:rPr lang="pt-BR" b="1" u="sng" dirty="0" err="1" smtClean="0"/>
              <a:t>Inovativo</a:t>
            </a:r>
            <a:r>
              <a:rPr lang="pt-BR" dirty="0" smtClean="0"/>
              <a:t> – aplicação de conhecimentos inéditos ou anteriormente não experimentados, ou;</a:t>
            </a:r>
          </a:p>
          <a:p>
            <a:pPr lvl="1"/>
            <a:r>
              <a:rPr lang="pt-BR" b="1" u="sng" dirty="0" smtClean="0"/>
              <a:t>Evolutivo</a:t>
            </a:r>
            <a:r>
              <a:rPr lang="pt-BR" dirty="0" smtClean="0"/>
              <a:t> – aplicação de conhecimentos anteriores, refinados ou adaptados.</a:t>
            </a:r>
          </a:p>
          <a:p>
            <a:r>
              <a:rPr lang="pt-BR" sz="2800" dirty="0" smtClean="0"/>
              <a:t>É um método </a:t>
            </a:r>
            <a:r>
              <a:rPr lang="pt-BR" sz="2800" b="1" u="sng" dirty="0" smtClean="0"/>
              <a:t>iterativo</a:t>
            </a:r>
            <a:r>
              <a:rPr lang="pt-BR" sz="2800" b="1" dirty="0" smtClean="0"/>
              <a:t>.</a:t>
            </a:r>
          </a:p>
          <a:p>
            <a:pPr lvl="1"/>
            <a:r>
              <a:rPr lang="pt-BR" dirty="0" smtClean="0"/>
              <a:t>O resultado de uma etapa pode requerer a volta a uma etapa anterior, para refinamento ou reavaliação.</a:t>
            </a:r>
          </a:p>
          <a:p>
            <a:r>
              <a:rPr lang="pt-BR" b="1" u="sng" dirty="0" smtClean="0"/>
              <a:t>Cuidado:</a:t>
            </a:r>
            <a:r>
              <a:rPr lang="pt-BR" dirty="0" smtClean="0"/>
              <a:t> Não é o método científico.</a:t>
            </a:r>
          </a:p>
        </p:txBody>
      </p:sp>
    </p:spTree>
    <p:extLst>
      <p:ext uri="{BB962C8B-B14F-4D97-AF65-F5344CB8AC3E}">
        <p14:creationId xmlns:p14="http://schemas.microsoft.com/office/powerpoint/2010/main" val="48783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Aspectos importantes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b="1" u="sng" dirty="0" smtClean="0"/>
              <a:t>Para perceber o </a:t>
            </a:r>
            <a:r>
              <a:rPr lang="pt-BR" sz="2800" b="1" u="sng" dirty="0"/>
              <a:t>problema</a:t>
            </a:r>
            <a:r>
              <a:rPr lang="pt-BR" sz="2800" b="1" u="sng" dirty="0" smtClean="0"/>
              <a:t>:</a:t>
            </a:r>
            <a:r>
              <a:rPr lang="pt-BR" sz="2800" dirty="0" smtClean="0"/>
              <a:t> identificar o problema basicamente é preencher a frase:</a:t>
            </a:r>
          </a:p>
          <a:p>
            <a:pPr marL="0" indent="0" algn="ctr">
              <a:buNone/>
            </a:pPr>
            <a:r>
              <a:rPr lang="pt-BR" sz="2400" b="1" u="sng" dirty="0" smtClean="0"/>
              <a:t>&lt;QUEM?&gt; precisa &lt;DO QUE?&gt; pois &lt;PROPÓSITO?&gt;</a:t>
            </a:r>
            <a:endParaRPr lang="pt-BR" sz="2400" b="1" u="sng" dirty="0"/>
          </a:p>
          <a:p>
            <a:r>
              <a:rPr lang="pt-BR" sz="2800" b="1" u="sng" dirty="0" smtClean="0"/>
              <a:t>Na pesquisa e levantamento de dados:</a:t>
            </a:r>
            <a:r>
              <a:rPr lang="pt-BR" sz="2800" dirty="0" smtClean="0"/>
              <a:t> </a:t>
            </a:r>
            <a:r>
              <a:rPr lang="pt-BR" sz="2800" dirty="0"/>
              <a:t>uso de informações consistentes, </a:t>
            </a:r>
            <a:r>
              <a:rPr lang="pt-BR" sz="2800" dirty="0" smtClean="0"/>
              <a:t>sólidas, de referências conhecidas, creditadas e devidamente citadas.</a:t>
            </a:r>
            <a:endParaRPr lang="pt-BR" sz="2800" dirty="0"/>
          </a:p>
          <a:p>
            <a:r>
              <a:rPr lang="pt-BR" sz="2800" b="1" u="sng" dirty="0" smtClean="0"/>
              <a:t>Na documentação de todo o processo:</a:t>
            </a:r>
            <a:r>
              <a:rPr lang="pt-BR" sz="2800" dirty="0" smtClean="0"/>
              <a:t> para rastreamento das atividades de cada etapa e estabelecimento de uma base de conhecimento para uma evolução futura.</a:t>
            </a:r>
          </a:p>
          <a:p>
            <a:r>
              <a:rPr lang="pt-BR" sz="2800" b="1" u="sng" dirty="0" smtClean="0"/>
              <a:t>Comunicação:</a:t>
            </a:r>
            <a:r>
              <a:rPr lang="pt-BR" sz="2800" dirty="0" smtClean="0"/>
              <a:t> aplicação de linguagem técnica, universal, inteligível, padronizada, acessível.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04822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3. Etapas do método na disciplina 323100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b="1" dirty="0" smtClean="0"/>
              <a:t>ETAPA 1 – Reconhecer a necessidade e definir o problema.</a:t>
            </a:r>
          </a:p>
          <a:p>
            <a:r>
              <a:rPr lang="pt-BR" b="1" dirty="0" smtClean="0"/>
              <a:t>ETAPA 2 – Pesquisa e levantamento de dados.</a:t>
            </a:r>
          </a:p>
          <a:p>
            <a:r>
              <a:rPr lang="pt-BR" b="1" dirty="0" smtClean="0"/>
              <a:t>ETAPA 3 – Proposição de alternativas de solução.</a:t>
            </a:r>
          </a:p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ETAPA 4 – Especificação de métricas e critérios para avaliação da melhor solução.</a:t>
            </a:r>
          </a:p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ETAPA 5 – Especificação e desenho da solução.</a:t>
            </a:r>
          </a:p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ETAPA 6 – Implementação de prova de conceito.</a:t>
            </a:r>
          </a:p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ETAPA 7 – Descarte.</a:t>
            </a:r>
          </a:p>
          <a:p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112320" y="4355901"/>
            <a:ext cx="3456384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latin typeface="+mj-lt"/>
              </a:rPr>
              <a:t>Aulas S2 a S5</a:t>
            </a:r>
            <a:endParaRPr lang="en-GB" sz="4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928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3. Etapas do método na disciplina 323100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ETAPA 1 – Reconhecer a necessidade e definir o problema.</a:t>
            </a:r>
          </a:p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ETAPA 2 – Pesquisa e levantamento de dados.</a:t>
            </a:r>
          </a:p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ETAPA 3 – Proposição de alternativas de solução</a:t>
            </a:r>
            <a:r>
              <a:rPr lang="pt-BR" dirty="0" smtClean="0"/>
              <a:t>.</a:t>
            </a:r>
          </a:p>
          <a:p>
            <a:r>
              <a:rPr lang="pt-BR" b="1" dirty="0" smtClean="0">
                <a:solidFill>
                  <a:schemeClr val="tx2"/>
                </a:solidFill>
              </a:rPr>
              <a:t>ETAPA 4 – Especificação de métricas e critérios para avaliação da melhor solução.</a:t>
            </a:r>
          </a:p>
          <a:p>
            <a:r>
              <a:rPr lang="pt-BR" b="1" dirty="0" smtClean="0">
                <a:solidFill>
                  <a:schemeClr val="tx2"/>
                </a:solidFill>
              </a:rPr>
              <a:t>ETAPA 5 – Especificação e desenho da solução.</a:t>
            </a:r>
          </a:p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ETAPA 6 – Implementação de prova de conceito.</a:t>
            </a:r>
          </a:p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ETAPA 7 – Descarte.</a:t>
            </a:r>
          </a:p>
          <a:p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256336" y="6084093"/>
            <a:ext cx="3278294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latin typeface="+mj-lt"/>
              </a:rPr>
              <a:t>Aulas S7 a S9</a:t>
            </a:r>
            <a:endParaRPr lang="en-GB" sz="4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416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3. Etapas do método na disciplina 323100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ETAPA 1 – Reconhecer a necessidade e definir o problema.</a:t>
            </a:r>
          </a:p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ETAPA 2 – Pesquisa e levantamento de dados.</a:t>
            </a:r>
          </a:p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ETAPA 3 – Proposição de alternativas de solução</a:t>
            </a:r>
            <a:r>
              <a:rPr lang="pt-BR" dirty="0" smtClean="0"/>
              <a:t>.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ETAPA 4 – Especificação de métricas e critérios para avaliação da melhor solução.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ETAPA 5 – Especificação e desenho da solução.</a:t>
            </a:r>
          </a:p>
          <a:p>
            <a:r>
              <a:rPr lang="pt-BR" b="1" dirty="0" smtClean="0">
                <a:solidFill>
                  <a:schemeClr val="tx2"/>
                </a:solidFill>
              </a:rPr>
              <a:t>ETAPA 6 – Implementação de prova de conceito.</a:t>
            </a:r>
          </a:p>
          <a:p>
            <a:r>
              <a:rPr lang="pt-BR" b="1" dirty="0" smtClean="0">
                <a:solidFill>
                  <a:schemeClr val="tx2"/>
                </a:solidFill>
              </a:rPr>
              <a:t>ETAPA 7 – Descarte.</a:t>
            </a:r>
          </a:p>
          <a:p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4896296" y="6444133"/>
            <a:ext cx="4358414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latin typeface="+mj-lt"/>
              </a:rPr>
              <a:t>Aulas S10 a S14</a:t>
            </a:r>
            <a:endParaRPr lang="en-GB" sz="4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232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4. Identificação do </a:t>
            </a:r>
            <a:r>
              <a:rPr lang="pt-BR" sz="3600" dirty="0" smtClean="0"/>
              <a:t>problema/necessidade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Em um produto ou serviço...</a:t>
            </a:r>
          </a:p>
          <a:p>
            <a:pPr lvl="1"/>
            <a:r>
              <a:rPr lang="pt-BR" dirty="0" smtClean="0"/>
              <a:t>Definir o que é insatisfatório.</a:t>
            </a:r>
          </a:p>
          <a:p>
            <a:pPr lvl="1"/>
            <a:r>
              <a:rPr lang="pt-BR" dirty="0" smtClean="0"/>
              <a:t>Procurar argumentos desagradáveis ou inadmissíveis.</a:t>
            </a:r>
          </a:p>
          <a:p>
            <a:pPr lvl="1"/>
            <a:r>
              <a:rPr lang="pt-BR" dirty="0" smtClean="0"/>
              <a:t>Evitar censurar a percepção de um colega e suspender o julgamento, todas as opiniões devem ser anotadas.</a:t>
            </a:r>
          </a:p>
          <a:p>
            <a:pPr lvl="1"/>
            <a:r>
              <a:rPr lang="pt-BR" dirty="0" smtClean="0"/>
              <a:t>Ressaltar coisas ou atividades de baixo valor agregado, braçais, inconvenientes, trabalhosas.</a:t>
            </a:r>
          </a:p>
          <a:p>
            <a:pPr lvl="1"/>
            <a:r>
              <a:rPr lang="pt-BR" dirty="0" smtClean="0"/>
              <a:t>Identificar ideias pré-concebidas que não possuem motivo forte o suficiente que as justifique.</a:t>
            </a:r>
          </a:p>
          <a:p>
            <a:r>
              <a:rPr lang="pt-BR" dirty="0" smtClean="0"/>
              <a:t>Esclarecer: Qual é o problema? Quem tem o problema? Por qual razão é importante resolvê-lo?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4496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5. Levantamento de dados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Para um dado problema formulado...</a:t>
            </a:r>
          </a:p>
          <a:p>
            <a:pPr lvl="1"/>
            <a:r>
              <a:rPr lang="pt-BR" dirty="0" smtClean="0"/>
              <a:t>Estudar de forma mais aprofundada os conceitos envolvidos</a:t>
            </a:r>
          </a:p>
          <a:p>
            <a:pPr lvl="1"/>
            <a:r>
              <a:rPr lang="pt-BR" dirty="0" smtClean="0"/>
              <a:t>Aprender através de experiências prévias, de outras iniciativas e relatos, evitar tentativa infrutíferas e erros</a:t>
            </a:r>
          </a:p>
          <a:p>
            <a:pPr lvl="1"/>
            <a:r>
              <a:rPr lang="pt-BR" dirty="0" smtClean="0"/>
              <a:t>Colecionar dados e parâmetros quantitativos e qualitativos para uso futuro em análises</a:t>
            </a:r>
          </a:p>
          <a:p>
            <a:pPr lvl="1"/>
            <a:r>
              <a:rPr lang="pt-BR" dirty="0" smtClean="0"/>
              <a:t>Observar análises de resultados e conclusões de pesquisas e trabalhos anteriores</a:t>
            </a:r>
          </a:p>
        </p:txBody>
      </p:sp>
    </p:spTree>
    <p:extLst>
      <p:ext uri="{BB962C8B-B14F-4D97-AF65-F5344CB8AC3E}">
        <p14:creationId xmlns:p14="http://schemas.microsoft.com/office/powerpoint/2010/main" val="1118154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5. Levantamento de </a:t>
            </a:r>
            <a:r>
              <a:rPr lang="pt-BR" sz="3600" dirty="0" smtClean="0"/>
              <a:t>dados 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Para um dado problema formulado...</a:t>
            </a:r>
          </a:p>
          <a:p>
            <a:pPr lvl="1"/>
            <a:r>
              <a:rPr lang="pt-BR" dirty="0"/>
              <a:t>Obter informações, das mais diversas, através de</a:t>
            </a:r>
          </a:p>
          <a:p>
            <a:pPr lvl="2"/>
            <a:r>
              <a:rPr lang="pt-BR" dirty="0"/>
              <a:t>Pesquisas bibliográficas em livros, periódicos, revistas, teses, dissertações e monografias</a:t>
            </a:r>
          </a:p>
          <a:p>
            <a:pPr lvl="2"/>
            <a:r>
              <a:rPr lang="pt-BR" dirty="0"/>
              <a:t>Pesquisas em bases de dados científicas (portais Capes, </a:t>
            </a:r>
            <a:r>
              <a:rPr lang="pt-BR" dirty="0" err="1"/>
              <a:t>Scielo</a:t>
            </a:r>
            <a:r>
              <a:rPr lang="pt-BR" dirty="0"/>
              <a:t>, teses USP, IBICT/BDTD, IEEE, IET, </a:t>
            </a:r>
            <a:r>
              <a:rPr lang="pt-BR" dirty="0" err="1"/>
              <a:t>Elsevier</a:t>
            </a:r>
            <a:r>
              <a:rPr lang="pt-BR" dirty="0"/>
              <a:t>,...)</a:t>
            </a:r>
          </a:p>
          <a:p>
            <a:pPr lvl="2"/>
            <a:r>
              <a:rPr lang="pt-BR" dirty="0"/>
              <a:t>Procura na internet (Google, </a:t>
            </a:r>
            <a:r>
              <a:rPr lang="pt-BR" dirty="0" err="1"/>
              <a:t>ScienceDirect</a:t>
            </a:r>
            <a:r>
              <a:rPr lang="pt-BR" dirty="0"/>
              <a:t>, </a:t>
            </a:r>
            <a:r>
              <a:rPr lang="pt-BR" dirty="0" err="1"/>
              <a:t>IEEEXplore</a:t>
            </a:r>
            <a:r>
              <a:rPr lang="pt-BR" dirty="0"/>
              <a:t>, </a:t>
            </a:r>
            <a:r>
              <a:rPr lang="pt-BR" dirty="0" err="1"/>
              <a:t>Scopus</a:t>
            </a:r>
            <a:r>
              <a:rPr lang="pt-BR" dirty="0"/>
              <a:t>, Springer, </a:t>
            </a:r>
            <a:r>
              <a:rPr lang="pt-BR" dirty="0" err="1"/>
              <a:t>Citeseer</a:t>
            </a:r>
            <a:r>
              <a:rPr lang="pt-BR" dirty="0"/>
              <a:t>)</a:t>
            </a:r>
          </a:p>
          <a:p>
            <a:pPr lvl="2"/>
            <a:r>
              <a:rPr lang="pt-BR" dirty="0" smtClean="0"/>
              <a:t>Pesquisas ativas em campo, entrevistas pessoais, procura e contato com especialistas</a:t>
            </a:r>
          </a:p>
          <a:p>
            <a:pPr lvl="1"/>
            <a:r>
              <a:rPr lang="pt-BR" dirty="0" smtClean="0"/>
              <a:t>Identificar o estado da arte e das tecnologias.</a:t>
            </a:r>
          </a:p>
        </p:txBody>
      </p:sp>
    </p:spTree>
    <p:extLst>
      <p:ext uri="{BB962C8B-B14F-4D97-AF65-F5344CB8AC3E}">
        <p14:creationId xmlns:p14="http://schemas.microsoft.com/office/powerpoint/2010/main" val="155886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Cuidados no levantamento de dados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Os autores e fontes devem ser creditados e corretamente citados</a:t>
            </a:r>
          </a:p>
          <a:p>
            <a:r>
              <a:rPr lang="pt-BR" dirty="0" smtClean="0"/>
              <a:t>Procurar autores, fontes e publicações que possuam credibilidade</a:t>
            </a:r>
          </a:p>
          <a:p>
            <a:r>
              <a:rPr lang="pt-BR" dirty="0" smtClean="0"/>
              <a:t>Procurar referências recentes, evitar material ultrapassado</a:t>
            </a:r>
          </a:p>
          <a:p>
            <a:r>
              <a:rPr lang="pt-BR" dirty="0" smtClean="0"/>
              <a:t>Procurar trabalhos não tendenciosos ou polarizados a uma dada solução ou tecnologia proprietária</a:t>
            </a:r>
          </a:p>
          <a:p>
            <a:r>
              <a:rPr lang="pt-BR" dirty="0" smtClean="0"/>
              <a:t>Obter informações de fontes acessíveis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45446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Masetto</a:t>
            </a:r>
            <a:r>
              <a:rPr lang="pt-BR" dirty="0" smtClean="0"/>
              <a:t>, M. T. et al, “Ensino de Engenharia – Técnicas para otimização das aulas”, Editora </a:t>
            </a:r>
            <a:r>
              <a:rPr lang="pt-BR" dirty="0" err="1" smtClean="0"/>
              <a:t>Avercamp</a:t>
            </a:r>
            <a:r>
              <a:rPr lang="pt-BR" dirty="0" smtClean="0"/>
              <a:t>, 2007.</a:t>
            </a:r>
          </a:p>
          <a:p>
            <a:r>
              <a:rPr lang="pt-BR" dirty="0" err="1" smtClean="0"/>
              <a:t>Brinatti</a:t>
            </a:r>
            <a:r>
              <a:rPr lang="pt-BR" dirty="0" smtClean="0"/>
              <a:t>, H. et al, “Material didático da disciplina PNV-2100 – Introdução a Engenharia”, Escola Politécnica da Universidade de São Paulo, 2012.</a:t>
            </a:r>
          </a:p>
          <a:p>
            <a:r>
              <a:rPr lang="pt-BR" dirty="0"/>
              <a:t>Bazzo, W. A., Pereira, L. T. do Vale, “Introdução a Engenharia – Conceitos, Ferramentas e Comportamentos”, Editora da UFSC, 2006.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7356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Engenharia e problemas de engenharia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Método de projeto de engenharia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Etapas do método na disciplina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Identificação do problema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Levantamento de dados</a:t>
            </a:r>
          </a:p>
        </p:txBody>
      </p:sp>
    </p:spTree>
    <p:extLst>
      <p:ext uri="{BB962C8B-B14F-4D97-AF65-F5344CB8AC3E}">
        <p14:creationId xmlns:p14="http://schemas.microsoft.com/office/powerpoint/2010/main" val="2890581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Science </a:t>
            </a:r>
            <a:r>
              <a:rPr lang="pt-BR" dirty="0" err="1" smtClean="0"/>
              <a:t>Buddies</a:t>
            </a:r>
            <a:r>
              <a:rPr lang="pt-BR" dirty="0" smtClean="0"/>
              <a:t>, “The </a:t>
            </a:r>
            <a:r>
              <a:rPr lang="pt-BR" dirty="0" err="1" smtClean="0"/>
              <a:t>Engineering</a:t>
            </a:r>
            <a:r>
              <a:rPr lang="pt-BR" dirty="0" smtClean="0"/>
              <a:t> Design </a:t>
            </a:r>
            <a:r>
              <a:rPr lang="pt-BR" dirty="0" err="1" smtClean="0"/>
              <a:t>Process</a:t>
            </a:r>
            <a:r>
              <a:rPr lang="pt-BR" dirty="0" smtClean="0"/>
              <a:t>”, http</a:t>
            </a:r>
            <a:r>
              <a:rPr lang="pt-BR" dirty="0"/>
              <a:t>://</a:t>
            </a:r>
            <a:r>
              <a:rPr lang="pt-BR" dirty="0" smtClean="0"/>
              <a:t>www.sciencebuddies.org/engineering-design-process/engineering-design-process-steps.shtml, 2014.</a:t>
            </a:r>
          </a:p>
          <a:p>
            <a:r>
              <a:rPr lang="pt-BR" dirty="0" smtClean="0"/>
              <a:t>Science </a:t>
            </a:r>
            <a:r>
              <a:rPr lang="pt-BR" dirty="0" err="1" smtClean="0"/>
              <a:t>Buddies</a:t>
            </a:r>
            <a:r>
              <a:rPr lang="pt-BR" dirty="0" smtClean="0"/>
              <a:t>, “</a:t>
            </a:r>
            <a:r>
              <a:rPr lang="en-GB" dirty="0"/>
              <a:t>Comparing the Engineering Design Process and the Scientific Method”, http://</a:t>
            </a:r>
            <a:r>
              <a:rPr lang="en-GB" dirty="0" smtClean="0"/>
              <a:t>www.sciencebuddies.org/engineering-design-process/engineering-design-compare-scientific-method.shtml, 2014.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4111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 Engenharia e problemas de engenharia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sz="2800" dirty="0" smtClean="0"/>
              <a:t>Conceito de engenharia</a:t>
            </a:r>
          </a:p>
          <a:p>
            <a:pPr lvl="1"/>
            <a:r>
              <a:rPr lang="pt-BR" sz="2400" dirty="0" smtClean="0"/>
              <a:t>Beneficiamento de recursos, gerando sistemas, componentes, processos (bens).</a:t>
            </a:r>
          </a:p>
          <a:p>
            <a:pPr lvl="1"/>
            <a:r>
              <a:rPr lang="pt-BR" sz="2400" dirty="0" smtClean="0"/>
              <a:t>Para atendimentos das demandas da sociedade.</a:t>
            </a:r>
          </a:p>
          <a:p>
            <a:endParaRPr lang="pt-BR" sz="2800" dirty="0" smtClean="0"/>
          </a:p>
          <a:p>
            <a:r>
              <a:rPr lang="pt-BR" sz="2800" dirty="0" smtClean="0"/>
              <a:t>Projeto de engenharia</a:t>
            </a:r>
          </a:p>
          <a:p>
            <a:pPr lvl="1"/>
            <a:r>
              <a:rPr lang="pt-BR" sz="2400" dirty="0" smtClean="0"/>
              <a:t>Processo de transformação que resulta na criação de bens.</a:t>
            </a:r>
          </a:p>
          <a:p>
            <a:pPr lvl="1"/>
            <a:r>
              <a:rPr lang="pt-BR" sz="2400" dirty="0" smtClean="0"/>
              <a:t>Não envolve apenas cálculos, desenhos e esquemas executados pelo engenheiro.</a:t>
            </a:r>
          </a:p>
          <a:p>
            <a:pPr lvl="1"/>
            <a:r>
              <a:rPr lang="pt-BR" sz="2400" dirty="0" smtClean="0"/>
              <a:t>Envolve, antes, a identificação das necessidades e demandas e, depois, a fabricação, a disponibilização e o futuro descarte do bens após o término de sua vida útil.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/>
          </a:p>
          <a:p>
            <a:endParaRPr lang="pt-BR" sz="2800" dirty="0" smtClean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21691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Bens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4824536"/>
          </a:xfrm>
        </p:spPr>
        <p:txBody>
          <a:bodyPr numCol="1"/>
          <a:lstStyle/>
          <a:p>
            <a:r>
              <a:rPr lang="pt-BR" dirty="0" smtClean="0"/>
              <a:t>Finalidade</a:t>
            </a:r>
          </a:p>
          <a:p>
            <a:pPr lvl="1"/>
            <a:r>
              <a:rPr lang="pt-BR" dirty="0" smtClean="0"/>
              <a:t>Desempenhar funções para satisfazer as necessidades e demandas, atendendo a certos requisitos.</a:t>
            </a:r>
          </a:p>
          <a:p>
            <a:pPr lvl="1"/>
            <a:r>
              <a:rPr lang="pt-BR" dirty="0" smtClean="0"/>
              <a:t>Requisitos, em geral, </a:t>
            </a:r>
            <a:r>
              <a:rPr lang="pt-BR" b="1" dirty="0" smtClean="0"/>
              <a:t>conflitantes.</a:t>
            </a:r>
          </a:p>
          <a:p>
            <a:pPr lvl="1"/>
            <a:r>
              <a:rPr lang="pt-BR" dirty="0" smtClean="0"/>
              <a:t>Requisitos típicos: desempenho, consumo </a:t>
            </a:r>
            <a:r>
              <a:rPr lang="pt-BR" dirty="0"/>
              <a:t>de </a:t>
            </a:r>
            <a:r>
              <a:rPr lang="pt-BR" dirty="0" smtClean="0"/>
              <a:t>energia, resistência mecânica, durabilidade, fabricação, formas </a:t>
            </a:r>
            <a:r>
              <a:rPr lang="pt-BR" dirty="0"/>
              <a:t>de </a:t>
            </a:r>
            <a:r>
              <a:rPr lang="pt-BR" dirty="0" smtClean="0"/>
              <a:t>operação, manutenção, econômicos, legais, de saúde, segurança, conforto, estética,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35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328592"/>
          </a:xfrm>
        </p:spPr>
        <p:txBody>
          <a:bodyPr numCol="1"/>
          <a:lstStyle/>
          <a:p>
            <a:r>
              <a:rPr lang="pt-BR" sz="2800" dirty="0" smtClean="0"/>
              <a:t>Para atendimento a uma determinada necessidade ou demanda, há várias alternativas de bens, cada um atendendo aos requisitos </a:t>
            </a:r>
            <a:r>
              <a:rPr lang="pt-BR" sz="2800" dirty="0" err="1" smtClean="0"/>
              <a:t>estabelcidos</a:t>
            </a:r>
            <a:r>
              <a:rPr lang="pt-BR" sz="2800" dirty="0" smtClean="0"/>
              <a:t>, de forma diferente. Então: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Qual alternativa escolher? Existe uma melhor?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Quais requisitos são fundamentais e qual a ordem de importância entre eles?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Como quantificar requisitos não-técnicos? Ex. impacto ambiental, impacto social.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Como compatibilizar as graduações relativas aos diversos requisitos para efeitos de comparação?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3789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Engenharia e ciências exatas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pPr marL="0" indent="0" algn="ctr">
              <a:buNone/>
            </a:pPr>
            <a:r>
              <a:rPr lang="pt-BR" sz="2800" b="1" dirty="0" smtClean="0"/>
              <a:t>A engenharia não deveria ser uma ciência exata?</a:t>
            </a:r>
          </a:p>
          <a:p>
            <a:pPr marL="0" indent="0" algn="ctr">
              <a:buNone/>
            </a:pPr>
            <a:r>
              <a:rPr lang="pt-BR" sz="2800" b="1" dirty="0" smtClean="0"/>
              <a:t>Não!!!</a:t>
            </a:r>
          </a:p>
          <a:p>
            <a:r>
              <a:rPr lang="pt-BR" sz="2800" dirty="0" smtClean="0"/>
              <a:t>A engenharia faz uso de ciências exatas, tais como matemática, física e química, além de conceitos de economia, administração, meio-ambiente e outras disciplinas humanas e biológicas.</a:t>
            </a:r>
          </a:p>
          <a:p>
            <a:r>
              <a:rPr lang="pt-BR" sz="2800" dirty="0" smtClean="0"/>
              <a:t>Os procedimentos e técnicas aplicados em projetos de engenharia são fundamentados em todas essas disciplinas, com uma estrutura própria, baseada em métodos objetivos, experimentais e práticos, com uma base racional e dedutiva.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175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Características de problemas em Engenharia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361040" cy="5652046"/>
          </a:xfrm>
        </p:spPr>
        <p:txBody>
          <a:bodyPr numCol="1"/>
          <a:lstStyle/>
          <a:p>
            <a:r>
              <a:rPr lang="pt-BR" sz="2800" u="sng" dirty="0" smtClean="0"/>
              <a:t>Definição do problema:</a:t>
            </a:r>
            <a:r>
              <a:rPr lang="pt-BR" sz="2800" dirty="0" smtClean="0"/>
              <a:t> nem sempre é perfeita e pode ser constantemente aprimorada ao longo do tempo.</a:t>
            </a:r>
          </a:p>
          <a:p>
            <a:r>
              <a:rPr lang="pt-BR" sz="2800" u="sng" dirty="0" smtClean="0"/>
              <a:t>Soluções para um problema:</a:t>
            </a:r>
            <a:r>
              <a:rPr lang="pt-BR" sz="2800" dirty="0" smtClean="0"/>
              <a:t> não atendem necessariamente a todos os requisitos, e há sempre múltiplas alternativas para solução de um problema, algumas não tão claras e fáceis de serem vislumbradas ou descritas.</a:t>
            </a:r>
          </a:p>
          <a:p>
            <a:r>
              <a:rPr lang="pt-BR" sz="2800" u="sng" dirty="0" smtClean="0"/>
              <a:t>Um problema nem sempre está plenamente resolvido:</a:t>
            </a:r>
            <a:r>
              <a:rPr lang="pt-BR" sz="2800" dirty="0" smtClean="0"/>
              <a:t> já que as soluções podem ser sempre aprimoradas, os requisitos podem se modificar ao longo do tempo, ou mesmo as técnicas de solução terem evoluído.</a:t>
            </a:r>
          </a:p>
          <a:p>
            <a:r>
              <a:rPr lang="pt-BR" sz="2800" u="sng" dirty="0" smtClean="0"/>
              <a:t>Resolução:</a:t>
            </a:r>
            <a:r>
              <a:rPr lang="pt-BR" sz="2800" dirty="0" smtClean="0"/>
              <a:t> requer conhecimentos </a:t>
            </a:r>
            <a:r>
              <a:rPr lang="pt-BR" sz="2800" dirty="0" err="1" smtClean="0"/>
              <a:t>multi-disciplinares</a:t>
            </a:r>
            <a:r>
              <a:rPr lang="pt-BR" sz="2800" dirty="0" smtClean="0"/>
              <a:t>.</a:t>
            </a:r>
            <a:endParaRPr lang="pt-BR" sz="2800" u="sng" dirty="0"/>
          </a:p>
        </p:txBody>
      </p:sp>
    </p:spTree>
    <p:extLst>
      <p:ext uri="{BB962C8B-B14F-4D97-AF65-F5344CB8AC3E}">
        <p14:creationId xmlns:p14="http://schemas.microsoft.com/office/powerpoint/2010/main" val="370920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Como resolver problemas de engenharia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Como utilizar ferramentas e ciências exatas para resolver um problema de engenharia?</a:t>
            </a:r>
          </a:p>
          <a:p>
            <a:r>
              <a:rPr lang="pt-BR" dirty="0" smtClean="0"/>
              <a:t>Através de um... </a:t>
            </a:r>
          </a:p>
          <a:p>
            <a:pPr marL="0" indent="0" algn="ctr">
              <a:buNone/>
            </a:pPr>
            <a:r>
              <a:rPr lang="pt-BR" b="1" u="sng" cap="all" dirty="0" smtClean="0"/>
              <a:t>método de projeto de engenharia</a:t>
            </a:r>
          </a:p>
          <a:p>
            <a:pPr lvl="1"/>
            <a:r>
              <a:rPr lang="pt-BR" dirty="0" smtClean="0"/>
              <a:t>Uma abordagem metódica, por etapas.</a:t>
            </a:r>
          </a:p>
          <a:p>
            <a:pPr lvl="1"/>
            <a:r>
              <a:rPr lang="pt-BR" dirty="0" smtClean="0"/>
              <a:t>Permite lidar com problemas vultuosos e complexos.</a:t>
            </a:r>
          </a:p>
          <a:p>
            <a:pPr lvl="1"/>
            <a:r>
              <a:rPr lang="pt-BR" dirty="0" smtClean="0"/>
              <a:t>Aplica um processo heurístico e cognitivo, envolvendo conhecimento, experiências anteriores, planejamento, estratégias e aproximações por tentativa e erro.</a:t>
            </a:r>
          </a:p>
          <a:p>
            <a:pPr lvl="1"/>
            <a:r>
              <a:rPr lang="pt-BR" dirty="0" smtClean="0"/>
              <a:t>Ciência + Arte + Experiência.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77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2. Método de projeto de engenharia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Definição do problema:</a:t>
            </a:r>
            <a:r>
              <a:rPr lang="pt-BR" sz="2800" dirty="0" smtClean="0"/>
              <a:t> identificação de necessidades e demandas e o estabelecimento de seus requisitos.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Pesquisa:</a:t>
            </a:r>
            <a:r>
              <a:rPr lang="pt-BR" sz="2800" dirty="0" smtClean="0"/>
              <a:t> levantamento e análise de dados.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Elucubrar e criar:</a:t>
            </a:r>
            <a:r>
              <a:rPr lang="pt-BR" sz="2800" dirty="0" smtClean="0"/>
              <a:t> formação de alternativas de solução.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Definição de métricas e avaliação:</a:t>
            </a:r>
            <a:r>
              <a:rPr lang="pt-BR" sz="2800" dirty="0" smtClean="0"/>
              <a:t> definição de critérios e métodos para comparação das alternativas.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Especificação:</a:t>
            </a:r>
            <a:r>
              <a:rPr lang="pt-BR" sz="2800" dirty="0" smtClean="0"/>
              <a:t> escolha, detalhamento e comunicação da solução ideal.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Implementação:</a:t>
            </a:r>
            <a:r>
              <a:rPr lang="pt-BR" sz="2800" dirty="0" smtClean="0"/>
              <a:t> fabricação, operação e manutenção.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Descarte:</a:t>
            </a:r>
            <a:r>
              <a:rPr lang="pt-BR" sz="2800" dirty="0" smtClean="0"/>
              <a:t> manejo da solução após término de sua vida útil.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33257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3695</TotalTime>
  <Words>1441</Words>
  <Application>Microsoft Office PowerPoint</Application>
  <PresentationFormat>Personalizar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Introdução a Engenharia Elétrica - 323100</vt:lpstr>
      <vt:lpstr>Sumário</vt:lpstr>
      <vt:lpstr>1. Engenharia e problemas de engenharia</vt:lpstr>
      <vt:lpstr>Bens</vt:lpstr>
      <vt:lpstr>Questões</vt:lpstr>
      <vt:lpstr>Engenharia e ciências exatas</vt:lpstr>
      <vt:lpstr>Características de problemas em Engenharia</vt:lpstr>
      <vt:lpstr>Como resolver problemas de engenharia</vt:lpstr>
      <vt:lpstr>2. Método de projeto de engenharia</vt:lpstr>
      <vt:lpstr>Características desse método</vt:lpstr>
      <vt:lpstr>Aspectos importantes</vt:lpstr>
      <vt:lpstr>3. Etapas do método na disciplina 323100</vt:lpstr>
      <vt:lpstr>3. Etapas do método na disciplina 323100</vt:lpstr>
      <vt:lpstr>3. Etapas do método na disciplina 323100</vt:lpstr>
      <vt:lpstr>4. Identificação do problema/necessidade</vt:lpstr>
      <vt:lpstr>5. Levantamento de dados</vt:lpstr>
      <vt:lpstr>5. Levantamento de dados (cont.)</vt:lpstr>
      <vt:lpstr>Cuidados no levantamento de dados</vt:lpstr>
      <vt:lpstr>Para saber mais...</vt:lpstr>
      <vt:lpstr>Para saber mais...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elpellini</cp:lastModifiedBy>
  <cp:revision>355</cp:revision>
  <cp:lastPrinted>2013-09-18T02:17:29Z</cp:lastPrinted>
  <dcterms:modified xsi:type="dcterms:W3CDTF">2014-04-15T12:50:45Z</dcterms:modified>
</cp:coreProperties>
</file>