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302" r:id="rId2"/>
    <p:sldId id="315" r:id="rId3"/>
    <p:sldId id="314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4" r:id="rId12"/>
    <p:sldId id="325" r:id="rId13"/>
    <p:sldId id="326" r:id="rId14"/>
    <p:sldId id="327" r:id="rId15"/>
    <p:sldId id="329" r:id="rId16"/>
    <p:sldId id="330" r:id="rId17"/>
    <p:sldId id="332" r:id="rId18"/>
    <p:sldId id="331" r:id="rId19"/>
    <p:sldId id="311" r:id="rId20"/>
    <p:sldId id="323" r:id="rId21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28C05"/>
    <a:srgbClr val="F79709"/>
    <a:srgbClr val="006663"/>
    <a:srgbClr val="176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5" autoAdjust="0"/>
    <p:restoredTop sz="94660" autoAdjust="0"/>
  </p:normalViewPr>
  <p:slideViewPr>
    <p:cSldViewPr>
      <p:cViewPr varScale="1">
        <p:scale>
          <a:sx n="68" d="100"/>
          <a:sy n="68" d="100"/>
        </p:scale>
        <p:origin x="-96" y="-19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682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8A7BB-2BE1-407A-BB6C-46C4549501F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FE612-1277-4808-B889-FD4B3A5FCD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45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pt-BR" altLang="en-US" smtClean="0"/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pt-BR" altLang="en-US" smtClean="0"/>
          </a:p>
        </p:txBody>
      </p:sp>
      <p:sp>
        <p:nvSpPr>
          <p:cNvPr id="389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4225" cy="3446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401012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-72257" y="96491"/>
            <a:ext cx="10152881" cy="74631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Arredondar Retângulo em um Canto Diagonal 13"/>
          <p:cNvSpPr/>
          <p:nvPr userDrawn="1"/>
        </p:nvSpPr>
        <p:spPr>
          <a:xfrm flipV="1">
            <a:off x="-72256" y="1979637"/>
            <a:ext cx="8635993" cy="5580038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 userDrawn="1"/>
        </p:nvSpPr>
        <p:spPr>
          <a:xfrm>
            <a:off x="-72256" y="1"/>
            <a:ext cx="10153127" cy="5273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 userDrawn="1">
            <p:ph type="ctrTitle"/>
          </p:nvPr>
        </p:nvSpPr>
        <p:spPr>
          <a:xfrm>
            <a:off x="287784" y="533150"/>
            <a:ext cx="9505056" cy="1446487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 userDrawn="1">
            <p:ph type="subTitle" idx="1"/>
          </p:nvPr>
        </p:nvSpPr>
        <p:spPr>
          <a:xfrm>
            <a:off x="287784" y="2411685"/>
            <a:ext cx="8172822" cy="193191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78851" name="Picture 3" descr="E:\Usuarios\Elpellini\Desktop\SEMOP\MakingOf\minerva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09" y="6084093"/>
            <a:ext cx="1081895" cy="111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61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 userDrawn="1"/>
        </p:nvSpPr>
        <p:spPr>
          <a:xfrm>
            <a:off x="0" y="96491"/>
            <a:ext cx="10080872" cy="752427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Arredondar Retângulo em um Canto Diagonal 10"/>
          <p:cNvSpPr/>
          <p:nvPr userDrawn="1"/>
        </p:nvSpPr>
        <p:spPr>
          <a:xfrm flipV="1">
            <a:off x="0" y="780009"/>
            <a:ext cx="9787873" cy="6840760"/>
          </a:xfrm>
          <a:prstGeom prst="round2DiagRect">
            <a:avLst>
              <a:gd name="adj1" fmla="val 13669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 userDrawn="1"/>
        </p:nvSpPr>
        <p:spPr>
          <a:xfrm>
            <a:off x="0" y="6588149"/>
            <a:ext cx="9719458" cy="1032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ângulo 8"/>
          <p:cNvSpPr/>
          <p:nvPr userDrawn="1"/>
        </p:nvSpPr>
        <p:spPr>
          <a:xfrm>
            <a:off x="0" y="1"/>
            <a:ext cx="10080871" cy="527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3" descr="E:\Usuarios\Elpellini\Desktop\SEMOP\MakingOf\minerva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0" y="53801"/>
            <a:ext cx="405584" cy="41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 userDrawn="1">
            <p:ph type="title"/>
          </p:nvPr>
        </p:nvSpPr>
        <p:spPr>
          <a:xfrm>
            <a:off x="358650" y="780009"/>
            <a:ext cx="9074150" cy="983604"/>
          </a:xfrm>
        </p:spPr>
        <p:txBody>
          <a:bodyPr/>
          <a:lstStyle>
            <a:lvl1pPr algn="l">
              <a:defRPr sz="4000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 userDrawn="1">
            <p:ph idx="1"/>
          </p:nvPr>
        </p:nvSpPr>
        <p:spPr>
          <a:xfrm>
            <a:off x="359792" y="1907629"/>
            <a:ext cx="9074150" cy="4733606"/>
          </a:xfrm>
        </p:spPr>
        <p:txBody>
          <a:bodyPr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4" name="Retângulo 13"/>
          <p:cNvSpPr/>
          <p:nvPr userDrawn="1"/>
        </p:nvSpPr>
        <p:spPr>
          <a:xfrm>
            <a:off x="-246" y="527399"/>
            <a:ext cx="10080871" cy="457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spaço Reservado para Número de Slide 5"/>
          <p:cNvSpPr txBox="1">
            <a:spLocks/>
          </p:cNvSpPr>
          <p:nvPr userDrawn="1"/>
        </p:nvSpPr>
        <p:spPr>
          <a:xfrm rot="16200000">
            <a:off x="9228083" y="6743472"/>
            <a:ext cx="1412578" cy="292999"/>
          </a:xfrm>
          <a:prstGeom prst="rect">
            <a:avLst/>
          </a:prstGeom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517131AB-5B2B-4F2E-A2EF-D59A8F730202}" type="slidenum">
              <a:rPr lang="en-US" altLang="en-US" sz="12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‹nº›</a:t>
            </a:fld>
            <a:endParaRPr lang="en-US" altLang="en-US" sz="1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7958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6300" y="4857793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96300" y="3204115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BABEE-7B45-44B2-B963-6145E5241D8B}" type="datetime1">
              <a:rPr lang="en-US" altLang="en-US"/>
              <a:pPr>
                <a:defRPr/>
              </a:pPr>
              <a:t>4/15/2014</a:t>
            </a:fld>
            <a:endParaRPr lang="en-US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7451-683A-484B-8B89-EDB82331E4C6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91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54787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40602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96619-2B0A-449F-B0AB-9536FE6FAAF2}" type="datetime1">
              <a:rPr lang="en-US" altLang="en-US"/>
              <a:pPr>
                <a:defRPr/>
              </a:pPr>
              <a:t>4/15/2014</a:t>
            </a:fld>
            <a:endParaRPr lang="en-US" alt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96BC2-684D-4B52-BB3D-90489A442B10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66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76B22-4E74-47FF-9BAB-50927B17D2F2}" type="datetime1">
              <a:rPr lang="en-US" altLang="en-US"/>
              <a:pPr>
                <a:defRPr/>
              </a:pPr>
              <a:t>4/15/2014</a:t>
            </a:fld>
            <a:endParaRPr lang="en-US" altLang="en-US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4246F-D574-40A1-9530-F5FA36FB2575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30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033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41246" y="300989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4033" y="1581934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0AA10-099B-40ED-9A3B-6FB625E1D94C}" type="datetime1">
              <a:rPr lang="en-US" altLang="en-US"/>
              <a:pPr>
                <a:defRPr/>
              </a:pPr>
              <a:t>4/15/2014</a:t>
            </a:fld>
            <a:endParaRPr lang="en-US" alt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DC91B-B89D-438B-8C8E-5C17728D268F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510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A6FAC-3645-4814-9456-4781CAE03DA6}" type="datetime1">
              <a:rPr lang="en-US" altLang="en-US"/>
              <a:pPr>
                <a:defRPr/>
              </a:pPr>
              <a:t>4/15/2014</a:t>
            </a:fld>
            <a:endParaRPr lang="en-US" alt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D9FEA-DE81-43D9-9465-583397ABD0E9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87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61683-6AEC-479E-A78D-80EBB06D0033}" type="datetime1">
              <a:rPr lang="en-US" altLang="en-US"/>
              <a:pPr>
                <a:defRPr/>
              </a:pPr>
              <a:t>4/15/2014</a:t>
            </a:fld>
            <a:endParaRPr lang="en-US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147D-835A-44F4-AA28-5CF2385B9C8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0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057499" y="334236"/>
            <a:ext cx="2500906" cy="71099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54785" y="334236"/>
            <a:ext cx="7334704" cy="71099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76FCA-75B0-499F-A51B-DC2536F0D39C}" type="datetime1">
              <a:rPr lang="en-US" altLang="en-US"/>
              <a:pPr>
                <a:defRPr/>
              </a:pPr>
              <a:t>4/15/2014</a:t>
            </a:fld>
            <a:endParaRPr lang="en-US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22A61-A8F3-48A7-9B82-9C4DBBCE270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09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503238" y="303213"/>
            <a:ext cx="9074150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503808" y="1651723"/>
            <a:ext cx="9074150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3768" y="7020197"/>
            <a:ext cx="2352675" cy="401638"/>
          </a:xfrm>
          <a:prstGeom prst="rect">
            <a:avLst/>
          </a:prstGeom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>
              <a:defRPr sz="13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8108D8C-83F9-4384-8997-A9B5AFDC0E20}" type="datetime1">
              <a:rPr lang="en-US" altLang="en-US"/>
              <a:pPr>
                <a:defRPr/>
              </a:pPr>
              <a:t>4/15/2014</a:t>
            </a:fld>
            <a:endParaRPr lang="en-US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569794" y="7020197"/>
            <a:ext cx="2352675" cy="401638"/>
          </a:xfrm>
          <a:prstGeom prst="rect">
            <a:avLst/>
          </a:prstGeom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1A4ABC-DAF9-41AB-80B4-8546B932D6A2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54" r:id="rId2"/>
    <p:sldLayoutId id="2147483844" r:id="rId3"/>
    <p:sldLayoutId id="2147483845" r:id="rId4"/>
    <p:sldLayoutId id="2147483846" r:id="rId5"/>
    <p:sldLayoutId id="2147483849" r:id="rId6"/>
    <p:sldLayoutId id="2147483850" r:id="rId7"/>
    <p:sldLayoutId id="2147483851" r:id="rId8"/>
    <p:sldLayoutId id="2147483852" r:id="rId9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557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476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395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14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1800" y="683493"/>
            <a:ext cx="9217024" cy="1152128"/>
          </a:xfrm>
        </p:spPr>
        <p:txBody>
          <a:bodyPr/>
          <a:lstStyle/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 Engenharia Elétrica - 323100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8741" y="5147989"/>
            <a:ext cx="7056363" cy="2232248"/>
          </a:xfrm>
        </p:spPr>
        <p:txBody>
          <a:bodyPr/>
          <a:lstStyle/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 smtClean="0">
                <a:solidFill>
                  <a:schemeClr val="tx1"/>
                </a:solidFill>
              </a:rPr>
              <a:t>Escola Politécnica da Universidade de São Paulo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 smtClean="0">
                <a:solidFill>
                  <a:schemeClr val="tx1"/>
                </a:solidFill>
              </a:rPr>
              <a:t>Departamentos da Engenharia Elétrica 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>
                <a:solidFill>
                  <a:schemeClr val="tx1"/>
                </a:solidFill>
              </a:rPr>
              <a:t>	PCS	Computação e Sistemas Digitais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 smtClean="0">
                <a:solidFill>
                  <a:schemeClr val="tx1"/>
                </a:solidFill>
              </a:rPr>
              <a:t>	PEA 	Energia e Automação Elétricas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>
                <a:solidFill>
                  <a:schemeClr val="tx1"/>
                </a:solidFill>
              </a:rPr>
              <a:t>	</a:t>
            </a:r>
            <a:r>
              <a:rPr lang="pt-BR" sz="2000" b="1" dirty="0" smtClean="0">
                <a:solidFill>
                  <a:schemeClr val="tx1"/>
                </a:solidFill>
              </a:rPr>
              <a:t>PSI	Sistemas Eletrônicos</a:t>
            </a:r>
          </a:p>
          <a:p>
            <a:pPr>
              <a:tabLst>
                <a:tab pos="984250" algn="l"/>
                <a:tab pos="1520825" algn="l"/>
              </a:tabLst>
            </a:pPr>
            <a:r>
              <a:rPr lang="pt-BR" sz="2000" b="1" dirty="0">
                <a:solidFill>
                  <a:schemeClr val="tx1"/>
                </a:solidFill>
              </a:rPr>
              <a:t>	PTC	Telecomunicações e Controle</a:t>
            </a:r>
          </a:p>
          <a:p>
            <a:pPr>
              <a:tabLst>
                <a:tab pos="984250" algn="l"/>
                <a:tab pos="1520825" algn="l"/>
              </a:tabLst>
            </a:pP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 bwMode="auto">
          <a:xfrm>
            <a:off x="2232000" y="6984193"/>
            <a:ext cx="6120680" cy="4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lvl1pPr marL="0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20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838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758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677" indent="0" algn="ctr" defTabSz="100647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597" indent="0" algn="ctr" defTabSz="1007838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515" indent="0" algn="ctr" defTabSz="1007838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435" indent="0" algn="ctr" defTabSz="1007838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354" indent="0" algn="ctr" defTabSz="1007838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800" b="1" dirty="0" smtClean="0">
                <a:solidFill>
                  <a:schemeClr val="tx1"/>
                </a:solidFill>
              </a:rPr>
              <a:t>Agosto de 2014</a:t>
            </a:r>
            <a:endParaRPr lang="pt-BR" sz="1800" b="1" dirty="0">
              <a:solidFill>
                <a:schemeClr val="tx1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287784" y="5075981"/>
            <a:ext cx="8064896" cy="0"/>
          </a:xfrm>
          <a:prstGeom prst="line">
            <a:avLst/>
          </a:prstGeom>
          <a:ln w="38100">
            <a:solidFill>
              <a:srgbClr val="00666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287784" y="3491805"/>
            <a:ext cx="8064896" cy="0"/>
          </a:xfrm>
          <a:prstGeom prst="line">
            <a:avLst/>
          </a:prstGeom>
          <a:ln w="38100">
            <a:solidFill>
              <a:srgbClr val="00666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 bwMode="auto">
          <a:xfrm>
            <a:off x="318679" y="3779837"/>
            <a:ext cx="8064475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Módulo 2 – Metodologia de projetos de engenharia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323373" y="2267670"/>
            <a:ext cx="8064475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>
            <a:lvl1pPr algn="l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06475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06475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 S2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5002460" y="883421"/>
            <a:ext cx="4248472" cy="2777868"/>
            <a:chOff x="56215" y="1246853"/>
            <a:chExt cx="4248472" cy="2777868"/>
          </a:xfrm>
        </p:grpSpPr>
        <p:sp>
          <p:nvSpPr>
            <p:cNvPr id="15" name="Explosão 2 14"/>
            <p:cNvSpPr/>
            <p:nvPr/>
          </p:nvSpPr>
          <p:spPr>
            <a:xfrm rot="21161084">
              <a:off x="56215" y="1246853"/>
              <a:ext cx="4248472" cy="2777868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1" vert="horz" wrap="square" lIns="91440" tIns="45720" rIns="91440" bIns="45720" numCol="1" spcCol="0" rtlCol="0" fromWordArt="0" anchor="ctr" anchorCtr="0" forceAA="0" compatLnSpc="1">
              <a:prstTxWarp prst="textArchUp">
                <a:avLst/>
              </a:prstTxWarp>
              <a:no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dirty="0"/>
            </a:p>
          </p:txBody>
        </p:sp>
        <p:sp>
          <p:nvSpPr>
            <p:cNvPr id="16" name="Retângulo 15"/>
            <p:cNvSpPr/>
            <p:nvPr/>
          </p:nvSpPr>
          <p:spPr>
            <a:xfrm rot="20612692">
              <a:off x="1287963" y="2889729"/>
              <a:ext cx="1800494" cy="923330"/>
            </a:xfrm>
            <a:prstGeom prst="rect">
              <a:avLst/>
            </a:prstGeom>
            <a:noFill/>
          </p:spPr>
          <p:txBody>
            <a:bodyPr spcFirstLastPara="1" wrap="none" lIns="91440" tIns="45720" rIns="91440" bIns="45720" numCol="1">
              <a:prstTxWarp prst="textArchUp">
                <a:avLst/>
              </a:prstTxWarp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algn="ctr"/>
              <a:r>
                <a:rPr lang="pt-BR" sz="5400" b="1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Draft </a:t>
              </a:r>
            </a:p>
            <a:p>
              <a:pPr algn="ctr"/>
              <a:r>
                <a:rPr lang="pt-BR" sz="5400" b="1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melhorado</a:t>
              </a:r>
              <a:endParaRPr lang="pt-BR"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17" name="Subtítulo 2"/>
          <p:cNvSpPr txBox="1">
            <a:spLocks/>
          </p:cNvSpPr>
          <p:nvPr/>
        </p:nvSpPr>
        <p:spPr bwMode="auto">
          <a:xfrm>
            <a:off x="5760392" y="6548848"/>
            <a:ext cx="2592288" cy="4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/>
            <a:r>
              <a:rPr lang="pt-BR" sz="1800" b="1" dirty="0" smtClean="0">
                <a:solidFill>
                  <a:schemeClr val="tx1"/>
                </a:solidFill>
                <a:latin typeface="+mj-lt"/>
              </a:rPr>
              <a:t>V1.0</a:t>
            </a:r>
            <a:endParaRPr lang="pt-BR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620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Características desse método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sz="2800" dirty="0" smtClean="0"/>
              <a:t>É uma </a:t>
            </a:r>
            <a:r>
              <a:rPr lang="pt-BR" sz="2800" b="1" u="sng" dirty="0" smtClean="0"/>
              <a:t>filosofia</a:t>
            </a:r>
          </a:p>
          <a:p>
            <a:r>
              <a:rPr lang="pt-BR" sz="2800" dirty="0" smtClean="0"/>
              <a:t>Pode resultar em um </a:t>
            </a:r>
            <a:r>
              <a:rPr lang="pt-BR" sz="2800" b="1" u="sng" dirty="0" smtClean="0"/>
              <a:t>projeto:</a:t>
            </a:r>
          </a:p>
          <a:p>
            <a:pPr lvl="1"/>
            <a:r>
              <a:rPr lang="pt-BR" b="1" u="sng" dirty="0" err="1" smtClean="0"/>
              <a:t>Inovativo</a:t>
            </a:r>
            <a:r>
              <a:rPr lang="pt-BR" dirty="0" smtClean="0"/>
              <a:t> – aplicação de conhecimentos inéditos ou anteriormente não experimentados, ou;</a:t>
            </a:r>
          </a:p>
          <a:p>
            <a:pPr lvl="1"/>
            <a:r>
              <a:rPr lang="pt-BR" b="1" u="sng" dirty="0" smtClean="0"/>
              <a:t>Evolutivo</a:t>
            </a:r>
            <a:r>
              <a:rPr lang="pt-BR" dirty="0" smtClean="0"/>
              <a:t> – aplicação de conhecimentos anteriores, refinados ou adaptados.</a:t>
            </a:r>
          </a:p>
          <a:p>
            <a:r>
              <a:rPr lang="pt-BR" sz="2800" dirty="0" smtClean="0"/>
              <a:t>É um método </a:t>
            </a:r>
            <a:r>
              <a:rPr lang="pt-BR" sz="2800" b="1" u="sng" dirty="0" smtClean="0"/>
              <a:t>iterativo</a:t>
            </a:r>
            <a:r>
              <a:rPr lang="pt-BR" sz="2800" b="1" dirty="0" smtClean="0"/>
              <a:t>.</a:t>
            </a:r>
          </a:p>
          <a:p>
            <a:pPr lvl="1"/>
            <a:r>
              <a:rPr lang="pt-BR" dirty="0" smtClean="0"/>
              <a:t>O resultado de uma etapa pode requerer a volta a uma etapa anterior, para refinamento ou reavaliação.</a:t>
            </a:r>
          </a:p>
          <a:p>
            <a:r>
              <a:rPr lang="pt-BR" b="1" u="sng" dirty="0" smtClean="0"/>
              <a:t>Cuidado:</a:t>
            </a:r>
            <a:r>
              <a:rPr lang="pt-BR" dirty="0" smtClean="0"/>
              <a:t> Não é o método científico.</a:t>
            </a:r>
          </a:p>
        </p:txBody>
      </p:sp>
    </p:spTree>
    <p:extLst>
      <p:ext uri="{BB962C8B-B14F-4D97-AF65-F5344CB8AC3E}">
        <p14:creationId xmlns:p14="http://schemas.microsoft.com/office/powerpoint/2010/main" val="487835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Aspectos importantes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sz="2800" b="1" u="sng" dirty="0" smtClean="0"/>
              <a:t>Para perceber o </a:t>
            </a:r>
            <a:r>
              <a:rPr lang="pt-BR" sz="2800" b="1" u="sng" dirty="0"/>
              <a:t>problema</a:t>
            </a:r>
            <a:r>
              <a:rPr lang="pt-BR" sz="2800" b="1" u="sng" dirty="0" smtClean="0"/>
              <a:t>:</a:t>
            </a:r>
            <a:r>
              <a:rPr lang="pt-BR" sz="2800" dirty="0" smtClean="0"/>
              <a:t> identificar o problema basicamente é preencher a frase:</a:t>
            </a:r>
          </a:p>
          <a:p>
            <a:pPr marL="0" indent="0" algn="ctr">
              <a:buNone/>
            </a:pPr>
            <a:r>
              <a:rPr lang="pt-BR" sz="2400" b="1" u="sng" dirty="0" smtClean="0"/>
              <a:t>&lt;QUEM?&gt; precisa &lt;DO QUE?&gt; pois &lt;PROPÓSITO?&gt;</a:t>
            </a:r>
            <a:endParaRPr lang="pt-BR" sz="2400" b="1" u="sng" dirty="0"/>
          </a:p>
          <a:p>
            <a:r>
              <a:rPr lang="pt-BR" sz="2800" b="1" u="sng" dirty="0" smtClean="0"/>
              <a:t>Na pesquisa e levantamento de dados:</a:t>
            </a:r>
            <a:r>
              <a:rPr lang="pt-BR" sz="2800" dirty="0" smtClean="0"/>
              <a:t> </a:t>
            </a:r>
            <a:r>
              <a:rPr lang="pt-BR" sz="2800" dirty="0"/>
              <a:t>uso de informações consistentes, </a:t>
            </a:r>
            <a:r>
              <a:rPr lang="pt-BR" sz="2800" dirty="0" smtClean="0"/>
              <a:t>sólidas, de referências conhecidas, creditadas e devidamente citadas.</a:t>
            </a:r>
            <a:endParaRPr lang="pt-BR" sz="2800" dirty="0"/>
          </a:p>
          <a:p>
            <a:r>
              <a:rPr lang="pt-BR" sz="2800" b="1" u="sng" dirty="0" smtClean="0"/>
              <a:t>Na documentação de todo o processo:</a:t>
            </a:r>
            <a:r>
              <a:rPr lang="pt-BR" sz="2800" dirty="0" smtClean="0"/>
              <a:t> para rastreamento das atividades de cada etapa e estabelecimento de uma base de conhecimento para uma evolução futura.</a:t>
            </a:r>
          </a:p>
          <a:p>
            <a:r>
              <a:rPr lang="pt-BR" sz="2800" b="1" u="sng" dirty="0" smtClean="0"/>
              <a:t>Comunicação:</a:t>
            </a:r>
            <a:r>
              <a:rPr lang="pt-BR" sz="2800" dirty="0" smtClean="0"/>
              <a:t> aplicação de linguagem técnica, universal, inteligível, padronizada, acessível.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04822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3. Etapas do método na disciplina 323100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b="1" dirty="0" smtClean="0"/>
              <a:t>ETAPA 1 – Reconhecer a necessidade e definir o problema.</a:t>
            </a:r>
          </a:p>
          <a:p>
            <a:r>
              <a:rPr lang="pt-BR" b="1" dirty="0" smtClean="0"/>
              <a:t>ETAPA 2 – Pesquisa e levantamento de dados.</a:t>
            </a:r>
          </a:p>
          <a:p>
            <a:r>
              <a:rPr lang="pt-BR" b="1" dirty="0" smtClean="0"/>
              <a:t>ETAPA 3 – Proposição de alternativas de solução.</a:t>
            </a:r>
          </a:p>
          <a:p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ETAPA 4 – Especificação de métricas e critérios para avaliação da melhor solução.</a:t>
            </a:r>
          </a:p>
          <a:p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ETAPA 5 – Especificação e desenho da solução.</a:t>
            </a:r>
          </a:p>
          <a:p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ETAPA 6 – Implementação de prova de conceito.</a:t>
            </a:r>
          </a:p>
          <a:p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ETAPA 7 – Descarte.</a:t>
            </a:r>
          </a:p>
          <a:p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112320" y="4355901"/>
            <a:ext cx="3456384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tx1"/>
                </a:solidFill>
                <a:latin typeface="+mj-lt"/>
              </a:rPr>
              <a:t>Aulas S2 a S5</a:t>
            </a:r>
            <a:endParaRPr lang="en-GB" sz="4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9286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3. Etapas do método na disciplina 323100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ETAPA 1 – Reconhecer a necessidade e definir o problema.</a:t>
            </a:r>
          </a:p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ETAPA 2 – Pesquisa e levantamento de dados.</a:t>
            </a:r>
          </a:p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ETAPA 3 – Proposição de alternativas de solução</a:t>
            </a:r>
            <a:r>
              <a:rPr lang="pt-BR" dirty="0" smtClean="0"/>
              <a:t>.</a:t>
            </a:r>
          </a:p>
          <a:p>
            <a:r>
              <a:rPr lang="pt-BR" b="1" dirty="0" smtClean="0">
                <a:solidFill>
                  <a:schemeClr val="tx2"/>
                </a:solidFill>
              </a:rPr>
              <a:t>ETAPA 4 – Especificação de métricas e critérios para avaliação da melhor solução.</a:t>
            </a:r>
          </a:p>
          <a:p>
            <a:r>
              <a:rPr lang="pt-BR" b="1" dirty="0" smtClean="0">
                <a:solidFill>
                  <a:schemeClr val="tx2"/>
                </a:solidFill>
              </a:rPr>
              <a:t>ETAPA 5 – Especificação e desenho da solução.</a:t>
            </a:r>
          </a:p>
          <a:p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ETAPA 6 – Implementação de prova de conceito.</a:t>
            </a:r>
          </a:p>
          <a:p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ETAPA 7 – Descarte.</a:t>
            </a:r>
          </a:p>
          <a:p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256336" y="6084093"/>
            <a:ext cx="3278294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tx1"/>
                </a:solidFill>
                <a:latin typeface="+mj-lt"/>
              </a:rPr>
              <a:t>Aulas S7 a S9</a:t>
            </a:r>
            <a:endParaRPr lang="en-GB" sz="4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416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3. Etapas do método na disciplina 323100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ETAPA 1 – Reconhecer a necessidade e definir o problema.</a:t>
            </a:r>
          </a:p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ETAPA 2 – Pesquisa e levantamento de dados.</a:t>
            </a:r>
          </a:p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ETAPA 3 – Proposição de alternativas de solução</a:t>
            </a:r>
            <a:r>
              <a:rPr lang="pt-BR" dirty="0" smtClean="0"/>
              <a:t>.</a:t>
            </a:r>
          </a:p>
          <a:p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ETAPA 4 – Especificação de métricas e critérios para avaliação da melhor solução.</a:t>
            </a:r>
          </a:p>
          <a:p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ETAPA 5 – Especificação e desenho da solução.</a:t>
            </a:r>
          </a:p>
          <a:p>
            <a:r>
              <a:rPr lang="pt-BR" b="1" dirty="0" smtClean="0">
                <a:solidFill>
                  <a:schemeClr val="tx2"/>
                </a:solidFill>
              </a:rPr>
              <a:t>ETAPA 6 – Implementação de prova de conceito.</a:t>
            </a:r>
          </a:p>
          <a:p>
            <a:r>
              <a:rPr lang="pt-BR" b="1" dirty="0" smtClean="0">
                <a:solidFill>
                  <a:schemeClr val="tx2"/>
                </a:solidFill>
              </a:rPr>
              <a:t>ETAPA 7 – Descarte.</a:t>
            </a:r>
          </a:p>
          <a:p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4896296" y="6444133"/>
            <a:ext cx="4358414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tx1"/>
                </a:solidFill>
                <a:latin typeface="+mj-lt"/>
              </a:rPr>
              <a:t>Aulas S10 a S14</a:t>
            </a:r>
            <a:endParaRPr lang="en-GB" sz="4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232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r>
              <a:rPr lang="pt-BR" sz="3600" dirty="0"/>
              <a:t>4. Identificação do </a:t>
            </a:r>
            <a:r>
              <a:rPr lang="pt-BR" sz="3600" dirty="0" smtClean="0"/>
              <a:t>problema/necessidade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dirty="0" smtClean="0"/>
              <a:t>Em um produto ou serviço...</a:t>
            </a:r>
          </a:p>
          <a:p>
            <a:pPr lvl="1"/>
            <a:r>
              <a:rPr lang="pt-BR" dirty="0" smtClean="0"/>
              <a:t>Definir o que é insatisfatório.</a:t>
            </a:r>
          </a:p>
          <a:p>
            <a:pPr lvl="1"/>
            <a:r>
              <a:rPr lang="pt-BR" dirty="0" smtClean="0"/>
              <a:t>Procurar argumentos desagradáveis ou inadmissíveis.</a:t>
            </a:r>
          </a:p>
          <a:p>
            <a:pPr lvl="1"/>
            <a:r>
              <a:rPr lang="pt-BR" dirty="0" smtClean="0"/>
              <a:t>Evitar censurar a percepção de um colega e suspender o julgamento, todas as opiniões devem ser anotadas.</a:t>
            </a:r>
          </a:p>
          <a:p>
            <a:pPr lvl="1"/>
            <a:r>
              <a:rPr lang="pt-BR" dirty="0" smtClean="0"/>
              <a:t>Ressaltar coisas ou atividades de baixo valor agregado, braçais, inconvenientes, trabalhosas.</a:t>
            </a:r>
          </a:p>
          <a:p>
            <a:pPr lvl="1"/>
            <a:r>
              <a:rPr lang="pt-BR" dirty="0" smtClean="0"/>
              <a:t>Identificar ideias pré-concebidas que não possuem motivo forte o suficiente que as justifique.</a:t>
            </a:r>
          </a:p>
          <a:p>
            <a:r>
              <a:rPr lang="pt-BR" dirty="0" smtClean="0"/>
              <a:t>Esclarecer: Qual é o problema? Quem tem o problema? Por qual razão é importante resolvê-lo?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4496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r>
              <a:rPr lang="pt-BR" sz="3600" dirty="0"/>
              <a:t>5. Levantamento de dados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dirty="0" smtClean="0"/>
              <a:t>Para um dado problema formulado...</a:t>
            </a:r>
          </a:p>
          <a:p>
            <a:pPr lvl="1"/>
            <a:r>
              <a:rPr lang="pt-BR" dirty="0" smtClean="0"/>
              <a:t>Estudar de forma mais aprofundada os conceitos envolvidos</a:t>
            </a:r>
          </a:p>
          <a:p>
            <a:pPr lvl="1"/>
            <a:r>
              <a:rPr lang="pt-BR" dirty="0" smtClean="0"/>
              <a:t>Aprender através de experiências prévias, de outras iniciativas e relatos, evitar tentativa infrutíferas e erros</a:t>
            </a:r>
          </a:p>
          <a:p>
            <a:pPr lvl="1"/>
            <a:r>
              <a:rPr lang="pt-BR" dirty="0" smtClean="0"/>
              <a:t>Colecionar dados e parâmetros quantitativos e qualitativos para uso futuro em análises</a:t>
            </a:r>
          </a:p>
          <a:p>
            <a:pPr lvl="1"/>
            <a:r>
              <a:rPr lang="pt-BR" dirty="0" smtClean="0"/>
              <a:t>Observar análises de resultados e conclusões de pesquisas e trabalhos anteriores</a:t>
            </a:r>
          </a:p>
        </p:txBody>
      </p:sp>
    </p:spTree>
    <p:extLst>
      <p:ext uri="{BB962C8B-B14F-4D97-AF65-F5344CB8AC3E}">
        <p14:creationId xmlns:p14="http://schemas.microsoft.com/office/powerpoint/2010/main" val="1118154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r>
              <a:rPr lang="pt-BR" sz="3600" dirty="0"/>
              <a:t>5. Levantamento de </a:t>
            </a:r>
            <a:r>
              <a:rPr lang="pt-BR" sz="3600" dirty="0" smtClean="0"/>
              <a:t>dados (cont.)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dirty="0" smtClean="0"/>
              <a:t>Para um dado problema formulado...</a:t>
            </a:r>
          </a:p>
          <a:p>
            <a:pPr lvl="1"/>
            <a:r>
              <a:rPr lang="pt-BR" dirty="0"/>
              <a:t>Obter informações, das mais diversas, através de</a:t>
            </a:r>
          </a:p>
          <a:p>
            <a:pPr lvl="2"/>
            <a:r>
              <a:rPr lang="pt-BR" dirty="0"/>
              <a:t>Pesquisas bibliográficas em livros, periódicos, revistas, teses, dissertações e monografias</a:t>
            </a:r>
          </a:p>
          <a:p>
            <a:pPr lvl="2"/>
            <a:r>
              <a:rPr lang="pt-BR" dirty="0"/>
              <a:t>Pesquisas em bases de dados científicas (portais Capes, </a:t>
            </a:r>
            <a:r>
              <a:rPr lang="pt-BR" dirty="0" err="1"/>
              <a:t>Scielo</a:t>
            </a:r>
            <a:r>
              <a:rPr lang="pt-BR" dirty="0"/>
              <a:t>, teses USP, IBICT/BDTD, IEEE, IET, </a:t>
            </a:r>
            <a:r>
              <a:rPr lang="pt-BR" dirty="0" err="1"/>
              <a:t>Elsevier</a:t>
            </a:r>
            <a:r>
              <a:rPr lang="pt-BR" dirty="0"/>
              <a:t>,...)</a:t>
            </a:r>
          </a:p>
          <a:p>
            <a:pPr lvl="2"/>
            <a:r>
              <a:rPr lang="pt-BR" dirty="0"/>
              <a:t>Procura na internet (Google, </a:t>
            </a:r>
            <a:r>
              <a:rPr lang="pt-BR" dirty="0" err="1"/>
              <a:t>ScienceDirect</a:t>
            </a:r>
            <a:r>
              <a:rPr lang="pt-BR" dirty="0"/>
              <a:t>, </a:t>
            </a:r>
            <a:r>
              <a:rPr lang="pt-BR" dirty="0" err="1"/>
              <a:t>IEEEXplore</a:t>
            </a:r>
            <a:r>
              <a:rPr lang="pt-BR" dirty="0"/>
              <a:t>, </a:t>
            </a:r>
            <a:r>
              <a:rPr lang="pt-BR" dirty="0" err="1"/>
              <a:t>Scopus</a:t>
            </a:r>
            <a:r>
              <a:rPr lang="pt-BR" dirty="0"/>
              <a:t>, Springer, </a:t>
            </a:r>
            <a:r>
              <a:rPr lang="pt-BR" dirty="0" err="1"/>
              <a:t>Citeseer</a:t>
            </a:r>
            <a:r>
              <a:rPr lang="pt-BR" dirty="0"/>
              <a:t>)</a:t>
            </a:r>
          </a:p>
          <a:p>
            <a:pPr lvl="2"/>
            <a:r>
              <a:rPr lang="pt-BR" dirty="0" smtClean="0"/>
              <a:t>Pesquisas ativas em campo, entrevistas pessoais, procura e contato com especialistas</a:t>
            </a:r>
          </a:p>
          <a:p>
            <a:pPr lvl="1"/>
            <a:r>
              <a:rPr lang="pt-BR" dirty="0" smtClean="0"/>
              <a:t>Identificar o estado da arte e das tecnologias.</a:t>
            </a:r>
          </a:p>
        </p:txBody>
      </p:sp>
    </p:spTree>
    <p:extLst>
      <p:ext uri="{BB962C8B-B14F-4D97-AF65-F5344CB8AC3E}">
        <p14:creationId xmlns:p14="http://schemas.microsoft.com/office/powerpoint/2010/main" val="1558864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r>
              <a:rPr lang="pt-BR" sz="3600" dirty="0" smtClean="0"/>
              <a:t>Cuidados no levantamento de dados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dirty="0" smtClean="0"/>
              <a:t>Os autores e fontes devem ser creditados e corretamente citados</a:t>
            </a:r>
          </a:p>
          <a:p>
            <a:r>
              <a:rPr lang="pt-BR" dirty="0" smtClean="0"/>
              <a:t>Procurar autores, fontes e publicações que possuam credibilidade</a:t>
            </a:r>
          </a:p>
          <a:p>
            <a:r>
              <a:rPr lang="pt-BR" dirty="0" smtClean="0"/>
              <a:t>Procurar referências recentes, evitar material ultrapassado</a:t>
            </a:r>
          </a:p>
          <a:p>
            <a:r>
              <a:rPr lang="pt-BR" dirty="0" smtClean="0"/>
              <a:t>Procurar trabalhos não tendenciosos ou polarizados a uma dada solução ou tecnologia proprietária</a:t>
            </a:r>
          </a:p>
          <a:p>
            <a:r>
              <a:rPr lang="pt-BR" dirty="0" smtClean="0"/>
              <a:t>Obter informações de fontes acessíveis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45446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saber mais...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Masetto</a:t>
            </a:r>
            <a:r>
              <a:rPr lang="pt-BR" dirty="0" smtClean="0"/>
              <a:t>, M. T. et al, “Ensino de Engenharia – Técnicas para otimização das aulas”, Editora </a:t>
            </a:r>
            <a:r>
              <a:rPr lang="pt-BR" dirty="0" err="1" smtClean="0"/>
              <a:t>Avercamp</a:t>
            </a:r>
            <a:r>
              <a:rPr lang="pt-BR" dirty="0" smtClean="0"/>
              <a:t>, 2007.</a:t>
            </a:r>
          </a:p>
          <a:p>
            <a:r>
              <a:rPr lang="pt-BR" dirty="0" err="1" smtClean="0"/>
              <a:t>Brinatti</a:t>
            </a:r>
            <a:r>
              <a:rPr lang="pt-BR" dirty="0" smtClean="0"/>
              <a:t>, H. et al, “Material didático da disciplina PNV-2100 – Introdução a Engenharia”, Escola Politécnica da Universidade de São Paulo, 2012.</a:t>
            </a:r>
          </a:p>
          <a:p>
            <a:r>
              <a:rPr lang="pt-BR" dirty="0"/>
              <a:t>Bazzo, W. A., Pereira, L. T. do Vale, “Introdução a Engenharia – Conceitos, Ferramentas e Comportamentos”, Editora da UFSC, 2006.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73565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47260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Engenharia e problemas de engenharia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Método de projeto de engenharia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Etapas do método na disciplina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Identificação do problema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Levantamento de dados</a:t>
            </a:r>
          </a:p>
        </p:txBody>
      </p:sp>
    </p:spTree>
    <p:extLst>
      <p:ext uri="{BB962C8B-B14F-4D97-AF65-F5344CB8AC3E}">
        <p14:creationId xmlns:p14="http://schemas.microsoft.com/office/powerpoint/2010/main" val="2890581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saber mais...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Science </a:t>
            </a:r>
            <a:r>
              <a:rPr lang="pt-BR" dirty="0" err="1" smtClean="0"/>
              <a:t>Buddies</a:t>
            </a:r>
            <a:r>
              <a:rPr lang="pt-BR" dirty="0" smtClean="0"/>
              <a:t>, “The </a:t>
            </a:r>
            <a:r>
              <a:rPr lang="pt-BR" dirty="0" err="1" smtClean="0"/>
              <a:t>Engineering</a:t>
            </a:r>
            <a:r>
              <a:rPr lang="pt-BR" dirty="0" smtClean="0"/>
              <a:t> Design </a:t>
            </a:r>
            <a:r>
              <a:rPr lang="pt-BR" dirty="0" err="1" smtClean="0"/>
              <a:t>Process</a:t>
            </a:r>
            <a:r>
              <a:rPr lang="pt-BR" dirty="0" smtClean="0"/>
              <a:t>”, http</a:t>
            </a:r>
            <a:r>
              <a:rPr lang="pt-BR" dirty="0"/>
              <a:t>://</a:t>
            </a:r>
            <a:r>
              <a:rPr lang="pt-BR" dirty="0" smtClean="0"/>
              <a:t>www.sciencebuddies.org/engineering-design-process/engineering-design-process-steps.shtml, 2014.</a:t>
            </a:r>
          </a:p>
          <a:p>
            <a:r>
              <a:rPr lang="pt-BR" dirty="0" smtClean="0"/>
              <a:t>Science </a:t>
            </a:r>
            <a:r>
              <a:rPr lang="pt-BR" dirty="0" err="1" smtClean="0"/>
              <a:t>Buddies</a:t>
            </a:r>
            <a:r>
              <a:rPr lang="pt-BR" dirty="0" smtClean="0"/>
              <a:t>, “</a:t>
            </a:r>
            <a:r>
              <a:rPr lang="en-GB" dirty="0"/>
              <a:t>Comparing the Engineering Design Process and the Scientific Method”, http://</a:t>
            </a:r>
            <a:r>
              <a:rPr lang="en-GB" dirty="0" smtClean="0"/>
              <a:t>www.sciencebuddies.org/engineering-design-process/engineering-design-compare-scientific-method.shtml, 2014.</a:t>
            </a: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4111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1. Engenharia e problemas de engenharia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472608"/>
          </a:xfrm>
        </p:spPr>
        <p:txBody>
          <a:bodyPr/>
          <a:lstStyle/>
          <a:p>
            <a:r>
              <a:rPr lang="pt-BR" sz="2800" dirty="0" smtClean="0"/>
              <a:t>Conceito de engenharia</a:t>
            </a:r>
          </a:p>
          <a:p>
            <a:pPr lvl="1"/>
            <a:r>
              <a:rPr lang="pt-BR" sz="2400" dirty="0" smtClean="0"/>
              <a:t>Beneficiamento de recursos, gerando sistemas, componentes, processos (bens).</a:t>
            </a:r>
          </a:p>
          <a:p>
            <a:pPr lvl="1"/>
            <a:r>
              <a:rPr lang="pt-BR" sz="2400" dirty="0" smtClean="0"/>
              <a:t>Para atendimentos das demandas da sociedade.</a:t>
            </a:r>
          </a:p>
          <a:p>
            <a:endParaRPr lang="pt-BR" sz="2800" dirty="0" smtClean="0"/>
          </a:p>
          <a:p>
            <a:r>
              <a:rPr lang="pt-BR" sz="2800" dirty="0" smtClean="0"/>
              <a:t>Projeto de engenharia</a:t>
            </a:r>
          </a:p>
          <a:p>
            <a:pPr lvl="1"/>
            <a:r>
              <a:rPr lang="pt-BR" sz="2400" dirty="0" smtClean="0"/>
              <a:t>Processo de transformação que resulta na criação de bens.</a:t>
            </a:r>
          </a:p>
          <a:p>
            <a:pPr lvl="1"/>
            <a:r>
              <a:rPr lang="pt-BR" sz="2400" dirty="0" smtClean="0"/>
              <a:t>Não envolve apenas cálculos, desenhos e esquemas executados pelo engenheiro.</a:t>
            </a:r>
          </a:p>
          <a:p>
            <a:pPr lvl="1"/>
            <a:r>
              <a:rPr lang="pt-BR" sz="2400" dirty="0" smtClean="0"/>
              <a:t>Envolve, antes, a identificação das necessidades e demandas e, depois, a fabricação, a disponibilização e o futuro descarte do bens após o término de sua vida útil.</a:t>
            </a:r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pPr lvl="1"/>
            <a:endParaRPr lang="pt-BR" sz="2400" dirty="0"/>
          </a:p>
          <a:p>
            <a:endParaRPr lang="pt-BR" sz="2800" dirty="0" smtClean="0"/>
          </a:p>
          <a:p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4216917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Bens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4824536"/>
          </a:xfrm>
        </p:spPr>
        <p:txBody>
          <a:bodyPr numCol="1"/>
          <a:lstStyle/>
          <a:p>
            <a:r>
              <a:rPr lang="pt-BR" dirty="0" smtClean="0"/>
              <a:t>Finalidade</a:t>
            </a:r>
          </a:p>
          <a:p>
            <a:pPr lvl="1"/>
            <a:r>
              <a:rPr lang="pt-BR" dirty="0" smtClean="0"/>
              <a:t>Desempenhar funções para satisfazer as necessidades e demandas, atendendo a certos requisitos.</a:t>
            </a:r>
          </a:p>
          <a:p>
            <a:pPr lvl="1"/>
            <a:r>
              <a:rPr lang="pt-BR" dirty="0" smtClean="0"/>
              <a:t>Requisitos, em geral, </a:t>
            </a:r>
            <a:r>
              <a:rPr lang="pt-BR" b="1" dirty="0" smtClean="0"/>
              <a:t>conflitantes.</a:t>
            </a:r>
          </a:p>
          <a:p>
            <a:pPr lvl="1"/>
            <a:r>
              <a:rPr lang="pt-BR" dirty="0" smtClean="0"/>
              <a:t>Requisitos típicos: desempenho, consumo </a:t>
            </a:r>
            <a:r>
              <a:rPr lang="pt-BR" dirty="0"/>
              <a:t>de </a:t>
            </a:r>
            <a:r>
              <a:rPr lang="pt-BR" dirty="0" smtClean="0"/>
              <a:t>energia, resistência mecânica, durabilidade, fabricação, formas </a:t>
            </a:r>
            <a:r>
              <a:rPr lang="pt-BR" dirty="0"/>
              <a:t>de </a:t>
            </a:r>
            <a:r>
              <a:rPr lang="pt-BR" dirty="0" smtClean="0"/>
              <a:t>operação, manutenção, econômicos, legais, de saúde, segurança, conforto, estética, etc.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335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328592"/>
          </a:xfrm>
        </p:spPr>
        <p:txBody>
          <a:bodyPr numCol="1"/>
          <a:lstStyle/>
          <a:p>
            <a:r>
              <a:rPr lang="pt-BR" sz="2800" dirty="0" smtClean="0"/>
              <a:t>Para atendimento a uma determinada necessidade ou demanda, há várias alternativas de bens, cada um atendendo aos requisitos </a:t>
            </a:r>
            <a:r>
              <a:rPr lang="pt-BR" sz="2800" dirty="0" err="1" smtClean="0"/>
              <a:t>estabelcidos</a:t>
            </a:r>
            <a:r>
              <a:rPr lang="pt-BR" sz="2800" dirty="0" smtClean="0"/>
              <a:t>, de forma diferente. Então: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Qual alternativa escolher? Existe uma melhor?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Quais requisitos são fundamentais e qual a ordem de importância entre eles?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Como quantificar requisitos não-técnicos? Ex. impacto ambiental, impacto social.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Como compatibilizar as graduações relativas aos diversos requisitos para efeitos de comparação?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3789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Engenharia e ciências exatas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pPr marL="0" indent="0" algn="ctr">
              <a:buNone/>
            </a:pPr>
            <a:r>
              <a:rPr lang="pt-BR" sz="2800" b="1" dirty="0" smtClean="0"/>
              <a:t>A engenharia não deveria ser uma ciência exata?</a:t>
            </a:r>
          </a:p>
          <a:p>
            <a:pPr marL="0" indent="0" algn="ctr">
              <a:buNone/>
            </a:pPr>
            <a:r>
              <a:rPr lang="pt-BR" sz="2800" b="1" dirty="0" smtClean="0"/>
              <a:t>Não!!!</a:t>
            </a:r>
          </a:p>
          <a:p>
            <a:r>
              <a:rPr lang="pt-BR" sz="2800" dirty="0" smtClean="0"/>
              <a:t>A engenharia faz uso de ciências exatas, tais como matemática, física e química, além de conceitos de economia, administração, meio-ambiente e outras disciplinas humanas e biológicas.</a:t>
            </a:r>
          </a:p>
          <a:p>
            <a:r>
              <a:rPr lang="pt-BR" sz="2800" dirty="0" smtClean="0"/>
              <a:t>Os procedimentos e técnicas aplicados em projetos de engenharia são fundamentados em todas essas disciplinas, com uma estrutura própria, baseada em métodos objetivos, experimentais e práticos, com uma base racional e dedutiva.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41751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Características de problemas em Engenharia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361040" cy="5652046"/>
          </a:xfrm>
        </p:spPr>
        <p:txBody>
          <a:bodyPr numCol="1"/>
          <a:lstStyle/>
          <a:p>
            <a:r>
              <a:rPr lang="pt-BR" sz="2800" u="sng" dirty="0" smtClean="0"/>
              <a:t>Definição do problema:</a:t>
            </a:r>
            <a:r>
              <a:rPr lang="pt-BR" sz="2800" dirty="0" smtClean="0"/>
              <a:t> nem sempre é perfeita e pode ser constantemente aprimorada ao longo do tempo.</a:t>
            </a:r>
          </a:p>
          <a:p>
            <a:r>
              <a:rPr lang="pt-BR" sz="2800" u="sng" dirty="0" smtClean="0"/>
              <a:t>Soluções para um problema:</a:t>
            </a:r>
            <a:r>
              <a:rPr lang="pt-BR" sz="2800" dirty="0" smtClean="0"/>
              <a:t> não atendem necessariamente a todos os requisitos, e há sempre múltiplas alternativas para solução de um problema, algumas não tão claras e fáceis de serem vislumbradas ou descritas.</a:t>
            </a:r>
          </a:p>
          <a:p>
            <a:r>
              <a:rPr lang="pt-BR" sz="2800" u="sng" dirty="0" smtClean="0"/>
              <a:t>Um problema nem sempre está plenamente resolvido:</a:t>
            </a:r>
            <a:r>
              <a:rPr lang="pt-BR" sz="2800" dirty="0" smtClean="0"/>
              <a:t> já que as soluções podem ser sempre aprimoradas, os requisitos podem se modificar ao longo do tempo, ou mesmo as técnicas de solução terem evoluído.</a:t>
            </a:r>
          </a:p>
          <a:p>
            <a:r>
              <a:rPr lang="pt-BR" sz="2800" u="sng" dirty="0" smtClean="0"/>
              <a:t>Resolução:</a:t>
            </a:r>
            <a:r>
              <a:rPr lang="pt-BR" sz="2800" dirty="0" smtClean="0"/>
              <a:t> requer conhecimentos </a:t>
            </a:r>
            <a:r>
              <a:rPr lang="pt-BR" sz="2800" dirty="0" err="1" smtClean="0"/>
              <a:t>multi-disciplinares</a:t>
            </a:r>
            <a:r>
              <a:rPr lang="pt-BR" sz="2800" dirty="0" smtClean="0"/>
              <a:t>.</a:t>
            </a:r>
            <a:endParaRPr lang="pt-BR" sz="2800" u="sng" dirty="0"/>
          </a:p>
        </p:txBody>
      </p:sp>
    </p:spTree>
    <p:extLst>
      <p:ext uri="{BB962C8B-B14F-4D97-AF65-F5344CB8AC3E}">
        <p14:creationId xmlns:p14="http://schemas.microsoft.com/office/powerpoint/2010/main" val="3709206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Como resolver problemas de engenharia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r>
              <a:rPr lang="pt-BR" dirty="0" smtClean="0"/>
              <a:t>Como utilizar ferramentas e ciências exatas para resolver um problema de engenharia?</a:t>
            </a:r>
          </a:p>
          <a:p>
            <a:r>
              <a:rPr lang="pt-BR" dirty="0" smtClean="0"/>
              <a:t>Através de um... </a:t>
            </a:r>
          </a:p>
          <a:p>
            <a:pPr marL="0" indent="0" algn="ctr">
              <a:buNone/>
            </a:pPr>
            <a:r>
              <a:rPr lang="pt-BR" b="1" u="sng" cap="all" dirty="0" smtClean="0"/>
              <a:t>método de projeto de engenharia</a:t>
            </a:r>
          </a:p>
          <a:p>
            <a:pPr lvl="1"/>
            <a:r>
              <a:rPr lang="pt-BR" dirty="0" smtClean="0"/>
              <a:t>Uma abordagem metódica, por etapas.</a:t>
            </a:r>
          </a:p>
          <a:p>
            <a:pPr lvl="1"/>
            <a:r>
              <a:rPr lang="pt-BR" dirty="0" smtClean="0"/>
              <a:t>Permite lidar com problemas vultuosos e complexos.</a:t>
            </a:r>
          </a:p>
          <a:p>
            <a:pPr lvl="1"/>
            <a:r>
              <a:rPr lang="pt-BR" dirty="0" smtClean="0"/>
              <a:t>Aplica um processo heurístico e cognitivo, envolvendo conhecimento, experiências anteriores, planejamento, estratégias e aproximações por tentativa e erro.</a:t>
            </a:r>
          </a:p>
          <a:p>
            <a:pPr lvl="1"/>
            <a:r>
              <a:rPr lang="pt-BR" dirty="0" smtClean="0"/>
              <a:t>Ciência + Arte + Experiência.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6775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2. Método de projeto de engenharia</a:t>
            </a:r>
            <a:endParaRPr lang="en-GB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792" y="1907629"/>
            <a:ext cx="9074150" cy="5652046"/>
          </a:xfrm>
        </p:spPr>
        <p:txBody>
          <a:bodyPr numCol="1"/>
          <a:lstStyle/>
          <a:p>
            <a:pPr marL="514350" indent="-514350">
              <a:buFont typeface="+mj-lt"/>
              <a:buAutoNum type="arabicPeriod"/>
            </a:pPr>
            <a:r>
              <a:rPr lang="pt-BR" sz="2800" b="1" u="sng" dirty="0" smtClean="0"/>
              <a:t>Definição do problema:</a:t>
            </a:r>
            <a:r>
              <a:rPr lang="pt-BR" sz="2800" dirty="0" smtClean="0"/>
              <a:t> identificação de necessidades e demandas e o estabelecimento de seus requisitos.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b="1" u="sng" dirty="0" smtClean="0"/>
              <a:t>Pesquisa:</a:t>
            </a:r>
            <a:r>
              <a:rPr lang="pt-BR" sz="2800" dirty="0" smtClean="0"/>
              <a:t> levantamento e análise de dados.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b="1" u="sng" dirty="0" smtClean="0"/>
              <a:t>Elucubrar e criar:</a:t>
            </a:r>
            <a:r>
              <a:rPr lang="pt-BR" sz="2800" dirty="0" smtClean="0"/>
              <a:t> formação de alternativas de solução.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b="1" u="sng" dirty="0" smtClean="0"/>
              <a:t>Definição de métricas e avaliação:</a:t>
            </a:r>
            <a:r>
              <a:rPr lang="pt-BR" sz="2800" dirty="0" smtClean="0"/>
              <a:t> definição de critérios e métodos para comparação das alternativas.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b="1" u="sng" dirty="0" smtClean="0"/>
              <a:t>Especificação:</a:t>
            </a:r>
            <a:r>
              <a:rPr lang="pt-BR" sz="2800" dirty="0" smtClean="0"/>
              <a:t> escolha, detalhamento e comunicação da solução ideal.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b="1" u="sng" dirty="0" smtClean="0"/>
              <a:t>Implementação:</a:t>
            </a:r>
            <a:r>
              <a:rPr lang="pt-BR" sz="2800" dirty="0" smtClean="0"/>
              <a:t> fabricação, operação e manutenção.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b="1" u="sng" dirty="0" smtClean="0"/>
              <a:t>Descarte:</a:t>
            </a:r>
            <a:r>
              <a:rPr lang="pt-BR" sz="2800" dirty="0" smtClean="0"/>
              <a:t> manejo da solução após término de sua vida útil.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33257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3695</TotalTime>
  <Words>1441</Words>
  <Application>Microsoft Office PowerPoint</Application>
  <PresentationFormat>Personalizar</PresentationFormat>
  <Paragraphs>144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Introdução a Engenharia Elétrica - 323100</vt:lpstr>
      <vt:lpstr>Sumário</vt:lpstr>
      <vt:lpstr>1. Engenharia e problemas de engenharia</vt:lpstr>
      <vt:lpstr>Bens</vt:lpstr>
      <vt:lpstr>Questões</vt:lpstr>
      <vt:lpstr>Engenharia e ciências exatas</vt:lpstr>
      <vt:lpstr>Características de problemas em Engenharia</vt:lpstr>
      <vt:lpstr>Como resolver problemas de engenharia</vt:lpstr>
      <vt:lpstr>2. Método de projeto de engenharia</vt:lpstr>
      <vt:lpstr>Características desse método</vt:lpstr>
      <vt:lpstr>Aspectos importantes</vt:lpstr>
      <vt:lpstr>3. Etapas do método na disciplina 323100</vt:lpstr>
      <vt:lpstr>3. Etapas do método na disciplina 323100</vt:lpstr>
      <vt:lpstr>3. Etapas do método na disciplina 323100</vt:lpstr>
      <vt:lpstr>4. Identificação do problema/necessidade</vt:lpstr>
      <vt:lpstr>5. Levantamento de dados</vt:lpstr>
      <vt:lpstr>5. Levantamento de dados (cont.)</vt:lpstr>
      <vt:lpstr>Cuidados no levantamento de dados</vt:lpstr>
      <vt:lpstr>Para saber mais...</vt:lpstr>
      <vt:lpstr>Para saber mais...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Recepção 2o ano Elétrica 2005 Apresentação do Departamento</dc:title>
  <dc:creator>Wilson Komatsu;Eduardo Lorenzetti Pellini</dc:creator>
  <cp:keywords>PEA EPUSP</cp:keywords>
  <cp:lastModifiedBy>elpellini</cp:lastModifiedBy>
  <cp:revision>355</cp:revision>
  <cp:lastPrinted>2013-09-18T02:17:29Z</cp:lastPrinted>
  <dcterms:modified xsi:type="dcterms:W3CDTF">2014-04-15T12:50:45Z</dcterms:modified>
</cp:coreProperties>
</file>