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8"/>
  </p:notesMasterIdLst>
  <p:sldIdLst>
    <p:sldId id="367" r:id="rId2"/>
    <p:sldId id="368" r:id="rId3"/>
    <p:sldId id="297" r:id="rId4"/>
    <p:sldId id="272" r:id="rId5"/>
    <p:sldId id="273" r:id="rId6"/>
    <p:sldId id="275" r:id="rId7"/>
    <p:sldId id="276" r:id="rId8"/>
    <p:sldId id="277" r:id="rId9"/>
    <p:sldId id="278" r:id="rId10"/>
    <p:sldId id="280" r:id="rId11"/>
    <p:sldId id="279" r:id="rId12"/>
    <p:sldId id="282" r:id="rId13"/>
    <p:sldId id="284" r:id="rId14"/>
    <p:sldId id="283" r:id="rId15"/>
    <p:sldId id="292" r:id="rId16"/>
    <p:sldId id="293" r:id="rId17"/>
    <p:sldId id="294" r:id="rId18"/>
    <p:sldId id="295" r:id="rId19"/>
    <p:sldId id="296" r:id="rId20"/>
    <p:sldId id="299" r:id="rId21"/>
    <p:sldId id="300" r:id="rId22"/>
    <p:sldId id="302" r:id="rId23"/>
    <p:sldId id="301" r:id="rId24"/>
    <p:sldId id="303" r:id="rId25"/>
    <p:sldId id="285" r:id="rId26"/>
    <p:sldId id="304" r:id="rId27"/>
    <p:sldId id="314" r:id="rId28"/>
    <p:sldId id="305" r:id="rId29"/>
    <p:sldId id="315" r:id="rId30"/>
    <p:sldId id="306" r:id="rId31"/>
    <p:sldId id="308" r:id="rId32"/>
    <p:sldId id="307" r:id="rId33"/>
    <p:sldId id="309" r:id="rId34"/>
    <p:sldId id="262" r:id="rId35"/>
    <p:sldId id="316" r:id="rId36"/>
    <p:sldId id="317" r:id="rId37"/>
    <p:sldId id="319" r:id="rId38"/>
    <p:sldId id="312" r:id="rId39"/>
    <p:sldId id="311" r:id="rId40"/>
    <p:sldId id="318" r:id="rId41"/>
    <p:sldId id="313" r:id="rId42"/>
    <p:sldId id="320" r:id="rId43"/>
    <p:sldId id="322" r:id="rId44"/>
    <p:sldId id="321" r:id="rId45"/>
    <p:sldId id="324" r:id="rId46"/>
    <p:sldId id="325" r:id="rId47"/>
    <p:sldId id="326" r:id="rId48"/>
    <p:sldId id="327" r:id="rId49"/>
    <p:sldId id="328" r:id="rId50"/>
    <p:sldId id="350" r:id="rId51"/>
    <p:sldId id="351" r:id="rId52"/>
    <p:sldId id="329" r:id="rId53"/>
    <p:sldId id="330" r:id="rId54"/>
    <p:sldId id="357" r:id="rId55"/>
    <p:sldId id="331" r:id="rId56"/>
    <p:sldId id="332" r:id="rId57"/>
    <p:sldId id="334" r:id="rId58"/>
    <p:sldId id="333" r:id="rId59"/>
    <p:sldId id="335" r:id="rId60"/>
    <p:sldId id="352" r:id="rId61"/>
    <p:sldId id="358" r:id="rId62"/>
    <p:sldId id="336" r:id="rId63"/>
    <p:sldId id="337" r:id="rId64"/>
    <p:sldId id="340" r:id="rId65"/>
    <p:sldId id="341" r:id="rId66"/>
    <p:sldId id="353" r:id="rId67"/>
    <p:sldId id="354" r:id="rId68"/>
    <p:sldId id="355" r:id="rId69"/>
    <p:sldId id="356" r:id="rId70"/>
    <p:sldId id="359" r:id="rId71"/>
    <p:sldId id="361" r:id="rId72"/>
    <p:sldId id="360" r:id="rId73"/>
    <p:sldId id="342" r:id="rId74"/>
    <p:sldId id="343" r:id="rId75"/>
    <p:sldId id="362" r:id="rId76"/>
    <p:sldId id="344" r:id="rId77"/>
    <p:sldId id="345" r:id="rId78"/>
    <p:sldId id="346" r:id="rId79"/>
    <p:sldId id="347" r:id="rId80"/>
    <p:sldId id="369" r:id="rId81"/>
    <p:sldId id="370" r:id="rId82"/>
    <p:sldId id="371" r:id="rId83"/>
    <p:sldId id="372" r:id="rId84"/>
    <p:sldId id="373" r:id="rId85"/>
    <p:sldId id="374" r:id="rId86"/>
    <p:sldId id="375" r:id="rId87"/>
    <p:sldId id="363" r:id="rId88"/>
    <p:sldId id="364" r:id="rId89"/>
    <p:sldId id="365" r:id="rId90"/>
    <p:sldId id="366" r:id="rId91"/>
    <p:sldId id="349" r:id="rId92"/>
    <p:sldId id="338" r:id="rId93"/>
    <p:sldId id="376" r:id="rId94"/>
    <p:sldId id="377" r:id="rId95"/>
    <p:sldId id="378" r:id="rId96"/>
    <p:sldId id="379" r:id="rId97"/>
    <p:sldId id="380" r:id="rId98"/>
    <p:sldId id="389" r:id="rId99"/>
    <p:sldId id="385" r:id="rId100"/>
    <p:sldId id="381" r:id="rId101"/>
    <p:sldId id="382" r:id="rId102"/>
    <p:sldId id="383" r:id="rId103"/>
    <p:sldId id="384" r:id="rId104"/>
    <p:sldId id="386" r:id="rId105"/>
    <p:sldId id="387" r:id="rId106"/>
    <p:sldId id="388" r:id="rId10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899" autoAdjust="0"/>
  </p:normalViewPr>
  <p:slideViewPr>
    <p:cSldViewPr snapToGrid="0">
      <p:cViewPr varScale="1">
        <p:scale>
          <a:sx n="65" d="100"/>
          <a:sy n="65" d="100"/>
        </p:scale>
        <p:origin x="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vidinha\Google%20Drive\Brasil\Aulas\Aulas\Fisico%20quimica\invertas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vidinha\Google%20Drive\Brasil\Aulas\Aulas\Fisico%20quimica\invertase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vidinha\Google%20Drive\Brasil\Aulas\Aulas\Fisico%20quimica\invertas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vidinha\Google%20Drive\Brasil\Aulas\Aulas\Fisico%20quimica\invertas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vidinha\Google%20Drive\Brasil\Aulas\Aulas\Fisico%20quimica\invertas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vidinha\Google%20Drive\Brasil\Aulas\Aulas\Fisico%20quimica\invertas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vidinha\Google%20Drive\Brasil\Aulas\Aulas\Fisico%20quimica\invertase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vidinha\Google%20Drive\Brasil\Aulas\Aulas\Fisico%20quimica\invertase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vidinha\Google%20Drive\Brasil\Aulas\Aulas\Fisico%20quimica\invertase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vidinha\Google%20Drive\Brasil\Aulas\Aulas\Fisico%20quimica\invertase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P=30,4</a:t>
            </a:r>
            <a:r>
              <a:rPr lang="en-US" baseline="0"/>
              <a:t> kPa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Planilha2!$Q$19:$Q$29</c:f>
              <c:numCache>
                <c:formatCode>General</c:formatCode>
                <c:ptCount val="11"/>
                <c:pt idx="0">
                  <c:v>1</c:v>
                </c:pt>
                <c:pt idx="1">
                  <c:v>0.77</c:v>
                </c:pt>
                <c:pt idx="2">
                  <c:v>0.69</c:v>
                </c:pt>
                <c:pt idx="3">
                  <c:v>0.6</c:v>
                </c:pt>
                <c:pt idx="4">
                  <c:v>0.46</c:v>
                </c:pt>
                <c:pt idx="5">
                  <c:v>0.27</c:v>
                </c:pt>
                <c:pt idx="6">
                  <c:v>0.15</c:v>
                </c:pt>
                <c:pt idx="7">
                  <c:v>0.1</c:v>
                </c:pt>
                <c:pt idx="8">
                  <c:v>7.0000000000000007E-2</c:v>
                </c:pt>
                <c:pt idx="9">
                  <c:v>0.03</c:v>
                </c:pt>
                <c:pt idx="10">
                  <c:v>0</c:v>
                </c:pt>
              </c:numCache>
            </c:numRef>
          </c:xVal>
          <c:yVal>
            <c:numRef>
              <c:f>Planilha2!$P$19:$P$29</c:f>
              <c:numCache>
                <c:formatCode>General</c:formatCode>
                <c:ptCount val="11"/>
                <c:pt idx="0">
                  <c:v>69.5</c:v>
                </c:pt>
                <c:pt idx="1">
                  <c:v>76.099999999999994</c:v>
                </c:pt>
                <c:pt idx="2">
                  <c:v>78.900000000000006</c:v>
                </c:pt>
                <c:pt idx="3">
                  <c:v>83.1</c:v>
                </c:pt>
                <c:pt idx="4">
                  <c:v>89.6</c:v>
                </c:pt>
                <c:pt idx="5">
                  <c:v>103.1</c:v>
                </c:pt>
                <c:pt idx="6">
                  <c:v>118.4</c:v>
                </c:pt>
                <c:pt idx="7">
                  <c:v>128</c:v>
                </c:pt>
                <c:pt idx="8">
                  <c:v>134.69999999999999</c:v>
                </c:pt>
                <c:pt idx="9">
                  <c:v>145</c:v>
                </c:pt>
                <c:pt idx="10">
                  <c:v>160.69999999999999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CA5-47DB-A04A-D3DE73E0E41B}"/>
            </c:ext>
          </c:extLst>
        </c:ser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Planilha2!$R$19:$R$29</c:f>
              <c:numCache>
                <c:formatCode>General</c:formatCode>
                <c:ptCount val="11"/>
                <c:pt idx="0">
                  <c:v>1</c:v>
                </c:pt>
                <c:pt idx="1">
                  <c:v>0.998</c:v>
                </c:pt>
                <c:pt idx="2">
                  <c:v>0.997</c:v>
                </c:pt>
                <c:pt idx="3">
                  <c:v>0.99</c:v>
                </c:pt>
                <c:pt idx="4">
                  <c:v>0.98</c:v>
                </c:pt>
                <c:pt idx="5">
                  <c:v>0.94</c:v>
                </c:pt>
                <c:pt idx="6">
                  <c:v>0.87</c:v>
                </c:pt>
                <c:pt idx="7">
                  <c:v>0.78</c:v>
                </c:pt>
                <c:pt idx="8">
                  <c:v>0.7</c:v>
                </c:pt>
                <c:pt idx="9">
                  <c:v>0.53</c:v>
                </c:pt>
                <c:pt idx="10">
                  <c:v>0</c:v>
                </c:pt>
              </c:numCache>
            </c:numRef>
          </c:xVal>
          <c:yVal>
            <c:numRef>
              <c:f>Planilha2!$P$19:$P$29</c:f>
              <c:numCache>
                <c:formatCode>General</c:formatCode>
                <c:ptCount val="11"/>
                <c:pt idx="0">
                  <c:v>69.5</c:v>
                </c:pt>
                <c:pt idx="1">
                  <c:v>76.099999999999994</c:v>
                </c:pt>
                <c:pt idx="2">
                  <c:v>78.900000000000006</c:v>
                </c:pt>
                <c:pt idx="3">
                  <c:v>83.1</c:v>
                </c:pt>
                <c:pt idx="4">
                  <c:v>89.6</c:v>
                </c:pt>
                <c:pt idx="5">
                  <c:v>103.1</c:v>
                </c:pt>
                <c:pt idx="6">
                  <c:v>118.4</c:v>
                </c:pt>
                <c:pt idx="7">
                  <c:v>128</c:v>
                </c:pt>
                <c:pt idx="8">
                  <c:v>134.69999999999999</c:v>
                </c:pt>
                <c:pt idx="9">
                  <c:v>145</c:v>
                </c:pt>
                <c:pt idx="10">
                  <c:v>160.69999999999999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CA5-47DB-A04A-D3DE73E0E4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8399056"/>
        <c:axId val="298402336"/>
      </c:scatterChart>
      <c:valAx>
        <c:axId val="298399056"/>
        <c:scaling>
          <c:orientation val="minMax"/>
          <c:max val="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composição , x, y </a:t>
                </a:r>
                <a:r>
                  <a:rPr lang="pt-BR" baseline="0"/>
                  <a:t> </a:t>
                </a:r>
                <a:endParaRPr lang="pt-BR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98402336"/>
        <c:crosses val="autoZero"/>
        <c:crossBetween val="midCat"/>
        <c:majorUnit val="0.1"/>
      </c:valAx>
      <c:valAx>
        <c:axId val="298402336"/>
        <c:scaling>
          <c:orientation val="minMax"/>
          <c:max val="180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Temperatura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983990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 err="1"/>
              <a:t>Fração</a:t>
            </a:r>
            <a:r>
              <a:rPr lang="en-US" sz="1600" b="1" dirty="0"/>
              <a:t> molar </a:t>
            </a:r>
            <a:r>
              <a:rPr lang="en-US" sz="1600" b="1" dirty="0" err="1"/>
              <a:t>na</a:t>
            </a:r>
            <a:r>
              <a:rPr lang="en-US" sz="1600" b="1" dirty="0"/>
              <a:t> </a:t>
            </a:r>
            <a:r>
              <a:rPr lang="en-US" sz="1600" b="1" dirty="0" err="1"/>
              <a:t>fase</a:t>
            </a:r>
            <a:r>
              <a:rPr lang="en-US" sz="1600" b="1" dirty="0"/>
              <a:t> </a:t>
            </a:r>
            <a:r>
              <a:rPr lang="en-US" sz="1600" b="1" dirty="0" err="1"/>
              <a:t>gasosa</a:t>
            </a:r>
            <a:r>
              <a:rPr lang="en-US" sz="1600" b="1" dirty="0"/>
              <a:t> (y) vs </a:t>
            </a:r>
            <a:r>
              <a:rPr lang="en-US" sz="1600" b="1" dirty="0" err="1"/>
              <a:t>fração</a:t>
            </a:r>
            <a:r>
              <a:rPr lang="en-US" sz="1600" b="1" dirty="0"/>
              <a:t> molar no </a:t>
            </a:r>
            <a:r>
              <a:rPr lang="en-US" sz="1600" b="1" dirty="0" err="1"/>
              <a:t>líquido</a:t>
            </a:r>
            <a:r>
              <a:rPr lang="en-US" sz="1600" b="1" dirty="0"/>
              <a:t> (x)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Planilha2!$Q$19:$Q$29</c:f>
              <c:numCache>
                <c:formatCode>General</c:formatCode>
                <c:ptCount val="11"/>
                <c:pt idx="0">
                  <c:v>1</c:v>
                </c:pt>
                <c:pt idx="1">
                  <c:v>0.77</c:v>
                </c:pt>
                <c:pt idx="2">
                  <c:v>0.69</c:v>
                </c:pt>
                <c:pt idx="3">
                  <c:v>0.6</c:v>
                </c:pt>
                <c:pt idx="4">
                  <c:v>0.46</c:v>
                </c:pt>
                <c:pt idx="5">
                  <c:v>0.27</c:v>
                </c:pt>
                <c:pt idx="6">
                  <c:v>0.15</c:v>
                </c:pt>
                <c:pt idx="7">
                  <c:v>0.1</c:v>
                </c:pt>
                <c:pt idx="8">
                  <c:v>7.0000000000000007E-2</c:v>
                </c:pt>
                <c:pt idx="9">
                  <c:v>0.03</c:v>
                </c:pt>
                <c:pt idx="10">
                  <c:v>0</c:v>
                </c:pt>
              </c:numCache>
            </c:numRef>
          </c:xVal>
          <c:yVal>
            <c:numRef>
              <c:f>Planilha2!$R$19:$R$29</c:f>
              <c:numCache>
                <c:formatCode>General</c:formatCode>
                <c:ptCount val="11"/>
                <c:pt idx="0">
                  <c:v>1</c:v>
                </c:pt>
                <c:pt idx="1">
                  <c:v>0.998</c:v>
                </c:pt>
                <c:pt idx="2">
                  <c:v>0.997</c:v>
                </c:pt>
                <c:pt idx="3">
                  <c:v>0.99</c:v>
                </c:pt>
                <c:pt idx="4">
                  <c:v>0.98</c:v>
                </c:pt>
                <c:pt idx="5">
                  <c:v>0.94</c:v>
                </c:pt>
                <c:pt idx="6">
                  <c:v>0.87</c:v>
                </c:pt>
                <c:pt idx="7">
                  <c:v>0.78</c:v>
                </c:pt>
                <c:pt idx="8">
                  <c:v>0.7</c:v>
                </c:pt>
                <c:pt idx="9">
                  <c:v>0.53</c:v>
                </c:pt>
                <c:pt idx="1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B87-493D-A4E1-3A05C37BF7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5290736"/>
        <c:axId val="405285160"/>
      </c:scatterChart>
      <c:valAx>
        <c:axId val="405290736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dirty="0"/>
                  <a:t>Fração de H20 na fase liquida</a:t>
                </a:r>
                <a:r>
                  <a:rPr lang="pt-BR" baseline="0" dirty="0"/>
                  <a:t> </a:t>
                </a:r>
                <a:endParaRPr lang="pt-BR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05285160"/>
        <c:crosses val="autoZero"/>
        <c:crossBetween val="midCat"/>
        <c:majorUnit val="5.000000000000001E-2"/>
      </c:valAx>
      <c:valAx>
        <c:axId val="405285160"/>
        <c:scaling>
          <c:orientation val="minMax"/>
          <c:max val="1.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dirty="0"/>
                  <a:t>Fração de H20 na</a:t>
                </a:r>
                <a:r>
                  <a:rPr lang="pt-BR" baseline="0" dirty="0"/>
                  <a:t> fase de </a:t>
                </a:r>
                <a:r>
                  <a:rPr lang="pt-BR" dirty="0"/>
                  <a:t> vapor (Y)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05290736"/>
        <c:crosses val="autoZero"/>
        <c:crossBetween val="midCat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P=30,4</a:t>
            </a:r>
            <a:r>
              <a:rPr lang="en-US" baseline="0"/>
              <a:t> kPa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Planilha2!$Q$19:$Q$29</c:f>
              <c:numCache>
                <c:formatCode>General</c:formatCode>
                <c:ptCount val="11"/>
                <c:pt idx="0">
                  <c:v>1</c:v>
                </c:pt>
                <c:pt idx="1">
                  <c:v>0.77</c:v>
                </c:pt>
                <c:pt idx="2">
                  <c:v>0.69</c:v>
                </c:pt>
                <c:pt idx="3">
                  <c:v>0.6</c:v>
                </c:pt>
                <c:pt idx="4">
                  <c:v>0.46</c:v>
                </c:pt>
                <c:pt idx="5">
                  <c:v>0.27</c:v>
                </c:pt>
                <c:pt idx="6">
                  <c:v>0.15</c:v>
                </c:pt>
                <c:pt idx="7">
                  <c:v>0.1</c:v>
                </c:pt>
                <c:pt idx="8">
                  <c:v>7.0000000000000007E-2</c:v>
                </c:pt>
                <c:pt idx="9">
                  <c:v>0.03</c:v>
                </c:pt>
                <c:pt idx="10">
                  <c:v>0</c:v>
                </c:pt>
              </c:numCache>
            </c:numRef>
          </c:xVal>
          <c:yVal>
            <c:numRef>
              <c:f>Planilha2!$P$19:$P$29</c:f>
              <c:numCache>
                <c:formatCode>General</c:formatCode>
                <c:ptCount val="11"/>
                <c:pt idx="0">
                  <c:v>69.5</c:v>
                </c:pt>
                <c:pt idx="1">
                  <c:v>76.099999999999994</c:v>
                </c:pt>
                <c:pt idx="2">
                  <c:v>78.900000000000006</c:v>
                </c:pt>
                <c:pt idx="3">
                  <c:v>83.1</c:v>
                </c:pt>
                <c:pt idx="4">
                  <c:v>89.6</c:v>
                </c:pt>
                <c:pt idx="5">
                  <c:v>103.1</c:v>
                </c:pt>
                <c:pt idx="6">
                  <c:v>118.4</c:v>
                </c:pt>
                <c:pt idx="7">
                  <c:v>128</c:v>
                </c:pt>
                <c:pt idx="8">
                  <c:v>134.69999999999999</c:v>
                </c:pt>
                <c:pt idx="9">
                  <c:v>145</c:v>
                </c:pt>
                <c:pt idx="10">
                  <c:v>160.69999999999999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BC5-4F58-A8F7-8479BC0F4BFC}"/>
            </c:ext>
          </c:extLst>
        </c:ser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Planilha2!$R$19:$R$29</c:f>
              <c:numCache>
                <c:formatCode>General</c:formatCode>
                <c:ptCount val="11"/>
                <c:pt idx="0">
                  <c:v>1</c:v>
                </c:pt>
                <c:pt idx="1">
                  <c:v>0.998</c:v>
                </c:pt>
                <c:pt idx="2">
                  <c:v>0.997</c:v>
                </c:pt>
                <c:pt idx="3">
                  <c:v>0.99</c:v>
                </c:pt>
                <c:pt idx="4">
                  <c:v>0.98</c:v>
                </c:pt>
                <c:pt idx="5">
                  <c:v>0.94</c:v>
                </c:pt>
                <c:pt idx="6">
                  <c:v>0.87</c:v>
                </c:pt>
                <c:pt idx="7">
                  <c:v>0.78</c:v>
                </c:pt>
                <c:pt idx="8">
                  <c:v>0.7</c:v>
                </c:pt>
                <c:pt idx="9">
                  <c:v>0.53</c:v>
                </c:pt>
                <c:pt idx="10">
                  <c:v>0</c:v>
                </c:pt>
              </c:numCache>
            </c:numRef>
          </c:xVal>
          <c:yVal>
            <c:numRef>
              <c:f>Planilha2!$P$19:$P$29</c:f>
              <c:numCache>
                <c:formatCode>General</c:formatCode>
                <c:ptCount val="11"/>
                <c:pt idx="0">
                  <c:v>69.5</c:v>
                </c:pt>
                <c:pt idx="1">
                  <c:v>76.099999999999994</c:v>
                </c:pt>
                <c:pt idx="2">
                  <c:v>78.900000000000006</c:v>
                </c:pt>
                <c:pt idx="3">
                  <c:v>83.1</c:v>
                </c:pt>
                <c:pt idx="4">
                  <c:v>89.6</c:v>
                </c:pt>
                <c:pt idx="5">
                  <c:v>103.1</c:v>
                </c:pt>
                <c:pt idx="6">
                  <c:v>118.4</c:v>
                </c:pt>
                <c:pt idx="7">
                  <c:v>128</c:v>
                </c:pt>
                <c:pt idx="8">
                  <c:v>134.69999999999999</c:v>
                </c:pt>
                <c:pt idx="9">
                  <c:v>145</c:v>
                </c:pt>
                <c:pt idx="10">
                  <c:v>160.69999999999999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BC5-4F58-A8F7-8479BC0F4B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8399056"/>
        <c:axId val="298402336"/>
      </c:scatterChart>
      <c:valAx>
        <c:axId val="298399056"/>
        <c:scaling>
          <c:orientation val="minMax"/>
          <c:max val="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dirty="0"/>
                  <a:t>composição </a:t>
                </a:r>
                <a:r>
                  <a:rPr lang="pt-BR" baseline="0" dirty="0"/>
                  <a:t> H20 </a:t>
                </a:r>
                <a:r>
                  <a:rPr lang="pt-BR" dirty="0"/>
                  <a:t>y </a:t>
                </a:r>
                <a:r>
                  <a:rPr lang="pt-BR" baseline="0" dirty="0"/>
                  <a:t> </a:t>
                </a:r>
                <a:endParaRPr lang="pt-BR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98402336"/>
        <c:crosses val="autoZero"/>
        <c:crossBetween val="midCat"/>
        <c:majorUnit val="0.1"/>
      </c:valAx>
      <c:valAx>
        <c:axId val="298402336"/>
        <c:scaling>
          <c:orientation val="minMax"/>
          <c:max val="180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Temperatura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98399056"/>
        <c:crosses val="autoZero"/>
        <c:crossBetween val="midCat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P=30,4</a:t>
            </a:r>
            <a:r>
              <a:rPr lang="en-US" baseline="0"/>
              <a:t> kPa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9.4737172082874174E-2"/>
          <c:y val="9.5154761859069487E-2"/>
          <c:w val="0.8799661442971094"/>
          <c:h val="0.79092811461486145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Planilha2!$Q$19:$Q$29</c:f>
              <c:numCache>
                <c:formatCode>General</c:formatCode>
                <c:ptCount val="11"/>
                <c:pt idx="0">
                  <c:v>1</c:v>
                </c:pt>
                <c:pt idx="1">
                  <c:v>0.77</c:v>
                </c:pt>
                <c:pt idx="2">
                  <c:v>0.69</c:v>
                </c:pt>
                <c:pt idx="3">
                  <c:v>0.6</c:v>
                </c:pt>
                <c:pt idx="4">
                  <c:v>0.46</c:v>
                </c:pt>
                <c:pt idx="5">
                  <c:v>0.27</c:v>
                </c:pt>
                <c:pt idx="6">
                  <c:v>0.15</c:v>
                </c:pt>
                <c:pt idx="7">
                  <c:v>0.1</c:v>
                </c:pt>
                <c:pt idx="8">
                  <c:v>7.0000000000000007E-2</c:v>
                </c:pt>
                <c:pt idx="9">
                  <c:v>0.03</c:v>
                </c:pt>
                <c:pt idx="10">
                  <c:v>0</c:v>
                </c:pt>
              </c:numCache>
            </c:numRef>
          </c:xVal>
          <c:yVal>
            <c:numRef>
              <c:f>Planilha2!$P$19:$P$29</c:f>
              <c:numCache>
                <c:formatCode>General</c:formatCode>
                <c:ptCount val="11"/>
                <c:pt idx="0">
                  <c:v>69.5</c:v>
                </c:pt>
                <c:pt idx="1">
                  <c:v>76.099999999999994</c:v>
                </c:pt>
                <c:pt idx="2">
                  <c:v>78.900000000000006</c:v>
                </c:pt>
                <c:pt idx="3">
                  <c:v>83.1</c:v>
                </c:pt>
                <c:pt idx="4">
                  <c:v>89.6</c:v>
                </c:pt>
                <c:pt idx="5">
                  <c:v>103.1</c:v>
                </c:pt>
                <c:pt idx="6">
                  <c:v>118.4</c:v>
                </c:pt>
                <c:pt idx="7">
                  <c:v>128</c:v>
                </c:pt>
                <c:pt idx="8">
                  <c:v>134.69999999999999</c:v>
                </c:pt>
                <c:pt idx="9">
                  <c:v>145</c:v>
                </c:pt>
                <c:pt idx="10">
                  <c:v>160.69999999999999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DC6-4AC2-86C1-CA0FBE625C70}"/>
            </c:ext>
          </c:extLst>
        </c:ser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Planilha2!$R$19:$R$29</c:f>
              <c:numCache>
                <c:formatCode>General</c:formatCode>
                <c:ptCount val="11"/>
                <c:pt idx="0">
                  <c:v>1</c:v>
                </c:pt>
                <c:pt idx="1">
                  <c:v>0.998</c:v>
                </c:pt>
                <c:pt idx="2">
                  <c:v>0.997</c:v>
                </c:pt>
                <c:pt idx="3">
                  <c:v>0.99</c:v>
                </c:pt>
                <c:pt idx="4">
                  <c:v>0.98</c:v>
                </c:pt>
                <c:pt idx="5">
                  <c:v>0.94</c:v>
                </c:pt>
                <c:pt idx="6">
                  <c:v>0.87</c:v>
                </c:pt>
                <c:pt idx="7">
                  <c:v>0.78</c:v>
                </c:pt>
                <c:pt idx="8">
                  <c:v>0.7</c:v>
                </c:pt>
                <c:pt idx="9">
                  <c:v>0.53</c:v>
                </c:pt>
                <c:pt idx="10">
                  <c:v>0</c:v>
                </c:pt>
              </c:numCache>
            </c:numRef>
          </c:xVal>
          <c:yVal>
            <c:numRef>
              <c:f>Planilha2!$P$19:$P$29</c:f>
              <c:numCache>
                <c:formatCode>General</c:formatCode>
                <c:ptCount val="11"/>
                <c:pt idx="0">
                  <c:v>69.5</c:v>
                </c:pt>
                <c:pt idx="1">
                  <c:v>76.099999999999994</c:v>
                </c:pt>
                <c:pt idx="2">
                  <c:v>78.900000000000006</c:v>
                </c:pt>
                <c:pt idx="3">
                  <c:v>83.1</c:v>
                </c:pt>
                <c:pt idx="4">
                  <c:v>89.6</c:v>
                </c:pt>
                <c:pt idx="5">
                  <c:v>103.1</c:v>
                </c:pt>
                <c:pt idx="6">
                  <c:v>118.4</c:v>
                </c:pt>
                <c:pt idx="7">
                  <c:v>128</c:v>
                </c:pt>
                <c:pt idx="8">
                  <c:v>134.69999999999999</c:v>
                </c:pt>
                <c:pt idx="9">
                  <c:v>145</c:v>
                </c:pt>
                <c:pt idx="10">
                  <c:v>160.69999999999999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DC6-4AC2-86C1-CA0FBE625C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8399056"/>
        <c:axId val="298402336"/>
      </c:scatterChart>
      <c:valAx>
        <c:axId val="298399056"/>
        <c:scaling>
          <c:orientation val="minMax"/>
          <c:max val="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dirty="0"/>
                  <a:t>composição </a:t>
                </a:r>
                <a:r>
                  <a:rPr lang="pt-BR" baseline="0" dirty="0"/>
                  <a:t> H20 </a:t>
                </a:r>
                <a:r>
                  <a:rPr lang="pt-BR" dirty="0"/>
                  <a:t>y </a:t>
                </a:r>
                <a:r>
                  <a:rPr lang="pt-BR" baseline="0" dirty="0"/>
                  <a:t> </a:t>
                </a:r>
                <a:endParaRPr lang="pt-BR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98402336"/>
        <c:crosses val="autoZero"/>
        <c:crossBetween val="midCat"/>
        <c:majorUnit val="0.1"/>
      </c:valAx>
      <c:valAx>
        <c:axId val="298402336"/>
        <c:scaling>
          <c:orientation val="minMax"/>
          <c:max val="180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Temperatura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98399056"/>
        <c:crosses val="autoZero"/>
        <c:crossBetween val="midCat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P=30,4</a:t>
            </a:r>
            <a:r>
              <a:rPr lang="en-US" baseline="0"/>
              <a:t> kPa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9.4737172082874174E-2"/>
          <c:y val="9.5154761859069487E-2"/>
          <c:w val="0.8799661442971094"/>
          <c:h val="0.79092811461486145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Planilha2!$Q$19:$Q$29</c:f>
              <c:numCache>
                <c:formatCode>General</c:formatCode>
                <c:ptCount val="11"/>
                <c:pt idx="0">
                  <c:v>1</c:v>
                </c:pt>
                <c:pt idx="1">
                  <c:v>0.77</c:v>
                </c:pt>
                <c:pt idx="2">
                  <c:v>0.69</c:v>
                </c:pt>
                <c:pt idx="3">
                  <c:v>0.6</c:v>
                </c:pt>
                <c:pt idx="4">
                  <c:v>0.46</c:v>
                </c:pt>
                <c:pt idx="5">
                  <c:v>0.27</c:v>
                </c:pt>
                <c:pt idx="6">
                  <c:v>0.15</c:v>
                </c:pt>
                <c:pt idx="7">
                  <c:v>0.1</c:v>
                </c:pt>
                <c:pt idx="8">
                  <c:v>7.0000000000000007E-2</c:v>
                </c:pt>
                <c:pt idx="9">
                  <c:v>0.03</c:v>
                </c:pt>
                <c:pt idx="10">
                  <c:v>0</c:v>
                </c:pt>
              </c:numCache>
            </c:numRef>
          </c:xVal>
          <c:yVal>
            <c:numRef>
              <c:f>Planilha2!$P$19:$P$29</c:f>
              <c:numCache>
                <c:formatCode>General</c:formatCode>
                <c:ptCount val="11"/>
                <c:pt idx="0">
                  <c:v>69.5</c:v>
                </c:pt>
                <c:pt idx="1">
                  <c:v>76.099999999999994</c:v>
                </c:pt>
                <c:pt idx="2">
                  <c:v>78.900000000000006</c:v>
                </c:pt>
                <c:pt idx="3">
                  <c:v>83.1</c:v>
                </c:pt>
                <c:pt idx="4">
                  <c:v>89.6</c:v>
                </c:pt>
                <c:pt idx="5">
                  <c:v>103.1</c:v>
                </c:pt>
                <c:pt idx="6">
                  <c:v>118.4</c:v>
                </c:pt>
                <c:pt idx="7">
                  <c:v>128</c:v>
                </c:pt>
                <c:pt idx="8">
                  <c:v>134.69999999999999</c:v>
                </c:pt>
                <c:pt idx="9">
                  <c:v>145</c:v>
                </c:pt>
                <c:pt idx="10">
                  <c:v>160.69999999999999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069-4285-929C-A6C72B38EA1F}"/>
            </c:ext>
          </c:extLst>
        </c:ser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Planilha2!$R$19:$R$29</c:f>
              <c:numCache>
                <c:formatCode>General</c:formatCode>
                <c:ptCount val="11"/>
                <c:pt idx="0">
                  <c:v>1</c:v>
                </c:pt>
                <c:pt idx="1">
                  <c:v>0.998</c:v>
                </c:pt>
                <c:pt idx="2">
                  <c:v>0.997</c:v>
                </c:pt>
                <c:pt idx="3">
                  <c:v>0.99</c:v>
                </c:pt>
                <c:pt idx="4">
                  <c:v>0.98</c:v>
                </c:pt>
                <c:pt idx="5">
                  <c:v>0.94</c:v>
                </c:pt>
                <c:pt idx="6">
                  <c:v>0.87</c:v>
                </c:pt>
                <c:pt idx="7">
                  <c:v>0.78</c:v>
                </c:pt>
                <c:pt idx="8">
                  <c:v>0.7</c:v>
                </c:pt>
                <c:pt idx="9">
                  <c:v>0.53</c:v>
                </c:pt>
                <c:pt idx="10">
                  <c:v>0</c:v>
                </c:pt>
              </c:numCache>
            </c:numRef>
          </c:xVal>
          <c:yVal>
            <c:numRef>
              <c:f>Planilha2!$P$19:$P$29</c:f>
              <c:numCache>
                <c:formatCode>General</c:formatCode>
                <c:ptCount val="11"/>
                <c:pt idx="0">
                  <c:v>69.5</c:v>
                </c:pt>
                <c:pt idx="1">
                  <c:v>76.099999999999994</c:v>
                </c:pt>
                <c:pt idx="2">
                  <c:v>78.900000000000006</c:v>
                </c:pt>
                <c:pt idx="3">
                  <c:v>83.1</c:v>
                </c:pt>
                <c:pt idx="4">
                  <c:v>89.6</c:v>
                </c:pt>
                <c:pt idx="5">
                  <c:v>103.1</c:v>
                </c:pt>
                <c:pt idx="6">
                  <c:v>118.4</c:v>
                </c:pt>
                <c:pt idx="7">
                  <c:v>128</c:v>
                </c:pt>
                <c:pt idx="8">
                  <c:v>134.69999999999999</c:v>
                </c:pt>
                <c:pt idx="9">
                  <c:v>145</c:v>
                </c:pt>
                <c:pt idx="10">
                  <c:v>160.69999999999999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069-4285-929C-A6C72B38EA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8399056"/>
        <c:axId val="298402336"/>
      </c:scatterChart>
      <c:valAx>
        <c:axId val="298399056"/>
        <c:scaling>
          <c:orientation val="minMax"/>
          <c:max val="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dirty="0"/>
                  <a:t>composição </a:t>
                </a:r>
                <a:r>
                  <a:rPr lang="pt-BR" baseline="0" dirty="0"/>
                  <a:t> H20 </a:t>
                </a:r>
                <a:r>
                  <a:rPr lang="pt-BR" dirty="0"/>
                  <a:t>y </a:t>
                </a:r>
                <a:r>
                  <a:rPr lang="pt-BR" baseline="0" dirty="0"/>
                  <a:t> </a:t>
                </a:r>
                <a:endParaRPr lang="pt-BR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98402336"/>
        <c:crosses val="autoZero"/>
        <c:crossBetween val="midCat"/>
        <c:majorUnit val="0.1"/>
      </c:valAx>
      <c:valAx>
        <c:axId val="298402336"/>
        <c:scaling>
          <c:orientation val="minMax"/>
          <c:max val="180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Temperatura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98399056"/>
        <c:crosses val="autoZero"/>
        <c:crossBetween val="midCat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P=30,4</a:t>
            </a:r>
            <a:r>
              <a:rPr lang="en-US" baseline="0"/>
              <a:t> kPa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9.4737172082874174E-2"/>
          <c:y val="9.5154761859069487E-2"/>
          <c:w val="0.8799661442971094"/>
          <c:h val="0.79092811461486145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Planilha2!$Q$19:$Q$29</c:f>
              <c:numCache>
                <c:formatCode>General</c:formatCode>
                <c:ptCount val="11"/>
                <c:pt idx="0">
                  <c:v>1</c:v>
                </c:pt>
                <c:pt idx="1">
                  <c:v>0.77</c:v>
                </c:pt>
                <c:pt idx="2">
                  <c:v>0.69</c:v>
                </c:pt>
                <c:pt idx="3">
                  <c:v>0.6</c:v>
                </c:pt>
                <c:pt idx="4">
                  <c:v>0.46</c:v>
                </c:pt>
                <c:pt idx="5">
                  <c:v>0.27</c:v>
                </c:pt>
                <c:pt idx="6">
                  <c:v>0.15</c:v>
                </c:pt>
                <c:pt idx="7">
                  <c:v>0.1</c:v>
                </c:pt>
                <c:pt idx="8">
                  <c:v>7.0000000000000007E-2</c:v>
                </c:pt>
                <c:pt idx="9">
                  <c:v>0.03</c:v>
                </c:pt>
                <c:pt idx="10">
                  <c:v>0</c:v>
                </c:pt>
              </c:numCache>
            </c:numRef>
          </c:xVal>
          <c:yVal>
            <c:numRef>
              <c:f>Planilha2!$P$19:$P$29</c:f>
              <c:numCache>
                <c:formatCode>General</c:formatCode>
                <c:ptCount val="11"/>
                <c:pt idx="0">
                  <c:v>69.5</c:v>
                </c:pt>
                <c:pt idx="1">
                  <c:v>76.099999999999994</c:v>
                </c:pt>
                <c:pt idx="2">
                  <c:v>78.900000000000006</c:v>
                </c:pt>
                <c:pt idx="3">
                  <c:v>83.1</c:v>
                </c:pt>
                <c:pt idx="4">
                  <c:v>89.6</c:v>
                </c:pt>
                <c:pt idx="5">
                  <c:v>103.1</c:v>
                </c:pt>
                <c:pt idx="6">
                  <c:v>118.4</c:v>
                </c:pt>
                <c:pt idx="7">
                  <c:v>128</c:v>
                </c:pt>
                <c:pt idx="8">
                  <c:v>134.69999999999999</c:v>
                </c:pt>
                <c:pt idx="9">
                  <c:v>145</c:v>
                </c:pt>
                <c:pt idx="10">
                  <c:v>160.69999999999999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60C-445F-9974-1C3AA9939E0A}"/>
            </c:ext>
          </c:extLst>
        </c:ser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Planilha2!$R$19:$R$29</c:f>
              <c:numCache>
                <c:formatCode>General</c:formatCode>
                <c:ptCount val="11"/>
                <c:pt idx="0">
                  <c:v>1</c:v>
                </c:pt>
                <c:pt idx="1">
                  <c:v>0.998</c:v>
                </c:pt>
                <c:pt idx="2">
                  <c:v>0.997</c:v>
                </c:pt>
                <c:pt idx="3">
                  <c:v>0.99</c:v>
                </c:pt>
                <c:pt idx="4">
                  <c:v>0.98</c:v>
                </c:pt>
                <c:pt idx="5">
                  <c:v>0.94</c:v>
                </c:pt>
                <c:pt idx="6">
                  <c:v>0.87</c:v>
                </c:pt>
                <c:pt idx="7">
                  <c:v>0.78</c:v>
                </c:pt>
                <c:pt idx="8">
                  <c:v>0.7</c:v>
                </c:pt>
                <c:pt idx="9">
                  <c:v>0.53</c:v>
                </c:pt>
                <c:pt idx="10">
                  <c:v>0</c:v>
                </c:pt>
              </c:numCache>
            </c:numRef>
          </c:xVal>
          <c:yVal>
            <c:numRef>
              <c:f>Planilha2!$P$19:$P$29</c:f>
              <c:numCache>
                <c:formatCode>General</c:formatCode>
                <c:ptCount val="11"/>
                <c:pt idx="0">
                  <c:v>69.5</c:v>
                </c:pt>
                <c:pt idx="1">
                  <c:v>76.099999999999994</c:v>
                </c:pt>
                <c:pt idx="2">
                  <c:v>78.900000000000006</c:v>
                </c:pt>
                <c:pt idx="3">
                  <c:v>83.1</c:v>
                </c:pt>
                <c:pt idx="4">
                  <c:v>89.6</c:v>
                </c:pt>
                <c:pt idx="5">
                  <c:v>103.1</c:v>
                </c:pt>
                <c:pt idx="6">
                  <c:v>118.4</c:v>
                </c:pt>
                <c:pt idx="7">
                  <c:v>128</c:v>
                </c:pt>
                <c:pt idx="8">
                  <c:v>134.69999999999999</c:v>
                </c:pt>
                <c:pt idx="9">
                  <c:v>145</c:v>
                </c:pt>
                <c:pt idx="10">
                  <c:v>160.69999999999999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60C-445F-9974-1C3AA9939E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8399056"/>
        <c:axId val="298402336"/>
      </c:scatterChart>
      <c:valAx>
        <c:axId val="298399056"/>
        <c:scaling>
          <c:orientation val="minMax"/>
          <c:max val="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dirty="0"/>
                  <a:t>composição </a:t>
                </a:r>
                <a:r>
                  <a:rPr lang="pt-BR" baseline="0" dirty="0"/>
                  <a:t> H20 x </a:t>
                </a:r>
                <a:r>
                  <a:rPr lang="pt-BR" dirty="0"/>
                  <a:t>y </a:t>
                </a:r>
                <a:r>
                  <a:rPr lang="pt-BR" baseline="0" dirty="0"/>
                  <a:t> </a:t>
                </a:r>
                <a:endParaRPr lang="pt-BR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98402336"/>
        <c:crosses val="autoZero"/>
        <c:crossBetween val="midCat"/>
        <c:majorUnit val="0.1"/>
      </c:valAx>
      <c:valAx>
        <c:axId val="298402336"/>
        <c:scaling>
          <c:orientation val="minMax"/>
          <c:max val="180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Temperatura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98399056"/>
        <c:crosses val="autoZero"/>
        <c:crossBetween val="midCat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Fração</a:t>
            </a:r>
            <a:r>
              <a:rPr lang="en-US" dirty="0"/>
              <a:t> molar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fase</a:t>
            </a:r>
            <a:r>
              <a:rPr lang="en-US" dirty="0"/>
              <a:t> </a:t>
            </a:r>
            <a:r>
              <a:rPr lang="en-US" dirty="0" err="1"/>
              <a:t>gasosa</a:t>
            </a:r>
            <a:r>
              <a:rPr lang="en-US" dirty="0"/>
              <a:t> (y) vs </a:t>
            </a:r>
            <a:r>
              <a:rPr lang="en-US" dirty="0" err="1"/>
              <a:t>fração</a:t>
            </a:r>
            <a:r>
              <a:rPr lang="en-US" dirty="0"/>
              <a:t> molar no </a:t>
            </a:r>
            <a:r>
              <a:rPr lang="en-US" dirty="0" err="1"/>
              <a:t>líquido</a:t>
            </a:r>
            <a:r>
              <a:rPr lang="en-US" dirty="0"/>
              <a:t> (x)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Planilha2!$Q$19:$Q$29</c:f>
              <c:numCache>
                <c:formatCode>General</c:formatCode>
                <c:ptCount val="11"/>
                <c:pt idx="0">
                  <c:v>1</c:v>
                </c:pt>
                <c:pt idx="1">
                  <c:v>0.77</c:v>
                </c:pt>
                <c:pt idx="2">
                  <c:v>0.69</c:v>
                </c:pt>
                <c:pt idx="3">
                  <c:v>0.6</c:v>
                </c:pt>
                <c:pt idx="4">
                  <c:v>0.46</c:v>
                </c:pt>
                <c:pt idx="5">
                  <c:v>0.27</c:v>
                </c:pt>
                <c:pt idx="6">
                  <c:v>0.15</c:v>
                </c:pt>
                <c:pt idx="7">
                  <c:v>0.1</c:v>
                </c:pt>
                <c:pt idx="8">
                  <c:v>7.0000000000000007E-2</c:v>
                </c:pt>
                <c:pt idx="9">
                  <c:v>0.03</c:v>
                </c:pt>
                <c:pt idx="10">
                  <c:v>0</c:v>
                </c:pt>
              </c:numCache>
            </c:numRef>
          </c:xVal>
          <c:yVal>
            <c:numRef>
              <c:f>Planilha2!$R$19:$R$29</c:f>
              <c:numCache>
                <c:formatCode>General</c:formatCode>
                <c:ptCount val="11"/>
                <c:pt idx="0">
                  <c:v>1</c:v>
                </c:pt>
                <c:pt idx="1">
                  <c:v>0.998</c:v>
                </c:pt>
                <c:pt idx="2">
                  <c:v>0.997</c:v>
                </c:pt>
                <c:pt idx="3">
                  <c:v>0.99</c:v>
                </c:pt>
                <c:pt idx="4">
                  <c:v>0.98</c:v>
                </c:pt>
                <c:pt idx="5">
                  <c:v>0.94</c:v>
                </c:pt>
                <c:pt idx="6">
                  <c:v>0.87</c:v>
                </c:pt>
                <c:pt idx="7">
                  <c:v>0.78</c:v>
                </c:pt>
                <c:pt idx="8">
                  <c:v>0.7</c:v>
                </c:pt>
                <c:pt idx="9">
                  <c:v>0.53</c:v>
                </c:pt>
                <c:pt idx="1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416-40A2-AB2E-0C4C437CC2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5290736"/>
        <c:axId val="405285160"/>
      </c:scatterChart>
      <c:valAx>
        <c:axId val="405290736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x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05285160"/>
        <c:crosses val="autoZero"/>
        <c:crossBetween val="midCat"/>
        <c:majorUnit val="0.1"/>
      </c:valAx>
      <c:valAx>
        <c:axId val="405285160"/>
        <c:scaling>
          <c:orientation val="minMax"/>
          <c:max val="1.0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05290736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 err="1"/>
              <a:t>Fração</a:t>
            </a:r>
            <a:r>
              <a:rPr lang="en-US" sz="1600" b="1" dirty="0"/>
              <a:t> molar </a:t>
            </a:r>
            <a:r>
              <a:rPr lang="en-US" sz="1600" b="1" dirty="0" err="1"/>
              <a:t>na</a:t>
            </a:r>
            <a:r>
              <a:rPr lang="en-US" sz="1600" b="1" dirty="0"/>
              <a:t> </a:t>
            </a:r>
            <a:r>
              <a:rPr lang="en-US" sz="1600" b="1" dirty="0" err="1"/>
              <a:t>fase</a:t>
            </a:r>
            <a:r>
              <a:rPr lang="en-US" sz="1600" b="1" dirty="0"/>
              <a:t> </a:t>
            </a:r>
            <a:r>
              <a:rPr lang="en-US" sz="1600" b="1" dirty="0" err="1"/>
              <a:t>gasosa</a:t>
            </a:r>
            <a:r>
              <a:rPr lang="en-US" sz="1600" b="1" dirty="0"/>
              <a:t> (y) vs </a:t>
            </a:r>
            <a:r>
              <a:rPr lang="en-US" sz="1600" b="1" dirty="0" err="1"/>
              <a:t>fração</a:t>
            </a:r>
            <a:r>
              <a:rPr lang="en-US" sz="1600" b="1" dirty="0"/>
              <a:t> molar no </a:t>
            </a:r>
            <a:r>
              <a:rPr lang="en-US" sz="1600" b="1" dirty="0" err="1"/>
              <a:t>líquido</a:t>
            </a:r>
            <a:r>
              <a:rPr lang="en-US" sz="1600" b="1" dirty="0"/>
              <a:t> (x)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Planilha2!$Q$19:$Q$29</c:f>
              <c:numCache>
                <c:formatCode>General</c:formatCode>
                <c:ptCount val="11"/>
                <c:pt idx="0">
                  <c:v>1</c:v>
                </c:pt>
                <c:pt idx="1">
                  <c:v>0.77</c:v>
                </c:pt>
                <c:pt idx="2">
                  <c:v>0.69</c:v>
                </c:pt>
                <c:pt idx="3">
                  <c:v>0.6</c:v>
                </c:pt>
                <c:pt idx="4">
                  <c:v>0.46</c:v>
                </c:pt>
                <c:pt idx="5">
                  <c:v>0.27</c:v>
                </c:pt>
                <c:pt idx="6">
                  <c:v>0.15</c:v>
                </c:pt>
                <c:pt idx="7">
                  <c:v>0.1</c:v>
                </c:pt>
                <c:pt idx="8">
                  <c:v>7.0000000000000007E-2</c:v>
                </c:pt>
                <c:pt idx="9">
                  <c:v>0.03</c:v>
                </c:pt>
                <c:pt idx="10">
                  <c:v>0</c:v>
                </c:pt>
              </c:numCache>
            </c:numRef>
          </c:xVal>
          <c:yVal>
            <c:numRef>
              <c:f>Planilha2!$R$19:$R$29</c:f>
              <c:numCache>
                <c:formatCode>General</c:formatCode>
                <c:ptCount val="11"/>
                <c:pt idx="0">
                  <c:v>1</c:v>
                </c:pt>
                <c:pt idx="1">
                  <c:v>0.998</c:v>
                </c:pt>
                <c:pt idx="2">
                  <c:v>0.997</c:v>
                </c:pt>
                <c:pt idx="3">
                  <c:v>0.99</c:v>
                </c:pt>
                <c:pt idx="4">
                  <c:v>0.98</c:v>
                </c:pt>
                <c:pt idx="5">
                  <c:v>0.94</c:v>
                </c:pt>
                <c:pt idx="6">
                  <c:v>0.87</c:v>
                </c:pt>
                <c:pt idx="7">
                  <c:v>0.78</c:v>
                </c:pt>
                <c:pt idx="8">
                  <c:v>0.7</c:v>
                </c:pt>
                <c:pt idx="9">
                  <c:v>0.53</c:v>
                </c:pt>
                <c:pt idx="1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928-44CC-9955-74E358B15C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5290736"/>
        <c:axId val="405285160"/>
      </c:scatterChart>
      <c:valAx>
        <c:axId val="405290736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x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05285160"/>
        <c:crosses val="autoZero"/>
        <c:crossBetween val="midCat"/>
        <c:majorUnit val="0.1"/>
      </c:valAx>
      <c:valAx>
        <c:axId val="405285160"/>
        <c:scaling>
          <c:orientation val="minMax"/>
          <c:max val="1.0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05290736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 err="1"/>
              <a:t>Fração</a:t>
            </a:r>
            <a:r>
              <a:rPr lang="en-US" sz="1600" b="1" dirty="0"/>
              <a:t> molar </a:t>
            </a:r>
            <a:r>
              <a:rPr lang="en-US" sz="1600" b="1" dirty="0" err="1"/>
              <a:t>na</a:t>
            </a:r>
            <a:r>
              <a:rPr lang="en-US" sz="1600" b="1" dirty="0"/>
              <a:t> </a:t>
            </a:r>
            <a:r>
              <a:rPr lang="en-US" sz="1600" b="1" dirty="0" err="1"/>
              <a:t>fase</a:t>
            </a:r>
            <a:r>
              <a:rPr lang="en-US" sz="1600" b="1" dirty="0"/>
              <a:t> </a:t>
            </a:r>
            <a:r>
              <a:rPr lang="en-US" sz="1600" b="1" dirty="0" err="1"/>
              <a:t>gasosa</a:t>
            </a:r>
            <a:r>
              <a:rPr lang="en-US" sz="1600" b="1" dirty="0"/>
              <a:t> (y) vs </a:t>
            </a:r>
            <a:r>
              <a:rPr lang="en-US" sz="1600" b="1" dirty="0" err="1"/>
              <a:t>fração</a:t>
            </a:r>
            <a:r>
              <a:rPr lang="en-US" sz="1600" b="1" dirty="0"/>
              <a:t> molar no </a:t>
            </a:r>
            <a:r>
              <a:rPr lang="en-US" sz="1600" b="1" dirty="0" err="1"/>
              <a:t>líquido</a:t>
            </a:r>
            <a:r>
              <a:rPr lang="en-US" sz="1600" b="1" dirty="0"/>
              <a:t> (x)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Planilha2!$Q$19:$Q$29</c:f>
              <c:numCache>
                <c:formatCode>General</c:formatCode>
                <c:ptCount val="11"/>
                <c:pt idx="0">
                  <c:v>1</c:v>
                </c:pt>
                <c:pt idx="1">
                  <c:v>0.77</c:v>
                </c:pt>
                <c:pt idx="2">
                  <c:v>0.69</c:v>
                </c:pt>
                <c:pt idx="3">
                  <c:v>0.6</c:v>
                </c:pt>
                <c:pt idx="4">
                  <c:v>0.46</c:v>
                </c:pt>
                <c:pt idx="5">
                  <c:v>0.27</c:v>
                </c:pt>
                <c:pt idx="6">
                  <c:v>0.15</c:v>
                </c:pt>
                <c:pt idx="7">
                  <c:v>0.1</c:v>
                </c:pt>
                <c:pt idx="8">
                  <c:v>7.0000000000000007E-2</c:v>
                </c:pt>
                <c:pt idx="9">
                  <c:v>0.03</c:v>
                </c:pt>
                <c:pt idx="10">
                  <c:v>0</c:v>
                </c:pt>
              </c:numCache>
            </c:numRef>
          </c:xVal>
          <c:yVal>
            <c:numRef>
              <c:f>Planilha2!$R$19:$R$29</c:f>
              <c:numCache>
                <c:formatCode>General</c:formatCode>
                <c:ptCount val="11"/>
                <c:pt idx="0">
                  <c:v>1</c:v>
                </c:pt>
                <c:pt idx="1">
                  <c:v>0.998</c:v>
                </c:pt>
                <c:pt idx="2">
                  <c:v>0.997</c:v>
                </c:pt>
                <c:pt idx="3">
                  <c:v>0.99</c:v>
                </c:pt>
                <c:pt idx="4">
                  <c:v>0.98</c:v>
                </c:pt>
                <c:pt idx="5">
                  <c:v>0.94</c:v>
                </c:pt>
                <c:pt idx="6">
                  <c:v>0.87</c:v>
                </c:pt>
                <c:pt idx="7">
                  <c:v>0.78</c:v>
                </c:pt>
                <c:pt idx="8">
                  <c:v>0.7</c:v>
                </c:pt>
                <c:pt idx="9">
                  <c:v>0.53</c:v>
                </c:pt>
                <c:pt idx="1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928-44CC-9955-74E358B15C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5290736"/>
        <c:axId val="405285160"/>
      </c:scatterChart>
      <c:valAx>
        <c:axId val="405290736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dirty="0"/>
                  <a:t>Fração de H20 na fase liquida</a:t>
                </a:r>
                <a:r>
                  <a:rPr lang="pt-BR" baseline="0" dirty="0"/>
                  <a:t> </a:t>
                </a:r>
                <a:endParaRPr lang="pt-BR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05285160"/>
        <c:crosses val="autoZero"/>
        <c:crossBetween val="midCat"/>
        <c:majorUnit val="0.1"/>
      </c:valAx>
      <c:valAx>
        <c:axId val="405285160"/>
        <c:scaling>
          <c:orientation val="minMax"/>
          <c:max val="1.0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dirty="0"/>
                  <a:t>Fração de H20 na</a:t>
                </a:r>
                <a:r>
                  <a:rPr lang="pt-BR" baseline="0" dirty="0"/>
                  <a:t> fase de </a:t>
                </a:r>
                <a:r>
                  <a:rPr lang="pt-BR" dirty="0"/>
                  <a:t> vapor (Y)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05290736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 err="1"/>
              <a:t>Fração</a:t>
            </a:r>
            <a:r>
              <a:rPr lang="en-US" sz="1600" b="1" dirty="0"/>
              <a:t> molar </a:t>
            </a:r>
            <a:r>
              <a:rPr lang="en-US" sz="1600" b="1" dirty="0" err="1"/>
              <a:t>na</a:t>
            </a:r>
            <a:r>
              <a:rPr lang="en-US" sz="1600" b="1" dirty="0"/>
              <a:t> </a:t>
            </a:r>
            <a:r>
              <a:rPr lang="en-US" sz="1600" b="1" dirty="0" err="1"/>
              <a:t>fase</a:t>
            </a:r>
            <a:r>
              <a:rPr lang="en-US" sz="1600" b="1" dirty="0"/>
              <a:t> </a:t>
            </a:r>
            <a:r>
              <a:rPr lang="en-US" sz="1600" b="1" dirty="0" err="1"/>
              <a:t>gasosa</a:t>
            </a:r>
            <a:r>
              <a:rPr lang="en-US" sz="1600" b="1" dirty="0"/>
              <a:t> (y) vs </a:t>
            </a:r>
            <a:r>
              <a:rPr lang="en-US" sz="1600" b="1" dirty="0" err="1"/>
              <a:t>fração</a:t>
            </a:r>
            <a:r>
              <a:rPr lang="en-US" sz="1600" b="1" dirty="0"/>
              <a:t> molar no </a:t>
            </a:r>
            <a:r>
              <a:rPr lang="en-US" sz="1600" b="1" dirty="0" err="1"/>
              <a:t>líquido</a:t>
            </a:r>
            <a:r>
              <a:rPr lang="en-US" sz="1600" b="1" dirty="0"/>
              <a:t> (x)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Planilha2!$Q$19:$Q$29</c:f>
              <c:numCache>
                <c:formatCode>General</c:formatCode>
                <c:ptCount val="11"/>
                <c:pt idx="0">
                  <c:v>1</c:v>
                </c:pt>
                <c:pt idx="1">
                  <c:v>0.77</c:v>
                </c:pt>
                <c:pt idx="2">
                  <c:v>0.69</c:v>
                </c:pt>
                <c:pt idx="3">
                  <c:v>0.6</c:v>
                </c:pt>
                <c:pt idx="4">
                  <c:v>0.46</c:v>
                </c:pt>
                <c:pt idx="5">
                  <c:v>0.27</c:v>
                </c:pt>
                <c:pt idx="6">
                  <c:v>0.15</c:v>
                </c:pt>
                <c:pt idx="7">
                  <c:v>0.1</c:v>
                </c:pt>
                <c:pt idx="8">
                  <c:v>7.0000000000000007E-2</c:v>
                </c:pt>
                <c:pt idx="9">
                  <c:v>0.03</c:v>
                </c:pt>
                <c:pt idx="10">
                  <c:v>0</c:v>
                </c:pt>
              </c:numCache>
            </c:numRef>
          </c:xVal>
          <c:yVal>
            <c:numRef>
              <c:f>Planilha2!$R$19:$R$29</c:f>
              <c:numCache>
                <c:formatCode>General</c:formatCode>
                <c:ptCount val="11"/>
                <c:pt idx="0">
                  <c:v>1</c:v>
                </c:pt>
                <c:pt idx="1">
                  <c:v>0.998</c:v>
                </c:pt>
                <c:pt idx="2">
                  <c:v>0.997</c:v>
                </c:pt>
                <c:pt idx="3">
                  <c:v>0.99</c:v>
                </c:pt>
                <c:pt idx="4">
                  <c:v>0.98</c:v>
                </c:pt>
                <c:pt idx="5">
                  <c:v>0.94</c:v>
                </c:pt>
                <c:pt idx="6">
                  <c:v>0.87</c:v>
                </c:pt>
                <c:pt idx="7">
                  <c:v>0.78</c:v>
                </c:pt>
                <c:pt idx="8">
                  <c:v>0.7</c:v>
                </c:pt>
                <c:pt idx="9">
                  <c:v>0.53</c:v>
                </c:pt>
                <c:pt idx="1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B87-493D-A4E1-3A05C37BF7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5290736"/>
        <c:axId val="405285160"/>
      </c:scatterChart>
      <c:valAx>
        <c:axId val="405290736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dirty="0"/>
                  <a:t>Fração de H20 na fase liquida</a:t>
                </a:r>
                <a:r>
                  <a:rPr lang="pt-BR" baseline="0" dirty="0"/>
                  <a:t> </a:t>
                </a:r>
                <a:endParaRPr lang="pt-BR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05285160"/>
        <c:crosses val="autoZero"/>
        <c:crossBetween val="midCat"/>
        <c:majorUnit val="0.1"/>
      </c:valAx>
      <c:valAx>
        <c:axId val="405285160"/>
        <c:scaling>
          <c:orientation val="minMax"/>
          <c:max val="1.0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dirty="0"/>
                  <a:t>Fração de H20 na</a:t>
                </a:r>
                <a:r>
                  <a:rPr lang="pt-BR" baseline="0" dirty="0"/>
                  <a:t> fase de </a:t>
                </a:r>
                <a:r>
                  <a:rPr lang="pt-BR" dirty="0"/>
                  <a:t> vapor (Y)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05290736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6BB3EF-221F-478A-9275-F57E5D852C20}" type="datetimeFigureOut">
              <a:rPr lang="pt-BR" smtClean="0"/>
              <a:t>18/11/2016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193714-1B31-4D45-8EDF-2A9C03702B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6258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92AA8-49EF-49B6-AA49-E061964F8214}" type="datetimeFigureOut">
              <a:rPr lang="pt-BR" smtClean="0"/>
              <a:t>18/11/2016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AD46-D9A8-44A4-BD98-4A1D2EA140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4558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92AA8-49EF-49B6-AA49-E061964F8214}" type="datetimeFigureOut">
              <a:rPr lang="pt-BR" smtClean="0"/>
              <a:t>18/11/2016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AD46-D9A8-44A4-BD98-4A1D2EA140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2044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92AA8-49EF-49B6-AA49-E061964F8214}" type="datetimeFigureOut">
              <a:rPr lang="pt-BR" smtClean="0"/>
              <a:t>18/11/2016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AD46-D9A8-44A4-BD98-4A1D2EA140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3247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92AA8-49EF-49B6-AA49-E061964F8214}" type="datetimeFigureOut">
              <a:rPr lang="pt-BR" smtClean="0"/>
              <a:t>18/11/2016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AD46-D9A8-44A4-BD98-4A1D2EA140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0321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92AA8-49EF-49B6-AA49-E061964F8214}" type="datetimeFigureOut">
              <a:rPr lang="pt-BR" smtClean="0"/>
              <a:t>18/11/2016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AD46-D9A8-44A4-BD98-4A1D2EA140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4832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92AA8-49EF-49B6-AA49-E061964F8214}" type="datetimeFigureOut">
              <a:rPr lang="pt-BR" smtClean="0"/>
              <a:t>18/11/2016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AD46-D9A8-44A4-BD98-4A1D2EA140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7554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92AA8-49EF-49B6-AA49-E061964F8214}" type="datetimeFigureOut">
              <a:rPr lang="pt-BR" smtClean="0"/>
              <a:t>18/11/2016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AD46-D9A8-44A4-BD98-4A1D2EA140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0173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92AA8-49EF-49B6-AA49-E061964F8214}" type="datetimeFigureOut">
              <a:rPr lang="pt-BR" smtClean="0"/>
              <a:t>18/11/2016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AD46-D9A8-44A4-BD98-4A1D2EA140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295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92AA8-49EF-49B6-AA49-E061964F8214}" type="datetimeFigureOut">
              <a:rPr lang="pt-BR" smtClean="0"/>
              <a:t>18/11/2016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AD46-D9A8-44A4-BD98-4A1D2EA140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5676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92AA8-49EF-49B6-AA49-E061964F8214}" type="datetimeFigureOut">
              <a:rPr lang="pt-BR" smtClean="0"/>
              <a:t>18/11/2016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AD46-D9A8-44A4-BD98-4A1D2EA140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72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92AA8-49EF-49B6-AA49-E061964F8214}" type="datetimeFigureOut">
              <a:rPr lang="pt-BR" smtClean="0"/>
              <a:t>18/11/2016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AD46-D9A8-44A4-BD98-4A1D2EA140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10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92AA8-49EF-49B6-AA49-E061964F8214}" type="datetimeFigureOut">
              <a:rPr lang="pt-BR" smtClean="0"/>
              <a:t>18/11/2016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5AD46-D9A8-44A4-BD98-4A1D2EA140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5056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3" Type="http://schemas.openxmlformats.org/officeDocument/2006/relationships/image" Target="../media/image260.png"/><Relationship Id="rId7" Type="http://schemas.openxmlformats.org/officeDocument/2006/relationships/image" Target="../media/image271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png"/><Relationship Id="rId5" Type="http://schemas.openxmlformats.org/officeDocument/2006/relationships/image" Target="../media/image269.png"/><Relationship Id="rId4" Type="http://schemas.openxmlformats.org/officeDocument/2006/relationships/image" Target="../media/image265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3" Type="http://schemas.openxmlformats.org/officeDocument/2006/relationships/image" Target="../media/image273.png"/><Relationship Id="rId7" Type="http://schemas.openxmlformats.org/officeDocument/2006/relationships/image" Target="../media/image277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6.png"/><Relationship Id="rId11" Type="http://schemas.openxmlformats.org/officeDocument/2006/relationships/image" Target="../media/image281.png"/><Relationship Id="rId5" Type="http://schemas.openxmlformats.org/officeDocument/2006/relationships/image" Target="../media/image275.png"/><Relationship Id="rId10" Type="http://schemas.openxmlformats.org/officeDocument/2006/relationships/image" Target="../media/image280.png"/><Relationship Id="rId4" Type="http://schemas.openxmlformats.org/officeDocument/2006/relationships/image" Target="../media/image274.png"/><Relationship Id="rId9" Type="http://schemas.openxmlformats.org/officeDocument/2006/relationships/image" Target="../media/image279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0.png"/><Relationship Id="rId2" Type="http://schemas.openxmlformats.org/officeDocument/2006/relationships/image" Target="../media/image24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5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9.png"/><Relationship Id="rId16" Type="http://schemas.openxmlformats.org/officeDocument/2006/relationships/image" Target="../media/image2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png"/><Relationship Id="rId3" Type="http://schemas.openxmlformats.org/officeDocument/2006/relationships/image" Target="../media/image286.png"/><Relationship Id="rId7" Type="http://schemas.openxmlformats.org/officeDocument/2006/relationships/image" Target="../media/image292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1.png"/><Relationship Id="rId5" Type="http://schemas.openxmlformats.org/officeDocument/2006/relationships/image" Target="../media/image290.png"/><Relationship Id="rId4" Type="http://schemas.openxmlformats.org/officeDocument/2006/relationships/image" Target="../media/image289.png"/><Relationship Id="rId9" Type="http://schemas.openxmlformats.org/officeDocument/2006/relationships/image" Target="../media/image29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9" Type="http://schemas.openxmlformats.org/officeDocument/2006/relationships/image" Target="../media/image41.png"/><Relationship Id="rId51" Type="http://schemas.openxmlformats.org/officeDocument/2006/relationships/image" Target="../media/image49.png"/><Relationship Id="rId42" Type="http://schemas.openxmlformats.org/officeDocument/2006/relationships/image" Target="../media/image42.png"/><Relationship Id="rId47" Type="http://schemas.openxmlformats.org/officeDocument/2006/relationships/image" Target="../media/image45.png"/><Relationship Id="rId50" Type="http://schemas.openxmlformats.org/officeDocument/2006/relationships/image" Target="../media/image48.png"/><Relationship Id="rId38" Type="http://schemas.openxmlformats.org/officeDocument/2006/relationships/image" Target="../media/image40.png"/><Relationship Id="rId46" Type="http://schemas.openxmlformats.org/officeDocument/2006/relationships/image" Target="../media/image9.jpeg"/><Relationship Id="rId41" Type="http://schemas.openxmlformats.org/officeDocument/2006/relationships/hyperlink" Target="https://en.wikipedia.org/wiki/Azeotrope#cite_note-chemguide-12" TargetMode="External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39.png"/><Relationship Id="rId40" Type="http://schemas.openxmlformats.org/officeDocument/2006/relationships/hyperlink" Target="https://en.wikipedia.org/wiki/Tangent" TargetMode="External"/><Relationship Id="rId45" Type="http://schemas.openxmlformats.org/officeDocument/2006/relationships/image" Target="../media/image8.gif"/><Relationship Id="rId53" Type="http://schemas.openxmlformats.org/officeDocument/2006/relationships/image" Target="../media/image51.png"/><Relationship Id="rId49" Type="http://schemas.openxmlformats.org/officeDocument/2006/relationships/image" Target="../media/image47.png"/><Relationship Id="rId44" Type="http://schemas.openxmlformats.org/officeDocument/2006/relationships/image" Target="../media/image44.png"/><Relationship Id="rId52" Type="http://schemas.openxmlformats.org/officeDocument/2006/relationships/image" Target="../media/image50.png"/><Relationship Id="rId43" Type="http://schemas.openxmlformats.org/officeDocument/2006/relationships/image" Target="../media/image43.png"/><Relationship Id="rId48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1.gif"/><Relationship Id="rId17" Type="http://schemas.openxmlformats.org/officeDocument/2006/relationships/image" Target="../media/image141.png"/><Relationship Id="rId2" Type="http://schemas.openxmlformats.org/officeDocument/2006/relationships/chart" Target="../charts/chart8.xml"/><Relationship Id="rId16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39.png"/><Relationship Id="rId10" Type="http://schemas.openxmlformats.org/officeDocument/2006/relationships/image" Target="../media/image62.png"/><Relationship Id="rId14" Type="http://schemas.openxmlformats.org/officeDocument/2006/relationships/image" Target="../media/image138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4.png"/><Relationship Id="rId18" Type="http://schemas.openxmlformats.org/officeDocument/2006/relationships/image" Target="../media/image142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chart" Target="../charts/chart9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76.png"/><Relationship Id="rId19" Type="http://schemas.openxmlformats.org/officeDocument/2006/relationships/image" Target="../media/image143.png"/><Relationship Id="rId1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3.jpg"/><Relationship Id="rId7" Type="http://schemas.openxmlformats.org/officeDocument/2006/relationships/image" Target="../media/image5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10" Type="http://schemas.openxmlformats.org/officeDocument/2006/relationships/image" Target="../media/image59.png"/><Relationship Id="rId4" Type="http://schemas.openxmlformats.org/officeDocument/2006/relationships/image" Target="../media/image52.png"/><Relationship Id="rId9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7.png"/><Relationship Id="rId21" Type="http://schemas.openxmlformats.org/officeDocument/2006/relationships/image" Target="../media/image114.png"/><Relationship Id="rId34" Type="http://schemas.openxmlformats.org/officeDocument/2006/relationships/image" Target="../media/image95.png"/><Relationship Id="rId25" Type="http://schemas.openxmlformats.org/officeDocument/2006/relationships/image" Target="../media/image86.png"/><Relationship Id="rId33" Type="http://schemas.openxmlformats.org/officeDocument/2006/relationships/image" Target="../media/image94.png"/><Relationship Id="rId2" Type="http://schemas.openxmlformats.org/officeDocument/2006/relationships/image" Target="../media/image82.png"/><Relationship Id="rId29" Type="http://schemas.openxmlformats.org/officeDocument/2006/relationships/image" Target="../media/image90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85.png"/><Relationship Id="rId32" Type="http://schemas.openxmlformats.org/officeDocument/2006/relationships/image" Target="../media/image93.png"/><Relationship Id="rId23" Type="http://schemas.openxmlformats.org/officeDocument/2006/relationships/image" Target="../media/image84.png"/><Relationship Id="rId28" Type="http://schemas.openxmlformats.org/officeDocument/2006/relationships/image" Target="../media/image89.png"/><Relationship Id="rId36" Type="http://schemas.openxmlformats.org/officeDocument/2006/relationships/image" Target="../media/image97.png"/><Relationship Id="rId19" Type="http://schemas.openxmlformats.org/officeDocument/2006/relationships/image" Target="../media/image112.png"/><Relationship Id="rId31" Type="http://schemas.openxmlformats.org/officeDocument/2006/relationships/image" Target="../media/image92.png"/><Relationship Id="rId14" Type="http://schemas.openxmlformats.org/officeDocument/2006/relationships/image" Target="../media/image107.png"/><Relationship Id="rId22" Type="http://schemas.openxmlformats.org/officeDocument/2006/relationships/image" Target="../media/image83.png"/><Relationship Id="rId27" Type="http://schemas.openxmlformats.org/officeDocument/2006/relationships/image" Target="../media/image88.png"/><Relationship Id="rId30" Type="http://schemas.openxmlformats.org/officeDocument/2006/relationships/image" Target="../media/image91.png"/><Relationship Id="rId35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9" Type="http://schemas.openxmlformats.org/officeDocument/2006/relationships/image" Target="../media/image41.png"/><Relationship Id="rId51" Type="http://schemas.openxmlformats.org/officeDocument/2006/relationships/image" Target="../media/image49.png"/><Relationship Id="rId42" Type="http://schemas.openxmlformats.org/officeDocument/2006/relationships/image" Target="../media/image42.png"/><Relationship Id="rId47" Type="http://schemas.openxmlformats.org/officeDocument/2006/relationships/image" Target="../media/image45.png"/><Relationship Id="rId50" Type="http://schemas.openxmlformats.org/officeDocument/2006/relationships/image" Target="../media/image48.png"/><Relationship Id="rId38" Type="http://schemas.openxmlformats.org/officeDocument/2006/relationships/image" Target="../media/image40.png"/><Relationship Id="rId46" Type="http://schemas.openxmlformats.org/officeDocument/2006/relationships/image" Target="../media/image9.jpeg"/><Relationship Id="rId41" Type="http://schemas.openxmlformats.org/officeDocument/2006/relationships/hyperlink" Target="https://en.wikipedia.org/wiki/Azeotrope#cite_note-chemguide-12" TargetMode="External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39.png"/><Relationship Id="rId40" Type="http://schemas.openxmlformats.org/officeDocument/2006/relationships/hyperlink" Target="https://en.wikipedia.org/wiki/Tangent" TargetMode="External"/><Relationship Id="rId45" Type="http://schemas.openxmlformats.org/officeDocument/2006/relationships/image" Target="../media/image8.gif"/><Relationship Id="rId53" Type="http://schemas.openxmlformats.org/officeDocument/2006/relationships/image" Target="../media/image51.png"/><Relationship Id="rId49" Type="http://schemas.openxmlformats.org/officeDocument/2006/relationships/image" Target="../media/image47.png"/><Relationship Id="rId44" Type="http://schemas.openxmlformats.org/officeDocument/2006/relationships/image" Target="../media/image44.png"/><Relationship Id="rId52" Type="http://schemas.openxmlformats.org/officeDocument/2006/relationships/image" Target="../media/image50.png"/><Relationship Id="rId43" Type="http://schemas.openxmlformats.org/officeDocument/2006/relationships/image" Target="../media/image43.png"/><Relationship Id="rId48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21" Type="http://schemas.openxmlformats.org/officeDocument/2006/relationships/image" Target="../media/image158.png"/><Relationship Id="rId7" Type="http://schemas.openxmlformats.org/officeDocument/2006/relationships/image" Target="../media/image134.png"/><Relationship Id="rId12" Type="http://schemas.openxmlformats.org/officeDocument/2006/relationships/image" Target="../media/image136.png"/><Relationship Id="rId17" Type="http://schemas.openxmlformats.org/officeDocument/2006/relationships/image" Target="../media/image150.png"/><Relationship Id="rId20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33.png"/><Relationship Id="rId15" Type="http://schemas.openxmlformats.org/officeDocument/2006/relationships/image" Target="../media/image148.png"/><Relationship Id="rId10" Type="http://schemas.openxmlformats.org/officeDocument/2006/relationships/image" Target="../media/image132.png"/><Relationship Id="rId9" Type="http://schemas.openxmlformats.org/officeDocument/2006/relationships/image" Target="../media/image131.png"/><Relationship Id="rId22" Type="http://schemas.openxmlformats.org/officeDocument/2006/relationships/image" Target="../media/image25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png"/><Relationship Id="rId4" Type="http://schemas.openxmlformats.org/officeDocument/2006/relationships/image" Target="../media/image13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3.png"/><Relationship Id="rId5" Type="http://schemas.openxmlformats.org/officeDocument/2006/relationships/image" Target="../media/image111.jpg"/><Relationship Id="rId4" Type="http://schemas.openxmlformats.org/officeDocument/2006/relationships/image" Target="../media/image25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4.png"/><Relationship Id="rId4" Type="http://schemas.openxmlformats.org/officeDocument/2006/relationships/image" Target="../media/image11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0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5" Type="http://schemas.openxmlformats.org/officeDocument/2006/relationships/image" Target="../media/image162.pn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10" Type="http://schemas.openxmlformats.org/officeDocument/2006/relationships/image" Target="../media/image189.png"/><Relationship Id="rId4" Type="http://schemas.openxmlformats.org/officeDocument/2006/relationships/image" Target="../media/image183.png"/><Relationship Id="rId9" Type="http://schemas.openxmlformats.org/officeDocument/2006/relationships/image" Target="../media/image18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image" Target="../media/image191.png"/><Relationship Id="rId7" Type="http://schemas.openxmlformats.org/officeDocument/2006/relationships/image" Target="../media/image23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92.png"/><Relationship Id="rId9" Type="http://schemas.openxmlformats.org/officeDocument/2006/relationships/image" Target="../media/image23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7" Type="http://schemas.openxmlformats.org/officeDocument/2006/relationships/image" Target="../media/image26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64.png"/><Relationship Id="rId10" Type="http://schemas.openxmlformats.org/officeDocument/2006/relationships/image" Target="../media/image263.png"/><Relationship Id="rId9" Type="http://schemas.openxmlformats.org/officeDocument/2006/relationships/image" Target="../media/image114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196.png"/><Relationship Id="rId7" Type="http://schemas.openxmlformats.org/officeDocument/2006/relationships/image" Target="../media/image200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10" Type="http://schemas.openxmlformats.org/officeDocument/2006/relationships/image" Target="../media/image203.png"/><Relationship Id="rId4" Type="http://schemas.openxmlformats.org/officeDocument/2006/relationships/image" Target="../media/image197.png"/><Relationship Id="rId9" Type="http://schemas.openxmlformats.org/officeDocument/2006/relationships/image" Target="../media/image202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205.png"/><Relationship Id="rId7" Type="http://schemas.openxmlformats.org/officeDocument/2006/relationships/image" Target="../media/image209.png"/><Relationship Id="rId12" Type="http://schemas.openxmlformats.org/officeDocument/2006/relationships/image" Target="../media/image214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png"/><Relationship Id="rId11" Type="http://schemas.openxmlformats.org/officeDocument/2006/relationships/image" Target="../media/image213.png"/><Relationship Id="rId5" Type="http://schemas.openxmlformats.org/officeDocument/2006/relationships/image" Target="../media/image207.png"/><Relationship Id="rId10" Type="http://schemas.openxmlformats.org/officeDocument/2006/relationships/image" Target="../media/image212.png"/><Relationship Id="rId4" Type="http://schemas.openxmlformats.org/officeDocument/2006/relationships/image" Target="../media/image206.png"/><Relationship Id="rId9" Type="http://schemas.openxmlformats.org/officeDocument/2006/relationships/image" Target="../media/image21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6.png"/><Relationship Id="rId4" Type="http://schemas.openxmlformats.org/officeDocument/2006/relationships/image" Target="../media/image245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216.png"/><Relationship Id="rId7" Type="http://schemas.openxmlformats.org/officeDocument/2006/relationships/image" Target="../media/image220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9.png"/><Relationship Id="rId11" Type="http://schemas.openxmlformats.org/officeDocument/2006/relationships/image" Target="../media/image224.png"/><Relationship Id="rId5" Type="http://schemas.openxmlformats.org/officeDocument/2006/relationships/image" Target="../media/image218.png"/><Relationship Id="rId10" Type="http://schemas.openxmlformats.org/officeDocument/2006/relationships/image" Target="../media/image223.png"/><Relationship Id="rId4" Type="http://schemas.openxmlformats.org/officeDocument/2006/relationships/image" Target="../media/image217.png"/><Relationship Id="rId9" Type="http://schemas.openxmlformats.org/officeDocument/2006/relationships/image" Target="../media/image22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8.png"/><Relationship Id="rId4" Type="http://schemas.openxmlformats.org/officeDocument/2006/relationships/image" Target="../media/image26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7" Type="http://schemas.openxmlformats.org/officeDocument/2006/relationships/image" Target="../media/image157.jpe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.png"/><Relationship Id="rId5" Type="http://schemas.openxmlformats.org/officeDocument/2006/relationships/image" Target="../media/image226.png"/><Relationship Id="rId4" Type="http://schemas.openxmlformats.org/officeDocument/2006/relationships/image" Target="../media/image22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7.png"/><Relationship Id="rId5" Type="http://schemas.openxmlformats.org/officeDocument/2006/relationships/image" Target="../media/image248.png"/><Relationship Id="rId4" Type="http://schemas.openxmlformats.org/officeDocument/2006/relationships/image" Target="../media/image24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emf"/><Relationship Id="rId2" Type="http://schemas.openxmlformats.org/officeDocument/2006/relationships/image" Target="../media/image25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1242" y="260648"/>
            <a:ext cx="120141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dirty="0">
                <a:solidFill>
                  <a:schemeClr val="bg1"/>
                </a:solidFill>
              </a:rPr>
              <a:t>Aulas - Equilibrio fases – equilibrio quimico  e electroquimica 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802094" y="6021288"/>
            <a:ext cx="21435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b="1" dirty="0">
                <a:solidFill>
                  <a:schemeClr val="bg1"/>
                </a:solidFill>
              </a:rPr>
              <a:t>QFL 0464</a:t>
            </a:r>
          </a:p>
        </p:txBody>
      </p:sp>
      <p:sp>
        <p:nvSpPr>
          <p:cNvPr id="3" name="AutoShape 2" descr="Resultado de imagem para equilibrium symbol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6" name="Picture 2" descr="Resultado de imagem para equilibrium symb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81" y="1644035"/>
            <a:ext cx="4377253" cy="437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668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ater phase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632232"/>
            <a:ext cx="6229350" cy="541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7161605" y="632232"/>
            <a:ext cx="4925619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i="1" dirty="0">
                <a:solidFill>
                  <a:srgbClr val="FFC000"/>
                </a:solidFill>
              </a:rPr>
              <a:t>Se aumentar a temperatura a pressão também sobe</a:t>
            </a:r>
          </a:p>
          <a:p>
            <a:endParaRPr lang="pt-BR" i="1" dirty="0">
              <a:solidFill>
                <a:schemeClr val="bg1"/>
              </a:solidFill>
            </a:endParaRPr>
          </a:p>
          <a:p>
            <a:r>
              <a:rPr lang="pt-BR" sz="2400" i="1" dirty="0">
                <a:solidFill>
                  <a:schemeClr val="bg1"/>
                </a:solidFill>
              </a:rPr>
              <a:t>Qual é o ponto de ebulição da água? </a:t>
            </a:r>
          </a:p>
          <a:p>
            <a:endParaRPr lang="pt-BR" sz="2400" i="1" dirty="0">
              <a:solidFill>
                <a:schemeClr val="bg1"/>
              </a:solidFill>
            </a:endParaRPr>
          </a:p>
          <a:p>
            <a:r>
              <a:rPr lang="pt-BR" sz="2400" b="1" i="1" dirty="0">
                <a:solidFill>
                  <a:srgbClr val="FFFF00"/>
                </a:solidFill>
              </a:rPr>
              <a:t>Resposta</a:t>
            </a:r>
            <a:r>
              <a:rPr lang="pt-BR" sz="2400" i="1" dirty="0">
                <a:solidFill>
                  <a:schemeClr val="bg1"/>
                </a:solidFill>
              </a:rPr>
              <a:t>: A pergunta de volta é a que pressão estamos a falar?</a:t>
            </a:r>
          </a:p>
          <a:p>
            <a:endParaRPr lang="pt-BR" sz="2400" i="1" dirty="0">
              <a:solidFill>
                <a:schemeClr val="bg1"/>
              </a:solidFill>
            </a:endParaRPr>
          </a:p>
          <a:p>
            <a:r>
              <a:rPr lang="pt-BR" sz="2400" i="1" dirty="0">
                <a:solidFill>
                  <a:schemeClr val="bg1"/>
                </a:solidFill>
              </a:rPr>
              <a:t>Pois temos um ¨infinito¨  número de possibilidades para de pressão para a obter o ponto de ebulição da água </a:t>
            </a:r>
          </a:p>
          <a:p>
            <a:endParaRPr lang="pt-BR" i="1" dirty="0">
              <a:solidFill>
                <a:schemeClr val="bg1"/>
              </a:solidFill>
            </a:endParaRPr>
          </a:p>
          <a:p>
            <a:endParaRPr lang="pt-BR" i="1" dirty="0">
              <a:solidFill>
                <a:schemeClr val="bg1"/>
              </a:solidFill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5080000" y="2514600"/>
            <a:ext cx="10515" cy="274320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4686300" y="2908300"/>
            <a:ext cx="0" cy="232410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>
            <a:off x="4864100" y="2705100"/>
            <a:ext cx="12700" cy="267970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4267200" y="3340100"/>
            <a:ext cx="12700" cy="196850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25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285507" y="1284022"/>
                <a:ext cx="4579825" cy="900183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𝑅𝑇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func>
                        <m:func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𝑠𝑢𝑐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𝑓𝑢𝑚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  <m:sup>
                                  <m: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func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507" y="1284022"/>
                <a:ext cx="4579825" cy="9001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288680" y="2318741"/>
                <a:ext cx="5277931" cy="89030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𝑅𝑇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func>
                        <m:func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𝑠𝑢𝑐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𝑓𝑢𝑚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  <m:sup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]  </m:t>
                          </m:r>
                        </m:e>
                      </m:func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80" y="2318741"/>
                <a:ext cx="5277931" cy="8903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tângulo 5"/>
          <p:cNvSpPr/>
          <p:nvPr/>
        </p:nvSpPr>
        <p:spPr>
          <a:xfrm>
            <a:off x="288680" y="-19879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eletroquímica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288680" y="3356230"/>
                <a:ext cx="5277931" cy="88787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𝑅𝑇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func>
                        <m:func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𝑠𝑢𝑐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𝑓𝑢𝑚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Sup>
                            <m:sSubSup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  <m:sup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]  </m:t>
                          </m:r>
                        </m:e>
                      </m:func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80" y="3356230"/>
                <a:ext cx="5277931" cy="8878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288680" y="4422597"/>
                <a:ext cx="5277931" cy="88787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𝑅𝑇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func>
                        <m:func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𝑠𝑢𝑐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𝑓𝑢𝑚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Sup>
                            <m:sSubSup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  <m:sup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]  </m:t>
                          </m:r>
                        </m:e>
                      </m:func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80" y="4422597"/>
                <a:ext cx="5277931" cy="8878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/>
              <p:cNvSpPr/>
              <p:nvPr/>
            </p:nvSpPr>
            <p:spPr>
              <a:xfrm>
                <a:off x="280660" y="5489397"/>
                <a:ext cx="6152224" cy="88787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𝑅𝑇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func>
                        <m:func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𝑠𝑢𝑐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𝑓𝑢𝑚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func>
                        <m:func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]  </m:t>
                          </m:r>
                        </m:e>
                      </m:func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60" y="5489397"/>
                <a:ext cx="6152224" cy="8878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/>
              <p:cNvSpPr/>
              <p:nvPr/>
            </p:nvSpPr>
            <p:spPr>
              <a:xfrm>
                <a:off x="5983706" y="3356230"/>
                <a:ext cx="5253866" cy="88787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𝑅𝑇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func>
                        <m:func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𝑠𝑢𝑐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𝑓𝑢𝑚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𝑅𝑇</m:t>
                          </m:r>
                        </m:num>
                        <m:den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func>
                        <m:func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0" name="Retâ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3706" y="3356230"/>
                <a:ext cx="5253866" cy="88787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tângulo 11"/>
              <p:cNvSpPr/>
              <p:nvPr/>
            </p:nvSpPr>
            <p:spPr>
              <a:xfrm>
                <a:off x="5100208" y="835188"/>
                <a:ext cx="3306372" cy="823367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</m:e>
                        <m:sub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𝑅𝑇</m:t>
                          </m:r>
                        </m:num>
                        <m:den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𝑣𝐹</m:t>
                          </m:r>
                        </m:den>
                      </m:f>
                      <m:func>
                        <m:funcPr>
                          <m:ctrlP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pt-BR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pt-BR" sz="20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sSubSup>
                                    <m:sSubSupPr>
                                      <m:ctrlPr>
                                        <a:rPr lang="pt-BR" sz="20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pt-BR" sz="20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e>
                                    <m:sub>
                                      <m:r>
                                        <a:rPr lang="pt-BR" sz="20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𝑪</m:t>
                                      </m:r>
                                    </m:sub>
                                    <m:sup>
                                      <m:r>
                                        <a:rPr lang="pt-BR" sz="20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𝒄</m:t>
                                      </m:r>
                                    </m:sup>
                                  </m:sSubSup>
                                  <m:r>
                                    <a:rPr lang="pt-BR" sz="20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pt-BR" sz="20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sub>
                                <m:sup>
                                  <m:r>
                                    <a:rPr lang="pt-BR" sz="20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pt-BR" sz="20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sSubSup>
                                    <m:sSubSupPr>
                                      <m:ctrlPr>
                                        <a:rPr lang="pt-BR" sz="20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pt-BR" sz="20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e>
                                    <m:sub>
                                      <m:r>
                                        <a:rPr lang="pt-BR" sz="20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𝑨</m:t>
                                      </m:r>
                                    </m:sub>
                                    <m:sup>
                                      <m:r>
                                        <a:rPr lang="pt-BR" sz="20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sup>
                                  </m:sSubSup>
                                  <m:r>
                                    <a:rPr lang="pt-BR" sz="20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pt-BR" sz="20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sub>
                                <m:sup>
                                  <m:r>
                                    <a:rPr lang="pt-BR" sz="20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sup>
                              </m:sSubSup>
                            </m:den>
                          </m:f>
                        </m:e>
                      </m:func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pt-BR" sz="2000" dirty="0"/>
              </a:p>
            </p:txBody>
          </p:sp>
        </mc:Choice>
        <mc:Fallback>
          <p:sp>
            <p:nvSpPr>
              <p:cNvPr id="12" name="Retâ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208" y="835188"/>
                <a:ext cx="3306372" cy="8233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784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tângulo 1"/>
              <p:cNvSpPr/>
              <p:nvPr/>
            </p:nvSpPr>
            <p:spPr>
              <a:xfrm>
                <a:off x="505251" y="1435099"/>
                <a:ext cx="5253866" cy="88787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𝑅𝑇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func>
                        <m:func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𝑠𝑢𝑐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𝑓𝑢𝑚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𝑅𝑇</m:t>
                          </m:r>
                        </m:num>
                        <m:den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func>
                        <m:func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51" y="1435099"/>
                <a:ext cx="5253866" cy="8878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aixaDeTexto 2"/>
              <p:cNvSpPr txBox="1"/>
              <p:nvPr/>
            </p:nvSpPr>
            <p:spPr>
              <a:xfrm>
                <a:off x="5915412" y="1460721"/>
                <a:ext cx="3569444" cy="4616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</m:func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unc>
                        <m:func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5412" y="1460721"/>
                <a:ext cx="3569444" cy="461665"/>
              </a:xfrm>
              <a:prstGeom prst="rect">
                <a:avLst/>
              </a:prstGeom>
              <a:blipFill>
                <a:blip r:embed="rId3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tângulo 3"/>
              <p:cNvSpPr/>
              <p:nvPr/>
            </p:nvSpPr>
            <p:spPr>
              <a:xfrm>
                <a:off x="505251" y="2534298"/>
                <a:ext cx="6737760" cy="88787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𝑅𝑇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func>
                        <m:func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𝑠𝑢𝑐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𝑓𝑢𝑚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𝑅𝑇</m:t>
                          </m:r>
                        </m:num>
                        <m:den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func>
                        <m:func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10 </m:t>
                          </m:r>
                        </m:e>
                      </m:func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unc>
                        <m:func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𝑜𝑔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fName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51" y="2534298"/>
                <a:ext cx="6737760" cy="8878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ângulo 4"/>
          <p:cNvSpPr/>
          <p:nvPr/>
        </p:nvSpPr>
        <p:spPr>
          <a:xfrm>
            <a:off x="288680" y="-19879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eletroquímica </a:t>
            </a:r>
          </a:p>
        </p:txBody>
      </p:sp>
      <p:sp>
        <p:nvSpPr>
          <p:cNvPr id="6" name="Retângulo 5"/>
          <p:cNvSpPr/>
          <p:nvPr/>
        </p:nvSpPr>
        <p:spPr>
          <a:xfrm>
            <a:off x="1602658" y="2534298"/>
            <a:ext cx="2600374" cy="8878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tângulo 6"/>
              <p:cNvSpPr/>
              <p:nvPr/>
            </p:nvSpPr>
            <p:spPr>
              <a:xfrm>
                <a:off x="7700135" y="2534298"/>
                <a:ext cx="3417044" cy="887872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´=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𝑅𝑇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func>
                        <m:func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𝑠𝑢𝑐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𝑓𝑢𝑚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0135" y="2534298"/>
                <a:ext cx="3417044" cy="8878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tângulo 7"/>
              <p:cNvSpPr/>
              <p:nvPr/>
            </p:nvSpPr>
            <p:spPr>
              <a:xfrm>
                <a:off x="505251" y="3745153"/>
                <a:ext cx="4676349" cy="78136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´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𝑅𝑇</m:t>
                          </m:r>
                        </m:num>
                        <m:den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func>
                        <m:func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10 </m:t>
                          </m:r>
                        </m:e>
                      </m:func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unc>
                        <m:func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𝑜𝑔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fName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51" y="3745153"/>
                <a:ext cx="4676349" cy="7813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tângulo 8"/>
          <p:cNvSpPr/>
          <p:nvPr/>
        </p:nvSpPr>
        <p:spPr>
          <a:xfrm>
            <a:off x="3816210" y="3766139"/>
            <a:ext cx="1355558" cy="7308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ixaDeTexto 9"/>
              <p:cNvSpPr txBox="1"/>
              <p:nvPr/>
            </p:nvSpPr>
            <p:spPr>
              <a:xfrm>
                <a:off x="5416541" y="3745153"/>
                <a:ext cx="4401227" cy="821700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𝑜𝑔</m:t>
                          </m:r>
                        </m:fName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e>
                      </m:func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𝑜𝑔</m:t>
                          </m:r>
                        </m:fName>
                        <m:e>
                          <m:f>
                            <m:fPr>
                              <m:ctrlP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sSup>
                                <m:sSupPr>
                                  <m:ctrlP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num>
                            <m:den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</m:den>
                          </m:f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𝑝𝐻</m:t>
                          </m:r>
                        </m:e>
                      </m:func>
                    </m:oMath>
                  </m:oMathPara>
                </a14:m>
                <a:endParaRPr lang="pt-BR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6541" y="3745153"/>
                <a:ext cx="4401227" cy="8217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tângulo 12"/>
              <p:cNvSpPr/>
              <p:nvPr/>
            </p:nvSpPr>
            <p:spPr>
              <a:xfrm>
                <a:off x="545356" y="4827996"/>
                <a:ext cx="4676349" cy="78136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´−</m:t>
                      </m:r>
                      <m:f>
                        <m:f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𝑅𝑇</m:t>
                          </m:r>
                        </m:num>
                        <m:den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func>
                        <m:func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10 </m:t>
                          </m:r>
                        </m:e>
                      </m:func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𝑝𝐻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13" name="Retâ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356" y="4827996"/>
                <a:ext cx="4676349" cy="7813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tângulo 13"/>
              <p:cNvSpPr/>
              <p:nvPr/>
            </p:nvSpPr>
            <p:spPr>
              <a:xfrm>
                <a:off x="5416541" y="4847643"/>
                <a:ext cx="4676349" cy="78136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´=−</m:t>
                      </m:r>
                      <m:f>
                        <m:f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𝑅𝑇</m:t>
                          </m:r>
                        </m:num>
                        <m:den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func>
                        <m:func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10 </m:t>
                          </m:r>
                        </m:e>
                      </m:func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𝑝𝐻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14" name="Retâ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6541" y="4847643"/>
                <a:ext cx="4676349" cy="78136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tângulo 14"/>
              <p:cNvSpPr/>
              <p:nvPr/>
            </p:nvSpPr>
            <p:spPr>
              <a:xfrm>
                <a:off x="5416541" y="5909801"/>
                <a:ext cx="4676349" cy="856132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´=−</m:t>
                      </m:r>
                      <m:f>
                        <m:f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𝑅𝑇</m:t>
                          </m:r>
                          <m:func>
                            <m:func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10 </m:t>
                              </m:r>
                            </m:e>
                          </m:func>
                        </m:num>
                        <m:den>
                          <m:sSub>
                            <m:sSubPr>
                              <m:ctrlP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𝑝𝐻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15" name="Retângu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6541" y="5909801"/>
                <a:ext cx="4676349" cy="8561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tângulo 15"/>
              <p:cNvSpPr/>
              <p:nvPr/>
            </p:nvSpPr>
            <p:spPr>
              <a:xfrm>
                <a:off x="505251" y="728056"/>
                <a:ext cx="3545382" cy="556306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pt-BR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pt-B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</m:e>
                        <m:sub>
                          <m:r>
                            <a:rPr lang="pt-B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pt-BR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𝑅𝑇</m:t>
                          </m:r>
                        </m:num>
                        <m:den>
                          <m:r>
                            <a:rPr lang="pt-B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func>
                        <m:funcPr>
                          <m:ctrlPr>
                            <a:rPr lang="pt-B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pt-B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m:rPr>
                              <m:sty m:val="p"/>
                            </m:rPr>
                            <a:rPr lang="pt-BR" sz="1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pt-BR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pt-B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𝑠𝑢𝑐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pt-B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𝑓𝑢𝑚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  <m:r>
                        <a:rPr lang="pt-BR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func>
                        <m:funcPr>
                          <m:ctrlPr>
                            <a:rPr lang="pt-B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1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pt-BR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pt-BR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pt-BR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pt-B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]  </m:t>
                          </m:r>
                        </m:e>
                      </m:func>
                    </m:oMath>
                  </m:oMathPara>
                </a14:m>
                <a:endParaRPr lang="pt-BR" sz="1400" dirty="0"/>
              </a:p>
            </p:txBody>
          </p:sp>
        </mc:Choice>
        <mc:Fallback>
          <p:sp>
            <p:nvSpPr>
              <p:cNvPr id="16" name="Retângulo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51" y="728056"/>
                <a:ext cx="3545382" cy="5563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768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000500" y="974538"/>
            <a:ext cx="76073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O </a:t>
            </a:r>
            <a:r>
              <a:rPr lang="pt-BR" sz="2400" u="sng" dirty="0">
                <a:solidFill>
                  <a:srgbClr val="FFC000"/>
                </a:solidFill>
              </a:rPr>
              <a:t>potencial padrão </a:t>
            </a:r>
            <a:r>
              <a:rPr lang="pt-BR" sz="2400" dirty="0">
                <a:solidFill>
                  <a:schemeClr val="bg1"/>
                </a:solidFill>
              </a:rPr>
              <a:t>de uma célula eletroquímica está relacionada com a </a:t>
            </a:r>
            <a:r>
              <a:rPr lang="pt-BR" sz="2400" u="sng" dirty="0">
                <a:solidFill>
                  <a:srgbClr val="FFC000"/>
                </a:solidFill>
              </a:rPr>
              <a:t>energia livre de Gibbs</a:t>
            </a:r>
            <a:r>
              <a:rPr lang="pt-BR" sz="2400" dirty="0">
                <a:solidFill>
                  <a:schemeClr val="bg1"/>
                </a:solidFill>
              </a:rPr>
              <a:t>. 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através da </a:t>
            </a:r>
            <a:r>
              <a:rPr lang="pt-BR" sz="2400" u="sng" dirty="0">
                <a:solidFill>
                  <a:srgbClr val="FFC000"/>
                </a:solidFill>
              </a:rPr>
              <a:t>medição do potencial padrão </a:t>
            </a:r>
            <a:r>
              <a:rPr lang="pt-BR" sz="2400" dirty="0">
                <a:solidFill>
                  <a:schemeClr val="bg1"/>
                </a:solidFill>
              </a:rPr>
              <a:t>para a reação de interesse podemos facilmente obter a energia livre de Gibbs padrão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Note-se que quando estamos em </a:t>
            </a:r>
            <a:r>
              <a:rPr lang="pt-BR" sz="2400" u="sng" dirty="0">
                <a:solidFill>
                  <a:srgbClr val="FFC000"/>
                </a:solidFill>
              </a:rPr>
              <a:t>condições biológicas </a:t>
            </a:r>
            <a:r>
              <a:rPr lang="pt-BR" sz="2400" dirty="0">
                <a:solidFill>
                  <a:schemeClr val="bg1"/>
                </a:solidFill>
              </a:rPr>
              <a:t>o potencial padrão implica um pH ~7.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A partir desta expressão podemos obter a </a:t>
            </a:r>
            <a:r>
              <a:rPr lang="pt-BR" sz="2400" u="sng" dirty="0">
                <a:solidFill>
                  <a:srgbClr val="FFC000"/>
                </a:solidFill>
              </a:rPr>
              <a:t>constante de equilíbrio</a:t>
            </a:r>
            <a:r>
              <a:rPr lang="pt-BR" sz="2400" dirty="0">
                <a:solidFill>
                  <a:schemeClr val="bg1"/>
                </a:solidFill>
              </a:rPr>
              <a:t>. </a:t>
            </a:r>
            <a:endParaRPr lang="pt-BR" sz="24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374682" y="974538"/>
                <a:ext cx="3411255" cy="58477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°=−</m:t>
                      </m:r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𝑣𝐹</m:t>
                      </m:r>
                      <m:sSub>
                        <m:sSubPr>
                          <m:ctrlP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</m:e>
                        <m:sub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682" y="974538"/>
                <a:ext cx="3411255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374682" y="3666938"/>
                <a:ext cx="3421642" cy="676788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p>
                        <m:sSupPr>
                          <m:ctrlPr>
                            <a:rPr lang="pt-BR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</m:sup>
                      </m:sSup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𝑣𝐹</m:t>
                      </m:r>
                      <m:sSubSup>
                        <m:sSubSupPr>
                          <m:ctrlP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  <m:sup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</m:sup>
                      </m:sSubSup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682" y="3666938"/>
                <a:ext cx="3421642" cy="6767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ângulo 4"/>
          <p:cNvSpPr/>
          <p:nvPr/>
        </p:nvSpPr>
        <p:spPr>
          <a:xfrm>
            <a:off x="288680" y="-19879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eletroquímica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417935" y="5308859"/>
                <a:ext cx="3324748" cy="1051378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320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func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𝑣𝐹</m:t>
                          </m:r>
                          <m:sSubSup>
                            <m:sSubSupPr>
                              <m:ctrlPr>
                                <a:rPr lang="pt-BR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pt-BR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𝑐𝑒𝑙𝑙</m:t>
                              </m:r>
                            </m:sub>
                            <m:sup>
                              <m:r>
                                <a:rPr lang="pt-B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bSup>
                        </m:num>
                        <m:den>
                          <m:r>
                            <m:rPr>
                              <m:sty m:val="p"/>
                            </m:rPr>
                            <a:rPr lang="pt-BR" sz="32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RT</m:t>
                          </m:r>
                        </m:den>
                      </m:f>
                    </m:oMath>
                  </m:oMathPara>
                </a14:m>
                <a:endParaRPr lang="pt-BR" sz="32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935" y="5308859"/>
                <a:ext cx="3324748" cy="10513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938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3987800" y="1095908"/>
                <a:ext cx="760730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2400" dirty="0">
                    <a:solidFill>
                      <a:schemeClr val="bg1"/>
                    </a:solidFill>
                  </a:rPr>
                  <a:t>Se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𝑐𝑒𝑙𝑙</m:t>
                        </m:r>
                      </m:sub>
                      <m:sup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bSup>
                  </m:oMath>
                </a14:m>
                <a:r>
                  <a:rPr lang="pt-BR" sz="2400" dirty="0">
                    <a:solidFill>
                      <a:schemeClr val="bg1"/>
                    </a:solidFill>
                  </a:rPr>
                  <a:t> &gt; 0 então K&gt;1 favorece a formação de produtos  </a:t>
                </a:r>
              </a:p>
              <a:p>
                <a:endParaRPr lang="pt-BR" sz="2400" dirty="0">
                  <a:solidFill>
                    <a:schemeClr val="bg1"/>
                  </a:solidFill>
                </a:endParaRPr>
              </a:p>
              <a:p>
                <a:r>
                  <a:rPr lang="pt-BR" sz="2400" dirty="0">
                    <a:solidFill>
                      <a:schemeClr val="bg1"/>
                    </a:solidFill>
                  </a:rPr>
                  <a:t>Se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𝑐𝑒𝑙𝑙</m:t>
                        </m:r>
                      </m:sub>
                      <m:sup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bSup>
                  </m:oMath>
                </a14:m>
                <a:r>
                  <a:rPr lang="pt-BR" sz="2400" dirty="0">
                    <a:solidFill>
                      <a:schemeClr val="bg1"/>
                    </a:solidFill>
                  </a:rPr>
                  <a:t> &lt; 0 então K&lt;1 favorece a formação de reagentes</a:t>
                </a:r>
                <a:endParaRPr lang="pt-BR" sz="24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800" y="1095908"/>
                <a:ext cx="7607300" cy="1200329"/>
              </a:xfrm>
              <a:prstGeom prst="rect">
                <a:avLst/>
              </a:prstGeom>
              <a:blipFill>
                <a:blip r:embed="rId2"/>
                <a:stretch>
                  <a:fillRect l="-1202" t="-4061" b="-1066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ângulo 2"/>
          <p:cNvSpPr/>
          <p:nvPr/>
        </p:nvSpPr>
        <p:spPr>
          <a:xfrm>
            <a:off x="288680" y="-19879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eletroquímica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532235" y="1244859"/>
                <a:ext cx="3324748" cy="1051378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320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func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𝑣𝐹</m:t>
                          </m:r>
                          <m:sSubSup>
                            <m:sSubSupPr>
                              <m:ctrlPr>
                                <a:rPr lang="pt-BR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pt-BR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𝑐𝑒𝑙𝑙</m:t>
                              </m:r>
                            </m:sub>
                            <m:sup>
                              <m:r>
                                <a:rPr lang="pt-B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bSup>
                        </m:num>
                        <m:den>
                          <m:r>
                            <m:rPr>
                              <m:sty m:val="p"/>
                            </m:rPr>
                            <a:rPr lang="pt-BR" sz="32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RT</m:t>
                          </m:r>
                        </m:den>
                      </m:f>
                    </m:oMath>
                  </m:oMathPara>
                </a14:m>
                <a:endParaRPr lang="pt-BR" sz="32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235" y="1244859"/>
                <a:ext cx="3324748" cy="10513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tângulo 5"/>
          <p:cNvSpPr/>
          <p:nvPr/>
        </p:nvSpPr>
        <p:spPr>
          <a:xfrm>
            <a:off x="4749627" y="3032185"/>
            <a:ext cx="70105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Por outro lado,  o potencial padrão também pode ser calculado a partir  dos potenciais padrão tabelados: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519535" y="3133785"/>
                <a:ext cx="4000582" cy="52322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  <m:sup>
                          <m:r>
                            <a:rPr lang="pt-BR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bSup>
                      <m:r>
                        <a:rPr lang="pt-BR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pt-BR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pt-BR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𝑎𝑡𝑜𝑑𝑜</m:t>
                          </m:r>
                        </m:sub>
                        <m:sup>
                          <m:r>
                            <a:rPr lang="pt-BR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bSup>
                      <m:r>
                        <a:rPr lang="pt-BR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pt-BR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𝑎𝑛𝑜𝑑𝑜</m:t>
                          </m:r>
                        </m:sub>
                        <m:sup>
                          <m:r>
                            <a:rPr lang="pt-BR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bSup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535" y="3133785"/>
                <a:ext cx="4000582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tângulo 7"/>
          <p:cNvSpPr/>
          <p:nvPr/>
        </p:nvSpPr>
        <p:spPr>
          <a:xfrm>
            <a:off x="412577" y="4283098"/>
            <a:ext cx="1160162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u="sng" dirty="0">
                <a:solidFill>
                  <a:srgbClr val="FFC000"/>
                </a:solidFill>
              </a:rPr>
              <a:t>Dado importante </a:t>
            </a:r>
            <a:r>
              <a:rPr lang="pt-BR" sz="2400" dirty="0">
                <a:solidFill>
                  <a:schemeClr val="bg1"/>
                </a:solidFill>
              </a:rPr>
              <a:t>– relação entre o </a:t>
            </a:r>
            <a:r>
              <a:rPr lang="pt-BR" sz="2400" u="sng" dirty="0">
                <a:solidFill>
                  <a:srgbClr val="FFC000"/>
                </a:solidFill>
              </a:rPr>
              <a:t>potencial padrão da célula  </a:t>
            </a:r>
            <a:r>
              <a:rPr lang="pt-BR" sz="2400" dirty="0">
                <a:solidFill>
                  <a:schemeClr val="bg1"/>
                </a:solidFill>
              </a:rPr>
              <a:t>e a </a:t>
            </a:r>
            <a:r>
              <a:rPr lang="pt-BR" sz="2400" dirty="0">
                <a:solidFill>
                  <a:srgbClr val="FFC000"/>
                </a:solidFill>
              </a:rPr>
              <a:t>energia livre de Gibbs </a:t>
            </a:r>
            <a:r>
              <a:rPr lang="pt-BR" sz="2400" dirty="0">
                <a:solidFill>
                  <a:schemeClr val="bg1"/>
                </a:solidFill>
              </a:rPr>
              <a:t>é uma forma para calcular o potencial  de um par redox a partir de outros pares redox que </a:t>
            </a:r>
            <a:r>
              <a:rPr lang="pt-BR" sz="2400" u="sng" dirty="0">
                <a:solidFill>
                  <a:srgbClr val="FFC000"/>
                </a:solidFill>
              </a:rPr>
              <a:t>partilhem espécies químicas em comum</a:t>
            </a:r>
            <a:r>
              <a:rPr lang="pt-BR" sz="2400" dirty="0">
                <a:solidFill>
                  <a:schemeClr val="bg1"/>
                </a:solidFill>
              </a:rPr>
              <a:t>.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Dado que </a:t>
            </a:r>
            <a:r>
              <a:rPr lang="pt-BR" sz="2400" u="sng" dirty="0">
                <a:solidFill>
                  <a:srgbClr val="FFC000"/>
                </a:solidFill>
              </a:rPr>
              <a:t>não se pode combinar valores de E </a:t>
            </a:r>
            <a:r>
              <a:rPr lang="pt-BR" sz="2400" dirty="0">
                <a:solidFill>
                  <a:schemeClr val="bg1"/>
                </a:solidFill>
              </a:rPr>
              <a:t>diretamente pois estes dependem da quantidade de v que pode ser diferentes para os dois pares em questão 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endParaRPr lang="pt-BR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26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 build="p"/>
      <p:bldP spid="7" grpId="0" uiExpand="1" build="p" animBg="1"/>
      <p:bldP spid="8" grpId="0" uiExpand="1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288680" y="1209321"/>
                <a:ext cx="3411255" cy="58477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°=−</m:t>
                      </m:r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𝑣𝐹</m:t>
                      </m:r>
                      <m:sSub>
                        <m:sSubPr>
                          <m:ctrlP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</m:e>
                        <m:sub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80" y="1209321"/>
                <a:ext cx="3411255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ângulo 2"/>
          <p:cNvSpPr/>
          <p:nvPr/>
        </p:nvSpPr>
        <p:spPr>
          <a:xfrm>
            <a:off x="288680" y="-19879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eletroquímica </a:t>
            </a:r>
          </a:p>
        </p:txBody>
      </p:sp>
      <p:sp>
        <p:nvSpPr>
          <p:cNvPr id="4" name="Retângulo 3"/>
          <p:cNvSpPr/>
          <p:nvPr/>
        </p:nvSpPr>
        <p:spPr>
          <a:xfrm>
            <a:off x="280650" y="2270185"/>
            <a:ext cx="1117475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Uma vez que a variação da energia de Gibbs foi calculada podemos igualmente determinar as restantes propriedades termodinâmicas 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pPr algn="ctr"/>
            <a:r>
              <a:rPr lang="pt-BR" sz="4400" b="1" dirty="0">
                <a:solidFill>
                  <a:schemeClr val="bg1"/>
                </a:solidFill>
              </a:rPr>
              <a:t>Como ?</a:t>
            </a:r>
          </a:p>
        </p:txBody>
      </p:sp>
    </p:spTree>
    <p:extLst>
      <p:ext uri="{BB962C8B-B14F-4D97-AF65-F5344CB8AC3E}">
        <p14:creationId xmlns:p14="http://schemas.microsoft.com/office/powerpoint/2010/main" val="129099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486043" y="3233170"/>
                <a:ext cx="32232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𝑑𝐻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𝑇𝑑𝑠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𝑆𝑑𝑇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43" y="3233170"/>
                <a:ext cx="3223255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1164139" y="2127494"/>
                <a:ext cx="1813060" cy="4616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𝑇𝑆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139" y="2127494"/>
                <a:ext cx="1813060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486911" y="2755013"/>
                <a:ext cx="23468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𝑑𝐻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𝑑𝑇𝑆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911" y="2755013"/>
                <a:ext cx="234686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473851" y="4481815"/>
                <a:ext cx="421333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𝑝𝑉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𝑇𝑑𝑠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𝑆𝑑𝑇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851" y="4481815"/>
                <a:ext cx="4213333" cy="461665"/>
              </a:xfrm>
              <a:prstGeom prst="rect">
                <a:avLst/>
              </a:prstGeom>
              <a:blipFill>
                <a:blip r:embed="rId5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1175398" y="3858849"/>
                <a:ext cx="1844544" cy="4616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𝑝𝑉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398" y="3858849"/>
                <a:ext cx="1844544" cy="461665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431836" y="5058866"/>
                <a:ext cx="412504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𝑑𝑈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𝑑𝑝𝑉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𝑇𝑑𝑠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𝑆𝑑𝑇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836" y="5058866"/>
                <a:ext cx="4125040" cy="461665"/>
              </a:xfrm>
              <a:prstGeom prst="rect">
                <a:avLst/>
              </a:prstGeom>
              <a:blipFill>
                <a:blip r:embed="rId7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/>
              <p:cNvSpPr/>
              <p:nvPr/>
            </p:nvSpPr>
            <p:spPr>
              <a:xfrm>
                <a:off x="341862" y="6193313"/>
                <a:ext cx="483997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𝑝𝑉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𝑇𝑑𝑠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𝑆𝑑𝑇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862" y="6193313"/>
                <a:ext cx="4839979" cy="461665"/>
              </a:xfrm>
              <a:prstGeom prst="rect">
                <a:avLst/>
              </a:prstGeom>
              <a:blipFill>
                <a:blip r:embed="rId8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/>
              <p:cNvSpPr/>
              <p:nvPr/>
            </p:nvSpPr>
            <p:spPr>
              <a:xfrm>
                <a:off x="5613772" y="2226297"/>
                <a:ext cx="6042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𝑇𝑑𝑠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𝑝𝑑𝑉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𝑉𝑑𝑝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𝑝𝑑𝑉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𝑇𝑑𝑠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𝑆𝑑𝑇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tâ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772" y="2226297"/>
                <a:ext cx="6042039" cy="461665"/>
              </a:xfrm>
              <a:prstGeom prst="rect">
                <a:avLst/>
              </a:prstGeom>
              <a:blipFill>
                <a:blip r:embed="rId9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/>
              <p:cNvSpPr/>
              <p:nvPr/>
            </p:nvSpPr>
            <p:spPr>
              <a:xfrm>
                <a:off x="6989460" y="3029340"/>
                <a:ext cx="2481770" cy="461665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𝑉𝑑𝑝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𝑆𝑑𝑇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tâ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9460" y="3029340"/>
                <a:ext cx="2481770" cy="461665"/>
              </a:xfrm>
              <a:prstGeom prst="rect">
                <a:avLst/>
              </a:prstGeom>
              <a:blipFill>
                <a:blip r:embed="rId10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ângulo 11"/>
              <p:cNvSpPr/>
              <p:nvPr/>
            </p:nvSpPr>
            <p:spPr>
              <a:xfrm>
                <a:off x="5660007" y="4705327"/>
                <a:ext cx="37258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𝑃𝑓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𝑃𝑖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tâ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0007" y="4705327"/>
                <a:ext cx="3725892" cy="461665"/>
              </a:xfrm>
              <a:prstGeom prst="rect">
                <a:avLst/>
              </a:prstGeom>
              <a:blipFill>
                <a:blip r:embed="rId11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ângulo 13"/>
              <p:cNvSpPr/>
              <p:nvPr/>
            </p:nvSpPr>
            <p:spPr>
              <a:xfrm>
                <a:off x="5660007" y="5518124"/>
                <a:ext cx="4425507" cy="517706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Retâ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0007" y="5518124"/>
                <a:ext cx="4425507" cy="5177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ângulo 14"/>
              <p:cNvSpPr/>
              <p:nvPr/>
            </p:nvSpPr>
            <p:spPr>
              <a:xfrm>
                <a:off x="5660007" y="3914308"/>
                <a:ext cx="158479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𝑉𝑑𝑝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tângu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0007" y="3914308"/>
                <a:ext cx="1584793" cy="461665"/>
              </a:xfrm>
              <a:prstGeom prst="rect">
                <a:avLst/>
              </a:prstGeom>
              <a:blipFill>
                <a:blip r:embed="rId13"/>
                <a:stretch>
                  <a:fillRect r="-385"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tângulo 15"/>
          <p:cNvSpPr/>
          <p:nvPr/>
        </p:nvSpPr>
        <p:spPr>
          <a:xfrm>
            <a:off x="549336" y="200597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de transição de fase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ângulo 16"/>
              <p:cNvSpPr/>
              <p:nvPr/>
            </p:nvSpPr>
            <p:spPr>
              <a:xfrm>
                <a:off x="634680" y="1245895"/>
                <a:ext cx="3719352" cy="446854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+(</m:t>
                      </m:r>
                      <m:sSub>
                        <m:sSubPr>
                          <m:ctrlP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pt-BR" sz="20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Retâ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680" y="1245895"/>
                <a:ext cx="3719352" cy="446854"/>
              </a:xfrm>
              <a:prstGeom prst="rect">
                <a:avLst/>
              </a:prstGeom>
              <a:blipFill>
                <a:blip r:embed="rId14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ângulo 17"/>
              <p:cNvSpPr/>
              <p:nvPr/>
            </p:nvSpPr>
            <p:spPr>
              <a:xfrm>
                <a:off x="1175398" y="5653201"/>
                <a:ext cx="1893595" cy="4616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𝑑𝑈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tângu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398" y="5653201"/>
                <a:ext cx="1893595" cy="461665"/>
              </a:xfrm>
              <a:prstGeom prst="rect">
                <a:avLst/>
              </a:prstGeom>
              <a:blipFill>
                <a:blip r:embed="rId1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aixaDeTexto 19"/>
          <p:cNvSpPr txBox="1"/>
          <p:nvPr/>
        </p:nvSpPr>
        <p:spPr>
          <a:xfrm>
            <a:off x="7732428" y="3833586"/>
            <a:ext cx="4304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FF00"/>
                </a:solidFill>
              </a:rPr>
              <a:t>Temperatura constante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tângulo 20"/>
              <p:cNvSpPr/>
              <p:nvPr/>
            </p:nvSpPr>
            <p:spPr>
              <a:xfrm>
                <a:off x="3033627" y="2098723"/>
                <a:ext cx="184454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𝑝𝑉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Retângulo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3627" y="2098723"/>
                <a:ext cx="1844544" cy="461665"/>
              </a:xfrm>
              <a:prstGeom prst="rect">
                <a:avLst/>
              </a:prstGeom>
              <a:blipFill>
                <a:blip r:embed="rId1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ângulo 21"/>
              <p:cNvSpPr/>
              <p:nvPr/>
            </p:nvSpPr>
            <p:spPr>
              <a:xfrm>
                <a:off x="6067188" y="1447166"/>
                <a:ext cx="1738361" cy="4616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𝑝𝑑𝑉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Retângulo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7188" y="1447166"/>
                <a:ext cx="1738361" cy="461665"/>
              </a:xfrm>
              <a:prstGeom prst="rect">
                <a:avLst/>
              </a:prstGeom>
              <a:blipFill>
                <a:blip r:embed="rId17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tângulo 22"/>
              <p:cNvSpPr/>
              <p:nvPr/>
            </p:nvSpPr>
            <p:spPr>
              <a:xfrm>
                <a:off x="8035749" y="1257914"/>
                <a:ext cx="1198084" cy="78380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𝑑𝑠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etângulo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5749" y="1257914"/>
                <a:ext cx="1198084" cy="78380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Conector reto 24"/>
          <p:cNvCxnSpPr/>
          <p:nvPr/>
        </p:nvCxnSpPr>
        <p:spPr>
          <a:xfrm flipV="1">
            <a:off x="6636774" y="2099841"/>
            <a:ext cx="352686" cy="65517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 flipV="1">
            <a:off x="10141982" y="2134257"/>
            <a:ext cx="352686" cy="65517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 flipV="1">
            <a:off x="9222664" y="2158838"/>
            <a:ext cx="352686" cy="65517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 flipV="1">
            <a:off x="7398776" y="2144089"/>
            <a:ext cx="352686" cy="65517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65045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3827160" y="1326471"/>
                <a:ext cx="2481770" cy="461665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𝑉𝑑𝑝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𝑆𝑑𝑇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7160" y="1326471"/>
                <a:ext cx="2481770" cy="461665"/>
              </a:xfrm>
              <a:prstGeom prst="rect">
                <a:avLst/>
              </a:prstGeom>
              <a:blipFill>
                <a:blip r:embed="rId2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288680" y="1209321"/>
                <a:ext cx="3411255" cy="58477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°=−</m:t>
                      </m:r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𝑣𝐹</m:t>
                      </m:r>
                      <m:sSub>
                        <m:sSubPr>
                          <m:ctrlP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</m:e>
                        <m:sub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80" y="1209321"/>
                <a:ext cx="3411255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tângulo 3"/>
          <p:cNvSpPr/>
          <p:nvPr/>
        </p:nvSpPr>
        <p:spPr>
          <a:xfrm>
            <a:off x="288680" y="-19879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eletroquímica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288680" y="2180885"/>
                <a:ext cx="1799339" cy="4616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𝑆𝑑𝑇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80" y="2180885"/>
                <a:ext cx="1799339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288680" y="2988627"/>
                <a:ext cx="4173771" cy="58477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𝑣𝐹</m:t>
                          </m:r>
                          <m:sSub>
                            <m:sSubPr>
                              <m:ctrlPr>
                                <a:rPr lang="pt-B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pt-B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</m:e>
                            <m:sub>
                              <m:r>
                                <a:rPr lang="pt-B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𝑐𝑒𝑙𝑙</m:t>
                              </m:r>
                            </m:sub>
                          </m:sSub>
                        </m:e>
                      </m:d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𝑆𝑑𝑇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80" y="2988627"/>
                <a:ext cx="4173771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4644780" y="2988626"/>
                <a:ext cx="4157741" cy="58477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𝑣𝐹𝑑</m:t>
                      </m:r>
                      <m:d>
                        <m:dPr>
                          <m:ctrlP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pt-B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</m:e>
                            <m:sub>
                              <m:r>
                                <a:rPr lang="pt-B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𝑐𝑒𝑙𝑙</m:t>
                              </m:r>
                            </m:sub>
                          </m:sSub>
                        </m:e>
                      </m:d>
                      <m:r>
                        <a:rPr lang="pt-BR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𝑆𝑑𝑇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780" y="2988626"/>
                <a:ext cx="4157741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/>
              <p:cNvSpPr/>
              <p:nvPr/>
            </p:nvSpPr>
            <p:spPr>
              <a:xfrm>
                <a:off x="288680" y="3837081"/>
                <a:ext cx="4157741" cy="58477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𝑣𝐹𝑑</m:t>
                      </m:r>
                      <m:d>
                        <m:dPr>
                          <m:ctrlP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pt-B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</m:e>
                            <m:sub>
                              <m:r>
                                <a:rPr lang="pt-B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𝑐𝑒𝑙𝑙</m:t>
                              </m:r>
                            </m:sub>
                          </m:sSub>
                        </m:e>
                      </m:d>
                      <m:r>
                        <a:rPr lang="pt-BR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𝑆𝑑𝑇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80" y="3837081"/>
                <a:ext cx="4157741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/>
              <p:cNvSpPr/>
              <p:nvPr/>
            </p:nvSpPr>
            <p:spPr>
              <a:xfrm>
                <a:off x="288680" y="4650782"/>
                <a:ext cx="3639843" cy="1048044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𝑣𝐹</m:t>
                          </m:r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pt-B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pt-BR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°</m:t>
                                  </m:r>
                                </m:e>
                                <m:sub>
                                  <m:r>
                                    <a:rPr lang="pt-BR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𝑐𝑒𝑙𝑙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𝑑𝑇</m:t>
                          </m:r>
                        </m:den>
                      </m:f>
                      <m:r>
                        <a:rPr lang="pt-BR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0" name="Retâ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80" y="4650782"/>
                <a:ext cx="3639843" cy="10480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/>
              <p:cNvSpPr/>
              <p:nvPr/>
            </p:nvSpPr>
            <p:spPr>
              <a:xfrm>
                <a:off x="288680" y="5927752"/>
                <a:ext cx="3827779" cy="58477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pt-BR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°=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°+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1" name="Retâ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80" y="5927752"/>
                <a:ext cx="3827779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58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637524" y="1698946"/>
            <a:ext cx="1931542" cy="208565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9" name="Conector reto 8"/>
          <p:cNvCxnSpPr/>
          <p:nvPr/>
        </p:nvCxnSpPr>
        <p:spPr>
          <a:xfrm>
            <a:off x="4637524" y="2484919"/>
            <a:ext cx="19315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4615266" y="3192120"/>
            <a:ext cx="19315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5407233" y="1866435"/>
            <a:ext cx="780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Gás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207745" y="2613022"/>
            <a:ext cx="980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Líquido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207745" y="3320222"/>
            <a:ext cx="980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Sólido </a:t>
            </a:r>
          </a:p>
        </p:txBody>
      </p:sp>
      <p:pic>
        <p:nvPicPr>
          <p:cNvPr id="14" name="Picture 2" descr="water phase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8" y="883570"/>
            <a:ext cx="4403358" cy="382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ângulo 16"/>
          <p:cNvSpPr/>
          <p:nvPr/>
        </p:nvSpPr>
        <p:spPr>
          <a:xfrm>
            <a:off x="6957777" y="1396618"/>
            <a:ext cx="50898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i="1" dirty="0">
                <a:solidFill>
                  <a:schemeClr val="bg1"/>
                </a:solidFill>
              </a:rPr>
              <a:t> </a:t>
            </a:r>
            <a:r>
              <a:rPr lang="pt-BR" sz="2800" i="1" dirty="0">
                <a:solidFill>
                  <a:schemeClr val="bg1"/>
                </a:solidFill>
              </a:rPr>
              <a:t>O que isto significa que o ponto triplo </a:t>
            </a:r>
            <a:r>
              <a:rPr lang="pt-BR" sz="2800" b="1" i="1" u="sng" dirty="0">
                <a:solidFill>
                  <a:srgbClr val="FFC000"/>
                </a:solidFill>
              </a:rPr>
              <a:t>não tem qualquer grau de liberdade</a:t>
            </a:r>
            <a:r>
              <a:rPr lang="pt-BR" sz="2800" i="1" dirty="0">
                <a:solidFill>
                  <a:schemeClr val="bg1"/>
                </a:solidFill>
              </a:rPr>
              <a:t>. </a:t>
            </a:r>
          </a:p>
          <a:p>
            <a:endParaRPr lang="pt-BR" sz="2800" i="1" dirty="0">
              <a:solidFill>
                <a:schemeClr val="bg1"/>
              </a:solidFill>
            </a:endParaRPr>
          </a:p>
          <a:p>
            <a:r>
              <a:rPr lang="pt-BR" sz="2800" i="1" dirty="0">
                <a:solidFill>
                  <a:schemeClr val="bg1"/>
                </a:solidFill>
              </a:rPr>
              <a:t>o </a:t>
            </a:r>
            <a:r>
              <a:rPr lang="pt-BR" sz="2800" i="1" u="sng" dirty="0">
                <a:solidFill>
                  <a:srgbClr val="FFC000"/>
                </a:solidFill>
              </a:rPr>
              <a:t>ponto triplo é uma condição única</a:t>
            </a:r>
            <a:r>
              <a:rPr lang="pt-BR" sz="2800" i="1" dirty="0">
                <a:solidFill>
                  <a:schemeClr val="bg1"/>
                </a:solidFill>
              </a:rPr>
              <a:t> que é definida a uma pressão e temperatura bastante precisas (um ponto). Para substancias puras. </a:t>
            </a:r>
          </a:p>
          <a:p>
            <a:endParaRPr lang="pt-BR" sz="3200" i="1" dirty="0">
              <a:solidFill>
                <a:schemeClr val="bg1"/>
              </a:solidFill>
            </a:endParaRPr>
          </a:p>
          <a:p>
            <a:endParaRPr lang="pt-BR" sz="3200" i="1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24148" y="5608346"/>
            <a:ext cx="670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273,16 K (0.01 °C ) (6.11657 mbar; 0.00603659 </a:t>
            </a:r>
            <a:r>
              <a:rPr lang="en-US" sz="2400" i="1" dirty="0" err="1">
                <a:solidFill>
                  <a:schemeClr val="bg1"/>
                </a:solidFill>
              </a:rPr>
              <a:t>atm</a:t>
            </a:r>
            <a:r>
              <a:rPr lang="en-US" sz="2400" i="1" dirty="0">
                <a:solidFill>
                  <a:schemeClr val="bg1"/>
                </a:solidFill>
              </a:rPr>
              <a:t>)</a:t>
            </a:r>
            <a:endParaRPr lang="pt-BR" sz="2400" i="1" dirty="0">
              <a:solidFill>
                <a:schemeClr val="bg1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407233" y="374736"/>
            <a:ext cx="62792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i="1" dirty="0">
                <a:solidFill>
                  <a:schemeClr val="bg1"/>
                </a:solidFill>
              </a:rPr>
              <a:t>[H</a:t>
            </a:r>
            <a:r>
              <a:rPr lang="pt-BR" sz="3600" i="1" baseline="-25000" dirty="0">
                <a:solidFill>
                  <a:schemeClr val="bg1"/>
                </a:solidFill>
              </a:rPr>
              <a:t>2</a:t>
            </a:r>
            <a:r>
              <a:rPr lang="pt-BR" sz="3600" i="1" dirty="0">
                <a:solidFill>
                  <a:schemeClr val="bg1"/>
                </a:solidFill>
              </a:rPr>
              <a:t>0] </a:t>
            </a:r>
            <a:r>
              <a:rPr lang="pt-BR" sz="3600" i="1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pt-BR" sz="3600" i="1" dirty="0">
                <a:solidFill>
                  <a:schemeClr val="bg1"/>
                </a:solidFill>
              </a:rPr>
              <a:t> F=C-P+2 &lt;=&gt; F=1-3+2=</a:t>
            </a:r>
            <a:r>
              <a:rPr lang="pt-BR" sz="3600" i="1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4032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253447" y="3106398"/>
            <a:ext cx="1931542" cy="208565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" name="Conector reto 2"/>
          <p:cNvCxnSpPr>
            <a:stCxn id="2" idx="1"/>
            <a:endCxn id="2" idx="3"/>
          </p:cNvCxnSpPr>
          <p:nvPr/>
        </p:nvCxnSpPr>
        <p:spPr>
          <a:xfrm>
            <a:off x="1253447" y="4149225"/>
            <a:ext cx="19315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/>
          <p:cNvSpPr txBox="1"/>
          <p:nvPr/>
        </p:nvSpPr>
        <p:spPr>
          <a:xfrm>
            <a:off x="1830517" y="4491371"/>
            <a:ext cx="980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A+B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830517" y="3424155"/>
            <a:ext cx="780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A+B</a:t>
            </a:r>
          </a:p>
        </p:txBody>
      </p:sp>
      <p:sp>
        <p:nvSpPr>
          <p:cNvPr id="7" name="Retângulo 6"/>
          <p:cNvSpPr/>
          <p:nvPr/>
        </p:nvSpPr>
        <p:spPr>
          <a:xfrm>
            <a:off x="6384759" y="1217472"/>
            <a:ext cx="528314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i="1" dirty="0">
                <a:solidFill>
                  <a:schemeClr val="bg1"/>
                </a:solidFill>
              </a:rPr>
              <a:t>H</a:t>
            </a:r>
            <a:r>
              <a:rPr lang="pt-BR" sz="3200" i="1" baseline="-25000" dirty="0">
                <a:solidFill>
                  <a:schemeClr val="bg1"/>
                </a:solidFill>
              </a:rPr>
              <a:t>2</a:t>
            </a:r>
            <a:r>
              <a:rPr lang="pt-BR" sz="3200" i="1" dirty="0">
                <a:solidFill>
                  <a:schemeClr val="bg1"/>
                </a:solidFill>
              </a:rPr>
              <a:t>0 – F=C-P+2 &lt;=&gt; F=2-2+2=</a:t>
            </a:r>
            <a:r>
              <a:rPr lang="pt-BR" sz="3200" i="1" dirty="0">
                <a:solidFill>
                  <a:srgbClr val="FF0000"/>
                </a:solidFill>
              </a:rPr>
              <a:t>2</a:t>
            </a:r>
          </a:p>
          <a:p>
            <a:r>
              <a:rPr lang="pt-BR" sz="2400" i="1" dirty="0">
                <a:solidFill>
                  <a:schemeClr val="bg1"/>
                </a:solidFill>
              </a:rPr>
              <a:t> </a:t>
            </a:r>
          </a:p>
          <a:p>
            <a:endParaRPr lang="pt-BR" sz="2400" i="1" dirty="0">
              <a:solidFill>
                <a:schemeClr val="bg1"/>
              </a:solidFill>
            </a:endParaRPr>
          </a:p>
          <a:p>
            <a:endParaRPr lang="pt-BR" sz="2400" i="1" dirty="0">
              <a:solidFill>
                <a:schemeClr val="bg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22680" y="1115831"/>
            <a:ext cx="616207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i="1" dirty="0">
                <a:solidFill>
                  <a:schemeClr val="bg1"/>
                </a:solidFill>
              </a:rPr>
              <a:t>Se tivermos 2 componentes em um sistema líquido-gás.</a:t>
            </a:r>
          </a:p>
          <a:p>
            <a:endParaRPr lang="pt-BR" sz="3200" i="1" dirty="0">
              <a:solidFill>
                <a:schemeClr val="bg1"/>
              </a:solidFill>
            </a:endParaRPr>
          </a:p>
          <a:p>
            <a:endParaRPr lang="pt-BR" sz="3200" i="1" dirty="0">
              <a:solidFill>
                <a:schemeClr val="bg1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717421" y="2569259"/>
            <a:ext cx="11377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i="1" dirty="0">
                <a:solidFill>
                  <a:schemeClr val="bg1"/>
                </a:solidFill>
              </a:rPr>
              <a:t>vapor</a:t>
            </a:r>
          </a:p>
          <a:p>
            <a:endParaRPr lang="pt-BR" sz="2400" i="1" dirty="0">
              <a:solidFill>
                <a:schemeClr val="bg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701379" y="5192052"/>
            <a:ext cx="11094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i="1" dirty="0">
                <a:solidFill>
                  <a:schemeClr val="bg1"/>
                </a:solidFill>
              </a:rPr>
              <a:t>líquido</a:t>
            </a:r>
          </a:p>
          <a:p>
            <a:endParaRPr lang="pt-BR" sz="2400" i="1" dirty="0">
              <a:solidFill>
                <a:schemeClr val="bg1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3841468" y="4222556"/>
            <a:ext cx="822219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i="1" dirty="0">
                <a:solidFill>
                  <a:schemeClr val="bg1"/>
                </a:solidFill>
              </a:rPr>
              <a:t>No fundo a regra de Gibbs diz-nos o </a:t>
            </a:r>
            <a:r>
              <a:rPr lang="pt-BR" sz="3200" i="1" u="sng" dirty="0">
                <a:solidFill>
                  <a:srgbClr val="FFC000"/>
                </a:solidFill>
              </a:rPr>
              <a:t>número de propriedades intensivas</a:t>
            </a:r>
            <a:r>
              <a:rPr lang="pt-BR" sz="3200" i="1" dirty="0">
                <a:solidFill>
                  <a:schemeClr val="bg1"/>
                </a:solidFill>
              </a:rPr>
              <a:t> que podes ser alteradas de uma forma independente  num </a:t>
            </a:r>
            <a:r>
              <a:rPr lang="pt-BR" sz="3200" b="1" i="1" u="sng" dirty="0">
                <a:solidFill>
                  <a:srgbClr val="FFC000"/>
                </a:solidFill>
              </a:rPr>
              <a:t>sistema em equilíbrio.</a:t>
            </a:r>
            <a:r>
              <a:rPr lang="pt-BR" sz="3200" b="1" i="1" u="sng" dirty="0">
                <a:solidFill>
                  <a:srgbClr val="FFFF00"/>
                </a:solidFill>
              </a:rPr>
              <a:t> </a:t>
            </a:r>
            <a:r>
              <a:rPr lang="pt-BR" sz="3200" i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549336" y="200597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Regra de fase – Regra de Gibbs 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795314" y="2318255"/>
            <a:ext cx="82683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i="1" dirty="0">
                <a:solidFill>
                  <a:schemeClr val="bg1"/>
                </a:solidFill>
              </a:rPr>
              <a:t>Temos neste caso </a:t>
            </a:r>
            <a:r>
              <a:rPr lang="pt-BR" sz="2400" b="1" i="1" dirty="0">
                <a:solidFill>
                  <a:srgbClr val="FFC000"/>
                </a:solidFill>
              </a:rPr>
              <a:t>2 graus de liberdade</a:t>
            </a:r>
            <a:r>
              <a:rPr lang="pt-BR" sz="2400" i="1" dirty="0">
                <a:solidFill>
                  <a:schemeClr val="bg1"/>
                </a:solidFill>
              </a:rPr>
              <a:t>, isto é, podemos usar tanto </a:t>
            </a:r>
            <a:r>
              <a:rPr lang="pt-BR" sz="2400" b="1" i="1" u="sng" dirty="0">
                <a:solidFill>
                  <a:srgbClr val="FFC000"/>
                </a:solidFill>
              </a:rPr>
              <a:t>temperatura</a:t>
            </a:r>
            <a:r>
              <a:rPr lang="pt-BR" sz="2400" i="1" dirty="0">
                <a:solidFill>
                  <a:schemeClr val="bg1"/>
                </a:solidFill>
              </a:rPr>
              <a:t> e </a:t>
            </a:r>
            <a:r>
              <a:rPr lang="pt-BR" sz="2400" b="1" i="1" u="sng" dirty="0">
                <a:solidFill>
                  <a:srgbClr val="FFC000"/>
                </a:solidFill>
              </a:rPr>
              <a:t>pressão</a:t>
            </a:r>
            <a:r>
              <a:rPr lang="pt-BR" sz="2400" i="1" dirty="0">
                <a:solidFill>
                  <a:schemeClr val="bg1"/>
                </a:solidFill>
              </a:rPr>
              <a:t> para fazer com que os componentes A e B possam alterar entre a fase de vapor e a fase líquida.</a:t>
            </a:r>
          </a:p>
        </p:txBody>
      </p:sp>
    </p:spTree>
    <p:extLst>
      <p:ext uri="{BB962C8B-B14F-4D97-AF65-F5344CB8AC3E}">
        <p14:creationId xmlns:p14="http://schemas.microsoft.com/office/powerpoint/2010/main" val="43999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98158" y="228892"/>
            <a:ext cx="53732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i="1" dirty="0">
                <a:solidFill>
                  <a:srgbClr val="FFFF00"/>
                </a:solidFill>
              </a:rPr>
              <a:t>Pressão de vapor</a:t>
            </a:r>
          </a:p>
        </p:txBody>
      </p:sp>
      <p:pic>
        <p:nvPicPr>
          <p:cNvPr id="13314" name="Picture 2" descr="Resultado de imagem para vapor press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20" y="1176408"/>
            <a:ext cx="10009421" cy="533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31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/>
              <p:cNvSpPr txBox="1"/>
              <p:nvPr/>
            </p:nvSpPr>
            <p:spPr>
              <a:xfrm>
                <a:off x="8697884" y="944482"/>
                <a:ext cx="15756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7884" y="944482"/>
                <a:ext cx="1575688" cy="461665"/>
              </a:xfrm>
              <a:prstGeom prst="rect">
                <a:avLst/>
              </a:prstGeom>
              <a:blipFill>
                <a:blip r:embed="rId37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8662265" y="1337150"/>
                <a:ext cx="16428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2265" y="1337150"/>
                <a:ext cx="1642822" cy="461665"/>
              </a:xfrm>
              <a:prstGeom prst="rect">
                <a:avLst/>
              </a:prstGeom>
              <a:blipFill>
                <a:blip r:embed="rId38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/>
              <p:cNvSpPr txBox="1"/>
              <p:nvPr/>
            </p:nvSpPr>
            <p:spPr>
              <a:xfrm>
                <a:off x="8784162" y="1841825"/>
                <a:ext cx="19307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5" name="CaixaDe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162" y="1841825"/>
                <a:ext cx="1930785" cy="461665"/>
              </a:xfrm>
              <a:prstGeom prst="rect">
                <a:avLst/>
              </a:prstGeom>
              <a:blipFill>
                <a:blip r:embed="rId39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tângulo 6"/>
          <p:cNvSpPr/>
          <p:nvPr/>
        </p:nvSpPr>
        <p:spPr>
          <a:xfrm>
            <a:off x="12801600" y="-1735080"/>
            <a:ext cx="3632200" cy="951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diagram on the right illustrates total vapor pressure of three hypothetical mixtures of constituents, X, and Y. The temperature throughout the plot is assumed to be constant.</a:t>
            </a:r>
          </a:p>
          <a:p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center trace is a straight line, which is what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Raoult's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law predicts for an ideal mixture. The top trace illustrates a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nonideal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mixture that has a positive deviation from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Raoult's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law, where the total combined vapor pressure of constituents, X and Y, is greater than what is predicted by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Raoult's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law. The top trace deviates sufficiently that there is a point on the curve where its 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0" tooltip="Tangent"/>
              </a:rPr>
              <a:t>tangent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is horizontal. Whenever a mixture has a positive deviation and has a point at which the tangent is horizontal, the composition at that point is a positive azeotrope.</a:t>
            </a:r>
            <a:r>
              <a:rPr lang="en-US" b="0" i="0" u="none" strike="noStrike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1"/>
              </a:rPr>
              <a:t>[12]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At that point the total vapor pressure is at a maximum. Likewise the bottom trace illustrates a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nonideal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mixture that has a negative deviation from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Raoult's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law, and at the composition where tangent to the trace is horizontal there is a negative azeotrope. This is also the point where total vapor pressure is minimum.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8597140" y="2789236"/>
                <a:ext cx="257153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7140" y="2789236"/>
                <a:ext cx="2571538" cy="461665"/>
              </a:xfrm>
              <a:prstGeom prst="rect">
                <a:avLst/>
              </a:prstGeom>
              <a:blipFill>
                <a:blip r:embed="rId42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8592562" y="3475553"/>
                <a:ext cx="33863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=(1−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2562" y="3475553"/>
                <a:ext cx="3386376" cy="461665"/>
              </a:xfrm>
              <a:prstGeom prst="rect">
                <a:avLst/>
              </a:prstGeom>
              <a:blipFill>
                <a:blip r:embed="rId4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8611899" y="4081203"/>
                <a:ext cx="33691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+(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1899" y="4081203"/>
                <a:ext cx="3369191" cy="461665"/>
              </a:xfrm>
              <a:prstGeom prst="rect">
                <a:avLst/>
              </a:prstGeom>
              <a:blipFill>
                <a:blip r:embed="rId4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tângulo 13"/>
          <p:cNvSpPr/>
          <p:nvPr/>
        </p:nvSpPr>
        <p:spPr>
          <a:xfrm>
            <a:off x="561725" y="144044"/>
            <a:ext cx="25804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i="1" u="sng" dirty="0">
                <a:solidFill>
                  <a:srgbClr val="FFFF00"/>
                </a:solidFill>
              </a:rPr>
              <a:t>Lei de </a:t>
            </a:r>
            <a:r>
              <a:rPr lang="pt-BR" sz="3200" b="1" i="1" u="sng" dirty="0" err="1">
                <a:solidFill>
                  <a:srgbClr val="FFFF00"/>
                </a:solidFill>
              </a:rPr>
              <a:t>Raoult</a:t>
            </a:r>
            <a:r>
              <a:rPr lang="pt-BR" sz="3200" b="1" i="1" u="sng" dirty="0">
                <a:solidFill>
                  <a:srgbClr val="FFFF00"/>
                </a:solidFill>
              </a:rPr>
              <a:t> </a:t>
            </a:r>
            <a:endParaRPr lang="pt-BR" sz="3200" i="1" dirty="0">
              <a:solidFill>
                <a:schemeClr val="bg1"/>
              </a:solidFill>
            </a:endParaRPr>
          </a:p>
        </p:txBody>
      </p:sp>
      <p:pic>
        <p:nvPicPr>
          <p:cNvPr id="15" name="Picture 2" descr="Resultado de imagem para raoult law"/>
          <p:cNvPicPr>
            <a:picLocks noChangeAspect="1" noChangeArrowheads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" r="6307"/>
          <a:stretch/>
        </p:blipFill>
        <p:spPr bwMode="auto">
          <a:xfrm>
            <a:off x="4426874" y="848230"/>
            <a:ext cx="4154624" cy="416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m para raoult law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25" y="848230"/>
            <a:ext cx="4133850" cy="416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/>
              <p:cNvSpPr txBox="1"/>
              <p:nvPr/>
            </p:nvSpPr>
            <p:spPr>
              <a:xfrm rot="2843077">
                <a:off x="1343009" y="2050887"/>
                <a:ext cx="16428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CaixaDeTex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843077">
                <a:off x="1343009" y="2050887"/>
                <a:ext cx="1642822" cy="461665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/>
              <p:cNvSpPr txBox="1"/>
              <p:nvPr/>
            </p:nvSpPr>
            <p:spPr>
              <a:xfrm rot="19274557">
                <a:off x="900331" y="3766599"/>
                <a:ext cx="15756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CaixaDeTex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274557">
                <a:off x="900331" y="3766599"/>
                <a:ext cx="1575688" cy="461665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ixaDeTexto 23"/>
              <p:cNvSpPr txBox="1"/>
              <p:nvPr/>
            </p:nvSpPr>
            <p:spPr>
              <a:xfrm>
                <a:off x="1355129" y="5090338"/>
                <a:ext cx="2179828" cy="477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𝑒𝑏𝑢</m:t>
                          </m:r>
                        </m:sub>
                      </m:sSub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𝑒𝑏𝑢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CaixaDeTexto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129" y="5090338"/>
                <a:ext cx="2179828" cy="477888"/>
              </a:xfrm>
              <a:prstGeom prst="rect">
                <a:avLst/>
              </a:prstGeom>
              <a:blipFill>
                <a:blip r:embed="rId49"/>
                <a:stretch>
                  <a:fillRect b="-128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ixaDeTexto 24"/>
              <p:cNvSpPr txBox="1"/>
              <p:nvPr/>
            </p:nvSpPr>
            <p:spPr>
              <a:xfrm rot="971051">
                <a:off x="1999671" y="1411270"/>
                <a:ext cx="19307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CaixaDeTex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971051">
                <a:off x="1999671" y="1411270"/>
                <a:ext cx="1930785" cy="461665"/>
              </a:xfrm>
              <a:prstGeom prst="rect">
                <a:avLst/>
              </a:prstGeom>
              <a:blipFill>
                <a:blip r:embed="rId5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ixaDeTexto 25"/>
              <p:cNvSpPr txBox="1"/>
              <p:nvPr/>
            </p:nvSpPr>
            <p:spPr>
              <a:xfrm rot="2843077">
                <a:off x="1343010" y="2050888"/>
                <a:ext cx="16428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CaixaDeTexto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843077">
                <a:off x="1343010" y="2050888"/>
                <a:ext cx="1642822" cy="461665"/>
              </a:xfrm>
              <a:prstGeom prst="rect">
                <a:avLst/>
              </a:prstGeom>
              <a:blipFill>
                <a:blip r:embed="rId5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ixaDeTexto 26"/>
              <p:cNvSpPr txBox="1"/>
              <p:nvPr/>
            </p:nvSpPr>
            <p:spPr>
              <a:xfrm rot="19274557">
                <a:off x="900332" y="3766600"/>
                <a:ext cx="15756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CaixaDeTexto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274557">
                <a:off x="900332" y="3766600"/>
                <a:ext cx="1575688" cy="461665"/>
              </a:xfrm>
              <a:prstGeom prst="rect">
                <a:avLst/>
              </a:prstGeom>
              <a:blipFill>
                <a:blip r:embed="rId5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ixaDeTexto 27"/>
              <p:cNvSpPr txBox="1"/>
              <p:nvPr/>
            </p:nvSpPr>
            <p:spPr>
              <a:xfrm rot="971051">
                <a:off x="1999672" y="1411271"/>
                <a:ext cx="19307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CaixaDeTexto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971051">
                <a:off x="1999672" y="1411271"/>
                <a:ext cx="1930785" cy="461665"/>
              </a:xfrm>
              <a:prstGeom prst="rect">
                <a:avLst/>
              </a:prstGeom>
              <a:blipFill>
                <a:blip r:embed="rId5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tângulo 28"/>
          <p:cNvSpPr/>
          <p:nvPr/>
        </p:nvSpPr>
        <p:spPr>
          <a:xfrm>
            <a:off x="5356917" y="5405732"/>
            <a:ext cx="6449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i="1" dirty="0">
                <a:solidFill>
                  <a:srgbClr val="FFFF00"/>
                </a:solidFill>
              </a:rPr>
              <a:t>misturas ideais – </a:t>
            </a:r>
            <a:r>
              <a:rPr lang="pt-BR" sz="2800" i="1" dirty="0">
                <a:solidFill>
                  <a:schemeClr val="bg1"/>
                </a:solidFill>
              </a:rPr>
              <a:t>onde não existe contribuição das forças intermoleculares</a:t>
            </a:r>
          </a:p>
        </p:txBody>
      </p:sp>
    </p:spTree>
    <p:extLst>
      <p:ext uri="{BB962C8B-B14F-4D97-AF65-F5344CB8AC3E}">
        <p14:creationId xmlns:p14="http://schemas.microsoft.com/office/powerpoint/2010/main" val="104533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98158" y="357229"/>
            <a:ext cx="44040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i="1" dirty="0">
                <a:solidFill>
                  <a:srgbClr val="FFC000"/>
                </a:solidFill>
              </a:rPr>
              <a:t>Misturas não ideais</a:t>
            </a:r>
          </a:p>
        </p:txBody>
      </p:sp>
      <p:sp>
        <p:nvSpPr>
          <p:cNvPr id="8" name="Retângulo 7"/>
          <p:cNvSpPr/>
          <p:nvPr/>
        </p:nvSpPr>
        <p:spPr>
          <a:xfrm>
            <a:off x="302317" y="1278232"/>
            <a:ext cx="6449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i="1" dirty="0">
                <a:solidFill>
                  <a:srgbClr val="FFC000"/>
                </a:solidFill>
              </a:rPr>
              <a:t>Misturas não ideais – </a:t>
            </a:r>
            <a:r>
              <a:rPr lang="pt-BR" sz="2800" i="1" dirty="0">
                <a:solidFill>
                  <a:schemeClr val="bg1"/>
                </a:solidFill>
              </a:rPr>
              <a:t>Onde existe contribuição das forças intermoleculares</a:t>
            </a:r>
          </a:p>
        </p:txBody>
      </p:sp>
      <p:pic>
        <p:nvPicPr>
          <p:cNvPr id="9" name="Picture 2" descr="Resultado de imagem para two components phase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17" y="2507011"/>
            <a:ext cx="5891873" cy="3715729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0" name="Conector de Seta Reta 9"/>
          <p:cNvCxnSpPr/>
          <p:nvPr/>
        </p:nvCxnSpPr>
        <p:spPr>
          <a:xfrm flipV="1">
            <a:off x="838200" y="3098800"/>
            <a:ext cx="4889500" cy="2120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>
            <a:off x="6435490" y="1068689"/>
            <a:ext cx="575651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i="1" dirty="0">
                <a:solidFill>
                  <a:schemeClr val="bg1"/>
                </a:solidFill>
              </a:rPr>
              <a:t>F=2-2+2=</a:t>
            </a:r>
            <a:r>
              <a:rPr lang="pt-BR" sz="3200" i="1" dirty="0">
                <a:solidFill>
                  <a:srgbClr val="FF0000"/>
                </a:solidFill>
              </a:rPr>
              <a:t>2</a:t>
            </a:r>
          </a:p>
          <a:p>
            <a:pPr algn="ctr"/>
            <a:r>
              <a:rPr lang="pt-BR" sz="3200" i="1" dirty="0">
                <a:solidFill>
                  <a:schemeClr val="bg1"/>
                </a:solidFill>
              </a:rPr>
              <a:t> Duas fases, Dois componentes </a:t>
            </a:r>
            <a:r>
              <a:rPr lang="pt-BR" sz="3200" i="1" dirty="0">
                <a:solidFill>
                  <a:schemeClr val="bg1"/>
                </a:solidFill>
                <a:sym typeface="Wingdings" panose="05000000000000000000" pitchFamily="2" charset="2"/>
              </a:rPr>
              <a:t> dois graus de liberdade.</a:t>
            </a:r>
          </a:p>
          <a:p>
            <a:pPr algn="ctr"/>
            <a:endParaRPr lang="pt-BR" sz="3200" i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algn="ctr"/>
            <a:r>
              <a:rPr lang="pt-BR" sz="3200" i="1" dirty="0">
                <a:solidFill>
                  <a:schemeClr val="bg1"/>
                </a:solidFill>
                <a:sym typeface="Wingdings" panose="05000000000000000000" pitchFamily="2" charset="2"/>
              </a:rPr>
              <a:t>Então podemos fixar a pressão e estudar a relação temperatura composição</a:t>
            </a:r>
          </a:p>
          <a:p>
            <a:pPr algn="ctr"/>
            <a:r>
              <a:rPr lang="pt-BR" sz="3200" i="1" dirty="0">
                <a:solidFill>
                  <a:schemeClr val="bg1"/>
                </a:solidFill>
                <a:sym typeface="Wingdings" panose="05000000000000000000" pitchFamily="2" charset="2"/>
              </a:rPr>
              <a:t>Sistema (</a:t>
            </a:r>
            <a:r>
              <a:rPr lang="pt-BR" sz="3200" i="1" dirty="0" err="1">
                <a:solidFill>
                  <a:schemeClr val="bg1"/>
                </a:solidFill>
                <a:sym typeface="Wingdings" panose="05000000000000000000" pitchFamily="2" charset="2"/>
              </a:rPr>
              <a:t>x,P,T</a:t>
            </a:r>
            <a:r>
              <a:rPr lang="pt-BR" sz="3200" i="1" dirty="0">
                <a:solidFill>
                  <a:schemeClr val="bg1"/>
                </a:solidFill>
                <a:sym typeface="Wingdings" panose="05000000000000000000" pitchFamily="2" charset="2"/>
              </a:rPr>
              <a:t>) </a:t>
            </a:r>
            <a:endParaRPr lang="pt-BR" sz="3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529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02317" y="342860"/>
            <a:ext cx="44040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i="1" dirty="0">
                <a:solidFill>
                  <a:srgbClr val="FFC000"/>
                </a:solidFill>
              </a:rPr>
              <a:t>Pressão de vapor</a:t>
            </a:r>
          </a:p>
        </p:txBody>
      </p:sp>
      <p:sp>
        <p:nvSpPr>
          <p:cNvPr id="8" name="Retângulo 7"/>
          <p:cNvSpPr/>
          <p:nvPr/>
        </p:nvSpPr>
        <p:spPr>
          <a:xfrm>
            <a:off x="302316" y="1278232"/>
            <a:ext cx="86010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i="1" dirty="0">
                <a:solidFill>
                  <a:schemeClr val="bg1"/>
                </a:solidFill>
              </a:rPr>
              <a:t>Como se constrói um gráfico destes?</a:t>
            </a:r>
          </a:p>
        </p:txBody>
      </p:sp>
      <p:pic>
        <p:nvPicPr>
          <p:cNvPr id="9" name="Picture 2" descr="Resultado de imagem para two components phase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18" y="2859935"/>
            <a:ext cx="4502774" cy="2839689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0" name="Conector de Seta Reta 9"/>
          <p:cNvCxnSpPr/>
          <p:nvPr/>
        </p:nvCxnSpPr>
        <p:spPr>
          <a:xfrm flipV="1">
            <a:off x="108955" y="3087380"/>
            <a:ext cx="4889500" cy="2120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023656"/>
              </p:ext>
            </p:extLst>
          </p:nvPr>
        </p:nvGraphicFramePr>
        <p:xfrm>
          <a:off x="5219700" y="2420824"/>
          <a:ext cx="2070100" cy="373600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647700">
                  <a:extLst>
                    <a:ext uri="{9D8B030D-6E8A-4147-A177-3AD203B41FA5}">
                      <a16:colId xmlns:a16="http://schemas.microsoft.com/office/drawing/2014/main" val="3597998705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1706659494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4019773424"/>
                    </a:ext>
                  </a:extLst>
                </a:gridCol>
              </a:tblGrid>
              <a:tr h="3113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T</a:t>
                      </a:r>
                      <a:endParaRPr lang="pt-BR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XH20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YH20 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145781"/>
                  </a:ext>
                </a:extLst>
              </a:tr>
              <a:tr h="3113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69,5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1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1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112080"/>
                  </a:ext>
                </a:extLst>
              </a:tr>
              <a:tr h="3113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76,1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0,77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0,998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142125"/>
                  </a:ext>
                </a:extLst>
              </a:tr>
              <a:tr h="3113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78,9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0,69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0,997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100562"/>
                  </a:ext>
                </a:extLst>
              </a:tr>
              <a:tr h="3113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83,1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0,6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0,99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209376"/>
                  </a:ext>
                </a:extLst>
              </a:tr>
              <a:tr h="3113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89,6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0,46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0,98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411772"/>
                  </a:ext>
                </a:extLst>
              </a:tr>
              <a:tr h="3113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103,1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0,27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0,94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736220"/>
                  </a:ext>
                </a:extLst>
              </a:tr>
              <a:tr h="3113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118,4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0,15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0,87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586226"/>
                  </a:ext>
                </a:extLst>
              </a:tr>
              <a:tr h="3113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128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0,1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0,78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8106"/>
                  </a:ext>
                </a:extLst>
              </a:tr>
              <a:tr h="3113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134,7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0,07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0,7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636482"/>
                  </a:ext>
                </a:extLst>
              </a:tr>
              <a:tr h="3113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145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0,03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0,53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89790"/>
                  </a:ext>
                </a:extLst>
              </a:tr>
              <a:tr h="171644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160,7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798361"/>
                  </a:ext>
                </a:extLst>
              </a:tr>
            </a:tbl>
          </a:graphicData>
        </a:graphic>
      </p:graphicFrame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0025370"/>
              </p:ext>
            </p:extLst>
          </p:nvPr>
        </p:nvGraphicFramePr>
        <p:xfrm>
          <a:off x="7518781" y="278134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etângulo 14"/>
          <p:cNvSpPr/>
          <p:nvPr/>
        </p:nvSpPr>
        <p:spPr>
          <a:xfrm>
            <a:off x="8509000" y="3173237"/>
            <a:ext cx="3365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i="1" dirty="0"/>
              <a:t>Fração molar da agua na fases de vapor</a:t>
            </a:r>
          </a:p>
          <a:p>
            <a:endParaRPr lang="pt-BR" sz="1400" i="1" dirty="0"/>
          </a:p>
        </p:txBody>
      </p:sp>
      <p:sp>
        <p:nvSpPr>
          <p:cNvPr id="16" name="Retângulo 15"/>
          <p:cNvSpPr/>
          <p:nvPr/>
        </p:nvSpPr>
        <p:spPr>
          <a:xfrm>
            <a:off x="5999747" y="559064"/>
            <a:ext cx="62114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i="1" dirty="0">
                <a:solidFill>
                  <a:schemeClr val="bg1"/>
                </a:solidFill>
              </a:rPr>
              <a:t>Exemplo: Mistura de etileno glicol –água 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8229600" y="4685060"/>
            <a:ext cx="3365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i="1" dirty="0"/>
              <a:t>Fração molar da agua na fases líquida</a:t>
            </a:r>
          </a:p>
          <a:p>
            <a:endParaRPr lang="pt-BR" sz="1400" i="1" dirty="0"/>
          </a:p>
        </p:txBody>
      </p:sp>
    </p:spTree>
    <p:extLst>
      <p:ext uri="{BB962C8B-B14F-4D97-AF65-F5344CB8AC3E}">
        <p14:creationId xmlns:p14="http://schemas.microsoft.com/office/powerpoint/2010/main" val="406067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5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9951351"/>
              </p:ext>
            </p:extLst>
          </p:nvPr>
        </p:nvGraphicFramePr>
        <p:xfrm>
          <a:off x="273176" y="117524"/>
          <a:ext cx="6667119" cy="4950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tângulo 2"/>
          <p:cNvSpPr/>
          <p:nvPr/>
        </p:nvSpPr>
        <p:spPr>
          <a:xfrm>
            <a:off x="844296" y="679333"/>
            <a:ext cx="3365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i="1" dirty="0"/>
              <a:t>Fração molar da agua na fase de vapor</a:t>
            </a:r>
          </a:p>
          <a:p>
            <a:endParaRPr lang="pt-BR" sz="1400" i="1" dirty="0"/>
          </a:p>
        </p:txBody>
      </p:sp>
      <p:sp>
        <p:nvSpPr>
          <p:cNvPr id="4" name="Retângulo 3"/>
          <p:cNvSpPr/>
          <p:nvPr/>
        </p:nvSpPr>
        <p:spPr>
          <a:xfrm>
            <a:off x="971296" y="3646844"/>
            <a:ext cx="3365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i="1" dirty="0"/>
              <a:t>Fração molar da agua na fase líquida</a:t>
            </a:r>
          </a:p>
          <a:p>
            <a:endParaRPr lang="pt-BR" sz="1400" i="1" dirty="0"/>
          </a:p>
        </p:txBody>
      </p:sp>
      <p:sp>
        <p:nvSpPr>
          <p:cNvPr id="8" name="Retângulo 7"/>
          <p:cNvSpPr/>
          <p:nvPr/>
        </p:nvSpPr>
        <p:spPr>
          <a:xfrm>
            <a:off x="3200144" y="5057261"/>
            <a:ext cx="36258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i="1" dirty="0">
                <a:solidFill>
                  <a:schemeClr val="bg1"/>
                </a:solidFill>
              </a:rPr>
              <a:t>Fração molar da agua (composto mais volátil )</a:t>
            </a:r>
          </a:p>
          <a:p>
            <a:endParaRPr lang="pt-BR" sz="1400" i="1" dirty="0">
              <a:solidFill>
                <a:schemeClr val="bg1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910840" y="5067807"/>
            <a:ext cx="21750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i="1" dirty="0" err="1">
                <a:solidFill>
                  <a:schemeClr val="bg1"/>
                </a:solidFill>
              </a:rPr>
              <a:t>Bp</a:t>
            </a:r>
            <a:r>
              <a:rPr lang="pt-BR" sz="1400" i="1" dirty="0">
                <a:solidFill>
                  <a:schemeClr val="bg1"/>
                </a:solidFill>
              </a:rPr>
              <a:t> Etileno glicol = 197, 3 </a:t>
            </a:r>
            <a:r>
              <a:rPr lang="pt-BR" sz="1400" i="1" dirty="0" err="1">
                <a:solidFill>
                  <a:schemeClr val="bg1"/>
                </a:solidFill>
              </a:rPr>
              <a:t>ºC</a:t>
            </a:r>
            <a:endParaRPr lang="pt-BR" sz="1400" i="1" dirty="0">
              <a:solidFill>
                <a:schemeClr val="bg1"/>
              </a:solidFill>
            </a:endParaRPr>
          </a:p>
          <a:p>
            <a:endParaRPr lang="pt-BR" sz="1400" i="1" dirty="0">
              <a:solidFill>
                <a:schemeClr val="bg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7315199" y="0"/>
            <a:ext cx="4743451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i="1" u="sng" dirty="0">
                <a:solidFill>
                  <a:schemeClr val="bg1"/>
                </a:solidFill>
              </a:rPr>
              <a:t>Composição 50%-50% água etileno glicol</a:t>
            </a:r>
          </a:p>
          <a:p>
            <a:r>
              <a:rPr lang="pt-BR" i="1" dirty="0">
                <a:solidFill>
                  <a:schemeClr val="bg1"/>
                </a:solidFill>
              </a:rPr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i="1" dirty="0">
                <a:solidFill>
                  <a:srgbClr val="FFFF00"/>
                </a:solidFill>
              </a:rPr>
              <a:t>Baixa temperatura </a:t>
            </a:r>
            <a:r>
              <a:rPr lang="pt-BR" i="1" dirty="0">
                <a:solidFill>
                  <a:schemeClr val="bg1"/>
                </a:solidFill>
              </a:rPr>
              <a:t>– está tudo na fase liquida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i="1" dirty="0">
                <a:solidFill>
                  <a:srgbClr val="FFFF00"/>
                </a:solidFill>
              </a:rPr>
              <a:t>A alta temperatura</a:t>
            </a:r>
            <a:r>
              <a:rPr lang="pt-BR" i="1" dirty="0">
                <a:solidFill>
                  <a:schemeClr val="bg1"/>
                </a:solidFill>
              </a:rPr>
              <a:t> - esta tudo na fase gasosa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i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i="1" dirty="0">
                <a:solidFill>
                  <a:schemeClr val="bg1"/>
                </a:solidFill>
              </a:rPr>
              <a:t>Nas intercepções temos o </a:t>
            </a:r>
            <a:r>
              <a:rPr lang="pt-BR" i="1" u="sng" dirty="0">
                <a:solidFill>
                  <a:srgbClr val="FFFF00"/>
                </a:solidFill>
              </a:rPr>
              <a:t>ponto de bolha </a:t>
            </a:r>
            <a:r>
              <a:rPr lang="pt-BR" i="1" dirty="0">
                <a:solidFill>
                  <a:schemeClr val="bg1"/>
                </a:solidFill>
              </a:rPr>
              <a:t>e o </a:t>
            </a:r>
            <a:r>
              <a:rPr lang="pt-BR" i="1" dirty="0">
                <a:solidFill>
                  <a:srgbClr val="FFFF00"/>
                </a:solidFill>
              </a:rPr>
              <a:t>ponto orvalho </a:t>
            </a:r>
            <a:r>
              <a:rPr lang="pt-BR" i="1" dirty="0">
                <a:solidFill>
                  <a:schemeClr val="bg1"/>
                </a:solidFill>
              </a:rPr>
              <a:t>(gota). Para cada composição vamos ter um ponto bolha e um ponto  ou um ponto gota diferente.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i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i="1" dirty="0">
                <a:solidFill>
                  <a:schemeClr val="bg1"/>
                </a:solidFill>
              </a:rPr>
              <a:t>As linhas denominam-se: </a:t>
            </a:r>
            <a:r>
              <a:rPr lang="pt-BR" i="1" dirty="0">
                <a:solidFill>
                  <a:srgbClr val="FFFF00"/>
                </a:solidFill>
              </a:rPr>
              <a:t>linha de saturação de vapor </a:t>
            </a:r>
            <a:r>
              <a:rPr lang="pt-BR" i="1" dirty="0">
                <a:solidFill>
                  <a:schemeClr val="bg1"/>
                </a:solidFill>
              </a:rPr>
              <a:t>e </a:t>
            </a:r>
            <a:r>
              <a:rPr lang="pt-BR" i="1" dirty="0">
                <a:solidFill>
                  <a:srgbClr val="FFFF00"/>
                </a:solidFill>
              </a:rPr>
              <a:t>linha de saturação de líquido</a:t>
            </a:r>
            <a:r>
              <a:rPr lang="pt-BR" i="1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i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i="1" dirty="0">
                <a:solidFill>
                  <a:schemeClr val="bg1"/>
                </a:solidFill>
              </a:rPr>
              <a:t>Entre as linhas temos a </a:t>
            </a:r>
            <a:r>
              <a:rPr lang="pt-BR" i="1" u="sng" dirty="0">
                <a:solidFill>
                  <a:srgbClr val="FFFF00"/>
                </a:solidFill>
              </a:rPr>
              <a:t>região de equilíbrio entre liquido e vapor</a:t>
            </a:r>
            <a:r>
              <a:rPr lang="pt-BR" i="1" dirty="0">
                <a:solidFill>
                  <a:schemeClr val="bg1"/>
                </a:solidFill>
              </a:rPr>
              <a:t>.</a:t>
            </a:r>
          </a:p>
          <a:p>
            <a:r>
              <a:rPr lang="pt-BR" i="1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i="1" dirty="0">
                <a:solidFill>
                  <a:schemeClr val="bg1"/>
                </a:solidFill>
              </a:rPr>
              <a:t>Ao longo das linhas de equilíbrio podemos sempre saber a composição de liquido e vapor do nosso componente mais volátil (</a:t>
            </a:r>
            <a:r>
              <a:rPr lang="pt-BR" i="1" dirty="0" err="1">
                <a:solidFill>
                  <a:schemeClr val="bg1"/>
                </a:solidFill>
              </a:rPr>
              <a:t>Tie</a:t>
            </a:r>
            <a:r>
              <a:rPr lang="pt-BR" i="1" dirty="0">
                <a:solidFill>
                  <a:schemeClr val="bg1"/>
                </a:solidFill>
              </a:rPr>
              <a:t> </a:t>
            </a:r>
            <a:r>
              <a:rPr lang="pt-BR" i="1" dirty="0" err="1">
                <a:solidFill>
                  <a:schemeClr val="bg1"/>
                </a:solidFill>
              </a:rPr>
              <a:t>lines</a:t>
            </a:r>
            <a:r>
              <a:rPr lang="pt-BR" i="1" dirty="0">
                <a:solidFill>
                  <a:schemeClr val="bg1"/>
                </a:solidFill>
              </a:rPr>
              <a:t>) </a:t>
            </a:r>
          </a:p>
          <a:p>
            <a:r>
              <a:rPr lang="pt-BR" i="1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18" name="Conector reto 17"/>
          <p:cNvCxnSpPr/>
          <p:nvPr/>
        </p:nvCxnSpPr>
        <p:spPr>
          <a:xfrm flipH="1">
            <a:off x="831596" y="1689608"/>
            <a:ext cx="29972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33" name="Agrupar 32"/>
          <p:cNvGrpSpPr/>
          <p:nvPr/>
        </p:nvGrpSpPr>
        <p:grpSpPr>
          <a:xfrm>
            <a:off x="4141278" y="1790318"/>
            <a:ext cx="1922746" cy="2319805"/>
            <a:chOff x="4141278" y="1790318"/>
            <a:chExt cx="1922746" cy="2319805"/>
          </a:xfrm>
        </p:grpSpPr>
        <p:sp>
          <p:nvSpPr>
            <p:cNvPr id="24" name="Retângulo 23"/>
            <p:cNvSpPr/>
            <p:nvPr/>
          </p:nvSpPr>
          <p:spPr>
            <a:xfrm rot="1450183">
              <a:off x="4360551" y="1790318"/>
              <a:ext cx="165402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400" i="1" dirty="0"/>
                <a:t>Linha de </a:t>
              </a:r>
              <a:r>
                <a:rPr lang="pt-BR" sz="1400" i="1" dirty="0" err="1"/>
                <a:t>sat</a:t>
              </a:r>
              <a:r>
                <a:rPr lang="pt-BR" sz="1400" i="1" dirty="0"/>
                <a:t>. vapor </a:t>
              </a:r>
            </a:p>
            <a:p>
              <a:endParaRPr lang="pt-BR" sz="1400" i="1" dirty="0"/>
            </a:p>
          </p:txBody>
        </p:sp>
        <p:sp>
          <p:nvSpPr>
            <p:cNvPr id="25" name="Retângulo 24"/>
            <p:cNvSpPr/>
            <p:nvPr/>
          </p:nvSpPr>
          <p:spPr>
            <a:xfrm rot="793641">
              <a:off x="4141278" y="3586903"/>
              <a:ext cx="192274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400" i="1" dirty="0"/>
                <a:t>Linha de </a:t>
              </a:r>
              <a:r>
                <a:rPr lang="pt-BR" sz="1400" i="1" dirty="0" err="1"/>
                <a:t>sat</a:t>
              </a:r>
              <a:r>
                <a:rPr lang="pt-BR" sz="1400" i="1" dirty="0"/>
                <a:t>. Liquido </a:t>
              </a:r>
            </a:p>
            <a:p>
              <a:endParaRPr lang="pt-BR" sz="1400" i="1" dirty="0"/>
            </a:p>
          </p:txBody>
        </p:sp>
      </p:grpSp>
      <p:sp>
        <p:nvSpPr>
          <p:cNvPr id="26" name="CaixaDeTexto 25"/>
          <p:cNvSpPr txBox="1"/>
          <p:nvPr/>
        </p:nvSpPr>
        <p:spPr>
          <a:xfrm rot="1052223">
            <a:off x="2626575" y="2378617"/>
            <a:ext cx="2404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Equilíbrio Liquido vapor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1299257" y="3264067"/>
            <a:ext cx="1922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i="1" dirty="0" err="1"/>
              <a:t>Tie</a:t>
            </a:r>
            <a:r>
              <a:rPr lang="pt-BR" sz="1400" i="1" dirty="0"/>
              <a:t> </a:t>
            </a:r>
            <a:r>
              <a:rPr lang="pt-BR" sz="1400" i="1" dirty="0" err="1"/>
              <a:t>Lines</a:t>
            </a:r>
            <a:r>
              <a:rPr lang="pt-BR" sz="1400" i="1" dirty="0"/>
              <a:t> </a:t>
            </a:r>
          </a:p>
          <a:p>
            <a:endParaRPr lang="pt-BR" sz="1400" i="1" dirty="0"/>
          </a:p>
        </p:txBody>
      </p:sp>
      <p:sp>
        <p:nvSpPr>
          <p:cNvPr id="28" name="Retângulo 27"/>
          <p:cNvSpPr/>
          <p:nvPr/>
        </p:nvSpPr>
        <p:spPr>
          <a:xfrm>
            <a:off x="1386619" y="1671192"/>
            <a:ext cx="1922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i="1" dirty="0" err="1"/>
              <a:t>Tie</a:t>
            </a:r>
            <a:r>
              <a:rPr lang="pt-BR" sz="1400" i="1" dirty="0"/>
              <a:t> </a:t>
            </a:r>
            <a:r>
              <a:rPr lang="pt-BR" sz="1400" i="1" dirty="0" err="1"/>
              <a:t>Lines</a:t>
            </a:r>
            <a:r>
              <a:rPr lang="pt-BR" sz="1400" i="1" dirty="0"/>
              <a:t> </a:t>
            </a:r>
          </a:p>
          <a:p>
            <a:endParaRPr lang="pt-BR" sz="1400" i="1" dirty="0"/>
          </a:p>
        </p:txBody>
      </p:sp>
      <p:grpSp>
        <p:nvGrpSpPr>
          <p:cNvPr id="32" name="Agrupar 31"/>
          <p:cNvGrpSpPr/>
          <p:nvPr/>
        </p:nvGrpSpPr>
        <p:grpSpPr>
          <a:xfrm>
            <a:off x="844296" y="641858"/>
            <a:ext cx="4737099" cy="4001344"/>
            <a:chOff x="844296" y="641858"/>
            <a:chExt cx="4737099" cy="4001344"/>
          </a:xfrm>
        </p:grpSpPr>
        <p:cxnSp>
          <p:nvCxnSpPr>
            <p:cNvPr id="12" name="Conector reto 11"/>
            <p:cNvCxnSpPr/>
            <p:nvPr/>
          </p:nvCxnSpPr>
          <p:spPr>
            <a:xfrm flipH="1" flipV="1">
              <a:off x="3828795" y="3607307"/>
              <a:ext cx="25401" cy="937281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Conector reto 14"/>
            <p:cNvCxnSpPr/>
            <p:nvPr/>
          </p:nvCxnSpPr>
          <p:spPr>
            <a:xfrm flipV="1">
              <a:off x="3841496" y="641858"/>
              <a:ext cx="12700" cy="104140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 flipH="1">
              <a:off x="844296" y="3607308"/>
              <a:ext cx="299720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0" name="Elipse 19"/>
            <p:cNvSpPr/>
            <p:nvPr/>
          </p:nvSpPr>
          <p:spPr>
            <a:xfrm>
              <a:off x="3710668" y="3486066"/>
              <a:ext cx="236255" cy="242483"/>
            </a:xfrm>
            <a:prstGeom prst="ellipse">
              <a:avLst/>
            </a:prstGeom>
            <a:solidFill>
              <a:schemeClr val="accent1">
                <a:alpha val="2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Elipse 22"/>
            <p:cNvSpPr/>
            <p:nvPr/>
          </p:nvSpPr>
          <p:spPr>
            <a:xfrm>
              <a:off x="3724844" y="1538529"/>
              <a:ext cx="236255" cy="242483"/>
            </a:xfrm>
            <a:prstGeom prst="ellipse">
              <a:avLst/>
            </a:prstGeom>
            <a:solidFill>
              <a:srgbClr val="FFFF00">
                <a:alpha val="29000"/>
              </a:srgb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/>
            <p:cNvSpPr/>
            <p:nvPr/>
          </p:nvSpPr>
          <p:spPr>
            <a:xfrm>
              <a:off x="3927371" y="1085109"/>
              <a:ext cx="165402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400" i="1" dirty="0"/>
                <a:t>Ponto Orvalho</a:t>
              </a:r>
            </a:p>
            <a:p>
              <a:endParaRPr lang="pt-BR" sz="1400" i="1" dirty="0"/>
            </a:p>
          </p:txBody>
        </p:sp>
        <p:sp>
          <p:nvSpPr>
            <p:cNvPr id="30" name="Retângulo 29"/>
            <p:cNvSpPr/>
            <p:nvPr/>
          </p:nvSpPr>
          <p:spPr>
            <a:xfrm>
              <a:off x="3828795" y="4119982"/>
              <a:ext cx="165402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400" i="1" dirty="0"/>
                <a:t>Ponto Bolha</a:t>
              </a:r>
            </a:p>
            <a:p>
              <a:endParaRPr lang="pt-BR" sz="1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2552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26" grpId="0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4874008"/>
              </p:ext>
            </p:extLst>
          </p:nvPr>
        </p:nvGraphicFramePr>
        <p:xfrm>
          <a:off x="273176" y="117524"/>
          <a:ext cx="6667119" cy="4950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tângulo 2"/>
          <p:cNvSpPr/>
          <p:nvPr/>
        </p:nvSpPr>
        <p:spPr>
          <a:xfrm>
            <a:off x="856996" y="903121"/>
            <a:ext cx="3365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i="1" dirty="0"/>
              <a:t>Fração molar da agua na fases de vapor</a:t>
            </a:r>
          </a:p>
          <a:p>
            <a:endParaRPr lang="pt-BR" sz="1400" i="1" dirty="0"/>
          </a:p>
        </p:txBody>
      </p:sp>
      <p:sp>
        <p:nvSpPr>
          <p:cNvPr id="4" name="Retângulo 3"/>
          <p:cNvSpPr/>
          <p:nvPr/>
        </p:nvSpPr>
        <p:spPr>
          <a:xfrm>
            <a:off x="971296" y="3646844"/>
            <a:ext cx="3365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i="1" dirty="0"/>
              <a:t>Fração molar da agua na fases líquida</a:t>
            </a:r>
          </a:p>
          <a:p>
            <a:endParaRPr lang="pt-BR" sz="1400" i="1" dirty="0"/>
          </a:p>
        </p:txBody>
      </p:sp>
      <p:sp>
        <p:nvSpPr>
          <p:cNvPr id="5" name="Retângulo 4"/>
          <p:cNvSpPr/>
          <p:nvPr/>
        </p:nvSpPr>
        <p:spPr>
          <a:xfrm>
            <a:off x="3200144" y="5057261"/>
            <a:ext cx="36258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i="1" dirty="0">
                <a:solidFill>
                  <a:schemeClr val="bg1"/>
                </a:solidFill>
              </a:rPr>
              <a:t>Fração molar da agua (composto mais volátil )</a:t>
            </a:r>
          </a:p>
          <a:p>
            <a:endParaRPr lang="pt-BR" sz="1400" i="1" dirty="0">
              <a:solidFill>
                <a:schemeClr val="bg1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910840" y="5067807"/>
            <a:ext cx="21750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i="1" dirty="0" err="1">
                <a:solidFill>
                  <a:schemeClr val="bg1"/>
                </a:solidFill>
              </a:rPr>
              <a:t>Bp</a:t>
            </a:r>
            <a:r>
              <a:rPr lang="pt-BR" sz="1400" i="1" dirty="0">
                <a:solidFill>
                  <a:schemeClr val="bg1"/>
                </a:solidFill>
              </a:rPr>
              <a:t> Etileno glicol = 197, 3 </a:t>
            </a:r>
            <a:r>
              <a:rPr lang="pt-BR" sz="1400" i="1" dirty="0" err="1">
                <a:solidFill>
                  <a:schemeClr val="bg1"/>
                </a:solidFill>
              </a:rPr>
              <a:t>ºC</a:t>
            </a:r>
            <a:endParaRPr lang="pt-BR" sz="1400" i="1" dirty="0">
              <a:solidFill>
                <a:schemeClr val="bg1"/>
              </a:solidFill>
            </a:endParaRPr>
          </a:p>
          <a:p>
            <a:endParaRPr lang="pt-BR" sz="1400" i="1" dirty="0">
              <a:solidFill>
                <a:schemeClr val="bg1"/>
              </a:solidFill>
            </a:endParaRPr>
          </a:p>
        </p:txBody>
      </p:sp>
      <p:cxnSp>
        <p:nvCxnSpPr>
          <p:cNvPr id="8" name="Conector reto 7"/>
          <p:cNvCxnSpPr/>
          <p:nvPr/>
        </p:nvCxnSpPr>
        <p:spPr>
          <a:xfrm flipV="1">
            <a:off x="3841496" y="641858"/>
            <a:ext cx="12700" cy="10414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H="1">
            <a:off x="831596" y="1689608"/>
            <a:ext cx="29972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flipH="1">
            <a:off x="844296" y="3607308"/>
            <a:ext cx="29972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Elipse 11"/>
          <p:cNvSpPr/>
          <p:nvPr/>
        </p:nvSpPr>
        <p:spPr>
          <a:xfrm>
            <a:off x="3724844" y="1538529"/>
            <a:ext cx="236255" cy="242483"/>
          </a:xfrm>
          <a:prstGeom prst="ellipse">
            <a:avLst/>
          </a:prstGeom>
          <a:solidFill>
            <a:srgbClr val="FFFF00">
              <a:alpha val="29000"/>
            </a:srgb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 rot="1450183">
            <a:off x="4360487" y="1792555"/>
            <a:ext cx="1654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i="1" dirty="0"/>
              <a:t>Linha de </a:t>
            </a:r>
            <a:r>
              <a:rPr lang="pt-BR" sz="1400" i="1" dirty="0" err="1"/>
              <a:t>sat</a:t>
            </a:r>
            <a:r>
              <a:rPr lang="pt-BR" sz="1400" i="1" dirty="0"/>
              <a:t>. vapor </a:t>
            </a:r>
          </a:p>
          <a:p>
            <a:endParaRPr lang="pt-BR" sz="1400" i="1" dirty="0"/>
          </a:p>
        </p:txBody>
      </p:sp>
      <p:sp>
        <p:nvSpPr>
          <p:cNvPr id="14" name="Retângulo 13"/>
          <p:cNvSpPr/>
          <p:nvPr/>
        </p:nvSpPr>
        <p:spPr>
          <a:xfrm rot="793641">
            <a:off x="4141278" y="3586903"/>
            <a:ext cx="1922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i="1" dirty="0"/>
              <a:t>Linha de </a:t>
            </a:r>
            <a:r>
              <a:rPr lang="pt-BR" sz="1400" i="1" dirty="0" err="1"/>
              <a:t>sat</a:t>
            </a:r>
            <a:r>
              <a:rPr lang="pt-BR" sz="1400" i="1" dirty="0"/>
              <a:t>. Liquido </a:t>
            </a:r>
          </a:p>
          <a:p>
            <a:endParaRPr lang="pt-BR" sz="1400" i="1" dirty="0"/>
          </a:p>
        </p:txBody>
      </p:sp>
      <p:sp>
        <p:nvSpPr>
          <p:cNvPr id="15" name="CaixaDeTexto 14"/>
          <p:cNvSpPr txBox="1"/>
          <p:nvPr/>
        </p:nvSpPr>
        <p:spPr>
          <a:xfrm rot="1052223">
            <a:off x="2626575" y="2378617"/>
            <a:ext cx="2404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Equilíbrio Liquido vapor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5935230" y="3284141"/>
            <a:ext cx="767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i="1" dirty="0">
                <a:solidFill>
                  <a:srgbClr val="00B050"/>
                </a:solidFill>
              </a:rPr>
              <a:t>0,97</a:t>
            </a:r>
          </a:p>
          <a:p>
            <a:endParaRPr lang="pt-BR" b="1" i="1" dirty="0">
              <a:solidFill>
                <a:srgbClr val="00B050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1386619" y="1671192"/>
            <a:ext cx="1922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i="1" dirty="0" err="1"/>
              <a:t>Tie</a:t>
            </a:r>
            <a:r>
              <a:rPr lang="pt-BR" sz="1400" i="1" dirty="0"/>
              <a:t> </a:t>
            </a:r>
            <a:r>
              <a:rPr lang="pt-BR" sz="1400" i="1" dirty="0" err="1"/>
              <a:t>Lines</a:t>
            </a:r>
            <a:r>
              <a:rPr lang="pt-BR" sz="1400" i="1" dirty="0"/>
              <a:t> </a:t>
            </a:r>
          </a:p>
          <a:p>
            <a:endParaRPr lang="pt-BR" sz="1400" i="1" dirty="0"/>
          </a:p>
        </p:txBody>
      </p:sp>
      <p:sp>
        <p:nvSpPr>
          <p:cNvPr id="18" name="Retângulo 17"/>
          <p:cNvSpPr/>
          <p:nvPr/>
        </p:nvSpPr>
        <p:spPr>
          <a:xfrm>
            <a:off x="7096768" y="309231"/>
            <a:ext cx="496798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i="1" u="sng" dirty="0">
                <a:solidFill>
                  <a:srgbClr val="FFC000"/>
                </a:solidFill>
              </a:rPr>
              <a:t>Composição 50%-50% água etileno glicol</a:t>
            </a:r>
            <a:endParaRPr lang="pt-BR" b="1" i="1" u="sng" dirty="0">
              <a:solidFill>
                <a:srgbClr val="FFC000"/>
              </a:solidFill>
            </a:endParaRPr>
          </a:p>
          <a:p>
            <a:r>
              <a:rPr lang="pt-BR" i="1" dirty="0">
                <a:solidFill>
                  <a:schemeClr val="bg1"/>
                </a:solidFill>
              </a:rPr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i="1" dirty="0">
                <a:solidFill>
                  <a:schemeClr val="bg1"/>
                </a:solidFill>
              </a:rPr>
              <a:t>Ao longo das linhas de equilíbrio podemos sempre saber a fração do nosso componente (mais volátil –H2O)  na fase gasosa e na fase liquida.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i="1" dirty="0">
                <a:solidFill>
                  <a:schemeClr val="bg1"/>
                </a:solidFill>
              </a:rPr>
              <a:t>Por exemplo, a fração molar de água na fase de vapor da mistura (50%:50%)  é de 0,97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i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i="1" dirty="0">
                <a:solidFill>
                  <a:schemeClr val="bg1"/>
                </a:solidFill>
              </a:rPr>
              <a:t> Quando subimos a temperatura para 105 </a:t>
            </a:r>
            <a:r>
              <a:rPr lang="pt-BR" i="1" dirty="0" err="1">
                <a:solidFill>
                  <a:schemeClr val="bg1"/>
                </a:solidFill>
              </a:rPr>
              <a:t>ºC</a:t>
            </a:r>
            <a:r>
              <a:rPr lang="pt-BR" i="1" dirty="0">
                <a:solidFill>
                  <a:schemeClr val="bg1"/>
                </a:solidFill>
              </a:rPr>
              <a:t>  a fração molar da agua na fase de vapor vai diminuir em ambas as fases.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i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i="1" dirty="0">
                <a:solidFill>
                  <a:schemeClr val="bg1"/>
                </a:solidFill>
              </a:rPr>
              <a:t>Amentar a Temperatura aumentamos a vaporização do composto menos volátil então a composição da fase gasosa vai diminuir.</a:t>
            </a:r>
          </a:p>
          <a:p>
            <a:endParaRPr lang="pt-BR" i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i="1" dirty="0">
                <a:solidFill>
                  <a:schemeClr val="bg1"/>
                </a:solidFill>
              </a:rPr>
              <a:t>No caso da fase líquida com o aumento da temperatura a água vai ter tendência em evaporar ainda mais logo a fase liquida</a:t>
            </a:r>
          </a:p>
          <a:p>
            <a:endParaRPr lang="pt-BR" i="1" dirty="0">
              <a:solidFill>
                <a:schemeClr val="bg1"/>
              </a:solidFill>
            </a:endParaRPr>
          </a:p>
        </p:txBody>
      </p:sp>
      <p:grpSp>
        <p:nvGrpSpPr>
          <p:cNvPr id="45" name="Agrupar 44"/>
          <p:cNvGrpSpPr/>
          <p:nvPr/>
        </p:nvGrpSpPr>
        <p:grpSpPr>
          <a:xfrm>
            <a:off x="3710668" y="3486066"/>
            <a:ext cx="2955946" cy="1058522"/>
            <a:chOff x="3710668" y="3486066"/>
            <a:chExt cx="2955946" cy="1058522"/>
          </a:xfrm>
        </p:grpSpPr>
        <p:cxnSp>
          <p:nvCxnSpPr>
            <p:cNvPr id="7" name="Conector reto 6"/>
            <p:cNvCxnSpPr/>
            <p:nvPr/>
          </p:nvCxnSpPr>
          <p:spPr>
            <a:xfrm flipH="1" flipV="1">
              <a:off x="3828795" y="3607307"/>
              <a:ext cx="25401" cy="937281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1" name="Elipse 10"/>
            <p:cNvSpPr/>
            <p:nvPr/>
          </p:nvSpPr>
          <p:spPr>
            <a:xfrm>
              <a:off x="3710668" y="3486066"/>
              <a:ext cx="236255" cy="242483"/>
            </a:xfrm>
            <a:prstGeom prst="ellipse">
              <a:avLst/>
            </a:prstGeom>
            <a:solidFill>
              <a:schemeClr val="accent1">
                <a:alpha val="2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0" name="Conector reto 19"/>
            <p:cNvCxnSpPr/>
            <p:nvPr/>
          </p:nvCxnSpPr>
          <p:spPr>
            <a:xfrm>
              <a:off x="3961099" y="3607307"/>
              <a:ext cx="2705515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/>
            <p:nvPr/>
          </p:nvCxnSpPr>
          <p:spPr>
            <a:xfrm>
              <a:off x="6666614" y="3646844"/>
              <a:ext cx="0" cy="89774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Agrupar 45"/>
          <p:cNvGrpSpPr/>
          <p:nvPr/>
        </p:nvGrpSpPr>
        <p:grpSpPr>
          <a:xfrm>
            <a:off x="2230107" y="2693844"/>
            <a:ext cx="4213377" cy="1826394"/>
            <a:chOff x="2270069" y="2707647"/>
            <a:chExt cx="4213377" cy="1826394"/>
          </a:xfrm>
        </p:grpSpPr>
        <p:cxnSp>
          <p:nvCxnSpPr>
            <p:cNvPr id="24" name="Conector reto 23"/>
            <p:cNvCxnSpPr/>
            <p:nvPr/>
          </p:nvCxnSpPr>
          <p:spPr>
            <a:xfrm>
              <a:off x="2407069" y="3087173"/>
              <a:ext cx="4061066" cy="23943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/>
            <p:cNvCxnSpPr/>
            <p:nvPr/>
          </p:nvCxnSpPr>
          <p:spPr>
            <a:xfrm>
              <a:off x="6461402" y="3139321"/>
              <a:ext cx="14394" cy="139472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tângulo 30"/>
            <p:cNvSpPr/>
            <p:nvPr/>
          </p:nvSpPr>
          <p:spPr>
            <a:xfrm>
              <a:off x="5715492" y="2756055"/>
              <a:ext cx="76795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b="1" i="1" dirty="0">
                  <a:solidFill>
                    <a:srgbClr val="00B050"/>
                  </a:solidFill>
                </a:rPr>
                <a:t>0,93</a:t>
              </a:r>
            </a:p>
            <a:p>
              <a:endParaRPr lang="pt-BR" b="1" i="1" dirty="0">
                <a:solidFill>
                  <a:srgbClr val="00B050"/>
                </a:solidFill>
              </a:endParaRPr>
            </a:p>
          </p:txBody>
        </p:sp>
        <p:cxnSp>
          <p:nvCxnSpPr>
            <p:cNvPr id="33" name="Conector reto 32"/>
            <p:cNvCxnSpPr/>
            <p:nvPr/>
          </p:nvCxnSpPr>
          <p:spPr>
            <a:xfrm>
              <a:off x="2445827" y="3110964"/>
              <a:ext cx="14394" cy="139472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tângulo 33"/>
            <p:cNvSpPr/>
            <p:nvPr/>
          </p:nvSpPr>
          <p:spPr>
            <a:xfrm>
              <a:off x="2270069" y="2707647"/>
              <a:ext cx="76795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b="1" i="1" dirty="0">
                  <a:solidFill>
                    <a:srgbClr val="0070C0"/>
                  </a:solidFill>
                </a:rPr>
                <a:t>0,26</a:t>
              </a:r>
            </a:p>
            <a:p>
              <a:endParaRPr lang="pt-BR" b="1" i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47" name="Agrupar 46"/>
          <p:cNvGrpSpPr/>
          <p:nvPr/>
        </p:nvGrpSpPr>
        <p:grpSpPr>
          <a:xfrm>
            <a:off x="1195380" y="1421375"/>
            <a:ext cx="4981115" cy="1728732"/>
            <a:chOff x="1195380" y="1421375"/>
            <a:chExt cx="4981115" cy="1728732"/>
          </a:xfrm>
        </p:grpSpPr>
        <p:cxnSp>
          <p:nvCxnSpPr>
            <p:cNvPr id="36" name="Conector de Seta Reta 35"/>
            <p:cNvCxnSpPr/>
            <p:nvPr/>
          </p:nvCxnSpPr>
          <p:spPr>
            <a:xfrm flipH="1" flipV="1">
              <a:off x="4801499" y="1421375"/>
              <a:ext cx="1374996" cy="784056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de Seta Reta 36"/>
            <p:cNvCxnSpPr/>
            <p:nvPr/>
          </p:nvCxnSpPr>
          <p:spPr>
            <a:xfrm flipH="1" flipV="1">
              <a:off x="1195380" y="2251732"/>
              <a:ext cx="931108" cy="89837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Agrupar 47"/>
          <p:cNvGrpSpPr/>
          <p:nvPr/>
        </p:nvGrpSpPr>
        <p:grpSpPr>
          <a:xfrm>
            <a:off x="3685034" y="699093"/>
            <a:ext cx="2112892" cy="3824122"/>
            <a:chOff x="3685034" y="699093"/>
            <a:chExt cx="2112892" cy="3824122"/>
          </a:xfrm>
        </p:grpSpPr>
        <p:sp>
          <p:nvSpPr>
            <p:cNvPr id="42" name="CaixaDeTexto 41"/>
            <p:cNvSpPr txBox="1"/>
            <p:nvPr/>
          </p:nvSpPr>
          <p:spPr>
            <a:xfrm rot="1052223">
              <a:off x="3685034" y="2079689"/>
              <a:ext cx="9963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>
                  <a:solidFill>
                    <a:srgbClr val="FF0000"/>
                  </a:solidFill>
                </a:rPr>
                <a:t>2 FASES</a:t>
              </a:r>
            </a:p>
          </p:txBody>
        </p:sp>
        <p:sp>
          <p:nvSpPr>
            <p:cNvPr id="43" name="CaixaDeTexto 42"/>
            <p:cNvSpPr txBox="1"/>
            <p:nvPr/>
          </p:nvSpPr>
          <p:spPr>
            <a:xfrm rot="1052223">
              <a:off x="4014828" y="699093"/>
              <a:ext cx="17610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>
                  <a:solidFill>
                    <a:srgbClr val="FF0000"/>
                  </a:solidFill>
                </a:rPr>
                <a:t>1 FASE- VAPOR</a:t>
              </a:r>
            </a:p>
          </p:txBody>
        </p:sp>
        <p:sp>
          <p:nvSpPr>
            <p:cNvPr id="44" name="CaixaDeTexto 43"/>
            <p:cNvSpPr txBox="1"/>
            <p:nvPr/>
          </p:nvSpPr>
          <p:spPr>
            <a:xfrm rot="1052223">
              <a:off x="3859703" y="4123105"/>
              <a:ext cx="19382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>
                  <a:solidFill>
                    <a:srgbClr val="FF0000"/>
                  </a:solidFill>
                </a:rPr>
                <a:t>1 FASE- LÍQUIDO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002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3152669"/>
              </p:ext>
            </p:extLst>
          </p:nvPr>
        </p:nvGraphicFramePr>
        <p:xfrm>
          <a:off x="273176" y="117524"/>
          <a:ext cx="6667119" cy="4950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tângulo 4"/>
          <p:cNvSpPr/>
          <p:nvPr/>
        </p:nvSpPr>
        <p:spPr>
          <a:xfrm>
            <a:off x="3200144" y="5057261"/>
            <a:ext cx="36258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i="1" dirty="0">
                <a:solidFill>
                  <a:schemeClr val="bg1"/>
                </a:solidFill>
              </a:rPr>
              <a:t>Fração molar da agua (composto mais volátil )</a:t>
            </a:r>
          </a:p>
          <a:p>
            <a:endParaRPr lang="pt-BR" sz="1400" i="1" dirty="0">
              <a:solidFill>
                <a:schemeClr val="bg1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910840" y="5067807"/>
            <a:ext cx="21750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i="1" dirty="0" err="1">
                <a:solidFill>
                  <a:schemeClr val="bg1"/>
                </a:solidFill>
              </a:rPr>
              <a:t>Bp</a:t>
            </a:r>
            <a:r>
              <a:rPr lang="pt-BR" sz="1400" i="1" dirty="0">
                <a:solidFill>
                  <a:schemeClr val="bg1"/>
                </a:solidFill>
              </a:rPr>
              <a:t> Etileno glicol = 197, 3 </a:t>
            </a:r>
            <a:r>
              <a:rPr lang="pt-BR" sz="1400" i="1" dirty="0" err="1">
                <a:solidFill>
                  <a:schemeClr val="bg1"/>
                </a:solidFill>
              </a:rPr>
              <a:t>ºC</a:t>
            </a:r>
            <a:endParaRPr lang="pt-BR" sz="1400" i="1" dirty="0">
              <a:solidFill>
                <a:schemeClr val="bg1"/>
              </a:solidFill>
            </a:endParaRPr>
          </a:p>
          <a:p>
            <a:endParaRPr lang="pt-BR" sz="1400" i="1" dirty="0">
              <a:solidFill>
                <a:schemeClr val="bg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 rot="1450183">
            <a:off x="4360487" y="1792555"/>
            <a:ext cx="1654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i="1" dirty="0"/>
              <a:t>Linha de </a:t>
            </a:r>
            <a:r>
              <a:rPr lang="pt-BR" sz="1400" i="1" dirty="0" err="1"/>
              <a:t>sat</a:t>
            </a:r>
            <a:r>
              <a:rPr lang="pt-BR" sz="1400" i="1" dirty="0"/>
              <a:t>. vapor </a:t>
            </a:r>
          </a:p>
          <a:p>
            <a:endParaRPr lang="pt-BR" sz="1400" i="1" dirty="0"/>
          </a:p>
        </p:txBody>
      </p:sp>
      <p:sp>
        <p:nvSpPr>
          <p:cNvPr id="14" name="Retângulo 13"/>
          <p:cNvSpPr/>
          <p:nvPr/>
        </p:nvSpPr>
        <p:spPr>
          <a:xfrm rot="793641">
            <a:off x="4141278" y="3863350"/>
            <a:ext cx="1922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i="1" dirty="0"/>
              <a:t>Linha de </a:t>
            </a:r>
            <a:r>
              <a:rPr lang="pt-BR" sz="1400" i="1" dirty="0" err="1"/>
              <a:t>sat</a:t>
            </a:r>
            <a:r>
              <a:rPr lang="pt-BR" sz="1400" i="1" dirty="0"/>
              <a:t>. Liquido </a:t>
            </a:r>
          </a:p>
          <a:p>
            <a:endParaRPr lang="pt-BR" sz="1400" i="1" dirty="0"/>
          </a:p>
        </p:txBody>
      </p:sp>
      <p:sp>
        <p:nvSpPr>
          <p:cNvPr id="17" name="Retângulo 16"/>
          <p:cNvSpPr/>
          <p:nvPr/>
        </p:nvSpPr>
        <p:spPr>
          <a:xfrm>
            <a:off x="1386619" y="1671192"/>
            <a:ext cx="1922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i="1" dirty="0" err="1"/>
              <a:t>Tie</a:t>
            </a:r>
            <a:r>
              <a:rPr lang="pt-BR" sz="1400" i="1" dirty="0"/>
              <a:t> </a:t>
            </a:r>
            <a:r>
              <a:rPr lang="pt-BR" sz="1400" i="1" dirty="0" err="1"/>
              <a:t>Lines</a:t>
            </a:r>
            <a:r>
              <a:rPr lang="pt-BR" sz="1400" i="1" dirty="0"/>
              <a:t> </a:t>
            </a:r>
          </a:p>
          <a:p>
            <a:endParaRPr lang="pt-BR" sz="1400" i="1" dirty="0"/>
          </a:p>
        </p:txBody>
      </p:sp>
      <p:sp>
        <p:nvSpPr>
          <p:cNvPr id="18" name="Retângulo 17"/>
          <p:cNvSpPr/>
          <p:nvPr/>
        </p:nvSpPr>
        <p:spPr>
          <a:xfrm>
            <a:off x="7096768" y="309231"/>
            <a:ext cx="496798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i="1" u="sng" dirty="0">
                <a:solidFill>
                  <a:srgbClr val="FFC000"/>
                </a:solidFill>
              </a:rPr>
              <a:t>Composição 50%-50% água etileno glicol</a:t>
            </a:r>
            <a:endParaRPr lang="pt-BR" b="1" i="1" u="sng" dirty="0">
              <a:solidFill>
                <a:srgbClr val="FFC000"/>
              </a:solidFill>
            </a:endParaRPr>
          </a:p>
          <a:p>
            <a:r>
              <a:rPr lang="pt-BR" i="1" dirty="0">
                <a:solidFill>
                  <a:schemeClr val="bg1"/>
                </a:solidFill>
              </a:rPr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i="1" dirty="0">
                <a:solidFill>
                  <a:schemeClr val="bg1"/>
                </a:solidFill>
              </a:rPr>
              <a:t>Ponto interessante é que podemos saber a fração molar do composto mais volátil (H2O) em qualquer composição bastando para isso traçar uma linha (</a:t>
            </a:r>
            <a:r>
              <a:rPr lang="pt-BR" i="1" dirty="0" err="1">
                <a:solidFill>
                  <a:schemeClr val="bg1"/>
                </a:solidFill>
              </a:rPr>
              <a:t>tie</a:t>
            </a:r>
            <a:r>
              <a:rPr lang="pt-BR" i="1" dirty="0">
                <a:solidFill>
                  <a:schemeClr val="bg1"/>
                </a:solidFill>
              </a:rPr>
              <a:t> </a:t>
            </a:r>
            <a:r>
              <a:rPr lang="pt-BR" i="1" dirty="0" err="1">
                <a:solidFill>
                  <a:schemeClr val="bg1"/>
                </a:solidFill>
              </a:rPr>
              <a:t>line</a:t>
            </a:r>
            <a:r>
              <a:rPr lang="pt-BR" i="1" dirty="0">
                <a:solidFill>
                  <a:schemeClr val="bg1"/>
                </a:solidFill>
              </a:rPr>
              <a:t>) entre as duas curvas de saturação.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i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i="1" dirty="0">
                <a:solidFill>
                  <a:schemeClr val="bg1"/>
                </a:solidFill>
              </a:rPr>
              <a:t>Neste caso podemos definir 3 pontos. Como M está mais perto da curva de saturação de liquido então a fração molar de liquido deverá ser ainda substancial.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i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i="1" dirty="0">
                <a:solidFill>
                  <a:schemeClr val="bg1"/>
                </a:solidFill>
              </a:rPr>
              <a:t>Existe 1,8 vezes mais liquido do que vapor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i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i="1" dirty="0">
              <a:solidFill>
                <a:schemeClr val="bg1"/>
              </a:solidFill>
            </a:endParaRPr>
          </a:p>
          <a:p>
            <a:endParaRPr lang="pt-BR" i="1" dirty="0">
              <a:solidFill>
                <a:schemeClr val="bg1"/>
              </a:solidFill>
            </a:endParaRPr>
          </a:p>
        </p:txBody>
      </p:sp>
      <p:sp>
        <p:nvSpPr>
          <p:cNvPr id="28" name="CaixaDeTexto 27"/>
          <p:cNvSpPr txBox="1"/>
          <p:nvPr/>
        </p:nvSpPr>
        <p:spPr>
          <a:xfrm rot="1052223">
            <a:off x="3685034" y="2079689"/>
            <a:ext cx="996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</a:rPr>
              <a:t>2 FASES</a:t>
            </a:r>
          </a:p>
        </p:txBody>
      </p:sp>
      <p:sp>
        <p:nvSpPr>
          <p:cNvPr id="29" name="CaixaDeTexto 28"/>
          <p:cNvSpPr txBox="1"/>
          <p:nvPr/>
        </p:nvSpPr>
        <p:spPr>
          <a:xfrm rot="1052223">
            <a:off x="4014828" y="699093"/>
            <a:ext cx="1761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</a:rPr>
              <a:t>1 FASE- VAPOR</a:t>
            </a:r>
          </a:p>
        </p:txBody>
      </p:sp>
      <p:sp>
        <p:nvSpPr>
          <p:cNvPr id="30" name="CaixaDeTexto 29"/>
          <p:cNvSpPr txBox="1"/>
          <p:nvPr/>
        </p:nvSpPr>
        <p:spPr>
          <a:xfrm rot="1052223">
            <a:off x="3859703" y="4123105"/>
            <a:ext cx="1938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</a:rPr>
              <a:t>1 FASE- LÍQUIDO</a:t>
            </a:r>
          </a:p>
        </p:txBody>
      </p:sp>
      <p:sp>
        <p:nvSpPr>
          <p:cNvPr id="31" name="Elipse 30"/>
          <p:cNvSpPr/>
          <p:nvPr/>
        </p:nvSpPr>
        <p:spPr>
          <a:xfrm>
            <a:off x="3710668" y="2943801"/>
            <a:ext cx="236255" cy="242483"/>
          </a:xfrm>
          <a:prstGeom prst="ellipse">
            <a:avLst/>
          </a:prstGeom>
          <a:solidFill>
            <a:srgbClr val="92D05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Elipse 36"/>
          <p:cNvSpPr/>
          <p:nvPr/>
        </p:nvSpPr>
        <p:spPr>
          <a:xfrm>
            <a:off x="6319195" y="2968605"/>
            <a:ext cx="236255" cy="242483"/>
          </a:xfrm>
          <a:prstGeom prst="ellipse">
            <a:avLst/>
          </a:prstGeom>
          <a:solidFill>
            <a:srgbClr val="92D05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39"/>
          <p:cNvSpPr txBox="1"/>
          <p:nvPr/>
        </p:nvSpPr>
        <p:spPr>
          <a:xfrm>
            <a:off x="2251666" y="2514764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6277254" y="2530809"/>
            <a:ext cx="328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ixaDeTexto 42"/>
              <p:cNvSpPr txBox="1"/>
              <p:nvPr/>
            </p:nvSpPr>
            <p:spPr>
              <a:xfrm>
                <a:off x="7243323" y="5000088"/>
                <a:ext cx="4674869" cy="1017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num>
                        <m:den>
                          <m:r>
                            <a:rPr lang="pt-BR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den>
                      </m:f>
                      <m:r>
                        <a:rPr lang="pt-BR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𝑩𝑴</m:t>
                          </m:r>
                        </m:num>
                        <m:den>
                          <m:r>
                            <a:rPr lang="pt-BR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𝑴𝑨</m:t>
                          </m:r>
                        </m:den>
                      </m:f>
                      <m:r>
                        <a:rPr lang="pt-BR" sz="20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pt-BR" sz="2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𝟗𝟑</m:t>
                          </m:r>
                          <m:r>
                            <a:rPr lang="pt-BR" sz="2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pt-BR" sz="2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pt-BR" sz="2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pt-BR" sz="2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pt-BR" sz="2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pt-BR" sz="2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𝟐𝟔</m:t>
                          </m:r>
                        </m:den>
                      </m:f>
                      <m:r>
                        <a:rPr lang="pt-BR" sz="20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pt-BR" sz="2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𝟒𝟑</m:t>
                          </m:r>
                        </m:num>
                        <m:den>
                          <m:r>
                            <a:rPr lang="pt-BR" sz="2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pt-BR" sz="2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pt-BR" sz="20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pt-BR" sz="20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20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pt-BR" sz="2000" b="1" dirty="0">
                  <a:solidFill>
                    <a:schemeClr val="bg1"/>
                  </a:solidFill>
                </a:endParaRPr>
              </a:p>
              <a:p>
                <a:endParaRPr lang="pt-BR" sz="2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3" name="CaixaDeTexto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323" y="5000088"/>
                <a:ext cx="4674869" cy="10171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Agrupar 45"/>
          <p:cNvGrpSpPr/>
          <p:nvPr/>
        </p:nvGrpSpPr>
        <p:grpSpPr>
          <a:xfrm>
            <a:off x="2155896" y="2281966"/>
            <a:ext cx="4734775" cy="2244165"/>
            <a:chOff x="2155896" y="2281966"/>
            <a:chExt cx="4734775" cy="2244165"/>
          </a:xfrm>
        </p:grpSpPr>
        <p:cxnSp>
          <p:nvCxnSpPr>
            <p:cNvPr id="21" name="Conector reto 20"/>
            <p:cNvCxnSpPr/>
            <p:nvPr/>
          </p:nvCxnSpPr>
          <p:spPr>
            <a:xfrm>
              <a:off x="2407069" y="3055274"/>
              <a:ext cx="4061066" cy="23943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to 31"/>
            <p:cNvCxnSpPr/>
            <p:nvPr/>
          </p:nvCxnSpPr>
          <p:spPr>
            <a:xfrm>
              <a:off x="3828796" y="3050131"/>
              <a:ext cx="20753" cy="147600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/>
            <p:cNvCxnSpPr/>
            <p:nvPr/>
          </p:nvCxnSpPr>
          <p:spPr>
            <a:xfrm>
              <a:off x="6440136" y="3086156"/>
              <a:ext cx="14394" cy="139472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/>
            <p:cNvCxnSpPr/>
            <p:nvPr/>
          </p:nvCxnSpPr>
          <p:spPr>
            <a:xfrm>
              <a:off x="2413928" y="3047166"/>
              <a:ext cx="4883" cy="143371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Elipse 37"/>
            <p:cNvSpPr/>
            <p:nvPr/>
          </p:nvSpPr>
          <p:spPr>
            <a:xfrm>
              <a:off x="2302744" y="2943801"/>
              <a:ext cx="236255" cy="242483"/>
            </a:xfrm>
            <a:prstGeom prst="ellipse">
              <a:avLst/>
            </a:prstGeom>
            <a:solidFill>
              <a:srgbClr val="92D050">
                <a:alpha val="2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CaixaDeTexto 40"/>
            <p:cNvSpPr txBox="1"/>
            <p:nvPr/>
          </p:nvSpPr>
          <p:spPr>
            <a:xfrm>
              <a:off x="3658710" y="2539572"/>
              <a:ext cx="4090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>
                  <a:solidFill>
                    <a:srgbClr val="FF0000"/>
                  </a:solidFill>
                </a:rPr>
                <a:t>M</a:t>
              </a:r>
            </a:p>
          </p:txBody>
        </p:sp>
        <p:sp>
          <p:nvSpPr>
            <p:cNvPr id="44" name="Retângulo 43"/>
            <p:cNvSpPr/>
            <p:nvPr/>
          </p:nvSpPr>
          <p:spPr>
            <a:xfrm>
              <a:off x="6122717" y="2289126"/>
              <a:ext cx="76795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b="1" i="1" dirty="0">
                  <a:solidFill>
                    <a:schemeClr val="accent2">
                      <a:lumMod val="75000"/>
                    </a:schemeClr>
                  </a:solidFill>
                </a:rPr>
                <a:t>0,93</a:t>
              </a:r>
            </a:p>
            <a:p>
              <a:endParaRPr lang="pt-BR" b="1" i="1" dirty="0">
                <a:solidFill>
                  <a:srgbClr val="00B050"/>
                </a:solidFill>
              </a:endParaRPr>
            </a:p>
          </p:txBody>
        </p:sp>
        <p:sp>
          <p:nvSpPr>
            <p:cNvPr id="45" name="Retângulo 44"/>
            <p:cNvSpPr/>
            <p:nvPr/>
          </p:nvSpPr>
          <p:spPr>
            <a:xfrm>
              <a:off x="2155896" y="2281966"/>
              <a:ext cx="76795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b="1" i="1" dirty="0">
                  <a:solidFill>
                    <a:srgbClr val="0070C0"/>
                  </a:solidFill>
                </a:rPr>
                <a:t>0,26</a:t>
              </a:r>
            </a:p>
            <a:p>
              <a:endParaRPr lang="pt-BR" b="1" i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045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1241" y="260648"/>
            <a:ext cx="5832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b="1" dirty="0">
                <a:solidFill>
                  <a:schemeClr val="bg1"/>
                </a:solidFill>
              </a:rPr>
              <a:t>Aulas – Equilibrio de fases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802094" y="6021288"/>
            <a:ext cx="21435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b="1" dirty="0">
                <a:solidFill>
                  <a:schemeClr val="bg1"/>
                </a:solidFill>
              </a:rPr>
              <a:t>QFL 0464</a:t>
            </a:r>
          </a:p>
        </p:txBody>
      </p:sp>
      <p:sp>
        <p:nvSpPr>
          <p:cNvPr id="3" name="AutoShape 2" descr="Resultado de imagem para equilibrium symbol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6" name="Picture 2" descr="Resultado de imagem para equilibrium symb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37" y="1097191"/>
            <a:ext cx="4924097" cy="492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386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8611575"/>
              </p:ext>
            </p:extLst>
          </p:nvPr>
        </p:nvGraphicFramePr>
        <p:xfrm>
          <a:off x="273176" y="117524"/>
          <a:ext cx="6667119" cy="4950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tângulo 2"/>
          <p:cNvSpPr/>
          <p:nvPr/>
        </p:nvSpPr>
        <p:spPr>
          <a:xfrm>
            <a:off x="3200144" y="5057261"/>
            <a:ext cx="36258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i="1" dirty="0">
                <a:solidFill>
                  <a:schemeClr val="bg1"/>
                </a:solidFill>
              </a:rPr>
              <a:t>Fração molar da agua (composto mais volátil )</a:t>
            </a:r>
          </a:p>
          <a:p>
            <a:endParaRPr lang="pt-BR" sz="1400" i="1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910840" y="5067807"/>
            <a:ext cx="21750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i="1" dirty="0" err="1">
                <a:solidFill>
                  <a:schemeClr val="bg1"/>
                </a:solidFill>
              </a:rPr>
              <a:t>Bp</a:t>
            </a:r>
            <a:r>
              <a:rPr lang="pt-BR" sz="1400" i="1" dirty="0">
                <a:solidFill>
                  <a:schemeClr val="bg1"/>
                </a:solidFill>
              </a:rPr>
              <a:t> Etileno glicol = 197, 3 </a:t>
            </a:r>
            <a:r>
              <a:rPr lang="pt-BR" sz="1400" i="1" dirty="0" err="1">
                <a:solidFill>
                  <a:schemeClr val="bg1"/>
                </a:solidFill>
              </a:rPr>
              <a:t>ºC</a:t>
            </a:r>
            <a:endParaRPr lang="pt-BR" sz="1400" i="1" dirty="0">
              <a:solidFill>
                <a:schemeClr val="bg1"/>
              </a:solidFill>
            </a:endParaRPr>
          </a:p>
          <a:p>
            <a:endParaRPr lang="pt-BR" sz="1400" i="1" dirty="0">
              <a:solidFill>
                <a:schemeClr val="bg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 rot="1450183">
            <a:off x="4360487" y="1792555"/>
            <a:ext cx="1654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i="1" dirty="0"/>
              <a:t>Linha de </a:t>
            </a:r>
            <a:r>
              <a:rPr lang="pt-BR" sz="1400" i="1" dirty="0" err="1"/>
              <a:t>sat</a:t>
            </a:r>
            <a:r>
              <a:rPr lang="pt-BR" sz="1400" i="1" dirty="0"/>
              <a:t>. vapor </a:t>
            </a:r>
          </a:p>
          <a:p>
            <a:endParaRPr lang="pt-BR" sz="1400" i="1" dirty="0"/>
          </a:p>
        </p:txBody>
      </p:sp>
      <p:sp>
        <p:nvSpPr>
          <p:cNvPr id="6" name="Retângulo 5"/>
          <p:cNvSpPr/>
          <p:nvPr/>
        </p:nvSpPr>
        <p:spPr>
          <a:xfrm rot="793641">
            <a:off x="4141278" y="3863350"/>
            <a:ext cx="1922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i="1" dirty="0"/>
              <a:t>Linha de </a:t>
            </a:r>
            <a:r>
              <a:rPr lang="pt-BR" sz="1400" i="1" dirty="0" err="1"/>
              <a:t>sat</a:t>
            </a:r>
            <a:r>
              <a:rPr lang="pt-BR" sz="1400" i="1" dirty="0"/>
              <a:t>. Liquido </a:t>
            </a:r>
          </a:p>
          <a:p>
            <a:endParaRPr lang="pt-BR" sz="1400" i="1" dirty="0"/>
          </a:p>
        </p:txBody>
      </p:sp>
      <p:sp>
        <p:nvSpPr>
          <p:cNvPr id="9" name="CaixaDeTexto 8"/>
          <p:cNvSpPr txBox="1"/>
          <p:nvPr/>
        </p:nvSpPr>
        <p:spPr>
          <a:xfrm rot="1052223">
            <a:off x="4014828" y="699093"/>
            <a:ext cx="1761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</a:rPr>
              <a:t>1 FASE- VAPOR</a:t>
            </a:r>
          </a:p>
        </p:txBody>
      </p:sp>
      <p:sp>
        <p:nvSpPr>
          <p:cNvPr id="10" name="CaixaDeTexto 9"/>
          <p:cNvSpPr txBox="1"/>
          <p:nvPr/>
        </p:nvSpPr>
        <p:spPr>
          <a:xfrm rot="1052223">
            <a:off x="3859703" y="4123105"/>
            <a:ext cx="1938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</a:rPr>
              <a:t>1 FASE- LÍQUIDO</a:t>
            </a:r>
          </a:p>
        </p:txBody>
      </p:sp>
      <p:cxnSp>
        <p:nvCxnSpPr>
          <p:cNvPr id="16" name="Conector reto 15"/>
          <p:cNvCxnSpPr/>
          <p:nvPr/>
        </p:nvCxnSpPr>
        <p:spPr>
          <a:xfrm>
            <a:off x="2352481" y="3055274"/>
            <a:ext cx="4061066" cy="2394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>
            <a:off x="1924334" y="2714581"/>
            <a:ext cx="4228363" cy="1581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>
            <a:off x="2147831" y="2860038"/>
            <a:ext cx="4125423" cy="2276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1728716" y="2542600"/>
            <a:ext cx="4278666" cy="2878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>
            <a:off x="1598982" y="2361075"/>
            <a:ext cx="4061066" cy="2394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>
            <a:off x="1278110" y="2043806"/>
            <a:ext cx="3747529" cy="31908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1182806" y="1889349"/>
            <a:ext cx="3381826" cy="154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>
            <a:off x="1414818" y="2205354"/>
            <a:ext cx="3924358" cy="9058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ângulo 36"/>
          <p:cNvSpPr/>
          <p:nvPr/>
        </p:nvSpPr>
        <p:spPr>
          <a:xfrm>
            <a:off x="5977626" y="3178502"/>
            <a:ext cx="7679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i="1" dirty="0">
                <a:solidFill>
                  <a:schemeClr val="accent2">
                    <a:lumMod val="75000"/>
                  </a:schemeClr>
                </a:solidFill>
              </a:rPr>
              <a:t>0,93</a:t>
            </a:r>
          </a:p>
        </p:txBody>
      </p:sp>
      <p:sp>
        <p:nvSpPr>
          <p:cNvPr id="38" name="Retângulo 37"/>
          <p:cNvSpPr/>
          <p:nvPr/>
        </p:nvSpPr>
        <p:spPr>
          <a:xfrm>
            <a:off x="2092105" y="3174515"/>
            <a:ext cx="7679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i="1" dirty="0">
                <a:solidFill>
                  <a:srgbClr val="0070C0"/>
                </a:solidFill>
              </a:rPr>
              <a:t>0,26</a:t>
            </a:r>
          </a:p>
        </p:txBody>
      </p:sp>
      <p:graphicFrame>
        <p:nvGraphicFramePr>
          <p:cNvPr id="40" name="Gráfico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2492178"/>
              </p:ext>
            </p:extLst>
          </p:nvPr>
        </p:nvGraphicFramePr>
        <p:xfrm>
          <a:off x="7115588" y="1355229"/>
          <a:ext cx="4776213" cy="2880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2" name="Conector de Seta Reta 41"/>
          <p:cNvCxnSpPr/>
          <p:nvPr/>
        </p:nvCxnSpPr>
        <p:spPr>
          <a:xfrm>
            <a:off x="6332793" y="2805152"/>
            <a:ext cx="2116587" cy="9210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3" name="Seta: para a Direita 42"/>
          <p:cNvSpPr/>
          <p:nvPr/>
        </p:nvSpPr>
        <p:spPr>
          <a:xfrm>
            <a:off x="5895365" y="1519666"/>
            <a:ext cx="1694619" cy="509944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/>
          <p:cNvSpPr/>
          <p:nvPr/>
        </p:nvSpPr>
        <p:spPr>
          <a:xfrm>
            <a:off x="2275568" y="2943801"/>
            <a:ext cx="236255" cy="242483"/>
          </a:xfrm>
          <a:prstGeom prst="ellipse">
            <a:avLst/>
          </a:prstGeom>
          <a:solidFill>
            <a:srgbClr val="92D05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/>
          <p:cNvSpPr/>
          <p:nvPr/>
        </p:nvSpPr>
        <p:spPr>
          <a:xfrm>
            <a:off x="6273254" y="2955164"/>
            <a:ext cx="236255" cy="242483"/>
          </a:xfrm>
          <a:prstGeom prst="ellipse">
            <a:avLst/>
          </a:prstGeom>
          <a:solidFill>
            <a:srgbClr val="92D05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lipse 25"/>
          <p:cNvSpPr/>
          <p:nvPr/>
        </p:nvSpPr>
        <p:spPr>
          <a:xfrm>
            <a:off x="6138571" y="2756684"/>
            <a:ext cx="236255" cy="242483"/>
          </a:xfrm>
          <a:prstGeom prst="ellipse">
            <a:avLst/>
          </a:prstGeom>
          <a:solidFill>
            <a:srgbClr val="92D05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Elipse 31"/>
          <p:cNvSpPr/>
          <p:nvPr/>
        </p:nvSpPr>
        <p:spPr>
          <a:xfrm>
            <a:off x="1974141" y="2728327"/>
            <a:ext cx="236255" cy="242483"/>
          </a:xfrm>
          <a:prstGeom prst="ellipse">
            <a:avLst/>
          </a:prstGeom>
          <a:solidFill>
            <a:srgbClr val="92D05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/>
          <p:cNvSpPr/>
          <p:nvPr/>
        </p:nvSpPr>
        <p:spPr>
          <a:xfrm>
            <a:off x="1427234" y="2731433"/>
            <a:ext cx="7679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i="1" dirty="0">
                <a:solidFill>
                  <a:srgbClr val="0070C0"/>
                </a:solidFill>
              </a:rPr>
              <a:t>0,20</a:t>
            </a:r>
          </a:p>
        </p:txBody>
      </p:sp>
      <p:cxnSp>
        <p:nvCxnSpPr>
          <p:cNvPr id="35" name="Conector de Seta Reta 34"/>
          <p:cNvCxnSpPr/>
          <p:nvPr/>
        </p:nvCxnSpPr>
        <p:spPr>
          <a:xfrm flipV="1">
            <a:off x="6392522" y="2209883"/>
            <a:ext cx="1982040" cy="5882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23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0" grpId="0">
        <p:bldAsOne/>
      </p:bldGraphic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781955"/>
              </p:ext>
            </p:extLst>
          </p:nvPr>
        </p:nvGraphicFramePr>
        <p:xfrm>
          <a:off x="0" y="908660"/>
          <a:ext cx="6507126" cy="4503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Conector reto 3"/>
          <p:cNvCxnSpPr/>
          <p:nvPr/>
        </p:nvCxnSpPr>
        <p:spPr>
          <a:xfrm flipV="1">
            <a:off x="659219" y="1584251"/>
            <a:ext cx="5667153" cy="326419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8434" name="Picture 2" descr="Resultado de imagem para flash distill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7"/>
          <a:stretch/>
        </p:blipFill>
        <p:spPr bwMode="auto">
          <a:xfrm>
            <a:off x="6826103" y="1839432"/>
            <a:ext cx="5205701" cy="300901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ta: para a Direita 5"/>
          <p:cNvSpPr/>
          <p:nvPr/>
        </p:nvSpPr>
        <p:spPr>
          <a:xfrm>
            <a:off x="5875766" y="2263945"/>
            <a:ext cx="1694619" cy="509944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7096768" y="309231"/>
            <a:ext cx="496798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i="1" u="sng" dirty="0">
                <a:solidFill>
                  <a:srgbClr val="FFC000"/>
                </a:solidFill>
              </a:rPr>
              <a:t>Destilação FLASH!</a:t>
            </a:r>
            <a:endParaRPr lang="pt-BR" b="1" i="1" u="sng" dirty="0">
              <a:solidFill>
                <a:srgbClr val="FFC000"/>
              </a:solidFill>
            </a:endParaRPr>
          </a:p>
          <a:p>
            <a:r>
              <a:rPr lang="pt-BR" i="1" dirty="0">
                <a:solidFill>
                  <a:schemeClr val="bg1"/>
                </a:solidFill>
              </a:rPr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i="1" dirty="0">
                <a:solidFill>
                  <a:schemeClr val="bg1"/>
                </a:solidFill>
              </a:rPr>
              <a:t>Destilação muito utilizada em termos industriais pois permite destilar em Fluxo continuo . </a:t>
            </a:r>
          </a:p>
        </p:txBody>
      </p:sp>
      <p:sp>
        <p:nvSpPr>
          <p:cNvPr id="5" name="Retângulo 4"/>
          <p:cNvSpPr/>
          <p:nvPr/>
        </p:nvSpPr>
        <p:spPr>
          <a:xfrm>
            <a:off x="6826103" y="5302003"/>
            <a:ext cx="53658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i="1" dirty="0">
                <a:solidFill>
                  <a:schemeClr val="bg1"/>
                </a:solidFill>
              </a:rPr>
              <a:t>A mistura vem por exemplo do fermentador é aquecida pressurizada e posteriormente expandida sobre a forma de spray para um vaso (coluna).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509869" y="5546789"/>
            <a:ext cx="53658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i="1" dirty="0">
                <a:solidFill>
                  <a:schemeClr val="bg1"/>
                </a:solidFill>
              </a:rPr>
              <a:t>Esta curva serve para saber quanto é que vai do para cada um das fases (fase liquida, fase gasosa) do composto que tem o menor ponto de ebulição.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i="1" dirty="0">
                <a:solidFill>
                  <a:schemeClr val="bg1"/>
                </a:solidFill>
              </a:rPr>
              <a:t>Neste caso em particular da água).</a:t>
            </a:r>
          </a:p>
        </p:txBody>
      </p:sp>
      <p:sp>
        <p:nvSpPr>
          <p:cNvPr id="3" name="Retângulo 2"/>
          <p:cNvSpPr/>
          <p:nvPr/>
        </p:nvSpPr>
        <p:spPr>
          <a:xfrm>
            <a:off x="348774" y="189387"/>
            <a:ext cx="59775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i="1" u="sng" dirty="0">
                <a:solidFill>
                  <a:srgbClr val="FFC000"/>
                </a:solidFill>
              </a:rPr>
              <a:t>Qual a aplicação de um gráfico destes?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77641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5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8346252"/>
              </p:ext>
            </p:extLst>
          </p:nvPr>
        </p:nvGraphicFramePr>
        <p:xfrm>
          <a:off x="0" y="908660"/>
          <a:ext cx="6507126" cy="4503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8434" name="Picture 2" descr="Resultado de imagem para flash distill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7"/>
          <a:stretch/>
        </p:blipFill>
        <p:spPr bwMode="auto">
          <a:xfrm>
            <a:off x="2845848" y="2892786"/>
            <a:ext cx="3289138" cy="19011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tângulo 6"/>
          <p:cNvSpPr/>
          <p:nvPr/>
        </p:nvSpPr>
        <p:spPr>
          <a:xfrm>
            <a:off x="7120992" y="0"/>
            <a:ext cx="496798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i="1" u="sng" dirty="0">
                <a:solidFill>
                  <a:srgbClr val="FFC000"/>
                </a:solidFill>
              </a:rPr>
              <a:t>Destilação FLASH!</a:t>
            </a:r>
            <a:endParaRPr lang="pt-BR" b="1" i="1" u="sng" dirty="0">
              <a:solidFill>
                <a:srgbClr val="FFC000"/>
              </a:solidFill>
            </a:endParaRPr>
          </a:p>
          <a:p>
            <a:r>
              <a:rPr lang="pt-BR" i="1" dirty="0">
                <a:solidFill>
                  <a:schemeClr val="bg1"/>
                </a:solidFill>
              </a:rPr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i="1" dirty="0">
                <a:solidFill>
                  <a:schemeClr val="bg1"/>
                </a:solidFill>
              </a:rPr>
              <a:t>Como correlacionar uma coisa com a outra?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i="1" u="sng" dirty="0">
                <a:solidFill>
                  <a:srgbClr val="FFFF00"/>
                </a:solidFill>
              </a:rPr>
              <a:t>Balanço de massa ao destilador</a:t>
            </a:r>
            <a:r>
              <a:rPr lang="pt-BR" i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5" name="Retângulo 4"/>
          <p:cNvSpPr/>
          <p:nvPr/>
        </p:nvSpPr>
        <p:spPr>
          <a:xfrm>
            <a:off x="-39232" y="5536065"/>
            <a:ext cx="65463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i="1" dirty="0">
                <a:solidFill>
                  <a:schemeClr val="bg1"/>
                </a:solidFill>
              </a:rPr>
              <a:t>Com base na quantidade de entrada e na razão de </a:t>
            </a:r>
            <a:r>
              <a:rPr lang="pt-BR" b="1" i="1" u="sng" dirty="0">
                <a:solidFill>
                  <a:srgbClr val="FFFF00"/>
                </a:solidFill>
              </a:rPr>
              <a:t>equilíbrio entre a fase gasosa e a fase liquida</a:t>
            </a:r>
            <a:r>
              <a:rPr lang="pt-BR" i="1" dirty="0">
                <a:solidFill>
                  <a:srgbClr val="FFFF00"/>
                </a:solidFill>
              </a:rPr>
              <a:t> </a:t>
            </a:r>
            <a:r>
              <a:rPr lang="pt-BR" i="1" dirty="0">
                <a:solidFill>
                  <a:schemeClr val="bg1"/>
                </a:solidFill>
              </a:rPr>
              <a:t>podemos determinar a partir de uma qualquer composição de mistura quanto é que ficará em cada  uma das fases apos a destilação a uma dada temperatura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6738061" y="1231106"/>
                <a:ext cx="3057021" cy="5667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b="0" dirty="0">
                    <a:solidFill>
                      <a:schemeClr val="bg1"/>
                    </a:solidFill>
                  </a:rPr>
                  <a:t>E</a:t>
                </a:r>
                <a14:m>
                  <m:oMath xmlns:m="http://schemas.openxmlformats.org/officeDocument/2006/math">
                    <m:r>
                      <a:rPr lang="pt-B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𝑛𝑡𝑟𝑎</m:t>
                    </m:r>
                    <m:r>
                      <a:rPr lang="pt-B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𝑆𝑎𝑖</m:t>
                    </m:r>
                    <m:r>
                      <a:rPr lang="pt-B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pt-BR" b="0" i="1" dirty="0">
                  <a:solidFill>
                    <a:schemeClr val="bg1"/>
                  </a:solidFill>
                </a:endParaRPr>
              </a:p>
              <a:p>
                <a:pPr algn="ctr"/>
                <a:endParaRPr lang="pt-BR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b="0" i="1" dirty="0">
                  <a:solidFill>
                    <a:schemeClr val="bg1"/>
                  </a:solidFill>
                </a:endParaRPr>
              </a:p>
              <a:p>
                <a:pPr algn="ctr"/>
                <a:endParaRPr lang="pt-BR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𝐹𝑧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𝑉𝑦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𝐿𝑥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b="0" i="1" dirty="0">
                  <a:solidFill>
                    <a:schemeClr val="bg1"/>
                  </a:solidFill>
                </a:endParaRPr>
              </a:p>
              <a:p>
                <a:pPr algn="ctr"/>
                <a:endParaRPr lang="pt-BR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algn="ctr"/>
                <a:endParaRPr lang="pt-BR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𝐹𝑧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𝑉𝑦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pt-BR" b="0" i="1" dirty="0">
                  <a:solidFill>
                    <a:schemeClr val="bg1"/>
                  </a:solidFill>
                </a:endParaRPr>
              </a:p>
              <a:p>
                <a:pPr algn="ctr"/>
                <a:endParaRPr lang="pt-BR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𝐹𝑧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𝑉𝑦</m:t>
                      </m:r>
                    </m:oMath>
                  </m:oMathPara>
                </a14:m>
                <a:endParaRPr lang="pt-BR" b="0" i="1" dirty="0">
                  <a:solidFill>
                    <a:schemeClr val="bg1"/>
                  </a:solidFill>
                </a:endParaRPr>
              </a:p>
              <a:p>
                <a:pPr algn="ctr"/>
                <a:endParaRPr lang="pt-BR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</m:num>
                        <m:den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pt-BR" b="0" i="1" dirty="0">
                  <a:solidFill>
                    <a:schemeClr val="bg1"/>
                  </a:solidFill>
                </a:endParaRPr>
              </a:p>
              <a:p>
                <a:pPr algn="ctr"/>
                <a:endParaRPr lang="pt-BR" b="0" i="1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num>
                        <m:den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pt-BR" b="0" i="1" dirty="0">
                  <a:solidFill>
                    <a:schemeClr val="bg1"/>
                  </a:solidFill>
                </a:endParaRPr>
              </a:p>
              <a:p>
                <a:pPr algn="ctr"/>
                <a:endParaRPr lang="pt-BR" b="0" i="1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num>
                            <m:den>
                              <m: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den>
                          </m:f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num>
                            <m:den>
                              <m: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pt-BR" b="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8061" y="1231106"/>
                <a:ext cx="3057021" cy="5667834"/>
              </a:xfrm>
              <a:prstGeom prst="rect">
                <a:avLst/>
              </a:prstGeom>
              <a:blipFill>
                <a:blip r:embed="rId14"/>
                <a:stretch>
                  <a:fillRect t="-64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9795083" y="1584251"/>
                <a:ext cx="2280753" cy="11117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den>
                              </m:f>
                              <m: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pt-BR" b="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5083" y="1584251"/>
                <a:ext cx="2280753" cy="11117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/>
              <p:cNvSpPr/>
              <p:nvPr/>
            </p:nvSpPr>
            <p:spPr>
              <a:xfrm>
                <a:off x="9816441" y="2991902"/>
                <a:ext cx="2280753" cy="11117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den>
                              </m:f>
                              <m: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pt-BR" b="1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tâ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6441" y="2991902"/>
                <a:ext cx="2280753" cy="111177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/>
              <p:cNvSpPr/>
              <p:nvPr/>
            </p:nvSpPr>
            <p:spPr>
              <a:xfrm>
                <a:off x="10230683" y="4458383"/>
                <a:ext cx="14095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pt-BR" b="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tâ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0683" y="4458383"/>
                <a:ext cx="1409552" cy="369332"/>
              </a:xfrm>
              <a:prstGeom prst="rect">
                <a:avLst/>
              </a:prstGeom>
              <a:blipFill>
                <a:blip r:embed="rId10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ector reto 3"/>
          <p:cNvCxnSpPr/>
          <p:nvPr/>
        </p:nvCxnSpPr>
        <p:spPr>
          <a:xfrm flipV="1">
            <a:off x="659219" y="1584251"/>
            <a:ext cx="5667153" cy="326419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9" name="Agrupar 18"/>
          <p:cNvGrpSpPr/>
          <p:nvPr/>
        </p:nvGrpSpPr>
        <p:grpSpPr>
          <a:xfrm>
            <a:off x="839162" y="1363224"/>
            <a:ext cx="4195988" cy="2205404"/>
            <a:chOff x="839162" y="1363224"/>
            <a:chExt cx="4195988" cy="2205404"/>
          </a:xfrm>
        </p:grpSpPr>
        <p:cxnSp>
          <p:nvCxnSpPr>
            <p:cNvPr id="18" name="Conector de Seta Reta 17"/>
            <p:cNvCxnSpPr/>
            <p:nvPr/>
          </p:nvCxnSpPr>
          <p:spPr>
            <a:xfrm flipH="1" flipV="1">
              <a:off x="2491252" y="2104973"/>
              <a:ext cx="60948" cy="3664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Agrupar 14"/>
            <p:cNvGrpSpPr/>
            <p:nvPr/>
          </p:nvGrpSpPr>
          <p:grpSpPr>
            <a:xfrm>
              <a:off x="839162" y="1363224"/>
              <a:ext cx="4195988" cy="2205404"/>
              <a:chOff x="839162" y="1363224"/>
              <a:chExt cx="4195988" cy="2205404"/>
            </a:xfrm>
          </p:grpSpPr>
          <p:sp>
            <p:nvSpPr>
              <p:cNvPr id="17" name="Retângulo 16"/>
              <p:cNvSpPr/>
              <p:nvPr/>
            </p:nvSpPr>
            <p:spPr>
              <a:xfrm>
                <a:off x="2037349" y="1756907"/>
                <a:ext cx="88654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i="1" dirty="0"/>
                  <a:t>liquido</a:t>
                </a:r>
              </a:p>
            </p:txBody>
          </p:sp>
          <p:grpSp>
            <p:nvGrpSpPr>
              <p:cNvPr id="9" name="Agrupar 8"/>
              <p:cNvGrpSpPr/>
              <p:nvPr/>
            </p:nvGrpSpPr>
            <p:grpSpPr>
              <a:xfrm>
                <a:off x="839162" y="1363224"/>
                <a:ext cx="4195988" cy="2205404"/>
                <a:chOff x="839162" y="1363224"/>
                <a:chExt cx="4195988" cy="220540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Retângulo 12"/>
                    <p:cNvSpPr/>
                    <p:nvPr/>
                  </p:nvSpPr>
                  <p:spPr>
                    <a:xfrm>
                      <a:off x="1053625" y="3199296"/>
                      <a:ext cx="1409552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pt-B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pt-B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pt-BR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pt-B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pt-B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pt-BR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oMath>
                        </m:oMathPara>
                      </a14:m>
                      <a:endParaRPr lang="pt-BR" b="1" i="1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3" name="Retângulo 12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53625" y="3199296"/>
                      <a:ext cx="1409552" cy="369332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 b="-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pt-B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4" name="Conector de Seta Reta 13"/>
                <p:cNvCxnSpPr/>
                <p:nvPr/>
              </p:nvCxnSpPr>
              <p:spPr>
                <a:xfrm flipV="1">
                  <a:off x="3977380" y="2044988"/>
                  <a:ext cx="629732" cy="47846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tângulo 15"/>
                <p:cNvSpPr/>
                <p:nvPr/>
              </p:nvSpPr>
              <p:spPr>
                <a:xfrm>
                  <a:off x="4279530" y="1675656"/>
                  <a:ext cx="755620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pt-BR" i="1" dirty="0"/>
                    <a:t>vapor</a:t>
                  </a:r>
                </a:p>
              </p:txBody>
            </p:sp>
            <p:cxnSp>
              <p:nvCxnSpPr>
                <p:cNvPr id="21" name="Conector de Seta Reta 20"/>
                <p:cNvCxnSpPr/>
                <p:nvPr/>
              </p:nvCxnSpPr>
              <p:spPr>
                <a:xfrm flipH="1" flipV="1">
                  <a:off x="1153975" y="1949087"/>
                  <a:ext cx="795712" cy="52591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Retângulo 22"/>
                <p:cNvSpPr/>
                <p:nvPr/>
              </p:nvSpPr>
              <p:spPr>
                <a:xfrm>
                  <a:off x="839162" y="1363224"/>
                  <a:ext cx="1219691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pt-BR" i="1" dirty="0"/>
                    <a:t>Mistura de entrada 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Retângulo 11"/>
                    <p:cNvSpPr/>
                    <p:nvPr/>
                  </p:nvSpPr>
                  <p:spPr>
                    <a:xfrm>
                      <a:off x="1767841" y="2048536"/>
                      <a:ext cx="2280753" cy="1111779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pt-BR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d>
                                  <m:dPr>
                                    <m:ctrlPr>
                                      <a:rPr lang="pt-BR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pt-BR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pt-BR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num>
                                      <m:den>
                                        <m:r>
                                          <a:rPr lang="pt-BR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den>
                                    </m:f>
                                  </m:e>
                                </m:d>
                              </m:den>
                            </m:f>
                            <m:r>
                              <a:rPr lang="pt-B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pt-BR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f>
                              <m:fPr>
                                <m:ctrlPr>
                                  <a:rPr lang="pt-BR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ctrlPr>
                                      <a:rPr lang="pt-BR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pt-BR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pt-BR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num>
                                      <m:den>
                                        <m:r>
                                          <a:rPr lang="pt-BR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den>
                                    </m:f>
                                    <m:r>
                                      <a:rPr lang="pt-BR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num>
                              <m:den>
                                <m:d>
                                  <m:dPr>
                                    <m:ctrlPr>
                                      <a:rPr lang="pt-BR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pt-BR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pt-BR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num>
                                      <m:den>
                                        <m:r>
                                          <a:rPr lang="pt-BR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den>
                                    </m:f>
                                  </m:e>
                                </m:d>
                              </m:den>
                            </m:f>
                            <m:r>
                              <a:rPr lang="pt-B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pt-BR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oMath>
                        </m:oMathPara>
                      </a14:m>
                      <a:endParaRPr lang="pt-BR" b="1" i="1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2" name="Retângulo 11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767841" y="2048536"/>
                      <a:ext cx="2280753" cy="1111779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pt-B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275272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 uiExpand="1" build="p"/>
      <p:bldP spid="3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Gráfico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0845952"/>
              </p:ext>
            </p:extLst>
          </p:nvPr>
        </p:nvGraphicFramePr>
        <p:xfrm>
          <a:off x="138224" y="143110"/>
          <a:ext cx="6507126" cy="4503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tângulo 2"/>
          <p:cNvSpPr/>
          <p:nvPr/>
        </p:nvSpPr>
        <p:spPr>
          <a:xfrm>
            <a:off x="-19616" y="4842347"/>
            <a:ext cx="65463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i="1" dirty="0">
                <a:solidFill>
                  <a:schemeClr val="bg1"/>
                </a:solidFill>
              </a:rPr>
              <a:t>Se começarmos com uma mistura que contem 50% de água e vaporizarmos 40% . Qual será a fração de H</a:t>
            </a:r>
            <a:r>
              <a:rPr lang="pt-BR" sz="2400" i="1" baseline="-25000" dirty="0">
                <a:solidFill>
                  <a:schemeClr val="bg1"/>
                </a:solidFill>
              </a:rPr>
              <a:t>2</a:t>
            </a:r>
            <a:r>
              <a:rPr lang="pt-BR" sz="2400" i="1" dirty="0">
                <a:solidFill>
                  <a:schemeClr val="bg1"/>
                </a:solidFill>
              </a:rPr>
              <a:t>O na </a:t>
            </a:r>
            <a:r>
              <a:rPr lang="pt-BR" sz="2400" i="1" u="sng" dirty="0">
                <a:solidFill>
                  <a:schemeClr val="bg1"/>
                </a:solidFill>
              </a:rPr>
              <a:t>fase de vapor</a:t>
            </a:r>
            <a:r>
              <a:rPr lang="pt-BR" sz="2400" i="1" dirty="0">
                <a:solidFill>
                  <a:schemeClr val="bg1"/>
                </a:solidFill>
              </a:rPr>
              <a:t> (Y) e na </a:t>
            </a:r>
            <a:r>
              <a:rPr lang="pt-BR" sz="2400" i="1" u="sng" dirty="0">
                <a:solidFill>
                  <a:schemeClr val="bg1"/>
                </a:solidFill>
              </a:rPr>
              <a:t>fase líquida </a:t>
            </a:r>
            <a:r>
              <a:rPr lang="pt-BR" sz="2400" i="1" dirty="0">
                <a:solidFill>
                  <a:schemeClr val="bg1"/>
                </a:solidFill>
              </a:rPr>
              <a:t>(x)?</a:t>
            </a:r>
          </a:p>
        </p:txBody>
      </p:sp>
      <p:cxnSp>
        <p:nvCxnSpPr>
          <p:cNvPr id="5" name="Conector reto 4"/>
          <p:cNvCxnSpPr/>
          <p:nvPr/>
        </p:nvCxnSpPr>
        <p:spPr>
          <a:xfrm flipV="1">
            <a:off x="770537" y="834604"/>
            <a:ext cx="5667153" cy="326419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Seta: para a Direita 6"/>
          <p:cNvSpPr/>
          <p:nvPr/>
        </p:nvSpPr>
        <p:spPr>
          <a:xfrm>
            <a:off x="5545355" y="1675509"/>
            <a:ext cx="1694619" cy="509944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/>
              <p:cNvSpPr/>
              <p:nvPr/>
            </p:nvSpPr>
            <p:spPr>
              <a:xfrm>
                <a:off x="7478052" y="4167962"/>
                <a:ext cx="14135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pt-BR" b="1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tâ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8052" y="4167962"/>
                <a:ext cx="1413592" cy="369332"/>
              </a:xfrm>
              <a:prstGeom prst="rect">
                <a:avLst/>
              </a:prstGeom>
              <a:blipFill>
                <a:blip r:embed="rId1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ângulo 16"/>
              <p:cNvSpPr/>
              <p:nvPr/>
            </p:nvSpPr>
            <p:spPr>
              <a:xfrm>
                <a:off x="7308266" y="422308"/>
                <a:ext cx="2280753" cy="11117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0,5</m:t>
                          </m:r>
                        </m:num>
                        <m:den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den>
                              </m:f>
                              <m: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pt-BR" b="1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Retâ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266" y="422308"/>
                <a:ext cx="2280753" cy="111177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ângulo 17"/>
              <p:cNvSpPr/>
              <p:nvPr/>
            </p:nvSpPr>
            <p:spPr>
              <a:xfrm>
                <a:off x="7336711" y="1571638"/>
                <a:ext cx="2328714" cy="669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0,5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0,4</m:t>
                          </m:r>
                        </m:den>
                      </m:f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0,4</m:t>
                              </m:r>
                              <m: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0,4</m:t>
                              </m:r>
                            </m:e>
                          </m:d>
                        </m:den>
                      </m:f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pt-BR" b="1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tângu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6711" y="1571638"/>
                <a:ext cx="2328714" cy="66909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tângulo 18"/>
              <p:cNvSpPr/>
              <p:nvPr/>
            </p:nvSpPr>
            <p:spPr>
              <a:xfrm>
                <a:off x="7354433" y="2364525"/>
                <a:ext cx="2328714" cy="669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0,5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0,4</m:t>
                          </m:r>
                        </m:den>
                      </m:f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0,4</m:t>
                              </m:r>
                              <m: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0,4</m:t>
                              </m:r>
                            </m:e>
                          </m:d>
                        </m:den>
                      </m:f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pt-BR" b="1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etângulo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4433" y="2364525"/>
                <a:ext cx="2328714" cy="66909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tângulo 19"/>
              <p:cNvSpPr/>
              <p:nvPr/>
            </p:nvSpPr>
            <p:spPr>
              <a:xfrm>
                <a:off x="7354433" y="3108720"/>
                <a:ext cx="21884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1,25+</m:t>
                      </m:r>
                      <m:r>
                        <a:rPr lang="pt-BR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(−1,5)=</m:t>
                      </m:r>
                      <m:r>
                        <a:rPr lang="pt-BR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pt-BR" b="1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Retângulo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4433" y="3108720"/>
                <a:ext cx="2188420" cy="369332"/>
              </a:xfrm>
              <a:prstGeom prst="rect">
                <a:avLst/>
              </a:prstGeom>
              <a:blipFill>
                <a:blip r:embed="rId1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tângulo 20"/>
              <p:cNvSpPr/>
              <p:nvPr/>
            </p:nvSpPr>
            <p:spPr>
              <a:xfrm>
                <a:off x="7354433" y="3607765"/>
                <a:ext cx="1822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1,25−1,5</m:t>
                      </m:r>
                      <m:r>
                        <a:rPr lang="pt-BR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pt-BR" b="1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Retângulo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4433" y="3607765"/>
                <a:ext cx="1822935" cy="369332"/>
              </a:xfrm>
              <a:prstGeom prst="rect">
                <a:avLst/>
              </a:prstGeom>
              <a:blipFill>
                <a:blip r:embed="rId1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Agrupar 11"/>
          <p:cNvGrpSpPr/>
          <p:nvPr/>
        </p:nvGrpSpPr>
        <p:grpSpPr>
          <a:xfrm>
            <a:off x="839162" y="565784"/>
            <a:ext cx="4195988" cy="2205404"/>
            <a:chOff x="839162" y="1363224"/>
            <a:chExt cx="4195988" cy="2205404"/>
          </a:xfrm>
        </p:grpSpPr>
        <p:cxnSp>
          <p:nvCxnSpPr>
            <p:cNvPr id="13" name="Conector de Seta Reta 12"/>
            <p:cNvCxnSpPr/>
            <p:nvPr/>
          </p:nvCxnSpPr>
          <p:spPr>
            <a:xfrm flipH="1" flipV="1">
              <a:off x="2491252" y="2104973"/>
              <a:ext cx="60948" cy="3664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Agrupar 13"/>
            <p:cNvGrpSpPr/>
            <p:nvPr/>
          </p:nvGrpSpPr>
          <p:grpSpPr>
            <a:xfrm>
              <a:off x="839162" y="1363224"/>
              <a:ext cx="4195988" cy="2205404"/>
              <a:chOff x="839162" y="1363224"/>
              <a:chExt cx="4195988" cy="2205404"/>
            </a:xfrm>
          </p:grpSpPr>
          <p:sp>
            <p:nvSpPr>
              <p:cNvPr id="15" name="Retângulo 14"/>
              <p:cNvSpPr/>
              <p:nvPr/>
            </p:nvSpPr>
            <p:spPr>
              <a:xfrm>
                <a:off x="2037349" y="1756907"/>
                <a:ext cx="88654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i="1" dirty="0"/>
                  <a:t>liquido</a:t>
                </a:r>
              </a:p>
            </p:txBody>
          </p:sp>
          <p:grpSp>
            <p:nvGrpSpPr>
              <p:cNvPr id="16" name="Agrupar 15"/>
              <p:cNvGrpSpPr/>
              <p:nvPr/>
            </p:nvGrpSpPr>
            <p:grpSpPr>
              <a:xfrm>
                <a:off x="839162" y="1363224"/>
                <a:ext cx="4195988" cy="2205404"/>
                <a:chOff x="839162" y="1363224"/>
                <a:chExt cx="4195988" cy="220540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Retângulo 22"/>
                    <p:cNvSpPr/>
                    <p:nvPr/>
                  </p:nvSpPr>
                  <p:spPr>
                    <a:xfrm>
                      <a:off x="1053625" y="3199296"/>
                      <a:ext cx="1409552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pt-B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pt-B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pt-BR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pt-B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pt-B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pt-BR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oMath>
                        </m:oMathPara>
                      </a14:m>
                      <a:endParaRPr lang="pt-BR" b="1" i="1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3" name="Retângulo 22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53625" y="3199296"/>
                      <a:ext cx="1409552" cy="369332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b="-655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pt-B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4" name="Conector de Seta Reta 23"/>
                <p:cNvCxnSpPr/>
                <p:nvPr/>
              </p:nvCxnSpPr>
              <p:spPr>
                <a:xfrm flipV="1">
                  <a:off x="3977380" y="2044988"/>
                  <a:ext cx="629732" cy="47846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tângulo 24"/>
                <p:cNvSpPr/>
                <p:nvPr/>
              </p:nvSpPr>
              <p:spPr>
                <a:xfrm>
                  <a:off x="4279530" y="1675656"/>
                  <a:ext cx="755620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pt-BR" i="1" dirty="0"/>
                    <a:t>vapor</a:t>
                  </a:r>
                </a:p>
              </p:txBody>
            </p:sp>
            <p:cxnSp>
              <p:nvCxnSpPr>
                <p:cNvPr id="26" name="Conector de Seta Reta 25"/>
                <p:cNvCxnSpPr/>
                <p:nvPr/>
              </p:nvCxnSpPr>
              <p:spPr>
                <a:xfrm flipH="1" flipV="1">
                  <a:off x="1153975" y="1949087"/>
                  <a:ext cx="795712" cy="52591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tângulo 26"/>
                <p:cNvSpPr/>
                <p:nvPr/>
              </p:nvSpPr>
              <p:spPr>
                <a:xfrm>
                  <a:off x="839162" y="1363224"/>
                  <a:ext cx="1219691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pt-BR" i="1" dirty="0"/>
                    <a:t>Mistura de entrada 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Retângulo 27"/>
                    <p:cNvSpPr/>
                    <p:nvPr/>
                  </p:nvSpPr>
                  <p:spPr>
                    <a:xfrm>
                      <a:off x="1767841" y="2048536"/>
                      <a:ext cx="2280753" cy="1111779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pt-BR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d>
                                  <m:dPr>
                                    <m:ctrlPr>
                                      <a:rPr lang="pt-BR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pt-BR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pt-BR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num>
                                      <m:den>
                                        <m:r>
                                          <a:rPr lang="pt-BR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den>
                                    </m:f>
                                  </m:e>
                                </m:d>
                              </m:den>
                            </m:f>
                            <m:r>
                              <a:rPr lang="pt-B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pt-BR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f>
                              <m:fPr>
                                <m:ctrlPr>
                                  <a:rPr lang="pt-BR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ctrlPr>
                                      <a:rPr lang="pt-BR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pt-BR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pt-BR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num>
                                      <m:den>
                                        <m:r>
                                          <a:rPr lang="pt-BR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den>
                                    </m:f>
                                    <m:r>
                                      <a:rPr lang="pt-BR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num>
                              <m:den>
                                <m:d>
                                  <m:dPr>
                                    <m:ctrlPr>
                                      <a:rPr lang="pt-BR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pt-BR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pt-BR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num>
                                      <m:den>
                                        <m:r>
                                          <a:rPr lang="pt-BR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den>
                                    </m:f>
                                  </m:e>
                                </m:d>
                              </m:den>
                            </m:f>
                            <m:r>
                              <a:rPr lang="pt-B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pt-BR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oMath>
                        </m:oMathPara>
                      </a14:m>
                      <a:endParaRPr lang="pt-BR" b="1" i="1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8" name="Retângulo 27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767841" y="2048536"/>
                      <a:ext cx="2280753" cy="1111779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pt-B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317818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7" grpId="0"/>
      <p:bldP spid="18" grpId="0"/>
      <p:bldP spid="19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Gráfico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7094370"/>
              </p:ext>
            </p:extLst>
          </p:nvPr>
        </p:nvGraphicFramePr>
        <p:xfrm>
          <a:off x="138224" y="143110"/>
          <a:ext cx="6507126" cy="4503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Conector reto 4"/>
          <p:cNvCxnSpPr/>
          <p:nvPr/>
        </p:nvCxnSpPr>
        <p:spPr>
          <a:xfrm flipV="1">
            <a:off x="721362" y="1456660"/>
            <a:ext cx="5805380" cy="26581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/>
              <p:cNvSpPr/>
              <p:nvPr/>
            </p:nvSpPr>
            <p:spPr>
              <a:xfrm>
                <a:off x="7478052" y="4167962"/>
                <a:ext cx="14135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pt-BR" b="1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tâ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8052" y="4167962"/>
                <a:ext cx="1413592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ângulo 16"/>
              <p:cNvSpPr/>
              <p:nvPr/>
            </p:nvSpPr>
            <p:spPr>
              <a:xfrm>
                <a:off x="7308266" y="422308"/>
                <a:ext cx="2280753" cy="11117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0,5</m:t>
                          </m:r>
                        </m:num>
                        <m:den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den>
                              </m:f>
                              <m: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pt-B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pt-BR" b="1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Retâ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266" y="422308"/>
                <a:ext cx="2280753" cy="111177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ângulo 17"/>
              <p:cNvSpPr/>
              <p:nvPr/>
            </p:nvSpPr>
            <p:spPr>
              <a:xfrm>
                <a:off x="7336711" y="1571638"/>
                <a:ext cx="2328714" cy="669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0,5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0,4</m:t>
                          </m:r>
                        </m:den>
                      </m:f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0,4</m:t>
                              </m:r>
                              <m: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0,4</m:t>
                              </m:r>
                            </m:e>
                          </m:d>
                        </m:den>
                      </m:f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pt-BR" b="1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tângu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6711" y="1571638"/>
                <a:ext cx="2328714" cy="6690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tângulo 18"/>
              <p:cNvSpPr/>
              <p:nvPr/>
            </p:nvSpPr>
            <p:spPr>
              <a:xfrm>
                <a:off x="7354433" y="2364525"/>
                <a:ext cx="2328714" cy="669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0,5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0,4</m:t>
                          </m:r>
                        </m:den>
                      </m:f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0,4</m:t>
                              </m:r>
                              <m: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0,4</m:t>
                              </m:r>
                            </m:e>
                          </m:d>
                        </m:den>
                      </m:f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pt-BR" b="1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etângulo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4433" y="2364525"/>
                <a:ext cx="2328714" cy="6690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tângulo 19"/>
              <p:cNvSpPr/>
              <p:nvPr/>
            </p:nvSpPr>
            <p:spPr>
              <a:xfrm>
                <a:off x="7354433" y="3108720"/>
                <a:ext cx="21884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1,25+</m:t>
                      </m:r>
                      <m:r>
                        <a:rPr lang="pt-BR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(−1,5)=</m:t>
                      </m:r>
                      <m:r>
                        <a:rPr lang="pt-BR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pt-BR" b="1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Retângulo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4433" y="3108720"/>
                <a:ext cx="2188420" cy="369332"/>
              </a:xfrm>
              <a:prstGeom prst="rect">
                <a:avLst/>
              </a:prstGeom>
              <a:blipFill>
                <a:blip r:embed="rId7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tângulo 20"/>
              <p:cNvSpPr/>
              <p:nvPr/>
            </p:nvSpPr>
            <p:spPr>
              <a:xfrm>
                <a:off x="7354433" y="3604798"/>
                <a:ext cx="1822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1,25−1,5</m:t>
                      </m:r>
                      <m:r>
                        <a:rPr lang="pt-BR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pt-BR" b="1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Retângulo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4433" y="3604798"/>
                <a:ext cx="1822935" cy="369332"/>
              </a:xfrm>
              <a:prstGeom prst="rect">
                <a:avLst/>
              </a:prstGeom>
              <a:blipFill>
                <a:blip r:embed="rId8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ector reto 7"/>
          <p:cNvCxnSpPr/>
          <p:nvPr/>
        </p:nvCxnSpPr>
        <p:spPr>
          <a:xfrm>
            <a:off x="787179" y="771278"/>
            <a:ext cx="3053301" cy="2138899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 flipH="1" flipV="1">
            <a:off x="7219784" y="4492487"/>
            <a:ext cx="20190" cy="448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 flipH="1">
            <a:off x="2048843" y="1382233"/>
            <a:ext cx="8557" cy="273509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784242" y="1653871"/>
            <a:ext cx="1724249" cy="7119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 flipV="1">
            <a:off x="926703" y="2772356"/>
            <a:ext cx="3163577" cy="795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>
            <a:off x="3624052" y="1472608"/>
            <a:ext cx="0" cy="14779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Retângulo 25"/>
          <p:cNvSpPr/>
          <p:nvPr/>
        </p:nvSpPr>
        <p:spPr>
          <a:xfrm>
            <a:off x="902261" y="2776331"/>
            <a:ext cx="7634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i="1" dirty="0"/>
              <a:t>Ponto Orvalho</a:t>
            </a:r>
          </a:p>
          <a:p>
            <a:endParaRPr lang="pt-BR" sz="1400" i="1" dirty="0"/>
          </a:p>
        </p:txBody>
      </p:sp>
      <p:sp>
        <p:nvSpPr>
          <p:cNvPr id="27" name="Retângulo 26"/>
          <p:cNvSpPr/>
          <p:nvPr/>
        </p:nvSpPr>
        <p:spPr>
          <a:xfrm>
            <a:off x="3351723" y="925037"/>
            <a:ext cx="9360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i="1" dirty="0"/>
              <a:t>Ponto Bolha</a:t>
            </a:r>
          </a:p>
          <a:p>
            <a:endParaRPr lang="pt-BR" sz="1400" i="1" dirty="0"/>
          </a:p>
        </p:txBody>
      </p:sp>
      <p:cxnSp>
        <p:nvCxnSpPr>
          <p:cNvPr id="28" name="Conector reto 27"/>
          <p:cNvCxnSpPr/>
          <p:nvPr/>
        </p:nvCxnSpPr>
        <p:spPr>
          <a:xfrm>
            <a:off x="3624052" y="2772356"/>
            <a:ext cx="1962" cy="149737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tângulo 28"/>
          <p:cNvSpPr/>
          <p:nvPr/>
        </p:nvSpPr>
        <p:spPr>
          <a:xfrm>
            <a:off x="138224" y="4843632"/>
            <a:ext cx="66649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i="1" dirty="0">
                <a:solidFill>
                  <a:schemeClr val="bg1"/>
                </a:solidFill>
              </a:rPr>
              <a:t>Se começarmos com uma mistura que contem 50% de água e vaporizarmos 40% . Qual será a fração de H</a:t>
            </a:r>
            <a:r>
              <a:rPr lang="pt-BR" sz="2400" i="1" baseline="-25000" dirty="0">
                <a:solidFill>
                  <a:schemeClr val="bg1"/>
                </a:solidFill>
              </a:rPr>
              <a:t>2</a:t>
            </a:r>
            <a:r>
              <a:rPr lang="pt-BR" sz="2400" i="1" dirty="0">
                <a:solidFill>
                  <a:schemeClr val="bg1"/>
                </a:solidFill>
              </a:rPr>
              <a:t>O na </a:t>
            </a:r>
            <a:r>
              <a:rPr lang="pt-BR" sz="2400" i="1" u="sng" dirty="0">
                <a:solidFill>
                  <a:schemeClr val="bg1"/>
                </a:solidFill>
              </a:rPr>
              <a:t>fase de vapor</a:t>
            </a:r>
            <a:r>
              <a:rPr lang="pt-BR" sz="2400" i="1" dirty="0">
                <a:solidFill>
                  <a:schemeClr val="bg1"/>
                </a:solidFill>
              </a:rPr>
              <a:t> (Y) e na </a:t>
            </a:r>
            <a:r>
              <a:rPr lang="pt-BR" sz="2400" i="1" u="sng" dirty="0">
                <a:solidFill>
                  <a:schemeClr val="bg1"/>
                </a:solidFill>
              </a:rPr>
              <a:t>fase líquida </a:t>
            </a:r>
            <a:r>
              <a:rPr lang="pt-BR" sz="2400" i="1" dirty="0">
                <a:solidFill>
                  <a:schemeClr val="bg1"/>
                </a:solidFill>
              </a:rPr>
              <a:t>(x)?</a:t>
            </a:r>
          </a:p>
        </p:txBody>
      </p:sp>
    </p:spTree>
    <p:extLst>
      <p:ext uri="{BB962C8B-B14F-4D97-AF65-F5344CB8AC3E}">
        <p14:creationId xmlns:p14="http://schemas.microsoft.com/office/powerpoint/2010/main" val="222127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two components phase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30213"/>
            <a:ext cx="3790950" cy="23907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tângulo 3"/>
          <p:cNvSpPr/>
          <p:nvPr/>
        </p:nvSpPr>
        <p:spPr>
          <a:xfrm>
            <a:off x="291634" y="312648"/>
            <a:ext cx="25804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u="sng" dirty="0" err="1">
                <a:solidFill>
                  <a:srgbClr val="FFFF00"/>
                </a:solidFill>
              </a:rPr>
              <a:t>Azeotropos</a:t>
            </a:r>
            <a:r>
              <a:rPr lang="pt-BR" sz="2400" b="1" i="1" u="sng" dirty="0">
                <a:solidFill>
                  <a:srgbClr val="FFFF00"/>
                </a:solidFill>
              </a:rPr>
              <a:t> </a:t>
            </a:r>
            <a:endParaRPr lang="pt-BR" sz="2400" i="1" dirty="0">
              <a:solidFill>
                <a:schemeClr val="bg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44034" y="1125448"/>
            <a:ext cx="678226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u="sng" dirty="0" err="1">
                <a:solidFill>
                  <a:schemeClr val="bg1"/>
                </a:solidFill>
              </a:rPr>
              <a:t>Azeotropos</a:t>
            </a:r>
            <a:r>
              <a:rPr lang="pt-BR" sz="2400" b="1" i="1" dirty="0">
                <a:solidFill>
                  <a:schemeClr val="bg1"/>
                </a:solidFill>
              </a:rPr>
              <a:t> </a:t>
            </a:r>
            <a:r>
              <a:rPr lang="pt-BR" sz="2400" dirty="0">
                <a:solidFill>
                  <a:schemeClr val="bg1"/>
                </a:solidFill>
              </a:rPr>
              <a:t>é uma mistura de dois ou mais componentes cuja temperatura de ebulição de uma dada composição é fixa com fosse uma substancia pura e por isso os seus compostos não podem ser separados por destilação simples.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b="1" u="sng" dirty="0">
                <a:solidFill>
                  <a:schemeClr val="bg1"/>
                </a:solidFill>
              </a:rPr>
              <a:t>Por exemplo</a:t>
            </a:r>
            <a:r>
              <a:rPr lang="pt-BR" sz="2400" dirty="0">
                <a:solidFill>
                  <a:schemeClr val="bg1"/>
                </a:solidFill>
              </a:rPr>
              <a:t>, etanol água –  95% e 5% de água tem um ponto de ebulição de 78,2ºC enquanto o etanol é de 78,5 </a:t>
            </a:r>
            <a:r>
              <a:rPr lang="pt-BR" sz="2400" dirty="0" err="1">
                <a:solidFill>
                  <a:schemeClr val="bg1"/>
                </a:solidFill>
              </a:rPr>
              <a:t>ºC</a:t>
            </a:r>
            <a:r>
              <a:rPr lang="pt-BR" sz="2400" dirty="0">
                <a:solidFill>
                  <a:schemeClr val="bg1"/>
                </a:solidFill>
              </a:rPr>
              <a:t>  e água 100ºC </a:t>
            </a:r>
          </a:p>
          <a:p>
            <a:endParaRPr lang="pt-BR" sz="2400" i="1" dirty="0">
              <a:solidFill>
                <a:schemeClr val="bg1"/>
              </a:solidFill>
            </a:endParaRPr>
          </a:p>
        </p:txBody>
      </p:sp>
      <p:pic>
        <p:nvPicPr>
          <p:cNvPr id="14338" name="Picture 2" descr="http://www.chemguide.co.uk/physical/phaseeqia/bpcompn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3202940"/>
            <a:ext cx="3762375" cy="303847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34077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49336" y="200597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de transição de fase</a:t>
            </a:r>
          </a:p>
        </p:txBody>
      </p:sp>
      <p:sp>
        <p:nvSpPr>
          <p:cNvPr id="3" name="Retângulo 2"/>
          <p:cNvSpPr/>
          <p:nvPr/>
        </p:nvSpPr>
        <p:spPr>
          <a:xfrm>
            <a:off x="335249" y="1101741"/>
            <a:ext cx="116649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i="1" dirty="0">
                <a:solidFill>
                  <a:schemeClr val="bg1"/>
                </a:solidFill>
              </a:rPr>
              <a:t>Ebulição congelamento, desnaturação de proteínas, desenrolamento da cadeia dupla  DNA tudo isto são </a:t>
            </a:r>
            <a:r>
              <a:rPr lang="pt-BR" sz="2400" b="1" i="1" u="sng" dirty="0">
                <a:solidFill>
                  <a:srgbClr val="FFFF00"/>
                </a:solidFill>
              </a:rPr>
              <a:t>transições de fase</a:t>
            </a:r>
            <a:r>
              <a:rPr lang="pt-BR" sz="2400" i="1" dirty="0">
                <a:solidFill>
                  <a:schemeClr val="bg1"/>
                </a:solidFill>
              </a:rPr>
              <a:t>.</a:t>
            </a:r>
          </a:p>
          <a:p>
            <a:endParaRPr lang="pt-BR" sz="2400" i="1" dirty="0">
              <a:solidFill>
                <a:schemeClr val="bg1"/>
              </a:solidFill>
            </a:endParaRPr>
          </a:p>
          <a:p>
            <a:r>
              <a:rPr lang="pt-BR" sz="2400" i="1" dirty="0">
                <a:solidFill>
                  <a:schemeClr val="bg1"/>
                </a:solidFill>
              </a:rPr>
              <a:t>A </a:t>
            </a:r>
            <a:r>
              <a:rPr lang="pt-BR" sz="2400" b="1" i="1" u="sng" dirty="0">
                <a:solidFill>
                  <a:srgbClr val="FFFF00"/>
                </a:solidFill>
              </a:rPr>
              <a:t>Energia de Gibbs </a:t>
            </a:r>
            <a:r>
              <a:rPr lang="pt-BR" sz="2400" i="1" dirty="0">
                <a:solidFill>
                  <a:schemeClr val="bg1"/>
                </a:solidFill>
              </a:rPr>
              <a:t>diz-nos se um processo é espontâneo. Por outro lado, nós temos a necessidade de saber se uma dada transição a uma dada da pressão e temperatura é ou não espontânea . </a:t>
            </a:r>
          </a:p>
          <a:p>
            <a:endParaRPr lang="pt-BR" sz="2400" i="1" dirty="0">
              <a:solidFill>
                <a:schemeClr val="bg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49335" y="3688581"/>
            <a:ext cx="68275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i="1" dirty="0">
                <a:solidFill>
                  <a:schemeClr val="bg1"/>
                </a:solidFill>
              </a:rPr>
              <a:t>A primeira coisa a definir é a energia molar de Gibbs </a:t>
            </a:r>
            <a:endParaRPr lang="pt-BR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7287760" y="3593097"/>
                <a:ext cx="1282595" cy="618952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pt-BR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num>
                      <m:den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pt-BR" sz="2400" i="1" dirty="0">
                    <a:solidFill>
                      <a:schemeClr val="bg1"/>
                    </a:solidFill>
                  </a:rPr>
                  <a:t>  </a:t>
                </a:r>
                <a:endParaRPr lang="pt-BR" sz="2400" dirty="0"/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7760" y="3593097"/>
                <a:ext cx="1282595" cy="6189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335249" y="4489047"/>
                <a:ext cx="11296518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2400" i="1" dirty="0">
                    <a:solidFill>
                      <a:schemeClr val="bg1"/>
                    </a:solidFill>
                  </a:rPr>
                  <a:t>A </a:t>
                </a:r>
                <a:r>
                  <a:rPr lang="pt-BR" sz="2400" b="1" i="1" u="sng" dirty="0">
                    <a:solidFill>
                      <a:srgbClr val="FFFF00"/>
                    </a:solidFill>
                  </a:rPr>
                  <a:t>Energia molar de Gibbs</a:t>
                </a:r>
                <a:r>
                  <a:rPr lang="pt-BR" sz="2400" b="1" i="1" dirty="0">
                    <a:solidFill>
                      <a:srgbClr val="FFFF00"/>
                    </a:solidFill>
                  </a:rPr>
                  <a:t> </a:t>
                </a:r>
                <a:r>
                  <a:rPr lang="pt-BR" sz="2400" i="1" dirty="0">
                    <a:solidFill>
                      <a:schemeClr val="bg1"/>
                    </a:solidFill>
                  </a:rPr>
                  <a:t>é a um propriedade intensiva sendo um caraterística da fase de uma substancia. Por exemplo a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pt-BR" sz="2400" i="1" dirty="0">
                    <a:solidFill>
                      <a:schemeClr val="bg1"/>
                    </a:solidFill>
                  </a:rPr>
                  <a:t> da água na fase liquida é diferente do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pt-BR" sz="2400" i="1" dirty="0">
                    <a:solidFill>
                      <a:schemeClr val="bg1"/>
                    </a:solidFill>
                  </a:rPr>
                  <a:t> da água na fase de vapor. Então para uma transição de fase temos:</a:t>
                </a:r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49" y="4489047"/>
                <a:ext cx="11296518" cy="1200329"/>
              </a:xfrm>
              <a:prstGeom prst="rect">
                <a:avLst/>
              </a:prstGeom>
              <a:blipFill>
                <a:blip r:embed="rId3"/>
                <a:stretch>
                  <a:fillRect l="-863" t="-4061" r="-809" b="-1066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2056695" y="6006369"/>
                <a:ext cx="7853625" cy="461665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𝑡𝑟𝑎𝑛𝑠𝑖</m:t>
                          </m:r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çã</m:t>
                          </m:r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)=</m:t>
                          </m:r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𝑛𝐺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6695" y="6006369"/>
                <a:ext cx="7853625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421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49336" y="200597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de transição de fase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8736416" y="1206537"/>
                <a:ext cx="1282595" cy="618952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pt-BR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num>
                      <m:den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pt-BR" sz="2400" i="1" dirty="0">
                    <a:solidFill>
                      <a:schemeClr val="bg1"/>
                    </a:solidFill>
                  </a:rPr>
                  <a:t>  </a:t>
                </a:r>
                <a:endParaRPr lang="pt-BR" sz="2400" dirty="0"/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6416" y="1206537"/>
                <a:ext cx="1282595" cy="6189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549336" y="1285181"/>
                <a:ext cx="7853625" cy="461665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𝑡𝑟𝑎𝑛𝑠𝑖</m:t>
                          </m:r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çã</m:t>
                          </m:r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)=</m:t>
                          </m:r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𝑛𝐺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336" y="1285181"/>
                <a:ext cx="7853625" cy="461665"/>
              </a:xfrm>
              <a:prstGeom prst="rect">
                <a:avLst/>
              </a:prstGeom>
              <a:blipFill>
                <a:blip r:embed="rId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ângulo 4"/>
          <p:cNvSpPr/>
          <p:nvPr/>
        </p:nvSpPr>
        <p:spPr>
          <a:xfrm>
            <a:off x="549336" y="4304790"/>
            <a:ext cx="9444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i="1" dirty="0">
                <a:solidFill>
                  <a:schemeClr val="bg1"/>
                </a:solidFill>
              </a:rPr>
              <a:t>Exemplo:  a 1 </a:t>
            </a:r>
            <a:r>
              <a:rPr lang="pt-BR" sz="2400" i="1" dirty="0" err="1">
                <a:solidFill>
                  <a:schemeClr val="bg1"/>
                </a:solidFill>
              </a:rPr>
              <a:t>atm</a:t>
            </a:r>
            <a:r>
              <a:rPr lang="pt-BR" sz="2400" i="1" dirty="0">
                <a:solidFill>
                  <a:schemeClr val="bg1"/>
                </a:solidFill>
              </a:rPr>
              <a:t> o gelo tem uma menor energia molar de que a água liquida apenas quando a temperatura está abaixo de zero.</a:t>
            </a:r>
          </a:p>
        </p:txBody>
      </p:sp>
      <p:sp>
        <p:nvSpPr>
          <p:cNvPr id="6" name="Retângulo 5"/>
          <p:cNvSpPr/>
          <p:nvPr/>
        </p:nvSpPr>
        <p:spPr>
          <a:xfrm>
            <a:off x="460231" y="2365798"/>
            <a:ext cx="106564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i="1" dirty="0">
                <a:solidFill>
                  <a:schemeClr val="bg1"/>
                </a:solidFill>
              </a:rPr>
              <a:t>Facilmente  ficamos a saber se a transição foi espontânea entre a fase 2 e a fase 1 </a:t>
            </a:r>
          </a:p>
          <a:p>
            <a:endParaRPr lang="pt-BR" sz="2400" i="1" dirty="0">
              <a:solidFill>
                <a:schemeClr val="bg1"/>
              </a:solidFill>
            </a:endParaRPr>
          </a:p>
          <a:p>
            <a:r>
              <a:rPr lang="pt-BR" sz="2400" i="1" dirty="0">
                <a:solidFill>
                  <a:schemeClr val="bg1"/>
                </a:solidFill>
              </a:rPr>
              <a:t>Se a </a:t>
            </a:r>
            <a:r>
              <a:rPr lang="pt-BR" sz="2400" i="1" dirty="0">
                <a:solidFill>
                  <a:srgbClr val="FFFF00"/>
                </a:solidFill>
              </a:rPr>
              <a:t>energia molar de Gibbs em 2 for menor que a energia em 1</a:t>
            </a:r>
            <a:r>
              <a:rPr lang="pt-BR" sz="2400" i="1" dirty="0">
                <a:solidFill>
                  <a:schemeClr val="bg1"/>
                </a:solidFill>
              </a:rPr>
              <a:t> então a transição é espontânea (A Pressão e Temperatura constante)</a:t>
            </a:r>
          </a:p>
          <a:p>
            <a:endParaRPr lang="pt-BR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3389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49336" y="200597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de transição de fase</a:t>
            </a:r>
          </a:p>
        </p:txBody>
      </p:sp>
      <p:sp>
        <p:nvSpPr>
          <p:cNvPr id="3" name="Retângulo 2"/>
          <p:cNvSpPr/>
          <p:nvPr/>
        </p:nvSpPr>
        <p:spPr>
          <a:xfrm>
            <a:off x="486043" y="1167762"/>
            <a:ext cx="112262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i="1" dirty="0">
                <a:solidFill>
                  <a:schemeClr val="bg1"/>
                </a:solidFill>
              </a:rPr>
              <a:t>O que acontece durante uma transferência de fase quando ocorre uma </a:t>
            </a:r>
            <a:r>
              <a:rPr lang="pt-BR" sz="2400" b="1" i="1" u="sng" dirty="0">
                <a:solidFill>
                  <a:srgbClr val="FFFF00"/>
                </a:solidFill>
              </a:rPr>
              <a:t>variação de pressão</a:t>
            </a:r>
            <a:r>
              <a:rPr lang="pt-BR" sz="2400" i="1" dirty="0">
                <a:solidFill>
                  <a:schemeClr val="bg1"/>
                </a:solidFill>
              </a:rPr>
              <a:t>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549336" y="2146747"/>
                <a:ext cx="3719352" cy="446854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+(</m:t>
                      </m:r>
                      <m:sSub>
                        <m:sSubPr>
                          <m:ctrlP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pt-BR" sz="20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336" y="2146747"/>
                <a:ext cx="3719352" cy="446854"/>
              </a:xfrm>
              <a:prstGeom prst="rect">
                <a:avLst/>
              </a:prstGeom>
              <a:blipFill>
                <a:blip r:embed="rId2"/>
                <a:stretch>
                  <a:fillRect b="-958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ângulo 4"/>
          <p:cNvSpPr/>
          <p:nvPr/>
        </p:nvSpPr>
        <p:spPr>
          <a:xfrm>
            <a:off x="549336" y="2729046"/>
            <a:ext cx="1122622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i="1" dirty="0">
                <a:solidFill>
                  <a:schemeClr val="bg1"/>
                </a:solidFill>
              </a:rPr>
              <a:t>Onde </a:t>
            </a:r>
            <a:r>
              <a:rPr lang="pt-BR" sz="2400" i="1" dirty="0" err="1">
                <a:solidFill>
                  <a:schemeClr val="bg1"/>
                </a:solidFill>
              </a:rPr>
              <a:t>Vm</a:t>
            </a:r>
            <a:r>
              <a:rPr lang="pt-BR" sz="2400" i="1" dirty="0">
                <a:solidFill>
                  <a:schemeClr val="bg1"/>
                </a:solidFill>
              </a:rPr>
              <a:t> é molar das substancia</a:t>
            </a:r>
          </a:p>
          <a:p>
            <a:endParaRPr lang="pt-BR" sz="2400" i="1" dirty="0">
              <a:solidFill>
                <a:schemeClr val="bg1"/>
              </a:solidFill>
            </a:endParaRPr>
          </a:p>
          <a:p>
            <a:r>
              <a:rPr lang="pt-BR" sz="2400" i="1" dirty="0">
                <a:solidFill>
                  <a:schemeClr val="bg1"/>
                </a:solidFill>
              </a:rPr>
              <a:t>Esta expressão volume o é valida quando o </a:t>
            </a:r>
            <a:r>
              <a:rPr lang="pt-BR" sz="2400" b="1" i="1" u="sng" dirty="0">
                <a:solidFill>
                  <a:srgbClr val="FFFF00"/>
                </a:solidFill>
              </a:rPr>
              <a:t>volume molar é constante</a:t>
            </a:r>
            <a:r>
              <a:rPr lang="pt-BR" sz="2400" i="1" dirty="0">
                <a:solidFill>
                  <a:schemeClr val="bg1"/>
                </a:solidFill>
              </a:rPr>
              <a:t> na gama de pressões de interesse o que é válido para a maioria dos líquidos e sólidos em condições normais.</a:t>
            </a:r>
          </a:p>
          <a:p>
            <a:endParaRPr lang="pt-BR" sz="2400" i="1" dirty="0">
              <a:solidFill>
                <a:schemeClr val="bg1"/>
              </a:solidFill>
            </a:endParaRPr>
          </a:p>
          <a:p>
            <a:r>
              <a:rPr lang="pt-BR" sz="2400" i="1" dirty="0">
                <a:solidFill>
                  <a:schemeClr val="bg1"/>
                </a:solidFill>
              </a:rPr>
              <a:t>Os gases estão longe de ser incompressíveis 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4491294" y="202920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i="1" dirty="0">
                <a:solidFill>
                  <a:schemeClr val="bg1"/>
                </a:solidFill>
              </a:rPr>
              <a:t>Variação da energia de Gibbs com a pressão (para um liquido incompressível)</a:t>
            </a:r>
          </a:p>
        </p:txBody>
      </p:sp>
    </p:spTree>
    <p:extLst>
      <p:ext uri="{BB962C8B-B14F-4D97-AF65-F5344CB8AC3E}">
        <p14:creationId xmlns:p14="http://schemas.microsoft.com/office/powerpoint/2010/main" val="41590785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486043" y="3233170"/>
                <a:ext cx="32232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𝑑𝐻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𝑇𝑑𝑠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𝑆𝑑𝑇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43" y="3233170"/>
                <a:ext cx="3223255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1164139" y="2127494"/>
                <a:ext cx="1813060" cy="4616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𝑇𝑆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139" y="2127494"/>
                <a:ext cx="1813060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486911" y="2755013"/>
                <a:ext cx="23468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𝑑𝐻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𝑑𝑇𝑆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911" y="2755013"/>
                <a:ext cx="234686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473851" y="4481815"/>
                <a:ext cx="421333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𝑝𝑉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𝑇𝑑𝑠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𝑆𝑑𝑇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851" y="4481815"/>
                <a:ext cx="4213333" cy="461665"/>
              </a:xfrm>
              <a:prstGeom prst="rect">
                <a:avLst/>
              </a:prstGeom>
              <a:blipFill>
                <a:blip r:embed="rId5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1175398" y="3858849"/>
                <a:ext cx="1844544" cy="4616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𝑝𝑉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398" y="3858849"/>
                <a:ext cx="1844544" cy="461665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431836" y="5058866"/>
                <a:ext cx="412504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𝑑𝑈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𝑑𝑝𝑉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𝑇𝑑𝑠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𝑆𝑑𝑇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836" y="5058866"/>
                <a:ext cx="4125040" cy="461665"/>
              </a:xfrm>
              <a:prstGeom prst="rect">
                <a:avLst/>
              </a:prstGeom>
              <a:blipFill>
                <a:blip r:embed="rId7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/>
              <p:cNvSpPr/>
              <p:nvPr/>
            </p:nvSpPr>
            <p:spPr>
              <a:xfrm>
                <a:off x="341862" y="6193313"/>
                <a:ext cx="483997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𝑝𝑉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𝑇𝑑𝑠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𝑆𝑑𝑇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862" y="6193313"/>
                <a:ext cx="4839979" cy="461665"/>
              </a:xfrm>
              <a:prstGeom prst="rect">
                <a:avLst/>
              </a:prstGeom>
              <a:blipFill>
                <a:blip r:embed="rId8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/>
              <p:cNvSpPr/>
              <p:nvPr/>
            </p:nvSpPr>
            <p:spPr>
              <a:xfrm>
                <a:off x="5613772" y="2226297"/>
                <a:ext cx="6042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𝑇𝑑𝑠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𝑝𝑑𝑉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𝑉𝑑𝑝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𝑝𝑑𝑉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𝑇𝑑𝑠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𝑆𝑑𝑇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tâ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772" y="2226297"/>
                <a:ext cx="6042039" cy="461665"/>
              </a:xfrm>
              <a:prstGeom prst="rect">
                <a:avLst/>
              </a:prstGeom>
              <a:blipFill>
                <a:blip r:embed="rId9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/>
              <p:cNvSpPr/>
              <p:nvPr/>
            </p:nvSpPr>
            <p:spPr>
              <a:xfrm>
                <a:off x="6989460" y="3029340"/>
                <a:ext cx="2481770" cy="461665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𝑉𝑑𝑝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𝑆𝑑𝑇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tâ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9460" y="3029340"/>
                <a:ext cx="2481770" cy="461665"/>
              </a:xfrm>
              <a:prstGeom prst="rect">
                <a:avLst/>
              </a:prstGeom>
              <a:blipFill>
                <a:blip r:embed="rId10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ângulo 11"/>
              <p:cNvSpPr/>
              <p:nvPr/>
            </p:nvSpPr>
            <p:spPr>
              <a:xfrm>
                <a:off x="5660007" y="4705327"/>
                <a:ext cx="37258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𝑃𝑓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𝑃𝑖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tâ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0007" y="4705327"/>
                <a:ext cx="3725892" cy="461665"/>
              </a:xfrm>
              <a:prstGeom prst="rect">
                <a:avLst/>
              </a:prstGeom>
              <a:blipFill>
                <a:blip r:embed="rId11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ângulo 13"/>
              <p:cNvSpPr/>
              <p:nvPr/>
            </p:nvSpPr>
            <p:spPr>
              <a:xfrm>
                <a:off x="5660007" y="5518124"/>
                <a:ext cx="4425507" cy="517706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Retâ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0007" y="5518124"/>
                <a:ext cx="4425507" cy="5177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ângulo 14"/>
              <p:cNvSpPr/>
              <p:nvPr/>
            </p:nvSpPr>
            <p:spPr>
              <a:xfrm>
                <a:off x="5660007" y="3914308"/>
                <a:ext cx="158479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𝑉𝑑𝑝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tângu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0007" y="3914308"/>
                <a:ext cx="1584793" cy="461665"/>
              </a:xfrm>
              <a:prstGeom prst="rect">
                <a:avLst/>
              </a:prstGeom>
              <a:blipFill>
                <a:blip r:embed="rId13"/>
                <a:stretch>
                  <a:fillRect r="-385"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tângulo 15"/>
          <p:cNvSpPr/>
          <p:nvPr/>
        </p:nvSpPr>
        <p:spPr>
          <a:xfrm>
            <a:off x="549336" y="200597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de transição de fase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ângulo 16"/>
              <p:cNvSpPr/>
              <p:nvPr/>
            </p:nvSpPr>
            <p:spPr>
              <a:xfrm>
                <a:off x="634680" y="1245895"/>
                <a:ext cx="3719352" cy="446854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+(</m:t>
                      </m:r>
                      <m:sSub>
                        <m:sSubPr>
                          <m:ctrlP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pt-BR" sz="20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Retâ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680" y="1245895"/>
                <a:ext cx="3719352" cy="446854"/>
              </a:xfrm>
              <a:prstGeom prst="rect">
                <a:avLst/>
              </a:prstGeom>
              <a:blipFill>
                <a:blip r:embed="rId14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ângulo 17"/>
              <p:cNvSpPr/>
              <p:nvPr/>
            </p:nvSpPr>
            <p:spPr>
              <a:xfrm>
                <a:off x="1175398" y="5653201"/>
                <a:ext cx="1893595" cy="4616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𝑑𝑈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tângu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398" y="5653201"/>
                <a:ext cx="1893595" cy="461665"/>
              </a:xfrm>
              <a:prstGeom prst="rect">
                <a:avLst/>
              </a:prstGeom>
              <a:blipFill>
                <a:blip r:embed="rId1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aixaDeTexto 19"/>
          <p:cNvSpPr txBox="1"/>
          <p:nvPr/>
        </p:nvSpPr>
        <p:spPr>
          <a:xfrm>
            <a:off x="7732428" y="3833586"/>
            <a:ext cx="4304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FF00"/>
                </a:solidFill>
              </a:rPr>
              <a:t>Temperatura constante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tângulo 20"/>
              <p:cNvSpPr/>
              <p:nvPr/>
            </p:nvSpPr>
            <p:spPr>
              <a:xfrm>
                <a:off x="2580517" y="2251205"/>
                <a:ext cx="184454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𝑝𝑉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Retângulo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517" y="2251205"/>
                <a:ext cx="1844544" cy="461665"/>
              </a:xfrm>
              <a:prstGeom prst="rect">
                <a:avLst/>
              </a:prstGeom>
              <a:blipFill>
                <a:blip r:embed="rId1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ângulo 21"/>
              <p:cNvSpPr/>
              <p:nvPr/>
            </p:nvSpPr>
            <p:spPr>
              <a:xfrm>
                <a:off x="6067188" y="1447166"/>
                <a:ext cx="1738361" cy="4616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𝑝𝑑𝑉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Retângulo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7188" y="1447166"/>
                <a:ext cx="1738361" cy="461665"/>
              </a:xfrm>
              <a:prstGeom prst="rect">
                <a:avLst/>
              </a:prstGeom>
              <a:blipFill>
                <a:blip r:embed="rId17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tângulo 22"/>
              <p:cNvSpPr/>
              <p:nvPr/>
            </p:nvSpPr>
            <p:spPr>
              <a:xfrm>
                <a:off x="8035749" y="1257914"/>
                <a:ext cx="1198084" cy="78380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𝑑𝑠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etângulo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5749" y="1257914"/>
                <a:ext cx="1198084" cy="78380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Conector reto 24"/>
          <p:cNvCxnSpPr/>
          <p:nvPr/>
        </p:nvCxnSpPr>
        <p:spPr>
          <a:xfrm flipV="1">
            <a:off x="6636774" y="2099841"/>
            <a:ext cx="352686" cy="65517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 flipV="1">
            <a:off x="10141982" y="2134257"/>
            <a:ext cx="352686" cy="65517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 flipV="1">
            <a:off x="9222664" y="2158838"/>
            <a:ext cx="352686" cy="65517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 flipV="1">
            <a:off x="7398776" y="2144089"/>
            <a:ext cx="352686" cy="65517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08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 animBg="1"/>
      <p:bldP spid="8" grpId="0"/>
      <p:bldP spid="10" grpId="0"/>
      <p:bldP spid="11" grpId="0" animBg="1"/>
      <p:bldP spid="12" grpId="0"/>
      <p:bldP spid="14" grpId="0" animBg="1"/>
      <p:bldP spid="15" grpId="0"/>
      <p:bldP spid="18" grpId="0" animBg="1"/>
      <p:bldP spid="20" grpId="0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z15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1"/>
          <a:stretch/>
        </p:blipFill>
        <p:spPr bwMode="auto">
          <a:xfrm>
            <a:off x="893134" y="340241"/>
            <a:ext cx="9144000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382233" y="5613991"/>
            <a:ext cx="4613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Vem ai mais Termodinâmica... </a:t>
            </a:r>
          </a:p>
        </p:txBody>
      </p:sp>
    </p:spTree>
    <p:extLst>
      <p:ext uri="{BB962C8B-B14F-4D97-AF65-F5344CB8AC3E}">
        <p14:creationId xmlns:p14="http://schemas.microsoft.com/office/powerpoint/2010/main" val="846269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4175388" y="823998"/>
                <a:ext cx="3490251" cy="41133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388" y="823998"/>
                <a:ext cx="3490251" cy="411331"/>
              </a:xfrm>
              <a:prstGeom prst="rect">
                <a:avLst/>
              </a:prstGeom>
              <a:blipFill>
                <a:blip r:embed="rId2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ângulo 2"/>
          <p:cNvSpPr/>
          <p:nvPr/>
        </p:nvSpPr>
        <p:spPr>
          <a:xfrm>
            <a:off x="4175388" y="1357626"/>
            <a:ext cx="793795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i="1" dirty="0">
                <a:solidFill>
                  <a:schemeClr val="bg1"/>
                </a:solidFill>
              </a:rPr>
              <a:t>Quando </a:t>
            </a:r>
            <a:r>
              <a:rPr lang="pt-BR" b="1" i="1" u="sng" dirty="0">
                <a:solidFill>
                  <a:srgbClr val="FFFF00"/>
                </a:solidFill>
              </a:rPr>
              <a:t>aumentamos a pressão </a:t>
            </a:r>
            <a:r>
              <a:rPr lang="pt-BR" i="1" dirty="0">
                <a:solidFill>
                  <a:schemeClr val="bg1"/>
                </a:solidFill>
              </a:rPr>
              <a:t>de uma substância a </a:t>
            </a:r>
            <a:r>
              <a:rPr lang="pt-BR" b="1" i="1" u="sng" dirty="0">
                <a:solidFill>
                  <a:srgbClr val="FFFF00"/>
                </a:solidFill>
              </a:rPr>
              <a:t>energia molar de Gibbs aumenta. </a:t>
            </a:r>
            <a:r>
              <a:rPr lang="pt-BR" i="1" dirty="0">
                <a:solidFill>
                  <a:schemeClr val="bg1"/>
                </a:solidFill>
              </a:rPr>
              <a:t> </a:t>
            </a:r>
            <a:r>
              <a:rPr lang="pt-BR" i="1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pt-BR" i="1" dirty="0">
                <a:solidFill>
                  <a:schemeClr val="bg1"/>
                </a:solidFill>
              </a:rPr>
              <a:t>fase gasosa &gt;  fase líquida &gt; fase sólida . </a:t>
            </a:r>
          </a:p>
          <a:p>
            <a:endParaRPr lang="pt-BR" i="1" dirty="0">
              <a:solidFill>
                <a:schemeClr val="bg1"/>
              </a:solidFill>
            </a:endParaRPr>
          </a:p>
          <a:p>
            <a:r>
              <a:rPr lang="pt-BR" i="1" dirty="0">
                <a:solidFill>
                  <a:schemeClr val="bg1"/>
                </a:solidFill>
              </a:rPr>
              <a:t>Como o sistema tem a tendência em </a:t>
            </a:r>
            <a:r>
              <a:rPr lang="pt-BR" b="1" i="1" u="sng" dirty="0">
                <a:solidFill>
                  <a:srgbClr val="FFFF00"/>
                </a:solidFill>
              </a:rPr>
              <a:t>transitar para o estado de menor energia molar de Gibbs</a:t>
            </a:r>
            <a:r>
              <a:rPr lang="pt-BR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pt-BR" i="1" dirty="0">
                <a:solidFill>
                  <a:schemeClr val="bg1"/>
                </a:solidFill>
              </a:rPr>
              <a:t>  </a:t>
            </a:r>
            <a:r>
              <a:rPr lang="pt-BR" i="1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pt-BR" i="1" dirty="0">
                <a:solidFill>
                  <a:schemeClr val="bg1"/>
                </a:solidFill>
              </a:rPr>
              <a:t>O gráfico mostram que a alta pressão a fase liquida é mais estável que a gasosa.</a:t>
            </a:r>
          </a:p>
          <a:p>
            <a:endParaRPr lang="pt-BR" i="1" dirty="0">
              <a:solidFill>
                <a:schemeClr val="bg1"/>
              </a:solidFill>
            </a:endParaRPr>
          </a:p>
          <a:p>
            <a:r>
              <a:rPr lang="pt-BR" i="1" dirty="0">
                <a:solidFill>
                  <a:schemeClr val="bg1"/>
                </a:solidFill>
              </a:rPr>
              <a:t>Isto ajuda-nos a entender o </a:t>
            </a:r>
            <a:r>
              <a:rPr lang="pt-BR" b="1" i="1" u="sng" dirty="0">
                <a:solidFill>
                  <a:srgbClr val="FFFF00"/>
                </a:solidFill>
              </a:rPr>
              <a:t>fato de a alta pressão as substâncias estarem num fase condensada</a:t>
            </a:r>
            <a:r>
              <a:rPr lang="pt-BR" i="1" dirty="0">
                <a:solidFill>
                  <a:schemeClr val="bg1"/>
                </a:solidFill>
              </a:rPr>
              <a:t>. </a:t>
            </a:r>
          </a:p>
          <a:p>
            <a:endParaRPr lang="pt-BR" i="1" dirty="0">
              <a:solidFill>
                <a:schemeClr val="bg1"/>
              </a:solidFill>
            </a:endParaRPr>
          </a:p>
          <a:p>
            <a:r>
              <a:rPr lang="pt-BR" i="1" dirty="0">
                <a:solidFill>
                  <a:schemeClr val="bg1"/>
                </a:solidFill>
              </a:rPr>
              <a:t>Por exemplo, </a:t>
            </a:r>
            <a:r>
              <a:rPr lang="pt-BR" b="1" i="1" u="sng" dirty="0">
                <a:solidFill>
                  <a:srgbClr val="FFFF00"/>
                </a:solidFill>
              </a:rPr>
              <a:t>quando comprimimos um gás este torna-se liquido </a:t>
            </a:r>
            <a:r>
              <a:rPr lang="pt-BR" i="1" dirty="0">
                <a:solidFill>
                  <a:schemeClr val="bg1"/>
                </a:solidFill>
              </a:rPr>
              <a:t>e se comprimirmos mais este passa para o estado sólido.  </a:t>
            </a:r>
          </a:p>
          <a:p>
            <a:endParaRPr lang="pt-BR" i="1" dirty="0">
              <a:solidFill>
                <a:schemeClr val="bg1"/>
              </a:solidFill>
            </a:endParaRPr>
          </a:p>
          <a:p>
            <a:r>
              <a:rPr lang="pt-BR" i="1" dirty="0">
                <a:solidFill>
                  <a:schemeClr val="bg1"/>
                </a:solidFill>
              </a:rPr>
              <a:t>A </a:t>
            </a:r>
            <a:r>
              <a:rPr lang="pt-BR" b="1" i="1" u="sng" dirty="0">
                <a:solidFill>
                  <a:srgbClr val="FFFF00"/>
                </a:solidFill>
              </a:rPr>
              <a:t>Energia molar de Gibbs aumenta linearmente com a pressão </a:t>
            </a:r>
            <a:r>
              <a:rPr lang="pt-BR" i="1" dirty="0">
                <a:solidFill>
                  <a:schemeClr val="bg1"/>
                </a:solidFill>
              </a:rPr>
              <a:t>em líquidos e sólidos. </a:t>
            </a:r>
          </a:p>
          <a:p>
            <a:endParaRPr lang="pt-BR" i="1" dirty="0">
              <a:solidFill>
                <a:schemeClr val="bg1"/>
              </a:solidFill>
            </a:endParaRPr>
          </a:p>
          <a:p>
            <a:r>
              <a:rPr lang="pt-BR" i="1" dirty="0">
                <a:solidFill>
                  <a:schemeClr val="bg1"/>
                </a:solidFill>
              </a:rPr>
              <a:t>No entanto, </a:t>
            </a:r>
            <a:r>
              <a:rPr lang="pt-BR" b="1" i="1" u="sng" dirty="0">
                <a:solidFill>
                  <a:srgbClr val="FFFF00"/>
                </a:solidFill>
              </a:rPr>
              <a:t>o volume molar da fase condensada é baixo </a:t>
            </a:r>
            <a:r>
              <a:rPr lang="pt-BR" i="1" dirty="0">
                <a:solidFill>
                  <a:schemeClr val="bg1"/>
                </a:solidFill>
              </a:rPr>
              <a:t>e por isso dentro da gama de pressões q geralmente trabalhamos  desconsideramos a dependência da pressão na </a:t>
            </a:r>
            <a:r>
              <a:rPr lang="pt-BR" i="1" dirty="0" err="1">
                <a:solidFill>
                  <a:schemeClr val="bg1"/>
                </a:solidFill>
              </a:rPr>
              <a:t>Gm</a:t>
            </a:r>
            <a:r>
              <a:rPr lang="pt-BR" i="1" dirty="0">
                <a:solidFill>
                  <a:schemeClr val="bg1"/>
                </a:solidFill>
              </a:rPr>
              <a:t> de líquidos e de sólidos </a:t>
            </a:r>
          </a:p>
          <a:p>
            <a:endParaRPr lang="pt-BR" i="1" dirty="0">
              <a:solidFill>
                <a:schemeClr val="bg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2174" b="13013"/>
          <a:stretch/>
        </p:blipFill>
        <p:spPr>
          <a:xfrm rot="5400000">
            <a:off x="-641741" y="1672222"/>
            <a:ext cx="5507974" cy="3890198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490342" y="0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de transição de fase</a:t>
            </a:r>
          </a:p>
        </p:txBody>
      </p:sp>
    </p:spTree>
    <p:extLst>
      <p:ext uri="{BB962C8B-B14F-4D97-AF65-F5344CB8AC3E}">
        <p14:creationId xmlns:p14="http://schemas.microsoft.com/office/powerpoint/2010/main" val="251642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4175388" y="1335428"/>
                <a:ext cx="4425507" cy="517706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388" y="1335428"/>
                <a:ext cx="4425507" cy="5177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2174" b="13013"/>
          <a:stretch/>
        </p:blipFill>
        <p:spPr>
          <a:xfrm rot="5400000">
            <a:off x="-310405" y="2079244"/>
            <a:ext cx="5064875" cy="3577244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549336" y="200597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de transição de fase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4372437" y="2299183"/>
                <a:ext cx="152254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𝑉𝑑𝑝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2437" y="2299183"/>
                <a:ext cx="1522546" cy="461665"/>
              </a:xfrm>
              <a:prstGeom prst="rect">
                <a:avLst/>
              </a:prstGeom>
              <a:blipFill>
                <a:blip r:embed="rId4"/>
                <a:stretch>
                  <a:fillRect l="-400" r="-2400"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4283744" y="2810522"/>
                <a:ext cx="173925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𝑑𝑝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744" y="2810522"/>
                <a:ext cx="1739259" cy="461665"/>
              </a:xfrm>
              <a:prstGeom prst="rect">
                <a:avLst/>
              </a:prstGeom>
              <a:blipFill>
                <a:blip r:embed="rId5"/>
                <a:stretch>
                  <a:fillRect r="-702"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/>
              <p:cNvSpPr/>
              <p:nvPr/>
            </p:nvSpPr>
            <p:spPr>
              <a:xfrm>
                <a:off x="6174938" y="2344085"/>
                <a:ext cx="2263223" cy="7813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𝑅𝑇</m:t>
                          </m:r>
                        </m:num>
                        <m:den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𝑑𝑝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4938" y="2344085"/>
                <a:ext cx="2263223" cy="7813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/>
              <p:cNvSpPr/>
              <p:nvPr/>
            </p:nvSpPr>
            <p:spPr>
              <a:xfrm>
                <a:off x="8187286" y="2301472"/>
                <a:ext cx="3404240" cy="9707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</m:t>
                      </m:r>
                      <m:nary>
                        <m:nary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</m:e>
                      </m:nary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𝑑𝑝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tâ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7286" y="2301472"/>
                <a:ext cx="3404240" cy="9707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/>
              <p:cNvSpPr/>
              <p:nvPr/>
            </p:nvSpPr>
            <p:spPr>
              <a:xfrm>
                <a:off x="6273605" y="4024664"/>
                <a:ext cx="4329112" cy="5177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BR" sz="24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pt-BR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tâ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3605" y="4024664"/>
                <a:ext cx="4329112" cy="51770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6273605" y="4753733"/>
                <a:ext cx="4546790" cy="922176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3605" y="4753733"/>
                <a:ext cx="4546790" cy="9221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ângulo 11"/>
              <p:cNvSpPr/>
              <p:nvPr/>
            </p:nvSpPr>
            <p:spPr>
              <a:xfrm>
                <a:off x="4404679" y="3334791"/>
                <a:ext cx="1239314" cy="7838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𝑅𝑇</m:t>
                          </m:r>
                        </m:num>
                        <m:den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Retâ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4679" y="3334791"/>
                <a:ext cx="1239314" cy="78380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297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49336" y="200597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de transição de fase</a:t>
            </a:r>
          </a:p>
        </p:txBody>
      </p:sp>
      <p:sp>
        <p:nvSpPr>
          <p:cNvPr id="3" name="Retângulo 2"/>
          <p:cNvSpPr/>
          <p:nvPr/>
        </p:nvSpPr>
        <p:spPr>
          <a:xfrm>
            <a:off x="549336" y="1017401"/>
            <a:ext cx="112262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i="1" dirty="0">
                <a:solidFill>
                  <a:schemeClr val="bg1"/>
                </a:solidFill>
              </a:rPr>
              <a:t>Então e se houver uma transferência de  fase que dependa da ocorrência de uma </a:t>
            </a:r>
            <a:r>
              <a:rPr lang="pt-BR" sz="2400" i="1" dirty="0">
                <a:solidFill>
                  <a:srgbClr val="FFFF00"/>
                </a:solidFill>
              </a:rPr>
              <a:t>variação de temperatura</a:t>
            </a:r>
            <a:r>
              <a:rPr lang="pt-BR" sz="2400" i="1" dirty="0">
                <a:solidFill>
                  <a:schemeClr val="bg1"/>
                </a:solidFill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376734" y="2802119"/>
                <a:ext cx="32232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𝑑𝐻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𝑇𝑑𝑠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𝑆𝑑𝑇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734" y="2802119"/>
                <a:ext cx="3223255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633953" y="1940029"/>
                <a:ext cx="1813060" cy="461665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𝑇𝑆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53" y="1940029"/>
                <a:ext cx="1813060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377602" y="2395880"/>
                <a:ext cx="23468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𝑑𝐻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𝑑𝑇𝑆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02" y="2395880"/>
                <a:ext cx="234686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364542" y="3228839"/>
                <a:ext cx="421333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𝑝𝑉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𝑇𝑑𝑠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𝑆𝑑𝑇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542" y="3228839"/>
                <a:ext cx="4213333" cy="461665"/>
              </a:xfrm>
              <a:prstGeom prst="rect">
                <a:avLst/>
              </a:prstGeom>
              <a:blipFill>
                <a:blip r:embed="rId5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/>
              <p:cNvSpPr/>
              <p:nvPr/>
            </p:nvSpPr>
            <p:spPr>
              <a:xfrm>
                <a:off x="351619" y="3745862"/>
                <a:ext cx="419236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𝑑𝑈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𝑑𝑝𝑉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𝑇𝑑𝑠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𝑆𝑑𝑇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tâ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619" y="3745862"/>
                <a:ext cx="4192366" cy="461665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/>
              <p:cNvSpPr/>
              <p:nvPr/>
            </p:nvSpPr>
            <p:spPr>
              <a:xfrm>
                <a:off x="351619" y="4163537"/>
                <a:ext cx="483895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𝑝𝑉</m:t>
                          </m:r>
                        </m:e>
                      </m:d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𝑇𝑑𝑠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𝑆𝑑𝑇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tâ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619" y="4163537"/>
                <a:ext cx="4838953" cy="461665"/>
              </a:xfrm>
              <a:prstGeom prst="rect">
                <a:avLst/>
              </a:prstGeom>
              <a:blipFill>
                <a:blip r:embed="rId7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ângulo 11"/>
              <p:cNvSpPr/>
              <p:nvPr/>
            </p:nvSpPr>
            <p:spPr>
              <a:xfrm>
                <a:off x="351619" y="4648534"/>
                <a:ext cx="610936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𝑇𝑑𝑠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𝑝𝑑𝑉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𝑉𝑑𝑝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𝑝𝑑𝑉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𝑇𝑑𝑠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𝑆𝑑𝑇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tâ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619" y="4648534"/>
                <a:ext cx="6109365" cy="461665"/>
              </a:xfrm>
              <a:prstGeom prst="rect">
                <a:avLst/>
              </a:prstGeom>
              <a:blipFill>
                <a:blip r:embed="rId8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ector reto 13"/>
          <p:cNvCxnSpPr/>
          <p:nvPr/>
        </p:nvCxnSpPr>
        <p:spPr>
          <a:xfrm flipV="1">
            <a:off x="996257" y="4616635"/>
            <a:ext cx="508334" cy="57388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 flipV="1">
            <a:off x="1584594" y="4641442"/>
            <a:ext cx="508334" cy="57388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 flipV="1">
            <a:off x="3023538" y="4591821"/>
            <a:ext cx="508334" cy="57388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flipV="1">
            <a:off x="3675679" y="4552835"/>
            <a:ext cx="508334" cy="57388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tângulo 19"/>
              <p:cNvSpPr/>
              <p:nvPr/>
            </p:nvSpPr>
            <p:spPr>
              <a:xfrm>
                <a:off x="333898" y="5158210"/>
                <a:ext cx="1799339" cy="461665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𝑆𝑑𝑇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Retângulo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898" y="5158210"/>
                <a:ext cx="1799339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ector reto 20"/>
          <p:cNvCxnSpPr/>
          <p:nvPr/>
        </p:nvCxnSpPr>
        <p:spPr>
          <a:xfrm flipV="1">
            <a:off x="2236727" y="4538659"/>
            <a:ext cx="508334" cy="57388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ângulo 21"/>
              <p:cNvSpPr/>
              <p:nvPr/>
            </p:nvSpPr>
            <p:spPr>
              <a:xfrm>
                <a:off x="355928" y="5682822"/>
                <a:ext cx="2369110" cy="9707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nary>
                        <m:nary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𝑑𝑇</m:t>
                          </m:r>
                        </m:e>
                      </m:nary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Retângulo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928" y="5682822"/>
                <a:ext cx="2369110" cy="97071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tângulo 22"/>
              <p:cNvSpPr/>
              <p:nvPr/>
            </p:nvSpPr>
            <p:spPr>
              <a:xfrm>
                <a:off x="2982661" y="5922535"/>
                <a:ext cx="2800638" cy="4912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etângulo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2661" y="5922535"/>
                <a:ext cx="2800638" cy="491288"/>
              </a:xfrm>
              <a:prstGeom prst="rect">
                <a:avLst/>
              </a:prstGeom>
              <a:blipFill>
                <a:blip r:embed="rId11"/>
                <a:stretch>
                  <a:fillRect r="-217" b="-125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ângulo 23"/>
              <p:cNvSpPr/>
              <p:nvPr/>
            </p:nvSpPr>
            <p:spPr>
              <a:xfrm>
                <a:off x="6273298" y="5619875"/>
                <a:ext cx="4651402" cy="517706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4" name="Retângulo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3298" y="5619875"/>
                <a:ext cx="4651402" cy="5177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934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  <p:bldP spid="11" grpId="0"/>
      <p:bldP spid="12" grpId="0"/>
      <p:bldP spid="20" grpId="0" animBg="1"/>
      <p:bldP spid="22" grpId="0"/>
      <p:bldP spid="23" grpId="0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8" t="5355" r="13712"/>
          <a:stretch/>
        </p:blipFill>
        <p:spPr>
          <a:xfrm rot="5400000">
            <a:off x="-68155" y="2022435"/>
            <a:ext cx="3587966" cy="2902983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49336" y="200597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de transição de fase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3397244" y="1129762"/>
                <a:ext cx="3544239" cy="411331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B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pt-BR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244" y="1129762"/>
                <a:ext cx="3544239" cy="411331"/>
              </a:xfrm>
              <a:prstGeom prst="rect">
                <a:avLst/>
              </a:prstGeom>
              <a:blipFill>
                <a:blip r:embed="rId3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ângulo 4"/>
          <p:cNvSpPr/>
          <p:nvPr/>
        </p:nvSpPr>
        <p:spPr>
          <a:xfrm>
            <a:off x="3397244" y="1762372"/>
            <a:ext cx="844079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i="1" dirty="0">
                <a:solidFill>
                  <a:schemeClr val="bg1"/>
                </a:solidFill>
              </a:rPr>
              <a:t>A </a:t>
            </a:r>
            <a:r>
              <a:rPr lang="pt-BR" sz="2000" b="1" i="1" dirty="0">
                <a:solidFill>
                  <a:srgbClr val="FFFF00"/>
                </a:solidFill>
              </a:rPr>
              <a:t>entropia molar é positiva</a:t>
            </a:r>
            <a:r>
              <a:rPr lang="pt-BR" sz="2000" i="1" dirty="0">
                <a:solidFill>
                  <a:schemeClr val="bg1"/>
                </a:solidFill>
              </a:rPr>
              <a:t> então um </a:t>
            </a:r>
            <a:r>
              <a:rPr lang="pt-BR" sz="2000" b="1" i="1" u="sng" dirty="0">
                <a:solidFill>
                  <a:srgbClr val="FFFF00"/>
                </a:solidFill>
              </a:rPr>
              <a:t>incremento na temperatura Tf&gt;Ti </a:t>
            </a:r>
            <a:r>
              <a:rPr lang="pt-BR" sz="2000" i="1" dirty="0">
                <a:solidFill>
                  <a:schemeClr val="bg1"/>
                </a:solidFill>
              </a:rPr>
              <a:t>irá produzir uma </a:t>
            </a:r>
            <a:r>
              <a:rPr lang="pt-BR" sz="2000" b="1" i="1" u="sng" dirty="0">
                <a:solidFill>
                  <a:srgbClr val="FFFF00"/>
                </a:solidFill>
              </a:rPr>
              <a:t>redução da energia molar de Gibbs</a:t>
            </a:r>
            <a:r>
              <a:rPr lang="pt-BR" sz="2000" b="1" i="1" dirty="0">
                <a:solidFill>
                  <a:srgbClr val="FFFF00"/>
                </a:solidFill>
              </a:rPr>
              <a:t> </a:t>
            </a:r>
          </a:p>
          <a:p>
            <a:endParaRPr lang="pt-BR" sz="2000" i="1" dirty="0">
              <a:solidFill>
                <a:schemeClr val="bg1"/>
              </a:solidFill>
            </a:endParaRPr>
          </a:p>
          <a:p>
            <a:r>
              <a:rPr lang="pt-BR" sz="2000" i="1" dirty="0">
                <a:solidFill>
                  <a:schemeClr val="bg1"/>
                </a:solidFill>
              </a:rPr>
              <a:t>A energia molar de </a:t>
            </a:r>
            <a:r>
              <a:rPr lang="pt-BR" sz="2000" b="1" i="1" u="sng" dirty="0">
                <a:solidFill>
                  <a:srgbClr val="FFFF00"/>
                </a:solidFill>
              </a:rPr>
              <a:t>Gibbs decresce com o aumento da temperatura</a:t>
            </a:r>
            <a:r>
              <a:rPr lang="pt-BR" sz="2000" i="1" dirty="0">
                <a:solidFill>
                  <a:schemeClr val="bg1"/>
                </a:solidFill>
              </a:rPr>
              <a:t>. Explicando porque é que as substancias fundem ou vaporizam com o aumento de temperatura   </a:t>
            </a:r>
          </a:p>
          <a:p>
            <a:endParaRPr lang="pt-BR" sz="2000" i="1" dirty="0">
              <a:solidFill>
                <a:schemeClr val="bg1"/>
              </a:solidFill>
            </a:endParaRPr>
          </a:p>
          <a:p>
            <a:r>
              <a:rPr lang="pt-BR" sz="2000" i="1" dirty="0">
                <a:solidFill>
                  <a:schemeClr val="bg1"/>
                </a:solidFill>
              </a:rPr>
              <a:t>Basicamente a fase de vapor torna-se a mais estável quando aumentamos a temperatura </a:t>
            </a:r>
          </a:p>
          <a:p>
            <a:endParaRPr lang="pt-BR" sz="2000" i="1" dirty="0">
              <a:solidFill>
                <a:schemeClr val="bg1"/>
              </a:solidFill>
            </a:endParaRPr>
          </a:p>
          <a:p>
            <a:r>
              <a:rPr lang="pt-BR" sz="2000" i="1" dirty="0">
                <a:solidFill>
                  <a:schemeClr val="bg1"/>
                </a:solidFill>
              </a:rPr>
              <a:t>A </a:t>
            </a:r>
            <a:r>
              <a:rPr lang="pt-BR" sz="2000" b="1" i="1" u="sng" dirty="0">
                <a:solidFill>
                  <a:srgbClr val="FFFF00"/>
                </a:solidFill>
              </a:rPr>
              <a:t>entropia molar de um gás</a:t>
            </a:r>
            <a:r>
              <a:rPr lang="pt-BR" sz="2000" i="1" dirty="0">
                <a:solidFill>
                  <a:schemeClr val="bg1"/>
                </a:solidFill>
              </a:rPr>
              <a:t> </a:t>
            </a:r>
            <a:r>
              <a:rPr lang="pt-BR" sz="2000" b="1" i="1" dirty="0">
                <a:solidFill>
                  <a:srgbClr val="FFFF00"/>
                </a:solidFill>
              </a:rPr>
              <a:t>é MAIOR </a:t>
            </a:r>
            <a:r>
              <a:rPr lang="pt-BR" sz="2000" i="1" dirty="0">
                <a:solidFill>
                  <a:schemeClr val="bg1"/>
                </a:solidFill>
              </a:rPr>
              <a:t>que a de um liquido e sólido. Isso é visível pelo o coeficiente angular  (bastante menos  acentuado no sólido).</a:t>
            </a:r>
          </a:p>
          <a:p>
            <a:endParaRPr lang="pt-BR" sz="2000" i="1" dirty="0">
              <a:solidFill>
                <a:schemeClr val="bg1"/>
              </a:solidFill>
            </a:endParaRPr>
          </a:p>
          <a:p>
            <a:r>
              <a:rPr lang="pt-BR" sz="2000" i="1" dirty="0">
                <a:solidFill>
                  <a:schemeClr val="bg1"/>
                </a:solidFill>
              </a:rPr>
              <a:t> A </a:t>
            </a:r>
            <a:r>
              <a:rPr lang="pt-BR" sz="2000" b="1" i="1" u="sng" dirty="0">
                <a:solidFill>
                  <a:srgbClr val="FFFF00"/>
                </a:solidFill>
              </a:rPr>
              <a:t>Temperatura de transição </a:t>
            </a:r>
            <a:r>
              <a:rPr lang="pt-BR" sz="2000" i="1" dirty="0">
                <a:solidFill>
                  <a:schemeClr val="bg1"/>
                </a:solidFill>
              </a:rPr>
              <a:t>é a temperatura a que as duas fases estão no equilíbrio. </a:t>
            </a:r>
          </a:p>
          <a:p>
            <a:endParaRPr lang="pt-BR" sz="2000" i="1" dirty="0">
              <a:solidFill>
                <a:schemeClr val="bg1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-3155950" y="3500735"/>
            <a:ext cx="26730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i="1" dirty="0">
                <a:solidFill>
                  <a:schemeClr val="bg1"/>
                </a:solidFill>
              </a:rPr>
              <a:t>Além disso para uma dada alteração de temperatura a alteração da energia de Gibbs molar (</a:t>
            </a:r>
            <a:r>
              <a:rPr lang="pt-BR" i="1" dirty="0" err="1">
                <a:solidFill>
                  <a:schemeClr val="bg1"/>
                </a:solidFill>
              </a:rPr>
              <a:t>Gm</a:t>
            </a:r>
            <a:r>
              <a:rPr lang="pt-BR" i="1" dirty="0">
                <a:solidFill>
                  <a:schemeClr val="bg1"/>
                </a:solidFill>
              </a:rPr>
              <a:t>) é proporcional à entropia molar. </a:t>
            </a:r>
          </a:p>
        </p:txBody>
      </p:sp>
    </p:spTree>
    <p:extLst>
      <p:ext uri="{BB962C8B-B14F-4D97-AF65-F5344CB8AC3E}">
        <p14:creationId xmlns:p14="http://schemas.microsoft.com/office/powerpoint/2010/main" val="124551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pload.wikimedia.org/wikipedia/commons/thumb/3/30/Phase-diag.svg/575px-Phase-diag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73" y="1176809"/>
            <a:ext cx="7374005" cy="56811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tângulo 2"/>
          <p:cNvSpPr/>
          <p:nvPr/>
        </p:nvSpPr>
        <p:spPr>
          <a:xfrm>
            <a:off x="291633" y="312648"/>
            <a:ext cx="40677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i="1" u="sng" dirty="0">
                <a:solidFill>
                  <a:srgbClr val="FFFF00"/>
                </a:solidFill>
              </a:rPr>
              <a:t>Diagramas de fase  </a:t>
            </a:r>
            <a:endParaRPr lang="pt-BR" sz="3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8746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5948516" y="1114429"/>
            <a:ext cx="587968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i="1" dirty="0">
                <a:solidFill>
                  <a:schemeClr val="bg1"/>
                </a:solidFill>
              </a:rPr>
              <a:t>A </a:t>
            </a:r>
            <a:r>
              <a:rPr lang="pt-BR" sz="2400" b="1" i="1" u="sng" dirty="0">
                <a:solidFill>
                  <a:srgbClr val="FFFF00"/>
                </a:solidFill>
              </a:rPr>
              <a:t>termodinâmica</a:t>
            </a:r>
            <a:r>
              <a:rPr lang="pt-BR" sz="2400" i="1" dirty="0">
                <a:solidFill>
                  <a:schemeClr val="bg1"/>
                </a:solidFill>
              </a:rPr>
              <a:t> fornece uma forma de prever a localização de uma fronteira e de relacionar a sua localização com as propriedades do sistema e com a fase em que este se encontra </a:t>
            </a:r>
          </a:p>
          <a:p>
            <a:endParaRPr lang="pt-BR" sz="2400" i="1" dirty="0">
              <a:solidFill>
                <a:schemeClr val="bg1"/>
              </a:solidFill>
            </a:endParaRPr>
          </a:p>
          <a:p>
            <a:r>
              <a:rPr lang="pt-BR" sz="2400" i="1" dirty="0">
                <a:solidFill>
                  <a:schemeClr val="bg1"/>
                </a:solidFill>
              </a:rPr>
              <a:t>Por exemplo, a </a:t>
            </a:r>
            <a:r>
              <a:rPr lang="pt-BR" sz="2400" i="1" u="sng" dirty="0">
                <a:solidFill>
                  <a:schemeClr val="bg1"/>
                </a:solidFill>
              </a:rPr>
              <a:t>forma da curva da pressão de vapor </a:t>
            </a:r>
            <a:r>
              <a:rPr lang="pt-BR" sz="2400" i="1" dirty="0">
                <a:solidFill>
                  <a:schemeClr val="bg1"/>
                </a:solidFill>
              </a:rPr>
              <a:t>está relacionada com a </a:t>
            </a:r>
            <a:r>
              <a:rPr lang="pt-BR" sz="2400" i="1" u="sng" dirty="0">
                <a:solidFill>
                  <a:schemeClr val="bg1"/>
                </a:solidFill>
              </a:rPr>
              <a:t>entalpia de vaporização do liquido.</a:t>
            </a:r>
          </a:p>
          <a:p>
            <a:endParaRPr lang="pt-BR" sz="2400" i="1" u="sng" dirty="0">
              <a:solidFill>
                <a:schemeClr val="bg1"/>
              </a:solidFill>
            </a:endParaRPr>
          </a:p>
          <a:p>
            <a:r>
              <a:rPr lang="pt-BR" sz="2400" i="1" dirty="0">
                <a:solidFill>
                  <a:schemeClr val="bg1"/>
                </a:solidFill>
              </a:rPr>
              <a:t>Supondo que duas fases liquido e vapor estão em equilíbrio a uma da pressão e temperatura a pressão. </a:t>
            </a:r>
            <a:r>
              <a:rPr lang="pt-BR" sz="2400" b="1" i="1" u="sng" dirty="0">
                <a:solidFill>
                  <a:srgbClr val="FFFF00"/>
                </a:solidFill>
              </a:rPr>
              <a:t>A pressão a qual eles estão em equilíbrio é a pressão de vapor </a:t>
            </a:r>
          </a:p>
          <a:p>
            <a:endParaRPr lang="pt-BR" sz="2400" i="1" dirty="0">
              <a:solidFill>
                <a:schemeClr val="bg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49336" y="200597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de transição de fase</a:t>
            </a:r>
          </a:p>
        </p:txBody>
      </p:sp>
      <p:pic>
        <p:nvPicPr>
          <p:cNvPr id="10" name="Picture 2" descr="https://upload.wikimedia.org/wikipedia/commons/thumb/3/30/Phase-diag.svg/575px-Phase-diag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7" y="1114429"/>
            <a:ext cx="5891631" cy="453911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4598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44128" y="1090746"/>
            <a:ext cx="11267769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i="1" dirty="0">
                <a:solidFill>
                  <a:schemeClr val="bg1"/>
                </a:solidFill>
              </a:rPr>
              <a:t>Se nos </a:t>
            </a:r>
            <a:r>
              <a:rPr lang="pt-BR" sz="2400" b="1" i="1" u="sng" dirty="0">
                <a:solidFill>
                  <a:srgbClr val="FFFF00"/>
                </a:solidFill>
              </a:rPr>
              <a:t>mudarmos a temperatura </a:t>
            </a:r>
            <a:r>
              <a:rPr lang="pt-BR" sz="2400" i="1" dirty="0">
                <a:solidFill>
                  <a:schemeClr val="bg1"/>
                </a:solidFill>
              </a:rPr>
              <a:t>a </a:t>
            </a:r>
            <a:r>
              <a:rPr lang="pt-BR" sz="2400" b="1" i="1" u="sng" dirty="0">
                <a:solidFill>
                  <a:srgbClr val="FFFF00"/>
                </a:solidFill>
              </a:rPr>
              <a:t>pressão de vapor muda</a:t>
            </a:r>
            <a:r>
              <a:rPr lang="pt-BR" sz="2400" i="1" dirty="0">
                <a:solidFill>
                  <a:schemeClr val="bg1"/>
                </a:solidFill>
              </a:rPr>
              <a:t> para um valor diferente </a:t>
            </a:r>
          </a:p>
          <a:p>
            <a:endParaRPr lang="pt-BR" sz="2400" i="1" dirty="0">
              <a:solidFill>
                <a:schemeClr val="bg1"/>
              </a:solidFill>
            </a:endParaRPr>
          </a:p>
          <a:p>
            <a:r>
              <a:rPr lang="pt-BR" sz="2400" i="1" dirty="0">
                <a:solidFill>
                  <a:schemeClr val="bg1"/>
                </a:solidFill>
              </a:rPr>
              <a:t>Significando que existe uma relação entre a </a:t>
            </a:r>
            <a:r>
              <a:rPr lang="pt-BR" sz="2400" b="1" i="1" u="sng" dirty="0">
                <a:solidFill>
                  <a:srgbClr val="FFFF00"/>
                </a:solidFill>
              </a:rPr>
              <a:t>alteração de temperatura (</a:t>
            </a:r>
            <a:r>
              <a:rPr lang="pt-BR" sz="2400" b="1" i="1" u="sng" dirty="0" err="1">
                <a:solidFill>
                  <a:srgbClr val="FFFF00"/>
                </a:solidFill>
              </a:rPr>
              <a:t>dT</a:t>
            </a:r>
            <a:r>
              <a:rPr lang="pt-BR" sz="2400" b="1" i="1" u="sng" dirty="0">
                <a:solidFill>
                  <a:srgbClr val="FFFF00"/>
                </a:solidFill>
              </a:rPr>
              <a:t>) </a:t>
            </a:r>
            <a:r>
              <a:rPr lang="pt-BR" sz="2400" i="1" dirty="0">
                <a:solidFill>
                  <a:schemeClr val="bg1"/>
                </a:solidFill>
              </a:rPr>
              <a:t>e a </a:t>
            </a:r>
            <a:r>
              <a:rPr lang="pt-BR" sz="2400" b="1" i="1" u="sng" dirty="0">
                <a:solidFill>
                  <a:srgbClr val="FFFF00"/>
                </a:solidFill>
              </a:rPr>
              <a:t>variação de pressão (</a:t>
            </a:r>
            <a:r>
              <a:rPr lang="pt-BR" sz="2400" b="1" i="1" u="sng" dirty="0" err="1">
                <a:solidFill>
                  <a:srgbClr val="FFFF00"/>
                </a:solidFill>
              </a:rPr>
              <a:t>dp</a:t>
            </a:r>
            <a:r>
              <a:rPr lang="pt-BR" sz="2400" b="1" i="1" u="sng" dirty="0">
                <a:solidFill>
                  <a:srgbClr val="FFFF00"/>
                </a:solidFill>
              </a:rPr>
              <a:t>)</a:t>
            </a:r>
          </a:p>
          <a:p>
            <a:endParaRPr lang="pt-BR" sz="2400" i="1" dirty="0">
              <a:solidFill>
                <a:schemeClr val="bg1"/>
              </a:solidFill>
            </a:endParaRPr>
          </a:p>
          <a:p>
            <a:endParaRPr lang="pt-BR" sz="2400" i="1" dirty="0">
              <a:solidFill>
                <a:schemeClr val="bg1"/>
              </a:solidFill>
            </a:endParaRPr>
          </a:p>
          <a:p>
            <a:r>
              <a:rPr lang="pt-BR" sz="2400" i="1" dirty="0">
                <a:solidFill>
                  <a:schemeClr val="bg1"/>
                </a:solidFill>
              </a:rPr>
              <a:t>Se estivermos a discutir o </a:t>
            </a:r>
            <a:r>
              <a:rPr lang="pt-BR" sz="2400" b="1" i="1" u="sng" dirty="0">
                <a:solidFill>
                  <a:srgbClr val="FFFF00"/>
                </a:solidFill>
              </a:rPr>
              <a:t>equilíbrio entre um sólido e um liquido </a:t>
            </a:r>
            <a:r>
              <a:rPr lang="pt-BR" sz="2400" i="1" dirty="0">
                <a:solidFill>
                  <a:schemeClr val="bg1"/>
                </a:solidFill>
              </a:rPr>
              <a:t>o foco será diferente – temperatura de fusão que neste caso aumentará com o aumento da pressão.</a:t>
            </a:r>
          </a:p>
          <a:p>
            <a:endParaRPr lang="pt-BR" sz="2400" i="1" dirty="0">
              <a:solidFill>
                <a:schemeClr val="bg1"/>
              </a:solidFill>
            </a:endParaRPr>
          </a:p>
          <a:p>
            <a:r>
              <a:rPr lang="pt-BR" sz="2400" i="1" dirty="0">
                <a:solidFill>
                  <a:schemeClr val="bg1"/>
                </a:solidFill>
              </a:rPr>
              <a:t>Esta relação entre a </a:t>
            </a:r>
            <a:r>
              <a:rPr lang="pt-BR" sz="2400" b="1" i="1" u="sng" dirty="0">
                <a:solidFill>
                  <a:srgbClr val="FFFF00"/>
                </a:solidFill>
              </a:rPr>
              <a:t>variação de pressão </a:t>
            </a:r>
            <a:r>
              <a:rPr lang="pt-BR" sz="2400" i="1" dirty="0">
                <a:solidFill>
                  <a:schemeClr val="bg1"/>
                </a:solidFill>
              </a:rPr>
              <a:t>e </a:t>
            </a:r>
            <a:r>
              <a:rPr lang="pt-BR" sz="2400" b="1" i="1" u="sng" dirty="0">
                <a:solidFill>
                  <a:srgbClr val="FFFF00"/>
                </a:solidFill>
              </a:rPr>
              <a:t>temperatura</a:t>
            </a:r>
            <a:r>
              <a:rPr lang="pt-BR" sz="2400" i="1" dirty="0">
                <a:solidFill>
                  <a:schemeClr val="bg1"/>
                </a:solidFill>
              </a:rPr>
              <a:t> assegura que ambas as fases permaneçam em equilíbrio </a:t>
            </a:r>
          </a:p>
          <a:p>
            <a:endParaRPr lang="pt-BR" sz="2400" i="1" dirty="0">
              <a:solidFill>
                <a:schemeClr val="bg1"/>
              </a:solidFill>
            </a:endParaRPr>
          </a:p>
          <a:p>
            <a:r>
              <a:rPr lang="pt-BR" sz="2400" i="1" dirty="0">
                <a:solidFill>
                  <a:schemeClr val="bg1"/>
                </a:solidFill>
              </a:rPr>
              <a:t>Esta relação é dada pela equação de </a:t>
            </a:r>
            <a:r>
              <a:rPr lang="pt-BR" sz="2800" b="1" i="1" u="sng" dirty="0" err="1">
                <a:solidFill>
                  <a:srgbClr val="FFFF00"/>
                </a:solidFill>
              </a:rPr>
              <a:t>Claperyon</a:t>
            </a:r>
            <a:r>
              <a:rPr lang="pt-BR" i="1" dirty="0">
                <a:solidFill>
                  <a:schemeClr val="bg1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7165141" y="5372208"/>
                <a:ext cx="1939890" cy="856004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𝑑𝑇</m:t>
                          </m:r>
                        </m:den>
                      </m:f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𝑡𝑟𝑠</m:t>
                              </m:r>
                            </m:sub>
                          </m:s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𝑡𝑟𝑠</m:t>
                              </m:r>
                            </m:sub>
                          </m:s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5141" y="5372208"/>
                <a:ext cx="1939890" cy="8560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tângulo 3"/>
          <p:cNvSpPr/>
          <p:nvPr/>
        </p:nvSpPr>
        <p:spPr>
          <a:xfrm>
            <a:off x="549336" y="200597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de transição de fase</a:t>
            </a:r>
          </a:p>
        </p:txBody>
      </p:sp>
    </p:spTree>
    <p:extLst>
      <p:ext uri="{BB962C8B-B14F-4D97-AF65-F5344CB8AC3E}">
        <p14:creationId xmlns:p14="http://schemas.microsoft.com/office/powerpoint/2010/main" val="24836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pload.wikimedia.org/wikipedia/commons/thumb/3/30/Phase-diag.svg/575px-Phase-diag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73" y="1176809"/>
            <a:ext cx="7374005" cy="56811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tângulo 2"/>
          <p:cNvSpPr/>
          <p:nvPr/>
        </p:nvSpPr>
        <p:spPr>
          <a:xfrm>
            <a:off x="291633" y="312648"/>
            <a:ext cx="40677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i="1" u="sng" dirty="0">
                <a:solidFill>
                  <a:srgbClr val="FFFF00"/>
                </a:solidFill>
              </a:rPr>
              <a:t>Diagramas de fase  </a:t>
            </a:r>
            <a:endParaRPr lang="pt-BR" sz="3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9665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82677" y="917687"/>
                <a:ext cx="3054106" cy="461665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𝑑𝑝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𝑑𝑇</m:t>
                      </m:r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77" y="917687"/>
                <a:ext cx="3054106" cy="461665"/>
              </a:xfrm>
              <a:prstGeom prst="rect">
                <a:avLst/>
              </a:prstGeom>
              <a:blipFill>
                <a:blip r:embed="rId2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308344" y="1680428"/>
                <a:ext cx="1116419" cy="233869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b="1" dirty="0">
                    <a:solidFill>
                      <a:srgbClr val="FF0000"/>
                    </a:solidFill>
                  </a:rPr>
                  <a:t>Fase ( 1)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pt-B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pt-B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d>
                        <m:dPr>
                          <m:ctrlPr>
                            <a:rPr lang="pt-B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</m:oMath>
                  </m:oMathPara>
                </a14:m>
                <a:endParaRPr lang="pt-BR" b="1" dirty="0">
                  <a:solidFill>
                    <a:srgbClr val="FF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pt-B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pt-B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pt-BR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pt-BR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44" y="1680428"/>
                <a:ext cx="1116419" cy="233869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ector reto 4"/>
          <p:cNvCxnSpPr/>
          <p:nvPr/>
        </p:nvCxnSpPr>
        <p:spPr>
          <a:xfrm flipH="1">
            <a:off x="1424763" y="1446027"/>
            <a:ext cx="31897" cy="2913321"/>
          </a:xfrm>
          <a:prstGeom prst="line">
            <a:avLst/>
          </a:prstGeom>
          <a:ln w="38100"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1470834" y="1680428"/>
                <a:ext cx="1102245" cy="2338691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b="1" dirty="0">
                    <a:solidFill>
                      <a:schemeClr val="tx1"/>
                    </a:solidFill>
                  </a:rPr>
                  <a:t>Fase (2)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pt-B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pt-B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d>
                      <m:dPr>
                        <m:ctrlPr>
                          <a:rPr lang="pt-B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</m:oMath>
                </a14:m>
                <a:endParaRPr lang="pt-BR" b="1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pt-B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pt-B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pt-B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pt-B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834" y="1680428"/>
                <a:ext cx="1102245" cy="2338691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tângulo 7"/>
          <p:cNvSpPr/>
          <p:nvPr/>
        </p:nvSpPr>
        <p:spPr>
          <a:xfrm>
            <a:off x="3827536" y="823780"/>
            <a:ext cx="6559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ea typeface="Cambria Math" panose="02040503050406030204" pitchFamily="18" charset="0"/>
              </a:rPr>
              <a:t>No equilíbrio temos </a:t>
            </a:r>
            <a:endParaRPr lang="pt-BR" b="1" i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/>
              <p:cNvSpPr/>
              <p:nvPr/>
            </p:nvSpPr>
            <p:spPr>
              <a:xfrm>
                <a:off x="3796601" y="1324462"/>
                <a:ext cx="364587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pt-B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𝑑𝑝</m:t>
                      </m:r>
                      <m:r>
                        <a:rPr lang="pt-B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  <m:r>
                        <a:rPr lang="pt-B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𝑑𝑇</m:t>
                      </m:r>
                    </m:oMath>
                  </m:oMathPara>
                </a14:m>
                <a:endParaRPr lang="pt-BR" sz="20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601" y="1324462"/>
                <a:ext cx="3645870" cy="400110"/>
              </a:xfrm>
              <a:prstGeom prst="rect">
                <a:avLst/>
              </a:prstGeom>
              <a:blipFill>
                <a:blip r:embed="rId22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/>
              <p:cNvSpPr/>
              <p:nvPr/>
            </p:nvSpPr>
            <p:spPr>
              <a:xfrm>
                <a:off x="3778215" y="1859152"/>
                <a:ext cx="364587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pt-B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𝑑𝑝</m:t>
                      </m:r>
                      <m:r>
                        <a:rPr lang="pt-B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(2)</m:t>
                      </m:r>
                      <m:r>
                        <a:rPr lang="pt-B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𝑑𝑇</m:t>
                      </m:r>
                    </m:oMath>
                  </m:oMathPara>
                </a14:m>
                <a:endParaRPr lang="pt-BR" sz="20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tâ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215" y="1859152"/>
                <a:ext cx="3645870" cy="400110"/>
              </a:xfrm>
              <a:prstGeom prst="rect">
                <a:avLst/>
              </a:prstGeom>
              <a:blipFill>
                <a:blip r:embed="rId23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/>
              <p:cNvSpPr/>
              <p:nvPr/>
            </p:nvSpPr>
            <p:spPr>
              <a:xfrm>
                <a:off x="3796601" y="2426706"/>
                <a:ext cx="227369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pt-BR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11" name="Retâ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601" y="2426706"/>
                <a:ext cx="2273699" cy="40011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ângulo 11"/>
              <p:cNvSpPr/>
              <p:nvPr/>
            </p:nvSpPr>
            <p:spPr>
              <a:xfrm>
                <a:off x="3778214" y="2989012"/>
                <a:ext cx="501804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pt-B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𝑑𝑝</m:t>
                      </m:r>
                      <m:r>
                        <a:rPr lang="pt-B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(2)</m:t>
                      </m:r>
                      <m:r>
                        <a:rPr lang="pt-B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𝑑𝑇</m:t>
                      </m:r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𝑑𝑝</m:t>
                      </m:r>
                      <m:r>
                        <a:rPr lang="pt-B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  <m:r>
                        <a:rPr lang="pt-B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𝑑𝑇</m:t>
                      </m:r>
                    </m:oMath>
                  </m:oMathPara>
                </a14:m>
                <a:endParaRPr lang="pt-BR" sz="20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tâ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214" y="2989012"/>
                <a:ext cx="5018040" cy="400110"/>
              </a:xfrm>
              <a:prstGeom prst="rect">
                <a:avLst/>
              </a:prstGeom>
              <a:blipFill>
                <a:blip r:embed="rId25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ângulo 12"/>
              <p:cNvSpPr/>
              <p:nvPr/>
            </p:nvSpPr>
            <p:spPr>
              <a:xfrm>
                <a:off x="3778214" y="3578706"/>
                <a:ext cx="501804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pt-B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𝑑𝑝</m:t>
                      </m:r>
                      <m:r>
                        <a:rPr lang="pt-B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pt-B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𝑑𝑝</m:t>
                      </m:r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(2)</m:t>
                      </m:r>
                      <m:r>
                        <a:rPr lang="pt-B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𝑑𝑇</m:t>
                      </m:r>
                      <m:r>
                        <a:rPr lang="pt-B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  <m:r>
                        <a:rPr lang="pt-B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𝑑𝑇</m:t>
                      </m:r>
                    </m:oMath>
                  </m:oMathPara>
                </a14:m>
                <a:endParaRPr lang="pt-BR" sz="20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tâ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214" y="3578706"/>
                <a:ext cx="5018040" cy="400110"/>
              </a:xfrm>
              <a:prstGeom prst="rect">
                <a:avLst/>
              </a:prstGeom>
              <a:blipFill>
                <a:blip r:embed="rId26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ângulo 13"/>
              <p:cNvSpPr/>
              <p:nvPr/>
            </p:nvSpPr>
            <p:spPr>
              <a:xfrm>
                <a:off x="3796601" y="4097126"/>
                <a:ext cx="48338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pt-B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pt-B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𝑑𝑝</m:t>
                      </m:r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pt-B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pt-B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𝑑𝑇</m:t>
                      </m:r>
                    </m:oMath>
                  </m:oMathPara>
                </a14:m>
                <a:endParaRPr lang="pt-BR" sz="20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Retâ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601" y="4097126"/>
                <a:ext cx="4833887" cy="400110"/>
              </a:xfrm>
              <a:prstGeom prst="rect">
                <a:avLst/>
              </a:prstGeom>
              <a:blipFill>
                <a:blip r:embed="rId27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ângulo 14"/>
              <p:cNvSpPr/>
              <p:nvPr/>
            </p:nvSpPr>
            <p:spPr>
              <a:xfrm>
                <a:off x="3778214" y="4614078"/>
                <a:ext cx="2086020" cy="400110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𝑑𝑝</m:t>
                      </m:r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𝑑𝑇</m:t>
                      </m:r>
                    </m:oMath>
                  </m:oMathPara>
                </a14:m>
                <a:endParaRPr lang="pt-BR" sz="20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tângu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214" y="4614078"/>
                <a:ext cx="2086020" cy="400110"/>
              </a:xfrm>
              <a:prstGeom prst="rect">
                <a:avLst/>
              </a:prstGeom>
              <a:blipFill>
                <a:blip r:embed="rId28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tângulo 15"/>
              <p:cNvSpPr/>
              <p:nvPr/>
            </p:nvSpPr>
            <p:spPr>
              <a:xfrm>
                <a:off x="8752963" y="4114313"/>
                <a:ext cx="1626023" cy="40011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𝑡𝑟𝑠</m:t>
                          </m:r>
                        </m:sub>
                      </m:sSub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16" name="Retângulo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2963" y="4114313"/>
                <a:ext cx="1626023" cy="400110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ângulo 16"/>
              <p:cNvSpPr/>
              <p:nvPr/>
            </p:nvSpPr>
            <p:spPr>
              <a:xfrm>
                <a:off x="10387059" y="4114313"/>
                <a:ext cx="1623586" cy="40011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𝑡𝑟𝑠</m:t>
                          </m:r>
                        </m:sub>
                      </m:sSub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17" name="Retâ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7059" y="4114313"/>
                <a:ext cx="1623586" cy="400110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Seta: para a Direita 17"/>
          <p:cNvSpPr/>
          <p:nvPr/>
        </p:nvSpPr>
        <p:spPr>
          <a:xfrm>
            <a:off x="529247" y="1605997"/>
            <a:ext cx="1746120" cy="739769"/>
          </a:xfrm>
          <a:prstGeom prst="right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tângulo 18"/>
              <p:cNvSpPr/>
              <p:nvPr/>
            </p:nvSpPr>
            <p:spPr>
              <a:xfrm>
                <a:off x="1102446" y="1783877"/>
                <a:ext cx="7852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𝒕𝒓𝒔</m:t>
                          </m:r>
                        </m:sub>
                      </m:sSub>
                      <m:r>
                        <a:rPr lang="pt-BR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pt-BR" b="1" dirty="0"/>
              </a:p>
            </p:txBody>
          </p:sp>
        </mc:Choice>
        <mc:Fallback xmlns="">
          <p:sp>
            <p:nvSpPr>
              <p:cNvPr id="19" name="Retângulo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446" y="1783877"/>
                <a:ext cx="785280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eta: para a Direita 19"/>
          <p:cNvSpPr/>
          <p:nvPr/>
        </p:nvSpPr>
        <p:spPr>
          <a:xfrm>
            <a:off x="532790" y="3374544"/>
            <a:ext cx="1746120" cy="739769"/>
          </a:xfrm>
          <a:prstGeom prst="right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tângulo 20"/>
              <p:cNvSpPr/>
              <p:nvPr/>
            </p:nvSpPr>
            <p:spPr>
              <a:xfrm>
                <a:off x="1010295" y="3541793"/>
                <a:ext cx="7616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𝒕𝒓𝒔</m:t>
                          </m:r>
                        </m:sub>
                      </m:sSub>
                      <m:r>
                        <a:rPr lang="pt-BR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pt-BR" b="1" dirty="0"/>
              </a:p>
            </p:txBody>
          </p:sp>
        </mc:Choice>
        <mc:Fallback xmlns="">
          <p:sp>
            <p:nvSpPr>
              <p:cNvPr id="21" name="Retângulo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295" y="3541793"/>
                <a:ext cx="761683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ângulo 21"/>
              <p:cNvSpPr/>
              <p:nvPr/>
            </p:nvSpPr>
            <p:spPr>
              <a:xfrm>
                <a:off x="3759616" y="5143552"/>
                <a:ext cx="1743740" cy="728661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𝑑𝑝</m:t>
                          </m:r>
                        </m:num>
                        <m:den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𝑑𝑇</m:t>
                          </m:r>
                        </m:den>
                      </m:f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𝑡𝑟𝑠</m:t>
                              </m:r>
                            </m:sub>
                          </m:sSub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sSub>
                            <m:sSubPr>
                              <m:ctrlP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𝑡𝑟𝑠</m:t>
                              </m:r>
                            </m:sub>
                          </m:sSub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pt-BR" sz="20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Retângulo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616" y="5143552"/>
                <a:ext cx="1743740" cy="728661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ângulo 23"/>
              <p:cNvSpPr/>
              <p:nvPr/>
            </p:nvSpPr>
            <p:spPr>
              <a:xfrm>
                <a:off x="6357381" y="5185022"/>
                <a:ext cx="1790490" cy="722505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𝑡𝑟𝑠</m:t>
                          </m:r>
                        </m:sub>
                      </m:sSub>
                      <m:r>
                        <a:rPr lang="pt-B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𝑡𝑟𝑠</m:t>
                              </m:r>
                            </m:sub>
                          </m:s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sSub>
                            <m:sSubPr>
                              <m:ctrlPr>
                                <a:rPr lang="pt-B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𝑡𝑟𝑠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24" name="Retângulo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7381" y="5185022"/>
                <a:ext cx="1790490" cy="722505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tângulo 37"/>
              <p:cNvSpPr/>
              <p:nvPr/>
            </p:nvSpPr>
            <p:spPr>
              <a:xfrm>
                <a:off x="8831279" y="5239614"/>
                <a:ext cx="1982033" cy="728661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𝑑𝑝</m:t>
                          </m:r>
                        </m:num>
                        <m:den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𝑑𝑇</m:t>
                          </m:r>
                        </m:den>
                      </m:f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𝑡𝑟𝑠</m:t>
                              </m:r>
                            </m:sub>
                          </m:sSub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sSub>
                            <m:sSubPr>
                              <m:ctrlP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𝑡𝑟𝑠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𝑡𝑟𝑠</m:t>
                              </m:r>
                            </m:sub>
                          </m:sSub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pt-BR" sz="20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Retângulo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1279" y="5239614"/>
                <a:ext cx="1982033" cy="72866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tângulo 22"/>
              <p:cNvSpPr/>
              <p:nvPr/>
            </p:nvSpPr>
            <p:spPr>
              <a:xfrm>
                <a:off x="421191" y="4555408"/>
                <a:ext cx="1939890" cy="856004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𝑑𝑇</m:t>
                          </m:r>
                        </m:den>
                      </m:f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𝑡𝑟𝑠</m:t>
                              </m:r>
                            </m:sub>
                          </m:s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𝑡𝑟𝑠</m:t>
                              </m:r>
                            </m:sub>
                          </m:s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pt-BR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etângulo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1" y="4555408"/>
                <a:ext cx="1939890" cy="856004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tângulo 24"/>
          <p:cNvSpPr/>
          <p:nvPr/>
        </p:nvSpPr>
        <p:spPr>
          <a:xfrm>
            <a:off x="308344" y="3934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de transição de fase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tângulo 25"/>
              <p:cNvSpPr/>
              <p:nvPr/>
            </p:nvSpPr>
            <p:spPr>
              <a:xfrm>
                <a:off x="9644369" y="1147283"/>
                <a:ext cx="2111027" cy="76418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𝑑𝑝</m:t>
                      </m:r>
                      <m:r>
                        <a:rPr lang="pt-B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𝑣𝑎𝑝</m:t>
                              </m:r>
                            </m:sub>
                          </m:sSub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sSub>
                            <m:sSubPr>
                              <m:ctrlP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𝑣𝑎𝑝</m:t>
                              </m:r>
                            </m:sub>
                          </m:sSub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r>
                        <a:rPr lang="pt-B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𝑑𝑇</m:t>
                      </m:r>
                    </m:oMath>
                  </m:oMathPara>
                </a14:m>
                <a:endParaRPr lang="pt-BR" sz="20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Retângulo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4369" y="1147283"/>
                <a:ext cx="2111027" cy="764184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tângulo 26"/>
              <p:cNvSpPr/>
              <p:nvPr/>
            </p:nvSpPr>
            <p:spPr>
              <a:xfrm>
                <a:off x="9644369" y="2128099"/>
                <a:ext cx="2081018" cy="766107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𝑑𝑇</m:t>
                      </m:r>
                      <m:r>
                        <a:rPr lang="pt-B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sSub>
                            <m:sSubPr>
                              <m:ctrlP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𝑓𝑢𝑠</m:t>
                              </m:r>
                            </m:sub>
                          </m:sSub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sSub>
                            <m:sSubPr>
                              <m:ctrlP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pt-B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𝑓𝑢𝑠</m:t>
                              </m:r>
                            </m:sub>
                          </m:sSub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den>
                      </m:f>
                      <m:r>
                        <a:rPr lang="pt-B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𝑑𝑝</m:t>
                      </m:r>
                    </m:oMath>
                  </m:oMathPara>
                </a14:m>
                <a:endParaRPr lang="pt-BR" sz="20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Retângulo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4369" y="2128099"/>
                <a:ext cx="2081018" cy="766107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434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  <p:bldP spid="17" grpId="0" animBg="1"/>
      <p:bldP spid="22" grpId="0" animBg="1"/>
      <p:bldP spid="24" grpId="0" animBg="1"/>
      <p:bldP spid="38" grpId="0" animBg="1"/>
      <p:bldP spid="26" grpId="0" animBg="1"/>
      <p:bldP spid="2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436699" y="1156278"/>
                <a:ext cx="6559523" cy="45688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Para a maioria das substâncias o volume molar </a:t>
                </a:r>
                <a:r>
                  <a:rPr lang="pt-BR" i="1" dirty="0">
                    <a:solidFill>
                      <a:schemeClr val="bg1"/>
                    </a:solidFill>
                  </a:rPr>
                  <a:t>aumenta durante a fusão então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pt-B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𝑓𝑢𝑠</m:t>
                        </m:r>
                      </m:sub>
                    </m:sSub>
                  </m:oMath>
                </a14:m>
                <a:r>
                  <a:rPr lang="pt-BR" i="1" dirty="0">
                    <a:solidFill>
                      <a:schemeClr val="bg1"/>
                    </a:solidFill>
                  </a:rPr>
                  <a:t>V  é geralmente baixo mas positivo;</a:t>
                </a:r>
              </a:p>
              <a:p>
                <a:r>
                  <a:rPr lang="pt-BR" i="1" dirty="0">
                    <a:solidFill>
                      <a:schemeClr val="bg1"/>
                    </a:solidFill>
                  </a:rPr>
                  <a:t>De notar que a </a:t>
                </a:r>
                <a:r>
                  <a:rPr lang="pt-BR" b="1" i="1" dirty="0">
                    <a:solidFill>
                      <a:srgbClr val="FFFF00"/>
                    </a:solidFill>
                  </a:rPr>
                  <a:t>temperatura de fusão</a:t>
                </a:r>
                <a:r>
                  <a:rPr lang="pt-BR" i="1" dirty="0">
                    <a:solidFill>
                      <a:schemeClr val="bg1"/>
                    </a:solidFill>
                  </a:rPr>
                  <a:t> varia pouco com a pressão </a:t>
                </a:r>
              </a:p>
              <a:p>
                <a:endParaRPr lang="pt-BR" i="1" dirty="0">
                  <a:solidFill>
                    <a:schemeClr val="bg1"/>
                  </a:solidFill>
                </a:endParaRPr>
              </a:p>
              <a:p>
                <a:r>
                  <a:rPr lang="pt-BR" i="1" dirty="0">
                    <a:solidFill>
                      <a:schemeClr val="bg1"/>
                    </a:solidFill>
                  </a:rPr>
                  <a:t>A  água é bastante diferente, </a:t>
                </a:r>
                <a:r>
                  <a:rPr lang="pt-BR" b="1" i="1" u="sng" dirty="0">
                    <a:solidFill>
                      <a:srgbClr val="FFFF00"/>
                    </a:solidFill>
                  </a:rPr>
                  <a:t>apesar de fundir o processo é endotérmico e o volume molar decresce durante a fusão</a:t>
                </a:r>
                <a:r>
                  <a:rPr lang="pt-BR" i="1" dirty="0">
                    <a:solidFill>
                      <a:schemeClr val="bg1"/>
                    </a:solidFill>
                  </a:rPr>
                  <a:t>  (água liquida é mais densa que o gelo) então o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pt-B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𝑓𝑢𝑠</m:t>
                        </m:r>
                      </m:sub>
                    </m:sSub>
                  </m:oMath>
                </a14:m>
                <a:r>
                  <a:rPr lang="pt-BR" i="1" dirty="0">
                    <a:solidFill>
                      <a:schemeClr val="bg1"/>
                    </a:solidFill>
                  </a:rPr>
                  <a:t>V é baixo e negativo. Uma aumento na pressão decresce o ponto de o ponto de fusão do gelo.</a:t>
                </a:r>
              </a:p>
              <a:p>
                <a:endParaRPr lang="pt-BR" i="1" dirty="0">
                  <a:solidFill>
                    <a:schemeClr val="bg1"/>
                  </a:solidFill>
                </a:endParaRPr>
              </a:p>
              <a:p>
                <a:r>
                  <a:rPr lang="pt-BR" i="1" dirty="0">
                    <a:solidFill>
                      <a:schemeClr val="bg1"/>
                    </a:solidFill>
                  </a:rPr>
                  <a:t>Na </a:t>
                </a:r>
                <a:r>
                  <a:rPr lang="pt-BR" b="1" i="1" u="sng" dirty="0">
                    <a:solidFill>
                      <a:srgbClr val="FFFF00"/>
                    </a:solidFill>
                  </a:rPr>
                  <a:t>fronteira liquido vapor </a:t>
                </a:r>
                <a:r>
                  <a:rPr lang="pt-BR" i="1" dirty="0">
                    <a:solidFill>
                      <a:schemeClr val="bg1"/>
                    </a:solidFill>
                  </a:rPr>
                  <a:t>a entalpias de vaporização bem como o volume molar são positivos  então o pressão de vapor aumenta com a temperatura </a:t>
                </a:r>
              </a:p>
              <a:p>
                <a:endParaRPr lang="pt-BR" i="1" dirty="0">
                  <a:solidFill>
                    <a:schemeClr val="bg1"/>
                  </a:solidFill>
                </a:endParaRPr>
              </a:p>
              <a:p>
                <a:r>
                  <a:rPr lang="pt-BR" i="1" dirty="0">
                    <a:solidFill>
                      <a:schemeClr val="bg1"/>
                    </a:solidFill>
                  </a:rPr>
                  <a:t>Para avaliar este aumento podemos assumir que o </a:t>
                </a:r>
                <a:r>
                  <a:rPr lang="pt-BR" b="1" i="1" u="sng" dirty="0">
                    <a:solidFill>
                      <a:srgbClr val="FFFF00"/>
                    </a:solidFill>
                  </a:rPr>
                  <a:t>vapor tem um comportamento de gás perfeito </a:t>
                </a:r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699" y="1156278"/>
                <a:ext cx="6559523" cy="4568815"/>
              </a:xfrm>
              <a:prstGeom prst="rect">
                <a:avLst/>
              </a:prstGeom>
              <a:blipFill>
                <a:blip r:embed="rId2"/>
                <a:stretch>
                  <a:fillRect l="-836" t="-801" r="-186" b="-120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7401370" y="1570199"/>
                <a:ext cx="2062715" cy="66505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𝑑𝑝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𝑑𝑇</m:t>
                          </m:r>
                        </m:den>
                      </m:f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pt-B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𝑡𝑟𝑠</m:t>
                              </m:r>
                            </m:sub>
                          </m:sSub>
                          <m: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sSub>
                            <m:sSubPr>
                              <m:ctrlPr>
                                <a:rPr lang="pt-B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B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𝑡𝑟𝑠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pt-B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𝑡𝑟𝑠</m:t>
                              </m:r>
                            </m:sub>
                          </m:sSub>
                          <m: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pt-BR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1370" y="1570199"/>
                <a:ext cx="2062715" cy="6650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7401372" y="2413836"/>
                <a:ext cx="2062715" cy="665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𝑑𝑝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𝑑𝑇</m:t>
                          </m:r>
                        </m:den>
                      </m:f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pt-B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𝑡𝑟𝑠</m:t>
                              </m:r>
                            </m:sub>
                          </m:sSub>
                          <m: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sSub>
                            <m:sSubPr>
                              <m:ctrlPr>
                                <a:rPr lang="pt-BR" b="1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1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pt-BR" b="1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𝒕𝒓𝒔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pt-B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𝑡𝑟𝑠</m:t>
                              </m:r>
                            </m:sub>
                          </m:sSub>
                          <m:r>
                            <a:rPr lang="pt-B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pt-BR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1372" y="2413836"/>
                <a:ext cx="2062715" cy="6650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9869237" y="1573575"/>
                <a:ext cx="1047968" cy="88787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𝑅𝑇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pt-BR" b="0" i="1" dirty="0">
                  <a:solidFill>
                    <a:schemeClr val="bg1"/>
                  </a:solidFill>
                </a:endParaRPr>
              </a:p>
              <a:p>
                <a:endParaRPr lang="pt-BR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9237" y="1573575"/>
                <a:ext cx="1047968" cy="8878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7309224" y="3272409"/>
                <a:ext cx="2062715" cy="8381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𝑑𝑝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𝑑𝑇</m:t>
                          </m:r>
                        </m:den>
                      </m:f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pt-B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𝑡𝑟𝑠</m:t>
                              </m:r>
                            </m:sub>
                          </m:sSub>
                          <m: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f>
                            <m:fPr>
                              <m:ctrlPr>
                                <a:rPr lang="pt-BR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𝑅𝑇</m:t>
                              </m:r>
                            </m:num>
                            <m:den>
                              <m:r>
                                <a:rPr lang="pt-B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pt-BR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9224" y="3272409"/>
                <a:ext cx="2062715" cy="8381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7401371" y="4304043"/>
                <a:ext cx="2062715" cy="633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𝑑𝑝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𝑑𝑇</m:t>
                          </m:r>
                        </m:den>
                      </m:f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  <m:r>
                                <a:rPr lang="pt-B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pt-B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𝑡𝑟𝑠</m:t>
                              </m:r>
                            </m:sub>
                          </m:sSub>
                          <m: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1371" y="4304043"/>
                <a:ext cx="2062715" cy="6333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/>
              <p:cNvSpPr/>
              <p:nvPr/>
            </p:nvSpPr>
            <p:spPr>
              <a:xfrm>
                <a:off x="7401370" y="5130877"/>
                <a:ext cx="2062715" cy="633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𝑑𝑝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𝑑𝑇</m:t>
                          </m:r>
                        </m:den>
                      </m:f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  <m:r>
                                <a:rPr lang="pt-B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𝑣𝑎𝑝</m:t>
                              </m:r>
                            </m:sub>
                          </m:sSub>
                          <m: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1370" y="5130877"/>
                <a:ext cx="2062715" cy="63331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tângulo 9"/>
          <p:cNvSpPr/>
          <p:nvPr/>
        </p:nvSpPr>
        <p:spPr>
          <a:xfrm>
            <a:off x="308344" y="3934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de transição de fase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/>
              <p:cNvSpPr/>
              <p:nvPr/>
            </p:nvSpPr>
            <p:spPr>
              <a:xfrm>
                <a:off x="9361863" y="5128565"/>
                <a:ext cx="2062715" cy="63331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𝑑𝑝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𝑑𝑇</m:t>
                          </m:r>
                        </m:den>
                      </m:f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  <m:r>
                                <a:rPr lang="pt-B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𝑣𝑎𝑝</m:t>
                              </m:r>
                            </m:sub>
                          </m:sSub>
                          <m: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tâ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1863" y="5128565"/>
                <a:ext cx="2062715" cy="63331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402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animBg="1"/>
      <p:bldP spid="5" grpId="0"/>
      <p:bldP spid="6" grpId="0" animBg="1"/>
      <p:bldP spid="7" grpId="0"/>
      <p:bldP spid="8" grpId="0"/>
      <p:bldP spid="9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76620" y="448033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chemeClr val="bg1"/>
                </a:solidFill>
              </a:rPr>
              <a:t>Fases</a:t>
            </a:r>
            <a:r>
              <a:rPr lang="pt-BR" sz="4000" i="1" dirty="0">
                <a:solidFill>
                  <a:schemeClr val="bg1"/>
                </a:solidFill>
              </a:rPr>
              <a:t>, </a:t>
            </a:r>
            <a:r>
              <a:rPr lang="pt-BR" sz="4000" b="1" i="1" u="sng" dirty="0">
                <a:solidFill>
                  <a:schemeClr val="bg1"/>
                </a:solidFill>
              </a:rPr>
              <a:t>componentes</a:t>
            </a:r>
            <a:r>
              <a:rPr lang="pt-BR" sz="4000" i="1" dirty="0">
                <a:solidFill>
                  <a:schemeClr val="bg1"/>
                </a:solidFill>
              </a:rPr>
              <a:t> e </a:t>
            </a:r>
            <a:r>
              <a:rPr lang="pt-BR" sz="4000" b="1" i="1" u="sng" dirty="0">
                <a:solidFill>
                  <a:schemeClr val="bg1"/>
                </a:solidFill>
              </a:rPr>
              <a:t>graus de liberdade </a:t>
            </a:r>
          </a:p>
        </p:txBody>
      </p:sp>
      <p:sp>
        <p:nvSpPr>
          <p:cNvPr id="3" name="Retângulo 2"/>
          <p:cNvSpPr/>
          <p:nvPr/>
        </p:nvSpPr>
        <p:spPr>
          <a:xfrm>
            <a:off x="387923" y="1494285"/>
            <a:ext cx="113246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dirty="0">
                <a:solidFill>
                  <a:srgbClr val="FFC000"/>
                </a:solidFill>
              </a:rPr>
              <a:t>Fase</a:t>
            </a:r>
            <a:r>
              <a:rPr lang="pt-BR" sz="2400" i="1" dirty="0">
                <a:solidFill>
                  <a:schemeClr val="bg1"/>
                </a:solidFill>
              </a:rPr>
              <a:t> – estado uniforme da matéria, não só no que refere a à composição química mas igualmente ao estado físico. (número de fases – P).</a:t>
            </a:r>
          </a:p>
          <a:p>
            <a:endParaRPr lang="pt-BR" sz="2400" i="1" dirty="0">
              <a:solidFill>
                <a:schemeClr val="bg1"/>
              </a:solidFill>
            </a:endParaRPr>
          </a:p>
          <a:p>
            <a:r>
              <a:rPr lang="pt-BR" sz="2400" i="1" dirty="0">
                <a:solidFill>
                  <a:schemeClr val="bg1"/>
                </a:solidFill>
              </a:rPr>
              <a:t>Exemplos : gás, cristal, dois líquidos completamente miscíveis (etanol: água)</a:t>
            </a:r>
          </a:p>
          <a:p>
            <a:r>
              <a:rPr lang="pt-BR" sz="2400" i="1" dirty="0" err="1">
                <a:solidFill>
                  <a:schemeClr val="bg1"/>
                </a:solidFill>
              </a:rPr>
              <a:t>NaCl</a:t>
            </a:r>
            <a:r>
              <a:rPr lang="pt-BR" sz="2400" i="1" dirty="0">
                <a:solidFill>
                  <a:schemeClr val="bg1"/>
                </a:solidFill>
              </a:rPr>
              <a:t> em água tem P=1 </a:t>
            </a:r>
          </a:p>
          <a:p>
            <a:r>
              <a:rPr lang="pt-BR" sz="2400" i="1" dirty="0">
                <a:solidFill>
                  <a:schemeClr val="bg1"/>
                </a:solidFill>
              </a:rPr>
              <a:t>Gelo moído em água P=2 (difícil delimitar as fronteiras entre as fases)  </a:t>
            </a:r>
          </a:p>
        </p:txBody>
      </p:sp>
      <p:pic>
        <p:nvPicPr>
          <p:cNvPr id="2050" name="Picture 2" descr="Resultado de imagem para immiscible pha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3" y="3964736"/>
            <a:ext cx="1868396" cy="249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immiscible pha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072" y="3988575"/>
            <a:ext cx="1859622" cy="247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m para emuls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446" y="3988575"/>
            <a:ext cx="3712915" cy="246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4030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10814" t="26357" r="52645" b="10698"/>
          <a:stretch/>
        </p:blipFill>
        <p:spPr>
          <a:xfrm>
            <a:off x="255180" y="1422990"/>
            <a:ext cx="4455043" cy="4316819"/>
          </a:xfrm>
          <a:prstGeom prst="rect">
            <a:avLst/>
          </a:prstGeom>
        </p:spPr>
      </p:pic>
      <p:sp>
        <p:nvSpPr>
          <p:cNvPr id="7" name="AutoShape 6" descr="water phase diagram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8459" t="9147" r="49767" b="17365"/>
          <a:stretch/>
        </p:blipFill>
        <p:spPr>
          <a:xfrm>
            <a:off x="4922874" y="1422990"/>
            <a:ext cx="4362356" cy="4316819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308344" y="3934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Digrama de fase – H20</a:t>
            </a:r>
          </a:p>
        </p:txBody>
      </p:sp>
    </p:spTree>
    <p:extLst>
      <p:ext uri="{BB962C8B-B14F-4D97-AF65-F5344CB8AC3E}">
        <p14:creationId xmlns:p14="http://schemas.microsoft.com/office/powerpoint/2010/main" val="33244110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8344" y="3934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Digrama de fase – CO2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1425" t="37054" r="50029" b="16124"/>
          <a:stretch/>
        </p:blipFill>
        <p:spPr>
          <a:xfrm>
            <a:off x="308344" y="956930"/>
            <a:ext cx="5695531" cy="389151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10727" t="18605" r="39041" b="21085"/>
          <a:stretch/>
        </p:blipFill>
        <p:spPr>
          <a:xfrm>
            <a:off x="6145619" y="1031358"/>
            <a:ext cx="5652039" cy="381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813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33140" t="25116" r="12965" b="11318"/>
          <a:stretch/>
        </p:blipFill>
        <p:spPr>
          <a:xfrm>
            <a:off x="1605517" y="520995"/>
            <a:ext cx="9005777" cy="597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090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1241" y="260648"/>
            <a:ext cx="5834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b="1" dirty="0">
                <a:solidFill>
                  <a:schemeClr val="bg1"/>
                </a:solidFill>
              </a:rPr>
              <a:t> Aulas - Equilibrio quimico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802094" y="6021288"/>
            <a:ext cx="21435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b="1" dirty="0">
                <a:solidFill>
                  <a:schemeClr val="bg1"/>
                </a:solidFill>
              </a:rPr>
              <a:t>QFL 0464</a:t>
            </a:r>
          </a:p>
        </p:txBody>
      </p:sp>
      <p:sp>
        <p:nvSpPr>
          <p:cNvPr id="3" name="AutoShape 2" descr="Resultado de imagem para equilibrium symbol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6" name="Picture 2" descr="Resultado de imagem para equilibrium symb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37" y="1097191"/>
            <a:ext cx="4924097" cy="492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5684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8344" y="3934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  <p:sp>
        <p:nvSpPr>
          <p:cNvPr id="4" name="Retângulo 3"/>
          <p:cNvSpPr/>
          <p:nvPr/>
        </p:nvSpPr>
        <p:spPr>
          <a:xfrm>
            <a:off x="526126" y="1416069"/>
            <a:ext cx="1092955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Para avaliar espontaneidade envolvendo misturas é fundamental saber a contribuição de cada substancia para a a </a:t>
            </a:r>
            <a:r>
              <a:rPr lang="pt-BR" sz="2000" b="1" u="sng" dirty="0">
                <a:solidFill>
                  <a:srgbClr val="FFFF00"/>
                </a:solidFill>
                <a:ea typeface="Cambria Math" panose="02040503050406030204" pitchFamily="18" charset="0"/>
              </a:rPr>
              <a:t>energia de Gibbs global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 </a:t>
            </a:r>
          </a:p>
          <a:p>
            <a:endParaRPr lang="pt-BR" sz="2000" dirty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Uma propriedade molar é a contribuição por mole que uma substancia tem na </a:t>
            </a:r>
            <a:r>
              <a:rPr lang="pt-BR" sz="2000" b="1" u="sng" dirty="0">
                <a:solidFill>
                  <a:srgbClr val="FFFF00"/>
                </a:solidFill>
                <a:ea typeface="Cambria Math" panose="02040503050406030204" pitchFamily="18" charset="0"/>
              </a:rPr>
              <a:t>mistura global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. </a:t>
            </a:r>
          </a:p>
          <a:p>
            <a:endParaRPr lang="pt-BR" sz="2000" dirty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A propriedade mais importante a este nível é a </a:t>
            </a:r>
            <a:r>
              <a:rPr lang="pt-BR" sz="2000" b="1" u="sng" dirty="0">
                <a:solidFill>
                  <a:srgbClr val="FFFF00"/>
                </a:solidFill>
                <a:ea typeface="Cambria Math" panose="02040503050406030204" pitchFamily="18" charset="0"/>
              </a:rPr>
              <a:t>energia molar de Gibbs parcial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, G</a:t>
            </a:r>
            <a:r>
              <a:rPr lang="pt-BR" sz="2000" b="1" baseline="-25000" dirty="0">
                <a:solidFill>
                  <a:srgbClr val="FFFF00"/>
                </a:solidFill>
                <a:ea typeface="Cambria Math" panose="02040503050406030204" pitchFamily="18" charset="0"/>
              </a:rPr>
              <a:t>m,J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 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. Sendo J uma dada substancia </a:t>
            </a:r>
          </a:p>
          <a:p>
            <a:endParaRPr lang="pt-BR" sz="2000" dirty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r>
              <a:rPr lang="pt-BR" sz="2000" b="1" u="sng" dirty="0">
                <a:solidFill>
                  <a:srgbClr val="FFFF00"/>
                </a:solidFill>
                <a:ea typeface="Cambria Math" panose="02040503050406030204" pitchFamily="18" charset="0"/>
              </a:rPr>
              <a:t>Exemplo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 - A energia molar de Gibbs parcial do  etanol  é  diferente quando está puro (cada molécula rodeada apena  de moléculas de etanol)  de quando este se encontra rodeado de moléculas de água. </a:t>
            </a:r>
          </a:p>
          <a:p>
            <a:endParaRPr lang="pt-BR" sz="2000" dirty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Esta propriedade é tão importante em química que têm um nome especial  e denomina-se de </a:t>
            </a:r>
            <a:r>
              <a:rPr lang="pt-BR" sz="2400" b="1" u="sng" dirty="0">
                <a:solidFill>
                  <a:srgbClr val="FFFF00"/>
                </a:solidFill>
                <a:ea typeface="Cambria Math" panose="02040503050406030204" pitchFamily="18" charset="0"/>
              </a:rPr>
              <a:t>potencial químico; </a:t>
            </a:r>
            <a:endParaRPr lang="pt-BR" sz="2000" b="1" u="sng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538454" y="857189"/>
                <a:ext cx="2486193" cy="41351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pt-BR" sz="20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54" y="857189"/>
                <a:ext cx="2486193" cy="4135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1286755" y="5731685"/>
                <a:ext cx="2198166" cy="40011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20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755" y="5731685"/>
                <a:ext cx="2198166" cy="400110"/>
              </a:xfrm>
              <a:prstGeom prst="rect">
                <a:avLst/>
              </a:prstGeom>
              <a:blipFill>
                <a:blip r:embed="rId3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487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423726" y="1098040"/>
                <a:ext cx="2198166" cy="40011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20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726" y="1098040"/>
                <a:ext cx="2198166" cy="400110"/>
              </a:xfrm>
              <a:prstGeom prst="rect">
                <a:avLst/>
              </a:prstGeom>
              <a:blipFill>
                <a:blip r:embed="rId2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ângulo 2"/>
          <p:cNvSpPr/>
          <p:nvPr/>
        </p:nvSpPr>
        <p:spPr>
          <a:xfrm>
            <a:off x="308344" y="3934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  <p:sp>
        <p:nvSpPr>
          <p:cNvPr id="4" name="Retângulo 3"/>
          <p:cNvSpPr/>
          <p:nvPr/>
        </p:nvSpPr>
        <p:spPr>
          <a:xfrm>
            <a:off x="423726" y="1775665"/>
            <a:ext cx="1159106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Esta propriedade é extremamente útil para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compreender uma transição de fase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, visto que o potencial químico irá traduzir – </a:t>
            </a:r>
          </a:p>
          <a:p>
            <a:endParaRPr lang="pt-BR" sz="2000" i="1" dirty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r>
              <a:rPr lang="pt-BR" sz="2000" b="1" i="1" u="sng" dirty="0">
                <a:solidFill>
                  <a:srgbClr val="FFFF00"/>
                </a:solidFill>
                <a:ea typeface="Cambria Math" panose="02040503050406030204" pitchFamily="18" charset="0"/>
              </a:rPr>
              <a:t>Habilidade</a:t>
            </a:r>
            <a:r>
              <a:rPr lang="pt-BR" sz="2000" i="1" u="sng" dirty="0">
                <a:solidFill>
                  <a:srgbClr val="FFFF00"/>
                </a:solidFill>
                <a:ea typeface="Cambria Math" panose="02040503050406030204" pitchFamily="18" charset="0"/>
              </a:rPr>
              <a:t> </a:t>
            </a:r>
            <a:r>
              <a:rPr lang="pt-BR" sz="2000" i="1" dirty="0">
                <a:solidFill>
                  <a:schemeClr val="bg1"/>
                </a:solidFill>
                <a:ea typeface="Cambria Math" panose="02040503050406030204" pitchFamily="18" charset="0"/>
              </a:rPr>
              <a:t>que uma dada substancia tem em sofrer uma </a:t>
            </a:r>
            <a:r>
              <a:rPr lang="pt-BR" sz="2000" b="1" i="1" u="sng" dirty="0">
                <a:solidFill>
                  <a:srgbClr val="FFFF00"/>
                </a:solidFill>
                <a:ea typeface="Cambria Math" panose="02040503050406030204" pitchFamily="18" charset="0"/>
              </a:rPr>
              <a:t>transição de fase </a:t>
            </a:r>
            <a:r>
              <a:rPr lang="pt-BR" sz="2000" i="1" dirty="0">
                <a:solidFill>
                  <a:schemeClr val="bg1"/>
                </a:solidFill>
                <a:ea typeface="Cambria Math" panose="02040503050406030204" pitchFamily="18" charset="0"/>
              </a:rPr>
              <a:t>ou realizar uma </a:t>
            </a:r>
            <a:r>
              <a:rPr lang="pt-BR" sz="2000" b="1" i="1" u="sng" dirty="0">
                <a:solidFill>
                  <a:srgbClr val="FFFF00"/>
                </a:solidFill>
                <a:ea typeface="Cambria Math" panose="02040503050406030204" pitchFamily="18" charset="0"/>
              </a:rPr>
              <a:t>reação química</a:t>
            </a:r>
            <a:r>
              <a:rPr lang="pt-BR" sz="2000" b="1" dirty="0">
                <a:solidFill>
                  <a:schemeClr val="bg1"/>
                </a:solidFill>
                <a:ea typeface="Cambria Math" panose="02040503050406030204" pitchFamily="18" charset="0"/>
              </a:rPr>
              <a:t>.</a:t>
            </a:r>
          </a:p>
          <a:p>
            <a:endParaRPr lang="pt-BR" sz="2000" dirty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Uma substancia com </a:t>
            </a:r>
            <a:r>
              <a:rPr lang="pt-BR" sz="2000" b="1" u="sng" dirty="0">
                <a:solidFill>
                  <a:srgbClr val="FFFF00"/>
                </a:solidFill>
                <a:ea typeface="Cambria Math" panose="02040503050406030204" pitchFamily="18" charset="0"/>
              </a:rPr>
              <a:t>elevado potencial químico 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terá uma </a:t>
            </a:r>
            <a:r>
              <a:rPr lang="pt-BR" sz="2000" b="1" u="sng" dirty="0">
                <a:solidFill>
                  <a:srgbClr val="FFFF00"/>
                </a:solidFill>
                <a:ea typeface="Cambria Math" panose="02040503050406030204" pitchFamily="18" charset="0"/>
              </a:rPr>
              <a:t>maior habilidade para sofrer uma transição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 física ou uma reação química </a:t>
            </a:r>
          </a:p>
          <a:p>
            <a:endParaRPr lang="pt-BR" sz="2000" dirty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Energia molar de Gibbs no equilíbrio </a:t>
            </a:r>
            <a:r>
              <a:rPr lang="pt-BR" sz="2000" b="1" u="sng" dirty="0">
                <a:solidFill>
                  <a:srgbClr val="FFFF00"/>
                </a:solidFill>
                <a:ea typeface="Cambria Math" panose="02040503050406030204" pitchFamily="18" charset="0"/>
              </a:rPr>
              <a:t>é a mesma em todas as fases 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quando o sistema está equilíbrio.</a:t>
            </a:r>
          </a:p>
          <a:p>
            <a:endParaRPr lang="pt-BR" sz="2000" dirty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Então podemos dizer quando o sistemas está </a:t>
            </a:r>
            <a:r>
              <a:rPr lang="pt-BR" sz="2000" b="1" u="sng" dirty="0">
                <a:solidFill>
                  <a:srgbClr val="FFFF00"/>
                </a:solidFill>
                <a:ea typeface="Cambria Math" panose="02040503050406030204" pitchFamily="18" charset="0"/>
              </a:rPr>
              <a:t>equilíbrio o potencial químico de cada substancias tem o mesmo valor em cada fase 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onde essa substancia esteja presente. </a:t>
            </a:r>
          </a:p>
        </p:txBody>
      </p:sp>
    </p:spTree>
    <p:extLst>
      <p:ext uri="{BB962C8B-B14F-4D97-AF65-F5344CB8AC3E}">
        <p14:creationId xmlns:p14="http://schemas.microsoft.com/office/powerpoint/2010/main" val="303708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423726" y="1098040"/>
                <a:ext cx="2198166" cy="40011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20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726" y="1098040"/>
                <a:ext cx="2198166" cy="400110"/>
              </a:xfrm>
              <a:prstGeom prst="rect">
                <a:avLst/>
              </a:prstGeom>
              <a:blipFill>
                <a:blip r:embed="rId2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ângulo 2"/>
          <p:cNvSpPr/>
          <p:nvPr/>
        </p:nvSpPr>
        <p:spPr>
          <a:xfrm>
            <a:off x="308344" y="3934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  <p:sp>
        <p:nvSpPr>
          <p:cNvPr id="4" name="Retângulo 3"/>
          <p:cNvSpPr/>
          <p:nvPr/>
        </p:nvSpPr>
        <p:spPr>
          <a:xfrm>
            <a:off x="391870" y="2007013"/>
            <a:ext cx="1092955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FFFF00"/>
                </a:solidFill>
                <a:ea typeface="Cambria Math" panose="02040503050406030204" pitchFamily="18" charset="0"/>
              </a:rPr>
              <a:t>Potencial químico de um gás. </a:t>
            </a:r>
          </a:p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Neste caso iremos fazer  algumas alterações. Vamos substituir (</a:t>
            </a:r>
            <a:r>
              <a:rPr lang="pt-BR" sz="2000" dirty="0" err="1">
                <a:solidFill>
                  <a:schemeClr val="bg1"/>
                </a:solidFill>
                <a:ea typeface="Cambria Math" panose="02040503050406030204" pitchFamily="18" charset="0"/>
              </a:rPr>
              <a:t>Pf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 )por uma pressão (P) que irá traduzir a pressão que temos interesse de avaliar. </a:t>
            </a:r>
          </a:p>
          <a:p>
            <a:endParaRPr lang="pt-BR" sz="2000" dirty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A </a:t>
            </a:r>
            <a:r>
              <a:rPr lang="pt-BR" sz="2000" dirty="0" err="1">
                <a:solidFill>
                  <a:schemeClr val="bg1"/>
                </a:solidFill>
                <a:ea typeface="Cambria Math" panose="02040503050406030204" pitchFamily="18" charset="0"/>
              </a:rPr>
              <a:t>Pi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 será fixada com a pressão normal (1 </a:t>
            </a:r>
            <a:r>
              <a:rPr lang="pt-BR" sz="2000" dirty="0" err="1">
                <a:solidFill>
                  <a:schemeClr val="bg1"/>
                </a:solidFill>
                <a:ea typeface="Cambria Math" panose="02040503050406030204" pitchFamily="18" charset="0"/>
              </a:rPr>
              <a:t>atm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). Deste modo, todas as transições serão relativas à pressão normal </a:t>
            </a:r>
          </a:p>
          <a:p>
            <a:endParaRPr lang="pt-BR" sz="2000" dirty="0">
              <a:solidFill>
                <a:schemeClr val="bg1"/>
              </a:solidFill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3719249" y="853489"/>
                <a:ext cx="4546790" cy="922176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249" y="853489"/>
                <a:ext cx="4546790" cy="9221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2495896" y="3792694"/>
                <a:ext cx="4546790" cy="922176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°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896" y="3792694"/>
                <a:ext cx="4546790" cy="9221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/>
              <p:cNvSpPr/>
              <p:nvPr/>
            </p:nvSpPr>
            <p:spPr>
              <a:xfrm>
                <a:off x="527864" y="4804457"/>
                <a:ext cx="10929559" cy="10440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20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O termo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pt-B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pt-B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pt-B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pt-B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  <m:r>
                      <a:rPr lang="pt-B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BR" sz="20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pode ser simplesmente substituído por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pt-BR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  <m:sup>
                        <m:r>
                          <a:rPr lang="pt-B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pt-BR" sz="20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que significa a energia molar de Gibbs padrão    </a:t>
                </a:r>
              </a:p>
              <a:p>
                <a:endParaRPr lang="pt-BR" sz="20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864" y="4804457"/>
                <a:ext cx="10929559" cy="1044068"/>
              </a:xfrm>
              <a:prstGeom prst="rect">
                <a:avLst/>
              </a:prstGeom>
              <a:blipFill>
                <a:blip r:embed="rId5"/>
                <a:stretch>
                  <a:fillRect l="-61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/>
              <p:cNvSpPr/>
              <p:nvPr/>
            </p:nvSpPr>
            <p:spPr>
              <a:xfrm>
                <a:off x="2495896" y="5326491"/>
                <a:ext cx="4546790" cy="922176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°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Retâ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896" y="5326491"/>
                <a:ext cx="4546790" cy="9221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646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9" grpId="0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8344" y="3934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308344" y="969057"/>
                <a:ext cx="10929559" cy="10440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20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O termo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pt-B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pt-B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pt-B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pt-B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  <m:r>
                      <a:rPr lang="pt-B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BR" sz="20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pode ser simplesmente substituído por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pt-BR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  <m:sup>
                        <m:r>
                          <a:rPr lang="pt-B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pt-BR" sz="20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que significa a energia molar de Gibbs padrão    </a:t>
                </a:r>
              </a:p>
              <a:p>
                <a:endParaRPr lang="pt-BR" sz="20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44" y="969057"/>
                <a:ext cx="10929559" cy="1044068"/>
              </a:xfrm>
              <a:prstGeom prst="rect">
                <a:avLst/>
              </a:prstGeom>
              <a:blipFill>
                <a:blip r:embed="rId2"/>
                <a:stretch>
                  <a:fillRect l="-614" t="-58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1568796" y="1552037"/>
                <a:ext cx="4546790" cy="922176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°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796" y="1552037"/>
                <a:ext cx="4546790" cy="9221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308344" y="2874057"/>
                <a:ext cx="10929559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20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Para uma </a:t>
                </a:r>
                <a:r>
                  <a:rPr lang="pt-BR" sz="2000" b="1" dirty="0">
                    <a:solidFill>
                      <a:srgbClr val="FFFF00"/>
                    </a:solidFill>
                    <a:ea typeface="Cambria Math" panose="02040503050406030204" pitchFamily="18" charset="0"/>
                  </a:rPr>
                  <a:t>mistura de  gases perfeitos P</a:t>
                </a:r>
                <a:r>
                  <a:rPr lang="pt-BR" sz="20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é a pressão parcial de um dado gás na mistura 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pt-BR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pt-BR" sz="2000" b="1" dirty="0">
                    <a:solidFill>
                      <a:srgbClr val="FFFF00"/>
                    </a:solidFill>
                    <a:ea typeface="Cambria Math" panose="02040503050406030204" pitchFamily="18" charset="0"/>
                  </a:rPr>
                  <a:t> é a energia parcial de Gibb</a:t>
                </a:r>
                <a:r>
                  <a:rPr lang="pt-BR" sz="2000" dirty="0">
                    <a:solidFill>
                      <a:srgbClr val="FFFF00"/>
                    </a:solidFill>
                    <a:ea typeface="Cambria Math" panose="02040503050406030204" pitchFamily="18" charset="0"/>
                  </a:rPr>
                  <a:t>s</a:t>
                </a:r>
                <a:r>
                  <a:rPr lang="pt-BR" sz="20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para esse gás ou seja o seu </a:t>
                </a:r>
                <a:r>
                  <a:rPr lang="pt-BR" sz="2000" b="1" dirty="0">
                    <a:solidFill>
                      <a:srgbClr val="FFFF00"/>
                    </a:solidFill>
                    <a:ea typeface="Cambria Math" panose="02040503050406030204" pitchFamily="18" charset="0"/>
                  </a:rPr>
                  <a:t>potencial químico</a:t>
                </a:r>
                <a:r>
                  <a:rPr lang="pt-BR" sz="20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. </a:t>
                </a:r>
              </a:p>
              <a:p>
                <a:endParaRPr lang="pt-BR" sz="20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r>
                  <a:rPr lang="pt-BR" sz="20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Neste caso podemos escrever para uma mistura de gases a seguinte expressão:</a:t>
                </a:r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44" y="2874057"/>
                <a:ext cx="10929559" cy="1323439"/>
              </a:xfrm>
              <a:prstGeom prst="rect">
                <a:avLst/>
              </a:prstGeom>
              <a:blipFill>
                <a:blip r:embed="rId4"/>
                <a:stretch>
                  <a:fillRect l="-614" t="-2294" r="-223" b="-688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308344" y="5058428"/>
                <a:ext cx="10980012" cy="14514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Onde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pt-BR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𝑱</m:t>
                        </m:r>
                      </m:sub>
                    </m:sSub>
                  </m:oMath>
                </a14:m>
                <a:r>
                  <a:rPr lang="pt-BR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é o </a:t>
                </a:r>
                <a:r>
                  <a:rPr lang="pt-BR" b="1" dirty="0">
                    <a:solidFill>
                      <a:srgbClr val="FFFF00"/>
                    </a:solidFill>
                    <a:ea typeface="Cambria Math" panose="02040503050406030204" pitchFamily="18" charset="0"/>
                  </a:rPr>
                  <a:t>potencial químico da substância J na mistura  de gases perfeitos </a:t>
                </a:r>
                <a:r>
                  <a:rPr lang="pt-BR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pt-BR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𝑱</m:t>
                        </m:r>
                      </m:sub>
                      <m:sup>
                        <m:r>
                          <a:rPr lang="pt-BR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bSup>
                    <m:r>
                      <a:rPr lang="pt-B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o </a:t>
                </a:r>
                <a:r>
                  <a:rPr lang="pt-BR" b="1" dirty="0">
                    <a:solidFill>
                      <a:srgbClr val="FFFF00"/>
                    </a:solidFill>
                    <a:ea typeface="Cambria Math" panose="02040503050406030204" pitchFamily="18" charset="0"/>
                  </a:rPr>
                  <a:t>potencial químico padrão para essa mesma</a:t>
                </a:r>
                <a:r>
                  <a:rPr lang="pt-BR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pt-BR" b="1" dirty="0">
                    <a:solidFill>
                      <a:srgbClr val="FFFF00"/>
                    </a:solidFill>
                    <a:ea typeface="Cambria Math" panose="02040503050406030204" pitchFamily="18" charset="0"/>
                  </a:rPr>
                  <a:t>substancia</a:t>
                </a:r>
                <a:r>
                  <a:rPr lang="pt-BR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. </a:t>
                </a:r>
              </a:p>
              <a:p>
                <a:r>
                  <a:rPr lang="pt-BR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Como a pressão normal é igual 1 </a:t>
                </a:r>
                <a:r>
                  <a:rPr lang="pt-BR" dirty="0" err="1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atm</a:t>
                </a:r>
                <a:r>
                  <a:rPr lang="pt-BR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então o termo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num>
                      <m:den>
                        <m:sSup>
                          <m:sSupPr>
                            <m:ctrlPr>
                              <a:rPr lang="pt-BR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p>
                            <m:r>
                              <a:rPr lang="pt-BR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°</m:t>
                            </m:r>
                          </m:sup>
                        </m:sSup>
                      </m:den>
                    </m:f>
                  </m:oMath>
                </a14:m>
                <a:r>
                  <a:rPr lang="pt-BR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pode ser simplificado </a:t>
                </a:r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44" y="5058428"/>
                <a:ext cx="10980012" cy="1451423"/>
              </a:xfrm>
              <a:prstGeom prst="rect">
                <a:avLst/>
              </a:prstGeom>
              <a:blipFill>
                <a:blip r:embed="rId5"/>
                <a:stretch>
                  <a:fillRect l="-5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/>
              <p:cNvSpPr/>
              <p:nvPr/>
            </p:nvSpPr>
            <p:spPr>
              <a:xfrm>
                <a:off x="2851496" y="4337322"/>
                <a:ext cx="4546790" cy="50443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1496" y="4337322"/>
                <a:ext cx="4546790" cy="504433"/>
              </a:xfrm>
              <a:prstGeom prst="rect">
                <a:avLst/>
              </a:prstGeom>
              <a:blipFill>
                <a:blip r:embed="rId6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202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8344" y="3934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  <p:sp>
        <p:nvSpPr>
          <p:cNvPr id="3" name="Retângulo 2"/>
          <p:cNvSpPr/>
          <p:nvPr/>
        </p:nvSpPr>
        <p:spPr>
          <a:xfrm>
            <a:off x="308344" y="2086628"/>
            <a:ext cx="116958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ea typeface="Cambria Math" panose="02040503050406030204" pitchFamily="18" charset="0"/>
              </a:rPr>
              <a:t>Esta expressão ilustra a dependia do </a:t>
            </a:r>
            <a:r>
              <a:rPr lang="pt-BR" b="1" u="sng" dirty="0">
                <a:solidFill>
                  <a:srgbClr val="FFFF00"/>
                </a:solidFill>
                <a:ea typeface="Cambria Math" panose="02040503050406030204" pitchFamily="18" charset="0"/>
              </a:rPr>
              <a:t>potencial químico em termos da pressão parcial do gás</a:t>
            </a:r>
            <a:r>
              <a:rPr lang="pt-BR" dirty="0">
                <a:solidFill>
                  <a:schemeClr val="bg1"/>
                </a:solidFill>
                <a:ea typeface="Cambria Math" panose="02040503050406030204" pitchFamily="18" charset="0"/>
              </a:rPr>
              <a:t>. </a:t>
            </a:r>
          </a:p>
          <a:p>
            <a:endParaRPr lang="pt-BR" dirty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r>
              <a:rPr lang="pt-BR" dirty="0">
                <a:solidFill>
                  <a:schemeClr val="bg1"/>
                </a:solidFill>
                <a:ea typeface="Cambria Math" panose="02040503050406030204" pitchFamily="18" charset="0"/>
              </a:rPr>
              <a:t>Notem que se o </a:t>
            </a:r>
            <a:r>
              <a:rPr lang="pt-BR" b="1" dirty="0">
                <a:solidFill>
                  <a:srgbClr val="FFFF00"/>
                </a:solidFill>
                <a:ea typeface="Cambria Math" panose="02040503050406030204" pitchFamily="18" charset="0"/>
              </a:rPr>
              <a:t>potencial químico</a:t>
            </a:r>
            <a:r>
              <a:rPr lang="pt-BR" dirty="0">
                <a:solidFill>
                  <a:schemeClr val="bg1"/>
                </a:solidFill>
                <a:ea typeface="Cambria Math" panose="02040503050406030204" pitchFamily="18" charset="0"/>
              </a:rPr>
              <a:t> for </a:t>
            </a:r>
            <a:r>
              <a:rPr lang="pt-BR" b="1" dirty="0">
                <a:solidFill>
                  <a:srgbClr val="FFFF00"/>
                </a:solidFill>
                <a:ea typeface="Cambria Math" panose="02040503050406030204" pitchFamily="18" charset="0"/>
              </a:rPr>
              <a:t>negativo</a:t>
            </a:r>
            <a:r>
              <a:rPr lang="pt-BR" dirty="0">
                <a:solidFill>
                  <a:schemeClr val="bg1"/>
                </a:solidFill>
                <a:ea typeface="Cambria Math" panose="02040503050406030204" pitchFamily="18" charset="0"/>
              </a:rPr>
              <a:t>:</a:t>
            </a:r>
          </a:p>
          <a:p>
            <a:r>
              <a:rPr lang="pt-BR" dirty="0">
                <a:solidFill>
                  <a:schemeClr val="bg1"/>
                </a:solidFill>
                <a:ea typeface="Cambria Math" panose="02040503050406030204" pitchFamily="18" charset="0"/>
              </a:rPr>
              <a:t>			 significa que a pressão está bastante baixa ou a tender para zero.  </a:t>
            </a:r>
          </a:p>
          <a:p>
            <a:endParaRPr lang="pt-BR" dirty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r>
              <a:rPr lang="pt-BR" dirty="0">
                <a:solidFill>
                  <a:schemeClr val="bg1"/>
                </a:solidFill>
                <a:ea typeface="Cambria Math" panose="02040503050406030204" pitchFamily="18" charset="0"/>
              </a:rPr>
              <a:t>O interessante desta equação é que nos diz que:</a:t>
            </a:r>
          </a:p>
          <a:p>
            <a:endParaRPr lang="pt-BR" dirty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r>
              <a:rPr lang="pt-BR" dirty="0">
                <a:solidFill>
                  <a:schemeClr val="bg1"/>
                </a:solidFill>
                <a:ea typeface="Cambria Math" panose="02040503050406030204" pitchFamily="18" charset="0"/>
              </a:rPr>
              <a:t> </a:t>
            </a:r>
            <a:r>
              <a:rPr lang="pt-BR" b="1" dirty="0">
                <a:solidFill>
                  <a:srgbClr val="FFFF00"/>
                </a:solidFill>
                <a:ea typeface="Cambria Math" panose="02040503050406030204" pitchFamily="18" charset="0"/>
              </a:rPr>
              <a:t>quanto maior a pressão parcial do gás maior será </a:t>
            </a:r>
            <a:r>
              <a:rPr lang="pt-BR" b="1" dirty="0" err="1">
                <a:solidFill>
                  <a:srgbClr val="FFFF00"/>
                </a:solidFill>
                <a:ea typeface="Cambria Math" panose="02040503050406030204" pitchFamily="18" charset="0"/>
              </a:rPr>
              <a:t>será</a:t>
            </a:r>
            <a:r>
              <a:rPr lang="pt-BR" b="1" dirty="0">
                <a:solidFill>
                  <a:srgbClr val="FFFF00"/>
                </a:solidFill>
                <a:ea typeface="Cambria Math" panose="02040503050406030204" pitchFamily="18" charset="0"/>
              </a:rPr>
              <a:t> o potencial químico desse mesmo gás</a:t>
            </a:r>
            <a:r>
              <a:rPr lang="pt-BR" dirty="0">
                <a:solidFill>
                  <a:schemeClr val="bg1"/>
                </a:solidFill>
                <a:ea typeface="Cambria Math" panose="02040503050406030204" pitchFamily="18" charset="0"/>
              </a:rPr>
              <a:t>, </a:t>
            </a:r>
          </a:p>
          <a:p>
            <a:r>
              <a:rPr lang="pt-BR" dirty="0">
                <a:solidFill>
                  <a:schemeClr val="bg1"/>
                </a:solidFill>
                <a:ea typeface="Cambria Math" panose="02040503050406030204" pitchFamily="18" charset="0"/>
              </a:rPr>
              <a:t>isto é de essa substancia ser quimicamente </a:t>
            </a:r>
            <a:r>
              <a:rPr lang="pt-BR" dirty="0" err="1">
                <a:solidFill>
                  <a:schemeClr val="bg1"/>
                </a:solidFill>
                <a:ea typeface="Cambria Math" panose="02040503050406030204" pitchFamily="18" charset="0"/>
              </a:rPr>
              <a:t>activa</a:t>
            </a:r>
            <a:r>
              <a:rPr lang="pt-BR" dirty="0">
                <a:solidFill>
                  <a:schemeClr val="bg1"/>
                </a:solidFill>
                <a:ea typeface="Cambria Math" panose="02040503050406030204" pitchFamily="18" charset="0"/>
              </a:rPr>
              <a:t>. </a:t>
            </a:r>
          </a:p>
          <a:p>
            <a:endParaRPr lang="pt-BR" dirty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r>
              <a:rPr lang="pt-BR" dirty="0">
                <a:solidFill>
                  <a:schemeClr val="bg1"/>
                </a:solidFill>
                <a:ea typeface="Cambria Math" panose="02040503050406030204" pitchFamily="18" charset="0"/>
              </a:rPr>
              <a:t>		O </a:t>
            </a:r>
            <a:r>
              <a:rPr lang="pt-BR" b="1" dirty="0">
                <a:solidFill>
                  <a:srgbClr val="FFFF00"/>
                </a:solidFill>
                <a:ea typeface="Cambria Math" panose="02040503050406030204" pitchFamily="18" charset="0"/>
              </a:rPr>
              <a:t>potencial químico </a:t>
            </a:r>
            <a:r>
              <a:rPr lang="pt-BR" dirty="0">
                <a:solidFill>
                  <a:schemeClr val="bg1"/>
                </a:solidFill>
                <a:ea typeface="Cambria Math" panose="02040503050406030204" pitchFamily="18" charset="0"/>
              </a:rPr>
              <a:t>indica-nos:</a:t>
            </a:r>
          </a:p>
          <a:p>
            <a:endParaRPr lang="pt-BR" dirty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r>
              <a:rPr lang="pt-BR" dirty="0">
                <a:solidFill>
                  <a:schemeClr val="bg1"/>
                </a:solidFill>
                <a:ea typeface="Cambria Math" panose="02040503050406030204" pitchFamily="18" charset="0"/>
              </a:rPr>
              <a:t> A </a:t>
            </a:r>
            <a:r>
              <a:rPr lang="pt-BR" b="1" dirty="0">
                <a:solidFill>
                  <a:srgbClr val="FFFF00"/>
                </a:solidFill>
                <a:ea typeface="Cambria Math" panose="02040503050406030204" pitchFamily="18" charset="0"/>
              </a:rPr>
              <a:t>tendência</a:t>
            </a:r>
            <a:r>
              <a:rPr lang="pt-BR" dirty="0">
                <a:solidFill>
                  <a:schemeClr val="bg1"/>
                </a:solidFill>
                <a:ea typeface="Cambria Math" panose="02040503050406030204" pitchFamily="18" charset="0"/>
              </a:rPr>
              <a:t> que uma determinada espécie tem em por exemplo </a:t>
            </a:r>
            <a:r>
              <a:rPr lang="pt-BR" b="1" dirty="0">
                <a:solidFill>
                  <a:srgbClr val="FFFF00"/>
                </a:solidFill>
                <a:ea typeface="Cambria Math" panose="02040503050406030204" pitchFamily="18" charset="0"/>
              </a:rPr>
              <a:t>reagir quando se encontra no seu estado padrão, </a:t>
            </a:r>
          </a:p>
          <a:p>
            <a:endParaRPr lang="pt-BR" dirty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r>
              <a:rPr lang="pt-BR" b="1" dirty="0">
                <a:solidFill>
                  <a:srgbClr val="FFFF00"/>
                </a:solidFill>
                <a:ea typeface="Cambria Math" panose="02040503050406030204" pitchFamily="18" charset="0"/>
              </a:rPr>
              <a:t>o que acontece </a:t>
            </a:r>
            <a:r>
              <a:rPr lang="pt-BR" dirty="0">
                <a:solidFill>
                  <a:schemeClr val="bg1"/>
                </a:solidFill>
                <a:ea typeface="Cambria Math" panose="02040503050406030204" pitchFamily="18" charset="0"/>
              </a:rPr>
              <a:t>em termos reacionais se aplicarmos ao sistema uma </a:t>
            </a:r>
            <a:r>
              <a:rPr lang="pt-BR" b="1" dirty="0">
                <a:solidFill>
                  <a:srgbClr val="FFFF00"/>
                </a:solidFill>
                <a:ea typeface="Cambria Math" panose="02040503050406030204" pitchFamily="18" charset="0"/>
              </a:rPr>
              <a:t>diferença de pressão.</a:t>
            </a:r>
            <a:r>
              <a:rPr lang="pt-BR" dirty="0">
                <a:solidFill>
                  <a:schemeClr val="bg1"/>
                </a:solidFill>
                <a:ea typeface="Cambria Math" panose="02040503050406030204" pitchFamily="18" charset="0"/>
              </a:rPr>
              <a:t>  </a:t>
            </a:r>
          </a:p>
          <a:p>
            <a:endParaRPr lang="pt-BR" dirty="0">
              <a:solidFill>
                <a:schemeClr val="bg1"/>
              </a:solidFill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308344" y="921022"/>
                <a:ext cx="4546790" cy="50443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44" y="921022"/>
                <a:ext cx="4546790" cy="504433"/>
              </a:xfrm>
              <a:prstGeom prst="rect">
                <a:avLst/>
              </a:prstGeom>
              <a:blipFill>
                <a:blip r:embed="rId2"/>
                <a:stretch>
                  <a:fillRect b="-1084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211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08344" y="3934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  <p:sp>
        <p:nvSpPr>
          <p:cNvPr id="4" name="Retângulo 3"/>
          <p:cNvSpPr/>
          <p:nvPr/>
        </p:nvSpPr>
        <p:spPr>
          <a:xfrm>
            <a:off x="893135" y="1156113"/>
            <a:ext cx="1012219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u="sng" dirty="0">
                <a:solidFill>
                  <a:srgbClr val="FFFF00"/>
                </a:solidFill>
                <a:ea typeface="Cambria Math" panose="02040503050406030204" pitchFamily="18" charset="0"/>
              </a:rPr>
              <a:t>Potencial químico de um solvente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. </a:t>
            </a:r>
          </a:p>
          <a:p>
            <a:endParaRPr lang="pt-BR" sz="2000" dirty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potencial químico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 possa ser alterado com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concentração - 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 dado que quando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maior a concentração maior será a força motriz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 (potencial químico) para que essa reação aconteça.</a:t>
            </a:r>
          </a:p>
          <a:p>
            <a:endParaRPr lang="pt-BR" sz="2000" dirty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Em termo de nomenclatura é usado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J para definir um sustância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,  </a:t>
            </a:r>
            <a:r>
              <a:rPr lang="pt-BR" sz="2000" dirty="0">
                <a:solidFill>
                  <a:srgbClr val="FFFF00"/>
                </a:solidFill>
                <a:ea typeface="Cambria Math" panose="02040503050406030204" pitchFamily="18" charset="0"/>
              </a:rPr>
              <a:t>A para definir um solvente 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e</a:t>
            </a:r>
            <a:r>
              <a:rPr lang="pt-BR" sz="2000" dirty="0">
                <a:solidFill>
                  <a:srgbClr val="FFFF00"/>
                </a:solidFill>
                <a:ea typeface="Cambria Math" panose="02040503050406030204" pitchFamily="18" charset="0"/>
              </a:rPr>
              <a:t> B para definir um soluto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.</a:t>
            </a:r>
          </a:p>
          <a:p>
            <a:endParaRPr lang="pt-BR" sz="2000" dirty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A ligação entre as propriedades de uma solução e de um gás para definir o potencial químico de um soluto é dada pela </a:t>
            </a:r>
            <a:r>
              <a:rPr lang="pt-BR" sz="2000" dirty="0">
                <a:solidFill>
                  <a:srgbClr val="FFFF00"/>
                </a:solidFill>
                <a:ea typeface="Cambria Math" panose="02040503050406030204" pitchFamily="18" charset="0"/>
              </a:rPr>
              <a:t>equação de </a:t>
            </a:r>
            <a:r>
              <a:rPr lang="pt-BR" sz="2000" dirty="0" err="1">
                <a:solidFill>
                  <a:srgbClr val="FFFF00"/>
                </a:solidFill>
                <a:ea typeface="Cambria Math" panose="02040503050406030204" pitchFamily="18" charset="0"/>
              </a:rPr>
              <a:t>Raoult</a:t>
            </a:r>
            <a:r>
              <a:rPr lang="pt-BR" sz="2000" dirty="0">
                <a:solidFill>
                  <a:srgbClr val="FFFF00"/>
                </a:solidFill>
                <a:ea typeface="Cambria Math" panose="02040503050406030204" pitchFamily="18" charset="0"/>
              </a:rPr>
              <a:t> </a:t>
            </a:r>
          </a:p>
          <a:p>
            <a:endParaRPr lang="pt-BR" sz="2000" dirty="0">
              <a:solidFill>
                <a:schemeClr val="bg1"/>
              </a:solidFill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2923266" y="4859787"/>
                <a:ext cx="2205172" cy="493468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sSubSup>
                        <m:sSubSup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  <m:sup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3266" y="4859787"/>
                <a:ext cx="2205172" cy="493468"/>
              </a:xfrm>
              <a:prstGeom prst="rect">
                <a:avLst/>
              </a:prstGeom>
              <a:blipFill>
                <a:blip r:embed="rId2"/>
                <a:stretch>
                  <a:fillRect b="-987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366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  <p:bldP spid="6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76620" y="448033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chemeClr val="bg1"/>
                </a:solidFill>
              </a:rPr>
              <a:t>Fases</a:t>
            </a:r>
            <a:r>
              <a:rPr lang="pt-BR" sz="4000" i="1" dirty="0">
                <a:solidFill>
                  <a:schemeClr val="bg1"/>
                </a:solidFill>
              </a:rPr>
              <a:t>, </a:t>
            </a:r>
            <a:r>
              <a:rPr lang="pt-BR" sz="4000" b="1" i="1" u="sng" dirty="0">
                <a:solidFill>
                  <a:schemeClr val="bg1"/>
                </a:solidFill>
              </a:rPr>
              <a:t>componentes</a:t>
            </a:r>
            <a:r>
              <a:rPr lang="pt-BR" sz="4000" i="1" dirty="0">
                <a:solidFill>
                  <a:schemeClr val="bg1"/>
                </a:solidFill>
              </a:rPr>
              <a:t> e </a:t>
            </a:r>
            <a:r>
              <a:rPr lang="pt-BR" sz="4000" b="1" i="1" u="sng" dirty="0">
                <a:solidFill>
                  <a:schemeClr val="bg1"/>
                </a:solidFill>
              </a:rPr>
              <a:t>graus</a:t>
            </a:r>
            <a:r>
              <a:rPr lang="pt-BR" sz="4000" i="1" dirty="0">
                <a:solidFill>
                  <a:schemeClr val="bg1"/>
                </a:solidFill>
              </a:rPr>
              <a:t> </a:t>
            </a:r>
            <a:r>
              <a:rPr lang="pt-BR" sz="4000" b="1" i="1" u="sng" dirty="0">
                <a:solidFill>
                  <a:schemeClr val="bg1"/>
                </a:solidFill>
              </a:rPr>
              <a:t>de liberdade </a:t>
            </a:r>
          </a:p>
        </p:txBody>
      </p:sp>
      <p:sp>
        <p:nvSpPr>
          <p:cNvPr id="3" name="Retângulo 2"/>
          <p:cNvSpPr/>
          <p:nvPr/>
        </p:nvSpPr>
        <p:spPr>
          <a:xfrm>
            <a:off x="387923" y="1494285"/>
            <a:ext cx="113246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dirty="0">
                <a:solidFill>
                  <a:srgbClr val="FFC000"/>
                </a:solidFill>
              </a:rPr>
              <a:t>Componente</a:t>
            </a:r>
            <a:r>
              <a:rPr lang="pt-BR" sz="2400" i="1" dirty="0">
                <a:solidFill>
                  <a:schemeClr val="bg1"/>
                </a:solidFill>
              </a:rPr>
              <a:t> – É um constituinte quimicamente independente do sistema. </a:t>
            </a:r>
          </a:p>
          <a:p>
            <a:r>
              <a:rPr lang="pt-BR" sz="2400" i="1" dirty="0">
                <a:solidFill>
                  <a:schemeClr val="bg1"/>
                </a:solidFill>
              </a:rPr>
              <a:t>O número de componentes (C ) de um sistema é o </a:t>
            </a:r>
            <a:r>
              <a:rPr lang="pt-BR" sz="2400" i="1" dirty="0">
                <a:solidFill>
                  <a:srgbClr val="FFC000"/>
                </a:solidFill>
              </a:rPr>
              <a:t>número mínimo de espécies independentes</a:t>
            </a:r>
            <a:r>
              <a:rPr lang="pt-BR" sz="2400" i="1" dirty="0">
                <a:solidFill>
                  <a:schemeClr val="bg1"/>
                </a:solidFill>
              </a:rPr>
              <a:t> necessárias para definir a composição de todas as fases presentes no sistema. </a:t>
            </a:r>
          </a:p>
          <a:p>
            <a:endParaRPr lang="pt-BR" sz="2400" i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i="1" dirty="0">
                <a:solidFill>
                  <a:srgbClr val="FFC000"/>
                </a:solidFill>
              </a:rPr>
              <a:t>Quando não há reações químicas</a:t>
            </a:r>
            <a:r>
              <a:rPr lang="pt-BR" sz="2400" i="1" dirty="0">
                <a:solidFill>
                  <a:schemeClr val="bg1"/>
                </a:solidFill>
              </a:rPr>
              <a:t>, o número de componentes é igual ao número de constituintes. Assim, a água pura é um sistema de um componente (C=1), pois a espécie química água determina completamente a  sua composição </a:t>
            </a:r>
          </a:p>
          <a:p>
            <a:endParaRPr lang="pt-BR" sz="2400" i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i="1" dirty="0">
                <a:solidFill>
                  <a:schemeClr val="bg1"/>
                </a:solidFill>
              </a:rPr>
              <a:t>Uma </a:t>
            </a:r>
            <a:r>
              <a:rPr lang="pt-BR" sz="2400" b="1" i="1" dirty="0">
                <a:solidFill>
                  <a:srgbClr val="FFC000"/>
                </a:solidFill>
              </a:rPr>
              <a:t>mistura de etanol água</a:t>
            </a:r>
            <a:r>
              <a:rPr lang="pt-BR" sz="2400" i="1" dirty="0">
                <a:solidFill>
                  <a:schemeClr val="bg1"/>
                </a:solidFill>
              </a:rPr>
              <a:t> é uma solução de dois componentes  (C=2) enquanto água   pura é apenas um  (C=1)</a:t>
            </a:r>
          </a:p>
        </p:txBody>
      </p:sp>
    </p:spTree>
    <p:extLst>
      <p:ext uri="{BB962C8B-B14F-4D97-AF65-F5344CB8AC3E}">
        <p14:creationId xmlns:p14="http://schemas.microsoft.com/office/powerpoint/2010/main" val="20384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51368" y="1810464"/>
            <a:ext cx="10944447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ea typeface="Cambria Math" panose="02040503050406030204" pitchFamily="18" charset="0"/>
              </a:rPr>
              <a:t>A pressão parcial de vapor  de cada componente na mistura bem como a pressão parcial de um desses componentes na fase vapor é um </a:t>
            </a:r>
          </a:p>
          <a:p>
            <a:endParaRPr lang="pt-BR" b="1" dirty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r>
              <a:rPr lang="pt-BR" b="1" dirty="0">
                <a:solidFill>
                  <a:schemeClr val="bg1"/>
                </a:solidFill>
                <a:ea typeface="Cambria Math" panose="02040503050406030204" pitchFamily="18" charset="0"/>
              </a:rPr>
              <a:t>		</a:t>
            </a:r>
            <a:r>
              <a:rPr lang="pt-BR" sz="2800" b="1" i="1" dirty="0">
                <a:solidFill>
                  <a:srgbClr val="FFFF00"/>
                </a:solidFill>
                <a:ea typeface="Cambria Math" panose="02040503050406030204" pitchFamily="18" charset="0"/>
              </a:rPr>
              <a:t>Equilíbrio dinâmico entre a fase de vapor e mistura...</a:t>
            </a:r>
          </a:p>
          <a:p>
            <a:endParaRPr lang="pt-BR" dirty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endParaRPr lang="pt-BR" sz="2400" b="1" dirty="0">
              <a:solidFill>
                <a:srgbClr val="FFFF00"/>
              </a:solidFill>
              <a:ea typeface="Cambria Math" panose="02040503050406030204" pitchFamily="18" charset="0"/>
            </a:endParaRPr>
          </a:p>
          <a:p>
            <a:r>
              <a:rPr lang="pt-BR" sz="2400" b="1" dirty="0">
                <a:solidFill>
                  <a:srgbClr val="FFFF00"/>
                </a:solidFill>
                <a:ea typeface="Cambria Math" panose="02040503050406030204" pitchFamily="18" charset="0"/>
              </a:rPr>
              <a:t>Lei de </a:t>
            </a:r>
            <a:r>
              <a:rPr lang="pt-BR" sz="2400" b="1" dirty="0" err="1">
                <a:solidFill>
                  <a:srgbClr val="FFFF00"/>
                </a:solidFill>
                <a:ea typeface="Cambria Math" panose="02040503050406030204" pitchFamily="18" charset="0"/>
              </a:rPr>
              <a:t>Raoult</a:t>
            </a:r>
            <a:r>
              <a:rPr lang="pt-BR" sz="2400" b="1" dirty="0">
                <a:solidFill>
                  <a:srgbClr val="FFFF00"/>
                </a:solidFill>
                <a:ea typeface="Cambria Math" panose="02040503050406030204" pitchFamily="18" charset="0"/>
              </a:rPr>
              <a:t> </a:t>
            </a:r>
          </a:p>
          <a:p>
            <a:endParaRPr lang="pt-BR" dirty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r>
              <a:rPr lang="pt-BR" dirty="0">
                <a:solidFill>
                  <a:schemeClr val="bg1"/>
                </a:solidFill>
                <a:ea typeface="Cambria Math" panose="02040503050406030204" pitchFamily="18" charset="0"/>
              </a:rPr>
              <a:t>A </a:t>
            </a:r>
            <a:r>
              <a:rPr lang="pt-BR" b="1" dirty="0">
                <a:solidFill>
                  <a:srgbClr val="FFFF00"/>
                </a:solidFill>
                <a:ea typeface="Cambria Math" panose="02040503050406030204" pitchFamily="18" charset="0"/>
              </a:rPr>
              <a:t>pressão parcial de vapor </a:t>
            </a:r>
            <a:r>
              <a:rPr lang="pt-BR" dirty="0">
                <a:solidFill>
                  <a:schemeClr val="bg1"/>
                </a:solidFill>
                <a:ea typeface="Cambria Math" panose="02040503050406030204" pitchFamily="18" charset="0"/>
              </a:rPr>
              <a:t>de uma substância no </a:t>
            </a:r>
            <a:r>
              <a:rPr lang="pt-BR" sz="2800" dirty="0">
                <a:solidFill>
                  <a:schemeClr val="bg1"/>
                </a:solidFill>
                <a:ea typeface="Cambria Math" panose="02040503050406030204" pitchFamily="18" charset="0"/>
              </a:rPr>
              <a:t>LÍQUIDO</a:t>
            </a:r>
            <a:r>
              <a:rPr lang="pt-BR" dirty="0">
                <a:solidFill>
                  <a:schemeClr val="bg1"/>
                </a:solidFill>
                <a:ea typeface="Cambria Math" panose="02040503050406030204" pitchFamily="18" charset="0"/>
              </a:rPr>
              <a:t> é </a:t>
            </a:r>
            <a:r>
              <a:rPr lang="pt-BR" b="1" dirty="0">
                <a:solidFill>
                  <a:srgbClr val="FFFF00"/>
                </a:solidFill>
                <a:ea typeface="Cambria Math" panose="02040503050406030204" pitchFamily="18" charset="0"/>
              </a:rPr>
              <a:t>proporcional</a:t>
            </a:r>
            <a:r>
              <a:rPr lang="pt-BR" dirty="0">
                <a:solidFill>
                  <a:schemeClr val="bg1"/>
                </a:solidFill>
                <a:ea typeface="Cambria Math" panose="02040503050406030204" pitchFamily="18" charset="0"/>
              </a:rPr>
              <a:t> </a:t>
            </a:r>
          </a:p>
          <a:p>
            <a:endParaRPr lang="pt-BR" dirty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r>
              <a:rPr lang="pt-BR" dirty="0">
                <a:solidFill>
                  <a:schemeClr val="bg1"/>
                </a:solidFill>
                <a:ea typeface="Cambria Math" panose="02040503050406030204" pitchFamily="18" charset="0"/>
              </a:rPr>
              <a:t>	à sua fração molar na </a:t>
            </a:r>
            <a:r>
              <a:rPr lang="pt-BR" sz="2800" dirty="0">
                <a:solidFill>
                  <a:schemeClr val="bg1"/>
                </a:solidFill>
                <a:ea typeface="Cambria Math" panose="02040503050406030204" pitchFamily="18" charset="0"/>
              </a:rPr>
              <a:t>MISTURA</a:t>
            </a:r>
            <a:r>
              <a:rPr lang="pt-BR" dirty="0">
                <a:solidFill>
                  <a:schemeClr val="bg1"/>
                </a:solidFill>
                <a:ea typeface="Cambria Math" panose="02040503050406030204" pitchFamily="18" charset="0"/>
              </a:rPr>
              <a:t> </a:t>
            </a:r>
          </a:p>
          <a:p>
            <a:r>
              <a:rPr lang="pt-BR" dirty="0">
                <a:solidFill>
                  <a:schemeClr val="bg1"/>
                </a:solidFill>
                <a:ea typeface="Cambria Math" panose="02040503050406030204" pitchFamily="18" charset="0"/>
              </a:rPr>
              <a:t>	 à sua pressão de </a:t>
            </a:r>
            <a:r>
              <a:rPr lang="pt-BR" sz="2800" dirty="0">
                <a:solidFill>
                  <a:schemeClr val="bg1"/>
                </a:solidFill>
                <a:ea typeface="Cambria Math" panose="02040503050406030204" pitchFamily="18" charset="0"/>
              </a:rPr>
              <a:t>VAPOR</a:t>
            </a:r>
            <a:r>
              <a:rPr lang="pt-BR" dirty="0">
                <a:solidFill>
                  <a:schemeClr val="bg1"/>
                </a:solidFill>
                <a:ea typeface="Cambria Math" panose="02040503050406030204" pitchFamily="18" charset="0"/>
              </a:rPr>
              <a:t>  quando esta substancia se encontra </a:t>
            </a:r>
            <a:r>
              <a:rPr lang="pt-BR" b="1" dirty="0">
                <a:solidFill>
                  <a:srgbClr val="FFFF00"/>
                </a:solidFill>
                <a:ea typeface="Cambria Math" panose="02040503050406030204" pitchFamily="18" charset="0"/>
              </a:rPr>
              <a:t>pura</a:t>
            </a:r>
          </a:p>
          <a:p>
            <a:endParaRPr lang="pt-BR" dirty="0">
              <a:solidFill>
                <a:schemeClr val="bg1"/>
              </a:solidFill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751368" y="1064524"/>
                <a:ext cx="2205172" cy="493468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sSubSup>
                        <m:sSubSup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  <m:sup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368" y="1064524"/>
                <a:ext cx="2205172" cy="493468"/>
              </a:xfrm>
              <a:prstGeom prst="rect">
                <a:avLst/>
              </a:prstGeom>
              <a:blipFill>
                <a:blip r:embed="rId2"/>
                <a:stretch>
                  <a:fillRect b="-987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tângulo 3"/>
          <p:cNvSpPr/>
          <p:nvPr/>
        </p:nvSpPr>
        <p:spPr>
          <a:xfrm>
            <a:off x="308344" y="3934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</p:spTree>
    <p:extLst>
      <p:ext uri="{BB962C8B-B14F-4D97-AF65-F5344CB8AC3E}">
        <p14:creationId xmlns:p14="http://schemas.microsoft.com/office/powerpoint/2010/main" val="212180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/>
              <p:cNvSpPr txBox="1"/>
              <p:nvPr/>
            </p:nvSpPr>
            <p:spPr>
              <a:xfrm>
                <a:off x="8697884" y="944482"/>
                <a:ext cx="15756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7884" y="944482"/>
                <a:ext cx="1575688" cy="461665"/>
              </a:xfrm>
              <a:prstGeom prst="rect">
                <a:avLst/>
              </a:prstGeom>
              <a:blipFill>
                <a:blip r:embed="rId37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8662265" y="1337150"/>
                <a:ext cx="16428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2265" y="1337150"/>
                <a:ext cx="1642822" cy="461665"/>
              </a:xfrm>
              <a:prstGeom prst="rect">
                <a:avLst/>
              </a:prstGeom>
              <a:blipFill>
                <a:blip r:embed="rId38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/>
              <p:cNvSpPr txBox="1"/>
              <p:nvPr/>
            </p:nvSpPr>
            <p:spPr>
              <a:xfrm>
                <a:off x="8784162" y="1841825"/>
                <a:ext cx="19307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5" name="CaixaDe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162" y="1841825"/>
                <a:ext cx="1930785" cy="461665"/>
              </a:xfrm>
              <a:prstGeom prst="rect">
                <a:avLst/>
              </a:prstGeom>
              <a:blipFill>
                <a:blip r:embed="rId39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tângulo 6"/>
          <p:cNvSpPr/>
          <p:nvPr/>
        </p:nvSpPr>
        <p:spPr>
          <a:xfrm>
            <a:off x="12801600" y="-1735080"/>
            <a:ext cx="3632200" cy="951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diagram on the right illustrates total vapor pressure of three hypothetical mixtures of constituents, X, and Y. The temperature throughout the plot is assumed to be constant.</a:t>
            </a:r>
          </a:p>
          <a:p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center trace is a straight line, which is what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Raoult's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law predicts for an ideal mixture. The top trace illustrates a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nonideal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mixture that has a positive deviation from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Raoult's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law, where the total combined vapor pressure of constituents, X and Y, is greater than what is predicted by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Raoult's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law. The top trace deviates sufficiently that there is a point on the curve where its 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0" tooltip="Tangent"/>
              </a:rPr>
              <a:t>tangent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is horizontal. Whenever a mixture has a positive deviation and has a point at which the tangent is horizontal, the composition at that point is a positive azeotrope.</a:t>
            </a:r>
            <a:r>
              <a:rPr lang="en-US" b="0" i="0" u="none" strike="noStrike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1"/>
              </a:rPr>
              <a:t>[12]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At that point the total vapor pressure is at a maximum. Likewise the bottom trace illustrates a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nonideal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mixture that has a negative deviation from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Raoult's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law, and at the composition where tangent to the trace is horizontal there is a negative azeotrope. This is also the point where total vapor pressure is minimum.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8597140" y="2789236"/>
                <a:ext cx="257153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7140" y="2789236"/>
                <a:ext cx="2571538" cy="461665"/>
              </a:xfrm>
              <a:prstGeom prst="rect">
                <a:avLst/>
              </a:prstGeom>
              <a:blipFill>
                <a:blip r:embed="rId42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8592562" y="3475553"/>
                <a:ext cx="33863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=(1−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2562" y="3475553"/>
                <a:ext cx="3386376" cy="461665"/>
              </a:xfrm>
              <a:prstGeom prst="rect">
                <a:avLst/>
              </a:prstGeom>
              <a:blipFill>
                <a:blip r:embed="rId4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8611899" y="4081203"/>
                <a:ext cx="33691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+(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1899" y="4081203"/>
                <a:ext cx="3369191" cy="461665"/>
              </a:xfrm>
              <a:prstGeom prst="rect">
                <a:avLst/>
              </a:prstGeom>
              <a:blipFill>
                <a:blip r:embed="rId4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tângulo 13"/>
          <p:cNvSpPr/>
          <p:nvPr/>
        </p:nvSpPr>
        <p:spPr>
          <a:xfrm>
            <a:off x="561725" y="144044"/>
            <a:ext cx="25804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i="1" u="sng" dirty="0">
                <a:solidFill>
                  <a:srgbClr val="FFFF00"/>
                </a:solidFill>
              </a:rPr>
              <a:t>Lei de </a:t>
            </a:r>
            <a:r>
              <a:rPr lang="pt-BR" sz="3200" b="1" i="1" u="sng" dirty="0" err="1">
                <a:solidFill>
                  <a:srgbClr val="FFFF00"/>
                </a:solidFill>
              </a:rPr>
              <a:t>Raoult</a:t>
            </a:r>
            <a:r>
              <a:rPr lang="pt-BR" sz="3200" b="1" i="1" u="sng" dirty="0">
                <a:solidFill>
                  <a:srgbClr val="FFFF00"/>
                </a:solidFill>
              </a:rPr>
              <a:t> </a:t>
            </a:r>
            <a:endParaRPr lang="pt-BR" sz="3200" i="1" dirty="0">
              <a:solidFill>
                <a:schemeClr val="bg1"/>
              </a:solidFill>
            </a:endParaRPr>
          </a:p>
        </p:txBody>
      </p:sp>
      <p:pic>
        <p:nvPicPr>
          <p:cNvPr id="15" name="Picture 2" descr="Resultado de imagem para raoult law"/>
          <p:cNvPicPr>
            <a:picLocks noChangeAspect="1" noChangeArrowheads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" r="6307"/>
          <a:stretch/>
        </p:blipFill>
        <p:spPr bwMode="auto">
          <a:xfrm>
            <a:off x="4426874" y="848230"/>
            <a:ext cx="4154624" cy="416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m para raoult law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25" y="848230"/>
            <a:ext cx="4133850" cy="416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/>
              <p:cNvSpPr txBox="1"/>
              <p:nvPr/>
            </p:nvSpPr>
            <p:spPr>
              <a:xfrm rot="2843077">
                <a:off x="1343009" y="2050887"/>
                <a:ext cx="16428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CaixaDeTex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843077">
                <a:off x="1343009" y="2050887"/>
                <a:ext cx="1642822" cy="461665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/>
              <p:cNvSpPr txBox="1"/>
              <p:nvPr/>
            </p:nvSpPr>
            <p:spPr>
              <a:xfrm rot="19274557">
                <a:off x="900331" y="3766599"/>
                <a:ext cx="15756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CaixaDeTex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274557">
                <a:off x="900331" y="3766599"/>
                <a:ext cx="1575688" cy="461665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ixaDeTexto 23"/>
              <p:cNvSpPr txBox="1"/>
              <p:nvPr/>
            </p:nvSpPr>
            <p:spPr>
              <a:xfrm>
                <a:off x="1355129" y="5090338"/>
                <a:ext cx="2179828" cy="477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𝑒𝑏𝑢</m:t>
                          </m:r>
                        </m:sub>
                      </m:sSub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𝑒𝑏𝑢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CaixaDeTexto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129" y="5090338"/>
                <a:ext cx="2179828" cy="477888"/>
              </a:xfrm>
              <a:prstGeom prst="rect">
                <a:avLst/>
              </a:prstGeom>
              <a:blipFill>
                <a:blip r:embed="rId49"/>
                <a:stretch>
                  <a:fillRect b="-128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ixaDeTexto 24"/>
              <p:cNvSpPr txBox="1"/>
              <p:nvPr/>
            </p:nvSpPr>
            <p:spPr>
              <a:xfrm rot="971051">
                <a:off x="1999671" y="1411270"/>
                <a:ext cx="19307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CaixaDeTex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971051">
                <a:off x="1999671" y="1411270"/>
                <a:ext cx="1930785" cy="461665"/>
              </a:xfrm>
              <a:prstGeom prst="rect">
                <a:avLst/>
              </a:prstGeom>
              <a:blipFill>
                <a:blip r:embed="rId5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ixaDeTexto 25"/>
              <p:cNvSpPr txBox="1"/>
              <p:nvPr/>
            </p:nvSpPr>
            <p:spPr>
              <a:xfrm rot="2843077">
                <a:off x="1343010" y="2050888"/>
                <a:ext cx="16428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CaixaDeTexto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843077">
                <a:off x="1343010" y="2050888"/>
                <a:ext cx="1642822" cy="461665"/>
              </a:xfrm>
              <a:prstGeom prst="rect">
                <a:avLst/>
              </a:prstGeom>
              <a:blipFill>
                <a:blip r:embed="rId5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ixaDeTexto 26"/>
              <p:cNvSpPr txBox="1"/>
              <p:nvPr/>
            </p:nvSpPr>
            <p:spPr>
              <a:xfrm rot="19274557">
                <a:off x="900332" y="3766600"/>
                <a:ext cx="15756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CaixaDeTexto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274557">
                <a:off x="900332" y="3766600"/>
                <a:ext cx="1575688" cy="461665"/>
              </a:xfrm>
              <a:prstGeom prst="rect">
                <a:avLst/>
              </a:prstGeom>
              <a:blipFill>
                <a:blip r:embed="rId5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ixaDeTexto 27"/>
              <p:cNvSpPr txBox="1"/>
              <p:nvPr/>
            </p:nvSpPr>
            <p:spPr>
              <a:xfrm rot="971051">
                <a:off x="1999672" y="1411271"/>
                <a:ext cx="19307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CaixaDeTexto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971051">
                <a:off x="1999672" y="1411271"/>
                <a:ext cx="1930785" cy="461665"/>
              </a:xfrm>
              <a:prstGeom prst="rect">
                <a:avLst/>
              </a:prstGeom>
              <a:blipFill>
                <a:blip r:embed="rId5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tângulo 28"/>
          <p:cNvSpPr/>
          <p:nvPr/>
        </p:nvSpPr>
        <p:spPr>
          <a:xfrm>
            <a:off x="5356917" y="5405732"/>
            <a:ext cx="6449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i="1" dirty="0">
                <a:solidFill>
                  <a:srgbClr val="FFFF00"/>
                </a:solidFill>
              </a:rPr>
              <a:t>misturas ideais – </a:t>
            </a:r>
            <a:r>
              <a:rPr lang="pt-BR" sz="2800" i="1" dirty="0">
                <a:solidFill>
                  <a:schemeClr val="bg1"/>
                </a:solidFill>
              </a:rPr>
              <a:t>onde não existe contribuição das forças intermoleculares</a:t>
            </a:r>
          </a:p>
        </p:txBody>
      </p:sp>
    </p:spTree>
    <p:extLst>
      <p:ext uri="{BB962C8B-B14F-4D97-AF65-F5344CB8AC3E}">
        <p14:creationId xmlns:p14="http://schemas.microsoft.com/office/powerpoint/2010/main" val="217563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8344" y="3934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  <p:sp>
        <p:nvSpPr>
          <p:cNvPr id="3" name="Retângulo 2"/>
          <p:cNvSpPr/>
          <p:nvPr/>
        </p:nvSpPr>
        <p:spPr>
          <a:xfrm>
            <a:off x="308344" y="1156113"/>
            <a:ext cx="1092955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A origem molecular da lei de </a:t>
            </a:r>
            <a:r>
              <a:rPr lang="pt-BR" sz="2000" dirty="0" err="1">
                <a:solidFill>
                  <a:schemeClr val="bg1"/>
                </a:solidFill>
                <a:ea typeface="Cambria Math" panose="02040503050406030204" pitchFamily="18" charset="0"/>
              </a:rPr>
              <a:t>Raoult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 resulta do efeito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que o soluto tem na entropia da solução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. </a:t>
            </a:r>
          </a:p>
          <a:p>
            <a:endParaRPr lang="pt-BR" sz="2000" dirty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Sendo que a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entropia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 do solvente resulta da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localização aleatória 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bem como do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movimento molecular  térmico 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das suas moléculas</a:t>
            </a:r>
          </a:p>
          <a:p>
            <a:endParaRPr lang="pt-BR" sz="2000" dirty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Por outro lado, a pressão de vapor representa a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tendência que um sistema e sua vizinhança 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tem em chegar a um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entropia mais alta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. </a:t>
            </a:r>
          </a:p>
          <a:p>
            <a:endParaRPr lang="pt-BR" sz="2000" dirty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Quando o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soluto está presente 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as moléculas que compõem a solução estão mais dispersas quando o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solvente está puro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.</a:t>
            </a:r>
          </a:p>
          <a:p>
            <a:endParaRPr lang="pt-BR" sz="2000" dirty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A </a:t>
            </a:r>
            <a:r>
              <a:rPr lang="pt-BR" sz="2000" dirty="0">
                <a:solidFill>
                  <a:srgbClr val="FFFF00"/>
                </a:solidFill>
                <a:ea typeface="Cambria Math" panose="02040503050406030204" pitchFamily="18" charset="0"/>
              </a:rPr>
              <a:t>entropia de uma solução 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é </a:t>
            </a:r>
            <a:r>
              <a:rPr lang="pt-BR" sz="3200" dirty="0">
                <a:solidFill>
                  <a:schemeClr val="bg1"/>
                </a:solidFill>
                <a:ea typeface="Cambria Math" panose="02040503050406030204" pitchFamily="18" charset="0"/>
              </a:rPr>
              <a:t>MAIOR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 que quando o seu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solvente se encontra puro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  </a:t>
            </a:r>
          </a:p>
          <a:p>
            <a:endParaRPr lang="pt-BR" sz="2000" dirty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A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Pressão de vapor 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de um solvente em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solução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 é </a:t>
            </a:r>
            <a:r>
              <a:rPr lang="pt-BR" sz="3200" dirty="0">
                <a:solidFill>
                  <a:schemeClr val="bg1"/>
                </a:solidFill>
                <a:ea typeface="Cambria Math" panose="02040503050406030204" pitchFamily="18" charset="0"/>
              </a:rPr>
              <a:t>MENOR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 que quando o solvente está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puro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 </a:t>
            </a:r>
          </a:p>
          <a:p>
            <a:endParaRPr lang="pt-BR" sz="2000" dirty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Explica o porquê de um sal em água alterar as temperaturas de transição da água </a:t>
            </a:r>
          </a:p>
          <a:p>
            <a:endParaRPr lang="pt-BR" sz="2000" dirty="0">
              <a:solidFill>
                <a:schemeClr val="bg1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43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35935" y="1506988"/>
            <a:ext cx="1120671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NOTAS:</a:t>
            </a:r>
          </a:p>
          <a:p>
            <a:endParaRPr lang="pt-BR" sz="2000" dirty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Nenhuma 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mistura é perfeitamente ideal 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e todas mostram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desvios á lei de </a:t>
            </a:r>
            <a:r>
              <a:rPr lang="pt-BR" sz="2000" b="1" dirty="0" err="1">
                <a:solidFill>
                  <a:srgbClr val="FFFF00"/>
                </a:solidFill>
                <a:ea typeface="Cambria Math" panose="02040503050406030204" pitchFamily="18" charset="0"/>
              </a:rPr>
              <a:t>Raoult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 </a:t>
            </a:r>
          </a:p>
          <a:p>
            <a:endParaRPr lang="pt-BR" sz="2000" dirty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No entanto quando um dos componentes (solvente)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está em grande excesso face ao outro 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(soluto) os desvios em relação a lei de </a:t>
            </a:r>
            <a:r>
              <a:rPr lang="pt-BR" sz="2000" dirty="0" err="1">
                <a:solidFill>
                  <a:schemeClr val="bg1"/>
                </a:solidFill>
                <a:ea typeface="Cambria Math" panose="02040503050406030204" pitchFamily="18" charset="0"/>
              </a:rPr>
              <a:t>Raoult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 pode ser pequenos.</a:t>
            </a:r>
          </a:p>
          <a:p>
            <a:endParaRPr lang="pt-BR" sz="2000" dirty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Sendo que esta é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geralmente válida quando um soluto está bastante diluído </a:t>
            </a:r>
          </a:p>
          <a:p>
            <a:endParaRPr lang="pt-BR" sz="2000" dirty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Esta lei está para as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misturas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 assim como o conceito de </a:t>
            </a:r>
            <a:r>
              <a:rPr lang="pt-BR" sz="2000" b="1" dirty="0" err="1">
                <a:solidFill>
                  <a:srgbClr val="FFFF00"/>
                </a:solidFill>
                <a:ea typeface="Cambria Math" panose="02040503050406030204" pitchFamily="18" charset="0"/>
              </a:rPr>
              <a:t>gas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 perfeito está para os gases. </a:t>
            </a:r>
          </a:p>
          <a:p>
            <a:endParaRPr lang="pt-BR" sz="2000" dirty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A importância desta lei reside no facto de esta nos ajudar a 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relacionar potencial químico 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com a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composição da solução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.</a:t>
            </a:r>
          </a:p>
        </p:txBody>
      </p:sp>
      <p:sp>
        <p:nvSpPr>
          <p:cNvPr id="3" name="Retângulo 2"/>
          <p:cNvSpPr/>
          <p:nvPr/>
        </p:nvSpPr>
        <p:spPr>
          <a:xfrm>
            <a:off x="308344" y="3934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</p:spTree>
    <p:extLst>
      <p:ext uri="{BB962C8B-B14F-4D97-AF65-F5344CB8AC3E}">
        <p14:creationId xmlns:p14="http://schemas.microsoft.com/office/powerpoint/2010/main" val="1959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8344" y="3934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344754"/>
            <a:ext cx="12191999" cy="17756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Estimar a pressão de vapor da água do mar a 20ºC sabendo que a pressão de vapor da água pura a 20ºC é de 2,338 KPa. Considere que os solutos da agua do mar são maioritariamente sódio e cloro e a sua concentração é de 0,50 moldm</a:t>
            </a:r>
            <a:r>
              <a:rPr lang="pt-BR" sz="2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Densidade da água de mar =1,03 g/ml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0" y="3506568"/>
                <a:ext cx="2205172" cy="493468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sSubSup>
                        <m:sSubSup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  <m:sup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506568"/>
                <a:ext cx="2205172" cy="493468"/>
              </a:xfrm>
              <a:prstGeom prst="rect">
                <a:avLst/>
              </a:prstGeom>
              <a:blipFill>
                <a:blip r:embed="rId3"/>
                <a:stretch>
                  <a:fillRect b="-987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27583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361924" y="851081"/>
                <a:ext cx="4546790" cy="50443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24" y="851081"/>
                <a:ext cx="4546790" cy="504433"/>
              </a:xfrm>
              <a:prstGeom prst="rect">
                <a:avLst/>
              </a:prstGeom>
              <a:blipFill>
                <a:blip r:embed="rId7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tângulo 12"/>
          <p:cNvSpPr/>
          <p:nvPr/>
        </p:nvSpPr>
        <p:spPr>
          <a:xfrm>
            <a:off x="532934" y="1680100"/>
            <a:ext cx="604433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Quando o soluto A em uma solução está em equilíbrio com a sua pressão de vapor parcial. Os potenciais químicos das duas fases são iguais. </a:t>
            </a:r>
          </a:p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   </a:t>
            </a:r>
          </a:p>
          <a:p>
            <a:endParaRPr lang="pt-BR" sz="2000" dirty="0">
              <a:solidFill>
                <a:schemeClr val="bg1"/>
              </a:solidFill>
              <a:ea typeface="Cambria Math" panose="02040503050406030204" pitchFamily="18" charset="0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7288544" y="1103298"/>
            <a:ext cx="2065172" cy="2649462"/>
            <a:chOff x="7288544" y="1103298"/>
            <a:chExt cx="2065172" cy="2649462"/>
          </a:xfrm>
        </p:grpSpPr>
        <p:sp>
          <p:nvSpPr>
            <p:cNvPr id="4" name="Retângulo 3"/>
            <p:cNvSpPr/>
            <p:nvPr/>
          </p:nvSpPr>
          <p:spPr>
            <a:xfrm>
              <a:off x="7302500" y="1103298"/>
              <a:ext cx="1930400" cy="264946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cxnSp>
          <p:nvCxnSpPr>
            <p:cNvPr id="6" name="Conector reto 5"/>
            <p:cNvCxnSpPr/>
            <p:nvPr/>
          </p:nvCxnSpPr>
          <p:spPr>
            <a:xfrm>
              <a:off x="7302500" y="2488769"/>
              <a:ext cx="19304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tângulo 6"/>
            <p:cNvSpPr/>
            <p:nvPr/>
          </p:nvSpPr>
          <p:spPr>
            <a:xfrm>
              <a:off x="8058149" y="1172731"/>
              <a:ext cx="129556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2000" b="1" dirty="0">
                  <a:solidFill>
                    <a:schemeClr val="bg1"/>
                  </a:solidFill>
                  <a:ea typeface="Cambria Math" panose="02040503050406030204" pitchFamily="18" charset="0"/>
                </a:rPr>
                <a:t>Vapor (g)</a:t>
              </a:r>
            </a:p>
          </p:txBody>
        </p:sp>
        <p:sp>
          <p:nvSpPr>
            <p:cNvPr id="8" name="Retângulo 7"/>
            <p:cNvSpPr/>
            <p:nvPr/>
          </p:nvSpPr>
          <p:spPr>
            <a:xfrm>
              <a:off x="7938184" y="3183234"/>
              <a:ext cx="12947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2000" b="1" dirty="0">
                  <a:solidFill>
                    <a:schemeClr val="bg1"/>
                  </a:solidFill>
                  <a:ea typeface="Cambria Math" panose="02040503050406030204" pitchFamily="18" charset="0"/>
                </a:rPr>
                <a:t>Mistura (l)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tângulo 9"/>
                <p:cNvSpPr/>
                <p:nvPr/>
              </p:nvSpPr>
              <p:spPr>
                <a:xfrm>
                  <a:off x="7302500" y="3027060"/>
                  <a:ext cx="755649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pt-B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a14:m>
                  <a:r>
                    <a:rPr lang="pt-BR" sz="2000" b="1" dirty="0">
                      <a:solidFill>
                        <a:schemeClr val="bg1"/>
                      </a:solidFill>
                      <a:ea typeface="Cambria Math" panose="02040503050406030204" pitchFamily="18" charset="0"/>
                    </a:rPr>
                    <a:t>(l)</a:t>
                  </a:r>
                </a:p>
              </p:txBody>
            </p:sp>
          </mc:Choice>
          <mc:Fallback xmlns="">
            <p:sp>
              <p:nvSpPr>
                <p:cNvPr id="10" name="Retângulo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2500" y="3027060"/>
                  <a:ext cx="755649" cy="400110"/>
                </a:xfrm>
                <a:prstGeom prst="rect">
                  <a:avLst/>
                </a:prstGeom>
                <a:blipFill>
                  <a:blip r:embed="rId8"/>
                  <a:stretch>
                    <a:fillRect t="-9231" b="-27692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tângulo 10"/>
                <p:cNvSpPr/>
                <p:nvPr/>
              </p:nvSpPr>
              <p:spPr>
                <a:xfrm>
                  <a:off x="7288544" y="1480045"/>
                  <a:ext cx="528823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pt-BR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pt-BR" sz="2000" b="1" dirty="0">
                    <a:solidFill>
                      <a:schemeClr val="bg1"/>
                    </a:solidFill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" name="Retângulo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88544" y="1480045"/>
                  <a:ext cx="528823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1538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tângulo 11"/>
                <p:cNvSpPr/>
                <p:nvPr/>
              </p:nvSpPr>
              <p:spPr>
                <a:xfrm rot="5400000">
                  <a:off x="7881308" y="2066067"/>
                  <a:ext cx="872756" cy="8309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48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⇌</m:t>
                        </m:r>
                      </m:oMath>
                    </m:oMathPara>
                  </a14:m>
                  <a:endParaRPr lang="pt-BR" sz="4800" b="1" dirty="0">
                    <a:solidFill>
                      <a:schemeClr val="bg1"/>
                    </a:solidFill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Retângulo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881308" y="2066067"/>
                  <a:ext cx="872756" cy="83099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tângulo 13"/>
                <p:cNvSpPr/>
                <p:nvPr/>
              </p:nvSpPr>
              <p:spPr>
                <a:xfrm>
                  <a:off x="8401382" y="1543165"/>
                  <a:ext cx="755649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pt-B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a14:m>
                  <a:r>
                    <a:rPr lang="pt-BR" sz="2000" b="1" dirty="0">
                      <a:solidFill>
                        <a:schemeClr val="bg1"/>
                      </a:solidFill>
                      <a:ea typeface="Cambria Math" panose="02040503050406030204" pitchFamily="18" charset="0"/>
                    </a:rPr>
                    <a:t>(g)</a:t>
                  </a:r>
                </a:p>
              </p:txBody>
            </p:sp>
          </mc:Choice>
          <mc:Fallback xmlns="">
            <p:sp>
              <p:nvSpPr>
                <p:cNvPr id="14" name="Retângulo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1382" y="1543165"/>
                  <a:ext cx="755649" cy="400110"/>
                </a:xfrm>
                <a:prstGeom prst="rect">
                  <a:avLst/>
                </a:prstGeom>
                <a:blipFill>
                  <a:blip r:embed="rId11"/>
                  <a:stretch>
                    <a:fillRect t="-7576" r="-6452" b="-25758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ângulo 14"/>
              <p:cNvSpPr/>
              <p:nvPr/>
            </p:nvSpPr>
            <p:spPr>
              <a:xfrm>
                <a:off x="475337" y="2796227"/>
                <a:ext cx="4546790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tângu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337" y="2796227"/>
                <a:ext cx="4546790" cy="461665"/>
              </a:xfrm>
              <a:prstGeom prst="rect">
                <a:avLst/>
              </a:prstGeom>
              <a:blipFill>
                <a:blip r:embed="rId12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tângulo 15"/>
          <p:cNvSpPr/>
          <p:nvPr/>
        </p:nvSpPr>
        <p:spPr>
          <a:xfrm>
            <a:off x="540955" y="3500881"/>
            <a:ext cx="60443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Então podemos escrever a expressão da seguinte maneira: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ângulo 16"/>
              <p:cNvSpPr/>
              <p:nvPr/>
            </p:nvSpPr>
            <p:spPr>
              <a:xfrm>
                <a:off x="475337" y="4356627"/>
                <a:ext cx="4546790" cy="4700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Retâ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337" y="4356627"/>
                <a:ext cx="4546790" cy="47000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ângulo 17"/>
              <p:cNvSpPr/>
              <p:nvPr/>
            </p:nvSpPr>
            <p:spPr>
              <a:xfrm>
                <a:off x="500850" y="5051157"/>
                <a:ext cx="4521278" cy="4700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Retângu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850" y="5051157"/>
                <a:ext cx="4521278" cy="47000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tângulo 18"/>
              <p:cNvSpPr/>
              <p:nvPr/>
            </p:nvSpPr>
            <p:spPr>
              <a:xfrm>
                <a:off x="5166116" y="5051157"/>
                <a:ext cx="1768201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Sup>
                        <m:sSubSup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Retângulo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116" y="5051157"/>
                <a:ext cx="1768201" cy="461665"/>
              </a:xfrm>
              <a:prstGeom prst="rect">
                <a:avLst/>
              </a:prstGeom>
              <a:blipFill>
                <a:blip r:embed="rId1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tângulo 19"/>
              <p:cNvSpPr/>
              <p:nvPr/>
            </p:nvSpPr>
            <p:spPr>
              <a:xfrm>
                <a:off x="520902" y="5686822"/>
                <a:ext cx="4501225" cy="47134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Sup>
                        <m:sSub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Retângulo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902" y="5686822"/>
                <a:ext cx="4501225" cy="47134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tângulo 20"/>
              <p:cNvSpPr/>
              <p:nvPr/>
            </p:nvSpPr>
            <p:spPr>
              <a:xfrm>
                <a:off x="520902" y="6312226"/>
                <a:ext cx="5462803" cy="47134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</m:d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d>
                        <m:d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d>
                        <m:d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Retângulo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902" y="6312226"/>
                <a:ext cx="5462803" cy="47134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tângulo 21"/>
          <p:cNvSpPr/>
          <p:nvPr/>
        </p:nvSpPr>
        <p:spPr>
          <a:xfrm>
            <a:off x="308344" y="3934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</p:spTree>
    <p:extLst>
      <p:ext uri="{BB962C8B-B14F-4D97-AF65-F5344CB8AC3E}">
        <p14:creationId xmlns:p14="http://schemas.microsoft.com/office/powerpoint/2010/main" val="218626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  <p:bldP spid="15" grpId="0" animBg="1"/>
      <p:bldP spid="16" grpId="0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480797" y="1170846"/>
                <a:ext cx="5454782" cy="47134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</m:d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d>
                        <m:d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d>
                        <m:d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97" y="1170846"/>
                <a:ext cx="5454782" cy="4713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ângulo 2"/>
          <p:cNvSpPr/>
          <p:nvPr/>
        </p:nvSpPr>
        <p:spPr>
          <a:xfrm>
            <a:off x="308344" y="3934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308344" y="2313765"/>
                <a:ext cx="6044330" cy="2316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20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Os termos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pt-BR" sz="24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pt-BR" sz="24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b>
                        </m:sSub>
                      </m:e>
                      <m:sup>
                        <m:r>
                          <a:rPr lang="pt-BR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  <m:d>
                      <m:dPr>
                        <m:ctrlPr>
                          <a:rPr lang="pt-BR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</m:d>
                  </m:oMath>
                </a14:m>
                <a:r>
                  <a:rPr lang="pt-BR" sz="2400" b="1" dirty="0">
                    <a:solidFill>
                      <a:srgbClr val="FFFF00"/>
                    </a:solidFill>
                    <a:ea typeface="Cambria Math" panose="02040503050406030204" pitchFamily="18" charset="0"/>
                  </a:rPr>
                  <a:t>  e </a:t>
                </a:r>
                <a14:m>
                  <m:oMath xmlns:m="http://schemas.openxmlformats.org/officeDocument/2006/math">
                    <m:r>
                      <a:rPr lang="pt-BR" sz="24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𝑹𝑻𝒍𝒏</m:t>
                    </m:r>
                    <m:r>
                      <a:rPr lang="pt-BR" sz="24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pt-BR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pt-BR" sz="24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sz="24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pt-BR" sz="24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b>
                          <m:sup>
                            <m:r>
                              <a:rPr lang="pt-BR" sz="24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r>
                  <a:rPr lang="pt-BR" sz="2400" b="1" dirty="0">
                    <a:solidFill>
                      <a:srgbClr val="FFFF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pt-BR" sz="20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são independentes da composição da mistura pois são relativos as </a:t>
                </a:r>
                <a:r>
                  <a:rPr lang="pt-BR" sz="2000" b="1" dirty="0">
                    <a:solidFill>
                      <a:srgbClr val="FFFF00"/>
                    </a:solidFill>
                    <a:ea typeface="Cambria Math" panose="02040503050406030204" pitchFamily="18" charset="0"/>
                  </a:rPr>
                  <a:t>condições padrão da substancia A</a:t>
                </a:r>
                <a:r>
                  <a:rPr lang="pt-BR" sz="20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.  - </a:t>
                </a:r>
              </a:p>
              <a:p>
                <a:r>
                  <a:rPr lang="pt-BR" sz="2000" i="1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		potencial químico padrão e pressão de vapor parcial de A quando este está puro.</a:t>
                </a:r>
              </a:p>
              <a:p>
                <a:endParaRPr lang="pt-BR" sz="20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r>
                  <a:rPr lang="pt-BR" sz="20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E por isso podem ser agrupados em uma constante </a:t>
                </a: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44" y="2313765"/>
                <a:ext cx="6044330" cy="2316660"/>
              </a:xfrm>
              <a:prstGeom prst="rect">
                <a:avLst/>
              </a:prstGeom>
              <a:blipFill>
                <a:blip r:embed="rId3"/>
                <a:stretch>
                  <a:fillRect l="-1110" t="-1579" r="-1211" b="-368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5755851" y="4243656"/>
                <a:ext cx="3746298" cy="47134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  <m:sup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d>
                        <m:d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5851" y="4243656"/>
                <a:ext cx="3746298" cy="4713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480797" y="5433735"/>
                <a:ext cx="3824503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</m:d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  <m:sup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d>
                        <m:d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97" y="5433735"/>
                <a:ext cx="3824503" cy="461665"/>
              </a:xfrm>
              <a:prstGeom prst="rect">
                <a:avLst/>
              </a:prstGeom>
              <a:blipFill>
                <a:blip r:embed="rId5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tângulo 6"/>
          <p:cNvSpPr/>
          <p:nvPr/>
        </p:nvSpPr>
        <p:spPr>
          <a:xfrm>
            <a:off x="5763126" y="4901887"/>
            <a:ext cx="60443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Potencial químico de A quando este está puro </a:t>
            </a:r>
          </a:p>
        </p:txBody>
      </p:sp>
      <p:sp>
        <p:nvSpPr>
          <p:cNvPr id="8" name="Retângulo 7"/>
          <p:cNvSpPr/>
          <p:nvPr/>
        </p:nvSpPr>
        <p:spPr>
          <a:xfrm>
            <a:off x="4585570" y="5433735"/>
            <a:ext cx="60443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Potencial químico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 de A quando está em uma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solução ideal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  - solução que obedece á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lei de </a:t>
            </a:r>
            <a:r>
              <a:rPr lang="pt-BR" sz="2000" b="1" dirty="0" err="1">
                <a:solidFill>
                  <a:srgbClr val="FFFF00"/>
                </a:solidFill>
                <a:ea typeface="Cambria Math" panose="02040503050406030204" pitchFamily="18" charset="0"/>
              </a:rPr>
              <a:t>Raoult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363326" y="1796716"/>
            <a:ext cx="40691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u="sng" dirty="0">
                <a:solidFill>
                  <a:srgbClr val="FFFF00"/>
                </a:solidFill>
              </a:rPr>
              <a:t>Solvente (A)</a:t>
            </a:r>
          </a:p>
        </p:txBody>
      </p:sp>
    </p:spTree>
    <p:extLst>
      <p:ext uri="{BB962C8B-B14F-4D97-AF65-F5344CB8AC3E}">
        <p14:creationId xmlns:p14="http://schemas.microsoft.com/office/powerpoint/2010/main" val="419921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uiExpand="1" build="p"/>
      <p:bldP spid="5" grpId="0" animBg="1"/>
      <p:bldP spid="6" grpId="0" animBg="1"/>
      <p:bldP spid="7" grpId="0"/>
      <p:bldP spid="8" grpId="0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436679" y="1754530"/>
                <a:ext cx="7986514" cy="4093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20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A variação do potencial químico do solvente pela equação  é descrito pelo </a:t>
                </a:r>
                <a:r>
                  <a:rPr lang="pt-BR" sz="2000" b="1" dirty="0">
                    <a:solidFill>
                      <a:srgbClr val="FFFF00"/>
                    </a:solidFill>
                    <a:ea typeface="Cambria Math" panose="02040503050406030204" pitchFamily="18" charset="0"/>
                  </a:rPr>
                  <a:t>gráfico </a:t>
                </a:r>
                <a:r>
                  <a:rPr lang="pt-BR" sz="2000" dirty="0">
                    <a:solidFill>
                      <a:schemeClr val="bg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 </a:t>
                </a:r>
                <a:endParaRPr lang="pt-BR" sz="20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endParaRPr lang="pt-BR" sz="20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r>
                  <a:rPr lang="pt-BR" sz="20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Note-se que o </a:t>
                </a:r>
                <a:r>
                  <a:rPr lang="pt-BR" sz="2000" b="1" dirty="0">
                    <a:solidFill>
                      <a:srgbClr val="FFFF00"/>
                    </a:solidFill>
                    <a:ea typeface="Cambria Math" panose="02040503050406030204" pitchFamily="18" charset="0"/>
                  </a:rPr>
                  <a:t>potencial químico </a:t>
                </a:r>
                <a:r>
                  <a:rPr lang="pt-BR" sz="20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do solvente tem o seu valor puro  quando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0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sz="20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pt-BR" sz="2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pt-BR" sz="2000" dirty="0">
                    <a:solidFill>
                      <a:schemeClr val="bg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 apenas A está presente</a:t>
                </a:r>
              </a:p>
              <a:p>
                <a:endParaRPr lang="pt-BR" sz="2000" dirty="0">
                  <a:solidFill>
                    <a:schemeClr val="bg1"/>
                  </a:solidFill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r>
                  <a:rPr lang="pt-BR" sz="2000" dirty="0">
                    <a:solidFill>
                      <a:schemeClr val="bg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Quando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pt-BR" sz="2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pt-BR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pt-BR" sz="2000" dirty="0">
                    <a:solidFill>
                      <a:schemeClr val="bg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 que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t-BR" sz="2000" b="0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ln</m:t>
                        </m:r>
                        <m:r>
                          <a:rPr lang="pt-BR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⁡(</m:t>
                        </m:r>
                        <m:r>
                          <a:rPr lang="pt-BR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pt-BR" sz="2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pt-BR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pt-BR" sz="2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pt-BR" sz="20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endParaRPr lang="pt-BR" sz="20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r>
                  <a:rPr lang="pt-BR" sz="20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O que significa que o </a:t>
                </a:r>
                <a:r>
                  <a:rPr lang="pt-BR" sz="2000" b="1" dirty="0">
                    <a:solidFill>
                      <a:srgbClr val="FFFF00"/>
                    </a:solidFill>
                    <a:ea typeface="Cambria Math" panose="02040503050406030204" pitchFamily="18" charset="0"/>
                  </a:rPr>
                  <a:t>potencial químico </a:t>
                </a:r>
                <a:r>
                  <a:rPr lang="pt-BR" sz="20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do solvente é menor quando este está em mistura do que quando este está puro.</a:t>
                </a:r>
              </a:p>
              <a:p>
                <a:endParaRPr lang="pt-BR" sz="20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r>
                  <a:rPr lang="pt-BR" sz="20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Admitindo que esta </a:t>
                </a:r>
                <a:r>
                  <a:rPr lang="pt-BR" sz="2000" b="1" dirty="0">
                    <a:solidFill>
                      <a:srgbClr val="FFFF00"/>
                    </a:solidFill>
                    <a:ea typeface="Cambria Math" panose="02040503050406030204" pitchFamily="18" charset="0"/>
                  </a:rPr>
                  <a:t>solução é ideal </a:t>
                </a:r>
                <a:r>
                  <a:rPr lang="pt-BR" sz="2000" dirty="0">
                    <a:solidFill>
                      <a:schemeClr val="bg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 este facto explica o porquê de um solvente ter um </a:t>
                </a:r>
                <a:r>
                  <a:rPr lang="pt-BR" sz="2000" dirty="0" err="1">
                    <a:solidFill>
                      <a:schemeClr val="bg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pontecial</a:t>
                </a:r>
                <a:r>
                  <a:rPr lang="pt-BR" sz="2000" dirty="0">
                    <a:solidFill>
                      <a:schemeClr val="bg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 químico menor quando um soluto está presente.</a:t>
                </a:r>
                <a:r>
                  <a:rPr lang="pt-BR" sz="20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679" y="1754530"/>
                <a:ext cx="7986514" cy="4093428"/>
              </a:xfrm>
              <a:prstGeom prst="rect">
                <a:avLst/>
              </a:prstGeom>
              <a:blipFill>
                <a:blip r:embed="rId4"/>
                <a:stretch>
                  <a:fillRect l="-840" t="-894" r="-687" b="-178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ângulo 2"/>
          <p:cNvSpPr/>
          <p:nvPr/>
        </p:nvSpPr>
        <p:spPr>
          <a:xfrm>
            <a:off x="308344" y="3934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9" t="15627" r="18166" b="17706"/>
          <a:stretch/>
        </p:blipFill>
        <p:spPr>
          <a:xfrm>
            <a:off x="8423193" y="357877"/>
            <a:ext cx="3485271" cy="63306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436679" y="913942"/>
                <a:ext cx="3824503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</m:d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  <m:sup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d>
                        <m:d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679" y="913942"/>
                <a:ext cx="3824503" cy="461665"/>
              </a:xfrm>
              <a:prstGeom prst="rect">
                <a:avLst/>
              </a:prstGeom>
              <a:blipFill>
                <a:blip r:embed="rId6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963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8344" y="3934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630653" y="427446"/>
            <a:ext cx="33238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u="sng" dirty="0">
                <a:solidFill>
                  <a:srgbClr val="FFFF00"/>
                </a:solidFill>
              </a:rPr>
              <a:t>Soluto (B)</a:t>
            </a:r>
          </a:p>
        </p:txBody>
      </p:sp>
      <p:sp>
        <p:nvSpPr>
          <p:cNvPr id="4" name="Retângulo 3"/>
          <p:cNvSpPr/>
          <p:nvPr/>
        </p:nvSpPr>
        <p:spPr>
          <a:xfrm>
            <a:off x="308343" y="1158734"/>
            <a:ext cx="1137683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No caso do soluto teremos que encontrar uma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aproximação diferente. </a:t>
            </a:r>
          </a:p>
          <a:p>
            <a:endParaRPr lang="pt-BR" sz="2000" b="1" dirty="0">
              <a:solidFill>
                <a:srgbClr val="FFFF00"/>
              </a:solidFill>
              <a:ea typeface="Cambria Math" panose="02040503050406030204" pitchFamily="18" charset="0"/>
            </a:endParaRPr>
          </a:p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Em uma solução uma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molécula de soluto 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está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 rodeada 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por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 moléculas de solvente</a:t>
            </a:r>
          </a:p>
          <a:p>
            <a:endParaRPr lang="pt-BR" sz="2000" dirty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</a:rPr>
              <a:t>No caso anterior temos uma solvente ¨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</a:rPr>
              <a:t>quase Puro¨ 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  <a:sym typeface="Wingdings" panose="05000000000000000000" pitchFamily="2" charset="2"/>
              </a:rPr>
              <a:t> solução extremamente diluída. </a:t>
            </a:r>
          </a:p>
          <a:p>
            <a:endParaRPr lang="pt-BR" sz="2000" dirty="0">
              <a:solidFill>
                <a:schemeClr val="bg1"/>
              </a:solidFill>
              <a:ea typeface="Cambria Math" panose="02040503050406030204" pitchFamily="18" charset="0"/>
              <a:sym typeface="Wingdings" panose="05000000000000000000" pitchFamily="2" charset="2"/>
            </a:endParaRPr>
          </a:p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  <a:sym typeface="Wingdings" panose="05000000000000000000" pitchFamily="2" charset="2"/>
              </a:rPr>
              <a:t>Mas neste caso temo precisamente o contrário um soluto muito longe de estar puro. </a:t>
            </a:r>
          </a:p>
          <a:p>
            <a:endParaRPr lang="pt-BR" sz="2000" dirty="0">
              <a:solidFill>
                <a:schemeClr val="bg1"/>
              </a:solidFill>
              <a:ea typeface="Cambria Math" panose="02040503050406030204" pitchFamily="18" charset="0"/>
              <a:sym typeface="Wingdings" panose="05000000000000000000" pitchFamily="2" charset="2"/>
            </a:endParaRPr>
          </a:p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  <a:sym typeface="Wingdings" panose="05000000000000000000" pitchFamily="2" charset="2"/>
              </a:rPr>
              <a:t>O significa que o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  <a:sym typeface="Wingdings" panose="05000000000000000000" pitchFamily="2" charset="2"/>
              </a:rPr>
              <a:t>ambiente que rodeia este soluto 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  <a:sym typeface="Wingdings" panose="05000000000000000000" pitchFamily="2" charset="2"/>
              </a:rPr>
              <a:t>é completamente diferente de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  <a:sym typeface="Wingdings" panose="05000000000000000000" pitchFamily="2" charset="2"/>
              </a:rPr>
              <a:t>quando este está puro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  <a:sym typeface="Wingdings" panose="05000000000000000000" pitchFamily="2" charset="2"/>
              </a:rPr>
              <a:t>. </a:t>
            </a:r>
          </a:p>
          <a:p>
            <a:endParaRPr lang="pt-BR" sz="2000" dirty="0">
              <a:solidFill>
                <a:schemeClr val="bg1"/>
              </a:solidFill>
              <a:ea typeface="Cambria Math" panose="02040503050406030204" pitchFamily="18" charset="0"/>
              <a:sym typeface="Wingdings" panose="05000000000000000000" pitchFamily="2" charset="2"/>
            </a:endParaRPr>
          </a:p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  <a:sym typeface="Wingdings" panose="05000000000000000000" pitchFamily="2" charset="2"/>
              </a:rPr>
              <a:t>Fazendo com q seja pouco provável que a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  <a:sym typeface="Wingdings" panose="05000000000000000000" pitchFamily="2" charset="2"/>
              </a:rPr>
              <a:t>pressão de  vapor dele em solução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  <a:sym typeface="Wingdings" panose="05000000000000000000" pitchFamily="2" charset="2"/>
              </a:rPr>
              <a:t> seja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  <a:sym typeface="Wingdings" panose="05000000000000000000" pitchFamily="2" charset="2"/>
              </a:rPr>
              <a:t>relacionada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  <a:sym typeface="Wingdings" panose="05000000000000000000" pitchFamily="2" charset="2"/>
              </a:rPr>
              <a:t> de um modo simples e direto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  <a:sym typeface="Wingdings" panose="05000000000000000000" pitchFamily="2" charset="2"/>
              </a:rPr>
              <a:t>com a sua fase de vapor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  <a:sym typeface="Wingdings" panose="05000000000000000000" pitchFamily="2" charset="2"/>
              </a:rPr>
              <a:t>. </a:t>
            </a:r>
          </a:p>
          <a:p>
            <a:endParaRPr lang="pt-BR" sz="2000" dirty="0">
              <a:solidFill>
                <a:schemeClr val="bg1"/>
              </a:solidFill>
              <a:ea typeface="Cambria Math" panose="02040503050406030204" pitchFamily="18" charset="0"/>
              <a:sym typeface="Wingdings" panose="05000000000000000000" pitchFamily="2" charset="2"/>
            </a:endParaRPr>
          </a:p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  <a:sym typeface="Wingdings" panose="05000000000000000000" pitchFamily="2" charset="2"/>
              </a:rPr>
              <a:t>Esta relação é da por um constante de proporcionalidade denominada por constante de </a:t>
            </a:r>
            <a:r>
              <a:rPr lang="pt-BR" sz="3200" dirty="0">
                <a:solidFill>
                  <a:srgbClr val="FFFF00"/>
                </a:solidFill>
                <a:ea typeface="Cambria Math" panose="02040503050406030204" pitchFamily="18" charset="0"/>
                <a:sym typeface="Wingdings" panose="05000000000000000000" pitchFamily="2" charset="2"/>
              </a:rPr>
              <a:t>HENRY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  <a:sym typeface="Wingdings" panose="05000000000000000000" pitchFamily="2" charset="2"/>
              </a:rPr>
              <a:t>   - </a:t>
            </a:r>
          </a:p>
          <a:p>
            <a:endParaRPr lang="pt-BR" sz="2000" dirty="0">
              <a:solidFill>
                <a:schemeClr val="bg1"/>
              </a:solidFill>
              <a:ea typeface="Cambria Math" panose="02040503050406030204" pitchFamily="18" charset="0"/>
              <a:sym typeface="Wingdings" panose="05000000000000000000" pitchFamily="2" charset="2"/>
            </a:endParaRPr>
          </a:p>
          <a:p>
            <a:r>
              <a:rPr lang="pt-BR" sz="3200" dirty="0">
                <a:solidFill>
                  <a:srgbClr val="FFFF00"/>
                </a:solidFill>
                <a:ea typeface="Cambria Math" panose="02040503050406030204" pitchFamily="18" charset="0"/>
                <a:sym typeface="Wingdings" panose="05000000000000000000" pitchFamily="2" charset="2"/>
              </a:rPr>
              <a:t>				Lei de Henry </a:t>
            </a:r>
            <a:endParaRPr lang="pt-BR" sz="3200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6500363" y="5963018"/>
                <a:ext cx="2130290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e>
                        <m:sup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0363" y="5963018"/>
                <a:ext cx="2130290" cy="461665"/>
              </a:xfrm>
              <a:prstGeom prst="rect">
                <a:avLst/>
              </a:prstGeom>
              <a:blipFill>
                <a:blip r:embed="rId2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930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8343" y="1158734"/>
            <a:ext cx="795315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FFFF00"/>
                </a:solidFill>
                <a:ea typeface="Cambria Math" panose="02040503050406030204" pitchFamily="18" charset="0"/>
                <a:sym typeface="Wingdings" panose="05000000000000000000" pitchFamily="2" charset="2"/>
              </a:rPr>
              <a:t>Lei de Henry </a:t>
            </a:r>
          </a:p>
          <a:p>
            <a:endParaRPr lang="pt-BR" sz="2000" dirty="0">
              <a:solidFill>
                <a:schemeClr val="bg1"/>
              </a:solidFill>
              <a:ea typeface="Cambria Math" panose="02040503050406030204" pitchFamily="18" charset="0"/>
              <a:sym typeface="Wingdings" panose="05000000000000000000" pitchFamily="2" charset="2"/>
            </a:endParaRPr>
          </a:p>
          <a:p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  <a:sym typeface="Wingdings" panose="05000000000000000000" pitchFamily="2" charset="2"/>
              </a:rPr>
              <a:t>A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  <a:sym typeface="Wingdings" panose="05000000000000000000" pitchFamily="2" charset="2"/>
              </a:rPr>
              <a:t>pressão de vapor 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  <a:sym typeface="Wingdings" panose="05000000000000000000" pitchFamily="2" charset="2"/>
              </a:rPr>
              <a:t>do soluto volátil B é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  <a:sym typeface="Wingdings" panose="05000000000000000000" pitchFamily="2" charset="2"/>
              </a:rPr>
              <a:t>proporcional</a:t>
            </a:r>
            <a:r>
              <a:rPr lang="pt-BR" sz="2000" dirty="0">
                <a:solidFill>
                  <a:schemeClr val="bg1"/>
                </a:solidFill>
                <a:ea typeface="Cambria Math" panose="02040503050406030204" pitchFamily="18" charset="0"/>
                <a:sym typeface="Wingdings" panose="05000000000000000000" pitchFamily="2" charset="2"/>
              </a:rPr>
              <a:t> a sua </a:t>
            </a:r>
            <a:r>
              <a:rPr lang="pt-BR" sz="2000" b="1" dirty="0">
                <a:solidFill>
                  <a:srgbClr val="FFFF00"/>
                </a:solidFill>
                <a:ea typeface="Cambria Math" panose="02040503050406030204" pitchFamily="18" charset="0"/>
                <a:sym typeface="Wingdings" panose="05000000000000000000" pitchFamily="2" charset="2"/>
              </a:rPr>
              <a:t>fração molar na solução </a:t>
            </a:r>
            <a:endParaRPr lang="pt-BR" sz="2000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08344" y="3934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563524" y="2750124"/>
                <a:ext cx="2130290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e>
                        <m:sup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524" y="2750124"/>
                <a:ext cx="2130290" cy="461665"/>
              </a:xfrm>
              <a:prstGeom prst="rect">
                <a:avLst/>
              </a:prstGeom>
              <a:blipFill>
                <a:blip r:embed="rId2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308344" y="3356629"/>
                <a:ext cx="8133908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dirty="0">
                    <a:solidFill>
                      <a:schemeClr val="bg1"/>
                    </a:solidFill>
                  </a:rPr>
                  <a:t>A </a:t>
                </a:r>
                <a:r>
                  <a:rPr lang="pt-BR" b="1" dirty="0">
                    <a:solidFill>
                      <a:srgbClr val="FFFF00"/>
                    </a:solidFill>
                  </a:rPr>
                  <a:t>constante de Henry 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pt-BR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pt-BR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𝑯</m:t>
                            </m:r>
                          </m:sub>
                        </m:sSub>
                      </m:e>
                      <m:sup>
                        <m:r>
                          <a:rPr lang="pt-BR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pt-B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dirty="0">
                    <a:solidFill>
                      <a:schemeClr val="bg1"/>
                    </a:solidFill>
                  </a:rPr>
                  <a:t>é uma caraterística do soluto – sendo uma linha reta que é tangente á curva experimental de B num dado solvente. Sendo que esta condição só é válida quando a fração molar de tende para zero.</a:t>
                </a:r>
              </a:p>
              <a:p>
                <a:endParaRPr lang="pt-BR" dirty="0">
                  <a:solidFill>
                    <a:schemeClr val="bg1"/>
                  </a:solidFill>
                </a:endParaRPr>
              </a:p>
              <a:p>
                <a:r>
                  <a:rPr lang="pt-BR" dirty="0">
                    <a:solidFill>
                      <a:schemeClr val="bg1"/>
                    </a:solidFill>
                  </a:rPr>
                  <a:t>As soluções que possuem a diluição para obedecer á lei de henry são as soluções denominadas de </a:t>
                </a:r>
                <a:r>
                  <a:rPr lang="pt-BR" b="1" dirty="0">
                    <a:solidFill>
                      <a:srgbClr val="FFFF00"/>
                    </a:solidFill>
                  </a:rPr>
                  <a:t>soluções ideais diluídas  </a:t>
                </a:r>
                <a:r>
                  <a:rPr lang="pt-BR" dirty="0">
                    <a:solidFill>
                      <a:schemeClr val="bg1"/>
                    </a:solidFill>
                  </a:rPr>
                  <a:t>moles m</a:t>
                </a:r>
                <a:r>
                  <a:rPr lang="pt-BR" baseline="30000" dirty="0">
                    <a:solidFill>
                      <a:schemeClr val="bg1"/>
                    </a:solidFill>
                  </a:rPr>
                  <a:t>-3</a:t>
                </a:r>
                <a:r>
                  <a:rPr lang="pt-BR" dirty="0">
                    <a:solidFill>
                      <a:schemeClr val="bg1"/>
                    </a:solidFill>
                  </a:rPr>
                  <a:t> kPa</a:t>
                </a:r>
                <a:r>
                  <a:rPr lang="pt-BR" baseline="30000" dirty="0">
                    <a:solidFill>
                      <a:schemeClr val="bg1"/>
                    </a:solidFill>
                  </a:rPr>
                  <a:t>-1</a:t>
                </a:r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44" y="3356629"/>
                <a:ext cx="8133908" cy="1754326"/>
              </a:xfrm>
              <a:prstGeom prst="rect">
                <a:avLst/>
              </a:prstGeom>
              <a:blipFill>
                <a:blip r:embed="rId3"/>
                <a:stretch>
                  <a:fillRect l="-675" t="-2091" r="-675" b="-48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1" t="9892" r="15365" b="20287"/>
          <a:stretch/>
        </p:blipFill>
        <p:spPr>
          <a:xfrm>
            <a:off x="8442252" y="711820"/>
            <a:ext cx="3519376" cy="59101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546036" y="5261867"/>
                <a:ext cx="2130290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</m:d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e>
                        <m:sup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036" y="5261867"/>
                <a:ext cx="2130290" cy="461665"/>
              </a:xfrm>
              <a:prstGeom prst="rect">
                <a:avLst/>
              </a:prstGeom>
              <a:blipFill>
                <a:blip r:embed="rId6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227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512606" y="1461209"/>
            <a:ext cx="76793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dirty="0">
                <a:solidFill>
                  <a:srgbClr val="FFC000"/>
                </a:solidFill>
              </a:rPr>
              <a:t>Importante quando uma reação pode ocorrer nas condições em que está  o sistema  </a:t>
            </a:r>
            <a:r>
              <a:rPr lang="pt-BR" sz="2400" i="1" dirty="0">
                <a:solidFill>
                  <a:schemeClr val="bg1"/>
                </a:solidFill>
              </a:rPr>
              <a:t>- número  mínimo de espécies que depois de se levar em conta as reações podem ser  usadas para determinar a composição de todas as fases.</a:t>
            </a:r>
          </a:p>
          <a:p>
            <a:endParaRPr lang="pt-BR" sz="2400" i="1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51828" y="3400201"/>
            <a:ext cx="1164169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i="1" u="sng" dirty="0">
                <a:solidFill>
                  <a:schemeClr val="bg1"/>
                </a:solidFill>
              </a:rPr>
              <a:t>Neste equilíbrio existem 3 fases</a:t>
            </a:r>
            <a:r>
              <a:rPr lang="pt-BR" sz="2400" i="1" dirty="0">
                <a:solidFill>
                  <a:schemeClr val="bg1"/>
                </a:solidFill>
              </a:rPr>
              <a:t>. Para definir a composição da </a:t>
            </a:r>
            <a:r>
              <a:rPr lang="pt-BR" sz="2400" b="1" i="1" dirty="0">
                <a:solidFill>
                  <a:srgbClr val="FFC000"/>
                </a:solidFill>
              </a:rPr>
              <a:t>fase gasosa</a:t>
            </a:r>
            <a:r>
              <a:rPr lang="pt-BR" sz="2400" i="1" dirty="0">
                <a:solidFill>
                  <a:schemeClr val="bg1"/>
                </a:solidFill>
              </a:rPr>
              <a:t> (fase 3) precisamos do CO</a:t>
            </a:r>
            <a:r>
              <a:rPr lang="pt-BR" sz="2400" baseline="-25000" dirty="0">
                <a:solidFill>
                  <a:schemeClr val="bg1"/>
                </a:solidFill>
              </a:rPr>
              <a:t>2 </a:t>
            </a:r>
            <a:r>
              <a:rPr lang="pt-BR" sz="2400" i="1" dirty="0">
                <a:solidFill>
                  <a:schemeClr val="bg1"/>
                </a:solidFill>
              </a:rPr>
              <a:t>e para definir a </a:t>
            </a:r>
            <a:r>
              <a:rPr lang="pt-BR" sz="2400" b="1" i="1" dirty="0">
                <a:solidFill>
                  <a:srgbClr val="FFC000"/>
                </a:solidFill>
              </a:rPr>
              <a:t>fase 2  </a:t>
            </a:r>
            <a:r>
              <a:rPr lang="pt-BR" sz="2400" i="1" dirty="0">
                <a:solidFill>
                  <a:schemeClr val="bg1"/>
                </a:solidFill>
              </a:rPr>
              <a:t>precisamos da  espécie </a:t>
            </a:r>
            <a:r>
              <a:rPr lang="pt-BR" sz="2400" i="1" dirty="0" err="1">
                <a:solidFill>
                  <a:schemeClr val="bg1"/>
                </a:solidFill>
              </a:rPr>
              <a:t>CaO</a:t>
            </a:r>
            <a:r>
              <a:rPr lang="pt-BR" sz="2400" i="1" dirty="0">
                <a:solidFill>
                  <a:schemeClr val="bg1"/>
                </a:solidFill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i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i="1" dirty="0">
                <a:solidFill>
                  <a:schemeClr val="bg1"/>
                </a:solidFill>
              </a:rPr>
              <a:t> </a:t>
            </a:r>
            <a:r>
              <a:rPr lang="pt-BR" sz="2400" b="1" i="1" u="sng" dirty="0">
                <a:solidFill>
                  <a:schemeClr val="bg1"/>
                </a:solidFill>
              </a:rPr>
              <a:t>Para definir a fase 1 </a:t>
            </a:r>
            <a:r>
              <a:rPr lang="pt-BR" sz="2400" i="1" dirty="0">
                <a:solidFill>
                  <a:schemeClr val="bg1"/>
                </a:solidFill>
              </a:rPr>
              <a:t>não precisamos de outra substância para ter a composição da fase 1 pois pela sua identidade ela pode ser expressa em termos dos outros constituintes, mediante a estequiometria da reação.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i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i="1" dirty="0">
                <a:solidFill>
                  <a:schemeClr val="bg1"/>
                </a:solidFill>
              </a:rPr>
              <a:t>O </a:t>
            </a:r>
            <a:r>
              <a:rPr lang="pt-BR" sz="24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tem 3 constituintes</a:t>
            </a:r>
            <a:r>
              <a:rPr lang="pt-BR" sz="2400" i="1" dirty="0">
                <a:solidFill>
                  <a:schemeClr val="bg1"/>
                </a:solidFill>
              </a:rPr>
              <a:t>, mediante a </a:t>
            </a:r>
            <a:r>
              <a:rPr lang="pt-BR" sz="2400" i="1" dirty="0" err="1">
                <a:solidFill>
                  <a:schemeClr val="bg1"/>
                </a:solidFill>
              </a:rPr>
              <a:t>estequeometria</a:t>
            </a:r>
            <a:r>
              <a:rPr lang="pt-BR" sz="2400" i="1" dirty="0">
                <a:solidFill>
                  <a:schemeClr val="bg1"/>
                </a:solidFill>
              </a:rPr>
              <a:t> da reação, mas </a:t>
            </a:r>
            <a:r>
              <a:rPr lang="pt-BR" sz="2400" b="1" i="1" dirty="0">
                <a:solidFill>
                  <a:srgbClr val="FFC000"/>
                </a:solidFill>
              </a:rPr>
              <a:t>Apenas 2 componentes</a:t>
            </a:r>
            <a:r>
              <a:rPr lang="pt-BR" sz="2400" i="1" dirty="0">
                <a:solidFill>
                  <a:schemeClr val="bg1"/>
                </a:solidFill>
              </a:rPr>
              <a:t> (c=2)  </a:t>
            </a:r>
          </a:p>
        </p:txBody>
      </p:sp>
      <p:grpSp>
        <p:nvGrpSpPr>
          <p:cNvPr id="9" name="Agrupar 8"/>
          <p:cNvGrpSpPr/>
          <p:nvPr/>
        </p:nvGrpSpPr>
        <p:grpSpPr>
          <a:xfrm>
            <a:off x="351829" y="1619719"/>
            <a:ext cx="3935849" cy="1160307"/>
            <a:chOff x="1191801" y="2159842"/>
            <a:chExt cx="3935849" cy="1160307"/>
          </a:xfrm>
        </p:grpSpPr>
        <p:sp>
          <p:nvSpPr>
            <p:cNvPr id="3" name="CaixaDeTexto 2"/>
            <p:cNvSpPr txBox="1"/>
            <p:nvPr/>
          </p:nvSpPr>
          <p:spPr>
            <a:xfrm>
              <a:off x="1191801" y="2517169"/>
              <a:ext cx="38259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dirty="0">
                  <a:solidFill>
                    <a:schemeClr val="bg1"/>
                  </a:solidFill>
                </a:rPr>
                <a:t>CaCO</a:t>
              </a:r>
              <a:r>
                <a:rPr lang="pt-BR" sz="2400" baseline="-25000" dirty="0">
                  <a:solidFill>
                    <a:schemeClr val="bg1"/>
                  </a:solidFill>
                </a:rPr>
                <a:t>3</a:t>
              </a:r>
              <a:r>
                <a:rPr lang="pt-BR" sz="2400" dirty="0">
                  <a:solidFill>
                    <a:schemeClr val="bg1"/>
                  </a:solidFill>
                </a:rPr>
                <a:t> (s) </a:t>
              </a:r>
              <a:r>
                <a:rPr lang="pt-BR" sz="2400" dirty="0">
                  <a:solidFill>
                    <a:schemeClr val="bg1"/>
                  </a:solidFill>
                  <a:sym typeface="Symbol" panose="05050102010706020507" pitchFamily="18" charset="2"/>
                </a:rPr>
                <a:t></a:t>
              </a:r>
              <a:r>
                <a:rPr lang="pt-BR" sz="2400" dirty="0">
                  <a:solidFill>
                    <a:schemeClr val="bg1"/>
                  </a:solidFill>
                </a:rPr>
                <a:t> </a:t>
              </a:r>
              <a:r>
                <a:rPr lang="pt-BR" sz="2400" dirty="0" err="1">
                  <a:solidFill>
                    <a:schemeClr val="bg1"/>
                  </a:solidFill>
                </a:rPr>
                <a:t>CaO</a:t>
              </a:r>
              <a:r>
                <a:rPr lang="pt-BR" sz="2400" dirty="0">
                  <a:solidFill>
                    <a:schemeClr val="bg1"/>
                  </a:solidFill>
                </a:rPr>
                <a:t> (s) + CO</a:t>
              </a:r>
              <a:r>
                <a:rPr lang="pt-BR" sz="2400" baseline="-25000" dirty="0">
                  <a:solidFill>
                    <a:schemeClr val="bg1"/>
                  </a:solidFill>
                </a:rPr>
                <a:t>2 </a:t>
              </a:r>
              <a:r>
                <a:rPr lang="pt-BR" sz="2400" dirty="0">
                  <a:solidFill>
                    <a:schemeClr val="bg1"/>
                  </a:solidFill>
                </a:rPr>
                <a:t>(g)</a:t>
              </a:r>
            </a:p>
          </p:txBody>
        </p:sp>
        <p:sp>
          <p:nvSpPr>
            <p:cNvPr id="5" name="Retângulo 4"/>
            <p:cNvSpPr/>
            <p:nvPr/>
          </p:nvSpPr>
          <p:spPr>
            <a:xfrm>
              <a:off x="3927321" y="2194399"/>
              <a:ext cx="120032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400" b="1" i="1" dirty="0">
                  <a:solidFill>
                    <a:srgbClr val="FFC000"/>
                  </a:solidFill>
                </a:rPr>
                <a:t>(fase 3) </a:t>
              </a:r>
            </a:p>
          </p:txBody>
        </p:sp>
        <p:sp>
          <p:nvSpPr>
            <p:cNvPr id="6" name="Retângulo 5"/>
            <p:cNvSpPr/>
            <p:nvPr/>
          </p:nvSpPr>
          <p:spPr>
            <a:xfrm>
              <a:off x="2625482" y="2858484"/>
              <a:ext cx="120032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400" b="1" i="1" dirty="0">
                  <a:solidFill>
                    <a:srgbClr val="FFC000"/>
                  </a:solidFill>
                </a:rPr>
                <a:t>(fase 2) </a:t>
              </a:r>
            </a:p>
          </p:txBody>
        </p:sp>
        <p:sp>
          <p:nvSpPr>
            <p:cNvPr id="7" name="Retângulo 6"/>
            <p:cNvSpPr/>
            <p:nvPr/>
          </p:nvSpPr>
          <p:spPr>
            <a:xfrm>
              <a:off x="1191801" y="2159842"/>
              <a:ext cx="120032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400" b="1" i="1" dirty="0">
                  <a:solidFill>
                    <a:srgbClr val="FFC000"/>
                  </a:solidFill>
                </a:rPr>
                <a:t>(fase 1)</a:t>
              </a:r>
              <a:r>
                <a:rPr lang="pt-BR" sz="2400" i="1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8" name="Retângulo 7"/>
          <p:cNvSpPr/>
          <p:nvPr/>
        </p:nvSpPr>
        <p:spPr>
          <a:xfrm>
            <a:off x="276620" y="448033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chemeClr val="bg1"/>
                </a:solidFill>
              </a:rPr>
              <a:t>Fases</a:t>
            </a:r>
            <a:r>
              <a:rPr lang="pt-BR" sz="4000" i="1" dirty="0">
                <a:solidFill>
                  <a:schemeClr val="bg1"/>
                </a:solidFill>
              </a:rPr>
              <a:t>, </a:t>
            </a:r>
            <a:r>
              <a:rPr lang="pt-BR" sz="4000" b="1" i="1" u="sng" dirty="0">
                <a:solidFill>
                  <a:schemeClr val="bg1"/>
                </a:solidFill>
              </a:rPr>
              <a:t>componentes</a:t>
            </a:r>
            <a:r>
              <a:rPr lang="pt-BR" sz="4000" i="1" dirty="0">
                <a:solidFill>
                  <a:schemeClr val="bg1"/>
                </a:solidFill>
              </a:rPr>
              <a:t> e </a:t>
            </a:r>
            <a:r>
              <a:rPr lang="pt-BR" sz="4000" b="1" i="1" u="sng" dirty="0">
                <a:solidFill>
                  <a:schemeClr val="bg1"/>
                </a:solidFill>
              </a:rPr>
              <a:t>graus</a:t>
            </a:r>
            <a:r>
              <a:rPr lang="pt-BR" sz="4000" i="1" dirty="0">
                <a:solidFill>
                  <a:schemeClr val="bg1"/>
                </a:solidFill>
              </a:rPr>
              <a:t> </a:t>
            </a:r>
            <a:r>
              <a:rPr lang="pt-BR" sz="4000" b="1" i="1" u="sng" dirty="0">
                <a:solidFill>
                  <a:schemeClr val="bg1"/>
                </a:solidFill>
              </a:rPr>
              <a:t>de liberdade </a:t>
            </a:r>
          </a:p>
        </p:txBody>
      </p:sp>
    </p:spTree>
    <p:extLst>
      <p:ext uri="{BB962C8B-B14F-4D97-AF65-F5344CB8AC3E}">
        <p14:creationId xmlns:p14="http://schemas.microsoft.com/office/powerpoint/2010/main" val="62677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1" t="33405" r="14601" b="14552"/>
          <a:stretch/>
        </p:blipFill>
        <p:spPr>
          <a:xfrm>
            <a:off x="7270725" y="918406"/>
            <a:ext cx="4627107" cy="573256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08344" y="3934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520993" y="918406"/>
                <a:ext cx="2130290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e>
                        <m:sup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993" y="918406"/>
                <a:ext cx="2130290" cy="461665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649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24046" y="1440439"/>
            <a:ext cx="12067954" cy="12778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Calcule a concentração de dióxido de carbono na gordura animal sabendo que a constante de Henry relativa à solubilidade do CO</a:t>
            </a:r>
            <a:r>
              <a:rPr lang="pt-BR" sz="24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gordura animal é igual a 8,6x10</a:t>
            </a:r>
            <a:r>
              <a:rPr lang="pt-BR" sz="2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Torr e que a pressão parcial do dióxido de carbono é igual a 55 kPa.</a:t>
            </a:r>
          </a:p>
        </p:txBody>
      </p:sp>
      <p:sp>
        <p:nvSpPr>
          <p:cNvPr id="3" name="Retângulo 2"/>
          <p:cNvSpPr/>
          <p:nvPr/>
        </p:nvSpPr>
        <p:spPr>
          <a:xfrm>
            <a:off x="308344" y="3934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124046" y="793728"/>
                <a:ext cx="2130290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e>
                        <m:sup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46" y="793728"/>
                <a:ext cx="2130290" cy="461665"/>
              </a:xfrm>
              <a:prstGeom prst="rect">
                <a:avLst/>
              </a:prstGeom>
              <a:blipFill>
                <a:blip r:embed="rId2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ângulo 4"/>
          <p:cNvSpPr/>
          <p:nvPr/>
        </p:nvSpPr>
        <p:spPr>
          <a:xfrm>
            <a:off x="124046" y="3121708"/>
            <a:ext cx="8647814" cy="16730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O aumento do CO</a:t>
            </a:r>
            <a:r>
              <a:rPr lang="pt-BR" sz="24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atmosfera faz com que ocorra um aumento da concentração de CO2 na água do planeta.  Através da lei de Henry estime calcule a solubilidade do CO</a:t>
            </a:r>
            <a:r>
              <a:rPr lang="pt-BR" sz="24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água a 25°C quando a sua pressão parcial é igual a 4 kPa e 100 kPa.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1" t="33405" r="14601" b="14552"/>
          <a:stretch/>
        </p:blipFill>
        <p:spPr>
          <a:xfrm>
            <a:off x="8949604" y="2828259"/>
            <a:ext cx="3242396" cy="40170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2396102" y="777064"/>
                <a:ext cx="2130290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</m:d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e>
                        <m:sup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102" y="777064"/>
                <a:ext cx="2130290" cy="461665"/>
              </a:xfrm>
              <a:prstGeom prst="rect">
                <a:avLst/>
              </a:prstGeom>
              <a:blipFill>
                <a:blip r:embed="rId4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987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138244" y="651014"/>
            <a:ext cx="1930400" cy="264946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3" name="Conector reto 2"/>
          <p:cNvCxnSpPr/>
          <p:nvPr/>
        </p:nvCxnSpPr>
        <p:spPr>
          <a:xfrm>
            <a:off x="8138244" y="2036485"/>
            <a:ext cx="1930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8893893" y="720447"/>
            <a:ext cx="12955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ea typeface="Cambria Math" panose="02040503050406030204" pitchFamily="18" charset="0"/>
              </a:rPr>
              <a:t>Vapor (g)</a:t>
            </a:r>
          </a:p>
        </p:txBody>
      </p:sp>
      <p:sp>
        <p:nvSpPr>
          <p:cNvPr id="5" name="Retângulo 4"/>
          <p:cNvSpPr/>
          <p:nvPr/>
        </p:nvSpPr>
        <p:spPr>
          <a:xfrm>
            <a:off x="8773928" y="2730950"/>
            <a:ext cx="12947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ea typeface="Cambria Math" panose="02040503050406030204" pitchFamily="18" charset="0"/>
              </a:rPr>
              <a:t>Mistura (l)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8138244" y="2574776"/>
                <a:ext cx="75564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pt-BR" sz="2000" b="1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(l)</a:t>
                </a:r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244" y="2574776"/>
                <a:ext cx="755649" cy="400110"/>
              </a:xfrm>
              <a:prstGeom prst="rect">
                <a:avLst/>
              </a:prstGeom>
              <a:blipFill>
                <a:blip r:embed="rId2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 rot="5400000">
                <a:off x="8717052" y="1613783"/>
                <a:ext cx="87275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4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⇌</m:t>
                      </m:r>
                    </m:oMath>
                  </m:oMathPara>
                </a14:m>
                <a:endParaRPr lang="pt-BR" sz="4800" b="1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8717052" y="1613783"/>
                <a:ext cx="872756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/>
              <p:cNvSpPr/>
              <p:nvPr/>
            </p:nvSpPr>
            <p:spPr>
              <a:xfrm>
                <a:off x="9237126" y="1090881"/>
                <a:ext cx="75564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pt-BR" sz="2000" b="1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(g)</a:t>
                </a:r>
              </a:p>
            </p:txBody>
          </p:sp>
        </mc:Choice>
        <mc:Fallback xmlns=""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7126" y="1090881"/>
                <a:ext cx="755649" cy="400110"/>
              </a:xfrm>
              <a:prstGeom prst="rect">
                <a:avLst/>
              </a:prstGeom>
              <a:blipFill>
                <a:blip r:embed="rId4"/>
                <a:stretch>
                  <a:fillRect t="-9091" r="-7258" b="-2575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tângulo 9"/>
          <p:cNvSpPr/>
          <p:nvPr/>
        </p:nvSpPr>
        <p:spPr>
          <a:xfrm>
            <a:off x="308344" y="3934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/>
              <p:cNvSpPr/>
              <p:nvPr/>
            </p:nvSpPr>
            <p:spPr>
              <a:xfrm>
                <a:off x="361924" y="851081"/>
                <a:ext cx="4546790" cy="50443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Retâ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24" y="851081"/>
                <a:ext cx="4546790" cy="504433"/>
              </a:xfrm>
              <a:prstGeom prst="rect">
                <a:avLst/>
              </a:prstGeom>
              <a:blipFill>
                <a:blip r:embed="rId5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ângulo 11"/>
              <p:cNvSpPr/>
              <p:nvPr/>
            </p:nvSpPr>
            <p:spPr>
              <a:xfrm>
                <a:off x="361924" y="1612525"/>
                <a:ext cx="4546790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Retâ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24" y="1612525"/>
                <a:ext cx="4546790" cy="461665"/>
              </a:xfrm>
              <a:prstGeom prst="rect">
                <a:avLst/>
              </a:prstGeom>
              <a:blipFill>
                <a:blip r:embed="rId6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ângulo 12"/>
              <p:cNvSpPr/>
              <p:nvPr/>
            </p:nvSpPr>
            <p:spPr>
              <a:xfrm>
                <a:off x="5054428" y="2721569"/>
                <a:ext cx="2130290" cy="46166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e>
                        <m:sup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tâ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4428" y="2721569"/>
                <a:ext cx="2130290" cy="461665"/>
              </a:xfrm>
              <a:prstGeom prst="rect">
                <a:avLst/>
              </a:prstGeom>
              <a:blipFill>
                <a:blip r:embed="rId7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ângulo 13"/>
              <p:cNvSpPr/>
              <p:nvPr/>
            </p:nvSpPr>
            <p:spPr>
              <a:xfrm>
                <a:off x="334921" y="2665727"/>
                <a:ext cx="4546790" cy="4700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tâ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21" y="2665727"/>
                <a:ext cx="4546790" cy="470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tângulo 14"/>
          <p:cNvSpPr/>
          <p:nvPr/>
        </p:nvSpPr>
        <p:spPr>
          <a:xfrm>
            <a:off x="5526609" y="2280342"/>
            <a:ext cx="1658109" cy="370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Lei de Henry </a:t>
            </a:r>
            <a:endParaRPr lang="pt-B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tângulo 15"/>
              <p:cNvSpPr/>
              <p:nvPr/>
            </p:nvSpPr>
            <p:spPr>
              <a:xfrm>
                <a:off x="310339" y="3329405"/>
                <a:ext cx="4546790" cy="4700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Retângulo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39" y="3329405"/>
                <a:ext cx="4546790" cy="470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ângulo 16"/>
              <p:cNvSpPr/>
              <p:nvPr/>
            </p:nvSpPr>
            <p:spPr>
              <a:xfrm>
                <a:off x="308344" y="4083939"/>
                <a:ext cx="4817832" cy="4700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d>
                        <m:d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d>
                        <m:d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Retâ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44" y="4083939"/>
                <a:ext cx="4817832" cy="470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tângulo 18"/>
              <p:cNvSpPr/>
              <p:nvPr/>
            </p:nvSpPr>
            <p:spPr>
              <a:xfrm>
                <a:off x="5337560" y="4059363"/>
                <a:ext cx="4817832" cy="4700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  <m:sup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d>
                        <m:d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Retângulo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7560" y="4059363"/>
                <a:ext cx="4817832" cy="470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tângulo 19"/>
              <p:cNvSpPr/>
              <p:nvPr/>
            </p:nvSpPr>
            <p:spPr>
              <a:xfrm>
                <a:off x="323092" y="4865605"/>
                <a:ext cx="3010043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  <m:sup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d>
                        <m:d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Retângulo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92" y="4865605"/>
                <a:ext cx="3010043" cy="461665"/>
              </a:xfrm>
              <a:prstGeom prst="rect">
                <a:avLst/>
              </a:prstGeom>
              <a:blipFill>
                <a:blip r:embed="rId12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tângulo 20"/>
          <p:cNvSpPr/>
          <p:nvPr/>
        </p:nvSpPr>
        <p:spPr>
          <a:xfrm>
            <a:off x="3447348" y="4929272"/>
            <a:ext cx="54465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Potencial químico do soluto em termos de fração molar </a:t>
            </a:r>
            <a:endParaRPr lang="pt-B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ângulo 21"/>
              <p:cNvSpPr/>
              <p:nvPr/>
            </p:nvSpPr>
            <p:spPr>
              <a:xfrm>
                <a:off x="308344" y="5809154"/>
                <a:ext cx="5994133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dirty="0">
                    <a:solidFill>
                      <a:schemeClr val="bg1"/>
                    </a:solidFill>
                  </a:rPr>
                  <a:t>Esta expressão é apenas válida para soluções muito diluídas. O potencial químico   do soluto tem o valor puro quando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pt-BR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pt-BR" dirty="0">
                    <a:solidFill>
                      <a:schemeClr val="bg1"/>
                    </a:solidFill>
                  </a:rPr>
                  <a:t> e um valor menor quando se encontra dissolvido </a:t>
                </a:r>
                <a:endParaRPr lang="pt-BR" dirty="0"/>
              </a:p>
            </p:txBody>
          </p:sp>
        </mc:Choice>
        <mc:Fallback xmlns="">
          <p:sp>
            <p:nvSpPr>
              <p:cNvPr id="22" name="Retângulo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44" y="5809154"/>
                <a:ext cx="5994133" cy="923330"/>
              </a:xfrm>
              <a:prstGeom prst="rect">
                <a:avLst/>
              </a:prstGeom>
              <a:blipFill>
                <a:blip r:embed="rId13"/>
                <a:stretch>
                  <a:fillRect l="-916" t="-3974" r="-1424" b="-993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361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1" grpId="0"/>
      <p:bldP spid="2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88680" y="0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954645" y="2499869"/>
                <a:ext cx="3010043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  <m:sup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d>
                        <m:d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645" y="2499869"/>
                <a:ext cx="3010043" cy="461665"/>
              </a:xfrm>
              <a:prstGeom prst="rect">
                <a:avLst/>
              </a:prstGeom>
              <a:blipFill>
                <a:blip r:embed="rId2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tângulo 3"/>
          <p:cNvSpPr/>
          <p:nvPr/>
        </p:nvSpPr>
        <p:spPr>
          <a:xfrm>
            <a:off x="207963" y="1105126"/>
            <a:ext cx="104352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Quando a composição é expressa em </a:t>
            </a:r>
            <a:r>
              <a:rPr lang="pt-BR" sz="2400" b="1" dirty="0">
                <a:solidFill>
                  <a:srgbClr val="FFFF00"/>
                </a:solidFill>
              </a:rPr>
              <a:t>termos molares [B]  </a:t>
            </a:r>
            <a:r>
              <a:rPr lang="pt-BR" sz="2400" dirty="0">
                <a:solidFill>
                  <a:schemeClr val="bg1"/>
                </a:solidFill>
              </a:rPr>
              <a:t>a fração molar e a  concentração são proporcionais em soluções diluídas. Então podemos escrever concentração no lugar de fração molar. Geralmente representa-se</a:t>
            </a:r>
            <a:endParaRPr lang="pt-BR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930065" y="3222540"/>
                <a:ext cx="3275516" cy="922176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d>
                        <m:d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pt-BR" sz="24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pt-BR" sz="24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°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065" y="3222540"/>
                <a:ext cx="3275516" cy="9221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/>
              <p:cNvSpPr/>
              <p:nvPr/>
            </p:nvSpPr>
            <p:spPr>
              <a:xfrm>
                <a:off x="933378" y="4392095"/>
                <a:ext cx="3010043" cy="4700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Retâ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378" y="4392095"/>
                <a:ext cx="3010043" cy="470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tângulo 10"/>
          <p:cNvSpPr/>
          <p:nvPr/>
        </p:nvSpPr>
        <p:spPr>
          <a:xfrm>
            <a:off x="4593265" y="2730701"/>
            <a:ext cx="54155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400" dirty="0"/>
          </a:p>
        </p:txBody>
      </p:sp>
      <p:cxnSp>
        <p:nvCxnSpPr>
          <p:cNvPr id="14" name="Conector de Seta Reta 13"/>
          <p:cNvCxnSpPr/>
          <p:nvPr/>
        </p:nvCxnSpPr>
        <p:spPr>
          <a:xfrm flipV="1">
            <a:off x="3774559" y="3738132"/>
            <a:ext cx="1339702" cy="2020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/>
          <p:cNvSpPr/>
          <p:nvPr/>
        </p:nvSpPr>
        <p:spPr>
          <a:xfrm>
            <a:off x="5114261" y="3507299"/>
            <a:ext cx="1711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 1 mol dm</a:t>
            </a:r>
            <a:r>
              <a:rPr lang="pt-BR" sz="2400" baseline="30000" dirty="0">
                <a:solidFill>
                  <a:schemeClr val="bg1"/>
                </a:solidFill>
              </a:rPr>
              <a:t>-3</a:t>
            </a:r>
            <a:endParaRPr lang="pt-BR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339310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1609552" y="4144813"/>
                <a:ext cx="3010043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  <m:sup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d>
                        <m:d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552" y="4144813"/>
                <a:ext cx="3010043" cy="461665"/>
              </a:xfrm>
              <a:prstGeom prst="rect">
                <a:avLst/>
              </a:prstGeom>
              <a:blipFill>
                <a:blip r:embed="rId2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1609552" y="2334782"/>
                <a:ext cx="3010043" cy="50443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552" y="2334782"/>
                <a:ext cx="3010043" cy="504433"/>
              </a:xfrm>
              <a:prstGeom prst="rect">
                <a:avLst/>
              </a:prstGeom>
              <a:blipFill>
                <a:blip r:embed="rId3"/>
                <a:stretch>
                  <a:fillRect b="-1084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1609552" y="3540712"/>
                <a:ext cx="3010043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  <m:sup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d>
                        <m:d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552" y="3540712"/>
                <a:ext cx="3010043" cy="461665"/>
              </a:xfrm>
              <a:prstGeom prst="rect">
                <a:avLst/>
              </a:prstGeom>
              <a:blipFill>
                <a:blip r:embed="rId4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1609552" y="4748915"/>
                <a:ext cx="3010043" cy="4700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552" y="4748915"/>
                <a:ext cx="3010043" cy="470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tângulo 5"/>
          <p:cNvSpPr/>
          <p:nvPr/>
        </p:nvSpPr>
        <p:spPr>
          <a:xfrm>
            <a:off x="4784536" y="2402332"/>
            <a:ext cx="13999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Gás perfeito </a:t>
            </a:r>
            <a:endParaRPr lang="pt-BR" b="1" dirty="0"/>
          </a:p>
        </p:txBody>
      </p:sp>
      <p:sp>
        <p:nvSpPr>
          <p:cNvPr id="7" name="Retângulo 6"/>
          <p:cNvSpPr/>
          <p:nvPr/>
        </p:nvSpPr>
        <p:spPr>
          <a:xfrm>
            <a:off x="4784536" y="3633045"/>
            <a:ext cx="1675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Solução diluída </a:t>
            </a:r>
            <a:endParaRPr lang="pt-BR" b="1" dirty="0"/>
          </a:p>
        </p:txBody>
      </p:sp>
      <p:sp>
        <p:nvSpPr>
          <p:cNvPr id="8" name="Retângulo 7"/>
          <p:cNvSpPr/>
          <p:nvPr/>
        </p:nvSpPr>
        <p:spPr>
          <a:xfrm>
            <a:off x="4809117" y="4208234"/>
            <a:ext cx="1675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Solução diluída </a:t>
            </a:r>
            <a:endParaRPr lang="pt-BR" b="1" dirty="0"/>
          </a:p>
        </p:txBody>
      </p:sp>
      <p:sp>
        <p:nvSpPr>
          <p:cNvPr id="9" name="Retângulo 8"/>
          <p:cNvSpPr/>
          <p:nvPr/>
        </p:nvSpPr>
        <p:spPr>
          <a:xfrm>
            <a:off x="915527" y="2383942"/>
            <a:ext cx="6969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Gás  </a:t>
            </a:r>
            <a:endParaRPr lang="pt-BR" b="1" dirty="0"/>
          </a:p>
        </p:txBody>
      </p:sp>
      <p:sp>
        <p:nvSpPr>
          <p:cNvPr id="10" name="Retângulo 9"/>
          <p:cNvSpPr/>
          <p:nvPr/>
        </p:nvSpPr>
        <p:spPr>
          <a:xfrm>
            <a:off x="412956" y="3598228"/>
            <a:ext cx="11946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Solvente A  </a:t>
            </a:r>
            <a:endParaRPr lang="pt-BR" b="1" dirty="0"/>
          </a:p>
        </p:txBody>
      </p:sp>
      <p:sp>
        <p:nvSpPr>
          <p:cNvPr id="11" name="Retângulo 10"/>
          <p:cNvSpPr/>
          <p:nvPr/>
        </p:nvSpPr>
        <p:spPr>
          <a:xfrm>
            <a:off x="496530" y="4183246"/>
            <a:ext cx="992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Soluto B  </a:t>
            </a:r>
            <a:endParaRPr lang="pt-BR" b="1" dirty="0"/>
          </a:p>
        </p:txBody>
      </p:sp>
      <p:sp>
        <p:nvSpPr>
          <p:cNvPr id="12" name="Retângulo 11"/>
          <p:cNvSpPr/>
          <p:nvPr/>
        </p:nvSpPr>
        <p:spPr>
          <a:xfrm>
            <a:off x="288680" y="0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2306465" y="1294067"/>
            <a:ext cx="19571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FFFF00"/>
                </a:solidFill>
              </a:rPr>
              <a:t>RESUMO </a:t>
            </a:r>
          </a:p>
        </p:txBody>
      </p:sp>
    </p:spTree>
    <p:extLst>
      <p:ext uri="{BB962C8B-B14F-4D97-AF65-F5344CB8AC3E}">
        <p14:creationId xmlns:p14="http://schemas.microsoft.com/office/powerpoint/2010/main" val="554399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911462" y="1418726"/>
                <a:ext cx="3010043" cy="50443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462" y="1418726"/>
                <a:ext cx="3010043" cy="504433"/>
              </a:xfrm>
              <a:prstGeom prst="rect">
                <a:avLst/>
              </a:prstGeom>
              <a:blipFill>
                <a:blip r:embed="rId2"/>
                <a:stretch>
                  <a:fillRect b="-975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911462" y="2023409"/>
                <a:ext cx="1620344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462" y="2023409"/>
                <a:ext cx="1620344" cy="461665"/>
              </a:xfrm>
              <a:prstGeom prst="rect">
                <a:avLst/>
              </a:prstGeom>
              <a:blipFill>
                <a:blip r:embed="rId3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906546" y="2569100"/>
                <a:ext cx="1787493" cy="81003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f>
                        <m:f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546" y="2569100"/>
                <a:ext cx="1787493" cy="8100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tângulo 49"/>
          <p:cNvSpPr/>
          <p:nvPr/>
        </p:nvSpPr>
        <p:spPr>
          <a:xfrm>
            <a:off x="288680" y="0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  <p:sp>
        <p:nvSpPr>
          <p:cNvPr id="51" name="Retângulo 50"/>
          <p:cNvSpPr/>
          <p:nvPr/>
        </p:nvSpPr>
        <p:spPr>
          <a:xfrm>
            <a:off x="4433356" y="2024406"/>
            <a:ext cx="65607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</a:rPr>
              <a:t>Soluções reais </a:t>
            </a:r>
            <a:r>
              <a:rPr lang="pt-BR" sz="2400" b="1" dirty="0">
                <a:solidFill>
                  <a:schemeClr val="bg1"/>
                </a:solidFill>
              </a:rPr>
              <a:t> - neste caso temos que introduzir outro conceito – </a:t>
            </a:r>
            <a:r>
              <a:rPr lang="pt-BR" sz="2400" b="1" dirty="0">
                <a:solidFill>
                  <a:srgbClr val="FFFF00"/>
                </a:solidFill>
              </a:rPr>
              <a:t>conceito de atividade.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26978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660729" y="727605"/>
                <a:ext cx="4225893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𝑛𝑅𝑇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func>
                        <m:func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func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func>
                        <m:func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func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729" y="727605"/>
                <a:ext cx="4225893" cy="461665"/>
              </a:xfrm>
              <a:prstGeom prst="rect">
                <a:avLst/>
              </a:prstGeom>
              <a:blipFill>
                <a:blip r:embed="rId2"/>
                <a:stretch>
                  <a:fillRect r="-720" b="-1973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660729" y="1359674"/>
                <a:ext cx="2207227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729" y="1359674"/>
                <a:ext cx="2207227" cy="461665"/>
              </a:xfrm>
              <a:prstGeom prst="rect">
                <a:avLst/>
              </a:prstGeom>
              <a:blipFill>
                <a:blip r:embed="rId3"/>
                <a:stretch>
                  <a:fillRect r="-829" b="-1973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1801519" y="2447118"/>
                <a:ext cx="2878873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  <m:sup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519" y="2447118"/>
                <a:ext cx="2878873" cy="461665"/>
              </a:xfrm>
              <a:prstGeom prst="rect">
                <a:avLst/>
              </a:prstGeom>
              <a:blipFill>
                <a:blip r:embed="rId4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1757273" y="3189454"/>
                <a:ext cx="2923120" cy="491288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7273" y="3189454"/>
                <a:ext cx="2923120" cy="491288"/>
              </a:xfrm>
              <a:prstGeom prst="rect">
                <a:avLst/>
              </a:prstGeom>
              <a:blipFill>
                <a:blip r:embed="rId5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703795" y="4120891"/>
                <a:ext cx="6253315" cy="49821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]+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795" y="4120891"/>
                <a:ext cx="6253315" cy="498213"/>
              </a:xfrm>
              <a:prstGeom prst="rect">
                <a:avLst/>
              </a:prstGeom>
              <a:blipFill>
                <a:blip r:embed="rId6"/>
                <a:stretch>
                  <a:fillRect l="-97" r="-780" b="-1097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701740" y="4929370"/>
                <a:ext cx="8934777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]+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−[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740" y="4929370"/>
                <a:ext cx="8934777" cy="461665"/>
              </a:xfrm>
              <a:prstGeom prst="rect">
                <a:avLst/>
              </a:prstGeom>
              <a:blipFill>
                <a:blip r:embed="rId7"/>
                <a:stretch>
                  <a:fillRect r="-273" b="-2133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659220" y="5560239"/>
                <a:ext cx="9703864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20" y="5560239"/>
                <a:ext cx="9703864" cy="461665"/>
              </a:xfrm>
              <a:prstGeom prst="rect">
                <a:avLst/>
              </a:prstGeom>
              <a:blipFill>
                <a:blip r:embed="rId8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ector reto 8"/>
          <p:cNvCxnSpPr/>
          <p:nvPr/>
        </p:nvCxnSpPr>
        <p:spPr>
          <a:xfrm flipV="1">
            <a:off x="1860698" y="5466329"/>
            <a:ext cx="423393" cy="668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flipV="1">
            <a:off x="8070112" y="5469004"/>
            <a:ext cx="352531" cy="6659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 flipV="1">
            <a:off x="4933507" y="5518672"/>
            <a:ext cx="318553" cy="6163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flipV="1">
            <a:off x="9207795" y="5391035"/>
            <a:ext cx="334815" cy="7439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>
            <a:off x="288680" y="0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5300161" y="761051"/>
            <a:ext cx="65607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</a:rPr>
              <a:t>Termodinâmica da dissolução </a:t>
            </a:r>
            <a:r>
              <a:rPr lang="pt-BR" sz="2400" dirty="0">
                <a:solidFill>
                  <a:schemeClr val="bg1"/>
                </a:solidFill>
              </a:rPr>
              <a:t>para formar uma solução ideal – n</a:t>
            </a:r>
            <a:r>
              <a:rPr lang="pt-BR" sz="2400" baseline="-25000" dirty="0">
                <a:solidFill>
                  <a:schemeClr val="bg1"/>
                </a:solidFill>
              </a:rPr>
              <a:t>B</a:t>
            </a:r>
            <a:r>
              <a:rPr lang="pt-BR" sz="2400" dirty="0">
                <a:solidFill>
                  <a:schemeClr val="bg1"/>
                </a:solidFill>
              </a:rPr>
              <a:t> e </a:t>
            </a:r>
            <a:r>
              <a:rPr lang="pt-BR" sz="2400" dirty="0" err="1">
                <a:solidFill>
                  <a:schemeClr val="bg1"/>
                </a:solidFill>
              </a:rPr>
              <a:t>n</a:t>
            </a:r>
            <a:r>
              <a:rPr lang="pt-BR" sz="2400" baseline="-25000" dirty="0" err="1">
                <a:solidFill>
                  <a:schemeClr val="bg1"/>
                </a:solidFill>
              </a:rPr>
              <a:t>A</a:t>
            </a:r>
            <a:r>
              <a:rPr lang="pt-BR" sz="2400" baseline="-25000" dirty="0">
                <a:solidFill>
                  <a:schemeClr val="bg1"/>
                </a:solidFill>
              </a:rPr>
              <a:t> </a:t>
            </a:r>
            <a:r>
              <a:rPr lang="pt-BR" sz="2400" dirty="0">
                <a:solidFill>
                  <a:schemeClr val="bg1"/>
                </a:solidFill>
              </a:rPr>
              <a:t>são respectivamente as quantidade de soluto e de solvente utilizadas para formar essa mesma solução ideal.</a:t>
            </a:r>
            <a:endParaRPr lang="pt-BR" sz="2400" dirty="0"/>
          </a:p>
        </p:txBody>
      </p:sp>
      <p:sp>
        <p:nvSpPr>
          <p:cNvPr id="15" name="Elipse 14"/>
          <p:cNvSpPr/>
          <p:nvPr/>
        </p:nvSpPr>
        <p:spPr>
          <a:xfrm>
            <a:off x="1446029" y="707886"/>
            <a:ext cx="376756" cy="4813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/>
          <p:cNvSpPr/>
          <p:nvPr/>
        </p:nvSpPr>
        <p:spPr>
          <a:xfrm>
            <a:off x="662762" y="1402547"/>
            <a:ext cx="376756" cy="4813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4816548" y="2491533"/>
            <a:ext cx="5305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</a:rPr>
              <a:t>Componentes puros antes da dissolução </a:t>
            </a:r>
            <a:endParaRPr lang="pt-BR" sz="2400" dirty="0"/>
          </a:p>
        </p:txBody>
      </p:sp>
      <p:sp>
        <p:nvSpPr>
          <p:cNvPr id="18" name="Retângulo 17"/>
          <p:cNvSpPr/>
          <p:nvPr/>
        </p:nvSpPr>
        <p:spPr>
          <a:xfrm>
            <a:off x="4833457" y="3219077"/>
            <a:ext cx="34918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</a:rPr>
              <a:t>Componentes na mistura</a:t>
            </a:r>
            <a:endParaRPr lang="pt-BR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tângulo 18"/>
              <p:cNvSpPr/>
              <p:nvPr/>
            </p:nvSpPr>
            <p:spPr>
              <a:xfrm>
                <a:off x="701740" y="6191108"/>
                <a:ext cx="4890986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Retângulo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740" y="6191108"/>
                <a:ext cx="4890986" cy="461665"/>
              </a:xfrm>
              <a:prstGeom prst="rect">
                <a:avLst/>
              </a:prstGeom>
              <a:blipFill>
                <a:blip r:embed="rId9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tângulo 19"/>
              <p:cNvSpPr/>
              <p:nvPr/>
            </p:nvSpPr>
            <p:spPr>
              <a:xfrm>
                <a:off x="5800884" y="6202314"/>
                <a:ext cx="4172456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𝑅𝑇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𝑙𝑛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𝑙𝑛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Retângulo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884" y="6202314"/>
                <a:ext cx="4172456" cy="461665"/>
              </a:xfrm>
              <a:prstGeom prst="rect">
                <a:avLst/>
              </a:prstGeom>
              <a:blipFill>
                <a:blip r:embed="rId10"/>
                <a:stretch>
                  <a:fillRect l="-292" r="-1316" b="-1973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399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416180" y="961521"/>
                <a:ext cx="4225893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𝑛𝑅𝑇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func>
                        <m:func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func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func>
                        <m:func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func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80" y="961521"/>
                <a:ext cx="4225893" cy="461665"/>
              </a:xfrm>
              <a:prstGeom prst="rect">
                <a:avLst/>
              </a:prstGeom>
              <a:blipFill>
                <a:blip r:embed="rId2"/>
                <a:stretch>
                  <a:fillRect r="-866" b="-2133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ângulo 2"/>
          <p:cNvSpPr/>
          <p:nvPr/>
        </p:nvSpPr>
        <p:spPr>
          <a:xfrm>
            <a:off x="288680" y="0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4853502" y="961521"/>
                <a:ext cx="2280946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502" y="961521"/>
                <a:ext cx="2280946" cy="461665"/>
              </a:xfrm>
              <a:prstGeom prst="rect">
                <a:avLst/>
              </a:prstGeom>
              <a:blipFill>
                <a:blip r:embed="rId3"/>
                <a:stretch>
                  <a:fillRect l="-535" r="-53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416180" y="1676821"/>
                <a:ext cx="1465783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80" y="1676821"/>
                <a:ext cx="1465783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tângulo 6"/>
          <p:cNvSpPr/>
          <p:nvPr/>
        </p:nvSpPr>
        <p:spPr>
          <a:xfrm>
            <a:off x="2174189" y="1676821"/>
            <a:ext cx="873481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</a:rPr>
              <a:t>Em uma solução ideal extremamente diluída – </a:t>
            </a:r>
            <a:r>
              <a:rPr lang="pt-BR" sz="2400" dirty="0">
                <a:solidFill>
                  <a:schemeClr val="bg1"/>
                </a:solidFill>
              </a:rPr>
              <a:t>a dissolução de B em A irá sempre ser espontânea porque todas as interações soluto-soluto, soluto-solvente e solvente-solvente são equivalentes.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Tem como consequência que o soluto entre no solvente </a:t>
            </a:r>
            <a:r>
              <a:rPr lang="pt-BR" sz="2400" b="1" dirty="0">
                <a:solidFill>
                  <a:srgbClr val="FFFF00"/>
                </a:solidFill>
              </a:rPr>
              <a:t>sem que ocorra variação de entalpia</a:t>
            </a:r>
            <a:r>
              <a:rPr lang="pt-BR" sz="2400" dirty="0">
                <a:solidFill>
                  <a:schemeClr val="bg1"/>
                </a:solidFill>
              </a:rPr>
              <a:t>. 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No entanto a </a:t>
            </a:r>
            <a:r>
              <a:rPr lang="pt-BR" sz="2400" b="1" dirty="0">
                <a:solidFill>
                  <a:srgbClr val="FFFF00"/>
                </a:solidFill>
              </a:rPr>
              <a:t>entropia vai aumentar </a:t>
            </a:r>
            <a:r>
              <a:rPr lang="pt-BR" sz="2400" dirty="0">
                <a:solidFill>
                  <a:schemeClr val="bg1"/>
                </a:solidFill>
              </a:rPr>
              <a:t>pelo facto de existirem mais moléculas em solução. 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Significando que a dissolução de solutos em soluções bastante diluídas seja um </a:t>
            </a:r>
            <a:r>
              <a:rPr lang="pt-BR" sz="2400" b="1" dirty="0">
                <a:solidFill>
                  <a:srgbClr val="FFFF00"/>
                </a:solidFill>
              </a:rPr>
              <a:t>processo governado por entropia</a:t>
            </a:r>
          </a:p>
        </p:txBody>
      </p:sp>
    </p:spTree>
    <p:extLst>
      <p:ext uri="{BB962C8B-B14F-4D97-AF65-F5344CB8AC3E}">
        <p14:creationId xmlns:p14="http://schemas.microsoft.com/office/powerpoint/2010/main" val="76847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416180" y="961521"/>
                <a:ext cx="4225893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𝑛𝑅𝑇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func>
                        <m:func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func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func>
                        <m:func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func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80" y="961521"/>
                <a:ext cx="4225893" cy="461665"/>
              </a:xfrm>
              <a:prstGeom prst="rect">
                <a:avLst/>
              </a:prstGeom>
              <a:blipFill>
                <a:blip r:embed="rId2"/>
                <a:stretch>
                  <a:fillRect r="-866" b="-2133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ângulo 2"/>
          <p:cNvSpPr/>
          <p:nvPr/>
        </p:nvSpPr>
        <p:spPr>
          <a:xfrm>
            <a:off x="288680" y="0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4853502" y="961521"/>
                <a:ext cx="2280946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502" y="961521"/>
                <a:ext cx="2280946" cy="461665"/>
              </a:xfrm>
              <a:prstGeom prst="rect">
                <a:avLst/>
              </a:prstGeom>
              <a:blipFill>
                <a:blip r:embed="rId3"/>
                <a:stretch>
                  <a:fillRect l="-535" r="-53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416180" y="1676821"/>
                <a:ext cx="1465783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80" y="1676821"/>
                <a:ext cx="1465783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416180" y="2392121"/>
                <a:ext cx="4591756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𝑅𝑇</m:t>
                        </m:r>
                        <m: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func>
                      <m:funcPr>
                        <m:ctrlP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sSub>
                          <m:sSubPr>
                            <m:ctrlPr>
                              <a:rPr lang="pt-BR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func>
                    <m:sSub>
                      <m:sSub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func>
                      <m:func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sSub>
                          <m:sSubPr>
                            <m:ctrlPr>
                              <a:rPr lang="pt-BR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func>
                    <m:r>
                      <a:rPr lang="pt-B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)=</m:t>
                    </m:r>
                  </m:oMath>
                </a14:m>
                <a:r>
                  <a:rPr lang="pt-BR" sz="24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BR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pt-BR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pt-BR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80" y="2392121"/>
                <a:ext cx="4591756" cy="461665"/>
              </a:xfrm>
              <a:prstGeom prst="rect">
                <a:avLst/>
              </a:prstGeom>
              <a:blipFill>
                <a:blip r:embed="rId5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416180" y="3361056"/>
                <a:ext cx="4225893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func>
                      <m:funcPr>
                        <m:ctrlP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sSub>
                          <m:sSubPr>
                            <m:ctrlPr>
                              <a:rPr lang="pt-BR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func>
                    <m:sSub>
                      <m:sSub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func>
                      <m:func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sSub>
                          <m:sSubPr>
                            <m:ctrlPr>
                              <a:rPr lang="pt-BR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func>
                    <m:r>
                      <a:rPr lang="pt-B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)=</m:t>
                    </m:r>
                  </m:oMath>
                </a14:m>
                <a:r>
                  <a:rPr lang="pt-BR" sz="24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pt-BR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80" y="3361056"/>
                <a:ext cx="4225893" cy="461665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tângulo 7"/>
          <p:cNvSpPr/>
          <p:nvPr/>
        </p:nvSpPr>
        <p:spPr>
          <a:xfrm>
            <a:off x="7878728" y="3405843"/>
            <a:ext cx="19571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FFFF00"/>
                </a:solidFill>
              </a:rPr>
              <a:t>RESUMO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/>
              <p:cNvSpPr/>
              <p:nvPr/>
            </p:nvSpPr>
            <p:spPr>
              <a:xfrm>
                <a:off x="7001297" y="4091044"/>
                <a:ext cx="4225893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𝑛𝑅𝑇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func>
                        <m:func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func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func>
                        <m:func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func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297" y="4091044"/>
                <a:ext cx="4225893" cy="461665"/>
              </a:xfrm>
              <a:prstGeom prst="rect">
                <a:avLst/>
              </a:prstGeom>
              <a:blipFill>
                <a:blip r:embed="rId7"/>
                <a:stretch>
                  <a:fillRect r="-722" b="-1973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/>
              <p:cNvSpPr/>
              <p:nvPr/>
            </p:nvSpPr>
            <p:spPr>
              <a:xfrm>
                <a:off x="7001297" y="4806344"/>
                <a:ext cx="1465783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Retâ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297" y="4806344"/>
                <a:ext cx="1465783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/>
              <p:cNvSpPr/>
              <p:nvPr/>
            </p:nvSpPr>
            <p:spPr>
              <a:xfrm>
                <a:off x="7001297" y="5521644"/>
                <a:ext cx="4225893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func>
                        <m:func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func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func>
                        <m:func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func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Retâ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297" y="5521644"/>
                <a:ext cx="4225893" cy="461665"/>
              </a:xfrm>
              <a:prstGeom prst="rect">
                <a:avLst/>
              </a:prstGeom>
              <a:blipFill>
                <a:blip r:embed="rId9"/>
                <a:stretch>
                  <a:fillRect r="-866" b="-1973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289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/>
      <p:bldP spid="9" grpId="0" animBg="1"/>
      <p:bldP spid="10" grpId="0" animBg="1"/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843210"/>
            <a:ext cx="12192000" cy="36313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(3.27 -3.28) - As frações molares do N</a:t>
            </a:r>
            <a:r>
              <a:rPr lang="pt-BR" sz="24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do O</a:t>
            </a:r>
            <a:r>
              <a:rPr lang="pt-BR" sz="24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atmosfera é são respectivamente 0.78 e 0,22.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Calcular a energia molar de Gibbs para a mistura dos dois maiores componentes no ar bem coma a entropia da mistura destes dois gases. A mistura destes dois gases é espontânea? </a:t>
            </a:r>
          </a:p>
          <a:p>
            <a:pPr marL="914400">
              <a:lnSpc>
                <a:spcPct val="107000"/>
              </a:lnSpc>
              <a:spcAft>
                <a:spcPts val="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pt-BR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c1aso 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queremos aproximar este cálculo de uma situação mais real considere as frações molares iguais a 0,780 e 0,210 e 0,0096 para N</a:t>
            </a:r>
            <a:r>
              <a:rPr lang="pt-BR" sz="24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</a:t>
            </a:r>
            <a:r>
              <a:rPr lang="pt-BR" sz="24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todos os restantes gases da atmosfera. Quais os novos valores de energia molar de Gibbs e de entropia molar?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88680" y="0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153930" y="4601407"/>
                <a:ext cx="4225893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𝑛𝑅𝑇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func>
                        <m:func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func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func>
                        <m:func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func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30" y="4601407"/>
                <a:ext cx="4225893" cy="461665"/>
              </a:xfrm>
              <a:prstGeom prst="rect">
                <a:avLst/>
              </a:prstGeom>
              <a:blipFill>
                <a:blip r:embed="rId2"/>
                <a:stretch>
                  <a:fillRect r="-866" b="-1973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153931" y="5316707"/>
                <a:ext cx="1217670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31" y="5316707"/>
                <a:ext cx="1217670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153930" y="6032007"/>
                <a:ext cx="4225893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func>
                        <m:func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func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func>
                        <m:func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func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30" y="6032007"/>
                <a:ext cx="4225893" cy="461665"/>
              </a:xfrm>
              <a:prstGeom prst="rect">
                <a:avLst/>
              </a:prstGeom>
              <a:blipFill>
                <a:blip r:embed="rId4"/>
                <a:stretch>
                  <a:fillRect r="-1010" b="-2133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024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74037" y="224829"/>
            <a:ext cx="698273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i="1" dirty="0">
                <a:solidFill>
                  <a:srgbClr val="FFC000"/>
                </a:solidFill>
              </a:rPr>
              <a:t>Variância</a:t>
            </a:r>
            <a:r>
              <a:rPr lang="pt-BR" sz="2000" i="1" dirty="0">
                <a:solidFill>
                  <a:schemeClr val="bg1"/>
                </a:solidFill>
              </a:rPr>
              <a:t>  (graus de liberdade) – (F) É o </a:t>
            </a:r>
            <a:r>
              <a:rPr lang="pt-BR" sz="2000" b="1" i="1" u="sng" dirty="0">
                <a:solidFill>
                  <a:schemeClr val="bg1"/>
                </a:solidFill>
              </a:rPr>
              <a:t>número de variáveis intensivas </a:t>
            </a:r>
            <a:r>
              <a:rPr lang="pt-BR" sz="2000" i="1" dirty="0">
                <a:solidFill>
                  <a:schemeClr val="bg1"/>
                </a:solidFill>
              </a:rPr>
              <a:t>que podem ser independentemente alteradas sem perturbar o numero de fases em equilíbrio. </a:t>
            </a:r>
          </a:p>
          <a:p>
            <a:endParaRPr lang="pt-BR" sz="2000" i="1" dirty="0">
              <a:solidFill>
                <a:schemeClr val="bg1"/>
              </a:solidFill>
            </a:endParaRPr>
          </a:p>
          <a:p>
            <a:r>
              <a:rPr lang="pt-BR" sz="2000" i="1" dirty="0">
                <a:solidFill>
                  <a:schemeClr val="bg1"/>
                </a:solidFill>
              </a:rPr>
              <a:t>Num sistema com um só componente e monofásico  (C=1, P=1), a pressão e a temperatura pode ser alteradas independentemente uma da outra </a:t>
            </a:r>
            <a:r>
              <a:rPr lang="pt-BR" sz="2000" i="1" u="sng" dirty="0">
                <a:solidFill>
                  <a:schemeClr val="bg1"/>
                </a:solidFill>
              </a:rPr>
              <a:t>sem que se altere o número de </a:t>
            </a:r>
            <a:r>
              <a:rPr lang="pt-BR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fases (F) </a:t>
            </a:r>
            <a:r>
              <a:rPr lang="pt-BR" sz="2000" i="1" dirty="0">
                <a:solidFill>
                  <a:schemeClr val="bg1"/>
                </a:solidFill>
              </a:rPr>
              <a:t>- sistema é </a:t>
            </a:r>
            <a:r>
              <a:rPr lang="pt-BR" sz="2000" i="1" dirty="0" err="1">
                <a:solidFill>
                  <a:schemeClr val="bg1"/>
                </a:solidFill>
              </a:rPr>
              <a:t>bivariante</a:t>
            </a:r>
            <a:r>
              <a:rPr lang="pt-BR" sz="2000" i="1" dirty="0">
                <a:solidFill>
                  <a:schemeClr val="bg1"/>
                </a:solidFill>
              </a:rPr>
              <a:t>, ou que tem </a:t>
            </a:r>
            <a:r>
              <a:rPr lang="pt-BR" sz="2000" b="1" i="1" dirty="0">
                <a:solidFill>
                  <a:srgbClr val="FFC000"/>
                </a:solidFill>
              </a:rPr>
              <a:t>dois graus de liberdade </a:t>
            </a:r>
          </a:p>
          <a:p>
            <a:endParaRPr lang="pt-BR" sz="2000" i="1" dirty="0">
              <a:solidFill>
                <a:schemeClr val="bg1"/>
              </a:solidFill>
            </a:endParaRPr>
          </a:p>
          <a:p>
            <a:r>
              <a:rPr lang="pt-BR" sz="2000" i="1" dirty="0">
                <a:solidFill>
                  <a:schemeClr val="bg1"/>
                </a:solidFill>
              </a:rPr>
              <a:t>Se neste sistema </a:t>
            </a:r>
            <a:r>
              <a:rPr lang="pt-BR" sz="2000" b="1" i="1" dirty="0">
                <a:solidFill>
                  <a:srgbClr val="FFC000"/>
                </a:solidFill>
              </a:rPr>
              <a:t>duas fases estiverem em equilíbrio  </a:t>
            </a:r>
            <a:r>
              <a:rPr lang="pt-BR" sz="2000" i="1" dirty="0">
                <a:solidFill>
                  <a:schemeClr val="bg1"/>
                </a:solidFill>
              </a:rPr>
              <a:t>- Liquido em equilíbrio com o seu vapor teremos c=1 e p=2 sendo que a temperatura e a pressão podem ser alteradas arbitrariamente.</a:t>
            </a:r>
          </a:p>
          <a:p>
            <a:endParaRPr lang="pt-BR" sz="2000" i="1" dirty="0">
              <a:solidFill>
                <a:schemeClr val="bg1"/>
              </a:solidFill>
            </a:endParaRPr>
          </a:p>
          <a:p>
            <a:r>
              <a:rPr lang="pt-BR" sz="2000" i="1" dirty="0">
                <a:solidFill>
                  <a:schemeClr val="bg1"/>
                </a:solidFill>
              </a:rPr>
              <a:t>Esta alteração é </a:t>
            </a:r>
            <a:r>
              <a:rPr lang="pt-BR" sz="2000" i="1" dirty="0">
                <a:solidFill>
                  <a:srgbClr val="FFC000"/>
                </a:solidFill>
              </a:rPr>
              <a:t>acompanhada terá que ser uma modificação na pressão </a:t>
            </a:r>
            <a:r>
              <a:rPr lang="pt-BR" sz="2000" i="1" dirty="0">
                <a:solidFill>
                  <a:schemeClr val="bg1"/>
                </a:solidFill>
              </a:rPr>
              <a:t>(ou temperatura) para que as duas fases continuem em equilíbrio. </a:t>
            </a:r>
          </a:p>
          <a:p>
            <a:endParaRPr lang="pt-BR" sz="2000" i="1" dirty="0">
              <a:solidFill>
                <a:schemeClr val="bg1"/>
              </a:solidFill>
            </a:endParaRPr>
          </a:p>
          <a:p>
            <a:r>
              <a:rPr lang="pt-BR" sz="2000" i="1" dirty="0">
                <a:solidFill>
                  <a:schemeClr val="bg1"/>
                </a:solidFill>
              </a:rPr>
              <a:t>Quando isto acontece a os grau de liberdade do sistema cai para a 1 pois a variação de T não é independente de P para que o sistema </a:t>
            </a:r>
            <a:r>
              <a:rPr lang="pt-BR" sz="2000" i="1" dirty="0" err="1">
                <a:solidFill>
                  <a:schemeClr val="bg1"/>
                </a:solidFill>
              </a:rPr>
              <a:t>premanca</a:t>
            </a:r>
            <a:r>
              <a:rPr lang="pt-BR" sz="2000" i="1" dirty="0">
                <a:solidFill>
                  <a:schemeClr val="bg1"/>
                </a:solidFill>
              </a:rPr>
              <a:t> em equilíbrio.    </a:t>
            </a:r>
          </a:p>
        </p:txBody>
      </p:sp>
      <p:pic>
        <p:nvPicPr>
          <p:cNvPr id="4" name="Picture 2" descr="water phase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767" y="224829"/>
            <a:ext cx="4935233" cy="429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80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88680" y="0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  <p:sp>
        <p:nvSpPr>
          <p:cNvPr id="9" name="Retângulo 8"/>
          <p:cNvSpPr/>
          <p:nvPr/>
        </p:nvSpPr>
        <p:spPr>
          <a:xfrm>
            <a:off x="4600353" y="3604185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Da </a:t>
            </a:r>
            <a:r>
              <a:rPr lang="pt-BR" sz="2400" u="sng" dirty="0">
                <a:solidFill>
                  <a:schemeClr val="bg1"/>
                </a:solidFill>
              </a:rPr>
              <a:t>diminuição</a:t>
            </a:r>
            <a:r>
              <a:rPr lang="pt-BR" sz="2400" dirty="0">
                <a:solidFill>
                  <a:schemeClr val="bg1"/>
                </a:solidFill>
              </a:rPr>
              <a:t> da  </a:t>
            </a:r>
            <a:r>
              <a:rPr lang="pt-BR" sz="2400" u="sng" dirty="0">
                <a:solidFill>
                  <a:schemeClr val="bg1"/>
                </a:solidFill>
              </a:rPr>
              <a:t>pressão de vapor</a:t>
            </a:r>
            <a:r>
              <a:rPr lang="pt-BR" sz="2400" dirty="0">
                <a:solidFill>
                  <a:schemeClr val="bg1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Do </a:t>
            </a:r>
            <a:r>
              <a:rPr lang="pt-BR" sz="2400" u="sng" dirty="0">
                <a:solidFill>
                  <a:schemeClr val="bg1"/>
                </a:solidFill>
              </a:rPr>
              <a:t>aumento</a:t>
            </a:r>
            <a:r>
              <a:rPr lang="pt-BR" sz="2400" dirty="0">
                <a:solidFill>
                  <a:schemeClr val="bg1"/>
                </a:solidFill>
              </a:rPr>
              <a:t> do </a:t>
            </a:r>
            <a:r>
              <a:rPr lang="pt-BR" sz="2400" u="sng" dirty="0">
                <a:solidFill>
                  <a:schemeClr val="bg1"/>
                </a:solidFill>
              </a:rPr>
              <a:t>ponto de ebulição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Da </a:t>
            </a:r>
            <a:r>
              <a:rPr lang="pt-BR" sz="2400" u="sng" dirty="0">
                <a:solidFill>
                  <a:schemeClr val="bg1"/>
                </a:solidFill>
              </a:rPr>
              <a:t>diminuição</a:t>
            </a:r>
            <a:r>
              <a:rPr lang="pt-BR" sz="2400" dirty="0">
                <a:solidFill>
                  <a:schemeClr val="bg1"/>
                </a:solidFill>
              </a:rPr>
              <a:t> do </a:t>
            </a:r>
            <a:r>
              <a:rPr lang="pt-BR" sz="2400" u="sng" dirty="0">
                <a:solidFill>
                  <a:schemeClr val="bg1"/>
                </a:solidFill>
              </a:rPr>
              <a:t>ponto de fusão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Do </a:t>
            </a:r>
            <a:r>
              <a:rPr lang="pt-BR" sz="2400" u="sng" dirty="0">
                <a:solidFill>
                  <a:schemeClr val="bg1"/>
                </a:solidFill>
              </a:rPr>
              <a:t>aumento</a:t>
            </a:r>
            <a:r>
              <a:rPr lang="pt-BR" sz="2400" dirty="0">
                <a:solidFill>
                  <a:schemeClr val="bg1"/>
                </a:solidFill>
              </a:rPr>
              <a:t> da  </a:t>
            </a:r>
            <a:r>
              <a:rPr lang="pt-BR" sz="2400" u="sng" dirty="0">
                <a:solidFill>
                  <a:schemeClr val="bg1"/>
                </a:solidFill>
              </a:rPr>
              <a:t>pressão osmótica</a:t>
            </a:r>
          </a:p>
        </p:txBody>
      </p:sp>
      <p:sp>
        <p:nvSpPr>
          <p:cNvPr id="5" name="Retângulo 4"/>
          <p:cNvSpPr/>
          <p:nvPr/>
        </p:nvSpPr>
        <p:spPr>
          <a:xfrm>
            <a:off x="100767" y="1063403"/>
            <a:ext cx="116056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</a:rPr>
              <a:t>Propriedades coligativas  - </a:t>
            </a:r>
            <a:r>
              <a:rPr lang="pt-BR" sz="2400" dirty="0">
                <a:solidFill>
                  <a:schemeClr val="bg1"/>
                </a:solidFill>
              </a:rPr>
              <a:t>uma solução ideal </a:t>
            </a:r>
            <a:r>
              <a:rPr lang="pt-BR" sz="2400" b="1" u="sng" dirty="0">
                <a:solidFill>
                  <a:srgbClr val="FFFF00"/>
                </a:solidFill>
              </a:rPr>
              <a:t>não tem efeito na entalpia </a:t>
            </a:r>
            <a:r>
              <a:rPr lang="pt-BR" sz="2400" dirty="0">
                <a:solidFill>
                  <a:schemeClr val="bg1"/>
                </a:solidFill>
              </a:rPr>
              <a:t>de solução, no sentido que a entalpia da mistura é zero 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No entanto, </a:t>
            </a:r>
            <a:r>
              <a:rPr lang="pt-BR" sz="2400" b="1" u="sng" dirty="0">
                <a:solidFill>
                  <a:srgbClr val="FFFF00"/>
                </a:solidFill>
              </a:rPr>
              <a:t>afeta a entropia </a:t>
            </a:r>
            <a:r>
              <a:rPr lang="pt-BR" sz="2400" dirty="0">
                <a:solidFill>
                  <a:schemeClr val="bg1"/>
                </a:solidFill>
              </a:rPr>
              <a:t>dessa mesma solução.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O efeito desta alteração da entropia reflete-se ao nível:</a:t>
            </a:r>
          </a:p>
        </p:txBody>
      </p:sp>
    </p:spTree>
    <p:extLst>
      <p:ext uri="{BB962C8B-B14F-4D97-AF65-F5344CB8AC3E}">
        <p14:creationId xmlns:p14="http://schemas.microsoft.com/office/powerpoint/2010/main" val="270411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5" grpId="0" uiExpand="1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0767" y="1063403"/>
            <a:ext cx="116056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</a:rPr>
              <a:t>Propriedades coligativas  - ¨</a:t>
            </a:r>
            <a:r>
              <a:rPr lang="pt-BR" sz="2400" i="1" dirty="0">
                <a:solidFill>
                  <a:schemeClr val="bg1"/>
                </a:solidFill>
              </a:rPr>
              <a:t>é o conjunto de todas alterações anteriores resultantes das dispersão das moléculas de solvente que depende do número de partículas presentes mas é independente da identidade das espécies utilizadas para realizar essa dispersão¨. </a:t>
            </a:r>
          </a:p>
        </p:txBody>
      </p:sp>
      <p:sp>
        <p:nvSpPr>
          <p:cNvPr id="3" name="Retângulo 2"/>
          <p:cNvSpPr/>
          <p:nvPr/>
        </p:nvSpPr>
        <p:spPr>
          <a:xfrm>
            <a:off x="288680" y="0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2298548"/>
            <a:ext cx="116056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Foi termodinamicamente justificado que a </a:t>
            </a:r>
            <a:r>
              <a:rPr lang="pt-BR" sz="2400" i="1" dirty="0">
                <a:solidFill>
                  <a:schemeClr val="bg1"/>
                </a:solidFill>
              </a:rPr>
              <a:t>elevação do ponto de ebulição</a:t>
            </a:r>
            <a:r>
              <a:rPr lang="pt-BR" sz="2400" dirty="0">
                <a:solidFill>
                  <a:schemeClr val="bg1"/>
                </a:solidFill>
              </a:rPr>
              <a:t>, bem como, a </a:t>
            </a:r>
            <a:r>
              <a:rPr lang="pt-BR" sz="2400" i="1" dirty="0">
                <a:solidFill>
                  <a:schemeClr val="bg1"/>
                </a:solidFill>
              </a:rPr>
              <a:t>depressão do ponto de fusão </a:t>
            </a:r>
            <a:r>
              <a:rPr lang="pt-BR" sz="2400" u="sng" dirty="0">
                <a:solidFill>
                  <a:srgbClr val="FFFF00"/>
                </a:solidFill>
              </a:rPr>
              <a:t>são proporcionais à modalidade do soluto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1525530" y="3995360"/>
                <a:ext cx="1951317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530" y="3995360"/>
                <a:ext cx="1951317" cy="461665"/>
              </a:xfrm>
              <a:prstGeom prst="rect">
                <a:avLst/>
              </a:prstGeom>
              <a:blipFill>
                <a:blip r:embed="rId2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1525530" y="4615598"/>
                <a:ext cx="1951317" cy="491288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530" y="4615598"/>
                <a:ext cx="1951317" cy="491288"/>
              </a:xfrm>
              <a:prstGeom prst="rect">
                <a:avLst/>
              </a:prstGeom>
              <a:blipFill>
                <a:blip r:embed="rId3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https://lh3.googleusercontent.com/So_uspuU78wKemb0zbRLE55bMBVbHcFyr4A7v29ypeYfMl2V6ki757Zn9VtdkP_Oqho-03uHpQ=w1797-h925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507" y="3164361"/>
            <a:ext cx="7162800" cy="368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96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88680" y="-318977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1727548" y="2268476"/>
                <a:ext cx="1951317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548" y="2268476"/>
                <a:ext cx="1951317" cy="461665"/>
              </a:xfrm>
              <a:prstGeom prst="rect">
                <a:avLst/>
              </a:prstGeom>
              <a:blipFill>
                <a:blip r:embed="rId7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1727548" y="2888714"/>
                <a:ext cx="1951317" cy="491288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548" y="2888714"/>
                <a:ext cx="1951317" cy="491288"/>
              </a:xfrm>
              <a:prstGeom prst="rect">
                <a:avLst/>
              </a:prstGeom>
              <a:blipFill>
                <a:blip r:embed="rId8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https://lh3.googleusercontent.com/So_uspuU78wKemb0zbRLE55bMBVbHcFyr4A7v29ypeYfMl2V6ki757Zn9VtdkP_Oqho-03uHpQ=w1797-h925-n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602" y="707886"/>
            <a:ext cx="6215338" cy="319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96185" y="4212498"/>
            <a:ext cx="11135833" cy="16730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As frações molares de N</a:t>
            </a:r>
            <a:r>
              <a:rPr lang="pt-BR" sz="24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O</a:t>
            </a:r>
            <a:r>
              <a:rPr lang="pt-BR" sz="24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atmosfera são respectivamente 0,78 e 0,21, calcule as </a:t>
            </a:r>
            <a:r>
              <a:rPr lang="pt-BR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molalidades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destes gases na água contida num vaso que foi aberto a 25°C 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Estime o ponto de fusão de 150 cm3 cubico de agua que contém 7,5 g de sacarose.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1727548" y="1648238"/>
                <a:ext cx="1951317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</m:d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e>
                        <m:sup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548" y="1648238"/>
                <a:ext cx="1951317" cy="461665"/>
              </a:xfrm>
              <a:prstGeom prst="rect">
                <a:avLst/>
              </a:prstGeom>
              <a:blipFill>
                <a:blip r:embed="rId10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1727548" y="974671"/>
                <a:ext cx="1951317" cy="493468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sSubSup>
                        <m:sSubSup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  <m:sup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548" y="974671"/>
                <a:ext cx="1951317" cy="493468"/>
              </a:xfrm>
              <a:prstGeom prst="rect">
                <a:avLst/>
              </a:prstGeom>
              <a:blipFill>
                <a:blip r:embed="rId11"/>
                <a:stretch>
                  <a:fillRect b="-987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876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414669" y="1066502"/>
                <a:ext cx="3010043" cy="50443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69" y="1066502"/>
                <a:ext cx="3010043" cy="504433"/>
              </a:xfrm>
              <a:prstGeom prst="rect">
                <a:avLst/>
              </a:prstGeom>
              <a:blipFill>
                <a:blip r:embed="rId2"/>
                <a:stretch>
                  <a:fillRect b="-843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414670" y="1743144"/>
                <a:ext cx="11366205" cy="49866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2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pt-BR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]"/>
                          <m:ctrlPr>
                            <a:rPr lang="pt-B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pt-BR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pt-BR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pt-BR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sup>
                          </m:sSup>
                          <m: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𝑅𝑇𝑙𝑛</m:t>
                          </m:r>
                          <m:d>
                            <m:dPr>
                              <m:ctrlP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pt-BR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pt-BR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  <m:sup>
                          <m: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d>
                        <m:dPr>
                          <m:ctrlP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</m:d>
                      <m:r>
                        <a:rPr lang="pt-BR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]}−</m:t>
                      </m:r>
                      <m:d>
                        <m:dPr>
                          <m:begChr m:val="{"/>
                          <m:endChr m:val="]"/>
                          <m:ctrlP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pt-BR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pt-BR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pt-BR" sz="2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sup>
                          </m:sSup>
                          <m: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𝑅𝑇𝑙𝑛</m:t>
                          </m:r>
                          <m:d>
                            <m:dPr>
                              <m:ctrlP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pt-BR" sz="2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pt-BR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pt-BR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  <m:sup>
                          <m: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d>
                        <m:dPr>
                          <m:ctrlP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pt-BR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  <m:r>
                        <a:rPr lang="pt-BR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]}</m:t>
                      </m:r>
                    </m:oMath>
                  </m:oMathPara>
                </a14:m>
                <a:endParaRPr lang="pt-BR" sz="22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70" y="1743144"/>
                <a:ext cx="11366205" cy="4986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414670" y="2516502"/>
                <a:ext cx="4805917" cy="472822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p>
                        <m:sSupPr>
                          <m:ctrlPr>
                            <a:rPr lang="pt-BR" sz="2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pt-BR" sz="2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pt-B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pt-BR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pt-BR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sup>
                          </m:sSup>
                          <m: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pt-BR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pt-BR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sup>
                          </m:sSup>
                        </m:e>
                      </m:d>
                      <m:r>
                        <a:rPr lang="pt-BR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−{</m:t>
                      </m:r>
                      <m:r>
                        <a:rPr lang="pt-BR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  <m:sup>
                          <m: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  <m:sup>
                          <m: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pt-BR" sz="22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70" y="2516502"/>
                <a:ext cx="4805917" cy="472822"/>
              </a:xfrm>
              <a:prstGeom prst="rect">
                <a:avLst/>
              </a:prstGeom>
              <a:blipFill>
                <a:blip r:embed="rId4"/>
                <a:stretch>
                  <a:fillRect r="-508" b="-1168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414669" y="3264019"/>
                <a:ext cx="4805917" cy="472822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p>
                        <m:sSupPr>
                          <m:ctrlPr>
                            <a:rPr lang="pt-BR" sz="2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pt-BR" sz="2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pt-B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pt-BR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pt-BR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sup>
                          </m:sSup>
                          <m: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pt-BR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pt-BR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sup>
                          </m:sSup>
                        </m:e>
                      </m:d>
                      <m:r>
                        <a:rPr lang="pt-BR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−{</m:t>
                      </m:r>
                      <m:r>
                        <a:rPr lang="pt-BR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  <m:sup>
                          <m: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  <m:sup>
                          <m: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pt-BR" sz="22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69" y="3264019"/>
                <a:ext cx="4805917" cy="472822"/>
              </a:xfrm>
              <a:prstGeom prst="rect">
                <a:avLst/>
              </a:prstGeom>
              <a:blipFill>
                <a:blip r:embed="rId5"/>
                <a:stretch>
                  <a:fillRect r="-508" b="-1153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414669" y="4078981"/>
                <a:ext cx="6709146" cy="48846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p>
                        <m:sSupPr>
                          <m:ctrlPr>
                            <a:rPr lang="pt-BR" sz="2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pt-BR" sz="2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pt-B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pt-BR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pt-BR" sz="2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sup>
                          </m:sSup>
                          <m:r>
                            <a:rPr lang="pt-B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  <m:r>
                            <a:rPr lang="pt-B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)+</m:t>
                          </m:r>
                          <m:r>
                            <a:rPr lang="pt-B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pt-BR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pt-BR" sz="2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sup>
                          </m:sSup>
                          <m:r>
                            <a:rPr lang="pt-B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pt-B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pt-BR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−{</m:t>
                      </m:r>
                      <m:r>
                        <a:rPr lang="pt-BR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pt-BR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sup>
                          <m: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pt-BR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pt-BR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</m:t>
                      </m:r>
                      <m:r>
                        <a:rPr lang="pt-BR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pt-BR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sup>
                          <m:r>
                            <a:rPr lang="pt-B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pt-BR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pt-BR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)}</m:t>
                      </m:r>
                    </m:oMath>
                  </m:oMathPara>
                </a14:m>
                <a:endParaRPr lang="pt-BR" sz="22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69" y="4078981"/>
                <a:ext cx="6709146" cy="4884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/>
              <p:cNvSpPr/>
              <p:nvPr/>
            </p:nvSpPr>
            <p:spPr>
              <a:xfrm>
                <a:off x="333152" y="4911866"/>
                <a:ext cx="7247862" cy="4700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pt-BR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pt-BR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pt-BR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</m:t>
                        </m:r>
                        <m:r>
                          <a:rPr lang="pt-BR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pt-BR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</m:sub>
                    </m:sSub>
                    <m:sSup>
                      <m:sSupPr>
                        <m:ctrlPr>
                          <a:rPr lang="pt-B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</m:t>
                        </m:r>
                      </m:e>
                      <m:sup>
                        <m:r>
                          <a:rPr lang="pt-BR" sz="240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pt-BR" sz="2400" b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+RT{c</a:t>
                </a:r>
                <a14:m>
                  <m:oMath xmlns:m="http://schemas.openxmlformats.org/officeDocument/2006/math">
                    <m:r>
                      <a:rPr lang="pt-BR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𝑙𝑛</m:t>
                    </m:r>
                    <m:r>
                      <a:rPr lang="pt-BR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pt-BR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pt-B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𝑑𝑙𝑛</m:t>
                    </m:r>
                    <m:r>
                      <a:rPr lang="pt-BR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pt-B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a:rPr lang="pt-B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𝑎𝑙𝑛</m:t>
                    </m:r>
                    <m:r>
                      <a:rPr lang="pt-BR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pt-B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pt-B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𝑏𝑙𝑛</m:t>
                    </m:r>
                    <m:r>
                      <a:rPr lang="pt-BR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pt-B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pt-BR" sz="2400" b="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152" y="4911866"/>
                <a:ext cx="7247862" cy="470000"/>
              </a:xfrm>
              <a:prstGeom prst="rect">
                <a:avLst/>
              </a:prstGeom>
              <a:blipFill>
                <a:blip r:embed="rId7"/>
                <a:stretch>
                  <a:fillRect t="-9091" b="-28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/>
              <p:cNvSpPr/>
              <p:nvPr/>
            </p:nvSpPr>
            <p:spPr>
              <a:xfrm>
                <a:off x="333152" y="5726284"/>
                <a:ext cx="7247862" cy="4700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pt-BR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pt-BR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pt-BR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</m:t>
                        </m:r>
                        <m:r>
                          <a:rPr lang="pt-BR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pt-BR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</m:sub>
                    </m:sSub>
                    <m:sSup>
                      <m:sSupPr>
                        <m:ctrlPr>
                          <a:rPr lang="pt-B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</m:t>
                        </m:r>
                      </m:e>
                      <m:sup>
                        <m:r>
                          <a:rPr lang="pt-BR" sz="240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pt-BR" sz="2400" b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+RT{</a:t>
                </a:r>
                <a:r>
                  <a:rPr lang="pt-BR" sz="2400" b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pt-BR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𝒍𝒏</m:t>
                    </m:r>
                    <m:r>
                      <a:rPr lang="pt-BR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pt-BR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pt-BR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sub>
                    </m:sSub>
                    <m:r>
                      <a:rPr lang="pt-BR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pt-B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𝑑𝑙𝑛</m:t>
                    </m:r>
                    <m:r>
                      <a:rPr lang="pt-BR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pt-B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a:rPr lang="pt-B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𝑎𝑙𝑛</m:t>
                    </m:r>
                    <m:r>
                      <a:rPr lang="pt-BR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pt-B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pt-B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𝑏𝑙𝑛</m:t>
                    </m:r>
                    <m:r>
                      <a:rPr lang="pt-BR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pt-B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pt-BR" sz="2400" b="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Retâ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152" y="5726284"/>
                <a:ext cx="7247862" cy="470000"/>
              </a:xfrm>
              <a:prstGeom prst="rect">
                <a:avLst/>
              </a:prstGeom>
              <a:blipFill>
                <a:blip r:embed="rId8"/>
                <a:stretch>
                  <a:fillRect t="-9091" b="-28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ângulo 11"/>
              <p:cNvSpPr/>
              <p:nvPr/>
            </p:nvSpPr>
            <p:spPr>
              <a:xfrm>
                <a:off x="7708732" y="5776618"/>
                <a:ext cx="177311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pt-BR" b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c </a:t>
                </a:r>
                <a14:m>
                  <m:oMath xmlns:m="http://schemas.openxmlformats.org/officeDocument/2006/math">
                    <m:r>
                      <a:rPr lang="pt-BR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𝒍𝒏</m:t>
                    </m:r>
                    <m:r>
                      <a:rPr lang="pt-BR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pt-B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pt-B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sub>
                    </m:sSub>
                    <m:r>
                      <a:rPr lang="pt-BR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𝒍𝒏</m:t>
                    </m:r>
                    <m:r>
                      <a:rPr lang="pt-BR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pt-B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sub>
                      <m:sup>
                        <m:r>
                          <a:rPr lang="pt-B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p>
                    </m:sSubSup>
                    <m:r>
                      <a:rPr lang="pt-BR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12" name="Retâ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732" y="5776618"/>
                <a:ext cx="1773114" cy="369332"/>
              </a:xfrm>
              <a:prstGeom prst="rect">
                <a:avLst/>
              </a:prstGeom>
              <a:blipFill>
                <a:blip r:embed="rId9"/>
                <a:stretch>
                  <a:fillRect l="-3103" t="-13333" b="-2333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ângulo 12"/>
              <p:cNvSpPr/>
              <p:nvPr/>
            </p:nvSpPr>
            <p:spPr>
              <a:xfrm>
                <a:off x="8986777" y="5178861"/>
                <a:ext cx="2794098" cy="4060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𝒍𝒏</m:t>
                      </m:r>
                      <m:r>
                        <a:rPr lang="pt-BR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pt-B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pt-B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sub>
                        <m:sup>
                          <m:r>
                            <a:rPr lang="pt-B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p>
                      </m:sSubSup>
                      <m:r>
                        <a:rPr lang="pt-B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𝒍𝒏</m:t>
                      </m:r>
                      <m:r>
                        <a:rPr lang="pt-BR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pt-B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pt-B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  <m:sup>
                          <m:r>
                            <a:rPr lang="pt-B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sup>
                      </m:sSubSup>
                      <m:r>
                        <a:rPr lang="pt-BR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𝒍𝒏</m:t>
                      </m:r>
                      <m:r>
                        <a:rPr lang="pt-BR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pt-B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pt-BR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pt-B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sub>
                            <m:sup>
                              <m:r>
                                <a:rPr lang="pt-B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p>
                          </m:sSubSup>
                          <m:r>
                            <a:rPr lang="pt-B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pt-B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  <m:sup>
                          <m:r>
                            <a:rPr lang="pt-B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sup>
                      </m:sSub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3" name="Retâ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6777" y="5178861"/>
                <a:ext cx="2794098" cy="4060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tângulo 13"/>
          <p:cNvSpPr/>
          <p:nvPr/>
        </p:nvSpPr>
        <p:spPr>
          <a:xfrm>
            <a:off x="288680" y="0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3474668" y="1038794"/>
            <a:ext cx="70728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</a:rPr>
              <a:t>Relação entre atividade e o equilíbrio de uma reação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79901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226827" y="839603"/>
                <a:ext cx="7247862" cy="4700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pt-BR" sz="2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1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  <m:sub>
                            <m:r>
                              <a:rPr lang="pt-BR" sz="2400" b="1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𝐫</m:t>
                            </m:r>
                          </m:sub>
                        </m:sSub>
                        <m:r>
                          <a:rPr lang="pt-BR" sz="24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𝐆</m:t>
                        </m:r>
                        <m:r>
                          <a:rPr lang="pt-BR" sz="24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pt-BR" sz="24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pt-BR" sz="24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𝐫</m:t>
                        </m:r>
                      </m:sub>
                    </m:sSub>
                    <m:sSup>
                      <m:sSupPr>
                        <m:ctrlPr>
                          <a:rPr lang="pt-BR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4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𝐆</m:t>
                        </m:r>
                      </m:e>
                      <m:sup>
                        <m:r>
                          <a:rPr lang="pt-BR" sz="24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pt-BR" sz="2400" b="1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+RT {c</a:t>
                </a:r>
                <a14:m>
                  <m:oMath xmlns:m="http://schemas.openxmlformats.org/officeDocument/2006/math">
                    <m:r>
                      <a:rPr lang="pt-BR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𝑙𝑛</m:t>
                    </m:r>
                    <m:r>
                      <a:rPr lang="pt-BR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pt-BR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pt-B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𝑑𝑙𝑛</m:t>
                    </m:r>
                    <m:r>
                      <a:rPr lang="pt-BR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pt-B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a:rPr lang="pt-B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𝑎𝑙𝑛</m:t>
                    </m:r>
                    <m:r>
                      <a:rPr lang="pt-BR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pt-B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pt-B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𝑏𝑙𝑛</m:t>
                    </m:r>
                    <m:r>
                      <a:rPr lang="pt-BR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pt-B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pt-BR" sz="2400" b="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827" y="839603"/>
                <a:ext cx="7247862" cy="470000"/>
              </a:xfrm>
              <a:prstGeom prst="rect">
                <a:avLst/>
              </a:prstGeom>
              <a:blipFill>
                <a:blip r:embed="rId2"/>
                <a:stretch>
                  <a:fillRect t="-9091" b="-28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7878855" y="736794"/>
                <a:ext cx="177311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pt-BR" b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c </a:t>
                </a:r>
                <a14:m>
                  <m:oMath xmlns:m="http://schemas.openxmlformats.org/officeDocument/2006/math">
                    <m:r>
                      <a:rPr lang="pt-BR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𝒍𝒏</m:t>
                    </m:r>
                    <m:r>
                      <a:rPr lang="pt-BR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pt-B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pt-B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sub>
                    </m:sSub>
                    <m:r>
                      <a:rPr lang="pt-BR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𝒍𝒏</m:t>
                    </m:r>
                    <m:r>
                      <a:rPr lang="pt-BR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pt-B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sub>
                      <m:sup>
                        <m:r>
                          <a:rPr lang="pt-B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p>
                    </m:sSubSup>
                    <m:r>
                      <a:rPr lang="pt-BR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8855" y="736794"/>
                <a:ext cx="1773114" cy="369332"/>
              </a:xfrm>
              <a:prstGeom prst="rect">
                <a:avLst/>
              </a:prstGeom>
              <a:blipFill>
                <a:blip r:embed="rId3"/>
                <a:stretch>
                  <a:fillRect l="-2749" t="-13333" b="-2333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7878855" y="1243739"/>
                <a:ext cx="2794098" cy="4060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𝒍𝒏</m:t>
                      </m:r>
                      <m:r>
                        <a:rPr lang="pt-BR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pt-B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pt-B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sub>
                        <m:sup>
                          <m:r>
                            <a:rPr lang="pt-B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p>
                      </m:sSubSup>
                      <m:r>
                        <a:rPr lang="pt-B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𝒍𝒏</m:t>
                      </m:r>
                      <m:r>
                        <a:rPr lang="pt-BR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pt-B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pt-B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  <m:sup>
                          <m:r>
                            <a:rPr lang="pt-B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sup>
                      </m:sSubSup>
                      <m:r>
                        <a:rPr lang="pt-BR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𝒍𝒏</m:t>
                      </m:r>
                      <m:r>
                        <a:rPr lang="pt-BR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pt-B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pt-BR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pt-B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sub>
                            <m:sup>
                              <m:r>
                                <a:rPr lang="pt-B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p>
                          </m:sSubSup>
                          <m:r>
                            <a:rPr lang="pt-B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pt-B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  <m:sup>
                          <m:r>
                            <a:rPr lang="pt-B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sup>
                      </m:sSub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8855" y="1243739"/>
                <a:ext cx="2794098" cy="4060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226827" y="1651221"/>
                <a:ext cx="3310123" cy="79028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pt-BR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pt-BR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pt-BR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</m:t>
                        </m:r>
                        <m:r>
                          <a:rPr lang="pt-BR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pt-BR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</m:sub>
                    </m:sSub>
                    <m:sSup>
                      <m:sSupPr>
                        <m:ctrlPr>
                          <a:rPr lang="pt-B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</m:t>
                        </m:r>
                      </m:e>
                      <m:sup>
                        <m:r>
                          <a:rPr lang="pt-BR" sz="240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pt-BR" sz="2400" b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+RT</a:t>
                </a:r>
                <a:r>
                  <a:rPr lang="pt-BR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B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𝒍𝒏</m:t>
                    </m:r>
                    <m:r>
                      <a:rPr lang="pt-B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pt-BR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pt-BR" sz="2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bSup>
                              <m:sSubSupPr>
                                <m:ctrlPr>
                                  <a:rPr lang="pt-BR" sz="2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pt-BR" sz="2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sub>
                              <m:sup>
                                <m:r>
                                  <a:rPr lang="pt-BR" sz="2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sup>
                            </m:sSubSup>
                            <m:r>
                              <a:rPr lang="pt-BR" sz="2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pt-BR" sz="2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sub>
                          <m:sup>
                            <m:r>
                              <a:rPr lang="pt-BR" sz="2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𝒅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pt-BR" sz="2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bSup>
                              <m:sSubSupPr>
                                <m:ctrlPr>
                                  <a:rPr lang="pt-BR" sz="2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pt-BR" sz="2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sub>
                              <m:sup>
                                <m:r>
                                  <a:rPr lang="pt-BR" sz="2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sup>
                            </m:sSubSup>
                            <m:r>
                              <a:rPr lang="pt-BR" sz="2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pt-BR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sub>
                          <m:sup>
                            <m:r>
                              <a:rPr lang="pt-BR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sup>
                        </m:sSubSup>
                      </m:den>
                    </m:f>
                  </m:oMath>
                </a14:m>
                <a:endParaRPr lang="pt-BR" sz="2400" b="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827" y="1651221"/>
                <a:ext cx="3310123" cy="7902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3850758" y="1651221"/>
                <a:ext cx="1587500" cy="96943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𝑸</m:t>
                      </m:r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pt-BR" sz="2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pt-BR" sz="2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sz="2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pt-BR" sz="2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sub>
                                <m:sup>
                                  <m:r>
                                    <a:rPr lang="pt-BR" sz="2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sup>
                              </m:sSubSup>
                              <m:r>
                                <a:rPr lang="pt-BR" sz="2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pt-BR" sz="2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sub>
                            <m:sup>
                              <m:r>
                                <a:rPr lang="pt-BR" sz="2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pt-BR" sz="2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pt-BR" sz="2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sz="2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pt-BR" sz="2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sub>
                                <m:sup>
                                  <m:r>
                                    <a:rPr lang="pt-BR" sz="2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p>
                              </m:sSubSup>
                              <m:r>
                                <a:rPr lang="pt-BR" sz="2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pt-BR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  <m:sup>
                              <m:r>
                                <a:rPr lang="pt-BR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pt-BR" sz="2400" b="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0758" y="1651221"/>
                <a:ext cx="1587500" cy="9694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214127" y="2559271"/>
                <a:ext cx="3310123" cy="79028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pt-BR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pt-BR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pt-BR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</m:t>
                        </m:r>
                        <m:r>
                          <a:rPr lang="pt-BR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pt-BR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</m:sub>
                    </m:sSub>
                    <m:sSup>
                      <m:sSupPr>
                        <m:ctrlPr>
                          <a:rPr lang="pt-B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</m:t>
                        </m:r>
                      </m:e>
                      <m:sup>
                        <m:r>
                          <a:rPr lang="pt-BR" sz="240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pt-BR" sz="2400" b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+RT</a:t>
                </a:r>
                <a:r>
                  <a:rPr lang="pt-BR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B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𝒍𝒏</m:t>
                    </m:r>
                    <m:r>
                      <a:rPr lang="pt-B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pt-BR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pt-BR" sz="2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bSup>
                              <m:sSubSupPr>
                                <m:ctrlPr>
                                  <a:rPr lang="pt-BR" sz="2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pt-BR" sz="2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sub>
                              <m:sup>
                                <m:r>
                                  <a:rPr lang="pt-BR" sz="2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sup>
                            </m:sSubSup>
                            <m:r>
                              <a:rPr lang="pt-BR" sz="2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pt-BR" sz="2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sub>
                          <m:sup>
                            <m:r>
                              <a:rPr lang="pt-BR" sz="2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𝒅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pt-BR" sz="2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bSup>
                              <m:sSubSupPr>
                                <m:ctrlPr>
                                  <a:rPr lang="pt-BR" sz="2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pt-BR" sz="2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sub>
                              <m:sup>
                                <m:r>
                                  <a:rPr lang="pt-BR" sz="2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sup>
                            </m:sSubSup>
                            <m:r>
                              <a:rPr lang="pt-BR" sz="2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pt-BR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sub>
                          <m:sup>
                            <m:r>
                              <a:rPr lang="pt-BR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sup>
                        </m:sSubSup>
                      </m:den>
                    </m:f>
                  </m:oMath>
                </a14:m>
                <a:endParaRPr lang="pt-BR" sz="2400" b="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27" y="2559271"/>
                <a:ext cx="3310123" cy="79028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/>
              <p:cNvSpPr/>
              <p:nvPr/>
            </p:nvSpPr>
            <p:spPr>
              <a:xfrm>
                <a:off x="188727" y="3518121"/>
                <a:ext cx="3310123" cy="4700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pt-BR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pt-BR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pt-BR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</m:t>
                        </m:r>
                        <m:r>
                          <a:rPr lang="pt-BR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pt-BR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</m:sub>
                    </m:sSub>
                    <m:sSup>
                      <m:sSupPr>
                        <m:ctrlPr>
                          <a:rPr lang="pt-B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</m:t>
                        </m:r>
                      </m:e>
                      <m:sup>
                        <m:r>
                          <a:rPr lang="pt-BR" sz="240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pt-BR" sz="2400" b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+RT</a:t>
                </a:r>
                <a:r>
                  <a:rPr lang="pt-BR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B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𝒍𝒏</m:t>
                    </m:r>
                    <m:r>
                      <a:rPr lang="pt-B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endParaRPr lang="pt-BR" sz="2400" b="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27" y="3518121"/>
                <a:ext cx="3310123" cy="470000"/>
              </a:xfrm>
              <a:prstGeom prst="rect">
                <a:avLst/>
              </a:prstGeom>
              <a:blipFill>
                <a:blip r:embed="rId8"/>
                <a:stretch>
                  <a:fillRect l="-552" t="-10390" b="-2727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tângulo 9"/>
          <p:cNvSpPr/>
          <p:nvPr/>
        </p:nvSpPr>
        <p:spPr>
          <a:xfrm>
            <a:off x="5565586" y="1861695"/>
            <a:ext cx="23592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Quociente de reação </a:t>
            </a:r>
            <a:endParaRPr lang="pt-B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/>
              <p:cNvSpPr/>
              <p:nvPr/>
            </p:nvSpPr>
            <p:spPr>
              <a:xfrm>
                <a:off x="234801" y="4584923"/>
                <a:ext cx="3310123" cy="4700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pt-BR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pt-BR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pt-BR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</m:t>
                        </m:r>
                        <m:r>
                          <a:rPr lang="pt-BR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pt-BR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</m:sub>
                    </m:sSub>
                    <m:sSup>
                      <m:sSupPr>
                        <m:ctrlPr>
                          <a:rPr lang="pt-B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</m:t>
                        </m:r>
                      </m:e>
                      <m:sup>
                        <m:r>
                          <a:rPr lang="pt-BR" sz="240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pt-BR" sz="2400" b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+RT</a:t>
                </a:r>
                <a:r>
                  <a:rPr lang="pt-BR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B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𝒍𝒏</m:t>
                    </m:r>
                    <m:r>
                      <a:rPr lang="pt-B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endParaRPr lang="pt-BR" sz="2400" b="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Retâ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01" y="4584923"/>
                <a:ext cx="3310123" cy="470000"/>
              </a:xfrm>
              <a:prstGeom prst="rect">
                <a:avLst/>
              </a:prstGeom>
              <a:blipFill>
                <a:blip r:embed="rId9"/>
                <a:stretch>
                  <a:fillRect l="-552" t="-10390" b="-2727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ângulo 11"/>
              <p:cNvSpPr/>
              <p:nvPr/>
            </p:nvSpPr>
            <p:spPr>
              <a:xfrm>
                <a:off x="4152013" y="4238477"/>
                <a:ext cx="3772787" cy="1142236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𝑲</m:t>
                      </m:r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pt-B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sSubSup>
                                        <m:sSubSupPr>
                                          <m:ctrlPr>
                                            <a:rPr lang="pt-BR" sz="2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pt-BR" sz="2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𝒂</m:t>
                                          </m:r>
                                        </m:e>
                                        <m:sub>
                                          <m:r>
                                            <a:rPr lang="pt-BR" sz="2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𝑪</m:t>
                                          </m:r>
                                        </m:sub>
                                        <m:sup>
                                          <m:r>
                                            <a:rPr lang="pt-BR" sz="2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𝒄</m:t>
                                          </m:r>
                                        </m:sup>
                                      </m:sSubSup>
                                      <m:r>
                                        <a:rPr lang="pt-B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e>
                                    <m:sub>
                                      <m:r>
                                        <a:rPr lang="pt-B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𝑫</m:t>
                                      </m:r>
                                    </m:sub>
                                    <m:sup>
                                      <m:r>
                                        <a:rPr lang="pt-B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𝒅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pt-B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sSubSup>
                                        <m:sSubSupPr>
                                          <m:ctrlPr>
                                            <a:rPr lang="pt-BR" sz="2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pt-BR" sz="2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𝒂</m:t>
                                          </m:r>
                                        </m:e>
                                        <m:sub>
                                          <m:r>
                                            <a:rPr lang="pt-BR" sz="2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𝑨</m:t>
                                          </m:r>
                                        </m:sub>
                                        <m:sup>
                                          <m:r>
                                            <a:rPr lang="pt-BR" sz="2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𝒂</m:t>
                                          </m:r>
                                        </m:sup>
                                      </m:sSubSup>
                                      <m:r>
                                        <a:rPr lang="pt-B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e>
                                    <m:sub>
                                      <m:r>
                                        <a:rPr lang="pt-B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𝑩</m:t>
                                      </m:r>
                                    </m:sub>
                                    <m:sup>
                                      <m:r>
                                        <a:rPr lang="pt-B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𝒃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𝒆𝒒𝒖𝒊𝒍𝒊𝒃𝒓𝒊𝒐</m:t>
                          </m:r>
                          <m:r>
                            <a:rPr lang="pt-BR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pt-BR" sz="2400" b="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Retâ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013" y="4238477"/>
                <a:ext cx="3772787" cy="114223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ângulo 12"/>
              <p:cNvSpPr/>
              <p:nvPr/>
            </p:nvSpPr>
            <p:spPr>
              <a:xfrm>
                <a:off x="188727" y="5492973"/>
                <a:ext cx="3310123" cy="4700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pt-BR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pt-BR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</m:sub>
                    </m:sSub>
                    <m:sSup>
                      <m:sSupPr>
                        <m:ctrlPr>
                          <a:rPr lang="pt-B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</m:t>
                        </m:r>
                      </m:e>
                      <m:sup>
                        <m:r>
                          <a:rPr lang="pt-BR" sz="240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pt-BR" sz="2400" b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+RT</a:t>
                </a:r>
                <a:r>
                  <a:rPr lang="pt-BR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B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𝒍𝒏</m:t>
                    </m:r>
                    <m:r>
                      <a:rPr lang="pt-BR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endParaRPr lang="pt-BR" sz="2400" b="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tâ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27" y="5492973"/>
                <a:ext cx="3310123" cy="470000"/>
              </a:xfrm>
              <a:prstGeom prst="rect">
                <a:avLst/>
              </a:prstGeom>
              <a:blipFill>
                <a:blip r:embed="rId11"/>
                <a:stretch>
                  <a:fillRect l="-552" t="-10390" b="-2727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ângulo 13"/>
              <p:cNvSpPr/>
              <p:nvPr/>
            </p:nvSpPr>
            <p:spPr>
              <a:xfrm>
                <a:off x="234801" y="6244313"/>
                <a:ext cx="3310123" cy="4700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</m:sub>
                    </m:sSub>
                    <m:sSup>
                      <m:sSupPr>
                        <m:ctrlPr>
                          <a:rPr lang="pt-B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</m:t>
                        </m:r>
                      </m:e>
                      <m:sup>
                        <m:r>
                          <a:rPr lang="pt-BR" sz="240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  <m:r>
                      <a:rPr lang="pt-BR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</m:oMath>
                </a14:m>
                <a:r>
                  <a:rPr lang="pt-BR" sz="2400" b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RT</a:t>
                </a:r>
                <a:r>
                  <a:rPr lang="pt-BR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B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𝒍𝒏</m:t>
                    </m:r>
                    <m:r>
                      <a:rPr lang="pt-BR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endParaRPr lang="pt-BR" sz="2400" b="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tâ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01" y="6244313"/>
                <a:ext cx="3310123" cy="470000"/>
              </a:xfrm>
              <a:prstGeom prst="rect">
                <a:avLst/>
              </a:prstGeom>
              <a:blipFill>
                <a:blip r:embed="rId12"/>
                <a:stretch>
                  <a:fillRect l="-552" t="-10390" b="-2727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tângulo 14"/>
          <p:cNvSpPr/>
          <p:nvPr/>
        </p:nvSpPr>
        <p:spPr>
          <a:xfrm>
            <a:off x="77562" y="-91410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</p:spTree>
    <p:extLst>
      <p:ext uri="{BB962C8B-B14F-4D97-AF65-F5344CB8AC3E}">
        <p14:creationId xmlns:p14="http://schemas.microsoft.com/office/powerpoint/2010/main" val="369971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3779603"/>
            <a:ext cx="12192000" cy="16730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A distribuição de </a:t>
            </a:r>
            <a:r>
              <a:rPr lang="pt-BR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ions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sódio através de uma membrana é de 10 </a:t>
            </a:r>
            <a:r>
              <a:rPr lang="pt-BR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mmol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dm</a:t>
            </a:r>
            <a:r>
              <a:rPr lang="pt-BR" sz="2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dentro da célula e 140 </a:t>
            </a:r>
            <a:r>
              <a:rPr lang="pt-BR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mmol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dm</a:t>
            </a:r>
            <a:r>
              <a:rPr lang="pt-BR" sz="2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fora da célula. No equilíbrio, as concentrações dentro e fora são iguais. Qual é a energia livre de Gibbs através da membrana a 37 °C, ou seja qual a variação de energia de Gibbs do processo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0" y="1344505"/>
                <a:ext cx="12192000" cy="228626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342900" lvl="0" indent="-342900" algn="just">
                  <a:lnSpc>
                    <a:spcPct val="107000"/>
                  </a:lnSpc>
                  <a:spcAft>
                    <a:spcPts val="0"/>
                  </a:spcAft>
                  <a:buFont typeface="+mj-lt"/>
                  <a:buAutoNum type="arabicPeriod"/>
                </a:pPr>
                <a:r>
                  <a:rPr lang="pt-BR" sz="24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 </a:t>
                </a:r>
                <a:r>
                  <a:rPr lang="pt-BR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energia de Gibbs padrão </a:t>
                </a:r>
                <a:r>
                  <a:rPr lang="pt-BR" sz="24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para a hidrolise do ATP a ADP é de </a:t>
                </a:r>
                <a:r>
                  <a:rPr lang="pt-BR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-31kJmol-1</a:t>
                </a:r>
                <a:r>
                  <a:rPr lang="pt-BR" sz="24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Qual é a energia de Gibbs para a reação anterior a 37°C no qual as concentrações de ATP, ADP e </a:t>
                </a:r>
                <a:r>
                  <a:rPr lang="pt-BR" sz="2400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Pi</a:t>
                </a:r>
                <a:r>
                  <a:rPr lang="pt-BR" sz="24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são todas iguais a:  ATP</a:t>
                </a:r>
                <a:r>
                  <a:rPr lang="pt-BR" sz="24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ADP + </a:t>
                </a:r>
                <a:r>
                  <a:rPr lang="pt-BR" sz="2400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Pi</a:t>
                </a:r>
                <a:r>
                  <a:rPr lang="pt-BR" sz="24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 </a:t>
                </a:r>
                <a14:m>
                  <m:oMath xmlns:m="http://schemas.openxmlformats.org/officeDocument/2006/math">
                    <m:r>
                      <a:rPr lang="pt-BR" sz="24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     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𝑄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lang="pt-BR" sz="2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pt-BR" sz="24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pt-BR" sz="24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𝐴𝐷𝑃</m:t>
                            </m:r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pt-BR" sz="24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pt-BR" sz="24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𝑃𝑖</m:t>
                            </m:r>
                          </m:e>
                        </m:d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pt-BR" sz="24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pt-BR" sz="2400" b="0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ATP</m:t>
                            </m:r>
                          </m:e>
                        </m:d>
                      </m:den>
                    </m:f>
                  </m:oMath>
                </a14:m>
                <a:endParaRPr lang="pt-BR" sz="2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742950" lvl="1" indent="-285750" algn="just">
                  <a:lnSpc>
                    <a:spcPct val="107000"/>
                  </a:lnSpc>
                  <a:spcAft>
                    <a:spcPts val="0"/>
                  </a:spcAft>
                  <a:buFont typeface="+mj-lt"/>
                  <a:buAutoNum type="alphaLcPeriod"/>
                </a:pPr>
                <a:r>
                  <a:rPr lang="pt-BR" sz="24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 mmoldm</a:t>
                </a:r>
                <a:r>
                  <a:rPr lang="pt-BR" sz="2400" baseline="30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-3</a:t>
                </a:r>
                <a:endParaRPr lang="pt-BR" sz="2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742950" lvl="1" indent="-285750" algn="just">
                  <a:lnSpc>
                    <a:spcPct val="107000"/>
                  </a:lnSpc>
                  <a:spcAft>
                    <a:spcPts val="800"/>
                  </a:spcAft>
                  <a:buFont typeface="+mj-lt"/>
                  <a:buAutoNum type="alphaLcPeriod"/>
                </a:pPr>
                <a:r>
                  <a:rPr lang="pt-BR" sz="24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 </a:t>
                </a:r>
                <a:r>
                  <a:rPr lang="pt-BR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μ</a:t>
                </a:r>
                <a:r>
                  <a:rPr lang="pt-BR" sz="24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moldm</a:t>
                </a:r>
                <a:r>
                  <a:rPr lang="pt-BR" sz="2400" baseline="30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-3</a:t>
                </a:r>
                <a:r>
                  <a:rPr lang="pt-BR" sz="24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pt-BR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44505"/>
                <a:ext cx="12192000" cy="2286267"/>
              </a:xfrm>
              <a:prstGeom prst="rect">
                <a:avLst/>
              </a:prstGeom>
              <a:blipFill>
                <a:blip r:embed="rId6"/>
                <a:stretch>
                  <a:fillRect l="-800" t="-2400" r="-750" b="-50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tângulo 3"/>
          <p:cNvSpPr/>
          <p:nvPr/>
        </p:nvSpPr>
        <p:spPr>
          <a:xfrm>
            <a:off x="77562" y="-91410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234801" y="5624912"/>
                <a:ext cx="3310123" cy="4700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pt-BR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pt-BR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pt-BR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</m:t>
                        </m:r>
                        <m:r>
                          <a:rPr lang="pt-BR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pt-BR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</m:sub>
                    </m:sSub>
                    <m:sSup>
                      <m:sSupPr>
                        <m:ctrlPr>
                          <a:rPr lang="pt-B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</m:t>
                        </m:r>
                      </m:e>
                      <m:sup>
                        <m:r>
                          <a:rPr lang="pt-BR" sz="240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pt-BR" sz="2400" b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+RT</a:t>
                </a:r>
                <a:r>
                  <a:rPr lang="pt-BR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B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𝒍𝒏</m:t>
                    </m:r>
                    <m:r>
                      <a:rPr lang="pt-B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endParaRPr lang="pt-BR" sz="2400" b="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01" y="5624912"/>
                <a:ext cx="3310123" cy="470000"/>
              </a:xfrm>
              <a:prstGeom prst="rect">
                <a:avLst/>
              </a:prstGeom>
              <a:blipFill>
                <a:blip r:embed="rId2"/>
                <a:stretch>
                  <a:fillRect l="-552" t="-10390" b="-2727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234801" y="6244313"/>
                <a:ext cx="3310123" cy="4700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</m:sub>
                    </m:sSub>
                    <m:sSup>
                      <m:sSupPr>
                        <m:ctrlPr>
                          <a:rPr lang="pt-B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</m:t>
                        </m:r>
                      </m:e>
                      <m:sup>
                        <m:r>
                          <a:rPr lang="pt-BR" sz="240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  <m:r>
                      <a:rPr lang="pt-BR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</m:oMath>
                </a14:m>
                <a:r>
                  <a:rPr lang="pt-BR" sz="2400" b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RT</a:t>
                </a:r>
                <a:r>
                  <a:rPr lang="pt-BR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B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𝒍𝒏</m:t>
                    </m:r>
                    <m:r>
                      <a:rPr lang="pt-BR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endParaRPr lang="pt-BR" sz="2400" b="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01" y="6244313"/>
                <a:ext cx="3310123" cy="470000"/>
              </a:xfrm>
              <a:prstGeom prst="rect">
                <a:avLst/>
              </a:prstGeom>
              <a:blipFill>
                <a:blip r:embed="rId3"/>
                <a:stretch>
                  <a:fillRect l="-552" t="-10390" b="-2727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3795823" y="6209880"/>
                <a:ext cx="3010043" cy="50443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823" y="6209880"/>
                <a:ext cx="3010043" cy="504433"/>
              </a:xfrm>
              <a:prstGeom prst="rect">
                <a:avLst/>
              </a:prstGeom>
              <a:blipFill>
                <a:blip r:embed="rId4"/>
                <a:stretch>
                  <a:fillRect b="-975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25775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188721" y="1059175"/>
                <a:ext cx="3160529" cy="4700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sSup>
                        <m:sSup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t-BR" sz="2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</m:t>
                          </m:r>
                        </m:e>
                        <m:sup>
                          <m:r>
                            <a:rPr lang="pt-BR" sz="240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pt-BR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</m:t>
                          </m:r>
                          <m:r>
                            <a:rPr lang="pt-BR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pt-BR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</m:oMath>
                  </m:oMathPara>
                </a14:m>
                <a:endParaRPr lang="pt-BR" sz="2400" b="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21" y="1059175"/>
                <a:ext cx="3160529" cy="4700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188720" y="1651021"/>
                <a:ext cx="3755959" cy="4700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</m:sub>
                    </m:sSub>
                    <m:sSup>
                      <m:sSup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pt-BR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  <m:r>
                      <a:rPr lang="pt-BR" sz="24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t-BR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  <m:r>
                          <a:rPr lang="pt-BR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</m:sub>
                    </m:sSub>
                    <m:sSup>
                      <m:sSup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pt-BR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  <m:r>
                      <a:rPr lang="pt-BR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</m:oMath>
                </a14:m>
                <a:r>
                  <a:rPr lang="pt-BR" sz="2400" b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RT</a:t>
                </a:r>
                <a:r>
                  <a:rPr lang="pt-BR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B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𝒍𝒏</m:t>
                    </m:r>
                    <m:r>
                      <a:rPr lang="pt-BR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endParaRPr lang="pt-BR" sz="2400" b="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20" y="1651021"/>
                <a:ext cx="3755959" cy="470000"/>
              </a:xfrm>
              <a:prstGeom prst="rect">
                <a:avLst/>
              </a:prstGeom>
              <a:blipFill>
                <a:blip r:embed="rId3"/>
                <a:stretch>
                  <a:fillRect l="-487" t="-10390" b="-2727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202896" y="2324418"/>
                <a:ext cx="3093189" cy="840486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sup>
                          </m:sSup>
                        </m:num>
                        <m:den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𝑅𝑇</m:t>
                          </m:r>
                        </m:den>
                      </m:f>
                      <m:r>
                        <a:rPr lang="pt-B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sup>
                          </m:sSup>
                        </m:num>
                        <m:den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pt-B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ln</m:t>
                      </m:r>
                      <m:r>
                        <a:rPr lang="pt-B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pt-BR" sz="2400" b="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96" y="2324418"/>
                <a:ext cx="3093189" cy="8404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227710" y="3327418"/>
                <a:ext cx="3093189" cy="903324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sup>
                          </m:sSup>
                        </m:num>
                        <m:den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sSub>
                            <m:sSubPr>
                              <m:ctrlP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pt-B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sup>
                          </m:sSup>
                        </m:num>
                        <m:den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pt-B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ln</m:t>
                      </m:r>
                      <m:r>
                        <a:rPr lang="pt-B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pt-BR" sz="2400" b="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710" y="3327418"/>
                <a:ext cx="3093189" cy="9033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231250" y="4404856"/>
                <a:ext cx="3093189" cy="903324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sup>
                          </m:sSup>
                        </m:num>
                        <m:den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sSub>
                            <m:sSubPr>
                              <m:ctrlP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pt-B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sup>
                          </m:sSup>
                        </m:num>
                        <m:den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pt-B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ln</m:t>
                      </m:r>
                      <m:r>
                        <a:rPr lang="pt-B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pt-BR" sz="2400" b="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250" y="4404856"/>
                <a:ext cx="3093189" cy="9033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4646429" y="1139364"/>
                <a:ext cx="7293935" cy="96879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pt-BR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32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pt-BR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  <m:sSup>
                          <m:sSupPr>
                            <m:ctrlP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pt-BR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°</m:t>
                            </m:r>
                          </m:sup>
                        </m:sSup>
                      </m:num>
                      <m:den>
                        <m:r>
                          <a:rPr lang="pt-BR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sSub>
                          <m:sSubPr>
                            <m:ctrlPr>
                              <a:rPr lang="pt-BR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pt-BR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pt-BR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pt-BR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pt-BR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  <m:sSup>
                          <m:sSupPr>
                            <m:ctrlP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lang="pt-BR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°</m:t>
                            </m:r>
                          </m:sup>
                        </m:sSup>
                      </m:num>
                      <m:den>
                        <m:r>
                          <a:rPr lang="pt-BR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pt-BR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pt-BR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pt-BR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32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pt-BR" sz="32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r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pt-BR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pt-BR" sz="32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pt-BR" sz="32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°</m:t>
                                </m:r>
                              </m:sup>
                            </m:sSup>
                          </m:num>
                          <m:den>
                            <m: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pt-BR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pt-BR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  <m:r>
                          <a:rPr lang="pt-BR" sz="3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pt-BR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32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pt-BR" sz="32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r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pt-BR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pt-BR" sz="32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</m:e>
                              <m:sup>
                                <m:r>
                                  <a:rPr lang="pt-BR" sz="32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°</m:t>
                                </m:r>
                              </m:sup>
                            </m:sSup>
                          </m:num>
                          <m:den>
                            <m: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den>
                        </m:f>
                      </m:e>
                    </m:d>
                    <m:r>
                      <a:rPr lang="pt-BR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t-BR" sz="2400" b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4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ln</m:t>
                    </m:r>
                    <m:r>
                      <a:rPr lang="pt-BR" sz="24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pt-BR" sz="24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ln</m:t>
                    </m:r>
                    <m:r>
                      <a:rPr lang="pt-BR" sz="24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pt-BR" sz="2400" b="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6429" y="1139364"/>
                <a:ext cx="7293935" cy="96879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4646429" y="2429447"/>
                <a:ext cx="6390168" cy="96879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pt-BR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32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pt-BR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  <m:sSup>
                          <m:sSupPr>
                            <m:ctrlP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pt-BR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°</m:t>
                            </m:r>
                          </m:sup>
                        </m:sSup>
                      </m:num>
                      <m:den>
                        <m:r>
                          <a:rPr lang="pt-BR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sSub>
                          <m:sSubPr>
                            <m:ctrlPr>
                              <a:rPr lang="pt-BR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pt-BR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pt-BR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pt-BR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pt-BR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  <m:sSup>
                          <m:sSupPr>
                            <m:ctrlP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lang="pt-BR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°</m:t>
                            </m:r>
                          </m:sup>
                        </m:sSup>
                      </m:num>
                      <m:den>
                        <m:r>
                          <a:rPr lang="pt-BR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pt-BR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pt-BR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pt-BR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32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pt-BR" sz="32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r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pt-BR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pt-BR" sz="32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pt-BR" sz="32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°</m:t>
                                </m:r>
                              </m:sup>
                            </m:sSup>
                          </m:num>
                          <m:den>
                            <m: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pt-BR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pt-BR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  <m:r>
                          <a:rPr lang="pt-BR" sz="3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pt-BR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32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pt-BR" sz="32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r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pt-BR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pt-BR" sz="32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</m:e>
                              <m:sup>
                                <m:r>
                                  <a:rPr lang="pt-BR" sz="32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°</m:t>
                                </m:r>
                              </m:sup>
                            </m:sSup>
                          </m:num>
                          <m:den>
                            <m: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den>
                        </m:f>
                      </m:e>
                    </m:d>
                    <m:r>
                      <a:rPr lang="pt-BR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t-BR" sz="2400" b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2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ln</m:t>
                    </m:r>
                    <m:f>
                      <m:fPr>
                        <m:ctrlPr>
                          <a:rPr lang="pt-BR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pt-BR" sz="2400" b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6429" y="2429447"/>
                <a:ext cx="6390168" cy="96879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ector reto 8"/>
          <p:cNvCxnSpPr/>
          <p:nvPr/>
        </p:nvCxnSpPr>
        <p:spPr>
          <a:xfrm flipV="1">
            <a:off x="6241317" y="2531709"/>
            <a:ext cx="423393" cy="668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flipV="1">
            <a:off x="9069575" y="2584052"/>
            <a:ext cx="318553" cy="6163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/>
              <p:cNvSpPr/>
              <p:nvPr/>
            </p:nvSpPr>
            <p:spPr>
              <a:xfrm>
                <a:off x="4681870" y="3602574"/>
                <a:ext cx="4036829" cy="96879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pt-BR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pt-BR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  <m:sSup>
                          <m:sSupPr>
                            <m:ctrlP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pt-BR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°</m:t>
                            </m:r>
                          </m:sup>
                        </m:sSup>
                      </m:num>
                      <m:den>
                        <m:r>
                          <a:rPr lang="pt-BR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sSub>
                          <m:sSubPr>
                            <m:ctrlP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pt-BR" sz="32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pt-BR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pt-BR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  <m:sSup>
                          <m:sSupPr>
                            <m:ctrlP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pt-BR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°</m:t>
                            </m:r>
                          </m:sup>
                        </m:sSup>
                      </m:num>
                      <m:den>
                        <m:r>
                          <a:rPr lang="pt-BR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sSub>
                          <m:sSubPr>
                            <m:ctrlP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pt-BR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t-BR" sz="2400" b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2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ln</m:t>
                    </m:r>
                    <m:f>
                      <m:fPr>
                        <m:ctrlPr>
                          <a:rPr lang="pt-BR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pt-BR" sz="2400" b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Retâ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1870" y="3602574"/>
                <a:ext cx="4036829" cy="96879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ângulo 11"/>
              <p:cNvSpPr/>
              <p:nvPr/>
            </p:nvSpPr>
            <p:spPr>
              <a:xfrm>
                <a:off x="4657046" y="4676465"/>
                <a:ext cx="4901610" cy="963212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pt-BR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pt-BR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  <m:sSup>
                          <m:sSupPr>
                            <m:ctrlP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pt-BR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°</m:t>
                            </m:r>
                          </m:sup>
                        </m:sSup>
                      </m:num>
                      <m:den>
                        <m:r>
                          <a:rPr lang="pt-BR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pt-BR" sz="32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pt-BR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t-BR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pt-BR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pt-BR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  <m:r>
                          <a:rPr lang="pt-BR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pt-BR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pt-BR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pt-BR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t-BR" sz="2400" b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2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ln</m:t>
                    </m:r>
                    <m:f>
                      <m:fPr>
                        <m:ctrlPr>
                          <a:rPr lang="pt-BR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pt-BR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pt-BR" sz="2400" b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Retâ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7046" y="4676465"/>
                <a:ext cx="4901610" cy="96321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ângulo 12"/>
              <p:cNvSpPr/>
              <p:nvPr/>
            </p:nvSpPr>
            <p:spPr>
              <a:xfrm>
                <a:off x="4657046" y="5748314"/>
                <a:ext cx="4593264" cy="93910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ln</m:t>
                      </m:r>
                      <m:r>
                        <a:rPr lang="pt-BR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ln</m:t>
                      </m:r>
                      <m:r>
                        <a:rPr lang="pt-BR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sup>
                          </m:sSup>
                        </m:num>
                        <m:den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pt-BR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pt-BR" b="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tâ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7046" y="5748314"/>
                <a:ext cx="4593264" cy="9391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tângulo 13"/>
          <p:cNvSpPr/>
          <p:nvPr/>
        </p:nvSpPr>
        <p:spPr>
          <a:xfrm>
            <a:off x="288680" y="0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</p:spTree>
    <p:extLst>
      <p:ext uri="{BB962C8B-B14F-4D97-AF65-F5344CB8AC3E}">
        <p14:creationId xmlns:p14="http://schemas.microsoft.com/office/powerpoint/2010/main" val="187990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464791"/>
            <a:ext cx="12192000" cy="41502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A oxidação da glucose ocorre de acordo com a seguinte expressão: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906780" indent="441960" algn="just"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pt-BR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pt-BR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pt-BR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(s) + 6O</a:t>
            </a:r>
            <a:r>
              <a:rPr lang="pt-BR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(g) 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pt-BR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(g) + 6H</a:t>
            </a:r>
            <a:r>
              <a:rPr lang="pt-BR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(l)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Sendo o 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pt-BR" baseline="-25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pt-B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H°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(298K) = -2808 kJmol</a:t>
            </a:r>
            <a:r>
              <a:rPr lang="pt-BR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  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o 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pt-BR" baseline="-25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pt-B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S°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(298k) = 259 JK</a:t>
            </a:r>
            <a:r>
              <a:rPr lang="pt-BR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</a:t>
            </a:r>
            <a:r>
              <a:rPr lang="pt-BR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pt-BR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outro lado, sabe-se que a </a:t>
            </a: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38 moléculas de ATP são obtidas por molécula de glucose 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através dos processos de oxidação biológicos de acordo com a seguinte reação.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906780" indent="441960" algn="just"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ATP (</a:t>
            </a:r>
            <a:r>
              <a:rPr lang="pt-B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+ H</a:t>
            </a:r>
            <a:r>
              <a:rPr lang="pt-BR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(l) 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ADP (</a:t>
            </a:r>
            <a:r>
              <a:rPr lang="pt-B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+ </a:t>
            </a:r>
            <a:r>
              <a:rPr lang="pt-B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pt-B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+ H</a:t>
            </a:r>
            <a:r>
              <a:rPr lang="pt-BR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pt-BR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B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marL="906780" indent="441960" algn="just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energia de Gibbs para a reação anterior é de -31 </a:t>
            </a:r>
            <a:r>
              <a:rPr lang="pt-B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kJ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mol</a:t>
            </a:r>
            <a:r>
              <a:rPr lang="pt-BR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à temperatura corporal (310K)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Determine a eficiência energética da oxidação da glucose em condições biológicas, isto é, a 310K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263149" y="4946672"/>
                <a:ext cx="3160529" cy="4700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sSup>
                        <m:sSup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t-BR" sz="2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</m:t>
                          </m:r>
                        </m:e>
                        <m:sup>
                          <m:r>
                            <a:rPr lang="pt-BR" sz="240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pt-BR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</m:t>
                          </m:r>
                          <m:r>
                            <a:rPr lang="pt-BR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pt-BR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</m:oMath>
                  </m:oMathPara>
                </a14:m>
                <a:endParaRPr lang="pt-BR" sz="2400" b="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49" y="4946672"/>
                <a:ext cx="3160529" cy="4700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213530" y="5588825"/>
                <a:ext cx="4593264" cy="93910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ln</m:t>
                      </m:r>
                      <m:r>
                        <a:rPr lang="pt-BR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ln</m:t>
                      </m:r>
                      <m:r>
                        <a:rPr lang="pt-BR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sup>
                          </m:sSup>
                        </m:num>
                        <m:den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pt-BR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pt-BR" b="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30" y="5588825"/>
                <a:ext cx="4593264" cy="9391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182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528792"/>
            <a:ext cx="12192000" cy="485030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As condições que se seguem dizem respeito ao problema anterior e estão próximas do das condições que ocorre no interior das células.</a:t>
            </a: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PCO</a:t>
            </a:r>
            <a:r>
              <a:rPr lang="pt-BR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53 </a:t>
            </a:r>
            <a:r>
              <a:rPr lang="pt-BR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mbar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PO</a:t>
            </a:r>
            <a:r>
              <a:rPr lang="pt-BR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132 </a:t>
            </a:r>
            <a:r>
              <a:rPr lang="pt-BR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mbar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glucose =0,056 moldm</a:t>
            </a:r>
            <a:r>
              <a:rPr lang="pt-BR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[ATP]=[ADP]=[</a:t>
            </a:r>
            <a:r>
              <a:rPr lang="pt-BR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= 1x10</a:t>
            </a:r>
            <a:r>
              <a:rPr lang="pt-BR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-4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moldm</a:t>
            </a:r>
            <a:r>
              <a:rPr lang="pt-BR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pH=7,4 </a:t>
            </a: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T=310K</a:t>
            </a: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pt-BR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pt-BR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pt-BR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(s) + 6O</a:t>
            </a:r>
            <a:r>
              <a:rPr lang="pt-BR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(g) 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pt-BR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(g) + 6H</a:t>
            </a:r>
            <a:r>
              <a:rPr lang="pt-BR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(l)</a:t>
            </a: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ATP (</a:t>
            </a:r>
            <a:r>
              <a:rPr lang="pt-BR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+ H</a:t>
            </a:r>
            <a:r>
              <a:rPr lang="pt-BR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(l) 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ADP (</a:t>
            </a:r>
            <a:r>
              <a:rPr lang="pt-BR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+ </a:t>
            </a:r>
            <a:r>
              <a:rPr lang="pt-BR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pt-BR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+ H</a:t>
            </a:r>
            <a:r>
              <a:rPr lang="pt-BR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pt-BR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BR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Assumindo que as atividades podem ser substituídas pelos valores numéricos das concentrações molares. Calcular a eficiência da respiração aeróbia em condições fisiológicas.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0" y="5595358"/>
                <a:ext cx="3310123" cy="4700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pt-BR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pt-BR" sz="24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pt-BR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</m:t>
                        </m:r>
                        <m:r>
                          <a:rPr lang="pt-BR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pt-BR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</m:sub>
                    </m:sSub>
                    <m:sSup>
                      <m:sSupPr>
                        <m:ctrlPr>
                          <a:rPr lang="pt-B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</m:t>
                        </m:r>
                      </m:e>
                      <m:sup>
                        <m:r>
                          <a:rPr lang="pt-BR" sz="240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pt-BR" sz="2400" b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+RT</a:t>
                </a:r>
                <a:r>
                  <a:rPr lang="pt-BR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B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𝒍𝒏</m:t>
                    </m:r>
                    <m:r>
                      <a:rPr lang="pt-B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endParaRPr lang="pt-BR" sz="2400" b="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595358"/>
                <a:ext cx="3310123" cy="470000"/>
              </a:xfrm>
              <a:prstGeom prst="rect">
                <a:avLst/>
              </a:prstGeom>
              <a:blipFill>
                <a:blip r:embed="rId4"/>
                <a:stretch>
                  <a:fillRect l="-368" t="-10390" b="-2727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3469414" y="5407963"/>
                <a:ext cx="3275516" cy="922176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  <m:sup>
                          <m: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𝑅𝑇𝑙𝑛</m:t>
                      </m:r>
                      <m:d>
                        <m:d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pt-BR" sz="24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pt-BR" sz="24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°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pt-B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9414" y="5407963"/>
                <a:ext cx="3275516" cy="9221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021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2280938"/>
            <a:ext cx="12192000" cy="787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A conversão de </a:t>
            </a:r>
            <a:r>
              <a:rPr lang="pt-B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fumarato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pt-B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malato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é catalisada pela </a:t>
            </a:r>
            <a:r>
              <a:rPr lang="pt-B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fumarase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acordo com a seguinte reação:</a:t>
            </a:r>
          </a:p>
          <a:p>
            <a:pPr marL="1577340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Fumarate</a:t>
            </a:r>
            <a:r>
              <a:rPr lang="pt-BR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2-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pt-B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+ H2O (l) 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malate</a:t>
            </a:r>
            <a:r>
              <a:rPr lang="pt-BR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2-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pt-B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474486"/>
              </p:ext>
            </p:extLst>
          </p:nvPr>
        </p:nvGraphicFramePr>
        <p:xfrm>
          <a:off x="2035522" y="3332808"/>
          <a:ext cx="7778331" cy="7926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5155">
                  <a:extLst>
                    <a:ext uri="{9D8B030D-6E8A-4147-A177-3AD203B41FA5}">
                      <a16:colId xmlns:a16="http://schemas.microsoft.com/office/drawing/2014/main" val="1570314222"/>
                    </a:ext>
                  </a:extLst>
                </a:gridCol>
                <a:gridCol w="865155">
                  <a:extLst>
                    <a:ext uri="{9D8B030D-6E8A-4147-A177-3AD203B41FA5}">
                      <a16:colId xmlns:a16="http://schemas.microsoft.com/office/drawing/2014/main" val="3703793835"/>
                    </a:ext>
                  </a:extLst>
                </a:gridCol>
                <a:gridCol w="864003">
                  <a:extLst>
                    <a:ext uri="{9D8B030D-6E8A-4147-A177-3AD203B41FA5}">
                      <a16:colId xmlns:a16="http://schemas.microsoft.com/office/drawing/2014/main" val="104649458"/>
                    </a:ext>
                  </a:extLst>
                </a:gridCol>
                <a:gridCol w="864003">
                  <a:extLst>
                    <a:ext uri="{9D8B030D-6E8A-4147-A177-3AD203B41FA5}">
                      <a16:colId xmlns:a16="http://schemas.microsoft.com/office/drawing/2014/main" val="1330149792"/>
                    </a:ext>
                  </a:extLst>
                </a:gridCol>
                <a:gridCol w="864003">
                  <a:extLst>
                    <a:ext uri="{9D8B030D-6E8A-4147-A177-3AD203B41FA5}">
                      <a16:colId xmlns:a16="http://schemas.microsoft.com/office/drawing/2014/main" val="1083514156"/>
                    </a:ext>
                  </a:extLst>
                </a:gridCol>
                <a:gridCol w="864003">
                  <a:extLst>
                    <a:ext uri="{9D8B030D-6E8A-4147-A177-3AD203B41FA5}">
                      <a16:colId xmlns:a16="http://schemas.microsoft.com/office/drawing/2014/main" val="1452784465"/>
                    </a:ext>
                  </a:extLst>
                </a:gridCol>
                <a:gridCol w="864003">
                  <a:extLst>
                    <a:ext uri="{9D8B030D-6E8A-4147-A177-3AD203B41FA5}">
                      <a16:colId xmlns:a16="http://schemas.microsoft.com/office/drawing/2014/main" val="3443637505"/>
                    </a:ext>
                  </a:extLst>
                </a:gridCol>
                <a:gridCol w="864003">
                  <a:extLst>
                    <a:ext uri="{9D8B030D-6E8A-4147-A177-3AD203B41FA5}">
                      <a16:colId xmlns:a16="http://schemas.microsoft.com/office/drawing/2014/main" val="3312490154"/>
                    </a:ext>
                  </a:extLst>
                </a:gridCol>
                <a:gridCol w="864003">
                  <a:extLst>
                    <a:ext uri="{9D8B030D-6E8A-4147-A177-3AD203B41FA5}">
                      <a16:colId xmlns:a16="http://schemas.microsoft.com/office/drawing/2014/main" val="27685815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T/°C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15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20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25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30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35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40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45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50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3926960"/>
                  </a:ext>
                </a:extLst>
              </a:tr>
              <a:tr h="40127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K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4,786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4,467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4,074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3,631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3,311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3,090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2,754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2,399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2193046"/>
                  </a:ext>
                </a:extLst>
              </a:tr>
            </a:tbl>
          </a:graphicData>
        </a:graphic>
      </p:graphicFrame>
      <p:sp>
        <p:nvSpPr>
          <p:cNvPr id="9" name="Retângulo 8"/>
          <p:cNvSpPr/>
          <p:nvPr/>
        </p:nvSpPr>
        <p:spPr>
          <a:xfrm>
            <a:off x="0" y="4623567"/>
            <a:ext cx="12192000" cy="9814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partir os seguintes dados calcule a variação de entalpia e de entropia da reação.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 é a entalpia da reação para a qual a constante de equilíbrio dobra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 é entalpia de reação quando a temperatura aumenta 10K a partir de 298K. </a:t>
            </a:r>
          </a:p>
        </p:txBody>
      </p:sp>
    </p:spTree>
    <p:extLst>
      <p:ext uri="{BB962C8B-B14F-4D97-AF65-F5344CB8AC3E}">
        <p14:creationId xmlns:p14="http://schemas.microsoft.com/office/powerpoint/2010/main" val="3240235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49568" y="394950"/>
            <a:ext cx="113246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i="1" dirty="0" err="1">
                <a:solidFill>
                  <a:srgbClr val="FFC000"/>
                </a:solidFill>
              </a:rPr>
              <a:t>Josiah</a:t>
            </a:r>
            <a:r>
              <a:rPr lang="pt-BR" sz="2800" b="1" i="1" dirty="0">
                <a:solidFill>
                  <a:srgbClr val="FFC000"/>
                </a:solidFill>
              </a:rPr>
              <a:t> Willard Gibbs</a:t>
            </a:r>
            <a:r>
              <a:rPr lang="pt-BR" sz="2800" i="1" dirty="0">
                <a:solidFill>
                  <a:schemeClr val="bg1"/>
                </a:solidFill>
              </a:rPr>
              <a:t> </a:t>
            </a:r>
            <a:r>
              <a:rPr lang="pt-BR" sz="2400" i="1" dirty="0">
                <a:solidFill>
                  <a:schemeClr val="bg1"/>
                </a:solidFill>
              </a:rPr>
              <a:t>– Deduziu um a regra de fases que no estabelece uma relação geral entre a </a:t>
            </a:r>
            <a:r>
              <a:rPr lang="pt-BR" sz="2400" b="1" i="1" u="sng" dirty="0">
                <a:solidFill>
                  <a:schemeClr val="bg1"/>
                </a:solidFill>
              </a:rPr>
              <a:t>Graus de liberdade (F)</a:t>
            </a:r>
            <a:r>
              <a:rPr lang="pt-BR" sz="2400" b="1" i="1" dirty="0">
                <a:solidFill>
                  <a:schemeClr val="bg1"/>
                </a:solidFill>
              </a:rPr>
              <a:t>, </a:t>
            </a:r>
            <a:r>
              <a:rPr lang="pt-BR" sz="2400" b="1" i="1" u="sng" dirty="0">
                <a:solidFill>
                  <a:schemeClr val="bg1"/>
                </a:solidFill>
              </a:rPr>
              <a:t>o numero de componentes (C)</a:t>
            </a:r>
            <a:r>
              <a:rPr lang="pt-BR" sz="2400" i="1" dirty="0">
                <a:solidFill>
                  <a:schemeClr val="bg1"/>
                </a:solidFill>
              </a:rPr>
              <a:t> e o </a:t>
            </a:r>
            <a:r>
              <a:rPr lang="pt-BR" sz="2400" b="1" i="1" u="sng" dirty="0">
                <a:solidFill>
                  <a:schemeClr val="bg1"/>
                </a:solidFill>
              </a:rPr>
              <a:t>número de fases </a:t>
            </a:r>
            <a:r>
              <a:rPr lang="pt-BR" sz="2400" i="1" dirty="0">
                <a:solidFill>
                  <a:schemeClr val="bg1"/>
                </a:solidFill>
              </a:rPr>
              <a:t>em equilíbrio (F). Deste modo, para um qualquer sistema.</a:t>
            </a:r>
          </a:p>
          <a:p>
            <a:endParaRPr lang="pt-BR" sz="2400" i="1" dirty="0">
              <a:solidFill>
                <a:schemeClr val="bg1"/>
              </a:solidFill>
            </a:endParaRPr>
          </a:p>
          <a:p>
            <a:pPr algn="ctr"/>
            <a:r>
              <a:rPr lang="pt-BR" sz="4400" i="1" dirty="0">
                <a:solidFill>
                  <a:schemeClr val="bg1"/>
                </a:solidFill>
              </a:rPr>
              <a:t>F=C-P+2</a:t>
            </a:r>
          </a:p>
        </p:txBody>
      </p:sp>
      <p:sp>
        <p:nvSpPr>
          <p:cNvPr id="3" name="Retângulo 2"/>
          <p:cNvSpPr/>
          <p:nvPr/>
        </p:nvSpPr>
        <p:spPr>
          <a:xfrm>
            <a:off x="449568" y="3266488"/>
            <a:ext cx="1132461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u="sng" dirty="0">
                <a:solidFill>
                  <a:srgbClr val="FFC000"/>
                </a:solidFill>
              </a:rPr>
              <a:t>Propriedades extensivas </a:t>
            </a:r>
            <a:r>
              <a:rPr lang="pt-BR" sz="2400" i="1" dirty="0">
                <a:solidFill>
                  <a:schemeClr val="bg1"/>
                </a:solidFill>
              </a:rPr>
              <a:t>– dependem da dimensão do sistema  (volume e massa)</a:t>
            </a:r>
          </a:p>
          <a:p>
            <a:endParaRPr lang="pt-BR" sz="2400" i="1" dirty="0">
              <a:solidFill>
                <a:srgbClr val="FFC000"/>
              </a:solidFill>
            </a:endParaRPr>
          </a:p>
          <a:p>
            <a:r>
              <a:rPr lang="pt-BR" sz="2400" b="1" i="1" u="sng" dirty="0">
                <a:solidFill>
                  <a:srgbClr val="FFC000"/>
                </a:solidFill>
              </a:rPr>
              <a:t>Propriedades intensivas </a:t>
            </a:r>
            <a:r>
              <a:rPr lang="pt-BR" sz="2400" i="1" dirty="0">
                <a:solidFill>
                  <a:schemeClr val="bg1"/>
                </a:solidFill>
              </a:rPr>
              <a:t>– não dependem da dimensão do sistema </a:t>
            </a:r>
          </a:p>
          <a:p>
            <a:endParaRPr lang="pt-BR" sz="2400" i="1" dirty="0">
              <a:solidFill>
                <a:schemeClr val="bg1"/>
              </a:solidFill>
            </a:endParaRPr>
          </a:p>
          <a:p>
            <a:r>
              <a:rPr lang="pt-BR" sz="2400" i="1" dirty="0">
                <a:solidFill>
                  <a:schemeClr val="bg1"/>
                </a:solidFill>
              </a:rPr>
              <a:t>A </a:t>
            </a:r>
            <a:r>
              <a:rPr lang="pt-BR" sz="3200" b="1" i="1" dirty="0">
                <a:solidFill>
                  <a:srgbClr val="FF0000"/>
                </a:solidFill>
              </a:rPr>
              <a:t>Regra de Gibbs </a:t>
            </a:r>
            <a:r>
              <a:rPr lang="pt-BR" sz="2400" i="1" dirty="0">
                <a:solidFill>
                  <a:schemeClr val="bg1"/>
                </a:solidFill>
              </a:rPr>
              <a:t>dá-nos quantas variáveis intensivas podemos definir no nosso sistema</a:t>
            </a:r>
          </a:p>
          <a:p>
            <a:r>
              <a:rPr lang="pt-BR" sz="2400" i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108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1241" y="260648"/>
            <a:ext cx="4811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b="1" dirty="0">
                <a:solidFill>
                  <a:schemeClr val="bg1"/>
                </a:solidFill>
              </a:rPr>
              <a:t>Aula– electroquimica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802094" y="6021288"/>
            <a:ext cx="21435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b="1" dirty="0">
                <a:solidFill>
                  <a:schemeClr val="bg1"/>
                </a:solidFill>
              </a:rPr>
              <a:t>QFL 0464</a:t>
            </a:r>
          </a:p>
        </p:txBody>
      </p:sp>
      <p:sp>
        <p:nvSpPr>
          <p:cNvPr id="3" name="AutoShape 2" descr="Resultado de imagem para equilibrium symbol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6" name="Picture 2" descr="Resultado de imagem para equilibrium symb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37" y="1097191"/>
            <a:ext cx="4924097" cy="492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6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181" y="980729"/>
            <a:ext cx="9159249" cy="436661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17" name="TextBox 2"/>
          <p:cNvSpPr txBox="1"/>
          <p:nvPr/>
        </p:nvSpPr>
        <p:spPr>
          <a:xfrm>
            <a:off x="4170695" y="67272"/>
            <a:ext cx="36313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+mj-lt"/>
              </a:rPr>
              <a:t>Óxido-Redução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968491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5" r="1708"/>
          <a:stretch/>
        </p:blipFill>
        <p:spPr bwMode="auto">
          <a:xfrm>
            <a:off x="5664522" y="1287094"/>
            <a:ext cx="4983749" cy="367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/>
          <p:nvPr/>
        </p:nvSpPr>
        <p:spPr>
          <a:xfrm>
            <a:off x="2491032" y="139280"/>
            <a:ext cx="72773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+mj-lt"/>
              </a:rPr>
              <a:t>Oxidantes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 e </a:t>
            </a:r>
            <a:r>
              <a:rPr lang="en-US" sz="4400" dirty="0" err="1">
                <a:solidFill>
                  <a:schemeClr val="bg1"/>
                </a:solidFill>
                <a:latin typeface="+mj-lt"/>
              </a:rPr>
              <a:t>Redutores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j-lt"/>
              </a:rPr>
              <a:t>comuns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63" b="3268"/>
          <a:stretch/>
        </p:blipFill>
        <p:spPr bwMode="auto">
          <a:xfrm>
            <a:off x="1551048" y="1277524"/>
            <a:ext cx="4112905" cy="368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13599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55841" y="67272"/>
            <a:ext cx="2694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Número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de </a:t>
            </a:r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oxidação</a:t>
            </a:r>
            <a:endParaRPr lang="en-US" sz="2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706448" y="620689"/>
            <a:ext cx="896155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PT" dirty="0">
                <a:solidFill>
                  <a:schemeClr val="bg1"/>
                </a:solidFill>
              </a:rPr>
              <a:t>Cada </a:t>
            </a:r>
            <a:r>
              <a:rPr lang="pt-PT" dirty="0" err="1">
                <a:solidFill>
                  <a:schemeClr val="bg1"/>
                </a:solidFill>
              </a:rPr>
              <a:t>atômo</a:t>
            </a:r>
            <a:r>
              <a:rPr lang="pt-PT" dirty="0">
                <a:solidFill>
                  <a:schemeClr val="bg1"/>
                </a:solidFill>
              </a:rPr>
              <a:t> em um elemento puro apresenta número de oxidação igual a zero -I</a:t>
            </a:r>
            <a:r>
              <a:rPr lang="pt-PT" baseline="-25000" dirty="0">
                <a:solidFill>
                  <a:schemeClr val="bg1"/>
                </a:solidFill>
              </a:rPr>
              <a:t>2</a:t>
            </a:r>
            <a:r>
              <a:rPr lang="pt-PT" dirty="0">
                <a:solidFill>
                  <a:schemeClr val="bg1"/>
                </a:solidFill>
              </a:rPr>
              <a:t> ;S</a:t>
            </a:r>
            <a:r>
              <a:rPr lang="pt-PT" baseline="-25000" dirty="0">
                <a:solidFill>
                  <a:schemeClr val="bg1"/>
                </a:solidFill>
              </a:rPr>
              <a:t>8</a:t>
            </a:r>
            <a:r>
              <a:rPr lang="pt-PT" dirty="0">
                <a:solidFill>
                  <a:schemeClr val="bg1"/>
                </a:solidFill>
              </a:rPr>
              <a:t>; Cu.</a:t>
            </a:r>
          </a:p>
          <a:p>
            <a:pPr marL="342900" indent="-342900">
              <a:buFont typeface="+mj-lt"/>
              <a:buAutoNum type="arabicPeriod"/>
            </a:pPr>
            <a:endParaRPr lang="pt-PT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t-PT" dirty="0">
                <a:solidFill>
                  <a:schemeClr val="bg1"/>
                </a:solidFill>
              </a:rPr>
              <a:t>Para ions </a:t>
            </a:r>
            <a:r>
              <a:rPr lang="pt-PT" dirty="0" err="1">
                <a:solidFill>
                  <a:schemeClr val="bg1"/>
                </a:solidFill>
              </a:rPr>
              <a:t>monoatômicos</a:t>
            </a:r>
            <a:r>
              <a:rPr lang="pt-PT" dirty="0">
                <a:solidFill>
                  <a:schemeClr val="bg1"/>
                </a:solidFill>
              </a:rPr>
              <a:t>, o número de oxidação é igual à carga  do </a:t>
            </a:r>
            <a:r>
              <a:rPr lang="pt-PT" dirty="0" err="1">
                <a:solidFill>
                  <a:schemeClr val="bg1"/>
                </a:solidFill>
              </a:rPr>
              <a:t>ion</a:t>
            </a:r>
            <a:r>
              <a:rPr lang="pt-PT" dirty="0">
                <a:solidFill>
                  <a:schemeClr val="bg1"/>
                </a:solidFill>
              </a:rPr>
              <a:t> . Mg</a:t>
            </a:r>
            <a:r>
              <a:rPr lang="pt-PT" baseline="30000" dirty="0">
                <a:solidFill>
                  <a:schemeClr val="bg1"/>
                </a:solidFill>
              </a:rPr>
              <a:t>2+</a:t>
            </a:r>
          </a:p>
          <a:p>
            <a:pPr marL="342900" indent="-342900">
              <a:buFont typeface="+mj-lt"/>
              <a:buAutoNum type="arabicPeriod"/>
            </a:pPr>
            <a:endParaRPr lang="pt-PT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t-PT" dirty="0">
                <a:solidFill>
                  <a:schemeClr val="bg1"/>
                </a:solidFill>
              </a:rPr>
              <a:t>Quando combinado com outro elemento  o fluor tem sempre  numero de oxidação -1</a:t>
            </a:r>
          </a:p>
          <a:p>
            <a:pPr marL="342900" indent="-342900">
              <a:buFont typeface="+mj-lt"/>
              <a:buAutoNum type="arabicPeriod"/>
            </a:pPr>
            <a:endParaRPr lang="pt-PT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t-PT" dirty="0">
                <a:solidFill>
                  <a:schemeClr val="bg1"/>
                </a:solidFill>
              </a:rPr>
              <a:t>O número de oxidação do O é -2 na maior parte dos compostos 	</a:t>
            </a:r>
          </a:p>
          <a:p>
            <a:endParaRPr lang="pt-PT" b="1" dirty="0">
              <a:solidFill>
                <a:srgbClr val="FFFF00"/>
              </a:solidFill>
            </a:endParaRPr>
          </a:p>
          <a:p>
            <a:r>
              <a:rPr lang="pt-PT" b="1" dirty="0">
                <a:solidFill>
                  <a:srgbClr val="FFFF00"/>
                </a:solidFill>
              </a:rPr>
              <a:t>Excepções </a:t>
            </a:r>
          </a:p>
          <a:p>
            <a:pPr marL="898525" indent="-898525"/>
            <a:r>
              <a:rPr lang="pt-PT" dirty="0">
                <a:solidFill>
                  <a:schemeClr val="bg1"/>
                </a:solidFill>
              </a:rPr>
              <a:t>	Quando o oxigênio é combinado com o fluor  onde o oxigênio assume um número de oxidação positivos </a:t>
            </a:r>
          </a:p>
          <a:p>
            <a:pPr marL="898525" indent="-898525"/>
            <a:r>
              <a:rPr lang="pt-PT" dirty="0">
                <a:solidFill>
                  <a:schemeClr val="bg1"/>
                </a:solidFill>
              </a:rPr>
              <a:t>	Em compostos denominados peróxidos  como Na</a:t>
            </a:r>
            <a:r>
              <a:rPr lang="pt-PT" baseline="-25000" dirty="0">
                <a:solidFill>
                  <a:schemeClr val="bg1"/>
                </a:solidFill>
              </a:rPr>
              <a:t>2</a:t>
            </a:r>
            <a:r>
              <a:rPr lang="pt-PT" dirty="0">
                <a:solidFill>
                  <a:schemeClr val="bg1"/>
                </a:solidFill>
              </a:rPr>
              <a:t>O</a:t>
            </a:r>
            <a:r>
              <a:rPr lang="pt-PT" baseline="-25000" dirty="0">
                <a:solidFill>
                  <a:schemeClr val="bg1"/>
                </a:solidFill>
              </a:rPr>
              <a:t>2</a:t>
            </a:r>
            <a:r>
              <a:rPr lang="pt-PT" dirty="0">
                <a:solidFill>
                  <a:schemeClr val="bg1"/>
                </a:solidFill>
              </a:rPr>
              <a:t> e superóxidos com o KO</a:t>
            </a:r>
            <a:r>
              <a:rPr lang="pt-PT" baseline="-25000" dirty="0">
                <a:solidFill>
                  <a:schemeClr val="bg1"/>
                </a:solidFill>
              </a:rPr>
              <a:t>2</a:t>
            </a:r>
            <a:r>
              <a:rPr lang="pt-PT" dirty="0">
                <a:solidFill>
                  <a:schemeClr val="bg1"/>
                </a:solidFill>
              </a:rPr>
              <a:t> nos quais o oxigénio tem numero de oxidação -1 e -1/2.</a:t>
            </a:r>
          </a:p>
          <a:p>
            <a:endParaRPr lang="pt-PT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 startAt="5"/>
            </a:pPr>
            <a:r>
              <a:rPr lang="pt-PT" dirty="0">
                <a:solidFill>
                  <a:schemeClr val="bg1"/>
                </a:solidFill>
              </a:rPr>
              <a:t> Br e I têm números de oxidação igual  a -1 excepto quando  combinados com oxigênio e o fluor . </a:t>
            </a:r>
          </a:p>
          <a:p>
            <a:pPr marL="342900" indent="-342900">
              <a:buFont typeface="+mj-lt"/>
              <a:buAutoNum type="arabicPeriod" startAt="5"/>
            </a:pPr>
            <a:endParaRPr lang="pt-PT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 startAt="5"/>
            </a:pPr>
            <a:r>
              <a:rPr lang="pt-PT" dirty="0">
                <a:solidFill>
                  <a:schemeClr val="bg1"/>
                </a:solidFill>
              </a:rPr>
              <a:t>A oxidação do H é 1 na maioria dos compostos . Excepto do hidreto  - CaH</a:t>
            </a:r>
            <a:r>
              <a:rPr lang="pt-PT" baseline="-25000" dirty="0">
                <a:solidFill>
                  <a:schemeClr val="bg1"/>
                </a:solidFill>
              </a:rPr>
              <a:t>2</a:t>
            </a:r>
          </a:p>
          <a:p>
            <a:pPr marL="342900" indent="-342900">
              <a:buFont typeface="+mj-lt"/>
              <a:buAutoNum type="arabicPeriod" startAt="5"/>
            </a:pPr>
            <a:endParaRPr lang="pt-PT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 startAt="5"/>
            </a:pPr>
            <a:r>
              <a:rPr lang="pt-PT" dirty="0">
                <a:solidFill>
                  <a:schemeClr val="bg1"/>
                </a:solidFill>
              </a:rPr>
              <a:t>A soma algébrica dos números de oxidação para </a:t>
            </a:r>
            <a:r>
              <a:rPr lang="pt-PT" dirty="0" err="1">
                <a:solidFill>
                  <a:schemeClr val="bg1"/>
                </a:solidFill>
              </a:rPr>
              <a:t>atômos</a:t>
            </a:r>
            <a:r>
              <a:rPr lang="pt-PT" dirty="0">
                <a:solidFill>
                  <a:schemeClr val="bg1"/>
                </a:solidFill>
              </a:rPr>
              <a:t>  em um composto neutro deve ser igual a zero e em um íon </a:t>
            </a:r>
            <a:r>
              <a:rPr lang="pt-PT" dirty="0" err="1">
                <a:solidFill>
                  <a:schemeClr val="bg1"/>
                </a:solidFill>
              </a:rPr>
              <a:t>poliatômico</a:t>
            </a:r>
            <a:r>
              <a:rPr lang="pt-PT" dirty="0">
                <a:solidFill>
                  <a:schemeClr val="bg1"/>
                </a:solidFill>
              </a:rPr>
              <a:t> deve ser igual à carga do </a:t>
            </a:r>
            <a:r>
              <a:rPr lang="pt-PT" dirty="0" err="1">
                <a:solidFill>
                  <a:schemeClr val="bg1"/>
                </a:solidFill>
              </a:rPr>
              <a:t>ion</a:t>
            </a:r>
            <a:r>
              <a:rPr lang="pt-PT" dirty="0">
                <a:solidFill>
                  <a:schemeClr val="bg1"/>
                </a:solidFill>
              </a:rPr>
              <a:t>.   </a:t>
            </a:r>
          </a:p>
          <a:p>
            <a:pPr marL="342900" indent="-342900">
              <a:buFont typeface="+mj-lt"/>
              <a:buAutoNum type="arabicPeriod" startAt="5"/>
            </a:pP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8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302180" y="2132856"/>
            <a:ext cx="6189515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pt-BR" sz="2800" dirty="0">
                <a:solidFill>
                  <a:schemeClr val="bg1"/>
                </a:solidFill>
              </a:rPr>
              <a:t>Fe</a:t>
            </a:r>
            <a:r>
              <a:rPr lang="en-US" altLang="pt-BR" sz="2800" baseline="-25000" dirty="0">
                <a:solidFill>
                  <a:schemeClr val="bg1"/>
                </a:solidFill>
              </a:rPr>
              <a:t>2</a:t>
            </a:r>
            <a:r>
              <a:rPr lang="en-US" altLang="pt-BR" sz="2800" dirty="0">
                <a:solidFill>
                  <a:schemeClr val="bg1"/>
                </a:solidFill>
              </a:rPr>
              <a:t>O</a:t>
            </a:r>
            <a:r>
              <a:rPr lang="en-US" altLang="pt-BR" sz="2800" baseline="-25000" dirty="0">
                <a:solidFill>
                  <a:schemeClr val="bg1"/>
                </a:solidFill>
              </a:rPr>
              <a:t>3</a:t>
            </a:r>
            <a:r>
              <a:rPr lang="en-US" altLang="pt-BR" sz="2800" dirty="0">
                <a:solidFill>
                  <a:schemeClr val="bg1"/>
                </a:solidFill>
              </a:rPr>
              <a:t>(s) + 3 CO(g) </a:t>
            </a:r>
            <a:r>
              <a:rPr lang="en-US" altLang="pt-BR" sz="2800" dirty="0">
                <a:solidFill>
                  <a:schemeClr val="bg1"/>
                </a:solidFill>
                <a:cs typeface="Times New Roman" pitchFamily="18" charset="0"/>
              </a:rPr>
              <a:t>→ 2 Fe(l) + 3 CO</a:t>
            </a:r>
            <a:r>
              <a:rPr lang="en-US" altLang="pt-BR" sz="2800" baseline="-25000" dirty="0">
                <a:solidFill>
                  <a:schemeClr val="bg1"/>
                </a:solidFill>
                <a:cs typeface="Times New Roman" pitchFamily="18" charset="0"/>
              </a:rPr>
              <a:t>2</a:t>
            </a:r>
            <a:r>
              <a:rPr lang="en-US" altLang="pt-BR" sz="2800" dirty="0">
                <a:solidFill>
                  <a:schemeClr val="bg1"/>
                </a:solidFill>
                <a:cs typeface="Times New Roman" pitchFamily="18" charset="0"/>
              </a:rPr>
              <a:t>(g)</a:t>
            </a:r>
          </a:p>
        </p:txBody>
      </p:sp>
      <p:sp>
        <p:nvSpPr>
          <p:cNvPr id="15" name="TextBox 2"/>
          <p:cNvSpPr txBox="1"/>
          <p:nvPr/>
        </p:nvSpPr>
        <p:spPr>
          <a:xfrm>
            <a:off x="5303912" y="521561"/>
            <a:ext cx="3531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+mj-lt"/>
              </a:rPr>
              <a:t>Número</a:t>
            </a:r>
            <a:r>
              <a:rPr lang="en-US" sz="3200" b="1" dirty="0">
                <a:solidFill>
                  <a:srgbClr val="FFFF00"/>
                </a:solidFill>
                <a:latin typeface="+mj-lt"/>
              </a:rPr>
              <a:t> de </a:t>
            </a:r>
            <a:r>
              <a:rPr lang="en-US" sz="3200" b="1" dirty="0" err="1">
                <a:solidFill>
                  <a:srgbClr val="FFFF00"/>
                </a:solidFill>
                <a:latin typeface="+mj-lt"/>
              </a:rPr>
              <a:t>oxidação</a:t>
            </a:r>
            <a:endParaRPr lang="en-US" sz="32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" t="5014" r="5600" b="3065"/>
          <a:stretch/>
        </p:blipFill>
        <p:spPr bwMode="auto">
          <a:xfrm>
            <a:off x="1524001" y="813949"/>
            <a:ext cx="2393945" cy="36842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Box 2"/>
          <p:cNvSpPr txBox="1"/>
          <p:nvPr/>
        </p:nvSpPr>
        <p:spPr>
          <a:xfrm>
            <a:off x="6287642" y="1271995"/>
            <a:ext cx="1658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+mj-lt"/>
              </a:rPr>
              <a:t>Exemplo</a:t>
            </a:r>
            <a:r>
              <a:rPr lang="en-US" sz="3200" b="1" dirty="0">
                <a:solidFill>
                  <a:srgbClr val="FFFF00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206638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Text Box 4"/>
          <p:cNvSpPr txBox="1">
            <a:spLocks noChangeArrowheads="1"/>
          </p:cNvSpPr>
          <p:nvPr/>
        </p:nvSpPr>
        <p:spPr bwMode="auto">
          <a:xfrm>
            <a:off x="2567608" y="5838498"/>
            <a:ext cx="74215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pt-BR" dirty="0">
                <a:solidFill>
                  <a:schemeClr val="bg1"/>
                </a:solidFill>
              </a:rPr>
              <a:t>Zn(s) + Cu</a:t>
            </a:r>
            <a:r>
              <a:rPr lang="en-US" altLang="pt-BR" baseline="30000" dirty="0">
                <a:solidFill>
                  <a:schemeClr val="bg1"/>
                </a:solidFill>
              </a:rPr>
              <a:t>2+</a:t>
            </a:r>
            <a:r>
              <a:rPr lang="en-US" altLang="pt-BR" dirty="0">
                <a:solidFill>
                  <a:schemeClr val="bg1"/>
                </a:solidFill>
              </a:rPr>
              <a:t>(</a:t>
            </a:r>
            <a:r>
              <a:rPr lang="en-US" altLang="pt-BR" dirty="0" err="1">
                <a:solidFill>
                  <a:schemeClr val="bg1"/>
                </a:solidFill>
              </a:rPr>
              <a:t>aq</a:t>
            </a:r>
            <a:r>
              <a:rPr lang="en-US" altLang="pt-BR" dirty="0">
                <a:solidFill>
                  <a:schemeClr val="bg1"/>
                </a:solidFill>
              </a:rPr>
              <a:t>) </a:t>
            </a:r>
            <a:r>
              <a:rPr lang="en-US" altLang="pt-BR" dirty="0">
                <a:solidFill>
                  <a:schemeClr val="bg1"/>
                </a:solidFill>
                <a:cs typeface="Times New Roman" pitchFamily="18" charset="0"/>
              </a:rPr>
              <a:t>→ Zn</a:t>
            </a:r>
            <a:r>
              <a:rPr lang="en-US" altLang="pt-BR" baseline="30000" dirty="0">
                <a:solidFill>
                  <a:schemeClr val="bg1"/>
                </a:solidFill>
                <a:cs typeface="Times New Roman" pitchFamily="18" charset="0"/>
              </a:rPr>
              <a:t>2+</a:t>
            </a:r>
            <a:r>
              <a:rPr lang="en-US" altLang="pt-BR" dirty="0">
                <a:solidFill>
                  <a:schemeClr val="bg1"/>
                </a:solidFill>
                <a:cs typeface="Times New Roman" pitchFamily="18" charset="0"/>
              </a:rPr>
              <a:t>(</a:t>
            </a:r>
            <a:r>
              <a:rPr lang="en-US" altLang="pt-BR" dirty="0" err="1">
                <a:solidFill>
                  <a:schemeClr val="bg1"/>
                </a:solidFill>
                <a:cs typeface="Times New Roman" pitchFamily="18" charset="0"/>
              </a:rPr>
              <a:t>aq</a:t>
            </a:r>
            <a:r>
              <a:rPr lang="en-US" altLang="pt-BR" dirty="0">
                <a:solidFill>
                  <a:schemeClr val="bg1"/>
                </a:solidFill>
                <a:cs typeface="Times New Roman" pitchFamily="18" charset="0"/>
              </a:rPr>
              <a:t>) + Cu(s)</a:t>
            </a:r>
          </a:p>
        </p:txBody>
      </p:sp>
      <p:sp>
        <p:nvSpPr>
          <p:cNvPr id="2" name="AutoShape 2" descr="Resultado de imagem para zinc sulfate copper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8436" name="Picture 4" descr="http://images.flatworldknowledge.com/averillfwk/averillfwk-fig19_0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78"/>
          <a:stretch/>
        </p:blipFill>
        <p:spPr bwMode="auto">
          <a:xfrm>
            <a:off x="1496281" y="-27384"/>
            <a:ext cx="6324454" cy="4617712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 descr="FG05_07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3" t="58033" r="32375"/>
          <a:stretch/>
        </p:blipFill>
        <p:spPr bwMode="auto">
          <a:xfrm>
            <a:off x="7820736" y="2225752"/>
            <a:ext cx="2817179" cy="235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Box 2"/>
          <p:cNvSpPr txBox="1"/>
          <p:nvPr/>
        </p:nvSpPr>
        <p:spPr>
          <a:xfrm>
            <a:off x="7710319" y="521559"/>
            <a:ext cx="27979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+mj-lt"/>
              </a:rPr>
              <a:t>Equações</a:t>
            </a:r>
            <a:r>
              <a:rPr lang="en-US" sz="3200" b="1" dirty="0">
                <a:solidFill>
                  <a:srgbClr val="FFFF00"/>
                </a:solidFill>
                <a:latin typeface="+mj-lt"/>
              </a:rPr>
              <a:t> Redox</a:t>
            </a:r>
          </a:p>
        </p:txBody>
      </p:sp>
    </p:spTree>
    <p:extLst>
      <p:ext uri="{BB962C8B-B14F-4D97-AF65-F5344CB8AC3E}">
        <p14:creationId xmlns:p14="http://schemas.microsoft.com/office/powerpoint/2010/main" val="278609890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298700" y="2471739"/>
            <a:ext cx="1997100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pt-BR" i="1" dirty="0" err="1">
                <a:solidFill>
                  <a:schemeClr val="bg1"/>
                </a:solidFill>
              </a:rPr>
              <a:t>Oxidação</a:t>
            </a:r>
            <a:r>
              <a:rPr lang="en-US" altLang="pt-BR" i="1" dirty="0">
                <a:solidFill>
                  <a:schemeClr val="bg1"/>
                </a:solidFill>
              </a:rPr>
              <a:t>:</a:t>
            </a:r>
            <a:endParaRPr lang="en-CA" altLang="pt-BR" i="1" dirty="0">
              <a:solidFill>
                <a:schemeClr val="bg1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298700" y="3348282"/>
            <a:ext cx="1853084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pt-BR" i="1" dirty="0" err="1">
                <a:solidFill>
                  <a:schemeClr val="bg1"/>
                </a:solidFill>
              </a:rPr>
              <a:t>Redução</a:t>
            </a:r>
            <a:r>
              <a:rPr lang="en-US" altLang="pt-BR" i="1" dirty="0">
                <a:solidFill>
                  <a:schemeClr val="bg1"/>
                </a:solidFill>
              </a:rPr>
              <a:t>:</a:t>
            </a:r>
            <a:endParaRPr lang="en-CA" altLang="pt-BR" i="1" dirty="0">
              <a:solidFill>
                <a:schemeClr val="bg1"/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298701" y="4179889"/>
            <a:ext cx="1258887" cy="58477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pt-BR" i="1">
                <a:solidFill>
                  <a:schemeClr val="bg1"/>
                </a:solidFill>
              </a:rPr>
              <a:t>Total:</a:t>
            </a:r>
            <a:endParaRPr lang="en-CA" altLang="pt-BR" i="1">
              <a:solidFill>
                <a:schemeClr val="bg1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799857" y="2459039"/>
            <a:ext cx="4313982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pt-BR" dirty="0">
                <a:solidFill>
                  <a:schemeClr val="bg1"/>
                </a:solidFill>
              </a:rPr>
              <a:t>Zn(s) </a:t>
            </a:r>
            <a:r>
              <a:rPr lang="en-US" altLang="pt-BR" dirty="0">
                <a:solidFill>
                  <a:schemeClr val="bg1"/>
                </a:solidFill>
                <a:cs typeface="Times New Roman" pitchFamily="18" charset="0"/>
              </a:rPr>
              <a:t>→   Zn</a:t>
            </a:r>
            <a:r>
              <a:rPr lang="en-US" altLang="pt-BR" baseline="30000" dirty="0">
                <a:solidFill>
                  <a:schemeClr val="bg1"/>
                </a:solidFill>
                <a:cs typeface="Times New Roman" pitchFamily="18" charset="0"/>
              </a:rPr>
              <a:t>2+</a:t>
            </a:r>
            <a:r>
              <a:rPr lang="en-US" altLang="pt-BR" dirty="0">
                <a:solidFill>
                  <a:schemeClr val="bg1"/>
                </a:solidFill>
                <a:cs typeface="Times New Roman" pitchFamily="18" charset="0"/>
              </a:rPr>
              <a:t>(</a:t>
            </a:r>
            <a:r>
              <a:rPr lang="en-US" altLang="pt-BR" dirty="0" err="1">
                <a:solidFill>
                  <a:schemeClr val="bg1"/>
                </a:solidFill>
                <a:cs typeface="Times New Roman" pitchFamily="18" charset="0"/>
              </a:rPr>
              <a:t>aq</a:t>
            </a:r>
            <a:r>
              <a:rPr lang="en-US" altLang="pt-BR" dirty="0">
                <a:solidFill>
                  <a:schemeClr val="bg1"/>
                </a:solidFill>
                <a:cs typeface="Times New Roman" pitchFamily="18" charset="0"/>
              </a:rPr>
              <a:t>) + 2 </a:t>
            </a:r>
            <a:r>
              <a:rPr lang="en-US" altLang="pt-BR" i="1" dirty="0">
                <a:solidFill>
                  <a:schemeClr val="bg1"/>
                </a:solidFill>
                <a:cs typeface="Times New Roman" pitchFamily="18" charset="0"/>
              </a:rPr>
              <a:t>e</a:t>
            </a:r>
            <a:r>
              <a:rPr lang="en-US" altLang="pt-BR" i="1" baseline="30000" dirty="0">
                <a:solidFill>
                  <a:schemeClr val="bg1"/>
                </a:solidFill>
                <a:cs typeface="Times New Roman" pitchFamily="18" charset="0"/>
              </a:rPr>
              <a:t>-</a:t>
            </a:r>
            <a:endParaRPr lang="en-US" altLang="pt-BR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491038" y="3327645"/>
            <a:ext cx="4876800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pt-BR" dirty="0">
                <a:solidFill>
                  <a:schemeClr val="bg1"/>
                </a:solidFill>
              </a:rPr>
              <a:t>Cu</a:t>
            </a:r>
            <a:r>
              <a:rPr lang="en-US" altLang="pt-BR" baseline="30000" dirty="0">
                <a:solidFill>
                  <a:schemeClr val="bg1"/>
                </a:solidFill>
              </a:rPr>
              <a:t>2+</a:t>
            </a:r>
            <a:r>
              <a:rPr lang="en-US" altLang="pt-BR" dirty="0">
                <a:solidFill>
                  <a:schemeClr val="bg1"/>
                </a:solidFill>
              </a:rPr>
              <a:t>(</a:t>
            </a:r>
            <a:r>
              <a:rPr lang="en-US" altLang="pt-BR" dirty="0" err="1">
                <a:solidFill>
                  <a:schemeClr val="bg1"/>
                </a:solidFill>
              </a:rPr>
              <a:t>aq</a:t>
            </a:r>
            <a:r>
              <a:rPr lang="en-US" altLang="pt-BR" dirty="0">
                <a:solidFill>
                  <a:schemeClr val="bg1"/>
                </a:solidFill>
              </a:rPr>
              <a:t>) + 2 </a:t>
            </a:r>
            <a:r>
              <a:rPr lang="en-US" altLang="pt-BR" i="1" dirty="0">
                <a:solidFill>
                  <a:schemeClr val="bg1"/>
                </a:solidFill>
              </a:rPr>
              <a:t>e-</a:t>
            </a:r>
            <a:r>
              <a:rPr lang="en-US" altLang="pt-BR" dirty="0">
                <a:solidFill>
                  <a:schemeClr val="bg1"/>
                </a:solidFill>
              </a:rPr>
              <a:t> </a:t>
            </a:r>
            <a:r>
              <a:rPr lang="en-US" altLang="pt-BR" dirty="0">
                <a:solidFill>
                  <a:schemeClr val="bg1"/>
                </a:solidFill>
                <a:cs typeface="Times New Roman" pitchFamily="18" charset="0"/>
              </a:rPr>
              <a:t>→  Cu(s)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079777" y="4212378"/>
            <a:ext cx="6156325" cy="58477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pt-BR" dirty="0">
                <a:solidFill>
                  <a:schemeClr val="bg1"/>
                </a:solidFill>
              </a:rPr>
              <a:t>Cu</a:t>
            </a:r>
            <a:r>
              <a:rPr lang="en-US" altLang="pt-BR" baseline="30000" dirty="0">
                <a:solidFill>
                  <a:schemeClr val="bg1"/>
                </a:solidFill>
              </a:rPr>
              <a:t>2+</a:t>
            </a:r>
            <a:r>
              <a:rPr lang="en-US" altLang="pt-BR" dirty="0">
                <a:solidFill>
                  <a:schemeClr val="bg1"/>
                </a:solidFill>
              </a:rPr>
              <a:t>(</a:t>
            </a:r>
            <a:r>
              <a:rPr lang="en-US" altLang="pt-BR" dirty="0" err="1">
                <a:solidFill>
                  <a:schemeClr val="bg1"/>
                </a:solidFill>
              </a:rPr>
              <a:t>aq</a:t>
            </a:r>
            <a:r>
              <a:rPr lang="en-US" altLang="pt-BR" dirty="0">
                <a:solidFill>
                  <a:schemeClr val="bg1"/>
                </a:solidFill>
              </a:rPr>
              <a:t>) + Zn(s) </a:t>
            </a:r>
            <a:r>
              <a:rPr lang="en-US" altLang="pt-BR" dirty="0">
                <a:solidFill>
                  <a:schemeClr val="bg1"/>
                </a:solidFill>
                <a:cs typeface="Times New Roman" pitchFamily="18" charset="0"/>
              </a:rPr>
              <a:t>→ Cu(s) +Zn</a:t>
            </a:r>
            <a:r>
              <a:rPr lang="en-US" altLang="pt-BR" baseline="30000" dirty="0">
                <a:solidFill>
                  <a:schemeClr val="bg1"/>
                </a:solidFill>
                <a:cs typeface="Times New Roman" pitchFamily="18" charset="0"/>
              </a:rPr>
              <a:t>2+</a:t>
            </a:r>
            <a:r>
              <a:rPr lang="en-US" altLang="pt-BR" dirty="0">
                <a:solidFill>
                  <a:schemeClr val="bg1"/>
                </a:solidFill>
                <a:cs typeface="Times New Roman" pitchFamily="18" charset="0"/>
              </a:rPr>
              <a:t>(</a:t>
            </a:r>
            <a:r>
              <a:rPr lang="en-US" altLang="pt-BR" dirty="0" err="1">
                <a:solidFill>
                  <a:schemeClr val="bg1"/>
                </a:solidFill>
                <a:cs typeface="Times New Roman" pitchFamily="18" charset="0"/>
              </a:rPr>
              <a:t>aq</a:t>
            </a:r>
            <a:r>
              <a:rPr lang="en-US" altLang="pt-BR" dirty="0">
                <a:solidFill>
                  <a:schemeClr val="bg1"/>
                </a:solidFill>
                <a:cs typeface="Times New Roman" pitchFamily="18" charset="0"/>
              </a:rPr>
              <a:t>)</a:t>
            </a:r>
          </a:p>
        </p:txBody>
      </p:sp>
      <p:sp>
        <p:nvSpPr>
          <p:cNvPr id="59404" name="Line 11"/>
          <p:cNvSpPr>
            <a:spLocks noChangeShapeType="1"/>
          </p:cNvSpPr>
          <p:nvPr/>
        </p:nvSpPr>
        <p:spPr bwMode="auto">
          <a:xfrm>
            <a:off x="2298700" y="4378325"/>
            <a:ext cx="74549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t-PT" sz="2400">
              <a:solidFill>
                <a:schemeClr val="bg1"/>
              </a:solidFill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360121" y="1298493"/>
            <a:ext cx="74215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pt-BR" dirty="0">
                <a:solidFill>
                  <a:schemeClr val="bg1"/>
                </a:solidFill>
              </a:rPr>
              <a:t>Zn(s) + Cu</a:t>
            </a:r>
            <a:r>
              <a:rPr lang="en-US" altLang="pt-BR" baseline="30000" dirty="0">
                <a:solidFill>
                  <a:schemeClr val="bg1"/>
                </a:solidFill>
              </a:rPr>
              <a:t>2+</a:t>
            </a:r>
            <a:r>
              <a:rPr lang="en-US" altLang="pt-BR" dirty="0">
                <a:solidFill>
                  <a:schemeClr val="bg1"/>
                </a:solidFill>
              </a:rPr>
              <a:t>(</a:t>
            </a:r>
            <a:r>
              <a:rPr lang="en-US" altLang="pt-BR" dirty="0" err="1">
                <a:solidFill>
                  <a:schemeClr val="bg1"/>
                </a:solidFill>
              </a:rPr>
              <a:t>aq</a:t>
            </a:r>
            <a:r>
              <a:rPr lang="en-US" altLang="pt-BR" dirty="0">
                <a:solidFill>
                  <a:schemeClr val="bg1"/>
                </a:solidFill>
              </a:rPr>
              <a:t>) </a:t>
            </a:r>
            <a:r>
              <a:rPr lang="en-US" altLang="pt-BR" dirty="0">
                <a:solidFill>
                  <a:schemeClr val="bg1"/>
                </a:solidFill>
                <a:cs typeface="Times New Roman" pitchFamily="18" charset="0"/>
              </a:rPr>
              <a:t>→ Zn</a:t>
            </a:r>
            <a:r>
              <a:rPr lang="en-US" altLang="pt-BR" baseline="30000" dirty="0">
                <a:solidFill>
                  <a:schemeClr val="bg1"/>
                </a:solidFill>
                <a:cs typeface="Times New Roman" pitchFamily="18" charset="0"/>
              </a:rPr>
              <a:t>2+</a:t>
            </a:r>
            <a:r>
              <a:rPr lang="en-US" altLang="pt-BR" dirty="0">
                <a:solidFill>
                  <a:schemeClr val="bg1"/>
                </a:solidFill>
                <a:cs typeface="Times New Roman" pitchFamily="18" charset="0"/>
              </a:rPr>
              <a:t>(</a:t>
            </a:r>
            <a:r>
              <a:rPr lang="en-US" altLang="pt-BR" dirty="0" err="1">
                <a:solidFill>
                  <a:schemeClr val="bg1"/>
                </a:solidFill>
                <a:cs typeface="Times New Roman" pitchFamily="18" charset="0"/>
              </a:rPr>
              <a:t>aq</a:t>
            </a:r>
            <a:r>
              <a:rPr lang="en-US" altLang="pt-BR" dirty="0">
                <a:solidFill>
                  <a:schemeClr val="bg1"/>
                </a:solidFill>
                <a:cs typeface="Times New Roman" pitchFamily="18" charset="0"/>
              </a:rPr>
              <a:t>) + Cu(s)</a:t>
            </a:r>
          </a:p>
        </p:txBody>
      </p:sp>
    </p:spTree>
    <p:extLst>
      <p:ext uri="{BB962C8B-B14F-4D97-AF65-F5344CB8AC3E}">
        <p14:creationId xmlns:p14="http://schemas.microsoft.com/office/powerpoint/2010/main" val="353860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1524000" y="1268760"/>
            <a:ext cx="889248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b="1" dirty="0">
                <a:solidFill>
                  <a:schemeClr val="bg1"/>
                </a:solidFill>
              </a:rPr>
              <a:t>1. Divida a reacção em duas (oxidação/redução);</a:t>
            </a:r>
          </a:p>
          <a:p>
            <a:r>
              <a:rPr lang="pt-PT" sz="2800" b="1" dirty="0">
                <a:solidFill>
                  <a:schemeClr val="bg1"/>
                </a:solidFill>
              </a:rPr>
              <a:t>2. Acerte os coeficientes de elementos diferentes de O e H;</a:t>
            </a:r>
          </a:p>
          <a:p>
            <a:r>
              <a:rPr lang="pt-PT" sz="2800" b="1" dirty="0">
                <a:solidFill>
                  <a:schemeClr val="bg1"/>
                </a:solidFill>
              </a:rPr>
              <a:t>3. Acerte os coeficientes de </a:t>
            </a:r>
            <a:r>
              <a:rPr lang="pt-PT" sz="2800" b="1" dirty="0">
                <a:solidFill>
                  <a:srgbClr val="FF0000"/>
                </a:solidFill>
              </a:rPr>
              <a:t>O</a:t>
            </a:r>
            <a:r>
              <a:rPr lang="pt-PT" sz="2800" b="1" dirty="0">
                <a:solidFill>
                  <a:schemeClr val="bg1"/>
                </a:solidFill>
              </a:rPr>
              <a:t> adicionando </a:t>
            </a:r>
            <a:r>
              <a:rPr lang="pt-PT" sz="2800" b="1" dirty="0">
                <a:solidFill>
                  <a:srgbClr val="FF0000"/>
                </a:solidFill>
              </a:rPr>
              <a:t>H</a:t>
            </a:r>
            <a:r>
              <a:rPr lang="pt-PT" sz="2800" b="1" baseline="-25000" dirty="0">
                <a:solidFill>
                  <a:srgbClr val="FF0000"/>
                </a:solidFill>
              </a:rPr>
              <a:t>2</a:t>
            </a:r>
            <a:r>
              <a:rPr lang="pt-PT" sz="2800" b="1" dirty="0">
                <a:solidFill>
                  <a:srgbClr val="FF0000"/>
                </a:solidFill>
              </a:rPr>
              <a:t>O</a:t>
            </a:r>
            <a:r>
              <a:rPr lang="pt-PT" sz="2800" b="1" dirty="0">
                <a:solidFill>
                  <a:schemeClr val="bg1"/>
                </a:solidFill>
              </a:rPr>
              <a:t>;</a:t>
            </a:r>
          </a:p>
          <a:p>
            <a:r>
              <a:rPr lang="pt-PT" sz="2800" b="1" dirty="0">
                <a:solidFill>
                  <a:schemeClr val="bg1"/>
                </a:solidFill>
              </a:rPr>
              <a:t>4. Acerte os coeficientes de </a:t>
            </a:r>
            <a:r>
              <a:rPr lang="pt-PT" sz="2800" b="1" dirty="0">
                <a:solidFill>
                  <a:srgbClr val="00B0F0"/>
                </a:solidFill>
              </a:rPr>
              <a:t>H </a:t>
            </a:r>
            <a:r>
              <a:rPr lang="pt-PT" sz="2800" b="1" dirty="0">
                <a:solidFill>
                  <a:schemeClr val="bg1"/>
                </a:solidFill>
              </a:rPr>
              <a:t>adicionando </a:t>
            </a:r>
            <a:r>
              <a:rPr lang="pt-PT" sz="2800" b="1" dirty="0">
                <a:solidFill>
                  <a:srgbClr val="00B0F0"/>
                </a:solidFill>
              </a:rPr>
              <a:t>H</a:t>
            </a:r>
            <a:r>
              <a:rPr lang="pt-PT" sz="2800" b="1" baseline="30000" dirty="0">
                <a:solidFill>
                  <a:srgbClr val="00B0F0"/>
                </a:solidFill>
              </a:rPr>
              <a:t>+</a:t>
            </a:r>
            <a:endParaRPr lang="x-none" sz="2800" b="1" baseline="30000">
              <a:solidFill>
                <a:srgbClr val="00B0F0"/>
              </a:solidFill>
            </a:endParaRPr>
          </a:p>
          <a:p>
            <a:r>
              <a:rPr lang="pt-PT" sz="2800" b="1" dirty="0">
                <a:solidFill>
                  <a:schemeClr val="bg1"/>
                </a:solidFill>
              </a:rPr>
              <a:t>5. Acerte as cargas adicionando electrons </a:t>
            </a:r>
            <a:r>
              <a:rPr lang="pt-PT" sz="2800" b="1" dirty="0">
                <a:solidFill>
                  <a:srgbClr val="FFFF00"/>
                </a:solidFill>
              </a:rPr>
              <a:t>e</a:t>
            </a:r>
            <a:r>
              <a:rPr lang="pt-PT" sz="2800" b="1" baseline="30000" dirty="0">
                <a:solidFill>
                  <a:srgbClr val="FFFF00"/>
                </a:solidFill>
              </a:rPr>
              <a:t>-</a:t>
            </a:r>
          </a:p>
          <a:p>
            <a:r>
              <a:rPr lang="pt-PT" sz="2800" b="1" dirty="0">
                <a:solidFill>
                  <a:schemeClr val="bg1"/>
                </a:solidFill>
              </a:rPr>
              <a:t>6. Multiplique, se necessário, as meias-</a:t>
            </a:r>
            <a:r>
              <a:rPr lang="pt-PT" sz="2800" b="1" dirty="0" err="1">
                <a:solidFill>
                  <a:schemeClr val="bg1"/>
                </a:solidFill>
              </a:rPr>
              <a:t>reações</a:t>
            </a:r>
            <a:r>
              <a:rPr lang="pt-PT" sz="2800" b="1" dirty="0">
                <a:solidFill>
                  <a:schemeClr val="bg1"/>
                </a:solidFill>
              </a:rPr>
              <a:t> por números inteiros dependendo do número de electrons envolvidos</a:t>
            </a:r>
          </a:p>
          <a:p>
            <a:r>
              <a:rPr lang="pt-PT" sz="2800" b="1" dirty="0">
                <a:solidFill>
                  <a:schemeClr val="bg1"/>
                </a:solidFill>
              </a:rPr>
              <a:t>7. Some as duas meias-</a:t>
            </a:r>
            <a:r>
              <a:rPr lang="pt-PT" sz="2800" b="1" dirty="0" err="1">
                <a:solidFill>
                  <a:schemeClr val="bg1"/>
                </a:solidFill>
              </a:rPr>
              <a:t>reações</a:t>
            </a:r>
            <a:r>
              <a:rPr lang="pt-PT" sz="2800" b="1" dirty="0">
                <a:solidFill>
                  <a:schemeClr val="bg1"/>
                </a:solidFill>
              </a:rPr>
              <a:t> e cancele espécies</a:t>
            </a:r>
          </a:p>
          <a:p>
            <a:r>
              <a:rPr lang="pt-PT" sz="2800" b="1" dirty="0">
                <a:solidFill>
                  <a:schemeClr val="bg1"/>
                </a:solidFill>
              </a:rPr>
              <a:t>espectadoras</a:t>
            </a:r>
          </a:p>
          <a:p>
            <a:r>
              <a:rPr lang="pt-PT" sz="2800" b="1" dirty="0">
                <a:solidFill>
                  <a:schemeClr val="bg1"/>
                </a:solidFill>
              </a:rPr>
              <a:t>8. Confirme!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0120" y="229171"/>
            <a:ext cx="4269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+mj-lt"/>
              </a:rPr>
              <a:t>Equações</a:t>
            </a:r>
            <a:r>
              <a:rPr lang="en-US" sz="3200" b="1" dirty="0">
                <a:solidFill>
                  <a:srgbClr val="FFFF00"/>
                </a:solidFill>
                <a:latin typeface="+mj-lt"/>
              </a:rPr>
              <a:t> Redox – </a:t>
            </a:r>
            <a:r>
              <a:rPr lang="en-US" sz="3200" b="1" dirty="0" err="1">
                <a:solidFill>
                  <a:srgbClr val="FFFF00"/>
                </a:solidFill>
                <a:latin typeface="+mj-lt"/>
              </a:rPr>
              <a:t>regras</a:t>
            </a:r>
            <a:r>
              <a:rPr lang="en-US" sz="3200" b="1" dirty="0">
                <a:solidFill>
                  <a:srgbClr val="FFFF00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798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1488729" y="476672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FFFF00"/>
                </a:solidFill>
              </a:rPr>
              <a:t>1. Divida a reacção em duas (oxidação/redução);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4714" y="2111152"/>
            <a:ext cx="7913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pt-BR" sz="2400">
                <a:solidFill>
                  <a:schemeClr val="bg1"/>
                </a:solidFill>
              </a:rPr>
              <a:t>SO</a:t>
            </a:r>
            <a:r>
              <a:rPr lang="en-US" altLang="pt-BR" sz="2400" baseline="-25000">
                <a:solidFill>
                  <a:schemeClr val="bg1"/>
                </a:solidFill>
              </a:rPr>
              <a:t>3</a:t>
            </a:r>
            <a:r>
              <a:rPr lang="en-US" altLang="pt-BR" sz="2400" baseline="30000">
                <a:solidFill>
                  <a:schemeClr val="bg1"/>
                </a:solidFill>
              </a:rPr>
              <a:t>2-</a:t>
            </a:r>
            <a:r>
              <a:rPr lang="en-US" altLang="pt-BR" sz="2400">
                <a:solidFill>
                  <a:schemeClr val="bg1"/>
                </a:solidFill>
              </a:rPr>
              <a:t>(aq) + MnO</a:t>
            </a:r>
            <a:r>
              <a:rPr lang="en-US" altLang="pt-BR" sz="2400" baseline="-25000">
                <a:solidFill>
                  <a:schemeClr val="bg1"/>
                </a:solidFill>
              </a:rPr>
              <a:t>4</a:t>
            </a:r>
            <a:r>
              <a:rPr lang="en-US" altLang="pt-BR" sz="2400" baseline="30000">
                <a:solidFill>
                  <a:schemeClr val="bg1"/>
                </a:solidFill>
              </a:rPr>
              <a:t>-</a:t>
            </a:r>
            <a:r>
              <a:rPr lang="en-US" altLang="pt-BR" sz="2400">
                <a:solidFill>
                  <a:schemeClr val="bg1"/>
                </a:solidFill>
              </a:rPr>
              <a:t>(aq)  </a:t>
            </a:r>
            <a:r>
              <a:rPr lang="en-US" altLang="pt-BR" sz="2400">
                <a:solidFill>
                  <a:schemeClr val="bg1"/>
                </a:solidFill>
                <a:cs typeface="Times New Roman" pitchFamily="18" charset="0"/>
              </a:rPr>
              <a:t>→   SO</a:t>
            </a:r>
            <a:r>
              <a:rPr lang="en-US" altLang="pt-BR" sz="2400" baseline="-25000">
                <a:solidFill>
                  <a:schemeClr val="bg1"/>
                </a:solidFill>
                <a:cs typeface="Times New Roman" pitchFamily="18" charset="0"/>
              </a:rPr>
              <a:t>4</a:t>
            </a:r>
            <a:r>
              <a:rPr lang="en-US" altLang="pt-BR" sz="2400" baseline="30000">
                <a:solidFill>
                  <a:schemeClr val="bg1"/>
                </a:solidFill>
                <a:cs typeface="Times New Roman" pitchFamily="18" charset="0"/>
              </a:rPr>
              <a:t>2-</a:t>
            </a:r>
            <a:r>
              <a:rPr lang="en-US" altLang="pt-BR" sz="2400">
                <a:solidFill>
                  <a:schemeClr val="bg1"/>
                </a:solidFill>
                <a:cs typeface="Times New Roman" pitchFamily="18" charset="0"/>
              </a:rPr>
              <a:t>(aq) +   Mn</a:t>
            </a:r>
            <a:r>
              <a:rPr lang="en-US" altLang="pt-BR" sz="2400" baseline="30000">
                <a:solidFill>
                  <a:schemeClr val="bg1"/>
                </a:solidFill>
                <a:cs typeface="Times New Roman" pitchFamily="18" charset="0"/>
              </a:rPr>
              <a:t>2+</a:t>
            </a:r>
            <a:r>
              <a:rPr lang="en-US" altLang="pt-BR" sz="2400">
                <a:solidFill>
                  <a:schemeClr val="bg1"/>
                </a:solidFill>
                <a:cs typeface="Times New Roman" pitchFamily="18" charset="0"/>
              </a:rPr>
              <a:t>(aq)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144714" y="1196752"/>
            <a:ext cx="7913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pt-BR" sz="2400" i="1" dirty="0">
                <a:solidFill>
                  <a:schemeClr val="bg1"/>
                </a:solidFill>
              </a:rPr>
              <a:t>Determine </a:t>
            </a:r>
            <a:r>
              <a:rPr lang="en-US" altLang="pt-BR" sz="2400" i="1" dirty="0" err="1">
                <a:solidFill>
                  <a:schemeClr val="bg1"/>
                </a:solidFill>
              </a:rPr>
              <a:t>os</a:t>
            </a:r>
            <a:r>
              <a:rPr lang="en-US" altLang="pt-BR" sz="2400" i="1" dirty="0">
                <a:solidFill>
                  <a:schemeClr val="bg1"/>
                </a:solidFill>
              </a:rPr>
              <a:t> </a:t>
            </a:r>
            <a:r>
              <a:rPr lang="en-US" altLang="pt-BR" sz="2400" i="1" dirty="0" err="1">
                <a:solidFill>
                  <a:schemeClr val="bg1"/>
                </a:solidFill>
              </a:rPr>
              <a:t>estados</a:t>
            </a:r>
            <a:r>
              <a:rPr lang="en-US" altLang="pt-BR" sz="2400" i="1" dirty="0">
                <a:solidFill>
                  <a:schemeClr val="bg1"/>
                </a:solidFill>
              </a:rPr>
              <a:t> de </a:t>
            </a:r>
            <a:r>
              <a:rPr lang="en-US" altLang="pt-BR" sz="2400" i="1" dirty="0" err="1">
                <a:solidFill>
                  <a:schemeClr val="bg1"/>
                </a:solidFill>
              </a:rPr>
              <a:t>oxidação</a:t>
            </a:r>
            <a:r>
              <a:rPr lang="en-US" altLang="pt-BR" sz="2400" i="1" dirty="0">
                <a:solidFill>
                  <a:schemeClr val="bg1"/>
                </a:solidFill>
              </a:rPr>
              <a:t>:</a:t>
            </a:r>
            <a:endParaRPr lang="en-US" altLang="pt-BR" sz="2400" dirty="0">
              <a:solidFill>
                <a:schemeClr val="bg1"/>
              </a:solidFill>
            </a:endParaRPr>
          </a:p>
        </p:txBody>
      </p: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2908300" y="1771427"/>
            <a:ext cx="3898900" cy="458788"/>
            <a:chOff x="872" y="1060"/>
            <a:chExt cx="2456" cy="289"/>
          </a:xfrm>
        </p:grpSpPr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872" y="1060"/>
              <a:ext cx="3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pt-BR" sz="2400">
                  <a:solidFill>
                    <a:schemeClr val="bg1"/>
                  </a:solidFill>
                </a:rPr>
                <a:t>4+</a:t>
              </a:r>
              <a:endParaRPr lang="en-CA" altLang="pt-BR" sz="2400">
                <a:solidFill>
                  <a:schemeClr val="bg1"/>
                </a:solidFill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3008" y="1061"/>
              <a:ext cx="3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pt-BR" sz="2400">
                  <a:solidFill>
                    <a:schemeClr val="bg1"/>
                  </a:solidFill>
                </a:rPr>
                <a:t>6+</a:t>
              </a:r>
              <a:endParaRPr lang="en-CA" altLang="pt-BR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12"/>
          <p:cNvGrpSpPr>
            <a:grpSpLocks/>
          </p:cNvGrpSpPr>
          <p:nvPr/>
        </p:nvGrpSpPr>
        <p:grpSpPr bwMode="auto">
          <a:xfrm>
            <a:off x="4416425" y="1779365"/>
            <a:ext cx="4089400" cy="457200"/>
            <a:chOff x="1822" y="1065"/>
            <a:chExt cx="2576" cy="288"/>
          </a:xfrm>
        </p:grpSpPr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1822" y="1065"/>
              <a:ext cx="3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pt-BR" sz="2400">
                  <a:solidFill>
                    <a:schemeClr val="bg1"/>
                  </a:solidFill>
                </a:rPr>
                <a:t>7+</a:t>
              </a:r>
              <a:endParaRPr lang="en-CA" altLang="pt-BR" sz="2400">
                <a:solidFill>
                  <a:schemeClr val="bg1"/>
                </a:solidFill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4078" y="1065"/>
              <a:ext cx="3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pt-BR" sz="2400">
                  <a:solidFill>
                    <a:schemeClr val="bg1"/>
                  </a:solidFill>
                </a:rPr>
                <a:t>2+</a:t>
              </a:r>
              <a:endParaRPr lang="en-CA" altLang="pt-BR" sz="240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4187826" y="3333527"/>
            <a:ext cx="5307013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pt-BR" sz="2400" dirty="0">
                <a:solidFill>
                  <a:schemeClr val="bg1"/>
                </a:solidFill>
              </a:rPr>
              <a:t>SO</a:t>
            </a:r>
            <a:r>
              <a:rPr lang="en-US" altLang="pt-BR" sz="2400" baseline="-25000" dirty="0">
                <a:solidFill>
                  <a:schemeClr val="bg1"/>
                </a:solidFill>
              </a:rPr>
              <a:t>3</a:t>
            </a:r>
            <a:r>
              <a:rPr lang="en-US" altLang="pt-BR" sz="2400" baseline="30000" dirty="0">
                <a:solidFill>
                  <a:schemeClr val="bg1"/>
                </a:solidFill>
              </a:rPr>
              <a:t>2-</a:t>
            </a:r>
            <a:r>
              <a:rPr lang="en-US" altLang="pt-BR" sz="2400" dirty="0">
                <a:solidFill>
                  <a:schemeClr val="bg1"/>
                </a:solidFill>
              </a:rPr>
              <a:t>(</a:t>
            </a:r>
            <a:r>
              <a:rPr lang="en-US" altLang="pt-BR" sz="2400" dirty="0" err="1">
                <a:solidFill>
                  <a:schemeClr val="bg1"/>
                </a:solidFill>
              </a:rPr>
              <a:t>aq</a:t>
            </a:r>
            <a:r>
              <a:rPr lang="en-US" altLang="pt-BR" sz="2400" dirty="0">
                <a:solidFill>
                  <a:schemeClr val="bg1"/>
                </a:solidFill>
              </a:rPr>
              <a:t>) </a:t>
            </a:r>
            <a:r>
              <a:rPr lang="en-US" altLang="pt-BR" sz="2400" dirty="0">
                <a:solidFill>
                  <a:schemeClr val="bg1"/>
                </a:solidFill>
                <a:cs typeface="Times New Roman" pitchFamily="18" charset="0"/>
              </a:rPr>
              <a:t>→   SO</a:t>
            </a:r>
            <a:r>
              <a:rPr lang="en-US" altLang="pt-BR" sz="2400" baseline="-25000" dirty="0">
                <a:solidFill>
                  <a:schemeClr val="bg1"/>
                </a:solidFill>
                <a:cs typeface="Times New Roman" pitchFamily="18" charset="0"/>
              </a:rPr>
              <a:t>4</a:t>
            </a:r>
            <a:r>
              <a:rPr lang="en-US" altLang="pt-BR" sz="2400" baseline="30000" dirty="0">
                <a:solidFill>
                  <a:schemeClr val="bg1"/>
                </a:solidFill>
                <a:cs typeface="Times New Roman" pitchFamily="18" charset="0"/>
              </a:rPr>
              <a:t>2-</a:t>
            </a:r>
            <a:r>
              <a:rPr lang="en-US" altLang="pt-BR" sz="2400" dirty="0">
                <a:solidFill>
                  <a:schemeClr val="bg1"/>
                </a:solidFill>
                <a:cs typeface="Times New Roman" pitchFamily="18" charset="0"/>
              </a:rPr>
              <a:t>(</a:t>
            </a:r>
            <a:r>
              <a:rPr lang="en-US" altLang="pt-BR" sz="2400" dirty="0" err="1">
                <a:solidFill>
                  <a:schemeClr val="bg1"/>
                </a:solidFill>
                <a:cs typeface="Times New Roman" pitchFamily="18" charset="0"/>
              </a:rPr>
              <a:t>aq</a:t>
            </a:r>
            <a:r>
              <a:rPr lang="en-US" altLang="pt-BR" sz="2400" dirty="0">
                <a:solidFill>
                  <a:schemeClr val="bg1"/>
                </a:solidFill>
                <a:cs typeface="Times New Roman" pitchFamily="18" charset="0"/>
              </a:rPr>
              <a:t>) + 2 </a:t>
            </a:r>
            <a:r>
              <a:rPr lang="en-US" altLang="pt-BR" sz="2400" i="1" dirty="0">
                <a:solidFill>
                  <a:schemeClr val="bg1"/>
                </a:solidFill>
                <a:cs typeface="Times New Roman" pitchFamily="18" charset="0"/>
              </a:rPr>
              <a:t>e</a:t>
            </a:r>
            <a:r>
              <a:rPr lang="en-US" altLang="pt-BR" sz="2400" baseline="30000" dirty="0">
                <a:solidFill>
                  <a:schemeClr val="bg1"/>
                </a:solidFill>
                <a:cs typeface="Times New Roman" pitchFamily="18" charset="0"/>
              </a:rPr>
              <a:t>-</a:t>
            </a:r>
            <a:r>
              <a:rPr lang="en-US" altLang="pt-BR" sz="2400" dirty="0">
                <a:solidFill>
                  <a:schemeClr val="bg1"/>
                </a:solidFill>
                <a:cs typeface="Times New Roman" pitchFamily="18" charset="0"/>
              </a:rPr>
              <a:t>(</a:t>
            </a:r>
            <a:r>
              <a:rPr lang="en-US" altLang="pt-BR" sz="2400" dirty="0" err="1">
                <a:solidFill>
                  <a:schemeClr val="bg1"/>
                </a:solidFill>
                <a:cs typeface="Times New Roman" pitchFamily="18" charset="0"/>
              </a:rPr>
              <a:t>aq</a:t>
            </a:r>
            <a:r>
              <a:rPr lang="en-US" altLang="pt-BR" sz="2400" dirty="0">
                <a:solidFill>
                  <a:schemeClr val="bg1"/>
                </a:solidFill>
                <a:cs typeface="Times New Roman" pitchFamily="18" charset="0"/>
              </a:rPr>
              <a:t>)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2144714" y="2747740"/>
            <a:ext cx="7913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pt-BR" sz="2400" i="1">
                <a:solidFill>
                  <a:schemeClr val="bg1"/>
                </a:solidFill>
              </a:rPr>
              <a:t>Escreva as semi-reações:</a:t>
            </a:r>
            <a:endParaRPr lang="en-US" altLang="pt-BR" sz="2400">
              <a:solidFill>
                <a:schemeClr val="bg1"/>
              </a:solidFill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2573339" y="3976465"/>
            <a:ext cx="5972175" cy="457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pt-BR" sz="2400" i="1" dirty="0">
                <a:solidFill>
                  <a:schemeClr val="bg1"/>
                </a:solidFill>
                <a:cs typeface="Times New Roman" pitchFamily="18" charset="0"/>
              </a:rPr>
              <a:t>5 e</a:t>
            </a:r>
            <a:r>
              <a:rPr lang="en-US" altLang="pt-BR" sz="2400" baseline="30000" dirty="0">
                <a:solidFill>
                  <a:schemeClr val="bg1"/>
                </a:solidFill>
                <a:cs typeface="Times New Roman" pitchFamily="18" charset="0"/>
              </a:rPr>
              <a:t>-</a:t>
            </a:r>
            <a:r>
              <a:rPr lang="en-US" altLang="pt-BR" sz="2400" dirty="0">
                <a:solidFill>
                  <a:schemeClr val="bg1"/>
                </a:solidFill>
                <a:cs typeface="Times New Roman" pitchFamily="18" charset="0"/>
              </a:rPr>
              <a:t>(</a:t>
            </a:r>
            <a:r>
              <a:rPr lang="en-US" altLang="pt-BR" sz="2400" dirty="0" err="1">
                <a:solidFill>
                  <a:schemeClr val="bg1"/>
                </a:solidFill>
                <a:cs typeface="Times New Roman" pitchFamily="18" charset="0"/>
              </a:rPr>
              <a:t>aq</a:t>
            </a:r>
            <a:r>
              <a:rPr lang="en-US" altLang="pt-BR" sz="2400" dirty="0">
                <a:solidFill>
                  <a:schemeClr val="bg1"/>
                </a:solidFill>
                <a:cs typeface="Times New Roman" pitchFamily="18" charset="0"/>
              </a:rPr>
              <a:t>) +</a:t>
            </a:r>
            <a:r>
              <a:rPr lang="en-US" altLang="pt-BR" sz="2400" dirty="0">
                <a:solidFill>
                  <a:schemeClr val="bg1"/>
                </a:solidFill>
              </a:rPr>
              <a:t>MnO</a:t>
            </a:r>
            <a:r>
              <a:rPr lang="en-US" altLang="pt-BR" sz="2400" baseline="-25000" dirty="0">
                <a:solidFill>
                  <a:schemeClr val="bg1"/>
                </a:solidFill>
              </a:rPr>
              <a:t>4</a:t>
            </a:r>
            <a:r>
              <a:rPr lang="en-US" altLang="pt-BR" sz="2400" baseline="30000" dirty="0">
                <a:solidFill>
                  <a:schemeClr val="bg1"/>
                </a:solidFill>
              </a:rPr>
              <a:t>-</a:t>
            </a:r>
            <a:r>
              <a:rPr lang="en-US" altLang="pt-BR" sz="2400" dirty="0">
                <a:solidFill>
                  <a:schemeClr val="bg1"/>
                </a:solidFill>
              </a:rPr>
              <a:t>(</a:t>
            </a:r>
            <a:r>
              <a:rPr lang="en-US" altLang="pt-BR" sz="2400" dirty="0" err="1">
                <a:solidFill>
                  <a:schemeClr val="bg1"/>
                </a:solidFill>
              </a:rPr>
              <a:t>aq</a:t>
            </a:r>
            <a:r>
              <a:rPr lang="en-US" altLang="pt-BR" sz="2400" dirty="0">
                <a:solidFill>
                  <a:schemeClr val="bg1"/>
                </a:solidFill>
              </a:rPr>
              <a:t>)  </a:t>
            </a:r>
            <a:r>
              <a:rPr lang="en-US" altLang="pt-BR" sz="2400" dirty="0">
                <a:solidFill>
                  <a:schemeClr val="bg1"/>
                </a:solidFill>
                <a:cs typeface="Times New Roman" pitchFamily="18" charset="0"/>
              </a:rPr>
              <a:t>→   Mn</a:t>
            </a:r>
            <a:r>
              <a:rPr lang="en-US" altLang="pt-BR" sz="2400" baseline="30000" dirty="0">
                <a:solidFill>
                  <a:schemeClr val="bg1"/>
                </a:solidFill>
                <a:cs typeface="Times New Roman" pitchFamily="18" charset="0"/>
              </a:rPr>
              <a:t>2+</a:t>
            </a:r>
            <a:r>
              <a:rPr lang="en-US" altLang="pt-BR" sz="2400" dirty="0">
                <a:solidFill>
                  <a:schemeClr val="bg1"/>
                </a:solidFill>
                <a:cs typeface="Times New Roman" pitchFamily="18" charset="0"/>
              </a:rPr>
              <a:t>(</a:t>
            </a:r>
            <a:r>
              <a:rPr lang="en-US" altLang="pt-BR" sz="2400" dirty="0" err="1">
                <a:solidFill>
                  <a:schemeClr val="bg1"/>
                </a:solidFill>
                <a:cs typeface="Times New Roman" pitchFamily="18" charset="0"/>
              </a:rPr>
              <a:t>aq</a:t>
            </a:r>
            <a:r>
              <a:rPr lang="en-US" altLang="pt-BR" sz="2400" dirty="0">
                <a:solidFill>
                  <a:schemeClr val="bg1"/>
                </a:solidFill>
                <a:cs typeface="Times New Roman" pitchFamily="18" charset="0"/>
              </a:rPr>
              <a:t>)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631505" y="4657502"/>
            <a:ext cx="79136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t-PT" sz="1800" b="1" dirty="0">
                <a:solidFill>
                  <a:srgbClr val="FFFF00"/>
                </a:solidFill>
                <a:latin typeface="+mj-lt"/>
              </a:rPr>
              <a:t>2. Acerte os coeficientes de elementos diferentes de O e H;</a:t>
            </a:r>
            <a:endParaRPr lang="en-US" altLang="pt-BR" sz="18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2847319" y="5161998"/>
            <a:ext cx="5972175" cy="4572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pt-BR" sz="2400">
                <a:solidFill>
                  <a:schemeClr val="bg1"/>
                </a:solidFill>
                <a:cs typeface="Times New Roman" pitchFamily="18" charset="0"/>
              </a:rPr>
              <a:t>Estão balanceados.</a:t>
            </a:r>
          </a:p>
        </p:txBody>
      </p:sp>
    </p:spTree>
    <p:extLst>
      <p:ext uri="{BB962C8B-B14F-4D97-AF65-F5344CB8AC3E}">
        <p14:creationId xmlns:p14="http://schemas.microsoft.com/office/powerpoint/2010/main" val="149590947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ço Reservado para Data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501E8ED-17D8-489F-9CBE-086059842660}" type="datetime1">
              <a:rPr lang="pt-BR" altLang="pt-BR" sz="14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18/11/2016</a:t>
            </a:fld>
            <a:endParaRPr lang="en-US" altLang="pt-BR" sz="1400">
              <a:solidFill>
                <a:schemeClr val="bg1"/>
              </a:solidFill>
            </a:endParaRPr>
          </a:p>
        </p:txBody>
      </p:sp>
      <p:sp>
        <p:nvSpPr>
          <p:cNvPr id="62467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pt-BR" sz="1400">
                <a:solidFill>
                  <a:schemeClr val="bg1"/>
                </a:solidFill>
              </a:rPr>
              <a:t>Slide </a:t>
            </a:r>
            <a:fld id="{82607C07-D17A-49E1-9C77-368479389408}" type="slidenum">
              <a:rPr lang="en-US" altLang="pt-BR" sz="14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89</a:t>
            </a:fld>
            <a:r>
              <a:rPr lang="en-US" altLang="pt-BR" sz="14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2468" name="Text Box 5"/>
          <p:cNvSpPr txBox="1">
            <a:spLocks noChangeArrowheads="1"/>
          </p:cNvSpPr>
          <p:nvPr/>
        </p:nvSpPr>
        <p:spPr bwMode="auto">
          <a:xfrm>
            <a:off x="2071744" y="688033"/>
            <a:ext cx="79136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t-PT" sz="2400" b="1" dirty="0">
                <a:solidFill>
                  <a:srgbClr val="FFFF00"/>
                </a:solidFill>
              </a:rPr>
              <a:t>4. Acerte os coeficientes de </a:t>
            </a:r>
            <a:r>
              <a:rPr lang="pt-PT" sz="2400" b="1" dirty="0">
                <a:solidFill>
                  <a:srgbClr val="FF0000"/>
                </a:solidFill>
              </a:rPr>
              <a:t>O</a:t>
            </a:r>
            <a:r>
              <a:rPr lang="pt-PT" sz="2400" b="1" dirty="0">
                <a:solidFill>
                  <a:schemeClr val="bg1"/>
                </a:solidFill>
              </a:rPr>
              <a:t> </a:t>
            </a:r>
            <a:r>
              <a:rPr lang="pt-PT" sz="2400" b="1" dirty="0">
                <a:solidFill>
                  <a:srgbClr val="FFFF00"/>
                </a:solidFill>
              </a:rPr>
              <a:t>adicionando</a:t>
            </a:r>
            <a:r>
              <a:rPr lang="pt-PT" sz="2400" b="1" dirty="0">
                <a:solidFill>
                  <a:schemeClr val="bg1"/>
                </a:solidFill>
              </a:rPr>
              <a:t> </a:t>
            </a:r>
            <a:r>
              <a:rPr lang="pt-PT" sz="2400" b="1" dirty="0">
                <a:solidFill>
                  <a:srgbClr val="FF0000"/>
                </a:solidFill>
              </a:rPr>
              <a:t>H</a:t>
            </a:r>
            <a:r>
              <a:rPr lang="pt-PT" sz="2400" b="1" baseline="-25000" dirty="0">
                <a:solidFill>
                  <a:srgbClr val="FF0000"/>
                </a:solidFill>
              </a:rPr>
              <a:t>2</a:t>
            </a:r>
            <a:r>
              <a:rPr lang="pt-PT" sz="2400" b="1" dirty="0">
                <a:solidFill>
                  <a:srgbClr val="FF0000"/>
                </a:solidFill>
              </a:rPr>
              <a:t>O</a:t>
            </a:r>
            <a:endParaRPr lang="en-US" altLang="pt-BR" sz="2400" dirty="0">
              <a:solidFill>
                <a:schemeClr val="bg1"/>
              </a:solidFill>
            </a:endParaRPr>
          </a:p>
        </p:txBody>
      </p:sp>
      <p:sp>
        <p:nvSpPr>
          <p:cNvPr id="62469" name="Text Box 12"/>
          <p:cNvSpPr txBox="1">
            <a:spLocks noChangeArrowheads="1"/>
          </p:cNvSpPr>
          <p:nvPr/>
        </p:nvSpPr>
        <p:spPr bwMode="auto">
          <a:xfrm>
            <a:off x="2917826" y="1322388"/>
            <a:ext cx="6691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pt-BR" sz="2400">
                <a:solidFill>
                  <a:schemeClr val="bg1"/>
                </a:solidFill>
              </a:rPr>
              <a:t>H</a:t>
            </a:r>
            <a:r>
              <a:rPr lang="en-US" altLang="pt-BR" sz="2400" baseline="-25000">
                <a:solidFill>
                  <a:schemeClr val="bg1"/>
                </a:solidFill>
              </a:rPr>
              <a:t>2</a:t>
            </a:r>
            <a:r>
              <a:rPr lang="en-US" altLang="pt-BR" sz="2400">
                <a:solidFill>
                  <a:schemeClr val="bg1"/>
                </a:solidFill>
              </a:rPr>
              <a:t>O(l) + SO</a:t>
            </a:r>
            <a:r>
              <a:rPr lang="en-US" altLang="pt-BR" sz="2400" baseline="-25000">
                <a:solidFill>
                  <a:schemeClr val="bg1"/>
                </a:solidFill>
              </a:rPr>
              <a:t>3</a:t>
            </a:r>
            <a:r>
              <a:rPr lang="en-US" altLang="pt-BR" sz="2400" baseline="30000">
                <a:solidFill>
                  <a:schemeClr val="bg1"/>
                </a:solidFill>
              </a:rPr>
              <a:t>2-</a:t>
            </a:r>
            <a:r>
              <a:rPr lang="en-US" altLang="pt-BR" sz="2400">
                <a:solidFill>
                  <a:schemeClr val="bg1"/>
                </a:solidFill>
              </a:rPr>
              <a:t>(aq) </a:t>
            </a:r>
            <a:r>
              <a:rPr lang="en-US" altLang="pt-BR" sz="2400">
                <a:solidFill>
                  <a:schemeClr val="bg1"/>
                </a:solidFill>
                <a:cs typeface="Times New Roman" pitchFamily="18" charset="0"/>
              </a:rPr>
              <a:t>→   SO</a:t>
            </a:r>
            <a:r>
              <a:rPr lang="en-US" altLang="pt-BR" sz="2400" baseline="-25000">
                <a:solidFill>
                  <a:schemeClr val="bg1"/>
                </a:solidFill>
                <a:cs typeface="Times New Roman" pitchFamily="18" charset="0"/>
              </a:rPr>
              <a:t>4</a:t>
            </a:r>
            <a:r>
              <a:rPr lang="en-US" altLang="pt-BR" sz="2400" baseline="30000">
                <a:solidFill>
                  <a:schemeClr val="bg1"/>
                </a:solidFill>
                <a:cs typeface="Times New Roman" pitchFamily="18" charset="0"/>
              </a:rPr>
              <a:t>2-</a:t>
            </a:r>
            <a:r>
              <a:rPr lang="en-US" altLang="pt-BR" sz="2400">
                <a:solidFill>
                  <a:schemeClr val="bg1"/>
                </a:solidFill>
                <a:cs typeface="Times New Roman" pitchFamily="18" charset="0"/>
              </a:rPr>
              <a:t>(aq) + 2 </a:t>
            </a:r>
            <a:r>
              <a:rPr lang="en-US" altLang="pt-BR" sz="2400" i="1">
                <a:solidFill>
                  <a:schemeClr val="bg1"/>
                </a:solidFill>
                <a:cs typeface="Times New Roman" pitchFamily="18" charset="0"/>
              </a:rPr>
              <a:t>e</a:t>
            </a:r>
            <a:r>
              <a:rPr lang="en-US" altLang="pt-BR" sz="2400" baseline="30000">
                <a:solidFill>
                  <a:schemeClr val="bg1"/>
                </a:solidFill>
                <a:cs typeface="Times New Roman" pitchFamily="18" charset="0"/>
              </a:rPr>
              <a:t>-</a:t>
            </a:r>
            <a:r>
              <a:rPr lang="en-US" altLang="pt-BR" sz="2400">
                <a:solidFill>
                  <a:schemeClr val="bg1"/>
                </a:solidFill>
                <a:cs typeface="Times New Roman" pitchFamily="18" charset="0"/>
              </a:rPr>
              <a:t>(aq)</a:t>
            </a:r>
          </a:p>
        </p:txBody>
      </p:sp>
      <p:sp>
        <p:nvSpPr>
          <p:cNvPr id="62470" name="Text Box 14"/>
          <p:cNvSpPr txBox="1">
            <a:spLocks noChangeArrowheads="1"/>
          </p:cNvSpPr>
          <p:nvPr/>
        </p:nvSpPr>
        <p:spPr bwMode="auto">
          <a:xfrm>
            <a:off x="3230564" y="1965325"/>
            <a:ext cx="5972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pt-BR" sz="2400" i="1">
                <a:solidFill>
                  <a:schemeClr val="bg1"/>
                </a:solidFill>
                <a:cs typeface="Times New Roman" pitchFamily="18" charset="0"/>
              </a:rPr>
              <a:t>5 e</a:t>
            </a:r>
            <a:r>
              <a:rPr lang="en-US" altLang="pt-BR" sz="2400" baseline="30000">
                <a:solidFill>
                  <a:schemeClr val="bg1"/>
                </a:solidFill>
                <a:cs typeface="Times New Roman" pitchFamily="18" charset="0"/>
              </a:rPr>
              <a:t>-</a:t>
            </a:r>
            <a:r>
              <a:rPr lang="en-US" altLang="pt-BR" sz="2400">
                <a:solidFill>
                  <a:schemeClr val="bg1"/>
                </a:solidFill>
                <a:cs typeface="Times New Roman" pitchFamily="18" charset="0"/>
              </a:rPr>
              <a:t>(aq) +</a:t>
            </a:r>
            <a:r>
              <a:rPr lang="en-US" altLang="pt-BR" sz="2400">
                <a:solidFill>
                  <a:schemeClr val="bg1"/>
                </a:solidFill>
              </a:rPr>
              <a:t>MnO</a:t>
            </a:r>
            <a:r>
              <a:rPr lang="en-US" altLang="pt-BR" sz="2400" baseline="-25000">
                <a:solidFill>
                  <a:schemeClr val="bg1"/>
                </a:solidFill>
              </a:rPr>
              <a:t>4</a:t>
            </a:r>
            <a:r>
              <a:rPr lang="en-US" altLang="pt-BR" sz="2400" baseline="30000">
                <a:solidFill>
                  <a:schemeClr val="bg1"/>
                </a:solidFill>
              </a:rPr>
              <a:t>-</a:t>
            </a:r>
            <a:r>
              <a:rPr lang="en-US" altLang="pt-BR" sz="2400">
                <a:solidFill>
                  <a:schemeClr val="bg1"/>
                </a:solidFill>
              </a:rPr>
              <a:t>(aq)  </a:t>
            </a:r>
            <a:r>
              <a:rPr lang="en-US" altLang="pt-BR" sz="2400">
                <a:solidFill>
                  <a:schemeClr val="bg1"/>
                </a:solidFill>
                <a:cs typeface="Times New Roman" pitchFamily="18" charset="0"/>
              </a:rPr>
              <a:t>→   Mn</a:t>
            </a:r>
            <a:r>
              <a:rPr lang="en-US" altLang="pt-BR" sz="2400" baseline="30000">
                <a:solidFill>
                  <a:schemeClr val="bg1"/>
                </a:solidFill>
                <a:cs typeface="Times New Roman" pitchFamily="18" charset="0"/>
              </a:rPr>
              <a:t>2+</a:t>
            </a:r>
            <a:r>
              <a:rPr lang="en-US" altLang="pt-BR" sz="2400">
                <a:solidFill>
                  <a:schemeClr val="bg1"/>
                </a:solidFill>
                <a:cs typeface="Times New Roman" pitchFamily="18" charset="0"/>
              </a:rPr>
              <a:t>(aq) + 4 H</a:t>
            </a:r>
            <a:r>
              <a:rPr lang="en-US" altLang="pt-BR" sz="2400" baseline="-25000">
                <a:solidFill>
                  <a:schemeClr val="bg1"/>
                </a:solidFill>
                <a:cs typeface="Times New Roman" pitchFamily="18" charset="0"/>
              </a:rPr>
              <a:t>2</a:t>
            </a:r>
            <a:r>
              <a:rPr lang="en-US" altLang="pt-BR" sz="2400">
                <a:solidFill>
                  <a:schemeClr val="bg1"/>
                </a:solidFill>
                <a:cs typeface="Times New Roman" pitchFamily="18" charset="0"/>
              </a:rPr>
              <a:t>O(l)</a:t>
            </a:r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1835151" y="2779714"/>
            <a:ext cx="8609013" cy="1749425"/>
            <a:chOff x="299" y="2017"/>
            <a:chExt cx="5423" cy="1102"/>
          </a:xfrm>
        </p:grpSpPr>
        <p:sp>
          <p:nvSpPr>
            <p:cNvPr id="62473" name="Text Box 13"/>
            <p:cNvSpPr txBox="1">
              <a:spLocks noChangeArrowheads="1"/>
            </p:cNvSpPr>
            <p:nvPr/>
          </p:nvSpPr>
          <p:spPr bwMode="auto">
            <a:xfrm>
              <a:off x="391" y="2017"/>
              <a:ext cx="498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None/>
              </a:pPr>
              <a:r>
                <a:rPr lang="pt-PT" sz="2400" b="1" dirty="0">
                  <a:solidFill>
                    <a:srgbClr val="FFFF00"/>
                  </a:solidFill>
                </a:rPr>
                <a:t>5. Acerte os coeficientes de</a:t>
              </a:r>
              <a:r>
                <a:rPr lang="pt-PT" sz="2400" b="1" dirty="0">
                  <a:solidFill>
                    <a:schemeClr val="bg1"/>
                  </a:solidFill>
                </a:rPr>
                <a:t> </a:t>
              </a:r>
              <a:r>
                <a:rPr lang="pt-PT" sz="2400" b="1" dirty="0">
                  <a:solidFill>
                    <a:srgbClr val="00B0F0"/>
                  </a:solidFill>
                </a:rPr>
                <a:t>H </a:t>
              </a:r>
              <a:r>
                <a:rPr lang="pt-PT" sz="2400" b="1" dirty="0">
                  <a:solidFill>
                    <a:srgbClr val="FFFF00"/>
                  </a:solidFill>
                </a:rPr>
                <a:t>adicionando</a:t>
              </a:r>
              <a:r>
                <a:rPr lang="pt-PT" sz="2400" b="1" dirty="0">
                  <a:solidFill>
                    <a:schemeClr val="bg1"/>
                  </a:solidFill>
                </a:rPr>
                <a:t> </a:t>
              </a:r>
              <a:r>
                <a:rPr lang="pt-PT" sz="2400" b="1" dirty="0">
                  <a:solidFill>
                    <a:srgbClr val="00B0F0"/>
                  </a:solidFill>
                </a:rPr>
                <a:t>H</a:t>
              </a:r>
              <a:r>
                <a:rPr lang="pt-PT" sz="2400" b="1" baseline="30000" dirty="0">
                  <a:solidFill>
                    <a:srgbClr val="00B0F0"/>
                  </a:solidFill>
                </a:rPr>
                <a:t>+</a:t>
              </a:r>
              <a:endParaRPr lang="x-none" sz="2400" b="1" baseline="30000">
                <a:solidFill>
                  <a:srgbClr val="00B0F0"/>
                </a:solidFill>
              </a:endParaRPr>
            </a:p>
          </p:txBody>
        </p:sp>
        <p:sp>
          <p:nvSpPr>
            <p:cNvPr id="62474" name="Text Box 16"/>
            <p:cNvSpPr txBox="1">
              <a:spLocks noChangeArrowheads="1"/>
            </p:cNvSpPr>
            <p:nvPr/>
          </p:nvSpPr>
          <p:spPr bwMode="auto">
            <a:xfrm>
              <a:off x="1295" y="2426"/>
              <a:ext cx="442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pt-BR" sz="2400">
                  <a:solidFill>
                    <a:schemeClr val="bg1"/>
                  </a:solidFill>
                </a:rPr>
                <a:t>H</a:t>
              </a:r>
              <a:r>
                <a:rPr lang="en-US" altLang="pt-BR" sz="2400" baseline="-25000">
                  <a:solidFill>
                    <a:schemeClr val="bg1"/>
                  </a:solidFill>
                </a:rPr>
                <a:t>2</a:t>
              </a:r>
              <a:r>
                <a:rPr lang="en-US" altLang="pt-BR" sz="2400">
                  <a:solidFill>
                    <a:schemeClr val="bg1"/>
                  </a:solidFill>
                </a:rPr>
                <a:t>O(l) + SO</a:t>
              </a:r>
              <a:r>
                <a:rPr lang="en-US" altLang="pt-BR" sz="2400" baseline="-25000">
                  <a:solidFill>
                    <a:schemeClr val="bg1"/>
                  </a:solidFill>
                </a:rPr>
                <a:t>3</a:t>
              </a:r>
              <a:r>
                <a:rPr lang="en-US" altLang="pt-BR" sz="2400" baseline="30000">
                  <a:solidFill>
                    <a:schemeClr val="bg1"/>
                  </a:solidFill>
                </a:rPr>
                <a:t>2-</a:t>
              </a:r>
              <a:r>
                <a:rPr lang="en-US" altLang="pt-BR" sz="2400">
                  <a:solidFill>
                    <a:schemeClr val="bg1"/>
                  </a:solidFill>
                </a:rPr>
                <a:t>(aq) </a:t>
              </a:r>
              <a:r>
                <a:rPr lang="en-US" altLang="pt-BR" sz="2400">
                  <a:solidFill>
                    <a:schemeClr val="bg1"/>
                  </a:solidFill>
                  <a:cs typeface="Times New Roman" pitchFamily="18" charset="0"/>
                </a:rPr>
                <a:t>→   SO</a:t>
              </a:r>
              <a:r>
                <a:rPr lang="en-US" altLang="pt-BR" sz="2400" baseline="-25000">
                  <a:solidFill>
                    <a:schemeClr val="bg1"/>
                  </a:solidFill>
                  <a:cs typeface="Times New Roman" pitchFamily="18" charset="0"/>
                </a:rPr>
                <a:t>4</a:t>
              </a:r>
              <a:r>
                <a:rPr lang="en-US" altLang="pt-BR" sz="2400" baseline="30000">
                  <a:solidFill>
                    <a:schemeClr val="bg1"/>
                  </a:solidFill>
                  <a:cs typeface="Times New Roman" pitchFamily="18" charset="0"/>
                </a:rPr>
                <a:t>2-</a:t>
              </a:r>
              <a:r>
                <a:rPr lang="en-US" altLang="pt-BR" sz="2400">
                  <a:solidFill>
                    <a:schemeClr val="bg1"/>
                  </a:solidFill>
                  <a:cs typeface="Times New Roman" pitchFamily="18" charset="0"/>
                </a:rPr>
                <a:t>(aq) + 2 </a:t>
              </a:r>
              <a:r>
                <a:rPr lang="en-US" altLang="pt-BR" sz="2400" i="1">
                  <a:solidFill>
                    <a:schemeClr val="bg1"/>
                  </a:solidFill>
                  <a:cs typeface="Times New Roman" pitchFamily="18" charset="0"/>
                </a:rPr>
                <a:t>e</a:t>
              </a:r>
              <a:r>
                <a:rPr lang="en-US" altLang="pt-BR" sz="2400" baseline="30000">
                  <a:solidFill>
                    <a:schemeClr val="bg1"/>
                  </a:solidFill>
                  <a:cs typeface="Times New Roman" pitchFamily="18" charset="0"/>
                </a:rPr>
                <a:t>-</a:t>
              </a:r>
              <a:r>
                <a:rPr lang="en-US" altLang="pt-BR" sz="2400">
                  <a:solidFill>
                    <a:schemeClr val="bg1"/>
                  </a:solidFill>
                  <a:cs typeface="Times New Roman" pitchFamily="18" charset="0"/>
                </a:rPr>
                <a:t>(aq) + 2 H</a:t>
              </a:r>
              <a:r>
                <a:rPr lang="en-US" altLang="pt-BR" sz="2400" baseline="30000">
                  <a:solidFill>
                    <a:schemeClr val="bg1"/>
                  </a:solidFill>
                  <a:cs typeface="Times New Roman" pitchFamily="18" charset="0"/>
                </a:rPr>
                <a:t>+</a:t>
              </a:r>
              <a:r>
                <a:rPr lang="en-US" altLang="pt-BR" sz="2400">
                  <a:solidFill>
                    <a:schemeClr val="bg1"/>
                  </a:solidFill>
                  <a:cs typeface="Times New Roman" pitchFamily="18" charset="0"/>
                </a:rPr>
                <a:t>(aq)</a:t>
              </a:r>
            </a:p>
          </p:txBody>
        </p:sp>
        <p:sp>
          <p:nvSpPr>
            <p:cNvPr id="62475" name="Text Box 17"/>
            <p:cNvSpPr txBox="1">
              <a:spLocks noChangeArrowheads="1"/>
            </p:cNvSpPr>
            <p:nvPr/>
          </p:nvSpPr>
          <p:spPr bwMode="auto">
            <a:xfrm>
              <a:off x="299" y="2831"/>
              <a:ext cx="46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pt-BR" sz="2400">
                  <a:solidFill>
                    <a:schemeClr val="bg1"/>
                  </a:solidFill>
                  <a:cs typeface="Times New Roman" pitchFamily="18" charset="0"/>
                </a:rPr>
                <a:t>8 H</a:t>
              </a:r>
              <a:r>
                <a:rPr lang="en-US" altLang="pt-BR" sz="2400" baseline="30000">
                  <a:solidFill>
                    <a:schemeClr val="bg1"/>
                  </a:solidFill>
                  <a:cs typeface="Times New Roman" pitchFamily="18" charset="0"/>
                </a:rPr>
                <a:t>+</a:t>
              </a:r>
              <a:r>
                <a:rPr lang="en-US" altLang="pt-BR" sz="2400">
                  <a:solidFill>
                    <a:schemeClr val="bg1"/>
                  </a:solidFill>
                  <a:cs typeface="Times New Roman" pitchFamily="18" charset="0"/>
                </a:rPr>
                <a:t>(aq) + 5 </a:t>
              </a:r>
              <a:r>
                <a:rPr lang="en-US" altLang="pt-BR" sz="2400" i="1">
                  <a:solidFill>
                    <a:schemeClr val="bg1"/>
                  </a:solidFill>
                  <a:cs typeface="Times New Roman" pitchFamily="18" charset="0"/>
                </a:rPr>
                <a:t>e</a:t>
              </a:r>
              <a:r>
                <a:rPr lang="en-US" altLang="pt-BR" sz="2400" baseline="30000">
                  <a:solidFill>
                    <a:schemeClr val="bg1"/>
                  </a:solidFill>
                  <a:cs typeface="Times New Roman" pitchFamily="18" charset="0"/>
                </a:rPr>
                <a:t>-</a:t>
              </a:r>
              <a:r>
                <a:rPr lang="en-US" altLang="pt-BR" sz="2400">
                  <a:solidFill>
                    <a:schemeClr val="bg1"/>
                  </a:solidFill>
                  <a:cs typeface="Times New Roman" pitchFamily="18" charset="0"/>
                </a:rPr>
                <a:t>(aq) +</a:t>
              </a:r>
              <a:r>
                <a:rPr lang="en-US" altLang="pt-BR" sz="2400">
                  <a:solidFill>
                    <a:schemeClr val="bg1"/>
                  </a:solidFill>
                </a:rPr>
                <a:t>MnO</a:t>
              </a:r>
              <a:r>
                <a:rPr lang="en-US" altLang="pt-BR" sz="2400" baseline="-25000">
                  <a:solidFill>
                    <a:schemeClr val="bg1"/>
                  </a:solidFill>
                </a:rPr>
                <a:t>4</a:t>
              </a:r>
              <a:r>
                <a:rPr lang="en-US" altLang="pt-BR" sz="2400" baseline="30000">
                  <a:solidFill>
                    <a:schemeClr val="bg1"/>
                  </a:solidFill>
                </a:rPr>
                <a:t>-</a:t>
              </a:r>
              <a:r>
                <a:rPr lang="en-US" altLang="pt-BR" sz="2400">
                  <a:solidFill>
                    <a:schemeClr val="bg1"/>
                  </a:solidFill>
                </a:rPr>
                <a:t>(aq)  </a:t>
              </a:r>
              <a:r>
                <a:rPr lang="en-US" altLang="pt-BR" sz="2400">
                  <a:solidFill>
                    <a:schemeClr val="bg1"/>
                  </a:solidFill>
                  <a:cs typeface="Times New Roman" pitchFamily="18" charset="0"/>
                </a:rPr>
                <a:t>→   Mn</a:t>
              </a:r>
              <a:r>
                <a:rPr lang="en-US" altLang="pt-BR" sz="2400" baseline="30000">
                  <a:solidFill>
                    <a:schemeClr val="bg1"/>
                  </a:solidFill>
                  <a:cs typeface="Times New Roman" pitchFamily="18" charset="0"/>
                </a:rPr>
                <a:t>2+</a:t>
              </a:r>
              <a:r>
                <a:rPr lang="en-US" altLang="pt-BR" sz="2400">
                  <a:solidFill>
                    <a:schemeClr val="bg1"/>
                  </a:solidFill>
                  <a:cs typeface="Times New Roman" pitchFamily="18" charset="0"/>
                </a:rPr>
                <a:t>(aq) + 4 H</a:t>
              </a:r>
              <a:r>
                <a:rPr lang="en-US" altLang="pt-BR" sz="2400" baseline="-25000">
                  <a:solidFill>
                    <a:schemeClr val="bg1"/>
                  </a:solidFill>
                  <a:cs typeface="Times New Roman" pitchFamily="18" charset="0"/>
                </a:rPr>
                <a:t>2</a:t>
              </a:r>
              <a:r>
                <a:rPr lang="en-US" altLang="pt-BR" sz="2400">
                  <a:solidFill>
                    <a:schemeClr val="bg1"/>
                  </a:solidFill>
                  <a:cs typeface="Times New Roman" pitchFamily="18" charset="0"/>
                </a:rPr>
                <a:t>O(l)</a:t>
              </a:r>
            </a:p>
          </p:txBody>
        </p:sp>
      </p:grp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2144714" y="5016500"/>
            <a:ext cx="791368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pt-BR" sz="2400" b="1" i="1" dirty="0">
                <a:solidFill>
                  <a:srgbClr val="FFFF00"/>
                </a:solidFill>
                <a:latin typeface="+mj-lt"/>
              </a:rPr>
              <a:t> 6. </a:t>
            </a:r>
            <a:r>
              <a:rPr lang="en-US" altLang="pt-BR" sz="2400" b="1" i="1" dirty="0" err="1">
                <a:solidFill>
                  <a:srgbClr val="FFFF00"/>
                </a:solidFill>
                <a:latin typeface="+mj-lt"/>
              </a:rPr>
              <a:t>Verifique</a:t>
            </a:r>
            <a:r>
              <a:rPr lang="en-US" altLang="pt-BR" sz="2400" b="1" i="1" dirty="0">
                <a:solidFill>
                  <a:srgbClr val="FFFF00"/>
                </a:solidFill>
                <a:latin typeface="+mj-lt"/>
              </a:rPr>
              <a:t> se as </a:t>
            </a:r>
            <a:r>
              <a:rPr lang="en-US" altLang="pt-BR" sz="2400" b="1" i="1" dirty="0" err="1">
                <a:solidFill>
                  <a:srgbClr val="FFFF00"/>
                </a:solidFill>
                <a:latin typeface="+mj-lt"/>
              </a:rPr>
              <a:t>cargas</a:t>
            </a:r>
            <a:r>
              <a:rPr lang="en-US" altLang="pt-BR" sz="2400" b="1" i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altLang="pt-BR" sz="2400" b="1" i="1" dirty="0" err="1">
                <a:solidFill>
                  <a:srgbClr val="FFFF00"/>
                </a:solidFill>
                <a:latin typeface="+mj-lt"/>
              </a:rPr>
              <a:t>estão</a:t>
            </a:r>
            <a:r>
              <a:rPr lang="en-US" altLang="pt-BR" sz="2400" b="1" i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altLang="pt-BR" sz="2400" b="1" i="1" dirty="0" err="1">
                <a:solidFill>
                  <a:srgbClr val="FFFF00"/>
                </a:solidFill>
                <a:latin typeface="+mj-lt"/>
              </a:rPr>
              <a:t>balanceadas</a:t>
            </a:r>
            <a:r>
              <a:rPr lang="en-US" altLang="pt-BR" sz="2400" b="1" i="1" dirty="0">
                <a:solidFill>
                  <a:srgbClr val="FFFF00"/>
                </a:solidFill>
                <a:latin typeface="+mj-lt"/>
              </a:rPr>
              <a:t>: </a:t>
            </a:r>
            <a:r>
              <a:rPr lang="en-US" altLang="pt-BR" sz="2400" b="1" dirty="0">
                <a:solidFill>
                  <a:srgbClr val="FFFF00"/>
                </a:solidFill>
                <a:latin typeface="+mj-lt"/>
              </a:rPr>
              <a:t>Se </a:t>
            </a:r>
            <a:r>
              <a:rPr lang="en-US" altLang="pt-BR" sz="2400" b="1" dirty="0" err="1">
                <a:solidFill>
                  <a:srgbClr val="FFFF00"/>
                </a:solidFill>
                <a:latin typeface="+mj-lt"/>
              </a:rPr>
              <a:t>necessário</a:t>
            </a:r>
            <a:r>
              <a:rPr lang="en-US" altLang="pt-BR" sz="2400" b="1" dirty="0">
                <a:solidFill>
                  <a:srgbClr val="FFFF00"/>
                </a:solidFill>
                <a:latin typeface="+mj-lt"/>
              </a:rPr>
              <a:t>, </a:t>
            </a:r>
            <a:r>
              <a:rPr lang="en-US" altLang="pt-BR" sz="2400" b="1" dirty="0" err="1">
                <a:solidFill>
                  <a:srgbClr val="FFFF00"/>
                </a:solidFill>
                <a:latin typeface="+mj-lt"/>
              </a:rPr>
              <a:t>adicione</a:t>
            </a:r>
            <a:r>
              <a:rPr lang="en-US" altLang="pt-BR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altLang="pt-BR" sz="2400" b="1" i="1" dirty="0">
                <a:solidFill>
                  <a:srgbClr val="FFFF00"/>
                </a:solidFill>
                <a:latin typeface="+mj-lt"/>
              </a:rPr>
              <a:t>e</a:t>
            </a:r>
            <a:r>
              <a:rPr lang="en-US" altLang="pt-BR" sz="2400" b="1" baseline="30000" dirty="0">
                <a:solidFill>
                  <a:srgbClr val="FFFF00"/>
                </a:solidFill>
                <a:latin typeface="+mj-lt"/>
              </a:rPr>
              <a:t>-</a:t>
            </a:r>
            <a:r>
              <a:rPr lang="en-US" altLang="pt-BR" sz="2400" b="1" dirty="0">
                <a:solidFill>
                  <a:srgbClr val="FFFF00"/>
                </a:solidFill>
                <a:latin typeface="+mj-lt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749896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23007" y="1999494"/>
            <a:ext cx="1931542" cy="208565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/>
          </a:p>
        </p:txBody>
      </p:sp>
      <p:cxnSp>
        <p:nvCxnSpPr>
          <p:cNvPr id="5" name="Conector reto 4"/>
          <p:cNvCxnSpPr>
            <a:stCxn id="3" idx="1"/>
            <a:endCxn id="3" idx="3"/>
          </p:cNvCxnSpPr>
          <p:nvPr/>
        </p:nvCxnSpPr>
        <p:spPr>
          <a:xfrm>
            <a:off x="323007" y="3042321"/>
            <a:ext cx="19315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900077" y="3384467"/>
            <a:ext cx="980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Líquido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1089285" y="2319383"/>
            <a:ext cx="780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Gás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2831619" y="1541231"/>
            <a:ext cx="919996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i="1" dirty="0">
                <a:solidFill>
                  <a:schemeClr val="bg1"/>
                </a:solidFill>
              </a:rPr>
              <a:t>[H</a:t>
            </a:r>
            <a:r>
              <a:rPr lang="pt-BR" sz="3600" i="1" baseline="-25000" dirty="0">
                <a:solidFill>
                  <a:schemeClr val="bg1"/>
                </a:solidFill>
              </a:rPr>
              <a:t>2</a:t>
            </a:r>
            <a:r>
              <a:rPr lang="pt-BR" sz="3600" i="1" dirty="0">
                <a:solidFill>
                  <a:schemeClr val="bg1"/>
                </a:solidFill>
              </a:rPr>
              <a:t>0] -- F=C-P+2 &lt;=&gt; F=1-2+2=</a:t>
            </a:r>
            <a:r>
              <a:rPr lang="pt-BR" sz="3600" i="1" dirty="0">
                <a:solidFill>
                  <a:srgbClr val="FF0000"/>
                </a:solidFill>
              </a:rPr>
              <a:t>1</a:t>
            </a:r>
          </a:p>
          <a:p>
            <a:r>
              <a:rPr lang="pt-BR" sz="2800" i="1" dirty="0">
                <a:solidFill>
                  <a:schemeClr val="bg1"/>
                </a:solidFill>
              </a:rPr>
              <a:t> </a:t>
            </a:r>
          </a:p>
          <a:p>
            <a:r>
              <a:rPr lang="pt-BR" sz="2800" i="1" dirty="0">
                <a:solidFill>
                  <a:schemeClr val="bg1"/>
                </a:solidFill>
              </a:rPr>
              <a:t>1 grau de liberdade. </a:t>
            </a:r>
          </a:p>
          <a:p>
            <a:endParaRPr lang="pt-BR" sz="2800" i="1" dirty="0">
              <a:solidFill>
                <a:schemeClr val="bg1"/>
              </a:solidFill>
            </a:endParaRPr>
          </a:p>
          <a:p>
            <a:r>
              <a:rPr lang="pt-BR" sz="2800" i="1" dirty="0">
                <a:solidFill>
                  <a:schemeClr val="bg1"/>
                </a:solidFill>
              </a:rPr>
              <a:t>Apenas podemos </a:t>
            </a:r>
            <a:r>
              <a:rPr lang="pt-BR" sz="2800" b="1" i="1" dirty="0">
                <a:solidFill>
                  <a:srgbClr val="FFC000"/>
                </a:solidFill>
              </a:rPr>
              <a:t>variar uma propriedade intensiva do </a:t>
            </a:r>
            <a:r>
              <a:rPr lang="pt-BR" sz="2800" i="1" dirty="0">
                <a:solidFill>
                  <a:schemeClr val="bg1"/>
                </a:solidFill>
              </a:rPr>
              <a:t>nosso sistema para definir uma posição de equilíbrio </a:t>
            </a:r>
          </a:p>
          <a:p>
            <a:endParaRPr lang="pt-BR" sz="2800" i="1" dirty="0">
              <a:solidFill>
                <a:schemeClr val="bg1"/>
              </a:solidFill>
            </a:endParaRPr>
          </a:p>
          <a:p>
            <a:r>
              <a:rPr lang="pt-BR" sz="2800" i="1" dirty="0">
                <a:solidFill>
                  <a:schemeClr val="bg1"/>
                </a:solidFill>
              </a:rPr>
              <a:t>Para a </a:t>
            </a:r>
            <a:r>
              <a:rPr lang="pt-BR" sz="2800" i="1" dirty="0">
                <a:solidFill>
                  <a:srgbClr val="FFC000"/>
                </a:solidFill>
              </a:rPr>
              <a:t>pressão igual a 1 </a:t>
            </a:r>
            <a:r>
              <a:rPr lang="pt-BR" sz="2800" i="1" dirty="0" err="1">
                <a:solidFill>
                  <a:srgbClr val="FFC000"/>
                </a:solidFill>
              </a:rPr>
              <a:t>atm</a:t>
            </a:r>
            <a:r>
              <a:rPr lang="pt-BR" sz="2800" i="1" dirty="0">
                <a:solidFill>
                  <a:srgbClr val="FFC000"/>
                </a:solidFill>
              </a:rPr>
              <a:t> </a:t>
            </a:r>
            <a:r>
              <a:rPr lang="pt-BR" sz="2800" i="1" dirty="0">
                <a:solidFill>
                  <a:schemeClr val="bg1"/>
                </a:solidFill>
              </a:rPr>
              <a:t>sabemos que para a água se deslocar para a fase gasosa teremos de definir estabelecer como 100ºC</a:t>
            </a:r>
          </a:p>
          <a:p>
            <a:endParaRPr lang="pt-BR" sz="2800" i="1" dirty="0">
              <a:solidFill>
                <a:schemeClr val="bg1"/>
              </a:solidFill>
            </a:endParaRPr>
          </a:p>
          <a:p>
            <a:endParaRPr lang="pt-BR" sz="2800" i="1" dirty="0">
              <a:solidFill>
                <a:schemeClr val="bg1"/>
              </a:solidFill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859839" y="1481739"/>
            <a:ext cx="11377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dirty="0">
                <a:solidFill>
                  <a:schemeClr val="bg1"/>
                </a:solidFill>
              </a:rPr>
              <a:t>vapor</a:t>
            </a:r>
          </a:p>
          <a:p>
            <a:endParaRPr lang="pt-BR" sz="2400" b="1" i="1" dirty="0">
              <a:solidFill>
                <a:schemeClr val="bg1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859839" y="4072448"/>
            <a:ext cx="11094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dirty="0">
                <a:solidFill>
                  <a:schemeClr val="bg1"/>
                </a:solidFill>
              </a:rPr>
              <a:t>líquido</a:t>
            </a:r>
          </a:p>
          <a:p>
            <a:endParaRPr lang="pt-BR" sz="2400" b="1" i="1" dirty="0">
              <a:solidFill>
                <a:schemeClr val="bg1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549336" y="200597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Regra de fase – Regra de Gibbs </a:t>
            </a:r>
          </a:p>
        </p:txBody>
      </p:sp>
    </p:spTree>
    <p:extLst>
      <p:ext uri="{BB962C8B-B14F-4D97-AF65-F5344CB8AC3E}">
        <p14:creationId xmlns:p14="http://schemas.microsoft.com/office/powerpoint/2010/main" val="282053118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Text Box 8"/>
          <p:cNvSpPr txBox="1">
            <a:spLocks noChangeArrowheads="1"/>
          </p:cNvSpPr>
          <p:nvPr/>
        </p:nvSpPr>
        <p:spPr bwMode="auto">
          <a:xfrm>
            <a:off x="2116139" y="1073150"/>
            <a:ext cx="7913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pt-BR" sz="2400" i="1" dirty="0" err="1">
                <a:solidFill>
                  <a:srgbClr val="FFFF00"/>
                </a:solidFill>
              </a:rPr>
              <a:t>Multiplique</a:t>
            </a:r>
            <a:r>
              <a:rPr lang="en-US" altLang="pt-BR" sz="2400" i="1" dirty="0">
                <a:solidFill>
                  <a:srgbClr val="FFFF00"/>
                </a:solidFill>
              </a:rPr>
              <a:t> as semi-</a:t>
            </a:r>
            <a:r>
              <a:rPr lang="en-US" altLang="pt-BR" sz="2400" i="1" dirty="0" err="1">
                <a:solidFill>
                  <a:srgbClr val="FFFF00"/>
                </a:solidFill>
              </a:rPr>
              <a:t>reações</a:t>
            </a:r>
            <a:r>
              <a:rPr lang="en-US" altLang="pt-BR" sz="2400" i="1" dirty="0">
                <a:solidFill>
                  <a:srgbClr val="FFFF00"/>
                </a:solidFill>
              </a:rPr>
              <a:t> para </a:t>
            </a:r>
            <a:r>
              <a:rPr lang="en-US" altLang="pt-BR" sz="2400" i="1" dirty="0" err="1">
                <a:solidFill>
                  <a:srgbClr val="FFFF00"/>
                </a:solidFill>
              </a:rPr>
              <a:t>balancear</a:t>
            </a:r>
            <a:r>
              <a:rPr lang="en-US" altLang="pt-BR" sz="2400" i="1" dirty="0">
                <a:solidFill>
                  <a:srgbClr val="FFFF00"/>
                </a:solidFill>
              </a:rPr>
              <a:t> </a:t>
            </a:r>
            <a:r>
              <a:rPr lang="en-US" altLang="pt-BR" sz="2400" i="1" dirty="0" err="1">
                <a:solidFill>
                  <a:srgbClr val="FFFF00"/>
                </a:solidFill>
              </a:rPr>
              <a:t>todos</a:t>
            </a:r>
            <a:r>
              <a:rPr lang="en-US" altLang="pt-BR" sz="2400" i="1" dirty="0">
                <a:solidFill>
                  <a:srgbClr val="FFFF00"/>
                </a:solidFill>
              </a:rPr>
              <a:t> </a:t>
            </a:r>
            <a:r>
              <a:rPr lang="en-US" altLang="pt-BR" sz="2400" i="1" dirty="0" err="1">
                <a:solidFill>
                  <a:srgbClr val="FFFF00"/>
                </a:solidFill>
              </a:rPr>
              <a:t>os</a:t>
            </a:r>
            <a:r>
              <a:rPr lang="en-US" altLang="pt-BR" sz="2400" i="1" dirty="0">
                <a:solidFill>
                  <a:srgbClr val="FFFF00"/>
                </a:solidFill>
              </a:rPr>
              <a:t> e</a:t>
            </a:r>
            <a:r>
              <a:rPr lang="en-US" altLang="pt-BR" sz="2400" i="1" baseline="30000" dirty="0">
                <a:solidFill>
                  <a:srgbClr val="FFFF00"/>
                </a:solidFill>
              </a:rPr>
              <a:t>-</a:t>
            </a:r>
            <a:r>
              <a:rPr lang="en-US" altLang="pt-BR" sz="2400" i="1" dirty="0">
                <a:solidFill>
                  <a:srgbClr val="FFFF00"/>
                </a:solidFill>
              </a:rPr>
              <a:t>:</a:t>
            </a:r>
            <a:endParaRPr lang="en-US" altLang="pt-BR" sz="2400" dirty="0">
              <a:solidFill>
                <a:srgbClr val="FFFF00"/>
              </a:solidFill>
            </a:endParaRPr>
          </a:p>
        </p:txBody>
      </p:sp>
      <p:sp>
        <p:nvSpPr>
          <p:cNvPr id="63493" name="Text Box 9"/>
          <p:cNvSpPr txBox="1">
            <a:spLocks noChangeArrowheads="1"/>
          </p:cNvSpPr>
          <p:nvPr/>
        </p:nvSpPr>
        <p:spPr bwMode="auto">
          <a:xfrm>
            <a:off x="2382838" y="1722438"/>
            <a:ext cx="8045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pt-BR" sz="2400">
                <a:solidFill>
                  <a:schemeClr val="bg1"/>
                </a:solidFill>
              </a:rPr>
              <a:t>5 H</a:t>
            </a:r>
            <a:r>
              <a:rPr lang="en-US" altLang="pt-BR" sz="2400" baseline="-25000">
                <a:solidFill>
                  <a:schemeClr val="bg1"/>
                </a:solidFill>
              </a:rPr>
              <a:t>2</a:t>
            </a:r>
            <a:r>
              <a:rPr lang="en-US" altLang="pt-BR" sz="2400">
                <a:solidFill>
                  <a:schemeClr val="bg1"/>
                </a:solidFill>
              </a:rPr>
              <a:t>O(l) + 5 SO</a:t>
            </a:r>
            <a:r>
              <a:rPr lang="en-US" altLang="pt-BR" sz="2400" baseline="-25000">
                <a:solidFill>
                  <a:schemeClr val="bg1"/>
                </a:solidFill>
              </a:rPr>
              <a:t>3</a:t>
            </a:r>
            <a:r>
              <a:rPr lang="en-US" altLang="pt-BR" sz="2400" baseline="30000">
                <a:solidFill>
                  <a:schemeClr val="bg1"/>
                </a:solidFill>
              </a:rPr>
              <a:t>2-</a:t>
            </a:r>
            <a:r>
              <a:rPr lang="en-US" altLang="pt-BR" sz="2400">
                <a:solidFill>
                  <a:schemeClr val="bg1"/>
                </a:solidFill>
              </a:rPr>
              <a:t>(aq) </a:t>
            </a:r>
            <a:r>
              <a:rPr lang="en-US" altLang="pt-BR" sz="2400">
                <a:solidFill>
                  <a:schemeClr val="bg1"/>
                </a:solidFill>
                <a:cs typeface="Times New Roman" pitchFamily="18" charset="0"/>
              </a:rPr>
              <a:t>→  5 SO</a:t>
            </a:r>
            <a:r>
              <a:rPr lang="en-US" altLang="pt-BR" sz="2400" baseline="-25000">
                <a:solidFill>
                  <a:schemeClr val="bg1"/>
                </a:solidFill>
                <a:cs typeface="Times New Roman" pitchFamily="18" charset="0"/>
              </a:rPr>
              <a:t>4</a:t>
            </a:r>
            <a:r>
              <a:rPr lang="en-US" altLang="pt-BR" sz="2400" baseline="30000">
                <a:solidFill>
                  <a:schemeClr val="bg1"/>
                </a:solidFill>
                <a:cs typeface="Times New Roman" pitchFamily="18" charset="0"/>
              </a:rPr>
              <a:t>2-</a:t>
            </a:r>
            <a:r>
              <a:rPr lang="en-US" altLang="pt-BR" sz="2400">
                <a:solidFill>
                  <a:schemeClr val="bg1"/>
                </a:solidFill>
                <a:cs typeface="Times New Roman" pitchFamily="18" charset="0"/>
              </a:rPr>
              <a:t>(aq) + 10 </a:t>
            </a:r>
            <a:r>
              <a:rPr lang="en-US" altLang="pt-BR" sz="2400" i="1">
                <a:solidFill>
                  <a:schemeClr val="bg1"/>
                </a:solidFill>
                <a:cs typeface="Times New Roman" pitchFamily="18" charset="0"/>
              </a:rPr>
              <a:t>e</a:t>
            </a:r>
            <a:r>
              <a:rPr lang="en-US" altLang="pt-BR" sz="2400" baseline="30000">
                <a:solidFill>
                  <a:schemeClr val="bg1"/>
                </a:solidFill>
                <a:cs typeface="Times New Roman" pitchFamily="18" charset="0"/>
              </a:rPr>
              <a:t>-</a:t>
            </a:r>
            <a:r>
              <a:rPr lang="en-US" altLang="pt-BR" sz="2400">
                <a:solidFill>
                  <a:schemeClr val="bg1"/>
                </a:solidFill>
                <a:cs typeface="Times New Roman" pitchFamily="18" charset="0"/>
              </a:rPr>
              <a:t>(aq) + 10 H</a:t>
            </a:r>
            <a:r>
              <a:rPr lang="en-US" altLang="pt-BR" sz="2400" baseline="30000">
                <a:solidFill>
                  <a:schemeClr val="bg1"/>
                </a:solidFill>
                <a:cs typeface="Times New Roman" pitchFamily="18" charset="0"/>
              </a:rPr>
              <a:t>+</a:t>
            </a:r>
            <a:r>
              <a:rPr lang="en-US" altLang="pt-BR" sz="2400">
                <a:solidFill>
                  <a:schemeClr val="bg1"/>
                </a:solidFill>
                <a:cs typeface="Times New Roman" pitchFamily="18" charset="0"/>
              </a:rPr>
              <a:t>(aq)</a:t>
            </a:r>
          </a:p>
        </p:txBody>
      </p:sp>
      <p:sp>
        <p:nvSpPr>
          <p:cNvPr id="63494" name="Text Box 10"/>
          <p:cNvSpPr txBox="1">
            <a:spLocks noChangeArrowheads="1"/>
          </p:cNvSpPr>
          <p:nvPr/>
        </p:nvSpPr>
        <p:spPr bwMode="auto">
          <a:xfrm>
            <a:off x="1970088" y="2365375"/>
            <a:ext cx="845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pt-BR" sz="2400">
                <a:solidFill>
                  <a:schemeClr val="bg1"/>
                </a:solidFill>
                <a:cs typeface="Times New Roman" pitchFamily="18" charset="0"/>
              </a:rPr>
              <a:t>16 H</a:t>
            </a:r>
            <a:r>
              <a:rPr lang="en-US" altLang="pt-BR" sz="2400" baseline="30000">
                <a:solidFill>
                  <a:schemeClr val="bg1"/>
                </a:solidFill>
                <a:cs typeface="Times New Roman" pitchFamily="18" charset="0"/>
              </a:rPr>
              <a:t>+</a:t>
            </a:r>
            <a:r>
              <a:rPr lang="en-US" altLang="pt-BR" sz="2400">
                <a:solidFill>
                  <a:schemeClr val="bg1"/>
                </a:solidFill>
                <a:cs typeface="Times New Roman" pitchFamily="18" charset="0"/>
              </a:rPr>
              <a:t>(aq) + 10 </a:t>
            </a:r>
            <a:r>
              <a:rPr lang="en-US" altLang="pt-BR" sz="2400" i="1">
                <a:solidFill>
                  <a:schemeClr val="bg1"/>
                </a:solidFill>
                <a:cs typeface="Times New Roman" pitchFamily="18" charset="0"/>
              </a:rPr>
              <a:t>e</a:t>
            </a:r>
            <a:r>
              <a:rPr lang="en-US" altLang="pt-BR" sz="2400" baseline="30000">
                <a:solidFill>
                  <a:schemeClr val="bg1"/>
                </a:solidFill>
                <a:cs typeface="Times New Roman" pitchFamily="18" charset="0"/>
              </a:rPr>
              <a:t>-</a:t>
            </a:r>
            <a:r>
              <a:rPr lang="en-US" altLang="pt-BR" sz="2400">
                <a:solidFill>
                  <a:schemeClr val="bg1"/>
                </a:solidFill>
                <a:cs typeface="Times New Roman" pitchFamily="18" charset="0"/>
              </a:rPr>
              <a:t>(aq) + 2 </a:t>
            </a:r>
            <a:r>
              <a:rPr lang="en-US" altLang="pt-BR" sz="2400">
                <a:solidFill>
                  <a:schemeClr val="bg1"/>
                </a:solidFill>
              </a:rPr>
              <a:t>MnO</a:t>
            </a:r>
            <a:r>
              <a:rPr lang="en-US" altLang="pt-BR" sz="2400" baseline="-25000">
                <a:solidFill>
                  <a:schemeClr val="bg1"/>
                </a:solidFill>
              </a:rPr>
              <a:t>4</a:t>
            </a:r>
            <a:r>
              <a:rPr lang="en-US" altLang="pt-BR" sz="2400" baseline="30000">
                <a:solidFill>
                  <a:schemeClr val="bg1"/>
                </a:solidFill>
              </a:rPr>
              <a:t>-</a:t>
            </a:r>
            <a:r>
              <a:rPr lang="en-US" altLang="pt-BR" sz="2400">
                <a:solidFill>
                  <a:schemeClr val="bg1"/>
                </a:solidFill>
              </a:rPr>
              <a:t>(aq)  </a:t>
            </a:r>
            <a:r>
              <a:rPr lang="en-US" altLang="pt-BR" sz="2400">
                <a:solidFill>
                  <a:schemeClr val="bg1"/>
                </a:solidFill>
                <a:cs typeface="Times New Roman" pitchFamily="18" charset="0"/>
              </a:rPr>
              <a:t>→  2 Mn</a:t>
            </a:r>
            <a:r>
              <a:rPr lang="en-US" altLang="pt-BR" sz="2400" baseline="30000">
                <a:solidFill>
                  <a:schemeClr val="bg1"/>
                </a:solidFill>
                <a:cs typeface="Times New Roman" pitchFamily="18" charset="0"/>
              </a:rPr>
              <a:t>2+</a:t>
            </a:r>
            <a:r>
              <a:rPr lang="en-US" altLang="pt-BR" sz="2400">
                <a:solidFill>
                  <a:schemeClr val="bg1"/>
                </a:solidFill>
                <a:cs typeface="Times New Roman" pitchFamily="18" charset="0"/>
              </a:rPr>
              <a:t>(aq) + 8 H</a:t>
            </a:r>
            <a:r>
              <a:rPr lang="en-US" altLang="pt-BR" sz="2400" baseline="-25000">
                <a:solidFill>
                  <a:schemeClr val="bg1"/>
                </a:solidFill>
                <a:cs typeface="Times New Roman" pitchFamily="18" charset="0"/>
              </a:rPr>
              <a:t>2</a:t>
            </a:r>
            <a:r>
              <a:rPr lang="en-US" altLang="pt-BR" sz="2400">
                <a:solidFill>
                  <a:schemeClr val="bg1"/>
                </a:solidFill>
                <a:cs typeface="Times New Roman" pitchFamily="18" charset="0"/>
              </a:rPr>
              <a:t>O(l)</a:t>
            </a:r>
          </a:p>
        </p:txBody>
      </p:sp>
      <p:grpSp>
        <p:nvGrpSpPr>
          <p:cNvPr id="8" name="Group 15"/>
          <p:cNvGrpSpPr>
            <a:grpSpLocks/>
          </p:cNvGrpSpPr>
          <p:nvPr/>
        </p:nvGrpSpPr>
        <p:grpSpPr bwMode="auto">
          <a:xfrm>
            <a:off x="2116139" y="3067051"/>
            <a:ext cx="8459787" cy="1522413"/>
            <a:chOff x="373" y="1932"/>
            <a:chExt cx="5329" cy="959"/>
          </a:xfrm>
        </p:grpSpPr>
        <p:sp>
          <p:nvSpPr>
            <p:cNvPr id="63497" name="Text Box 11"/>
            <p:cNvSpPr txBox="1">
              <a:spLocks noChangeArrowheads="1"/>
            </p:cNvSpPr>
            <p:nvPr/>
          </p:nvSpPr>
          <p:spPr bwMode="auto">
            <a:xfrm>
              <a:off x="373" y="1932"/>
              <a:ext cx="498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pt-BR" sz="2400" b="1" i="1" dirty="0">
                  <a:solidFill>
                    <a:srgbClr val="FFFF00"/>
                  </a:solidFill>
                  <a:latin typeface="+mj-lt"/>
                </a:rPr>
                <a:t>7. Some as semi-</a:t>
              </a:r>
              <a:r>
                <a:rPr lang="en-US" altLang="pt-BR" sz="2400" b="1" i="1" dirty="0" err="1">
                  <a:solidFill>
                    <a:srgbClr val="FFFF00"/>
                  </a:solidFill>
                  <a:latin typeface="+mj-lt"/>
                </a:rPr>
                <a:t>reações</a:t>
              </a:r>
              <a:r>
                <a:rPr lang="en-US" altLang="pt-BR" sz="2400" b="1" i="1" dirty="0">
                  <a:solidFill>
                    <a:srgbClr val="FFFF00"/>
                  </a:solidFill>
                  <a:latin typeface="+mj-lt"/>
                </a:rPr>
                <a:t> e </a:t>
              </a:r>
              <a:r>
                <a:rPr lang="en-US" altLang="pt-BR" sz="2400" b="1" i="1" dirty="0" err="1">
                  <a:solidFill>
                    <a:srgbClr val="FFFF00"/>
                  </a:solidFill>
                  <a:latin typeface="+mj-lt"/>
                </a:rPr>
                <a:t>simplifique</a:t>
              </a:r>
              <a:r>
                <a:rPr lang="en-US" altLang="pt-BR" sz="2400" b="1" i="1" dirty="0">
                  <a:solidFill>
                    <a:srgbClr val="FFFF00"/>
                  </a:solidFill>
                  <a:latin typeface="+mj-lt"/>
                </a:rPr>
                <a:t>:</a:t>
              </a:r>
              <a:endParaRPr lang="en-US" altLang="pt-BR" sz="2400" b="1" dirty="0">
                <a:solidFill>
                  <a:srgbClr val="FFFF00"/>
                </a:solidFill>
                <a:latin typeface="+mj-lt"/>
              </a:endParaRPr>
            </a:p>
          </p:txBody>
        </p:sp>
        <p:sp>
          <p:nvSpPr>
            <p:cNvPr id="63498" name="Text Box 12"/>
            <p:cNvSpPr txBox="1">
              <a:spLocks noChangeArrowheads="1"/>
            </p:cNvSpPr>
            <p:nvPr/>
          </p:nvSpPr>
          <p:spPr bwMode="auto">
            <a:xfrm>
              <a:off x="634" y="2368"/>
              <a:ext cx="5068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pt-BR" sz="2400">
                  <a:solidFill>
                    <a:schemeClr val="bg1"/>
                  </a:solidFill>
                </a:rPr>
                <a:t>5 SO</a:t>
              </a:r>
              <a:r>
                <a:rPr lang="en-US" altLang="pt-BR" sz="2400" baseline="-25000">
                  <a:solidFill>
                    <a:schemeClr val="bg1"/>
                  </a:solidFill>
                </a:rPr>
                <a:t>3</a:t>
              </a:r>
              <a:r>
                <a:rPr lang="en-US" altLang="pt-BR" sz="2400" baseline="30000">
                  <a:solidFill>
                    <a:schemeClr val="bg1"/>
                  </a:solidFill>
                </a:rPr>
                <a:t>2-</a:t>
              </a:r>
              <a:r>
                <a:rPr lang="en-US" altLang="pt-BR" sz="2400">
                  <a:solidFill>
                    <a:schemeClr val="bg1"/>
                  </a:solidFill>
                </a:rPr>
                <a:t>(aq) + 2 MnO</a:t>
              </a:r>
              <a:r>
                <a:rPr lang="en-US" altLang="pt-BR" sz="2400" baseline="-25000">
                  <a:solidFill>
                    <a:schemeClr val="bg1"/>
                  </a:solidFill>
                </a:rPr>
                <a:t>4</a:t>
              </a:r>
              <a:r>
                <a:rPr lang="en-US" altLang="pt-BR" sz="2400" baseline="30000">
                  <a:solidFill>
                    <a:schemeClr val="bg1"/>
                  </a:solidFill>
                </a:rPr>
                <a:t>-</a:t>
              </a:r>
              <a:r>
                <a:rPr lang="en-US" altLang="pt-BR" sz="2400">
                  <a:solidFill>
                    <a:schemeClr val="bg1"/>
                  </a:solidFill>
                </a:rPr>
                <a:t>(aq) + 6H</a:t>
              </a:r>
              <a:r>
                <a:rPr lang="en-US" altLang="pt-BR" sz="2400" baseline="30000">
                  <a:solidFill>
                    <a:schemeClr val="bg1"/>
                  </a:solidFill>
                </a:rPr>
                <a:t>+</a:t>
              </a:r>
              <a:r>
                <a:rPr lang="en-US" altLang="pt-BR" sz="2400">
                  <a:solidFill>
                    <a:schemeClr val="bg1"/>
                  </a:solidFill>
                </a:rPr>
                <a:t>(aq) </a:t>
              </a:r>
              <a:r>
                <a:rPr lang="en-US" altLang="pt-BR" sz="2400">
                  <a:solidFill>
                    <a:schemeClr val="bg1"/>
                  </a:solidFill>
                  <a:cs typeface="Times New Roman" pitchFamily="18" charset="0"/>
                </a:rPr>
                <a:t>→  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pt-BR" sz="2400">
                  <a:solidFill>
                    <a:schemeClr val="bg1"/>
                  </a:solidFill>
                  <a:cs typeface="Times New Roman" pitchFamily="18" charset="0"/>
                </a:rPr>
                <a:t> 			5 SO</a:t>
              </a:r>
              <a:r>
                <a:rPr lang="en-US" altLang="pt-BR" sz="2400" baseline="-25000">
                  <a:solidFill>
                    <a:schemeClr val="bg1"/>
                  </a:solidFill>
                  <a:cs typeface="Times New Roman" pitchFamily="18" charset="0"/>
                </a:rPr>
                <a:t>4</a:t>
              </a:r>
              <a:r>
                <a:rPr lang="en-US" altLang="pt-BR" sz="2400" baseline="30000">
                  <a:solidFill>
                    <a:schemeClr val="bg1"/>
                  </a:solidFill>
                  <a:cs typeface="Times New Roman" pitchFamily="18" charset="0"/>
                </a:rPr>
                <a:t>2-</a:t>
              </a:r>
              <a:r>
                <a:rPr lang="en-US" altLang="pt-BR" sz="2400">
                  <a:solidFill>
                    <a:schemeClr val="bg1"/>
                  </a:solidFill>
                  <a:cs typeface="Times New Roman" pitchFamily="18" charset="0"/>
                </a:rPr>
                <a:t>(aq) + 2 Mn</a:t>
              </a:r>
              <a:r>
                <a:rPr lang="en-US" altLang="pt-BR" sz="2400" baseline="30000">
                  <a:solidFill>
                    <a:schemeClr val="bg1"/>
                  </a:solidFill>
                  <a:cs typeface="Times New Roman" pitchFamily="18" charset="0"/>
                </a:rPr>
                <a:t>2+</a:t>
              </a:r>
              <a:r>
                <a:rPr lang="en-US" altLang="pt-BR" sz="2400">
                  <a:solidFill>
                    <a:schemeClr val="bg1"/>
                  </a:solidFill>
                  <a:cs typeface="Times New Roman" pitchFamily="18" charset="0"/>
                </a:rPr>
                <a:t>(aq) + 3 H</a:t>
              </a:r>
              <a:r>
                <a:rPr lang="en-US" altLang="pt-BR" sz="2400" baseline="-25000">
                  <a:solidFill>
                    <a:schemeClr val="bg1"/>
                  </a:solidFill>
                  <a:cs typeface="Times New Roman" pitchFamily="18" charset="0"/>
                </a:rPr>
                <a:t>2</a:t>
              </a:r>
              <a:r>
                <a:rPr lang="en-US" altLang="pt-BR" sz="2400">
                  <a:solidFill>
                    <a:schemeClr val="bg1"/>
                  </a:solidFill>
                  <a:cs typeface="Times New Roman" pitchFamily="18" charset="0"/>
                </a:rPr>
                <a:t>O(l)</a:t>
              </a:r>
            </a:p>
          </p:txBody>
        </p:sp>
      </p:grp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116139" y="5060951"/>
            <a:ext cx="79136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pt-PT" sz="2400" b="1" dirty="0">
                <a:solidFill>
                  <a:srgbClr val="FFFF00"/>
                </a:solidFill>
              </a:rPr>
              <a:t>8. Confirme!</a:t>
            </a:r>
            <a:endParaRPr lang="en-US" alt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0428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_k0lttJIvuQMfQxxMyCDyALLz-mh5vyisO01I2GfafrrUvUp7BLRTC3SSsYGpu6eJ6-rRLsTlpi2lvFwhuNrwxUB8DbSJS_ODF0U-FshwvsZUJ6Pq4jPPh32-ZKahG7PaSX8u0A8z_0Mml_iereaS76paIwnTn2HVXvs6Op4tFr2HA7NsufDi-PTXV3xh7HBOzL3hMpDcCrovKr9rTJ3lHxBkF3C8xOKrqAG9gu0eHqDDV08rkPaNW-U-BRk-HKF5kSg_IxCVaSWMLhRQ0NlqizIhpefJPKqsqc452UZskY9-EGkBCvWtJI_hDz9-IUl8qdxaLcBOHmXcrNP6UCf_ylQjdcdi_8r3nEH3o7VbwcWf_m-2-zAtnH2uHVSZu5cPMDaTytJaiChaHfWy1rLwJm-C-FWm_uRDtVj4VZdqcLor9kGRchj4LcU5SWuyPfcTT7Zt3RrpAVscTgQ0dP9oPCr2Sl2loLiVeHDbS9qQzZHrwQrSSdwtlMeborb9UIyVeDkA29x_gtnuEAiqcAGwPPflpfdH3rSv9rivY0wVbo4d2HtlA5A4Z4H_vAwzUD2EwEwFzgS7Pbx25tRSdwJh-3eW0ySomyO9urPkaeUY_zTDNSx=w1512-h850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7" t="17817" r="7135" b="4076"/>
          <a:stretch/>
        </p:blipFill>
        <p:spPr bwMode="auto">
          <a:xfrm>
            <a:off x="288680" y="1060026"/>
            <a:ext cx="4075953" cy="444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88680" y="-19879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eletroquímica </a:t>
            </a:r>
          </a:p>
        </p:txBody>
      </p:sp>
      <p:pic>
        <p:nvPicPr>
          <p:cNvPr id="1028" name="Picture 4" descr="https://lh3.googleusercontent.com/vn3sxyWH3uRyicGBDv2g3euV-SYKxKuJeHh44gf-f0Wc52Ruk1Yt2b3gMLxohHQAXA0iV919G-gnXCgGHYKzbTe0RtX-HNxSkJphiCPZ6kJ6g1_XJT8LjitMvLJRZJe-j8XuCfpF9-082RVeoz6y0vCpcQBItoF-yPkiyzDPUpY3j_rW9ROOvfg0YVUttzBPwo1bxLbJo5F-MoNgls9jcL4LQnxXJs_KxQxvK7_qSRUnDu_gvb8_IRAGBR8kzghkG48ubUvuc6wg9IhFvl66uWx0bcjJ-GEDbOsszMlbuVfIWOMPXEqjsROT473uhk_laXrpUd7_Thc1SzmGJsKTp2USDaJv8u6yuX92eq22psmGRZtQVgB1d6ai_qfwfZ7Pe757CspSARkNs6ZDzXQv1x97lNFbf4m7mWlsI4ykCmlpB6MRELwjq0WiznVj90ioMpZOPDozszAecslt2mXNhLflfHPcGF0ah_aXNXIFWW7BRJc5kU_jDC1ct7OrR0wD5Ahmwoc5B8wachA_OPmbSGosP0cSkKCvScBRZW4UhbsxTK_qfbr8NcfTpislmmJsJcRIa6wOVYOty20mzqW1vcpsyi8XyOJH62hJ8-Z-uxGP8l3f=w1512-h850-n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8" t="5524" r="44336" b="4676"/>
          <a:stretch/>
        </p:blipFill>
        <p:spPr bwMode="auto">
          <a:xfrm>
            <a:off x="6053953" y="834975"/>
            <a:ext cx="3907020" cy="487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12480" y="5524354"/>
            <a:ext cx="28587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i="1" dirty="0">
                <a:solidFill>
                  <a:schemeClr val="bg1"/>
                </a:solidFill>
              </a:rPr>
              <a:t>Espontâneo</a:t>
            </a:r>
          </a:p>
          <a:p>
            <a:r>
              <a:rPr lang="pt-BR" sz="2800" b="1" i="1" dirty="0">
                <a:solidFill>
                  <a:schemeClr val="bg1"/>
                </a:solidFill>
              </a:rPr>
              <a:t>Célula galvânica  </a:t>
            </a:r>
          </a:p>
        </p:txBody>
      </p:sp>
      <p:sp>
        <p:nvSpPr>
          <p:cNvPr id="6" name="Retângulo 5"/>
          <p:cNvSpPr/>
          <p:nvPr/>
        </p:nvSpPr>
        <p:spPr>
          <a:xfrm>
            <a:off x="5974439" y="5785964"/>
            <a:ext cx="43245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i="1" dirty="0">
                <a:solidFill>
                  <a:schemeClr val="bg1"/>
                </a:solidFill>
              </a:rPr>
              <a:t>Não Espontâneo</a:t>
            </a:r>
          </a:p>
          <a:p>
            <a:r>
              <a:rPr lang="pt-BR" sz="2800" b="1" i="1" dirty="0">
                <a:solidFill>
                  <a:schemeClr val="bg1"/>
                </a:solidFill>
              </a:rPr>
              <a:t>Célula eletrolítica   </a:t>
            </a:r>
          </a:p>
        </p:txBody>
      </p:sp>
    </p:spTree>
    <p:extLst>
      <p:ext uri="{BB962C8B-B14F-4D97-AF65-F5344CB8AC3E}">
        <p14:creationId xmlns:p14="http://schemas.microsoft.com/office/powerpoint/2010/main" val="303656481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qhYJaiCb6aaeTZOF9edjLmGrOTUee5UkvrMRRMxIWtbqLFz2xEqsslChSBi7MRjDUvSJ2YH67NWAAt7HwocSSn1g-Ig1_LE-YyN433hpgT1ZKqYVeyzEe_7mO2179INByZfhBlxAcUeCDGs34eUOaISpBIiWiVCj7oMpxA5ZxVw7jgdvaIN0t_khJTzM_FWrbHEHu4PfDJ-XiYaXK5at7NVjdew3qQieuKdJXoRI-f5OM0MKsSiigfe6JeFfaMZgTElUErGelQbsSd2OTH6HaU7L86QQIilrc5yr3vegIGQ1axxHEm2CzOpeRNPE22GAM22l4x7tsolT_TTdrRU0JPH11zTw9cS27VbgJ_lSDsQWbtqGG3EtQR27etwzM2c0fLHWUCK74EG2tFpNDp_RXQc73_hX_NHhdIO-IzY0SMaGXS6Hc43DWJGiu8FDBu0cJ6Ds7GC1ZhQxatJlRKdT5XHr76EXPaWiaEiOXhxjJ2o0Ug2Q_UdoFtSpKssMdY63FgPkwsVCgDJcfg07rGUwwZKP7Mv8_kiDBVRy_mPRgDFTA_syoHmCKMl9jVHlalAUSjCOxHVE0QAg-KW19rDKw4Ad8lEq5tfCrrMm1Lw6t7HfBKQ7=w1512-h850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7" t="11212" r="50657" b="12711"/>
          <a:stretch/>
        </p:blipFill>
        <p:spPr bwMode="auto">
          <a:xfrm>
            <a:off x="529390" y="1395663"/>
            <a:ext cx="3433010" cy="370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88680" y="-19879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eletroquímica </a:t>
            </a:r>
          </a:p>
        </p:txBody>
      </p:sp>
      <p:sp>
        <p:nvSpPr>
          <p:cNvPr id="4" name="Retângulo 3"/>
          <p:cNvSpPr/>
          <p:nvPr/>
        </p:nvSpPr>
        <p:spPr>
          <a:xfrm>
            <a:off x="212480" y="5524354"/>
            <a:ext cx="28587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i="1" dirty="0">
                <a:solidFill>
                  <a:schemeClr val="bg1"/>
                </a:solidFill>
              </a:rPr>
              <a:t>Célula de </a:t>
            </a:r>
            <a:r>
              <a:rPr lang="pt-BR" sz="2800" b="1" i="1" dirty="0" err="1">
                <a:solidFill>
                  <a:schemeClr val="bg1"/>
                </a:solidFill>
              </a:rPr>
              <a:t>Daniell</a:t>
            </a:r>
            <a:r>
              <a:rPr lang="pt-BR" sz="2800" b="1" i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5" name="Retângulo 4"/>
          <p:cNvSpPr/>
          <p:nvPr/>
        </p:nvSpPr>
        <p:spPr>
          <a:xfrm>
            <a:off x="4099242" y="1225689"/>
            <a:ext cx="796442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</a:rPr>
              <a:t>Célula galvânica – </a:t>
            </a:r>
            <a:r>
              <a:rPr lang="pt-BR" sz="2400" dirty="0">
                <a:solidFill>
                  <a:schemeClr val="bg1"/>
                </a:solidFill>
              </a:rPr>
              <a:t>produz trabalho á medida que os </a:t>
            </a:r>
            <a:r>
              <a:rPr lang="pt-BR" sz="2400" dirty="0" err="1">
                <a:solidFill>
                  <a:schemeClr val="bg1"/>
                </a:solidFill>
              </a:rPr>
              <a:t>electrons</a:t>
            </a:r>
            <a:r>
              <a:rPr lang="pt-BR" sz="2400" dirty="0">
                <a:solidFill>
                  <a:schemeClr val="bg1"/>
                </a:solidFill>
              </a:rPr>
              <a:t> são conduzidos pelo circuito externo. O trabalho realizado por uma dada transferência de elétrons depende da diferença de potencial entre os dois eléctrodos 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Quanto maior a diferença de potencial maior a quantidade de trabalho que consegue ser realizada.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Quando a célula atinge o equilíbrio não realiza trabalho.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 </a:t>
            </a:r>
            <a:endParaRPr lang="pt-BR" sz="24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4749627" y="5102402"/>
                <a:ext cx="5333448" cy="622735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func>
                            <m:funcPr>
                              <m:ctrlPr>
                                <a:rPr lang="pt-B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BR" sz="3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fName>
                            <m:e>
                              <m:r>
                                <a:rPr lang="pt-B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𝑝𝑟𝑜𝑐𝑒𝑠𝑠</m:t>
                              </m:r>
                              <m:r>
                                <a:rPr lang="pt-B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pt-B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𝑒𝑥𝑝𝑎𝑛𝑠𝑖𝑣𝑜</m:t>
                              </m:r>
                            </m:e>
                          </m:func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9627" y="5102402"/>
                <a:ext cx="5333448" cy="6227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378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099242" y="1225689"/>
            <a:ext cx="796442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através da </a:t>
            </a:r>
            <a:r>
              <a:rPr lang="pt-BR" sz="2400" u="sng" dirty="0">
                <a:solidFill>
                  <a:srgbClr val="FFC000"/>
                </a:solidFill>
              </a:rPr>
              <a:t>medição da diferença de potencial </a:t>
            </a:r>
            <a:r>
              <a:rPr lang="pt-BR" sz="2400" dirty="0">
                <a:solidFill>
                  <a:schemeClr val="bg1"/>
                </a:solidFill>
              </a:rPr>
              <a:t>e convertendo-o no </a:t>
            </a:r>
            <a:r>
              <a:rPr lang="pt-BR" sz="2400" u="sng" dirty="0">
                <a:solidFill>
                  <a:srgbClr val="FFC000"/>
                </a:solidFill>
              </a:rPr>
              <a:t>trabalho elétrico realizado </a:t>
            </a:r>
            <a:r>
              <a:rPr lang="pt-BR" sz="2400" dirty="0">
                <a:solidFill>
                  <a:schemeClr val="bg1"/>
                </a:solidFill>
              </a:rPr>
              <a:t>pela reação podemos determinar a </a:t>
            </a:r>
            <a:r>
              <a:rPr lang="pt-BR" sz="24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energia livre de Gibbs</a:t>
            </a:r>
            <a:r>
              <a:rPr lang="pt-BR" sz="2400" u="sng" dirty="0">
                <a:solidFill>
                  <a:schemeClr val="bg1"/>
                </a:solidFill>
              </a:rPr>
              <a:t> 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O </a:t>
            </a:r>
            <a:r>
              <a:rPr lang="pt-BR" sz="2400" u="sng" dirty="0">
                <a:solidFill>
                  <a:srgbClr val="FFC000"/>
                </a:solidFill>
              </a:rPr>
              <a:t>contrario também é possível </a:t>
            </a:r>
            <a:r>
              <a:rPr lang="pt-BR" sz="2400" dirty="0">
                <a:solidFill>
                  <a:schemeClr val="bg1"/>
                </a:solidFill>
              </a:rPr>
              <a:t>-  se soubermos a energia de Gibbs associada ao processo também podemos  estimar qual a diferença de potencial  da célula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Todas esta considerações </a:t>
            </a:r>
            <a:r>
              <a:rPr lang="pt-BR" sz="2400" b="1" dirty="0">
                <a:solidFill>
                  <a:srgbClr val="FFC000"/>
                </a:solidFill>
              </a:rPr>
              <a:t>só são possíveis </a:t>
            </a:r>
            <a:r>
              <a:rPr lang="pt-BR" sz="2400" dirty="0">
                <a:solidFill>
                  <a:schemeClr val="bg1"/>
                </a:solidFill>
              </a:rPr>
              <a:t>se o </a:t>
            </a:r>
            <a:r>
              <a:rPr lang="pt-BR" sz="2400" u="sng" dirty="0">
                <a:solidFill>
                  <a:srgbClr val="FFC000"/>
                </a:solidFill>
              </a:rPr>
              <a:t>processo for reversível</a:t>
            </a:r>
            <a:r>
              <a:rPr lang="pt-BR" sz="2400" dirty="0">
                <a:solidFill>
                  <a:schemeClr val="bg1"/>
                </a:solidFill>
              </a:rPr>
              <a:t>. 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 </a:t>
            </a:r>
            <a:endParaRPr lang="pt-BR" sz="2400" b="1" dirty="0">
              <a:solidFill>
                <a:srgbClr val="FFFF00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88680" y="-19879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eletroquímica </a:t>
            </a:r>
          </a:p>
        </p:txBody>
      </p:sp>
      <p:pic>
        <p:nvPicPr>
          <p:cNvPr id="4" name="Picture 2" descr="https://lh3.googleusercontent.com/qhYJaiCb6aaeTZOF9edjLmGrOTUee5UkvrMRRMxIWtbqLFz2xEqsslChSBi7MRjDUvSJ2YH67NWAAt7HwocSSn1g-Ig1_LE-YyN433hpgT1ZKqYVeyzEe_7mO2179INByZfhBlxAcUeCDGs34eUOaISpBIiWiVCj7oMpxA5ZxVw7jgdvaIN0t_khJTzM_FWrbHEHu4PfDJ-XiYaXK5at7NVjdew3qQieuKdJXoRI-f5OM0MKsSiigfe6JeFfaMZgTElUErGelQbsSd2OTH6HaU7L86QQIilrc5yr3vegIGQ1axxHEm2CzOpeRNPE22GAM22l4x7tsolT_TTdrRU0JPH11zTw9cS27VbgJ_lSDsQWbtqGG3EtQR27etwzM2c0fLHWUCK74EG2tFpNDp_RXQc73_hX_NHhdIO-IzY0SMaGXS6Hc43DWJGiu8FDBu0cJ6Ds7GC1ZhQxatJlRKdT5XHr76EXPaWiaEiOXhxjJ2o0Ug2Q_UdoFtSpKssMdY63FgPkwsVCgDJcfg07rGUwwZKP7Mv8_kiDBVRy_mPRgDFTA_syoHmCKMl9jVHlalAUSjCOxHVE0QAg-KW19rDKw4Ad8lEq5tfCrrMm1Lw6t7HfBKQ7=w1512-h850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7" t="11212" r="50657" b="12711"/>
          <a:stretch/>
        </p:blipFill>
        <p:spPr bwMode="auto">
          <a:xfrm>
            <a:off x="529390" y="1395663"/>
            <a:ext cx="3433010" cy="370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4749627" y="5102402"/>
                <a:ext cx="5333448" cy="622735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func>
                            <m:funcPr>
                              <m:ctrlPr>
                                <a:rPr lang="pt-B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BR" sz="3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fName>
                            <m:e>
                              <m:r>
                                <a:rPr lang="pt-B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𝑝𝑟𝑜𝑐𝑒𝑠𝑠</m:t>
                              </m:r>
                              <m:r>
                                <a:rPr lang="pt-B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pt-B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𝑒𝑥𝑝𝑎𝑛𝑠𝑖𝑣𝑜</m:t>
                              </m:r>
                            </m:e>
                          </m:func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9627" y="5102402"/>
                <a:ext cx="5333448" cy="6227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033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785937" y="969015"/>
            <a:ext cx="840606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u="sng" dirty="0">
                <a:solidFill>
                  <a:srgbClr val="FFC000"/>
                </a:solidFill>
              </a:rPr>
              <a:t>Reversibilidade</a:t>
            </a:r>
            <a:r>
              <a:rPr lang="pt-BR" sz="2400" dirty="0">
                <a:solidFill>
                  <a:schemeClr val="bg1"/>
                </a:solidFill>
              </a:rPr>
              <a:t> neste contexto pode ser explicada pelo seguinte: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Se conectarmos a célula a uma fonte externa cuja a diferença de potencial se opõem na mesma ordem de magnitude ao potencial gerado pela célula . Então uma variação infinitesimal na da diferença de potencial gerada pela célula no sentido espontâneo será oposta por uma variação infinitesimal no sentido contrario.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Isto significa que o </a:t>
            </a:r>
            <a:r>
              <a:rPr lang="pt-BR" sz="2400" u="sng" dirty="0">
                <a:solidFill>
                  <a:srgbClr val="FFC000"/>
                </a:solidFill>
              </a:rPr>
              <a:t>processo é reversível 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A diferença de potencial medida contra uma fonte externa  é denominada  de </a:t>
            </a:r>
            <a:r>
              <a:rPr lang="pt-BR" sz="2400" u="sng" dirty="0">
                <a:solidFill>
                  <a:srgbClr val="FFC000"/>
                </a:solidFill>
              </a:rPr>
              <a:t>potencial  da célula </a:t>
            </a:r>
            <a:endParaRPr lang="pt-BR" sz="2400" dirty="0">
              <a:solidFill>
                <a:schemeClr val="bg1"/>
              </a:solidFill>
            </a:endParaRP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Na prática medimos esta diferença de potencial com um voltímetro.</a:t>
            </a:r>
          </a:p>
        </p:txBody>
      </p:sp>
      <p:pic>
        <p:nvPicPr>
          <p:cNvPr id="3" name="Picture 2" descr="https://lh3.googleusercontent.com/qhYJaiCb6aaeTZOF9edjLmGrOTUee5UkvrMRRMxIWtbqLFz2xEqsslChSBi7MRjDUvSJ2YH67NWAAt7HwocSSn1g-Ig1_LE-YyN433hpgT1ZKqYVeyzEe_7mO2179INByZfhBlxAcUeCDGs34eUOaISpBIiWiVCj7oMpxA5ZxVw7jgdvaIN0t_khJTzM_FWrbHEHu4PfDJ-XiYaXK5at7NVjdew3qQieuKdJXoRI-f5OM0MKsSiigfe6JeFfaMZgTElUErGelQbsSd2OTH6HaU7L86QQIilrc5yr3vegIGQ1axxHEm2CzOpeRNPE22GAM22l4x7tsolT_TTdrRU0JPH11zTw9cS27VbgJ_lSDsQWbtqGG3EtQR27etwzM2c0fLHWUCK74EG2tFpNDp_RXQc73_hX_NHhdIO-IzY0SMaGXS6Hc43DWJGiu8FDBu0cJ6Ds7GC1ZhQxatJlRKdT5XHr76EXPaWiaEiOXhxjJ2o0Ug2Q_UdoFtSpKssMdY63FgPkwsVCgDJcfg07rGUwwZKP7Mv8_kiDBVRy_mPRgDFTA_syoHmCKMl9jVHlalAUSjCOxHVE0QAg-KW19rDKw4Ad8lEq5tfCrrMm1Lw6t7HfBKQ7=w1512-h850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7" t="11212" r="50657" b="12711"/>
          <a:stretch/>
        </p:blipFill>
        <p:spPr bwMode="auto">
          <a:xfrm>
            <a:off x="292768" y="384323"/>
            <a:ext cx="2534652" cy="273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sultado de imagem para voltme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8" y="3400926"/>
            <a:ext cx="3344779" cy="334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288680" y="-19879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eletroquímica </a:t>
            </a:r>
          </a:p>
        </p:txBody>
      </p:sp>
    </p:spTree>
    <p:extLst>
      <p:ext uri="{BB962C8B-B14F-4D97-AF65-F5344CB8AC3E}">
        <p14:creationId xmlns:p14="http://schemas.microsoft.com/office/powerpoint/2010/main" val="381766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916872" y="1139638"/>
                <a:ext cx="3099438" cy="58477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𝑣𝐹</m:t>
                      </m:r>
                      <m:sSub>
                        <m:sSubPr>
                          <m:ctrlP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872" y="1139638"/>
                <a:ext cx="3099438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916872" y="1981848"/>
                <a:ext cx="2798395" cy="58477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𝑣𝐹</m:t>
                      </m:r>
                      <m:sSub>
                        <m:sSubPr>
                          <m:ctrlP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872" y="1981848"/>
                <a:ext cx="2798395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ângulo 4"/>
          <p:cNvSpPr/>
          <p:nvPr/>
        </p:nvSpPr>
        <p:spPr>
          <a:xfrm>
            <a:off x="4144340" y="954441"/>
            <a:ext cx="79644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Onde v é o coeficiente estequiométrico de eléctron que são transferidos 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endParaRPr lang="pt-BR" sz="2400" dirty="0">
              <a:solidFill>
                <a:schemeClr val="bg1"/>
              </a:solidFill>
            </a:endParaRP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 </a:t>
            </a:r>
            <a:endParaRPr lang="pt-BR" sz="24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4353514" y="2401719"/>
                <a:ext cx="2578463" cy="58477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sSup>
                        <m:sSupPr>
                          <m:ctrlP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3514" y="2401719"/>
                <a:ext cx="2578463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431627" y="3259318"/>
                <a:ext cx="8102773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2400" dirty="0">
                    <a:solidFill>
                      <a:schemeClr val="bg1"/>
                    </a:solidFill>
                  </a:rPr>
                  <a:t>A reação tem lugar  quando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sSub>
                      <m:sSubPr>
                        <m:ctrlP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pt-BR" sz="2400" dirty="0">
                    <a:solidFill>
                      <a:schemeClr val="bg1"/>
                    </a:solidFill>
                  </a:rPr>
                  <a:t> são transferidos a partir do agente redutor para o agente oxidante por mole de espécies envolvidas na reação. Isto é </a:t>
                </a:r>
                <a14:m>
                  <m:oMath xmlns:m="http://schemas.openxmlformats.org/officeDocument/2006/math">
                    <m:r>
                      <a:rPr lang="pt-BR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sSub>
                      <m:sSub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d>
                      <m:dPr>
                        <m:ctrlP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</m:oMath>
                </a14:m>
                <a:r>
                  <a:rPr lang="pt-BR" sz="2400" dirty="0">
                    <a:solidFill>
                      <a:schemeClr val="bg1"/>
                    </a:solidFill>
                  </a:rPr>
                  <a:t> </a:t>
                </a:r>
              </a:p>
              <a:p>
                <a:r>
                  <a:rPr lang="pt-BR" sz="2400" dirty="0">
                    <a:solidFill>
                      <a:schemeClr val="bg1"/>
                    </a:solidFill>
                  </a:rPr>
                  <a:t>Onde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d>
                      <m:d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pt-B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pt-BR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27" y="3259318"/>
                <a:ext cx="8102773" cy="1569660"/>
              </a:xfrm>
              <a:prstGeom prst="rect">
                <a:avLst/>
              </a:prstGeom>
              <a:blipFill>
                <a:blip r:embed="rId5"/>
                <a:stretch>
                  <a:fillRect l="-1204" t="-3113" b="-81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tângulo 8"/>
          <p:cNvSpPr/>
          <p:nvPr/>
        </p:nvSpPr>
        <p:spPr>
          <a:xfrm>
            <a:off x="1266519" y="5260873"/>
            <a:ext cx="38587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i="1" dirty="0">
                <a:solidFill>
                  <a:schemeClr val="bg1"/>
                </a:solidFill>
                <a:latin typeface="Arial" panose="020B0604020202020204" pitchFamily="34" charset="0"/>
              </a:rPr>
              <a:t>e</a:t>
            </a: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</a:rPr>
              <a:t> ≈ 1,6021766×10</a:t>
            </a:r>
            <a:r>
              <a:rPr lang="pt-BR" sz="28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−19</a:t>
            </a: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</a:rPr>
              <a:t> C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281303" y="6056917"/>
            <a:ext cx="4318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i="1" dirty="0">
                <a:solidFill>
                  <a:schemeClr val="bg1"/>
                </a:solidFill>
                <a:latin typeface="Arial" panose="020B0604020202020204" pitchFamily="34" charset="0"/>
              </a:rPr>
              <a:t>N</a:t>
            </a:r>
            <a:r>
              <a:rPr lang="pt-BR" sz="2800" baseline="-25000" dirty="0">
                <a:solidFill>
                  <a:schemeClr val="bg1"/>
                </a:solidFill>
                <a:latin typeface="Arial" panose="020B0604020202020204" pitchFamily="34" charset="0"/>
              </a:rPr>
              <a:t>A</a:t>
            </a: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</a:rPr>
              <a:t> ≈ 6,022141×10</a:t>
            </a:r>
            <a:r>
              <a:rPr lang="pt-BR" sz="28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23</a:t>
            </a: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</a:rPr>
              <a:t> mol</a:t>
            </a:r>
            <a:r>
              <a:rPr lang="pt-BR" sz="28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−1</a:t>
            </a:r>
            <a:endParaRPr lang="pt-BR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/>
              <p:cNvSpPr/>
              <p:nvPr/>
            </p:nvSpPr>
            <p:spPr>
              <a:xfrm>
                <a:off x="6028060" y="5964189"/>
                <a:ext cx="41969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pt-BR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pt-BR" sz="28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96485,33289 C mol</a:t>
                </a:r>
                <a:r>
                  <a:rPr lang="pt-BR" sz="2800" baseline="300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−1</a:t>
                </a:r>
                <a:endParaRPr lang="pt-BR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tâ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8060" y="5964189"/>
                <a:ext cx="4196983" cy="523220"/>
              </a:xfrm>
              <a:prstGeom prst="rect">
                <a:avLst/>
              </a:prstGeom>
              <a:blipFill>
                <a:blip r:embed="rId6"/>
                <a:stretch>
                  <a:fillRect t="-13953" r="-436" b="-2907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 descr="https://lh3.googleusercontent.com/vn3sxyWH3uRyicGBDv2g3euV-SYKxKuJeHh44gf-f0Wc52Ruk1Yt2b3gMLxohHQAXA0iV919G-gnXCgGHYKzbTe0RtX-HNxSkJphiCPZ6kJ6g1_XJT8LjitMvLJRZJe-j8XuCfpF9-082RVeoz6y0vCpcQBItoF-yPkiyzDPUpY3j_rW9ROOvfg0YVUttzBPwo1bxLbJo5F-MoNgls9jcL4LQnxXJs_KxQxvK7_qSRUnDu_gvb8_IRAGBR8kzghkG48ubUvuc6wg9IhFvl66uWx0bcjJ-GEDbOsszMlbuVfIWOMPXEqjsROT473uhk_laXrpUd7_Thc1SzmGJsKTp2USDaJv8u6yuX92eq22psmGRZtQVgB1d6ai_qfwfZ7Pe757CspSARkNs6ZDzXQv1x97lNFbf4m7mWlsI4ykCmlpB6MRELwjq0WiznVj90ioMpZOPDozszAecslt2mXNhLflfHPcGF0ah_aXNXIFWW7BRJc5kU_jDC1ct7OrR0wD5Ahmwoc5B8wachA_OPmbSGosP0cSkKCvScBRZW4UhbsxTK_qfbr8NcfTpislmmJsJcRIa6wOVYOty20mzqW1vcpsyi8XyOJH62hJ8-Z-uxGP8l3f=w1512-h850-n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8" t="5524" r="44336" b="4676"/>
          <a:stretch/>
        </p:blipFill>
        <p:spPr bwMode="auto">
          <a:xfrm>
            <a:off x="9018716" y="1564202"/>
            <a:ext cx="3090047" cy="385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288680" y="-19879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eletroquímica </a:t>
            </a:r>
          </a:p>
        </p:txBody>
      </p:sp>
    </p:spTree>
    <p:extLst>
      <p:ext uri="{BB962C8B-B14F-4D97-AF65-F5344CB8AC3E}">
        <p14:creationId xmlns:p14="http://schemas.microsoft.com/office/powerpoint/2010/main" val="280737350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82555" y="509813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O potencial químico da célula padrão da célula </a:t>
            </a:r>
            <a:r>
              <a:rPr lang="pt-BR" sz="2400" dirty="0" err="1">
                <a:solidFill>
                  <a:schemeClr val="bg1"/>
                </a:solidFill>
              </a:rPr>
              <a:t>E°</a:t>
            </a:r>
            <a:r>
              <a:rPr lang="pt-BR" sz="2400" baseline="-25000" dirty="0" err="1">
                <a:solidFill>
                  <a:schemeClr val="bg1"/>
                </a:solidFill>
              </a:rPr>
              <a:t>cell</a:t>
            </a:r>
            <a:r>
              <a:rPr lang="pt-BR" sz="2400" dirty="0">
                <a:solidFill>
                  <a:schemeClr val="bg1"/>
                </a:solidFill>
              </a:rPr>
              <a:t> é o potencial química da célula quando todos os seus reagentes estão em condições padrão isto é a 285K 1 </a:t>
            </a:r>
            <a:r>
              <a:rPr lang="pt-BR" sz="2400" dirty="0" err="1">
                <a:solidFill>
                  <a:schemeClr val="bg1"/>
                </a:solidFill>
              </a:rPr>
              <a:t>atm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478012" y="1171720"/>
                <a:ext cx="4310603" cy="58477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°+</m:t>
                      </m:r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</m:t>
                      </m:r>
                      <m:func>
                        <m:funcPr>
                          <m:ctrlP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32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func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12" y="1171720"/>
                <a:ext cx="4310603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470226" y="2253767"/>
                <a:ext cx="6099490" cy="58477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𝑣𝐹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𝑣𝐹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𝑅𝑇</m:t>
                      </m:r>
                      <m:func>
                        <m:funcPr>
                          <m:ctrlP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32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func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26" y="2253767"/>
                <a:ext cx="6099490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5344496" y="1171720"/>
                <a:ext cx="3099438" cy="58477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𝑣𝐹</m:t>
                      </m:r>
                      <m:sSub>
                        <m:sSubPr>
                          <m:ctrlP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496" y="1171720"/>
                <a:ext cx="3099438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478012" y="3473768"/>
                <a:ext cx="4491789" cy="101450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𝑅𝑇</m:t>
                          </m:r>
                        </m:num>
                        <m:den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𝑣𝐹</m:t>
                          </m:r>
                        </m:den>
                      </m:f>
                      <m:func>
                        <m:funcPr>
                          <m:ctrlP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32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func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12" y="3473768"/>
                <a:ext cx="4491789" cy="10145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7307417" y="5374103"/>
                <a:ext cx="3238033" cy="101771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pt-BR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</m:num>
                        <m:den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𝑣𝐹</m:t>
                          </m:r>
                        </m:den>
                      </m:f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</m:e>
                        <m:sub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417" y="5374103"/>
                <a:ext cx="3238033" cy="10177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tângulo 7"/>
          <p:cNvSpPr/>
          <p:nvPr/>
        </p:nvSpPr>
        <p:spPr>
          <a:xfrm>
            <a:off x="288680" y="-19879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eletroquímica </a:t>
            </a:r>
          </a:p>
        </p:txBody>
      </p:sp>
      <p:sp>
        <p:nvSpPr>
          <p:cNvPr id="9" name="Retângulo 8"/>
          <p:cNvSpPr/>
          <p:nvPr/>
        </p:nvSpPr>
        <p:spPr>
          <a:xfrm>
            <a:off x="5234330" y="3672425"/>
            <a:ext cx="26707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Equação de </a:t>
            </a:r>
            <a:r>
              <a:rPr lang="pt-BR" sz="2400" dirty="0" err="1">
                <a:solidFill>
                  <a:schemeClr val="bg1"/>
                </a:solidFill>
              </a:rPr>
              <a:t>Nernst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550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9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88680" y="-19879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eletroquímica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429886" y="1677053"/>
                <a:ext cx="4491789" cy="101450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𝑅𝑇</m:t>
                          </m:r>
                        </m:num>
                        <m:den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𝑣𝐹</m:t>
                          </m:r>
                        </m:den>
                      </m:f>
                      <m:func>
                        <m:funcPr>
                          <m:ctrlP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32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func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886" y="1677053"/>
                <a:ext cx="4491789" cy="10145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5290644" y="1727919"/>
                <a:ext cx="1587500" cy="96943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𝑸</m:t>
                      </m:r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pt-BR" sz="2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pt-BR" sz="2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sz="2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pt-BR" sz="2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sub>
                                <m:sup>
                                  <m:r>
                                    <a:rPr lang="pt-BR" sz="2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sup>
                              </m:sSubSup>
                              <m:r>
                                <a:rPr lang="pt-BR" sz="2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pt-BR" sz="2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sub>
                            <m:sup>
                              <m:r>
                                <a:rPr lang="pt-BR" sz="2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pt-BR" sz="2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pt-BR" sz="2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sz="2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pt-BR" sz="2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sub>
                                <m:sup>
                                  <m:r>
                                    <a:rPr lang="pt-BR" sz="2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p>
                              </m:sSubSup>
                              <m:r>
                                <a:rPr lang="pt-BR" sz="2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pt-BR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  <m:sup>
                              <m:r>
                                <a:rPr lang="pt-BR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pt-BR" sz="2400" b="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644" y="1727919"/>
                <a:ext cx="1587500" cy="9694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tângulo 4"/>
              <p:cNvSpPr/>
              <p:nvPr/>
            </p:nvSpPr>
            <p:spPr>
              <a:xfrm>
                <a:off x="429886" y="3049568"/>
                <a:ext cx="6083210" cy="1262077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𝑅𝑇</m:t>
                          </m:r>
                        </m:num>
                        <m:den>
                          <m:r>
                            <a:rPr lang="pt-B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𝑣𝐹</m:t>
                          </m:r>
                        </m:den>
                      </m:f>
                      <m:func>
                        <m:funcPr>
                          <m:ctrlPr>
                            <a:rPr lang="pt-B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32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pt-BR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pt-BR" sz="32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sSubSup>
                                    <m:sSubSupPr>
                                      <m:ctrlPr>
                                        <a:rPr lang="pt-BR" sz="32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pt-BR" sz="32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e>
                                    <m:sub>
                                      <m:r>
                                        <a:rPr lang="pt-BR" sz="32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𝑪</m:t>
                                      </m:r>
                                    </m:sub>
                                    <m:sup>
                                      <m:r>
                                        <a:rPr lang="pt-BR" sz="32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𝒄</m:t>
                                      </m:r>
                                    </m:sup>
                                  </m:sSubSup>
                                  <m:r>
                                    <a:rPr lang="pt-BR" sz="32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pt-BR" sz="32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sub>
                                <m:sup>
                                  <m:r>
                                    <a:rPr lang="pt-BR" sz="32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pt-BR" sz="32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sSubSup>
                                    <m:sSubSupPr>
                                      <m:ctrlPr>
                                        <a:rPr lang="pt-BR" sz="32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pt-BR" sz="32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e>
                                    <m:sub>
                                      <m:r>
                                        <a:rPr lang="pt-BR" sz="32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𝑨</m:t>
                                      </m:r>
                                    </m:sub>
                                    <m:sup>
                                      <m:r>
                                        <a:rPr lang="pt-BR" sz="32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sup>
                                  </m:sSubSup>
                                  <m:r>
                                    <a:rPr lang="pt-BR" sz="32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pt-BR" sz="32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sub>
                                <m:sup>
                                  <m:r>
                                    <a:rPr lang="pt-BR" sz="32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sup>
                              </m:sSubSup>
                            </m:den>
                          </m:f>
                        </m:e>
                      </m:func>
                      <m:r>
                        <a:rPr lang="pt-B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886" y="3049568"/>
                <a:ext cx="6083210" cy="12620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845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IBdwjQhcBOt4qaB7QF_uws9OdERifdPqZezgg-dI7tUpZLvL-babis6UQMMwLYOI4zTpJRZpMg=w514-h850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174" y="18092"/>
            <a:ext cx="4127695" cy="683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288680" y="-19879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eletroquímica </a:t>
            </a:r>
          </a:p>
        </p:txBody>
      </p:sp>
      <p:pic>
        <p:nvPicPr>
          <p:cNvPr id="1028" name="Picture 4" descr="https://lh3.googleusercontent.com/RMXe6eNKA_Wt5-HThOHD63wnbkgR3rCw8y_7QQEQEDiVXUPQa5hiOaeersb0folNfczSWCjNzw=w869-h852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45" y="879861"/>
            <a:ext cx="5908171" cy="578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61854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88680" y="-19879"/>
            <a:ext cx="69376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eletroquímica </a:t>
            </a:r>
          </a:p>
        </p:txBody>
      </p:sp>
      <p:sp>
        <p:nvSpPr>
          <p:cNvPr id="3" name="Retângulo 2"/>
          <p:cNvSpPr/>
          <p:nvPr/>
        </p:nvSpPr>
        <p:spPr>
          <a:xfrm>
            <a:off x="288680" y="-19879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eletroquímica </a:t>
            </a:r>
          </a:p>
        </p:txBody>
      </p:sp>
      <p:grpSp>
        <p:nvGrpSpPr>
          <p:cNvPr id="9" name="Agrupar 8"/>
          <p:cNvGrpSpPr/>
          <p:nvPr/>
        </p:nvGrpSpPr>
        <p:grpSpPr>
          <a:xfrm>
            <a:off x="698736" y="2305666"/>
            <a:ext cx="8101781" cy="1700981"/>
            <a:chOff x="698736" y="2305666"/>
            <a:chExt cx="8101781" cy="1700981"/>
          </a:xfrm>
        </p:grpSpPr>
        <p:sp>
          <p:nvSpPr>
            <p:cNvPr id="7" name="Retângulo 6"/>
            <p:cNvSpPr/>
            <p:nvPr/>
          </p:nvSpPr>
          <p:spPr>
            <a:xfrm>
              <a:off x="698736" y="2305666"/>
              <a:ext cx="8101781" cy="170098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7246" y="2564907"/>
              <a:ext cx="2137069" cy="1182500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2678" y="2537990"/>
              <a:ext cx="2186513" cy="1204500"/>
            </a:xfrm>
            <a:prstGeom prst="rect">
              <a:avLst/>
            </a:prstGeom>
          </p:spPr>
        </p:pic>
        <p:sp>
          <p:nvSpPr>
            <p:cNvPr id="8" name="CaixaDeTexto 7"/>
            <p:cNvSpPr txBox="1"/>
            <p:nvPr/>
          </p:nvSpPr>
          <p:spPr>
            <a:xfrm>
              <a:off x="3636966" y="2961658"/>
              <a:ext cx="175078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+ 2H</a:t>
              </a:r>
              <a:r>
                <a:rPr lang="pt-BR" baseline="30000" dirty="0"/>
                <a:t>+ </a:t>
              </a:r>
              <a:r>
                <a:rPr lang="pt-BR" dirty="0"/>
                <a:t>+ 2e</a:t>
              </a:r>
              <a:r>
                <a:rPr lang="pt-BR" baseline="30000" dirty="0"/>
                <a:t>-</a:t>
              </a:r>
              <a:r>
                <a:rPr lang="pt-BR" dirty="0"/>
                <a:t>  </a:t>
              </a:r>
              <a:r>
                <a:rPr lang="pt-BR" dirty="0">
                  <a:sym typeface="Wingdings" panose="05000000000000000000" pitchFamily="2" charset="2"/>
                </a:rPr>
                <a:t></a:t>
              </a:r>
              <a:r>
                <a:rPr lang="pt-BR" baseline="30000" dirty="0"/>
                <a:t> </a:t>
              </a:r>
            </a:p>
            <a:p>
              <a:endParaRPr lang="pt-BR" baseline="30000" dirty="0"/>
            </a:p>
          </p:txBody>
        </p:sp>
      </p:grpSp>
      <p:sp>
        <p:nvSpPr>
          <p:cNvPr id="11" name="Retângulo 10"/>
          <p:cNvSpPr/>
          <p:nvPr/>
        </p:nvSpPr>
        <p:spPr>
          <a:xfrm>
            <a:off x="588966" y="426588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Redução do ácido </a:t>
            </a:r>
            <a:r>
              <a:rPr lang="pt-BR" sz="2400" dirty="0" err="1">
                <a:solidFill>
                  <a:schemeClr val="bg1"/>
                </a:solidFill>
              </a:rPr>
              <a:t>fumárico</a:t>
            </a:r>
            <a:r>
              <a:rPr lang="pt-BR" sz="2400" dirty="0">
                <a:solidFill>
                  <a:schemeClr val="bg1"/>
                </a:solidFill>
              </a:rPr>
              <a:t> a acido </a:t>
            </a:r>
            <a:r>
              <a:rPr lang="pt-BR" sz="2400" dirty="0" err="1">
                <a:solidFill>
                  <a:schemeClr val="bg1"/>
                </a:solidFill>
              </a:rPr>
              <a:t>succinico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063042" y="1343999"/>
            <a:ext cx="63996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FFFF00"/>
                </a:solidFill>
              </a:rPr>
              <a:t>Impacto da variação do pH nos potenciais padrão</a:t>
            </a:r>
          </a:p>
        </p:txBody>
      </p:sp>
    </p:spTree>
    <p:extLst>
      <p:ext uri="{BB962C8B-B14F-4D97-AF65-F5344CB8AC3E}">
        <p14:creationId xmlns:p14="http://schemas.microsoft.com/office/powerpoint/2010/main" val="21658129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49731</TotalTime>
  <Words>11748</Words>
  <Application>Microsoft Office PowerPoint</Application>
  <PresentationFormat>Widescreen</PresentationFormat>
  <Paragraphs>1092</Paragraphs>
  <Slides>106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106</vt:i4>
      </vt:variant>
    </vt:vector>
  </HeadingPairs>
  <TitlesOfParts>
    <vt:vector size="114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Pedro Vidinha</dc:creator>
  <cp:lastModifiedBy>Pedro Vidinha</cp:lastModifiedBy>
  <cp:revision>353</cp:revision>
  <dcterms:created xsi:type="dcterms:W3CDTF">2016-10-13T13:03:42Z</dcterms:created>
  <dcterms:modified xsi:type="dcterms:W3CDTF">2016-11-18T20:29:35Z</dcterms:modified>
</cp:coreProperties>
</file>