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82" r:id="rId3"/>
    <p:sldId id="283" r:id="rId4"/>
    <p:sldId id="257" r:id="rId5"/>
    <p:sldId id="258" r:id="rId6"/>
    <p:sldId id="259" r:id="rId7"/>
    <p:sldId id="284" r:id="rId8"/>
    <p:sldId id="260" r:id="rId9"/>
    <p:sldId id="261" r:id="rId10"/>
    <p:sldId id="288" r:id="rId11"/>
    <p:sldId id="290" r:id="rId12"/>
    <p:sldId id="264" r:id="rId13"/>
    <p:sldId id="291" r:id="rId14"/>
    <p:sldId id="292" r:id="rId15"/>
    <p:sldId id="296" r:id="rId16"/>
    <p:sldId id="300" r:id="rId17"/>
    <p:sldId id="294" r:id="rId18"/>
    <p:sldId id="293" r:id="rId19"/>
    <p:sldId id="295" r:id="rId20"/>
    <p:sldId id="297" r:id="rId21"/>
    <p:sldId id="310" r:id="rId22"/>
    <p:sldId id="311" r:id="rId23"/>
    <p:sldId id="313" r:id="rId24"/>
    <p:sldId id="312" r:id="rId25"/>
    <p:sldId id="314" r:id="rId26"/>
    <p:sldId id="315" r:id="rId27"/>
    <p:sldId id="316" r:id="rId28"/>
    <p:sldId id="317" r:id="rId29"/>
    <p:sldId id="318" r:id="rId30"/>
    <p:sldId id="301" r:id="rId31"/>
    <p:sldId id="303" r:id="rId32"/>
    <p:sldId id="299" r:id="rId33"/>
    <p:sldId id="322" r:id="rId34"/>
    <p:sldId id="319" r:id="rId35"/>
    <p:sldId id="320" r:id="rId36"/>
    <p:sldId id="329" r:id="rId37"/>
    <p:sldId id="323" r:id="rId38"/>
    <p:sldId id="327" r:id="rId39"/>
    <p:sldId id="328" r:id="rId40"/>
    <p:sldId id="324" r:id="rId41"/>
    <p:sldId id="325" r:id="rId42"/>
    <p:sldId id="326" r:id="rId43"/>
    <p:sldId id="334" r:id="rId44"/>
    <p:sldId id="335" r:id="rId45"/>
    <p:sldId id="336" r:id="rId46"/>
    <p:sldId id="337" r:id="rId47"/>
    <p:sldId id="338" r:id="rId48"/>
    <p:sldId id="339" r:id="rId49"/>
    <p:sldId id="330" r:id="rId50"/>
    <p:sldId id="331" r:id="rId51"/>
    <p:sldId id="353" r:id="rId52"/>
    <p:sldId id="340" r:id="rId53"/>
    <p:sldId id="266" r:id="rId54"/>
    <p:sldId id="267" r:id="rId55"/>
    <p:sldId id="268" r:id="rId56"/>
    <p:sldId id="269" r:id="rId57"/>
    <p:sldId id="270" r:id="rId58"/>
    <p:sldId id="271" r:id="rId59"/>
    <p:sldId id="272" r:id="rId60"/>
    <p:sldId id="273" r:id="rId61"/>
    <p:sldId id="274" r:id="rId62"/>
    <p:sldId id="354" r:id="rId63"/>
    <p:sldId id="355" r:id="rId64"/>
    <p:sldId id="276" r:id="rId65"/>
    <p:sldId id="356" r:id="rId66"/>
    <p:sldId id="357" r:id="rId67"/>
    <p:sldId id="359" r:id="rId68"/>
    <p:sldId id="360" r:id="rId69"/>
    <p:sldId id="361" r:id="rId70"/>
    <p:sldId id="362" r:id="rId71"/>
    <p:sldId id="363" r:id="rId72"/>
    <p:sldId id="364" r:id="rId73"/>
    <p:sldId id="365" r:id="rId74"/>
    <p:sldId id="279" r:id="rId75"/>
    <p:sldId id="280" r:id="rId76"/>
    <p:sldId id="281" r:id="rId77"/>
    <p:sldId id="358" r:id="rId78"/>
    <p:sldId id="342" r:id="rId79"/>
    <p:sldId id="343" r:id="rId80"/>
    <p:sldId id="344" r:id="rId81"/>
    <p:sldId id="345" r:id="rId8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90" autoAdjust="0"/>
  </p:normalViewPr>
  <p:slideViewPr>
    <p:cSldViewPr snapToGrid="0">
      <p:cViewPr>
        <p:scale>
          <a:sx n="50" d="100"/>
          <a:sy n="50" d="100"/>
        </p:scale>
        <p:origin x="720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4DF592-2A4D-47C0-8761-4B416B81B35B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</dgm:pt>
    <dgm:pt modelId="{C8618D6D-7460-4EA8-A6AC-A1A842D5A6BA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GB" noProof="0" dirty="0">
              <a:solidFill>
                <a:schemeClr val="bg1"/>
              </a:solidFill>
            </a:rPr>
            <a:t>Energy </a:t>
          </a:r>
        </a:p>
      </dgm:t>
    </dgm:pt>
    <dgm:pt modelId="{968FE730-5E84-41CB-97B3-9E453D2FBDF5}" type="parTrans" cxnId="{B03BBDBA-D36B-4AB0-8A83-5237D4B06A9E}">
      <dgm:prSet/>
      <dgm:spPr/>
      <dgm:t>
        <a:bodyPr/>
        <a:lstStyle/>
        <a:p>
          <a:pPr algn="ctr"/>
          <a:endParaRPr lang="en-GB" noProof="0" dirty="0">
            <a:solidFill>
              <a:schemeClr val="bg1"/>
            </a:solidFill>
          </a:endParaRPr>
        </a:p>
      </dgm:t>
    </dgm:pt>
    <dgm:pt modelId="{9EF744A5-09AE-4202-B18B-0BA1876E913C}" type="sibTrans" cxnId="{B03BBDBA-D36B-4AB0-8A83-5237D4B06A9E}">
      <dgm:prSet/>
      <dgm:spPr/>
      <dgm:t>
        <a:bodyPr/>
        <a:lstStyle/>
        <a:p>
          <a:pPr algn="ctr"/>
          <a:endParaRPr lang="en-GB" noProof="0" dirty="0">
            <a:solidFill>
              <a:schemeClr val="bg1"/>
            </a:solidFill>
          </a:endParaRPr>
        </a:p>
      </dgm:t>
    </dgm:pt>
    <dgm:pt modelId="{206443C8-ED4E-4D2C-A5A5-89783712E6A7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GB" noProof="0" dirty="0">
              <a:solidFill>
                <a:schemeClr val="bg1"/>
              </a:solidFill>
            </a:rPr>
            <a:t>Entropy</a:t>
          </a:r>
        </a:p>
      </dgm:t>
    </dgm:pt>
    <dgm:pt modelId="{C76B4597-AE88-451F-91D2-A46D151B6483}" type="parTrans" cxnId="{B08E01F0-3969-4C1A-9568-F6AB41B09F8D}">
      <dgm:prSet/>
      <dgm:spPr/>
      <dgm:t>
        <a:bodyPr/>
        <a:lstStyle/>
        <a:p>
          <a:pPr algn="ctr"/>
          <a:endParaRPr lang="en-GB" noProof="0" dirty="0">
            <a:solidFill>
              <a:schemeClr val="bg1"/>
            </a:solidFill>
          </a:endParaRPr>
        </a:p>
      </dgm:t>
    </dgm:pt>
    <dgm:pt modelId="{91F77B4F-090D-4C20-AF62-E31B80D2B175}" type="sibTrans" cxnId="{B08E01F0-3969-4C1A-9568-F6AB41B09F8D}">
      <dgm:prSet/>
      <dgm:spPr/>
      <dgm:t>
        <a:bodyPr/>
        <a:lstStyle/>
        <a:p>
          <a:pPr algn="ctr"/>
          <a:endParaRPr lang="en-GB" noProof="0" dirty="0">
            <a:solidFill>
              <a:schemeClr val="bg1"/>
            </a:solidFill>
          </a:endParaRPr>
        </a:p>
      </dgm:t>
    </dgm:pt>
    <dgm:pt modelId="{7FC90F4A-A12D-4254-BA51-FEE04AC64412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GB" noProof="0" dirty="0">
              <a:solidFill>
                <a:schemeClr val="bg1"/>
              </a:solidFill>
            </a:rPr>
            <a:t>Exergy</a:t>
          </a:r>
        </a:p>
      </dgm:t>
    </dgm:pt>
    <dgm:pt modelId="{FB10D8AA-DC7C-459A-A8D9-B70DE908FEF3}" type="parTrans" cxnId="{E9D91020-9655-456A-867B-AB4CAD5D6696}">
      <dgm:prSet/>
      <dgm:spPr/>
      <dgm:t>
        <a:bodyPr/>
        <a:lstStyle/>
        <a:p>
          <a:pPr algn="ctr"/>
          <a:endParaRPr lang="en-GB" noProof="0" dirty="0">
            <a:solidFill>
              <a:schemeClr val="bg1"/>
            </a:solidFill>
          </a:endParaRPr>
        </a:p>
      </dgm:t>
    </dgm:pt>
    <dgm:pt modelId="{CFDFC63B-A2BE-46EC-8485-DB9F67A89E67}" type="sibTrans" cxnId="{E9D91020-9655-456A-867B-AB4CAD5D6696}">
      <dgm:prSet/>
      <dgm:spPr/>
      <dgm:t>
        <a:bodyPr/>
        <a:lstStyle/>
        <a:p>
          <a:pPr algn="ctr"/>
          <a:endParaRPr lang="en-GB" noProof="0" dirty="0">
            <a:solidFill>
              <a:schemeClr val="bg1"/>
            </a:solidFill>
          </a:endParaRPr>
        </a:p>
      </dgm:t>
    </dgm:pt>
    <dgm:pt modelId="{1EE622FB-A9EA-45A0-8E0A-A1336321B6B8}" type="pres">
      <dgm:prSet presAssocID="{734DF592-2A4D-47C0-8761-4B416B81B35B}" presName="compositeShape" presStyleCnt="0">
        <dgm:presLayoutVars>
          <dgm:chMax val="7"/>
          <dgm:dir/>
          <dgm:resizeHandles val="exact"/>
        </dgm:presLayoutVars>
      </dgm:prSet>
      <dgm:spPr/>
    </dgm:pt>
    <dgm:pt modelId="{BB0807D1-4760-41BD-B118-22BD86546D68}" type="pres">
      <dgm:prSet presAssocID="{C8618D6D-7460-4EA8-A6AC-A1A842D5A6BA}" presName="circ1" presStyleLbl="vennNode1" presStyleIdx="0" presStyleCnt="3"/>
      <dgm:spPr/>
    </dgm:pt>
    <dgm:pt modelId="{D2EE5696-F454-4789-AA17-6B8F15436A70}" type="pres">
      <dgm:prSet presAssocID="{C8618D6D-7460-4EA8-A6AC-A1A842D5A6B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008A169-E915-44BC-BAC9-50DC0167C36D}" type="pres">
      <dgm:prSet presAssocID="{206443C8-ED4E-4D2C-A5A5-89783712E6A7}" presName="circ2" presStyleLbl="vennNode1" presStyleIdx="1" presStyleCnt="3"/>
      <dgm:spPr/>
    </dgm:pt>
    <dgm:pt modelId="{22463DA7-A174-4F18-8C2D-1C02851D4AA1}" type="pres">
      <dgm:prSet presAssocID="{206443C8-ED4E-4D2C-A5A5-89783712E6A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9DD6C9A-2D27-48EC-824E-67C52702DEAB}" type="pres">
      <dgm:prSet presAssocID="{7FC90F4A-A12D-4254-BA51-FEE04AC64412}" presName="circ3" presStyleLbl="vennNode1" presStyleIdx="2" presStyleCnt="3"/>
      <dgm:spPr/>
    </dgm:pt>
    <dgm:pt modelId="{0F87ED69-3E8E-4D05-97AA-9F7EAD06C0E7}" type="pres">
      <dgm:prSet presAssocID="{7FC90F4A-A12D-4254-BA51-FEE04AC6441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03BBDBA-D36B-4AB0-8A83-5237D4B06A9E}" srcId="{734DF592-2A4D-47C0-8761-4B416B81B35B}" destId="{C8618D6D-7460-4EA8-A6AC-A1A842D5A6BA}" srcOrd="0" destOrd="0" parTransId="{968FE730-5E84-41CB-97B3-9E453D2FBDF5}" sibTransId="{9EF744A5-09AE-4202-B18B-0BA1876E913C}"/>
    <dgm:cxn modelId="{E9D91020-9655-456A-867B-AB4CAD5D6696}" srcId="{734DF592-2A4D-47C0-8761-4B416B81B35B}" destId="{7FC90F4A-A12D-4254-BA51-FEE04AC64412}" srcOrd="2" destOrd="0" parTransId="{FB10D8AA-DC7C-459A-A8D9-B70DE908FEF3}" sibTransId="{CFDFC63B-A2BE-46EC-8485-DB9F67A89E67}"/>
    <dgm:cxn modelId="{FFDC4AB9-5850-4942-A263-B9F48E31C4DD}" type="presOf" srcId="{206443C8-ED4E-4D2C-A5A5-89783712E6A7}" destId="{1008A169-E915-44BC-BAC9-50DC0167C36D}" srcOrd="0" destOrd="0" presId="urn:microsoft.com/office/officeart/2005/8/layout/venn1"/>
    <dgm:cxn modelId="{54995A59-EDF2-4016-B250-AE9E57095F9E}" type="presOf" srcId="{7FC90F4A-A12D-4254-BA51-FEE04AC64412}" destId="{39DD6C9A-2D27-48EC-824E-67C52702DEAB}" srcOrd="0" destOrd="0" presId="urn:microsoft.com/office/officeart/2005/8/layout/venn1"/>
    <dgm:cxn modelId="{0470CA38-0B6C-4816-B011-3DDE0AA26519}" type="presOf" srcId="{7FC90F4A-A12D-4254-BA51-FEE04AC64412}" destId="{0F87ED69-3E8E-4D05-97AA-9F7EAD06C0E7}" srcOrd="1" destOrd="0" presId="urn:microsoft.com/office/officeart/2005/8/layout/venn1"/>
    <dgm:cxn modelId="{6BF303C9-FD5C-4EBE-A6F9-0E58E775547E}" type="presOf" srcId="{C8618D6D-7460-4EA8-A6AC-A1A842D5A6BA}" destId="{D2EE5696-F454-4789-AA17-6B8F15436A70}" srcOrd="1" destOrd="0" presId="urn:microsoft.com/office/officeart/2005/8/layout/venn1"/>
    <dgm:cxn modelId="{7674371C-4D5B-4318-8BC0-5ED87E302645}" type="presOf" srcId="{C8618D6D-7460-4EA8-A6AC-A1A842D5A6BA}" destId="{BB0807D1-4760-41BD-B118-22BD86546D68}" srcOrd="0" destOrd="0" presId="urn:microsoft.com/office/officeart/2005/8/layout/venn1"/>
    <dgm:cxn modelId="{DD7B9C26-075D-4F6D-924A-556C80645FE4}" type="presOf" srcId="{206443C8-ED4E-4D2C-A5A5-89783712E6A7}" destId="{22463DA7-A174-4F18-8C2D-1C02851D4AA1}" srcOrd="1" destOrd="0" presId="urn:microsoft.com/office/officeart/2005/8/layout/venn1"/>
    <dgm:cxn modelId="{B08E01F0-3969-4C1A-9568-F6AB41B09F8D}" srcId="{734DF592-2A4D-47C0-8761-4B416B81B35B}" destId="{206443C8-ED4E-4D2C-A5A5-89783712E6A7}" srcOrd="1" destOrd="0" parTransId="{C76B4597-AE88-451F-91D2-A46D151B6483}" sibTransId="{91F77B4F-090D-4C20-AF62-E31B80D2B175}"/>
    <dgm:cxn modelId="{E2FFBD6E-DA11-489E-8E27-0BFCD7F988BA}" type="presOf" srcId="{734DF592-2A4D-47C0-8761-4B416B81B35B}" destId="{1EE622FB-A9EA-45A0-8E0A-A1336321B6B8}" srcOrd="0" destOrd="0" presId="urn:microsoft.com/office/officeart/2005/8/layout/venn1"/>
    <dgm:cxn modelId="{24C2E201-CFBF-45C7-96BF-53600A7A9D24}" type="presParOf" srcId="{1EE622FB-A9EA-45A0-8E0A-A1336321B6B8}" destId="{BB0807D1-4760-41BD-B118-22BD86546D68}" srcOrd="0" destOrd="0" presId="urn:microsoft.com/office/officeart/2005/8/layout/venn1"/>
    <dgm:cxn modelId="{405B8DF4-FABB-4B76-9170-09EC2CF865E8}" type="presParOf" srcId="{1EE622FB-A9EA-45A0-8E0A-A1336321B6B8}" destId="{D2EE5696-F454-4789-AA17-6B8F15436A70}" srcOrd="1" destOrd="0" presId="urn:microsoft.com/office/officeart/2005/8/layout/venn1"/>
    <dgm:cxn modelId="{8BE4A0B5-C171-4940-99A8-1BA009B685AC}" type="presParOf" srcId="{1EE622FB-A9EA-45A0-8E0A-A1336321B6B8}" destId="{1008A169-E915-44BC-BAC9-50DC0167C36D}" srcOrd="2" destOrd="0" presId="urn:microsoft.com/office/officeart/2005/8/layout/venn1"/>
    <dgm:cxn modelId="{E7DA0F13-94AA-4C1F-B6EC-4320D41A3F74}" type="presParOf" srcId="{1EE622FB-A9EA-45A0-8E0A-A1336321B6B8}" destId="{22463DA7-A174-4F18-8C2D-1C02851D4AA1}" srcOrd="3" destOrd="0" presId="urn:microsoft.com/office/officeart/2005/8/layout/venn1"/>
    <dgm:cxn modelId="{F75A89E4-D9A7-4DC7-A9FB-B5244C369A16}" type="presParOf" srcId="{1EE622FB-A9EA-45A0-8E0A-A1336321B6B8}" destId="{39DD6C9A-2D27-48EC-824E-67C52702DEAB}" srcOrd="4" destOrd="0" presId="urn:microsoft.com/office/officeart/2005/8/layout/venn1"/>
    <dgm:cxn modelId="{CEFCE540-B828-4709-8B03-0C07481F57D1}" type="presParOf" srcId="{1EE622FB-A9EA-45A0-8E0A-A1336321B6B8}" destId="{0F87ED69-3E8E-4D05-97AA-9F7EAD06C0E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807D1-4760-41BD-B118-22BD86546D68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noProof="0" dirty="0">
              <a:solidFill>
                <a:schemeClr val="bg1"/>
              </a:solidFill>
            </a:rPr>
            <a:t>Energy </a:t>
          </a:r>
        </a:p>
      </dsp:txBody>
      <dsp:txXfrm>
        <a:off x="2871893" y="636693"/>
        <a:ext cx="2384213" cy="1463040"/>
      </dsp:txXfrm>
    </dsp:sp>
    <dsp:sp modelId="{1008A169-E915-44BC-BAC9-50DC0167C36D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noProof="0" dirty="0">
              <a:solidFill>
                <a:schemeClr val="bg1"/>
              </a:solidFill>
            </a:rPr>
            <a:t>Entropy</a:t>
          </a:r>
        </a:p>
      </dsp:txBody>
      <dsp:txXfrm>
        <a:off x="4605866" y="2939626"/>
        <a:ext cx="1950720" cy="1788160"/>
      </dsp:txXfrm>
    </dsp:sp>
    <dsp:sp modelId="{39DD6C9A-2D27-48EC-824E-67C52702DEAB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noProof="0" dirty="0">
              <a:solidFill>
                <a:schemeClr val="bg1"/>
              </a:solidFill>
            </a:rPr>
            <a:t>Exergy</a:t>
          </a:r>
        </a:p>
      </dsp:txBody>
      <dsp:txXfrm>
        <a:off x="1571413" y="2939626"/>
        <a:ext cx="1950720" cy="1788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AFACF-8633-4B0B-974B-0332373D6AE9}" type="datetimeFigureOut">
              <a:rPr lang="pt-BR" smtClean="0"/>
              <a:t>13/09/2016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81C05-80DE-44BA-8E9C-B22E4CD3F3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66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1C05-80DE-44BA-8E9C-B22E4CD3F35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1509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1C05-80DE-44BA-8E9C-B22E4CD3F35D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196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81C05-80DE-44BA-8E9C-B22E4CD3F35D}" type="slidenum">
              <a:rPr lang="pt-BR" smtClean="0"/>
              <a:t>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874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317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50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97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928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641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178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72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0506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25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204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48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CB9E-B210-4E3F-851F-5EC85D3D2135}" type="datetimeFigureOut">
              <a:rPr lang="pt-BR" smtClean="0"/>
              <a:t>01/09/2016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2AB23-BDD6-4496-A8F8-55C61E00AE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63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5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3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4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5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jpe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thermodynam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6" b="33328"/>
          <a:stretch/>
        </p:blipFill>
        <p:spPr bwMode="auto">
          <a:xfrm>
            <a:off x="0" y="1234794"/>
            <a:ext cx="12192000" cy="371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1241" y="260648"/>
            <a:ext cx="6201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Aula 5 –10 - Termodinâmica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02094" y="6021288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QFL 0464</a:t>
            </a:r>
          </a:p>
        </p:txBody>
      </p:sp>
      <p:sp>
        <p:nvSpPr>
          <p:cNvPr id="7" name="Retângulo 6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8" name="Retângulo 7"/>
          <p:cNvSpPr/>
          <p:nvPr/>
        </p:nvSpPr>
        <p:spPr>
          <a:xfrm>
            <a:off x="237636" y="1123017"/>
            <a:ext cx="960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O que acontece à entropia durante uma transição de fase?</a:t>
            </a:r>
          </a:p>
        </p:txBody>
      </p:sp>
    </p:spTree>
    <p:extLst>
      <p:ext uri="{BB962C8B-B14F-4D97-AF65-F5344CB8AC3E}">
        <p14:creationId xmlns:p14="http://schemas.microsoft.com/office/powerpoint/2010/main" val="166112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5377" y="103575"/>
            <a:ext cx="89561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</a:rPr>
              <a:t>1ª Lei da termodinâmica  </a:t>
            </a:r>
            <a:endParaRPr lang="pt-BR" sz="6600" dirty="0"/>
          </a:p>
        </p:txBody>
      </p:sp>
      <p:sp>
        <p:nvSpPr>
          <p:cNvPr id="3" name="Retângulo 2"/>
          <p:cNvSpPr/>
          <p:nvPr/>
        </p:nvSpPr>
        <p:spPr>
          <a:xfrm>
            <a:off x="215377" y="1211571"/>
            <a:ext cx="1167182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Energia interna</a:t>
            </a:r>
            <a:r>
              <a:rPr lang="pt-BR" sz="2400" dirty="0">
                <a:solidFill>
                  <a:schemeClr val="bg1"/>
                </a:solidFill>
              </a:rPr>
              <a:t>  - é a energia total de um sistema  sendo que é a soma de todas as energias cinéticas do sistema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 </a:t>
            </a:r>
            <a:r>
              <a:rPr lang="pt-BR" sz="2400" dirty="0">
                <a:solidFill>
                  <a:srgbClr val="FFFF00"/>
                </a:solidFill>
              </a:rPr>
              <a:t>energia interna </a:t>
            </a:r>
            <a:r>
              <a:rPr lang="pt-BR" sz="2400" dirty="0">
                <a:solidFill>
                  <a:schemeClr val="bg1"/>
                </a:solidFill>
              </a:rPr>
              <a:t>é uma </a:t>
            </a:r>
            <a:r>
              <a:rPr lang="pt-BR" sz="2400" u="sng" dirty="0">
                <a:solidFill>
                  <a:srgbClr val="FFFF00"/>
                </a:solidFill>
              </a:rPr>
              <a:t>função de estado </a:t>
            </a:r>
            <a:r>
              <a:rPr lang="pt-BR" sz="2400" dirty="0">
                <a:solidFill>
                  <a:schemeClr val="bg1"/>
                </a:solidFill>
              </a:rPr>
              <a:t>pois depende do estado em que o sistema está e não da forma como o sistema chegou até esse estado </a:t>
            </a:r>
          </a:p>
          <a:p>
            <a:endParaRPr lang="pt-BR" sz="2400" dirty="0"/>
          </a:p>
          <a:p>
            <a:r>
              <a:rPr lang="pt-BR" sz="2400" dirty="0">
                <a:solidFill>
                  <a:schemeClr val="bg1"/>
                </a:solidFill>
              </a:rPr>
              <a:t>Que a </a:t>
            </a:r>
            <a:r>
              <a:rPr lang="pt-BR" sz="2400" dirty="0">
                <a:solidFill>
                  <a:srgbClr val="FFFF00"/>
                </a:solidFill>
              </a:rPr>
              <a:t>alteração</a:t>
            </a:r>
            <a:r>
              <a:rPr lang="pt-BR" sz="2400" dirty="0">
                <a:solidFill>
                  <a:schemeClr val="bg1"/>
                </a:solidFill>
              </a:rPr>
              <a:t> de qualquer </a:t>
            </a:r>
            <a:r>
              <a:rPr lang="pt-BR" sz="2400" u="sng" dirty="0">
                <a:solidFill>
                  <a:srgbClr val="FFFF00"/>
                </a:solidFill>
              </a:rPr>
              <a:t>variável do estado </a:t>
            </a:r>
            <a:r>
              <a:rPr lang="pt-BR" sz="2400" dirty="0">
                <a:solidFill>
                  <a:schemeClr val="bg1"/>
                </a:solidFill>
              </a:rPr>
              <a:t>(P,T,V) faz com que ocorra uma </a:t>
            </a:r>
            <a:r>
              <a:rPr lang="pt-BR" sz="2400" dirty="0">
                <a:solidFill>
                  <a:srgbClr val="FFFF00"/>
                </a:solidFill>
              </a:rPr>
              <a:t>variação da energia interna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 energia interna é uma </a:t>
            </a:r>
            <a:r>
              <a:rPr lang="pt-BR" sz="2400" dirty="0">
                <a:solidFill>
                  <a:srgbClr val="FFFF00"/>
                </a:solidFill>
              </a:rPr>
              <a:t>propriedade extensiva</a:t>
            </a:r>
            <a:r>
              <a:rPr lang="pt-BR" sz="2400" dirty="0">
                <a:solidFill>
                  <a:schemeClr val="bg1"/>
                </a:solidFill>
              </a:rPr>
              <a:t>  - são as propriedades de um sistema que dependem da massa da amostra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Calor</a:t>
            </a:r>
            <a:r>
              <a:rPr lang="pt-BR" sz="2400" dirty="0">
                <a:solidFill>
                  <a:schemeClr val="bg1"/>
                </a:solidFill>
              </a:rPr>
              <a:t> e o </a:t>
            </a:r>
            <a:r>
              <a:rPr lang="pt-BR" sz="2400" dirty="0">
                <a:solidFill>
                  <a:srgbClr val="FFFF00"/>
                </a:solidFill>
              </a:rPr>
              <a:t>trabalho</a:t>
            </a:r>
            <a:r>
              <a:rPr lang="pt-BR" sz="2400" dirty="0">
                <a:solidFill>
                  <a:schemeClr val="bg1"/>
                </a:solidFill>
              </a:rPr>
              <a:t> são maneiras equivalentes de alterar a  energia do sistema.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864896" y="5750004"/>
                <a:ext cx="4907049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6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6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6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6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6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6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pt-BR" sz="66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896" y="5750004"/>
                <a:ext cx="4907049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261819" y="162730"/>
                <a:ext cx="4907049" cy="11079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66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6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6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6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6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6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pt-BR" sz="66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19" y="162730"/>
                <a:ext cx="4907049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/>
          <p:cNvSpPr/>
          <p:nvPr/>
        </p:nvSpPr>
        <p:spPr>
          <a:xfrm>
            <a:off x="215377" y="1211571"/>
            <a:ext cx="11671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Sistema adiabático 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5" name="Picture 2" descr="https://lh3.googleusercontent.com/MPQe0toBOkb3bCI2ulYsqZLt_pH3LMGRCNZgRbhj7EKwv7XeSg9D25BPkQCM_Ts-e_44h_buNNtGJHlOg85fj9HI7ZOdBtpCY4L_xKSaYB-J_-EbS8W8Vd9zmi6R_w-xIS0HvKNKST0ZmkfMIT3xEvv2DbzkdO0v0mpH_-4yCWC_czT68KB_Cg6-X_PrsMzS_yuZ9ZniLpWmgRpLO-0LpFtzIju485hmEXVhEE-7TFRrZ8zTN_5WgpsFyq87VMGbw5v8vhoqDIHGTJUCjBQUvh-4m5upSs9tz5limngPiUi4O8z6TgE10tOhQpfQXtcensooshdD6eNCgxWt59KqWsKL7S0DQNc_oElopSf2Ogcgg1EsPhyyruwU6PlKxInam_7HHY4V9jCaYGUigE_wsqci7GYvO6vu8ohUvjH7QDf389EzbWomE8iZ0corNsYWM3110xMsY0KxTtYjCQnFZU0EbvXEJRQGngFod4rVqec94XoXPmGqNeqZe8J2bxxhg2Zy-A49_4_lIm4zFja4UvyBlrVwM8yljhgiq3-404EuLC-hNY32CtkHi-bT9wnYt1rsftLBWaDfSG3kjKBIaAWP9J-P1k_LSEKesl7WSgGq2P76=w486-h863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9" b="24430"/>
          <a:stretch/>
        </p:blipFill>
        <p:spPr bwMode="auto">
          <a:xfrm>
            <a:off x="215377" y="1816100"/>
            <a:ext cx="46291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5377681" y="1842226"/>
            <a:ext cx="63063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E no caso de o sistema não ser adiabático? </a:t>
            </a:r>
          </a:p>
          <a:p>
            <a:endParaRPr lang="pt-BR" sz="3600" dirty="0">
              <a:solidFill>
                <a:schemeClr val="bg1"/>
              </a:solidFill>
            </a:endParaRPr>
          </a:p>
          <a:p>
            <a:r>
              <a:rPr lang="pt-BR" sz="3600" dirty="0">
                <a:solidFill>
                  <a:schemeClr val="bg1"/>
                </a:solidFill>
              </a:rPr>
              <a:t>De haver trocas de calor com a vizinhança?</a:t>
            </a:r>
          </a:p>
        </p:txBody>
      </p:sp>
    </p:spTree>
    <p:extLst>
      <p:ext uri="{BB962C8B-B14F-4D97-AF65-F5344CB8AC3E}">
        <p14:creationId xmlns:p14="http://schemas.microsoft.com/office/powerpoint/2010/main" val="217657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5377" y="1211571"/>
            <a:ext cx="1167182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FFFF00"/>
                </a:solidFill>
              </a:rPr>
              <a:t>Energia interna</a:t>
            </a:r>
            <a:r>
              <a:rPr lang="pt-BR" sz="2400" dirty="0">
                <a:solidFill>
                  <a:schemeClr val="bg1"/>
                </a:solidFill>
              </a:rPr>
              <a:t>  - é a energia total de um sistema  sendo que é a soma de todas as energias cinéticas do sistema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 </a:t>
            </a:r>
            <a:r>
              <a:rPr lang="pt-BR" sz="2400" dirty="0">
                <a:solidFill>
                  <a:srgbClr val="FFFF00"/>
                </a:solidFill>
              </a:rPr>
              <a:t>energia interna </a:t>
            </a:r>
            <a:r>
              <a:rPr lang="pt-BR" sz="2400" dirty="0">
                <a:solidFill>
                  <a:schemeClr val="bg1"/>
                </a:solidFill>
              </a:rPr>
              <a:t>é uma </a:t>
            </a:r>
            <a:r>
              <a:rPr lang="pt-BR" sz="2400" u="sng" dirty="0">
                <a:solidFill>
                  <a:srgbClr val="FFFF00"/>
                </a:solidFill>
              </a:rPr>
              <a:t>função de estado </a:t>
            </a:r>
            <a:r>
              <a:rPr lang="pt-BR" sz="2400" dirty="0">
                <a:solidFill>
                  <a:schemeClr val="bg1"/>
                </a:solidFill>
              </a:rPr>
              <a:t>pois depende do estado em que o sistema está e não da forma como o sistema chegou até esse estado </a:t>
            </a:r>
          </a:p>
          <a:p>
            <a:endParaRPr lang="pt-BR" sz="2400" dirty="0"/>
          </a:p>
          <a:p>
            <a:r>
              <a:rPr lang="pt-BR" sz="2400" dirty="0">
                <a:solidFill>
                  <a:schemeClr val="bg1"/>
                </a:solidFill>
              </a:rPr>
              <a:t>Que a </a:t>
            </a:r>
            <a:r>
              <a:rPr lang="pt-BR" sz="2400" dirty="0">
                <a:solidFill>
                  <a:srgbClr val="FFFF00"/>
                </a:solidFill>
              </a:rPr>
              <a:t>alteração</a:t>
            </a:r>
            <a:r>
              <a:rPr lang="pt-BR" sz="2400" dirty="0">
                <a:solidFill>
                  <a:schemeClr val="bg1"/>
                </a:solidFill>
              </a:rPr>
              <a:t> de qualquer </a:t>
            </a:r>
            <a:r>
              <a:rPr lang="pt-BR" sz="2400" u="sng" dirty="0">
                <a:solidFill>
                  <a:srgbClr val="FFFF00"/>
                </a:solidFill>
              </a:rPr>
              <a:t>variável do estado </a:t>
            </a:r>
            <a:r>
              <a:rPr lang="pt-BR" sz="2400" dirty="0">
                <a:solidFill>
                  <a:schemeClr val="bg1"/>
                </a:solidFill>
              </a:rPr>
              <a:t>(P,T,V) faz com que ocorra uma </a:t>
            </a:r>
            <a:r>
              <a:rPr lang="pt-BR" sz="2400" dirty="0">
                <a:solidFill>
                  <a:srgbClr val="FFFF00"/>
                </a:solidFill>
              </a:rPr>
              <a:t>variação da energia interna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 energia interna é uma </a:t>
            </a:r>
            <a:r>
              <a:rPr lang="pt-BR" sz="2400" dirty="0">
                <a:solidFill>
                  <a:srgbClr val="FFFF00"/>
                </a:solidFill>
              </a:rPr>
              <a:t>propriedade extensiva</a:t>
            </a:r>
            <a:r>
              <a:rPr lang="pt-BR" sz="2400" dirty="0">
                <a:solidFill>
                  <a:schemeClr val="bg1"/>
                </a:solidFill>
              </a:rPr>
              <a:t>  - são as propriedades de um sistema que dependem da massa da amostra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</a:rPr>
              <a:t>Calor</a:t>
            </a:r>
            <a:r>
              <a:rPr lang="pt-BR" sz="2400" dirty="0">
                <a:solidFill>
                  <a:schemeClr val="bg1"/>
                </a:solidFill>
              </a:rPr>
              <a:t> e o </a:t>
            </a:r>
            <a:r>
              <a:rPr lang="pt-BR" sz="2400" dirty="0">
                <a:solidFill>
                  <a:srgbClr val="FFFF00"/>
                </a:solidFill>
              </a:rPr>
              <a:t>trabalho</a:t>
            </a:r>
            <a:r>
              <a:rPr lang="pt-BR" sz="2400" dirty="0">
                <a:solidFill>
                  <a:schemeClr val="bg1"/>
                </a:solidFill>
              </a:rPr>
              <a:t> são maneiras equivalentes de alterar a  energia do sistema.</a:t>
            </a:r>
          </a:p>
        </p:txBody>
      </p:sp>
    </p:spTree>
    <p:extLst>
      <p:ext uri="{BB962C8B-B14F-4D97-AF65-F5344CB8AC3E}">
        <p14:creationId xmlns:p14="http://schemas.microsoft.com/office/powerpoint/2010/main" val="23700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34819" y="150030"/>
                <a:ext cx="35328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pt-BR" sz="4000" dirty="0">
                    <a:solidFill>
                      <a:schemeClr val="bg1"/>
                    </a:solidFill>
                  </a:rPr>
                  <a:t> de expansão 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19" y="150030"/>
                <a:ext cx="3532827" cy="707886"/>
              </a:xfrm>
              <a:prstGeom prst="rect">
                <a:avLst/>
              </a:prstGeom>
              <a:blipFill>
                <a:blip r:embed="rId2"/>
                <a:stretch>
                  <a:fillRect t="-15517" r="-5000" b="-362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0" y="1216830"/>
                <a:ext cx="3966599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4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a:rPr lang="pt-BR" sz="4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4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4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𝑑𝑞</m:t>
                      </m:r>
                      <m:r>
                        <a:rPr lang="pt-BR" sz="4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4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𝑑𝑊</m:t>
                      </m:r>
                    </m:oMath>
                  </m:oMathPara>
                </a14:m>
                <a:endParaRPr lang="pt-BR" sz="44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16830"/>
                <a:ext cx="3966599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Resultado de imagem para work thermodynam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50" y="147371"/>
            <a:ext cx="6453150" cy="346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-1" y="2345185"/>
                <a:ext cx="320927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44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</m:t>
                      </m:r>
                      <m:r>
                        <a:rPr lang="pt-BR" sz="4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pt-BR" sz="4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pt-BR" sz="4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𝐹𝑑h</m:t>
                      </m:r>
                    </m:oMath>
                  </m:oMathPara>
                </a14:m>
                <a:endParaRPr lang="pt-BR" sz="44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345185"/>
                <a:ext cx="3209276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ipse 2"/>
          <p:cNvSpPr/>
          <p:nvPr/>
        </p:nvSpPr>
        <p:spPr>
          <a:xfrm>
            <a:off x="1584599" y="2489200"/>
            <a:ext cx="523601" cy="520700"/>
          </a:xfrm>
          <a:prstGeom prst="ellipse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313355" y="3902617"/>
            <a:ext cx="7306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 Energia Interna do sistema que efetua trabalho diminui</a:t>
            </a:r>
            <a:endParaRPr lang="pt-BR" sz="2400" dirty="0"/>
          </a:p>
        </p:txBody>
      </p:sp>
      <p:sp>
        <p:nvSpPr>
          <p:cNvPr id="10" name="Retângulo 9"/>
          <p:cNvSpPr/>
          <p:nvPr/>
        </p:nvSpPr>
        <p:spPr>
          <a:xfrm>
            <a:off x="134818" y="3277789"/>
            <a:ext cx="5375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u="sng" dirty="0">
                <a:solidFill>
                  <a:srgbClr val="FFFF00"/>
                </a:solidFill>
              </a:rPr>
              <a:t>O que o sinal nos indica o sinal negativo</a:t>
            </a:r>
            <a:r>
              <a:rPr lang="pt-BR" sz="2400" dirty="0">
                <a:solidFill>
                  <a:srgbClr val="FFFF00"/>
                </a:solidFill>
              </a:rPr>
              <a:t>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284186" y="4508932"/>
                <a:ext cx="1794846" cy="10111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86" y="4508932"/>
                <a:ext cx="1794846" cy="10111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177799" y="5886030"/>
                <a:ext cx="208304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99" y="5886030"/>
                <a:ext cx="208304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2396943" y="4723804"/>
                <a:ext cx="28760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𝑃𝐴h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943" y="4723804"/>
                <a:ext cx="287600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/>
              <p:cNvSpPr/>
              <p:nvPr/>
            </p:nvSpPr>
            <p:spPr>
              <a:xfrm>
                <a:off x="2528598" y="5847930"/>
                <a:ext cx="28760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𝑑𝑊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598" y="5847930"/>
                <a:ext cx="287600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 15"/>
              <p:cNvSpPr/>
              <p:nvPr/>
            </p:nvSpPr>
            <p:spPr>
              <a:xfrm>
                <a:off x="6259550" y="4723804"/>
                <a:ext cx="4093622" cy="122309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𝑑𝑊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6" name="Retâ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50" y="4723804"/>
                <a:ext cx="4093622" cy="12230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357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uiExpand="1" build="p" animBg="1"/>
      <p:bldP spid="8" grpId="0"/>
      <p:bldP spid="10" grpId="0"/>
      <p:bldP spid="12" grpId="0" build="p"/>
      <p:bldP spid="13" grpId="0" build="p"/>
      <p:bldP spid="14" grpId="0" build="p"/>
      <p:bldP spid="15" grpId="0" build="p"/>
      <p:bldP spid="16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34819" y="150030"/>
                <a:ext cx="454239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40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pt-BR" sz="4000" dirty="0">
                    <a:solidFill>
                      <a:srgbClr val="FFFF00"/>
                    </a:solidFill>
                  </a:rPr>
                  <a:t> de expansão livre </a:t>
                </a:r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19" y="150030"/>
                <a:ext cx="4542397" cy="707886"/>
              </a:xfrm>
              <a:prstGeom prst="rect">
                <a:avLst/>
              </a:prstGeom>
              <a:blipFill>
                <a:blip r:embed="rId2"/>
                <a:stretch>
                  <a:fillRect t="-15517" r="-3893" b="-362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338755" y="1222917"/>
                <a:ext cx="116477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2400" dirty="0">
                    <a:solidFill>
                      <a:schemeClr val="bg1"/>
                    </a:solidFill>
                  </a:rPr>
                  <a:t>O que acontece neste caso? Quando a expansão é realizada contra uma força nula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pt-BR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</a:t>
                </a:r>
                <a:endParaRPr lang="pt-BR" sz="24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5" y="1222917"/>
                <a:ext cx="11647740" cy="461665"/>
              </a:xfrm>
              <a:prstGeom prst="rect">
                <a:avLst/>
              </a:prstGeom>
              <a:blipFill>
                <a:blip r:embed="rId3"/>
                <a:stretch>
                  <a:fillRect l="-838" t="-10667" b="-30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59206" y="1757195"/>
                <a:ext cx="164739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06" y="1757195"/>
                <a:ext cx="164739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338755" y="2715430"/>
                <a:ext cx="766575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40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pt-BR" sz="4000" dirty="0">
                    <a:solidFill>
                      <a:srgbClr val="FFFF00"/>
                    </a:solidFill>
                  </a:rPr>
                  <a:t> de expansão a pressão constante</a:t>
                </a: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5" y="2715430"/>
                <a:ext cx="7665753" cy="707886"/>
              </a:xfrm>
              <a:prstGeom prst="rect">
                <a:avLst/>
              </a:prstGeom>
              <a:blipFill>
                <a:blip r:embed="rId5"/>
                <a:stretch>
                  <a:fillRect t="-15385" r="-1750" b="-3504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338755" y="3902971"/>
                <a:ext cx="1114204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solidFill>
                      <a:schemeClr val="bg1"/>
                    </a:solidFill>
                  </a:rPr>
                  <a:t>O que acontece neste caso? Quando a expansão é realizada contra uma força nula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pt-BR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𝑐𝑜𝑛𝑠𝑡𝑎𝑛𝑡𝑒</m:t>
                    </m:r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</a:t>
                </a:r>
                <a:endParaRPr lang="pt-BR" sz="24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55" y="3902971"/>
                <a:ext cx="11142045" cy="830997"/>
              </a:xfrm>
              <a:prstGeom prst="rect">
                <a:avLst/>
              </a:prstGeom>
              <a:blipFill>
                <a:blip r:embed="rId6"/>
                <a:stretch>
                  <a:fillRect l="-876" t="-583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263900" y="5030158"/>
                <a:ext cx="4025900" cy="122309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nary>
                        <m:nary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900" y="5030158"/>
                <a:ext cx="4025900" cy="12230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358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  <p:bldP spid="6" grpId="0" build="p"/>
      <p:bldP spid="7" grpId="0"/>
      <p:bldP spid="8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180459" y="309302"/>
                <a:ext cx="4025900" cy="122309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nary>
                        <m:nary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59" y="309302"/>
                <a:ext cx="4025900" cy="12230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80459" y="1886464"/>
                <a:ext cx="4025900" cy="62421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59" y="1886464"/>
                <a:ext cx="4025900" cy="6242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4734738" y="1886464"/>
                <a:ext cx="4025900" cy="62421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738" y="1886464"/>
                <a:ext cx="4025900" cy="6242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9076365" y="1906181"/>
                <a:ext cx="2959691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6365" y="1906181"/>
                <a:ext cx="295969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80459" y="2864744"/>
                <a:ext cx="564321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40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pt-BR" sz="4000" dirty="0">
                    <a:solidFill>
                      <a:srgbClr val="FFFF00"/>
                    </a:solidFill>
                  </a:rPr>
                  <a:t> de expansão reversível </a:t>
                </a:r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59" y="2864744"/>
                <a:ext cx="5643212" cy="707886"/>
              </a:xfrm>
              <a:prstGeom prst="rect">
                <a:avLst/>
              </a:prstGeom>
              <a:blipFill>
                <a:blip r:embed="rId6"/>
                <a:stretch>
                  <a:fillRect t="-15517" r="-2811" b="-362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180459" y="392670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sz="2400" dirty="0"/>
          </a:p>
        </p:txBody>
      </p:sp>
      <p:sp>
        <p:nvSpPr>
          <p:cNvPr id="8" name="Retângulo 7"/>
          <p:cNvSpPr/>
          <p:nvPr/>
        </p:nvSpPr>
        <p:spPr>
          <a:xfrm>
            <a:off x="272824" y="3868848"/>
            <a:ext cx="9537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Transformação que pode ser revertida pela modificação infinitesimal de uma variável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365190" y="4612592"/>
                <a:ext cx="4025900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pt-BR" sz="3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dw</a:t>
                </a:r>
                <a14:m>
                  <m:oMath xmlns:m="http://schemas.openxmlformats.org/officeDocument/2006/math"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𝑑𝑉</m:t>
                    </m:r>
                  </m:oMath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90" y="4612592"/>
                <a:ext cx="4025900" cy="584775"/>
              </a:xfrm>
              <a:prstGeom prst="rect">
                <a:avLst/>
              </a:prstGeom>
              <a:blipFill>
                <a:blip r:embed="rId7"/>
                <a:stretch>
                  <a:fillRect l="-3939" t="-12500" b="-3437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ângulo 10"/>
          <p:cNvSpPr/>
          <p:nvPr/>
        </p:nvSpPr>
        <p:spPr>
          <a:xfrm>
            <a:off x="365190" y="5433550"/>
            <a:ext cx="9537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FFFF00"/>
                </a:solidFill>
              </a:rPr>
              <a:t>Transformação reversível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272825" y="6053708"/>
                <a:ext cx="446191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pt-BR" sz="3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dw</a:t>
                </a:r>
                <a14:m>
                  <m:oMath xmlns:m="http://schemas.openxmlformats.org/officeDocument/2006/math"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𝑑𝑉</m:t>
                    </m:r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𝑝𝑑𝑉</m:t>
                    </m:r>
                  </m:oMath>
                </a14:m>
                <a:endParaRPr lang="pt-BR" sz="3200" dirty="0"/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25" y="6053708"/>
                <a:ext cx="4461914" cy="584775"/>
              </a:xfrm>
              <a:prstGeom prst="rect">
                <a:avLst/>
              </a:prstGeom>
              <a:blipFill>
                <a:blip r:embed="rId8"/>
                <a:stretch>
                  <a:fillRect l="-3552" t="-12500" b="-3437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5213204" y="5577230"/>
                <a:ext cx="4025900" cy="122309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nary>
                        <m:nary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204" y="5577230"/>
                <a:ext cx="4025900" cy="12230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1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uiExpand="1" build="p" animBg="1"/>
      <p:bldP spid="4" grpId="0" build="p" animBg="1"/>
      <p:bldP spid="5" grpId="0" build="p" animBg="1"/>
      <p:bldP spid="6" grpId="0" build="p"/>
      <p:bldP spid="7" grpId="0"/>
      <p:bldP spid="8" grpId="0" build="p"/>
      <p:bldP spid="9" grpId="0" build="p" animBg="1"/>
      <p:bldP spid="11" grpId="0" build="p"/>
      <p:bldP spid="12" grpId="0" build="p" animBg="1"/>
      <p:bldP spid="1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lh3.googleusercontent.com/zJ1YileakUZn0vpXrcDr_9iQ9Kj10bImJegyjUW04SE-djRUHgajtJ8xZlSBH5CtjC1fOXnwcBXWu8MJ-8PUwF_sDw7GDfMo0PEKebmi6AXNjHWQGAnTAurTG1KUpqDREr-SHXMurhhyww6FGscTGp1AcAye7QwxYgAqIPL86Nw8UsD7B7-dmbTJjIf1XVe5fWLUrjsCY4SowcRQh1b2sbras-ccchtGRLfm3UxAMZTwgXyy_KXTCXjqtQ7tqaitYzkyDvZ3fTVWAEocBn-jf7eZaELeMWhoKZZ8VaK20fY7wZItteK0gVKYl5KT47otw9dbYG0G_ijpNqtKgcW89_EyofiP1zzClQB0LQqW0eVvhbs7H-gAacJNJj1d4NlgVKgLqXFgjVXJeTJC9Vb7BHLskEiFnlgWCy8akkTPonSFZBvzFnnxZlpxj01QIHAsjQstZ0o4tL7peemynEUVdIN-rgX6hgfZptuNeUH4TzLn5Gyw0h_Prx1tjq1skC89CugHmaL12KCb5gb_OlSTsS4WPfnHwZk_w8o6ZYuMP9fkzlXSwf89wf9YLvX0nWaX7IJoywSEUB6fEn81JETNa3pAxQ7f3qjpD1WxXAu9aUclWi9d=w486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4" r="5549" b="12117"/>
          <a:stretch/>
        </p:blipFill>
        <p:spPr bwMode="auto">
          <a:xfrm>
            <a:off x="0" y="0"/>
            <a:ext cx="4529470" cy="681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4529470" y="132176"/>
                <a:ext cx="564321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40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pt-BR" sz="4000" dirty="0">
                    <a:solidFill>
                      <a:srgbClr val="FFFF00"/>
                    </a:solidFill>
                  </a:rPr>
                  <a:t> de expansão reversível 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470" y="132176"/>
                <a:ext cx="5643212" cy="707886"/>
              </a:xfrm>
              <a:prstGeom prst="rect">
                <a:avLst/>
              </a:prstGeom>
              <a:blipFill>
                <a:blip r:embed="rId3"/>
                <a:stretch>
                  <a:fillRect t="-15517" r="-2808" b="-362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4621836" y="1136279"/>
            <a:ext cx="7052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Transformação que pode ser revertida pela modificação infinitesimal de uma variável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4714201" y="1880024"/>
                <a:ext cx="4025900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pt-BR" sz="3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dw</a:t>
                </a:r>
                <a14:m>
                  <m:oMath xmlns:m="http://schemas.openxmlformats.org/officeDocument/2006/math"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𝑑𝑉</m:t>
                    </m:r>
                  </m:oMath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201" y="1880024"/>
                <a:ext cx="4025900" cy="584775"/>
              </a:xfrm>
              <a:prstGeom prst="rect">
                <a:avLst/>
              </a:prstGeom>
              <a:blipFill>
                <a:blip r:embed="rId4"/>
                <a:stretch>
                  <a:fillRect l="-3782" t="-12500" b="-3437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4714201" y="2700982"/>
            <a:ext cx="9537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FFFF00"/>
                </a:solidFill>
              </a:rPr>
              <a:t>Transformação reversível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4621836" y="3321140"/>
                <a:ext cx="446191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pt-BR" sz="3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dw</a:t>
                </a:r>
                <a14:m>
                  <m:oMath xmlns:m="http://schemas.openxmlformats.org/officeDocument/2006/math"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𝑑𝑉</m:t>
                    </m:r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𝑝𝑑𝑉</m:t>
                    </m:r>
                  </m:oMath>
                </a14:m>
                <a:endParaRPr lang="pt-BR" sz="32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1836" y="3321140"/>
                <a:ext cx="4461914" cy="584775"/>
              </a:xfrm>
              <a:prstGeom prst="rect">
                <a:avLst/>
              </a:prstGeom>
              <a:blipFill>
                <a:blip r:embed="rId5"/>
                <a:stretch>
                  <a:fillRect l="-3415" t="-12500" b="-3437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4714201" y="4280327"/>
                <a:ext cx="4025900" cy="122309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nary>
                        <m:nary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201" y="4280327"/>
                <a:ext cx="4025900" cy="12230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153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h3.googleusercontent.com/SwfmMG72RGpJ21gwbKoqQ2dAz9sEyhKQvxT_d8ulm6kPmlr2jYbK2R4NA5oP2_srWj7ECCUXiX3IGtSzP5CO7GoRYJkJu7hxR73i5HY_R2aoGWUTtzHH_Sc9S6YQjAII3JeGZGYzisLvm8286HpkD0GC8TRat-FLtsQL0l1BTvOp0d8nXW7OOUd7xHtojewda6-6oaxAiX_4lL1aO7Jr0n82PIyM5Xr1s2vQgCV1mv0hjJgvj07aNK9I8hcHAqa5cNHsCmJaMm3FJPBzujM78rtL6g1s_U1fge1OAw3UzhWxnhjbXsTO7i4cjnYlnJEuuplWvoiI09kZ-6KeThPO9kSF-jK_sXGZ9O5DwAaCY8Wxi98JK_1TcRqq3Ax-iTSQlYdwSU7IQEEInyqRxKgrZFav9KLBPUyxCdEcHGDUSEjw8jXYM9AmVAd3_12aHQRcfkKAqrJcABRXtk2iusB-PNgSQbQr4PfHd5g-9ECQ9W1g2DGgEmgUtUXa8appMBnmgsLwk0fix7k9QXg8XA2W1KGRBNAfcsDB43OaIznEQ3nLzAeVp42gQbvUFMtpAYLb_NGrN2ua2F8KapBbkEtqVZZhpWS3JvqR_Hvpg7y2uy7Ycbm6=w486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15633" r="11521" b="17223"/>
          <a:stretch/>
        </p:blipFill>
        <p:spPr bwMode="auto">
          <a:xfrm>
            <a:off x="8080450" y="822559"/>
            <a:ext cx="3971850" cy="603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1075070" y="132176"/>
                <a:ext cx="80475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40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pt-BR" sz="4000" dirty="0">
                    <a:solidFill>
                      <a:srgbClr val="FFFF00"/>
                    </a:solidFill>
                  </a:rPr>
                  <a:t> de expansão isotérmica  reversível </a:t>
                </a:r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70" y="132176"/>
                <a:ext cx="8047588" cy="707886"/>
              </a:xfrm>
              <a:prstGeom prst="rect">
                <a:avLst/>
              </a:prstGeom>
              <a:blipFill>
                <a:blip r:embed="rId3"/>
                <a:stretch>
                  <a:fillRect t="-15517" r="-1742" b="-362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1167436" y="1136279"/>
            <a:ext cx="6592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 transformação isotérmica reversível de um gás perfeito. Esta é expansão é isotérmica graças ao contato térmico entre os sistema e suas vizinhanças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259801" y="2753465"/>
                <a:ext cx="1813599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𝑛𝑅𝑇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801" y="2753465"/>
                <a:ext cx="1813599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1259801" y="3767782"/>
            <a:ext cx="9537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FFFF00"/>
                </a:solidFill>
              </a:rPr>
              <a:t>Transformação reversível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1167436" y="4502240"/>
                <a:ext cx="446191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pt-BR" sz="3200" b="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dw</a:t>
                </a:r>
                <a14:m>
                  <m:oMath xmlns:m="http://schemas.openxmlformats.org/officeDocument/2006/math"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32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𝑑𝑉</m:t>
                    </m:r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pt-BR" sz="32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𝑝𝑑𝑉</m:t>
                    </m:r>
                  </m:oMath>
                </a14:m>
                <a:endParaRPr lang="pt-BR" sz="32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436" y="4502240"/>
                <a:ext cx="4461914" cy="584775"/>
              </a:xfrm>
              <a:prstGeom prst="rect">
                <a:avLst/>
              </a:prstGeom>
              <a:blipFill>
                <a:blip r:embed="rId5"/>
                <a:stretch>
                  <a:fillRect l="-3557" t="-12632" b="-357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1259801" y="5423327"/>
                <a:ext cx="4025900" cy="123719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𝑛𝑅𝑇</m:t>
                      </m:r>
                      <m:nary>
                        <m:nary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den>
                          </m:f>
                        </m:e>
                      </m:nary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801" y="5423327"/>
                <a:ext cx="4025900" cy="12371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321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lh3.googleusercontent.com/sVAaddXFC8S3VyDZPnDXzrM4gBtNW1cBjZOI3cEZ9cSmZ7u4H10k1DZEbWRI5_MBlXQu6sBhz0jVKgWqK0JZg4KxNrH52Y68C36YNI56Mg-SaHzfEJK361myCTHjm6oRE6TnSA6w30WPO-rzjskhzWhruhxkqDtSGsbVHgBfr6outOZGccQIUzhe5cCVvzDVrZeenI6yKsZ-7YDt89KedrFwSEp0aTPAG3U5GKznrcqhpzvcqXOSCoIk7r_3l8V7iM8X2l3qgxe4ITbOB6hX9kzY5u-dQj2zbSrhrwTuXVdWWm5u1nX7HTAtRPy1SxDUC54sMcs3dFqPSerutDoKBCDdbtu8QfgNNHKT5aB9f1ggR-Qvtmk_5ddtGah6gcd0S7mU8rHvGF7fhfbThlZMNXmBlYXE1NDTa2KGZeDuTohBRSpl4rsW25F1bqu1mz5f9hC0OWnCf57C0z8b216-lqjiLjUTTcDuYKVGQtl_zC2LMhWI44mDq09RzpFOzelsFTdYiIBfha5AfhiQfh-j2nAxZMdvxOLh6BrmHN5WOsOm9cfmeDaoED1nawTHBfcWdkox1xIDa8pt-aeX-PyzdhLM6B22paaWgCC8AlGmz4a99dft=w1534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t="23596" r="8793" b="14574"/>
          <a:stretch/>
        </p:blipFill>
        <p:spPr bwMode="auto">
          <a:xfrm>
            <a:off x="0" y="762000"/>
            <a:ext cx="11722470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86070" y="54114"/>
            <a:ext cx="45759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solidFill>
                  <a:srgbClr val="FFFF00"/>
                </a:solidFill>
              </a:rPr>
              <a:t>Espécies de trabalho </a:t>
            </a:r>
          </a:p>
        </p:txBody>
      </p:sp>
    </p:spTree>
    <p:extLst>
      <p:ext uri="{BB962C8B-B14F-4D97-AF65-F5344CB8AC3E}">
        <p14:creationId xmlns:p14="http://schemas.microsoft.com/office/powerpoint/2010/main" val="1935022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lh3.googleusercontent.com/n8nEDWonNWrvlL4DO9jkKXAG375ZkjIStJecVWmBXpITPjRGr6ODLSyOEk8s33M5ODA08H7ioEYjPoWJSztmKvAHGAK0_2SbdXCow-988piqt0hBBLpCgFrzjJ5EOa7dwmTtT56kU6ua64uF7DTVlh7XJnOZbv3NWGbSWmbpVaCH8eryanpU8PRAa_Eq4VOxSlC4Q23SsL0fboLEeF3ALrqKFecFJJdgPPwggwyYtBHswjLtKmtjSYZs7ZnfRNk4g27YugHNyAvxcJKM2IOK0pd-CE7NspJXL0LmRR68jWaUaWgWUeZ73Ky8zEMLl1fbhF2oIkIebQHVGyfHo597Jvoy-mavLR18a9SBtdAkSLSaexj27d5VEkrL2Lli-VT-LFmLLMXcOJFZNsYM3xokRQSJs7BgX-0beEq65RJfSpEAVfJCD6XrWbQ3HvnP7f2bpv-5xeLpuntQMVvtE4cwdKJ5v3blBvlNtkzHY2w04M54eXUrCdQEYrhMbAim-le8LRuAcHMDDtF2TbijV1PdKILCM3HtVDZCZX7OPtfmR9hUF5oAf1i8vAmOmJTCHuQbVt02aLTgcu8QgAJcxoEk5kADS99ERL7xc93OAUx3G_N-9J6e=w1534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 t="27768" r="22221" b="26959"/>
          <a:stretch/>
        </p:blipFill>
        <p:spPr bwMode="auto">
          <a:xfrm rot="10800000">
            <a:off x="-1" y="0"/>
            <a:ext cx="12192000" cy="452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73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238500" y="0"/>
            <a:ext cx="6286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Sistema, Vizinhança e Universo</a:t>
            </a:r>
            <a:endParaRPr lang="en-C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1991545" y="928688"/>
            <a:ext cx="61436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</a:rPr>
              <a:t>Sistema: parte do universo em estudo</a:t>
            </a:r>
            <a:endParaRPr lang="en-CA" sz="2800" b="1" baseline="-25000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1991544" y="1500188"/>
            <a:ext cx="4000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</a:rPr>
              <a:t>Vizinhança: o restante</a:t>
            </a:r>
            <a:endParaRPr lang="en-CA" sz="2800" b="1" baseline="-250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1847528" y="3598119"/>
            <a:ext cx="74295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400" i="1" u="sng" dirty="0">
                <a:solidFill>
                  <a:schemeClr val="bg1"/>
                </a:solidFill>
              </a:rPr>
              <a:t>Um sistema pode ser aberto, fechado ou isolado:</a:t>
            </a:r>
            <a:endParaRPr lang="en-CA" sz="2400" i="1" u="sng" baseline="-25000" dirty="0">
              <a:solidFill>
                <a:schemeClr val="bg1"/>
              </a:solidFill>
            </a:endParaRPr>
          </a:p>
        </p:txBody>
      </p:sp>
      <p:pic>
        <p:nvPicPr>
          <p:cNvPr id="6150" name="Imagem 5" descr="BoilingWater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79" y="4483943"/>
            <a:ext cx="1728787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78" y="4260106"/>
            <a:ext cx="204470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Imagem 7" descr="GARRAFA TERMI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t="12097" r="12903" b="10484"/>
          <a:stretch>
            <a:fillRect/>
          </a:stretch>
        </p:blipFill>
        <p:spPr bwMode="auto">
          <a:xfrm>
            <a:off x="7348215" y="4455368"/>
            <a:ext cx="1428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 bwMode="auto">
          <a:xfrm>
            <a:off x="2738438" y="6215063"/>
            <a:ext cx="7429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400" dirty="0"/>
              <a:t>       Aberto                        Fechado                     Isolado</a:t>
            </a:r>
            <a:endParaRPr lang="en-CA" sz="2400" baseline="-250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1991545" y="2071688"/>
            <a:ext cx="61436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</a:rPr>
              <a:t>Universo: Sistema + Vizinhança</a:t>
            </a:r>
            <a:endParaRPr lang="en-CA" sz="2800" b="1" baseline="-25000" dirty="0">
              <a:solidFill>
                <a:schemeClr val="bg1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3420295" y="2571751"/>
            <a:ext cx="4357687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 err="1">
                <a:solidFill>
                  <a:schemeClr val="bg1"/>
                </a:solidFill>
              </a:rPr>
              <a:t>E</a:t>
            </a:r>
            <a:r>
              <a:rPr lang="pt-BR" sz="2800" b="1" baseline="-25000" dirty="0" err="1">
                <a:solidFill>
                  <a:schemeClr val="bg1"/>
                </a:solidFill>
              </a:rPr>
              <a:t>universo</a:t>
            </a:r>
            <a:r>
              <a:rPr lang="pt-BR" sz="2800" b="1" dirty="0">
                <a:solidFill>
                  <a:schemeClr val="bg1"/>
                </a:solidFill>
              </a:rPr>
              <a:t> = </a:t>
            </a:r>
            <a:r>
              <a:rPr lang="pt-BR" sz="2800" b="1" dirty="0" err="1">
                <a:solidFill>
                  <a:schemeClr val="bg1"/>
                </a:solidFill>
              </a:rPr>
              <a:t>E</a:t>
            </a:r>
            <a:r>
              <a:rPr lang="pt-BR" sz="2800" b="1" baseline="-25000" dirty="0" err="1">
                <a:solidFill>
                  <a:schemeClr val="bg1"/>
                </a:solidFill>
              </a:rPr>
              <a:t>sistema</a:t>
            </a:r>
            <a:r>
              <a:rPr lang="pt-BR" sz="2800" b="1" dirty="0">
                <a:solidFill>
                  <a:schemeClr val="bg1"/>
                </a:solidFill>
              </a:rPr>
              <a:t> + </a:t>
            </a:r>
            <a:r>
              <a:rPr lang="pt-BR" sz="2800" b="1" dirty="0" err="1">
                <a:solidFill>
                  <a:schemeClr val="bg1"/>
                </a:solidFill>
              </a:rPr>
              <a:t>E</a:t>
            </a:r>
            <a:r>
              <a:rPr lang="pt-BR" sz="2800" b="1" baseline="-25000" dirty="0" err="1">
                <a:solidFill>
                  <a:schemeClr val="bg1"/>
                </a:solidFill>
              </a:rPr>
              <a:t>vizinhança</a:t>
            </a:r>
            <a:endParaRPr lang="en-CA" sz="2800" b="1" baseline="-25000" dirty="0">
              <a:solidFill>
                <a:schemeClr val="bg1"/>
              </a:solidFill>
            </a:endParaRPr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40709"/>
            <a:ext cx="2123728" cy="365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1847528" y="188640"/>
            <a:ext cx="350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i="1" dirty="0">
                <a:solidFill>
                  <a:srgbClr val="FFFF00"/>
                </a:solidFill>
              </a:rPr>
              <a:t>Energia </a:t>
            </a:r>
          </a:p>
        </p:txBody>
      </p:sp>
    </p:spTree>
    <p:extLst>
      <p:ext uri="{BB962C8B-B14F-4D97-AF65-F5344CB8AC3E}">
        <p14:creationId xmlns:p14="http://schemas.microsoft.com/office/powerpoint/2010/main" val="214343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529470" y="132176"/>
                <a:ext cx="414216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sz="40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pt-BR" sz="4000" dirty="0">
                    <a:solidFill>
                      <a:srgbClr val="FFFF00"/>
                    </a:solidFill>
                  </a:rPr>
                  <a:t> Trocas térmicas </a:t>
                </a: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470" y="132176"/>
                <a:ext cx="4142160" cy="707886"/>
              </a:xfrm>
              <a:prstGeom prst="rect">
                <a:avLst/>
              </a:prstGeom>
              <a:blipFill>
                <a:blip r:embed="rId2"/>
                <a:stretch>
                  <a:fillRect t="-15517" r="-4118" b="-3620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938836" y="1200240"/>
                <a:ext cx="5195264" cy="62273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dU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𝑑𝑞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𝑒𝑥𝑡𝑟𝑎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836" y="1200240"/>
                <a:ext cx="5195264" cy="6227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tângulo 3"/>
          <p:cNvSpPr/>
          <p:nvPr/>
        </p:nvSpPr>
        <p:spPr>
          <a:xfrm>
            <a:off x="837236" y="2367987"/>
            <a:ext cx="7052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Volume constante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1053136" y="3282331"/>
                <a:ext cx="51952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dU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𝑑𝑞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136" y="3282331"/>
                <a:ext cx="519526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192836" y="4249419"/>
                <a:ext cx="51952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836" y="4249419"/>
                <a:ext cx="519526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2437436" y="4987907"/>
                <a:ext cx="70527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3600" dirty="0">
                    <a:solidFill>
                      <a:srgbClr val="FFFF00"/>
                    </a:solidFill>
                  </a:rPr>
                  <a:t>Como  é que eu meço o </a:t>
                </a:r>
                <a14:m>
                  <m:oMath xmlns:m="http://schemas.openxmlformats.org/officeDocument/2006/math">
                    <m:r>
                      <a:rPr lang="pt-BR" sz="3600" b="0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pt-BR" sz="3600" b="0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</m:t>
                    </m:r>
                    <m:r>
                      <a:rPr lang="pt-BR" sz="3600" b="0" i="0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lang="pt-BR" sz="3600" dirty="0">
                    <a:solidFill>
                      <a:srgbClr val="FFFF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36" y="4987907"/>
                <a:ext cx="7052714" cy="646331"/>
              </a:xfrm>
              <a:prstGeom prst="rect">
                <a:avLst/>
              </a:prstGeom>
              <a:blipFill>
                <a:blip r:embed="rId6"/>
                <a:stretch>
                  <a:fillRect l="-2679" t="-14151" b="-3490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2959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634036" y="680719"/>
                <a:ext cx="22742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36" y="680719"/>
                <a:ext cx="2274264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595936" y="1544319"/>
                <a:ext cx="28457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36" y="1544319"/>
                <a:ext cx="2845764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3262936" y="680718"/>
                <a:ext cx="17154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936" y="680718"/>
                <a:ext cx="171546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3262936" y="50800"/>
            <a:ext cx="4255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Capacidade calorifica </a:t>
            </a:r>
          </a:p>
        </p:txBody>
      </p:sp>
      <p:sp>
        <p:nvSpPr>
          <p:cNvPr id="6" name="Retângulo 5"/>
          <p:cNvSpPr/>
          <p:nvPr/>
        </p:nvSpPr>
        <p:spPr>
          <a:xfrm>
            <a:off x="5098086" y="697131"/>
            <a:ext cx="5549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Quando uma substancia é aquecida a sua alteração na temperatura depende da sua capacidade calorifica  (Jk</a:t>
            </a:r>
            <a:r>
              <a:rPr lang="pt-BR" sz="2400" baseline="30000" dirty="0">
                <a:solidFill>
                  <a:schemeClr val="bg1"/>
                </a:solidFill>
              </a:rPr>
              <a:t>-1  </a:t>
            </a:r>
            <a:r>
              <a:rPr lang="pt-BR" sz="2400" dirty="0">
                <a:solidFill>
                  <a:schemeClr val="bg1"/>
                </a:solidFill>
              </a:rPr>
              <a:t>JC</a:t>
            </a:r>
            <a:r>
              <a:rPr lang="pt-BR" sz="2400" baseline="30000" dirty="0">
                <a:solidFill>
                  <a:schemeClr val="bg1"/>
                </a:solidFill>
              </a:rPr>
              <a:t>-1</a:t>
            </a:r>
            <a:r>
              <a:rPr lang="pt-BR" sz="2400" dirty="0">
                <a:solidFill>
                  <a:schemeClr val="bg1"/>
                </a:solidFill>
              </a:rPr>
              <a:t>)</a:t>
            </a:r>
            <a:endParaRPr lang="pt-BR" sz="2400" baseline="30000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837968" y="2193853"/>
            <a:ext cx="8293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Em um calorímetro a volume constante não existe trabalho logo a variação Energia interna é dada pelo calor transferido </a:t>
            </a:r>
            <a:endParaRPr lang="pt-BR" sz="24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608636" y="2306319"/>
                <a:ext cx="21091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36" y="2306319"/>
                <a:ext cx="210916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3822163" y="3294153"/>
                <a:ext cx="1702764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pt-BR" sz="32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163" y="3294153"/>
                <a:ext cx="1702764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5708595" y="3376172"/>
                <a:ext cx="1702764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pt-BR" sz="32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595" y="3376172"/>
                <a:ext cx="1702764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ângulo 11"/>
          <p:cNvSpPr/>
          <p:nvPr/>
        </p:nvSpPr>
        <p:spPr>
          <a:xfrm>
            <a:off x="7595027" y="3376172"/>
            <a:ext cx="4354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Esta expressão não é mais do que o coeficiente angular de um gráfico Energia interna </a:t>
            </a:r>
            <a:r>
              <a:rPr lang="pt-BR" sz="2400" dirty="0" err="1">
                <a:solidFill>
                  <a:schemeClr val="bg1"/>
                </a:solidFill>
              </a:rPr>
              <a:t>vs</a:t>
            </a:r>
            <a:r>
              <a:rPr lang="pt-BR" sz="2400" dirty="0">
                <a:solidFill>
                  <a:schemeClr val="bg1"/>
                </a:solidFill>
              </a:rPr>
              <a:t> temperatura </a:t>
            </a:r>
            <a:endParaRPr lang="pt-BR" sz="2400" baseline="30000" dirty="0">
              <a:solidFill>
                <a:schemeClr val="bg1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/>
          <a:srcRect l="23631" t="53901" r="61190" b="13492"/>
          <a:stretch/>
        </p:blipFill>
        <p:spPr>
          <a:xfrm>
            <a:off x="557277" y="3149778"/>
            <a:ext cx="2989538" cy="36124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3836252" y="4704225"/>
                <a:ext cx="1702764" cy="10273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pt-BR" sz="32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252" y="4704225"/>
                <a:ext cx="1702764" cy="10273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4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  <p:bldP spid="10" grpId="0" animBg="1"/>
      <p:bldP spid="11" grpId="0" animBg="1"/>
      <p:bldP spid="12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481137" y="516014"/>
            <a:ext cx="8608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 maior parte dos processos ocorrem em </a:t>
            </a:r>
            <a:r>
              <a:rPr lang="pt-BR" sz="2400" b="1" dirty="0">
                <a:solidFill>
                  <a:schemeClr val="accent4"/>
                </a:solidFill>
              </a:rPr>
              <a:t>vasos abertos </a:t>
            </a:r>
            <a:r>
              <a:rPr lang="pt-BR" sz="2400" dirty="0">
                <a:solidFill>
                  <a:schemeClr val="bg1"/>
                </a:solidFill>
              </a:rPr>
              <a:t>logo em contato com a atmosfera e por isso sujeitos a um pressão constante onde ocorre variação do volume </a:t>
            </a:r>
            <a:endParaRPr lang="pt-BR" sz="2400" baseline="30000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468973" y="1647178"/>
            <a:ext cx="8608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Deste modo, é necessário é apreender como se podem quantificar as transferências de energia a pressão constante. </a:t>
            </a:r>
            <a:endParaRPr lang="pt-BR" sz="2400" baseline="30000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3860" t="37841" r="62368" b="36394"/>
          <a:stretch/>
        </p:blipFill>
        <p:spPr>
          <a:xfrm>
            <a:off x="368968" y="301312"/>
            <a:ext cx="2518610" cy="265043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468973" y="2576581"/>
            <a:ext cx="8608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De um modo geral quando uma mudança tem lugar num sistema aberto ocorrem alterações de volume </a:t>
            </a:r>
            <a:endParaRPr lang="pt-BR" sz="24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3444911" y="3475381"/>
                <a:ext cx="860808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solidFill>
                      <a:schemeClr val="bg1"/>
                    </a:solidFill>
                  </a:rPr>
                  <a:t>Por exemplo a decomposição]ao de um mol de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𝐶𝑎𝐶</m:t>
                    </m:r>
                    <m:sSub>
                      <m:sSubPr>
                        <m:ctrlP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faz com que 89 dm</a:t>
                </a:r>
                <a:r>
                  <a:rPr lang="pt-BR" sz="2400" baseline="30000" dirty="0">
                    <a:solidFill>
                      <a:schemeClr val="bg1"/>
                    </a:solidFill>
                  </a:rPr>
                  <a:t>3</a:t>
                </a:r>
                <a:r>
                  <a:rPr lang="pt-BR" sz="2400" dirty="0">
                    <a:solidFill>
                      <a:schemeClr val="bg1"/>
                    </a:solidFill>
                  </a:rPr>
                  <a:t> de 800ºC</a:t>
                </a:r>
                <a:endParaRPr lang="pt-BR" sz="2400" baseline="30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911" y="3475381"/>
                <a:ext cx="8608082" cy="830997"/>
              </a:xfrm>
              <a:prstGeom prst="rect">
                <a:avLst/>
              </a:prstGeom>
              <a:blipFill>
                <a:blip r:embed="rId3"/>
                <a:stretch>
                  <a:fillRect l="-1062" t="-5882" r="-496" b="-161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/>
              <p:cNvSpPr txBox="1"/>
              <p:nvPr/>
            </p:nvSpPr>
            <p:spPr>
              <a:xfrm>
                <a:off x="12164" y="3764288"/>
                <a:ext cx="34689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𝐶𝑎𝐶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𝐶𝑎𝑂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CaixaDe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4" y="3764288"/>
                <a:ext cx="346897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/>
          <p:cNvSpPr/>
          <p:nvPr/>
        </p:nvSpPr>
        <p:spPr>
          <a:xfrm>
            <a:off x="3601453" y="5205180"/>
            <a:ext cx="8608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 reação da </a:t>
            </a:r>
            <a:r>
              <a:rPr lang="pt-BR" sz="2400" dirty="0" err="1">
                <a:solidFill>
                  <a:schemeClr val="bg1"/>
                </a:solidFill>
              </a:rPr>
              <a:t>triesterina</a:t>
            </a:r>
            <a:r>
              <a:rPr lang="pt-BR" sz="2400" dirty="0">
                <a:solidFill>
                  <a:schemeClr val="bg1"/>
                </a:solidFill>
              </a:rPr>
              <a:t> é uma reação exotérmica que se formam 49 mol de </a:t>
            </a:r>
            <a:r>
              <a:rPr lang="pt-BR" sz="2400" dirty="0" err="1">
                <a:solidFill>
                  <a:schemeClr val="bg1"/>
                </a:solidFill>
              </a:rPr>
              <a:t>gas</a:t>
            </a:r>
            <a:r>
              <a:rPr lang="pt-BR" sz="2400" dirty="0">
                <a:solidFill>
                  <a:schemeClr val="bg1"/>
                </a:solidFill>
              </a:rPr>
              <a:t> por 2 moles de </a:t>
            </a:r>
            <a:r>
              <a:rPr lang="pt-BR" sz="2400" dirty="0" err="1">
                <a:solidFill>
                  <a:schemeClr val="bg1"/>
                </a:solidFill>
              </a:rPr>
              <a:t>triestrina</a:t>
            </a:r>
            <a:r>
              <a:rPr lang="pt-BR" sz="2400" dirty="0">
                <a:solidFill>
                  <a:schemeClr val="bg1"/>
                </a:solidFill>
              </a:rPr>
              <a:t>. Esta reação leva a um decréscimo de 600 cm3 por grama de gordura </a:t>
            </a:r>
            <a:endParaRPr lang="pt-BR" sz="24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2163" y="4548081"/>
                <a:ext cx="53940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57</m:t>
                        </m:r>
                      </m:sub>
                    </m:sSub>
                    <m:sSub>
                      <m:sSubPr>
                        <m:ctrlP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110</m:t>
                        </m:r>
                      </m:sub>
                    </m:sSub>
                    <m:sSub>
                      <m:sSubPr>
                        <m:ctrlP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d>
                      <m:dPr>
                        <m:ctrlP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+163</m:t>
                    </m:r>
                    <m:sSub>
                      <m:sSubPr>
                        <m:ctrlP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)→</m:t>
                    </m:r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BR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pt-BR" dirty="0">
                    <a:solidFill>
                      <a:schemeClr val="bg1"/>
                    </a:solidFill>
                  </a:rPr>
                  <a:t> (l)</a:t>
                </a:r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3" y="4548081"/>
                <a:ext cx="5394025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tângulo 11"/>
          <p:cNvSpPr/>
          <p:nvPr/>
        </p:nvSpPr>
        <p:spPr>
          <a:xfrm>
            <a:off x="3458813" y="2576581"/>
            <a:ext cx="8608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De um modo geral quando uma mudança tem lugar num sistema aberto ocorrem alterações de volume </a:t>
            </a:r>
            <a:endParaRPr lang="pt-BR" sz="24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3434751" y="3475381"/>
                <a:ext cx="860808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solidFill>
                      <a:schemeClr val="bg1"/>
                    </a:solidFill>
                  </a:rPr>
                  <a:t>Por exemplo a decomposição]ao de um mol de </a:t>
                </a:r>
                <a14:m>
                  <m:oMath xmlns:m="http://schemas.openxmlformats.org/officeDocument/2006/math">
                    <m:r>
                      <a:rPr lang="pt-BR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𝐶𝑎𝐶</m:t>
                    </m:r>
                    <m:sSub>
                      <m:sSubPr>
                        <m:ctrlP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faz com que 89 dm</a:t>
                </a:r>
                <a:r>
                  <a:rPr lang="pt-BR" sz="2400" baseline="30000" dirty="0">
                    <a:solidFill>
                      <a:schemeClr val="bg1"/>
                    </a:solidFill>
                  </a:rPr>
                  <a:t>3</a:t>
                </a:r>
                <a:r>
                  <a:rPr lang="pt-BR" sz="2400" dirty="0">
                    <a:solidFill>
                      <a:schemeClr val="bg1"/>
                    </a:solidFill>
                  </a:rPr>
                  <a:t> de 800ºC</a:t>
                </a:r>
                <a:endParaRPr lang="pt-BR" sz="2400" baseline="30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751" y="3475381"/>
                <a:ext cx="8608082" cy="830997"/>
              </a:xfrm>
              <a:prstGeom prst="rect">
                <a:avLst/>
              </a:prstGeom>
              <a:blipFill>
                <a:blip r:embed="rId6"/>
                <a:stretch>
                  <a:fillRect l="-1062" t="-5882" r="-425" b="-161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2004" y="3764288"/>
                <a:ext cx="34689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𝐶𝑎𝐶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𝐶𝑎𝑂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pt-BR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" y="3764288"/>
                <a:ext cx="346897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73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200400" y="1026365"/>
            <a:ext cx="8991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Reação da </a:t>
            </a:r>
            <a:r>
              <a:rPr lang="pt-BR" sz="2400" dirty="0" err="1">
                <a:solidFill>
                  <a:schemeClr val="bg1"/>
                </a:solidFill>
              </a:rPr>
              <a:t>triesterina</a:t>
            </a:r>
            <a:r>
              <a:rPr lang="pt-BR" sz="2400" dirty="0">
                <a:solidFill>
                  <a:schemeClr val="bg1"/>
                </a:solidFill>
              </a:rPr>
              <a:t> é uma reação </a:t>
            </a:r>
            <a:r>
              <a:rPr lang="pt-BR" sz="2400" b="1" dirty="0">
                <a:solidFill>
                  <a:schemeClr val="accent4"/>
                </a:solidFill>
              </a:rPr>
              <a:t>exotérmica</a:t>
            </a:r>
            <a:r>
              <a:rPr lang="pt-BR" sz="2400" dirty="0">
                <a:solidFill>
                  <a:schemeClr val="bg1"/>
                </a:solidFill>
              </a:rPr>
              <a:t> que se formam 49 mol de gás por 2 moles de </a:t>
            </a:r>
            <a:r>
              <a:rPr lang="pt-BR" sz="2400" dirty="0" err="1">
                <a:solidFill>
                  <a:schemeClr val="bg1"/>
                </a:solidFill>
              </a:rPr>
              <a:t>triestrina</a:t>
            </a:r>
            <a:r>
              <a:rPr lang="pt-BR" sz="2400" dirty="0">
                <a:solidFill>
                  <a:schemeClr val="bg1"/>
                </a:solidFill>
              </a:rPr>
              <a:t>. Esta reação leva a um decréscimo de </a:t>
            </a:r>
            <a:r>
              <a:rPr lang="pt-BR" sz="2400" b="1" dirty="0">
                <a:solidFill>
                  <a:schemeClr val="accent4"/>
                </a:solidFill>
              </a:rPr>
              <a:t>600 cm3 por grama de gordura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Como o volume decresce  a </a:t>
            </a:r>
            <a:r>
              <a:rPr lang="pt-BR" sz="2400" b="1" dirty="0">
                <a:solidFill>
                  <a:schemeClr val="accent4"/>
                </a:solidFill>
              </a:rPr>
              <a:t>atmosfera vai realizar trabalho </a:t>
            </a:r>
            <a:r>
              <a:rPr lang="pt-BR" sz="2400" dirty="0">
                <a:solidFill>
                  <a:schemeClr val="bg1"/>
                </a:solidFill>
              </a:rPr>
              <a:t>sobre o sistema à medida que a reação progride.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Para esta reação o </a:t>
            </a:r>
            <a:r>
              <a:rPr lang="pt-BR" sz="2400" b="1" dirty="0">
                <a:solidFill>
                  <a:schemeClr val="accent4"/>
                </a:solidFill>
              </a:rPr>
              <a:t>decréscimo na energia interna do sistema é menor que a energia libertada</a:t>
            </a:r>
            <a:r>
              <a:rPr lang="pt-BR" sz="2400" dirty="0">
                <a:solidFill>
                  <a:schemeClr val="bg1"/>
                </a:solidFill>
              </a:rPr>
              <a:t> sob a forma de calor porque alguma energia é restaurada através do trabalho realizado sobre os sistema </a:t>
            </a:r>
          </a:p>
          <a:p>
            <a:endParaRPr lang="pt-BR" sz="24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3481137" y="301312"/>
                <a:ext cx="68217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𝟓𝟕</m:t>
                        </m:r>
                      </m:sub>
                    </m:sSub>
                    <m:sSub>
                      <m:sSubPr>
                        <m:ctrlP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𝟏𝟏𝟎</m:t>
                        </m:r>
                      </m:sub>
                    </m:sSub>
                    <m:sSub>
                      <m:sSubPr>
                        <m:ctrlP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  <m:d>
                      <m:dPr>
                        <m:ctrlP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pt-BR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pt-BR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𝟏𝟔𝟑</m:t>
                    </m:r>
                    <m:sSub>
                      <m:sSubPr>
                        <m:ctrlP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pt-BR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pt-BR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)→</m:t>
                    </m:r>
                    <m:r>
                      <a:rPr lang="pt-BR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sSub>
                      <m:sSubPr>
                        <m:ctrlP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BR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pt-BR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pt-B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pt-BR" sz="24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pt-BR" sz="2400" b="1" dirty="0">
                    <a:solidFill>
                      <a:srgbClr val="FFFF00"/>
                    </a:solidFill>
                  </a:rPr>
                  <a:t> (l)</a:t>
                </a:r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137" y="301312"/>
                <a:ext cx="6821773" cy="461665"/>
              </a:xfrm>
              <a:prstGeom prst="rect">
                <a:avLst/>
              </a:prstGeom>
              <a:blipFill>
                <a:blip r:embed="rId2"/>
                <a:stretch>
                  <a:fillRect l="-179" t="-10526" b="-2894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: Cantos Arredondados 7"/>
          <p:cNvSpPr/>
          <p:nvPr/>
        </p:nvSpPr>
        <p:spPr>
          <a:xfrm>
            <a:off x="4395537" y="-109086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/>
          <p:cNvSpPr/>
          <p:nvPr/>
        </p:nvSpPr>
        <p:spPr>
          <a:xfrm>
            <a:off x="368969" y="1908681"/>
            <a:ext cx="2358189" cy="466858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Seta: para a Direita Listrada 12"/>
          <p:cNvSpPr/>
          <p:nvPr/>
        </p:nvSpPr>
        <p:spPr>
          <a:xfrm rot="16200000">
            <a:off x="-20540" y="1865384"/>
            <a:ext cx="2062385" cy="770021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 err="1"/>
              <a:t>Gas</a:t>
            </a:r>
            <a:endParaRPr lang="pt-BR" b="1" dirty="0"/>
          </a:p>
        </p:txBody>
      </p:sp>
      <p:sp>
        <p:nvSpPr>
          <p:cNvPr id="14" name="Seta: para a Direita Listrada 13"/>
          <p:cNvSpPr/>
          <p:nvPr/>
        </p:nvSpPr>
        <p:spPr>
          <a:xfrm rot="5400000">
            <a:off x="-143005" y="2159042"/>
            <a:ext cx="4023816" cy="770021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Trabalho </a:t>
            </a:r>
          </a:p>
        </p:txBody>
      </p:sp>
      <p:sp>
        <p:nvSpPr>
          <p:cNvPr id="15" name="Seta: para a Direita Listrada 14"/>
          <p:cNvSpPr/>
          <p:nvPr/>
        </p:nvSpPr>
        <p:spPr>
          <a:xfrm rot="5400000">
            <a:off x="181666" y="3844244"/>
            <a:ext cx="1657970" cy="770021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volume</a:t>
            </a:r>
            <a:endParaRPr lang="pt-BR" b="1" dirty="0"/>
          </a:p>
        </p:txBody>
      </p:sp>
      <p:sp>
        <p:nvSpPr>
          <p:cNvPr id="17" name="Seta: para a Direita Listrada 16"/>
          <p:cNvSpPr/>
          <p:nvPr/>
        </p:nvSpPr>
        <p:spPr>
          <a:xfrm>
            <a:off x="1483892" y="4811033"/>
            <a:ext cx="1884950" cy="770021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Calor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/>
              <p:cNvSpPr/>
              <p:nvPr/>
            </p:nvSpPr>
            <p:spPr>
              <a:xfrm>
                <a:off x="3842080" y="5321626"/>
                <a:ext cx="2045373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8" name="Retâ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80" y="5321626"/>
                <a:ext cx="204537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eta: Divisa 19"/>
          <p:cNvSpPr/>
          <p:nvPr/>
        </p:nvSpPr>
        <p:spPr>
          <a:xfrm rot="5400000">
            <a:off x="325768" y="5342270"/>
            <a:ext cx="1201325" cy="870627"/>
          </a:xfrm>
          <a:prstGeom prst="chevron">
            <a:avLst>
              <a:gd name="adj" fmla="val 3504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∆U</a:t>
            </a:r>
          </a:p>
        </p:txBody>
      </p:sp>
    </p:spTree>
    <p:extLst>
      <p:ext uri="{BB962C8B-B14F-4D97-AF65-F5344CB8AC3E}">
        <p14:creationId xmlns:p14="http://schemas.microsoft.com/office/powerpoint/2010/main" val="280344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05726" y="513017"/>
            <a:ext cx="84862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Podemos evitar a complicação de ter que entrar em linha de conta com o trabalho de expansão através de  da introdução de uma outra propriedade – </a:t>
            </a:r>
            <a:r>
              <a:rPr lang="pt-BR" sz="2400" b="1" dirty="0">
                <a:solidFill>
                  <a:srgbClr val="FFC000"/>
                </a:solidFill>
              </a:rPr>
              <a:t>ENTALPIA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Esta propriedade difere da Energia interna de vido à adição do produto da pressão e volume do sistema. </a:t>
            </a:r>
          </a:p>
          <a:p>
            <a:endParaRPr lang="pt-BR" sz="2400" baseline="30000" dirty="0">
              <a:solidFill>
                <a:schemeClr val="bg1"/>
              </a:solidFill>
            </a:endParaRPr>
          </a:p>
          <a:p>
            <a:endParaRPr lang="pt-BR" sz="24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561473" y="625312"/>
                <a:ext cx="2334127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73" y="625312"/>
                <a:ext cx="2334127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145984" y="2093166"/>
                <a:ext cx="3368842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+∆(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𝑝𝑉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4" y="2093166"/>
                <a:ext cx="3368842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60422" y="3313784"/>
                <a:ext cx="4026568" cy="62421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d>
                        <m:d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𝑝𝑉</m:t>
                          </m:r>
                        </m:e>
                      </m:d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2" y="3313784"/>
                <a:ext cx="4026568" cy="6242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4347409" y="3281700"/>
            <a:ext cx="7202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Se a mudança ocorre a pressão constante  podemos simplificar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176464" y="4261732"/>
                <a:ext cx="4010526" cy="115191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d>
                        <m:d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𝑝𝑉</m:t>
                          </m:r>
                        </m:e>
                      </m:d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64" y="4261732"/>
                <a:ext cx="4010526" cy="11519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4347409" y="4545303"/>
                <a:ext cx="4010526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409" y="4545303"/>
                <a:ext cx="401052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56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3705726" y="721563"/>
                <a:ext cx="8486274" cy="31165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solidFill>
                      <a:schemeClr val="bg1"/>
                    </a:solidFill>
                  </a:rPr>
                  <a:t>A </a:t>
                </a:r>
                <a:r>
                  <a:rPr lang="pt-BR" sz="2400" b="1" dirty="0">
                    <a:solidFill>
                      <a:srgbClr val="FFC000"/>
                    </a:solidFill>
                  </a:rPr>
                  <a:t>ENTALPIA</a:t>
                </a:r>
                <a:r>
                  <a:rPr lang="pt-BR" sz="2400" dirty="0">
                    <a:solidFill>
                      <a:schemeClr val="bg1"/>
                    </a:solidFill>
                  </a:rPr>
                  <a:t> é uma propriedade extensiva. Deste modo a entalpia molar é expressa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pt-BR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</a:t>
                </a:r>
              </a:p>
              <a:p>
                <a:endParaRPr lang="pt-BR" sz="2400" dirty="0">
                  <a:solidFill>
                    <a:schemeClr val="bg1"/>
                  </a:solidFill>
                </a:endParaRPr>
              </a:p>
              <a:p>
                <a:r>
                  <a:rPr lang="pt-BR" sz="2400" dirty="0">
                    <a:solidFill>
                      <a:schemeClr val="bg1"/>
                    </a:solidFill>
                  </a:rPr>
                  <a:t>Esta relação é valida pra todas as substancias. Para um gás perfeito é dada por: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4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sz="2400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</m:t>
                        </m:r>
                      </m:den>
                    </m:f>
                    <m:r>
                      <a:rPr lang="pt-BR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𝑅𝑇</m:t>
                    </m:r>
                  </m:oMath>
                </a14:m>
                <a:endParaRPr lang="pt-BR" sz="2400" dirty="0">
                  <a:solidFill>
                    <a:schemeClr val="bg1"/>
                  </a:solidFill>
                </a:endParaRPr>
              </a:p>
              <a:p>
                <a:endParaRPr lang="pt-BR" sz="2400" dirty="0">
                  <a:solidFill>
                    <a:schemeClr val="bg1"/>
                  </a:solidFill>
                </a:endParaRPr>
              </a:p>
              <a:p>
                <a:endParaRPr lang="pt-BR" sz="2400" baseline="30000" dirty="0">
                  <a:solidFill>
                    <a:schemeClr val="bg1"/>
                  </a:solidFill>
                </a:endParaRPr>
              </a:p>
              <a:p>
                <a:endParaRPr lang="pt-BR" sz="2400" baseline="30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726" y="721563"/>
                <a:ext cx="8486274" cy="3116559"/>
              </a:xfrm>
              <a:prstGeom prst="rect">
                <a:avLst/>
              </a:prstGeom>
              <a:blipFill>
                <a:blip r:embed="rId8"/>
                <a:stretch>
                  <a:fillRect l="-1149" t="-1563" r="-100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469232" y="721563"/>
                <a:ext cx="2334127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32" y="721563"/>
                <a:ext cx="2334127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256548" y="-1229069"/>
                <a:ext cx="3368842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+∆(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𝑝𝑉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548" y="-1229069"/>
                <a:ext cx="336884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346910" y="-2107851"/>
                <a:ext cx="3027948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10" y="-2107851"/>
                <a:ext cx="302794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274723" y="1537171"/>
                <a:ext cx="3100135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23" y="1537171"/>
                <a:ext cx="3100135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282745" y="2411462"/>
                <a:ext cx="3100135" cy="58477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45" y="2411462"/>
                <a:ext cx="310013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1839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4106779" y="833857"/>
                <a:ext cx="794084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solidFill>
                      <a:schemeClr val="bg1"/>
                    </a:solidFill>
                  </a:rPr>
                  <a:t>Considerando um sistema aberto para a atmosfera, isto é pressão constante podemos escrever a equação anterior em função da pressão externa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pt-BR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6779" y="833857"/>
                <a:ext cx="7940842" cy="1200329"/>
              </a:xfrm>
              <a:prstGeom prst="rect">
                <a:avLst/>
              </a:prstGeom>
              <a:blipFill>
                <a:blip r:embed="rId2"/>
                <a:stretch>
                  <a:fillRect l="-1229" t="-4061" b="-1066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8811127" y="-937014"/>
                <a:ext cx="2334127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127" y="-937014"/>
                <a:ext cx="2334127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256548" y="-1229069"/>
                <a:ext cx="3368842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+∆(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𝑝𝑉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548" y="-1229069"/>
                <a:ext cx="336884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346910" y="619308"/>
                <a:ext cx="3027948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10" y="619308"/>
                <a:ext cx="302794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3256548" y="-2023393"/>
                <a:ext cx="3100135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548" y="-2023393"/>
                <a:ext cx="3100135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11415967" y="-937014"/>
                <a:ext cx="3100135" cy="58477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5967" y="-937014"/>
                <a:ext cx="310013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38888" y="1525688"/>
                <a:ext cx="363955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88" y="1525688"/>
                <a:ext cx="3639554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329423" y="2355391"/>
                <a:ext cx="22742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23" y="2355391"/>
                <a:ext cx="2274264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6202282" y="3254435"/>
                <a:ext cx="2244180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282" y="3254435"/>
                <a:ext cx="224418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/>
              <p:cNvSpPr/>
              <p:nvPr/>
            </p:nvSpPr>
            <p:spPr>
              <a:xfrm>
                <a:off x="341897" y="3250903"/>
                <a:ext cx="4085723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97" y="3250903"/>
                <a:ext cx="4085723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2732023" y="2453284"/>
            <a:ext cx="5044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Por outro lado sabemos que: </a:t>
            </a:r>
            <a:endParaRPr lang="pt-BR" sz="20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500597" y="3310152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  <a:sym typeface="Wingdings" panose="05000000000000000000" pitchFamily="2" charset="2"/>
              </a:rPr>
              <a:t>Substituindo-se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/>
              <p:cNvSpPr/>
              <p:nvPr/>
            </p:nvSpPr>
            <p:spPr>
              <a:xfrm>
                <a:off x="341896" y="4195679"/>
                <a:ext cx="4823661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96" y="4195679"/>
                <a:ext cx="4823661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/>
              <p:cNvSpPr/>
              <p:nvPr/>
            </p:nvSpPr>
            <p:spPr>
              <a:xfrm>
                <a:off x="5440899" y="4195679"/>
                <a:ext cx="1510966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8" name="Retâ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899" y="4195679"/>
                <a:ext cx="1510966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ector reto 19"/>
          <p:cNvCxnSpPr/>
          <p:nvPr/>
        </p:nvCxnSpPr>
        <p:spPr>
          <a:xfrm flipV="1">
            <a:off x="3609474" y="3894927"/>
            <a:ext cx="1197141" cy="1236837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flipV="1">
            <a:off x="1419726" y="3951075"/>
            <a:ext cx="1197141" cy="1236837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7060531" y="4195679"/>
            <a:ext cx="4987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 mudança na entalpia de um sistema pode ser descrita como a quantidade de calor transferida a pressão constante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8946098" y="5537033"/>
                <a:ext cx="1753985" cy="62273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098" y="5537033"/>
                <a:ext cx="1753985" cy="62273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776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3" grpId="0"/>
      <p:bldP spid="6" grpId="0"/>
      <p:bldP spid="17" grpId="0" animBg="1"/>
      <p:bldP spid="18" grpId="0" animBg="1"/>
      <p:bldP spid="22" grpId="0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71537" y="326026"/>
            <a:ext cx="9144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>
                <a:solidFill>
                  <a:srgbClr val="FFC000"/>
                </a:solidFill>
              </a:rPr>
              <a:t>A dependência da entalpia com a temperatura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Sabemos que a energia interna de um sistema aumenta à medida que a temperatura aumenta. Sendo o mesmo valido para a entalpia.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Nós podemos medir uma alteração de entalpia através do monitoramento da energia que tem de ser introduzida no sistema para aumentar a temperatura a uma pressão constante (e.g. sistema em contato com a atmosfera) </a:t>
            </a:r>
          </a:p>
          <a:p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3631" t="53901" r="61190" b="13492"/>
          <a:stretch/>
        </p:blipFill>
        <p:spPr>
          <a:xfrm>
            <a:off x="164917" y="227958"/>
            <a:ext cx="2492682" cy="296442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61403" t="47544" r="24474" b="18927"/>
          <a:stretch/>
        </p:blipFill>
        <p:spPr>
          <a:xfrm>
            <a:off x="164917" y="3336758"/>
            <a:ext cx="2492682" cy="33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71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40105" y="3761876"/>
            <a:ext cx="5534526" cy="267100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0" y="0"/>
            <a:ext cx="5534526" cy="354530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/>
              <p:cNvSpPr/>
              <p:nvPr/>
            </p:nvSpPr>
            <p:spPr>
              <a:xfrm>
                <a:off x="152773" y="566778"/>
                <a:ext cx="22742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73" y="566778"/>
                <a:ext cx="2274264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91541" y="1436548"/>
                <a:ext cx="28457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41" y="1436548"/>
                <a:ext cx="284576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2602054" y="566778"/>
                <a:ext cx="17154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054" y="566778"/>
                <a:ext cx="171546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3182726" y="1452590"/>
                <a:ext cx="21091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726" y="1452590"/>
                <a:ext cx="210916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52773" y="2306318"/>
                <a:ext cx="1702764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pt-BR" sz="32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773" y="2306318"/>
                <a:ext cx="1702764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2185923" y="2299809"/>
                <a:ext cx="1702764" cy="10273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pt-BR" sz="32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923" y="2299809"/>
                <a:ext cx="1702764" cy="10273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/>
          <p:cNvSpPr/>
          <p:nvPr/>
        </p:nvSpPr>
        <p:spPr>
          <a:xfrm>
            <a:off x="5708595" y="326026"/>
            <a:ext cx="63069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>
                <a:solidFill>
                  <a:srgbClr val="FFC000"/>
                </a:solidFill>
              </a:rPr>
              <a:t>A dependência da entalpia com a temperatura</a:t>
            </a:r>
          </a:p>
          <a:p>
            <a:endParaRPr lang="pt-BR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248672" y="4487810"/>
                <a:ext cx="1510966" cy="58477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72" y="4487810"/>
                <a:ext cx="151096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1909025" y="4511874"/>
                <a:ext cx="2213796" cy="58477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025" y="4511874"/>
                <a:ext cx="2213796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213241" y="5249196"/>
                <a:ext cx="1546397" cy="101431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41" y="5249196"/>
                <a:ext cx="1546397" cy="10143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1909025" y="5236180"/>
                <a:ext cx="1702764" cy="102733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pt-BR" sz="32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9025" y="5236180"/>
                <a:ext cx="1702764" cy="10273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ângulo 15"/>
          <p:cNvSpPr/>
          <p:nvPr/>
        </p:nvSpPr>
        <p:spPr>
          <a:xfrm>
            <a:off x="710101" y="2056"/>
            <a:ext cx="4006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Para a </a:t>
            </a:r>
            <a:r>
              <a:rPr lang="pt-BR" sz="2400" b="1" u="sng" dirty="0">
                <a:highlight>
                  <a:srgbClr val="FFFF00"/>
                </a:highlight>
              </a:rPr>
              <a:t>energia interna </a:t>
            </a:r>
            <a:r>
              <a:rPr lang="pt-BR" sz="2400" b="1" dirty="0"/>
              <a:t>temos: 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757070" y="3856775"/>
            <a:ext cx="3166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Para a </a:t>
            </a:r>
            <a:r>
              <a:rPr lang="pt-BR" sz="2400" b="1" u="sng" dirty="0">
                <a:highlight>
                  <a:srgbClr val="FFFF00"/>
                </a:highlight>
              </a:rPr>
              <a:t>Entalpia </a:t>
            </a:r>
            <a:r>
              <a:rPr lang="pt-BR" sz="2400" b="1" dirty="0"/>
              <a:t>temos: 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3"/>
          <a:srcRect l="61403" t="47544" r="24474" b="18927"/>
          <a:stretch/>
        </p:blipFill>
        <p:spPr>
          <a:xfrm>
            <a:off x="5698179" y="1475524"/>
            <a:ext cx="3670409" cy="49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41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783542" y="141143"/>
            <a:ext cx="4253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u="sng" dirty="0">
                <a:solidFill>
                  <a:schemeClr val="bg1"/>
                </a:solidFill>
              </a:rPr>
              <a:t>Relação </a:t>
            </a:r>
            <a:r>
              <a:rPr lang="pt-BR" sz="4000" b="1" u="sng" dirty="0" err="1">
                <a:solidFill>
                  <a:schemeClr val="bg1"/>
                </a:solidFill>
              </a:rPr>
              <a:t>Cp</a:t>
            </a:r>
            <a:r>
              <a:rPr lang="pt-BR" sz="4000" b="1" u="sng" dirty="0">
                <a:solidFill>
                  <a:schemeClr val="bg1"/>
                </a:solidFill>
              </a:rPr>
              <a:t> e </a:t>
            </a:r>
            <a:r>
              <a:rPr lang="pt-BR" sz="4000" b="1" u="sng" dirty="0" err="1">
                <a:solidFill>
                  <a:schemeClr val="bg1"/>
                </a:solidFill>
              </a:rPr>
              <a:t>Cv</a:t>
            </a:r>
            <a:endParaRPr lang="pt-BR" sz="4000" b="1" u="sng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>
                <a:off x="469232" y="721563"/>
                <a:ext cx="2334127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32" y="721563"/>
                <a:ext cx="2334127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469232" y="1730259"/>
                <a:ext cx="1702764" cy="10273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32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32" y="1730259"/>
                <a:ext cx="1702764" cy="10273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2374246" y="1730258"/>
                <a:ext cx="1702764" cy="102733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32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246" y="1730258"/>
                <a:ext cx="1702764" cy="10273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469231" y="3181511"/>
                <a:ext cx="4006516" cy="62273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𝑝𝑉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31" y="3181511"/>
                <a:ext cx="4006516" cy="6227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ângulo 10"/>
              <p:cNvSpPr/>
              <p:nvPr/>
            </p:nvSpPr>
            <p:spPr>
              <a:xfrm>
                <a:off x="469231" y="1730258"/>
                <a:ext cx="1702764" cy="10273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32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31" y="1730258"/>
                <a:ext cx="1702764" cy="10273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4654216" y="3154493"/>
                <a:ext cx="3206416" cy="101111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𝑝𝑉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216" y="3154493"/>
                <a:ext cx="3206416" cy="10111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 12"/>
          <p:cNvSpPr/>
          <p:nvPr/>
        </p:nvSpPr>
        <p:spPr>
          <a:xfrm>
            <a:off x="350531" y="4383930"/>
            <a:ext cx="7686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Para um gás perfeito considerando o seu  volume molar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/>
              <p:cNvSpPr/>
              <p:nvPr/>
            </p:nvSpPr>
            <p:spPr>
              <a:xfrm>
                <a:off x="469231" y="5081653"/>
                <a:ext cx="4006516" cy="101111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31" y="5081653"/>
                <a:ext cx="4006516" cy="10111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ângulo 14"/>
              <p:cNvSpPr/>
              <p:nvPr/>
            </p:nvSpPr>
            <p:spPr>
              <a:xfrm>
                <a:off x="4798595" y="5384903"/>
                <a:ext cx="4006516" cy="62273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95" y="5384903"/>
                <a:ext cx="4006516" cy="6227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75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13912" y="1540185"/>
            <a:ext cx="970087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b="1" dirty="0">
                <a:solidFill>
                  <a:schemeClr val="bg1"/>
                </a:solidFill>
              </a:rPr>
              <a:t>Quando um objecto é </a:t>
            </a:r>
            <a:r>
              <a:rPr lang="pt-PT" sz="3200" b="1" dirty="0">
                <a:solidFill>
                  <a:srgbClr val="FFC000"/>
                </a:solidFill>
              </a:rPr>
              <a:t>aquecido</a:t>
            </a:r>
            <a:r>
              <a:rPr lang="pt-PT" sz="3200" b="1" dirty="0">
                <a:solidFill>
                  <a:schemeClr val="bg1"/>
                </a:solidFill>
              </a:rPr>
              <a:t> ou </a:t>
            </a:r>
            <a:r>
              <a:rPr lang="pt-PT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resfriado</a:t>
            </a:r>
            <a:r>
              <a:rPr lang="pt-PT" sz="3200" b="1" dirty="0">
                <a:solidFill>
                  <a:schemeClr val="bg1"/>
                </a:solidFill>
              </a:rPr>
              <a:t> a quantidade de calor de energia transferida depende de 3 factores: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3200" b="1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PT" sz="3200" b="1" dirty="0">
                <a:solidFill>
                  <a:schemeClr val="bg1"/>
                </a:solidFill>
              </a:rPr>
              <a:t>Quantidade de material. </a:t>
            </a:r>
          </a:p>
          <a:p>
            <a:pPr marL="457200" indent="-457200">
              <a:buFont typeface="+mj-lt"/>
              <a:buAutoNum type="arabicPeriod"/>
            </a:pPr>
            <a:endParaRPr lang="pt-PT" sz="3200" b="1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PT" sz="3200" b="1" dirty="0">
                <a:solidFill>
                  <a:schemeClr val="bg1"/>
                </a:solidFill>
              </a:rPr>
              <a:t>Magnitude da variação de temperatura.</a:t>
            </a:r>
          </a:p>
          <a:p>
            <a:pPr marL="457200" indent="-457200">
              <a:buFont typeface="+mj-lt"/>
              <a:buAutoNum type="arabicPeriod"/>
            </a:pPr>
            <a:endParaRPr lang="pt-PT" sz="3200" b="1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pt-PT" sz="3200" b="1" dirty="0">
                <a:solidFill>
                  <a:schemeClr val="bg1"/>
                </a:solidFill>
              </a:rPr>
              <a:t>A identidade,  incluindo a fase (g, l, </a:t>
            </a:r>
            <a:r>
              <a:rPr lang="pt-PT" sz="3200" b="1" dirty="0" err="1">
                <a:solidFill>
                  <a:schemeClr val="bg1"/>
                </a:solidFill>
              </a:rPr>
              <a:t>aq</a:t>
            </a:r>
            <a:r>
              <a:rPr lang="pt-PT" sz="3200" b="1" dirty="0">
                <a:solidFill>
                  <a:schemeClr val="bg1"/>
                </a:solidFill>
              </a:rPr>
              <a:t>, s) do material que ganha ou perde energia</a:t>
            </a:r>
            <a:endParaRPr lang="pt-PT" sz="3200" dirty="0">
              <a:solidFill>
                <a:schemeClr val="bg1"/>
              </a:solidFill>
            </a:endParaRPr>
          </a:p>
          <a:p>
            <a:r>
              <a:rPr lang="pt-PT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 descr="Resultado de imagem para thermodynam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6" b="33328"/>
          <a:stretch/>
        </p:blipFill>
        <p:spPr bwMode="auto">
          <a:xfrm>
            <a:off x="-1" y="0"/>
            <a:ext cx="4420611" cy="13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3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666430" y="67926"/>
            <a:ext cx="6715125" cy="9286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Calorímetro</a:t>
            </a:r>
            <a:endParaRPr lang="en-CA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1881189" y="928688"/>
            <a:ext cx="55721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</a:rPr>
              <a:t>- Calorímetro à pressão constante:</a:t>
            </a:r>
            <a:endParaRPr lang="en-CA" sz="2800" b="1" baseline="-25000" dirty="0">
              <a:solidFill>
                <a:schemeClr val="bg1"/>
              </a:solidFill>
            </a:endParaRPr>
          </a:p>
        </p:txBody>
      </p:sp>
      <p:sp>
        <p:nvSpPr>
          <p:cNvPr id="28677" name="Subtítulo 2"/>
          <p:cNvSpPr txBox="1">
            <a:spLocks/>
          </p:cNvSpPr>
          <p:nvPr/>
        </p:nvSpPr>
        <p:spPr bwMode="auto">
          <a:xfrm>
            <a:off x="6023993" y="2570040"/>
            <a:ext cx="3820417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3200" b="1" dirty="0">
                <a:solidFill>
                  <a:schemeClr val="bg1"/>
                </a:solidFill>
                <a:latin typeface="Calibri" pitchFamily="34" charset="0"/>
              </a:rPr>
              <a:t>	- </a:t>
            </a:r>
            <a:r>
              <a:rPr lang="pt-BR" altLang="pt-BR" sz="3200" b="1" dirty="0" err="1">
                <a:solidFill>
                  <a:schemeClr val="bg1"/>
                </a:solidFill>
                <a:latin typeface="Calibri" pitchFamily="34" charset="0"/>
              </a:rPr>
              <a:t>q</a:t>
            </a:r>
            <a:r>
              <a:rPr lang="pt-BR" altLang="pt-BR" sz="3200" b="1" baseline="-25000" dirty="0" err="1">
                <a:solidFill>
                  <a:schemeClr val="bg1"/>
                </a:solidFill>
                <a:latin typeface="Calibri" pitchFamily="34" charset="0"/>
              </a:rPr>
              <a:t>sólido</a:t>
            </a:r>
            <a:r>
              <a:rPr lang="pt-BR" altLang="pt-BR" sz="32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3200" b="1" dirty="0">
                <a:solidFill>
                  <a:schemeClr val="bg1"/>
                </a:solidFill>
                <a:latin typeface="Calibri" pitchFamily="34" charset="0"/>
              </a:rPr>
              <a:t>  =  </a:t>
            </a:r>
            <a:r>
              <a:rPr lang="pt-BR" altLang="pt-BR" sz="3200" b="1" dirty="0" err="1">
                <a:solidFill>
                  <a:schemeClr val="bg1"/>
                </a:solidFill>
                <a:latin typeface="Calibri" pitchFamily="34" charset="0"/>
              </a:rPr>
              <a:t>q</a:t>
            </a:r>
            <a:r>
              <a:rPr lang="pt-BR" altLang="pt-BR" sz="3200" b="1" baseline="-25000" dirty="0" err="1">
                <a:solidFill>
                  <a:schemeClr val="bg1"/>
                </a:solidFill>
                <a:latin typeface="Calibri" pitchFamily="34" charset="0"/>
              </a:rPr>
              <a:t>água</a:t>
            </a:r>
            <a:endParaRPr lang="en-CA" altLang="pt-BR" sz="32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678" name="Subtítulo 2"/>
          <p:cNvSpPr txBox="1">
            <a:spLocks/>
          </p:cNvSpPr>
          <p:nvPr/>
        </p:nvSpPr>
        <p:spPr bwMode="auto">
          <a:xfrm>
            <a:off x="4846066" y="3571875"/>
            <a:ext cx="6218486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	- (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</a:rPr>
              <a:t>sólido</a:t>
            </a:r>
            <a:r>
              <a:rPr lang="pt-BR" altLang="pt-BR" sz="24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</a:rPr>
              <a:t>sólido</a:t>
            </a:r>
            <a:r>
              <a:rPr lang="pt-BR" altLang="pt-BR" sz="24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T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</a:rPr>
              <a:t>sólido</a:t>
            </a:r>
            <a:r>
              <a:rPr lang="pt-BR" altLang="pt-BR" sz="24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) =  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</a:rPr>
              <a:t>água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</a:rPr>
              <a:t>m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água</a:t>
            </a:r>
            <a:r>
              <a:rPr lang="pt-BR" altLang="pt-BR" sz="24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T</a:t>
            </a:r>
            <a:r>
              <a:rPr lang="pt-BR" altLang="pt-BR" sz="2400" b="1" baseline="-25000" dirty="0" err="1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água</a:t>
            </a:r>
            <a:r>
              <a:rPr lang="pt-BR" altLang="pt-BR" sz="2400" b="1" baseline="-25000" dirty="0">
                <a:solidFill>
                  <a:schemeClr val="bg1"/>
                </a:solidFill>
                <a:latin typeface="Calibri" pitchFamily="34" charset="0"/>
              </a:rPr>
              <a:t>    </a:t>
            </a:r>
            <a:endParaRPr lang="en-CA" altLang="pt-BR" sz="24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8679" name="Subtítulo 2"/>
          <p:cNvSpPr txBox="1">
            <a:spLocks/>
          </p:cNvSpPr>
          <p:nvPr/>
        </p:nvSpPr>
        <p:spPr bwMode="auto">
          <a:xfrm>
            <a:off x="6672065" y="4509120"/>
            <a:ext cx="291623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sólido</a:t>
            </a:r>
            <a:r>
              <a:rPr lang="pt-BR" altLang="pt-BR" sz="2800" b="1" baseline="-25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 =  X</a:t>
            </a:r>
            <a:endParaRPr lang="en-CA" altLang="pt-BR" sz="28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335222" y="1857375"/>
            <a:ext cx="321716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</a:rPr>
              <a:t>Ex: determinar </a:t>
            </a:r>
            <a:r>
              <a:rPr lang="pt-BR" sz="2800" b="1" dirty="0" err="1">
                <a:solidFill>
                  <a:schemeClr val="bg1"/>
                </a:solidFill>
              </a:rPr>
              <a:t>c</a:t>
            </a:r>
            <a:r>
              <a:rPr lang="pt-BR" sz="2800" b="1" baseline="-25000" dirty="0" err="1">
                <a:solidFill>
                  <a:schemeClr val="bg1"/>
                </a:solidFill>
              </a:rPr>
              <a:t>sólido</a:t>
            </a:r>
            <a:endParaRPr lang="en-CA" sz="2800" b="1" baseline="-25000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559497" y="1692022"/>
            <a:ext cx="3709615" cy="4689306"/>
            <a:chOff x="35496" y="1692022"/>
            <a:chExt cx="3709615" cy="4689306"/>
          </a:xfrm>
        </p:grpSpPr>
        <p:pic>
          <p:nvPicPr>
            <p:cNvPr id="2867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692022"/>
              <a:ext cx="3709615" cy="4689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2411759" y="2636912"/>
              <a:ext cx="133335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dirty="0"/>
                <a:t>termómetro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72008" y="2630346"/>
              <a:ext cx="9716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dirty="0"/>
                <a:t>agitador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2411759" y="3897488"/>
              <a:ext cx="13253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dirty="0"/>
                <a:t>isolamento</a:t>
              </a:r>
            </a:p>
          </p:txBody>
        </p:sp>
        <p:sp>
          <p:nvSpPr>
            <p:cNvPr id="5" name="Rectângulo 4"/>
            <p:cNvSpPr/>
            <p:nvPr/>
          </p:nvSpPr>
          <p:spPr>
            <a:xfrm>
              <a:off x="2396769" y="4266820"/>
              <a:ext cx="1333352" cy="3863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2411760" y="4726885"/>
              <a:ext cx="132539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Água </a:t>
              </a:r>
              <a:r>
                <a:rPr lang="pt-PT" b="1" dirty="0">
                  <a:solidFill>
                    <a:schemeClr val="accent1">
                      <a:lumMod val="75000"/>
                    </a:schemeClr>
                  </a:solidFill>
                </a:rPr>
                <a:t>vizinhança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2382506" y="5518973"/>
              <a:ext cx="132539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/>
                <a:t>Amostra  </a:t>
              </a:r>
              <a:r>
                <a:rPr lang="pt-PT" b="1" dirty="0">
                  <a:solidFill>
                    <a:schemeClr val="accent1">
                      <a:lumMod val="75000"/>
                    </a:schemeClr>
                  </a:solidFill>
                </a:rPr>
                <a:t>sistema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365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8" grpId="0"/>
      <p:bldP spid="28679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063553" y="71439"/>
            <a:ext cx="5707013" cy="9286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Calorímetro de bomba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1881189" y="1059012"/>
            <a:ext cx="807243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</a:rPr>
              <a:t>- Calorímetro à volume constante (maior precisão):</a:t>
            </a:r>
            <a:endParaRPr lang="en-CA" sz="2800" b="1" baseline="-25000" dirty="0">
              <a:solidFill>
                <a:schemeClr val="bg1"/>
              </a:solidFill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1785938"/>
            <a:ext cx="39751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Subtítulo 2"/>
          <p:cNvSpPr txBox="1">
            <a:spLocks/>
          </p:cNvSpPr>
          <p:nvPr/>
        </p:nvSpPr>
        <p:spPr bwMode="auto">
          <a:xfrm>
            <a:off x="6381750" y="2500314"/>
            <a:ext cx="37147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	- q</a:t>
            </a:r>
            <a:r>
              <a:rPr lang="pt-BR" altLang="pt-BR" sz="2800" b="1" baseline="-25000">
                <a:solidFill>
                  <a:schemeClr val="bg1"/>
                </a:solidFill>
                <a:latin typeface="Calibri" pitchFamily="34" charset="0"/>
              </a:rPr>
              <a:t>amostra </a:t>
            </a: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  =  q</a:t>
            </a:r>
            <a:r>
              <a:rPr lang="pt-BR" altLang="pt-BR" sz="2800" b="1" baseline="-25000">
                <a:solidFill>
                  <a:schemeClr val="bg1"/>
                </a:solidFill>
                <a:latin typeface="Calibri" pitchFamily="34" charset="0"/>
              </a:rPr>
              <a:t>calorímetro</a:t>
            </a:r>
            <a:endParaRPr lang="en-CA" altLang="pt-BR" sz="2800" b="1" baseline="-25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26" name="Subtítulo 2"/>
          <p:cNvSpPr txBox="1">
            <a:spLocks/>
          </p:cNvSpPr>
          <p:nvPr/>
        </p:nvSpPr>
        <p:spPr bwMode="auto">
          <a:xfrm>
            <a:off x="2166938" y="5357814"/>
            <a:ext cx="37147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000">
                <a:solidFill>
                  <a:schemeClr val="bg1"/>
                </a:solidFill>
                <a:latin typeface="Calibri" pitchFamily="34" charset="0"/>
              </a:rPr>
              <a:t>	Ex: Capacidade calorífica do calorímetro</a:t>
            </a:r>
            <a:r>
              <a:rPr lang="pt-BR" altLang="pt-BR" sz="2000" baseline="-2500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altLang="pt-BR" sz="2000">
                <a:solidFill>
                  <a:schemeClr val="bg1"/>
                </a:solidFill>
                <a:latin typeface="Calibri" pitchFamily="34" charset="0"/>
              </a:rPr>
              <a:t>  = 8,151 kJ K</a:t>
            </a:r>
            <a:r>
              <a:rPr lang="pt-BR" altLang="pt-BR" sz="2000" baseline="30000">
                <a:solidFill>
                  <a:schemeClr val="bg1"/>
                </a:solidFill>
                <a:latin typeface="Calibri" pitchFamily="34" charset="0"/>
              </a:rPr>
              <a:t>-1</a:t>
            </a:r>
            <a:endParaRPr lang="en-CA" altLang="pt-BR" sz="2000" baseline="300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27" name="Subtítulo 2"/>
          <p:cNvSpPr txBox="1">
            <a:spLocks/>
          </p:cNvSpPr>
          <p:nvPr/>
        </p:nvSpPr>
        <p:spPr bwMode="auto">
          <a:xfrm>
            <a:off x="6270824" y="1693392"/>
            <a:ext cx="3857625" cy="8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400" b="1" dirty="0" err="1">
                <a:solidFill>
                  <a:schemeClr val="bg1"/>
                </a:solidFill>
                <a:latin typeface="Calibri" pitchFamily="34" charset="0"/>
              </a:rPr>
              <a:t>Ex</a:t>
            </a:r>
            <a:r>
              <a:rPr lang="pt-BR" altLang="pt-BR" sz="2400" b="1" dirty="0">
                <a:solidFill>
                  <a:schemeClr val="bg1"/>
                </a:solidFill>
                <a:latin typeface="Calibri" pitchFamily="34" charset="0"/>
              </a:rPr>
              <a:t>: sobremesa cujo rótulo afirma “menos que 10Cal”</a:t>
            </a:r>
            <a:endParaRPr lang="en-CA" altLang="pt-BR" sz="2400" b="1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28" name="Subtítulo 2"/>
          <p:cNvSpPr txBox="1">
            <a:spLocks/>
          </p:cNvSpPr>
          <p:nvPr/>
        </p:nvSpPr>
        <p:spPr bwMode="auto">
          <a:xfrm>
            <a:off x="7248128" y="3286126"/>
            <a:ext cx="244827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400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4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T = 4,937 K</a:t>
            </a:r>
            <a:endParaRPr lang="en-CA" altLang="pt-BR" sz="2400" baseline="30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29" name="Subtítulo 2"/>
          <p:cNvSpPr txBox="1">
            <a:spLocks/>
          </p:cNvSpPr>
          <p:nvPr/>
        </p:nvSpPr>
        <p:spPr bwMode="auto">
          <a:xfrm>
            <a:off x="6453188" y="3929064"/>
            <a:ext cx="42148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400" dirty="0" err="1">
                <a:solidFill>
                  <a:schemeClr val="bg1"/>
                </a:solidFill>
                <a:latin typeface="Calibri" pitchFamily="34" charset="0"/>
              </a:rPr>
              <a:t>q</a:t>
            </a:r>
            <a:r>
              <a:rPr lang="pt-BR" altLang="pt-BR" sz="2400" baseline="-25000" dirty="0" err="1">
                <a:solidFill>
                  <a:schemeClr val="bg1"/>
                </a:solidFill>
                <a:latin typeface="Calibri" pitchFamily="34" charset="0"/>
              </a:rPr>
              <a:t>calorímetro</a:t>
            </a:r>
            <a:r>
              <a:rPr lang="pt-BR" altLang="pt-BR" sz="2400" dirty="0">
                <a:solidFill>
                  <a:schemeClr val="bg1"/>
                </a:solidFill>
                <a:latin typeface="Calibri" pitchFamily="34" charset="0"/>
              </a:rPr>
              <a:t> = Cap. calor. x 4,937 K</a:t>
            </a:r>
            <a:r>
              <a:rPr lang="pt-BR" altLang="pt-BR" sz="2400" baseline="-25000" dirty="0">
                <a:solidFill>
                  <a:schemeClr val="bg1"/>
                </a:solidFill>
                <a:latin typeface="Calibri" pitchFamily="34" charset="0"/>
              </a:rPr>
              <a:t>                                   </a:t>
            </a:r>
            <a:endParaRPr lang="en-CA" altLang="pt-BR" sz="2400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30" name="Subtítulo 2"/>
          <p:cNvSpPr txBox="1">
            <a:spLocks/>
          </p:cNvSpPr>
          <p:nvPr/>
        </p:nvSpPr>
        <p:spPr bwMode="auto">
          <a:xfrm>
            <a:off x="6453188" y="4572000"/>
            <a:ext cx="37147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q</a:t>
            </a:r>
            <a:r>
              <a:rPr lang="pt-BR" altLang="pt-BR" sz="2800" b="1" baseline="-25000" dirty="0" err="1">
                <a:solidFill>
                  <a:schemeClr val="bg1"/>
                </a:solidFill>
                <a:latin typeface="Calibri" pitchFamily="34" charset="0"/>
              </a:rPr>
              <a:t>calorímetro</a:t>
            </a:r>
            <a:r>
              <a:rPr lang="pt-BR" altLang="pt-BR" sz="2800" b="1" dirty="0">
                <a:solidFill>
                  <a:schemeClr val="bg1"/>
                </a:solidFill>
                <a:latin typeface="Calibri" pitchFamily="34" charset="0"/>
              </a:rPr>
              <a:t>  =  40,24 </a:t>
            </a:r>
            <a:r>
              <a:rPr lang="pt-BR" altLang="pt-BR" sz="2800" b="1" dirty="0" err="1">
                <a:solidFill>
                  <a:schemeClr val="bg1"/>
                </a:solidFill>
                <a:latin typeface="Calibri" pitchFamily="34" charset="0"/>
              </a:rPr>
              <a:t>kJ</a:t>
            </a:r>
            <a:endParaRPr lang="en-CA" altLang="pt-BR" sz="28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0731" name="Subtítulo 2"/>
          <p:cNvSpPr txBox="1">
            <a:spLocks/>
          </p:cNvSpPr>
          <p:nvPr/>
        </p:nvSpPr>
        <p:spPr bwMode="auto">
          <a:xfrm>
            <a:off x="6453188" y="5214939"/>
            <a:ext cx="42148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	q</a:t>
            </a:r>
            <a:r>
              <a:rPr lang="pt-BR" altLang="pt-BR" sz="2800" b="1" baseline="-25000">
                <a:solidFill>
                  <a:schemeClr val="bg1"/>
                </a:solidFill>
                <a:latin typeface="Calibri" pitchFamily="34" charset="0"/>
              </a:rPr>
              <a:t>calorímetro</a:t>
            </a:r>
            <a:r>
              <a:rPr lang="pt-BR" altLang="pt-BR" sz="2800" b="1">
                <a:solidFill>
                  <a:schemeClr val="bg1"/>
                </a:solidFill>
                <a:latin typeface="Calibri" pitchFamily="34" charset="0"/>
              </a:rPr>
              <a:t>  =  9,618 kcal</a:t>
            </a:r>
            <a:endParaRPr lang="en-CA" altLang="pt-BR" sz="2800" b="1" baseline="-250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0734" name="Picture 14" descr="http://byebyegordura.com.br/BLOG/wp-content/uploads/2010/08/doce-men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62" y="0"/>
            <a:ext cx="2712343" cy="119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447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27621" y="326026"/>
            <a:ext cx="75879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 err="1">
                <a:solidFill>
                  <a:srgbClr val="FFC000"/>
                </a:solidFill>
              </a:rPr>
              <a:t>Calorimetros</a:t>
            </a:r>
            <a:r>
              <a:rPr lang="pt-BR" sz="2800" b="1" u="sng" dirty="0">
                <a:solidFill>
                  <a:srgbClr val="FFC000"/>
                </a:solidFill>
              </a:rPr>
              <a:t> diferenciais (</a:t>
            </a:r>
            <a:r>
              <a:rPr lang="pt-BR" sz="2800" b="1" u="sng" dirty="0" err="1">
                <a:solidFill>
                  <a:srgbClr val="FFC000"/>
                </a:solidFill>
              </a:rPr>
              <a:t>differential</a:t>
            </a:r>
            <a:r>
              <a:rPr lang="pt-BR" sz="2800" b="1" u="sng" dirty="0">
                <a:solidFill>
                  <a:srgbClr val="FFC000"/>
                </a:solidFill>
              </a:rPr>
              <a:t> </a:t>
            </a:r>
            <a:r>
              <a:rPr lang="pt-BR" sz="2800" b="1" u="sng" dirty="0" err="1">
                <a:solidFill>
                  <a:srgbClr val="FFC000"/>
                </a:solidFill>
              </a:rPr>
              <a:t>Scan</a:t>
            </a:r>
            <a:r>
              <a:rPr lang="pt-BR" sz="2800" b="1" u="sng" dirty="0">
                <a:solidFill>
                  <a:srgbClr val="FFC000"/>
                </a:solidFill>
              </a:rPr>
              <a:t> </a:t>
            </a:r>
            <a:r>
              <a:rPr lang="pt-BR" sz="2800" b="1" u="sng" dirty="0" err="1">
                <a:solidFill>
                  <a:srgbClr val="FFC000"/>
                </a:solidFill>
              </a:rPr>
              <a:t>calorimetry</a:t>
            </a:r>
            <a:r>
              <a:rPr lang="pt-BR" sz="2800" b="1" u="sng" dirty="0">
                <a:solidFill>
                  <a:srgbClr val="FFC000"/>
                </a:solidFill>
              </a:rPr>
              <a:t>) -DSC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O termo diferencial refere-se ao facto de o comportamento da amostra ser medido em relação a um material de referencia e o termo varredura refere-se ao facto de as temperaturas da referencia e da amostra serem continuamente alteradas durante o ensaio. 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O DSC consiste em dois compartimentos eletricamente aquecidos a uma taxa constantes.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 temperatura no tempo t durante um </a:t>
            </a:r>
            <a:r>
              <a:rPr lang="pt-BR" sz="2400" dirty="0" err="1">
                <a:solidFill>
                  <a:schemeClr val="bg1"/>
                </a:solidFill>
              </a:rPr>
              <a:t>scan</a:t>
            </a:r>
            <a:r>
              <a:rPr lang="pt-BR" sz="2400" dirty="0">
                <a:solidFill>
                  <a:schemeClr val="bg1"/>
                </a:solidFill>
              </a:rPr>
              <a:t> linear é da por T=T</a:t>
            </a:r>
            <a:r>
              <a:rPr lang="pt-BR" sz="2400" baseline="-25000" dirty="0">
                <a:solidFill>
                  <a:schemeClr val="bg1"/>
                </a:solidFill>
              </a:rPr>
              <a:t>0</a:t>
            </a:r>
            <a:r>
              <a:rPr lang="pt-BR" sz="2400" dirty="0">
                <a:solidFill>
                  <a:schemeClr val="bg1"/>
                </a:solidFill>
              </a:rPr>
              <a:t> +</a:t>
            </a:r>
            <a:r>
              <a:rPr lang="el-GR" sz="2400" dirty="0">
                <a:solidFill>
                  <a:schemeClr val="bg1"/>
                </a:solidFill>
              </a:rPr>
              <a:t>α</a:t>
            </a:r>
            <a:r>
              <a:rPr lang="pt-BR" sz="2400" dirty="0">
                <a:solidFill>
                  <a:schemeClr val="bg1"/>
                </a:solidFill>
              </a:rPr>
              <a:t>T onde T</a:t>
            </a:r>
            <a:r>
              <a:rPr lang="pt-BR" sz="2400" baseline="-25000" dirty="0">
                <a:solidFill>
                  <a:schemeClr val="bg1"/>
                </a:solidFill>
              </a:rPr>
              <a:t>0</a:t>
            </a:r>
            <a:r>
              <a:rPr lang="pt-BR" sz="2400" dirty="0">
                <a:solidFill>
                  <a:schemeClr val="bg1"/>
                </a:solidFill>
              </a:rPr>
              <a:t> é a temperatura inicial e alfa velocidade à qual é feita o </a:t>
            </a:r>
            <a:r>
              <a:rPr lang="pt-BR" sz="2400" dirty="0" err="1">
                <a:solidFill>
                  <a:schemeClr val="bg1"/>
                </a:solidFill>
              </a:rPr>
              <a:t>Scan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3596" t="61735" r="61842" b="19084"/>
          <a:stretch/>
        </p:blipFill>
        <p:spPr>
          <a:xfrm>
            <a:off x="1308263" y="9477964"/>
            <a:ext cx="2219444" cy="1644528"/>
          </a:xfrm>
          <a:prstGeom prst="rect">
            <a:avLst/>
          </a:prstGeom>
        </p:spPr>
      </p:pic>
      <p:pic>
        <p:nvPicPr>
          <p:cNvPr id="25602" name="Picture 2" descr="Resultado de im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1" y="326026"/>
            <a:ext cx="3920954" cy="24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Resultado de im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1" y="2953964"/>
            <a:ext cx="3309542" cy="38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16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25516" y="326026"/>
            <a:ext cx="839002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 err="1">
                <a:solidFill>
                  <a:srgbClr val="FFC000"/>
                </a:solidFill>
              </a:rPr>
              <a:t>Calorimetros</a:t>
            </a:r>
            <a:r>
              <a:rPr lang="pt-BR" sz="2800" b="1" u="sng" dirty="0">
                <a:solidFill>
                  <a:srgbClr val="FFC000"/>
                </a:solidFill>
              </a:rPr>
              <a:t> diferenciais (</a:t>
            </a:r>
            <a:r>
              <a:rPr lang="pt-BR" sz="2800" b="1" u="sng" dirty="0" err="1">
                <a:solidFill>
                  <a:srgbClr val="FFC000"/>
                </a:solidFill>
              </a:rPr>
              <a:t>differential</a:t>
            </a:r>
            <a:r>
              <a:rPr lang="pt-BR" sz="2800" b="1" u="sng" dirty="0">
                <a:solidFill>
                  <a:srgbClr val="FFC000"/>
                </a:solidFill>
              </a:rPr>
              <a:t> </a:t>
            </a:r>
            <a:r>
              <a:rPr lang="pt-BR" sz="2800" b="1" u="sng" dirty="0" err="1">
                <a:solidFill>
                  <a:srgbClr val="FFC000"/>
                </a:solidFill>
              </a:rPr>
              <a:t>Scan</a:t>
            </a:r>
            <a:r>
              <a:rPr lang="pt-BR" sz="2800" b="1" u="sng" dirty="0">
                <a:solidFill>
                  <a:srgbClr val="FFC000"/>
                </a:solidFill>
              </a:rPr>
              <a:t> </a:t>
            </a:r>
            <a:r>
              <a:rPr lang="pt-BR" sz="2800" b="1" u="sng" dirty="0" err="1">
                <a:solidFill>
                  <a:srgbClr val="FFC000"/>
                </a:solidFill>
              </a:rPr>
              <a:t>calorimetry</a:t>
            </a:r>
            <a:r>
              <a:rPr lang="pt-BR" sz="2800" b="1" u="sng" dirty="0">
                <a:solidFill>
                  <a:srgbClr val="FFC000"/>
                </a:solidFill>
              </a:rPr>
              <a:t>) –DSC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Durante o </a:t>
            </a:r>
            <a:r>
              <a:rPr lang="pt-BR" sz="2400" dirty="0" err="1">
                <a:solidFill>
                  <a:schemeClr val="bg1"/>
                </a:solidFill>
              </a:rPr>
              <a:t>scan</a:t>
            </a:r>
            <a:r>
              <a:rPr lang="pt-BR" sz="2400" dirty="0">
                <a:solidFill>
                  <a:schemeClr val="bg1"/>
                </a:solidFill>
              </a:rPr>
              <a:t> de temperatura quando a amostra sofre uma transição físico ou química vai alterar a temperatura do compartimento.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4" name="Picture 2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1" y="326026"/>
            <a:ext cx="3232068" cy="20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260681" y="2649739"/>
                <a:ext cx="2849106" cy="945131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81" y="2649739"/>
                <a:ext cx="2849106" cy="9451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275700" y="4636570"/>
                <a:ext cx="2903266" cy="94833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𝑝𝑒𝑥𝑡</m:t>
                              </m:r>
                            </m:sub>
                          </m:sSub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𝑝𝑒𝑥𝑡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00" y="4636570"/>
                <a:ext cx="2903266" cy="9483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275700" y="3777258"/>
            <a:ext cx="1661032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T=T</a:t>
            </a:r>
            <a:r>
              <a:rPr lang="pt-BR" sz="3200" baseline="-25000" dirty="0">
                <a:solidFill>
                  <a:schemeClr val="bg1"/>
                </a:solidFill>
              </a:rPr>
              <a:t>0</a:t>
            </a:r>
            <a:r>
              <a:rPr lang="pt-BR" sz="3200" dirty="0">
                <a:solidFill>
                  <a:schemeClr val="bg1"/>
                </a:solidFill>
              </a:rPr>
              <a:t> +</a:t>
            </a:r>
            <a:r>
              <a:rPr lang="el-GR" sz="3200" dirty="0">
                <a:solidFill>
                  <a:schemeClr val="bg1"/>
                </a:solidFill>
              </a:rPr>
              <a:t>α</a:t>
            </a:r>
            <a:r>
              <a:rPr lang="pt-BR" sz="3200" dirty="0">
                <a:solidFill>
                  <a:schemeClr val="bg1"/>
                </a:solidFill>
              </a:rPr>
              <a:t>T</a:t>
            </a:r>
            <a:endParaRPr lang="pt-BR" sz="3200" dirty="0"/>
          </a:p>
        </p:txBody>
      </p:sp>
      <p:sp>
        <p:nvSpPr>
          <p:cNvPr id="8" name="Retângulo 7"/>
          <p:cNvSpPr/>
          <p:nvPr/>
        </p:nvSpPr>
        <p:spPr>
          <a:xfrm>
            <a:off x="2069499" y="3775836"/>
            <a:ext cx="1285929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∆t= </a:t>
            </a:r>
            <a:r>
              <a:rPr lang="el-GR" sz="3200" dirty="0">
                <a:solidFill>
                  <a:schemeClr val="bg1"/>
                </a:solidFill>
              </a:rPr>
              <a:t>α</a:t>
            </a:r>
            <a:r>
              <a:rPr lang="pt-BR" sz="3200" dirty="0">
                <a:solidFill>
                  <a:schemeClr val="bg1"/>
                </a:solidFill>
              </a:rPr>
              <a:t>T</a:t>
            </a:r>
            <a:endParaRPr lang="pt-B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283721" y="5783579"/>
                <a:ext cx="2903266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𝑝𝑒𝑥𝑡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21" y="5783579"/>
                <a:ext cx="2903266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3625515" y="3033342"/>
            <a:ext cx="82224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Por exemplo, para um </a:t>
            </a:r>
            <a:r>
              <a:rPr lang="pt-BR" sz="2400" b="1" u="sng" dirty="0">
                <a:solidFill>
                  <a:srgbClr val="FFC000"/>
                </a:solidFill>
              </a:rPr>
              <a:t>processo endotérmico</a:t>
            </a:r>
            <a:r>
              <a:rPr lang="pt-BR" sz="2400" b="1" u="sng" dirty="0">
                <a:solidFill>
                  <a:schemeClr val="bg1"/>
                </a:solidFill>
              </a:rPr>
              <a:t>  </a:t>
            </a:r>
            <a:r>
              <a:rPr lang="pt-BR" sz="2400" dirty="0">
                <a:solidFill>
                  <a:schemeClr val="bg1"/>
                </a:solidFill>
              </a:rPr>
              <a:t>a temperatura da amostra baixa em relação à da amostra então o compartimento da amostra terá de </a:t>
            </a:r>
            <a:r>
              <a:rPr lang="pt-BR" sz="2400" dirty="0" err="1">
                <a:solidFill>
                  <a:schemeClr val="bg1"/>
                </a:solidFill>
              </a:rPr>
              <a:t>de</a:t>
            </a:r>
            <a:r>
              <a:rPr lang="pt-BR" sz="2400" dirty="0">
                <a:solidFill>
                  <a:schemeClr val="bg1"/>
                </a:solidFill>
              </a:rPr>
              <a:t> ser aquecido ficar com a mesma temperatura da amostra.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/>
              <p:cNvSpPr/>
              <p:nvPr/>
            </p:nvSpPr>
            <p:spPr>
              <a:xfrm>
                <a:off x="3586630" y="4669432"/>
                <a:ext cx="7986758" cy="859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solidFill>
                      <a:schemeClr val="bg1"/>
                    </a:solidFill>
                  </a:rPr>
                  <a:t>Este excesso térmico é dado por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𝑝𝑒𝑥𝑡</m:t>
                        </m:r>
                      </m:sub>
                    </m:sSub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e irá depender da capacidade calorifica da amostra.</a:t>
                </a:r>
              </a:p>
            </p:txBody>
          </p:sp>
        </mc:Choice>
        <mc:Fallback xmlns=""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630" y="4669432"/>
                <a:ext cx="7986758" cy="859531"/>
              </a:xfrm>
              <a:prstGeom prst="rect">
                <a:avLst/>
              </a:prstGeom>
              <a:blipFill>
                <a:blip r:embed="rId7"/>
                <a:stretch>
                  <a:fillRect l="-1144" t="-4965" b="-148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tângulo 10"/>
          <p:cNvSpPr/>
          <p:nvPr/>
        </p:nvSpPr>
        <p:spPr>
          <a:xfrm>
            <a:off x="3625515" y="5644406"/>
            <a:ext cx="7908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 calor fornecido pode ser dado através do excesso de potencia fornecida para equalizar ambos os compartimentos  </a:t>
            </a:r>
          </a:p>
        </p:txBody>
      </p:sp>
    </p:spTree>
    <p:extLst>
      <p:ext uri="{BB962C8B-B14F-4D97-AF65-F5344CB8AC3E}">
        <p14:creationId xmlns:p14="http://schemas.microsoft.com/office/powerpoint/2010/main" val="408511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 animBg="1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625516" y="326026"/>
            <a:ext cx="839002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 err="1">
                <a:solidFill>
                  <a:srgbClr val="FFC000"/>
                </a:solidFill>
              </a:rPr>
              <a:t>Calorimetros</a:t>
            </a:r>
            <a:r>
              <a:rPr lang="pt-BR" sz="2800" b="1" u="sng" dirty="0">
                <a:solidFill>
                  <a:srgbClr val="FFC000"/>
                </a:solidFill>
              </a:rPr>
              <a:t> diferenciais (</a:t>
            </a:r>
            <a:r>
              <a:rPr lang="pt-BR" sz="2800" b="1" u="sng" dirty="0" err="1">
                <a:solidFill>
                  <a:srgbClr val="FFC000"/>
                </a:solidFill>
              </a:rPr>
              <a:t>differential</a:t>
            </a:r>
            <a:r>
              <a:rPr lang="pt-BR" sz="2800" b="1" u="sng" dirty="0">
                <a:solidFill>
                  <a:srgbClr val="FFC000"/>
                </a:solidFill>
              </a:rPr>
              <a:t> </a:t>
            </a:r>
            <a:r>
              <a:rPr lang="pt-BR" sz="2800" b="1" u="sng" dirty="0" err="1">
                <a:solidFill>
                  <a:srgbClr val="FFC000"/>
                </a:solidFill>
              </a:rPr>
              <a:t>Scan</a:t>
            </a:r>
            <a:r>
              <a:rPr lang="pt-BR" sz="2800" b="1" u="sng" dirty="0">
                <a:solidFill>
                  <a:srgbClr val="FFC000"/>
                </a:solidFill>
              </a:rPr>
              <a:t> </a:t>
            </a:r>
            <a:r>
              <a:rPr lang="pt-BR" sz="2800" b="1" u="sng" dirty="0" err="1">
                <a:solidFill>
                  <a:srgbClr val="FFC000"/>
                </a:solidFill>
              </a:rPr>
              <a:t>calorimetry</a:t>
            </a:r>
            <a:r>
              <a:rPr lang="pt-BR" sz="2800" b="1" u="sng" dirty="0">
                <a:solidFill>
                  <a:srgbClr val="FFC000"/>
                </a:solidFill>
              </a:rPr>
              <a:t>) –DSC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4" name="Picture 2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1" y="326027"/>
            <a:ext cx="2925897" cy="18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Resultado de im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3" y="2373146"/>
            <a:ext cx="2900465" cy="195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Resultado de im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3" y="4538831"/>
            <a:ext cx="2906433" cy="218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3738654" y="5031641"/>
                <a:ext cx="3529263" cy="1196481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𝑝𝑒𝑥𝑡</m:t>
                              </m:r>
                            </m:sub>
                          </m:s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𝑑𝑇</m:t>
                          </m:r>
                        </m:e>
                      </m:nary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654" y="5031641"/>
                <a:ext cx="3529263" cy="11964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3913505" y="2018797"/>
            <a:ext cx="78953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resultado desta técnica é um termograma – consiste em um gráfico </a:t>
            </a:r>
            <a:r>
              <a:rPr lang="pt-BR" sz="2800" dirty="0" err="1">
                <a:solidFill>
                  <a:schemeClr val="bg1"/>
                </a:solidFill>
              </a:rPr>
              <a:t>P</a:t>
            </a:r>
            <a:r>
              <a:rPr lang="pt-BR" sz="2800" baseline="-25000" dirty="0" err="1">
                <a:solidFill>
                  <a:schemeClr val="bg1"/>
                </a:solidFill>
              </a:rPr>
              <a:t>pext</a:t>
            </a:r>
            <a:r>
              <a:rPr lang="pt-BR" sz="2800" dirty="0">
                <a:solidFill>
                  <a:schemeClr val="bg1"/>
                </a:solidFill>
              </a:rPr>
              <a:t> ou C</a:t>
            </a:r>
            <a:r>
              <a:rPr lang="pt-BR" sz="2800" baseline="-25000" dirty="0">
                <a:solidFill>
                  <a:schemeClr val="bg1"/>
                </a:solidFill>
              </a:rPr>
              <a:t>pext</a:t>
            </a:r>
            <a:r>
              <a:rPr lang="pt-BR" sz="2800" dirty="0">
                <a:solidFill>
                  <a:schemeClr val="bg1"/>
                </a:solidFill>
              </a:rPr>
              <a:t> em função da temperatura.  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A entalpia associada à transição é dada pela área do pico isto é: </a:t>
            </a:r>
          </a:p>
        </p:txBody>
      </p:sp>
    </p:spTree>
    <p:extLst>
      <p:ext uri="{BB962C8B-B14F-4D97-AF65-F5344CB8AC3E}">
        <p14:creationId xmlns:p14="http://schemas.microsoft.com/office/powerpoint/2010/main" val="190102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esultado de imagem para dsc pharmaceutical analys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0" t="27002" r="12496" b="2781"/>
          <a:stretch/>
        </p:blipFill>
        <p:spPr bwMode="auto">
          <a:xfrm>
            <a:off x="3635756" y="1522913"/>
            <a:ext cx="7808518" cy="41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1" y="326027"/>
            <a:ext cx="2925897" cy="183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sultado de im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3" y="2373146"/>
            <a:ext cx="2900465" cy="195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3" y="4538831"/>
            <a:ext cx="2906433" cy="218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635756" y="453008"/>
            <a:ext cx="3899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DSC Polimorfismos </a:t>
            </a:r>
          </a:p>
        </p:txBody>
      </p:sp>
    </p:spTree>
    <p:extLst>
      <p:ext uri="{BB962C8B-B14F-4D97-AF65-F5344CB8AC3E}">
        <p14:creationId xmlns:p14="http://schemas.microsoft.com/office/powerpoint/2010/main" val="906090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7720" t="27115" r="21667" b="44503"/>
          <a:stretch/>
        </p:blipFill>
        <p:spPr>
          <a:xfrm>
            <a:off x="192505" y="1283367"/>
            <a:ext cx="6208295" cy="1635181"/>
          </a:xfrm>
          <a:prstGeom prst="rect">
            <a:avLst/>
          </a:prstGeom>
        </p:spPr>
      </p:pic>
      <p:pic>
        <p:nvPicPr>
          <p:cNvPr id="41988" name="Picture 4" descr="Molecules 20 13814 g007 1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3102141"/>
            <a:ext cx="6208295" cy="31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Molecules 20 13814 g002 1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628" y="3076682"/>
            <a:ext cx="5000645" cy="320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635756" y="453008"/>
            <a:ext cx="3899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DSC Polimorfismos </a:t>
            </a:r>
          </a:p>
        </p:txBody>
      </p:sp>
    </p:spTree>
    <p:extLst>
      <p:ext uri="{BB962C8B-B14F-4D97-AF65-F5344CB8AC3E}">
        <p14:creationId xmlns:p14="http://schemas.microsoft.com/office/powerpoint/2010/main" val="811951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76544"/>
            <a:ext cx="5702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Entalpia e transições de fase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7193" t="32105" r="40000" b="22047"/>
          <a:stretch/>
        </p:blipFill>
        <p:spPr>
          <a:xfrm>
            <a:off x="0" y="1267326"/>
            <a:ext cx="6411039" cy="503969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577264" y="1267326"/>
            <a:ext cx="53420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Estas transições de fase requerem ou libertam calor. Por exemplo a vaporização é um processo endotérmico visto ser necessário  fornecer calor ao sistema para que estes passe do estado líquido para o estado gasoso.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Esta energia é denominada de entalpia de vaporização padrão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6577264" y="3625515"/>
                <a:ext cx="1657373" cy="63267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sSup>
                        <m:sSup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264" y="3625515"/>
                <a:ext cx="1657373" cy="632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6946233" y="4585052"/>
            <a:ext cx="49730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É  a energia necessária  para vaporizar um mol de qualquer  substancia à pressão de 1 bar e a 25ºC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No caso da água é de 44 KJ/mol 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b="1" dirty="0">
                <a:highlight>
                  <a:srgbClr val="FFFF00"/>
                </a:highlight>
              </a:rPr>
              <a:t>Como é por mol – atenção aos coeficientes estequiométricos </a:t>
            </a:r>
          </a:p>
        </p:txBody>
      </p:sp>
    </p:spTree>
    <p:extLst>
      <p:ext uri="{BB962C8B-B14F-4D97-AF65-F5344CB8AC3E}">
        <p14:creationId xmlns:p14="http://schemas.microsoft.com/office/powerpoint/2010/main" val="13428918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76544"/>
            <a:ext cx="5702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Entalpia e transições de fase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7193" t="32105" r="40000" b="22047"/>
          <a:stretch/>
        </p:blipFill>
        <p:spPr>
          <a:xfrm>
            <a:off x="0" y="1267326"/>
            <a:ext cx="6411039" cy="5039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6689558" y="1267326"/>
                <a:ext cx="1657373" cy="63414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𝑓𝑢𝑠</m:t>
                          </m:r>
                        </m:sub>
                      </m:sSub>
                      <m:sSup>
                        <m:sSup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558" y="1267326"/>
                <a:ext cx="1657373" cy="6341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6689558" y="2194779"/>
            <a:ext cx="5213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A entalpia de fusão da água é bastante menor que a entalpia que a  sua entalpia de vaporização. </a:t>
            </a:r>
          </a:p>
          <a:p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43010" name="Picture 2" descr="Resultado de im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244" y="3518218"/>
            <a:ext cx="4140823" cy="31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339443" y="-954604"/>
            <a:ext cx="527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 inverso da vaporização é </a:t>
            </a:r>
            <a:r>
              <a:rPr lang="pt-BR" b="1" dirty="0" err="1">
                <a:solidFill>
                  <a:schemeClr val="bg1"/>
                </a:solidFill>
              </a:rPr>
              <a:t>condensção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 o inverso da </a:t>
            </a:r>
          </a:p>
        </p:txBody>
      </p:sp>
    </p:spTree>
    <p:extLst>
      <p:ext uri="{BB962C8B-B14F-4D97-AF65-F5344CB8AC3E}">
        <p14:creationId xmlns:p14="http://schemas.microsoft.com/office/powerpoint/2010/main" val="274929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76544"/>
            <a:ext cx="5702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Entalpia e transições de fase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7193" t="32105" r="40000" b="22047"/>
          <a:stretch/>
        </p:blipFill>
        <p:spPr>
          <a:xfrm>
            <a:off x="0" y="1267326"/>
            <a:ext cx="6411039" cy="5039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6689558" y="1267326"/>
                <a:ext cx="1657373" cy="63414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𝑓𝑢𝑠</m:t>
                          </m:r>
                        </m:sub>
                      </m:sSub>
                      <m:sSup>
                        <m:sSup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558" y="1267326"/>
                <a:ext cx="1657373" cy="6341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6689558" y="2194779"/>
            <a:ext cx="5213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A entalpia de fusão da água é bastante menor que a entalpia que a  sua entalpia de vaporização. </a:t>
            </a:r>
          </a:p>
          <a:p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43010" name="Picture 2" descr="Resultado de imag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244" y="3518218"/>
            <a:ext cx="4140823" cy="31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339443" y="-954604"/>
            <a:ext cx="5277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 inverso da vaporização é </a:t>
            </a:r>
            <a:r>
              <a:rPr lang="pt-BR" b="1" dirty="0" err="1">
                <a:solidFill>
                  <a:schemeClr val="bg1"/>
                </a:solidFill>
              </a:rPr>
              <a:t>condensção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 o inverso da </a:t>
            </a:r>
          </a:p>
        </p:txBody>
      </p:sp>
    </p:spTree>
    <p:extLst>
      <p:ext uri="{BB962C8B-B14F-4D97-AF65-F5344CB8AC3E}">
        <p14:creationId xmlns:p14="http://schemas.microsoft.com/office/powerpoint/2010/main" val="376800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ruz 9"/>
          <p:cNvSpPr/>
          <p:nvPr/>
        </p:nvSpPr>
        <p:spPr>
          <a:xfrm>
            <a:off x="-21266" y="1949656"/>
            <a:ext cx="3636334" cy="2613480"/>
          </a:xfrm>
          <a:prstGeom prst="plus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2312174" y="3428519"/>
            <a:ext cx="355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ENERGIA </a:t>
            </a:r>
          </a:p>
        </p:txBody>
      </p:sp>
      <p:pic>
        <p:nvPicPr>
          <p:cNvPr id="3" name="Picture 2" descr="Resultado de imagem para thermodynam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6" b="33328"/>
          <a:stretch/>
        </p:blipFill>
        <p:spPr bwMode="auto">
          <a:xfrm>
            <a:off x="0" y="0"/>
            <a:ext cx="4420611" cy="13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871556" y="2275365"/>
            <a:ext cx="704551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500" dirty="0">
                <a:solidFill>
                  <a:schemeClr val="bg1"/>
                </a:solidFill>
              </a:rPr>
              <a:t>TRABALHO </a:t>
            </a:r>
            <a:endParaRPr lang="pt-BR" sz="11500" dirty="0"/>
          </a:p>
        </p:txBody>
      </p:sp>
      <p:sp>
        <p:nvSpPr>
          <p:cNvPr id="5" name="Seta: Curva para Cima 4"/>
          <p:cNvSpPr/>
          <p:nvPr/>
        </p:nvSpPr>
        <p:spPr>
          <a:xfrm>
            <a:off x="3199552" y="4022972"/>
            <a:ext cx="4239377" cy="21931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237558" y="4371751"/>
            <a:ext cx="20543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err="1">
                <a:solidFill>
                  <a:schemeClr val="bg1"/>
                </a:solidFill>
              </a:rPr>
              <a:t>Capcidade</a:t>
            </a:r>
            <a:r>
              <a:rPr lang="pt-BR" sz="2800" dirty="0">
                <a:solidFill>
                  <a:schemeClr val="bg1"/>
                </a:solidFill>
              </a:rPr>
              <a:t> de </a:t>
            </a:r>
            <a:r>
              <a:rPr lang="pt-BR" sz="2800" dirty="0" err="1">
                <a:solidFill>
                  <a:schemeClr val="bg1"/>
                </a:solidFill>
              </a:rPr>
              <a:t>efectuar</a:t>
            </a:r>
            <a:r>
              <a:rPr lang="pt-BR" sz="2800" dirty="0">
                <a:solidFill>
                  <a:schemeClr val="bg1"/>
                </a:solidFill>
              </a:rPr>
              <a:t>...</a:t>
            </a:r>
            <a:endParaRPr lang="pt-BR" sz="2800" dirty="0"/>
          </a:p>
        </p:txBody>
      </p:sp>
      <p:sp>
        <p:nvSpPr>
          <p:cNvPr id="9" name="Retângulo 8"/>
          <p:cNvSpPr/>
          <p:nvPr/>
        </p:nvSpPr>
        <p:spPr>
          <a:xfrm>
            <a:off x="-3540477" y="3577709"/>
            <a:ext cx="1937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CALOR TRABALHO 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39882" y="2843915"/>
            <a:ext cx="214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SISTEMA</a:t>
            </a:r>
          </a:p>
        </p:txBody>
      </p:sp>
    </p:spTree>
    <p:extLst>
      <p:ext uri="{BB962C8B-B14F-4D97-AF65-F5344CB8AC3E}">
        <p14:creationId xmlns:p14="http://schemas.microsoft.com/office/powerpoint/2010/main" val="490507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78" y="391110"/>
            <a:ext cx="4721225" cy="50128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tângulo 2"/>
          <p:cNvSpPr/>
          <p:nvPr/>
        </p:nvSpPr>
        <p:spPr>
          <a:xfrm>
            <a:off x="411292" y="276544"/>
            <a:ext cx="5702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Entalpia e transições de fase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7193" t="32105" r="40000" b="22047"/>
          <a:stretch/>
        </p:blipFill>
        <p:spPr>
          <a:xfrm>
            <a:off x="0" y="1267326"/>
            <a:ext cx="6411039" cy="5039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 rot="20215532">
                <a:off x="8938202" y="4374793"/>
                <a:ext cx="1083253" cy="43095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𝑓𝑢𝑠</m:t>
                          </m:r>
                        </m:sub>
                      </m:sSub>
                      <m:sSup>
                        <m:sSup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15532">
                <a:off x="8938202" y="4374793"/>
                <a:ext cx="1083253" cy="4309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 rot="2040452">
                <a:off x="8951711" y="2201375"/>
                <a:ext cx="1083253" cy="42999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sSup>
                        <m:sSup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0452">
                <a:off x="8951711" y="2201375"/>
                <a:ext cx="1083253" cy="4299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 rot="16200000">
                <a:off x="7887444" y="3367995"/>
                <a:ext cx="1083253" cy="40011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𝑠𝑢𝑏</m:t>
                          </m:r>
                        </m:sub>
                      </m:sSub>
                      <m:sSup>
                        <m:sSup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887444" y="3367995"/>
                <a:ext cx="108325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363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76544"/>
            <a:ext cx="5702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Entalpia e transições de fase </a:t>
            </a:r>
          </a:p>
        </p:txBody>
      </p:sp>
      <p:pic>
        <p:nvPicPr>
          <p:cNvPr id="3" name="Picture 2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78" y="391110"/>
            <a:ext cx="4721225" cy="5012832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ângulo 3"/>
              <p:cNvSpPr/>
              <p:nvPr/>
            </p:nvSpPr>
            <p:spPr>
              <a:xfrm rot="20215532">
                <a:off x="8938202" y="4374793"/>
                <a:ext cx="1083253" cy="430952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𝑓𝑢𝑠</m:t>
                          </m:r>
                        </m:sub>
                      </m:sSub>
                      <m:sSup>
                        <m:sSup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15532">
                <a:off x="8938202" y="4374793"/>
                <a:ext cx="1083253" cy="4309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 rot="2040452">
                <a:off x="8951711" y="2201375"/>
                <a:ext cx="1083253" cy="42999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sSup>
                        <m:sSup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0452">
                <a:off x="8951711" y="2201375"/>
                <a:ext cx="1083253" cy="4299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 rot="16200000">
                <a:off x="7887444" y="3367995"/>
                <a:ext cx="1083253" cy="40011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𝑠𝑢𝑏</m:t>
                          </m:r>
                        </m:sub>
                      </m:sSub>
                      <m:sSup>
                        <m:sSup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887444" y="3367995"/>
                <a:ext cx="1083253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/>
          <a:srcRect l="61663" t="22125" r="24386" b="57397"/>
          <a:stretch/>
        </p:blipFill>
        <p:spPr>
          <a:xfrm>
            <a:off x="411291" y="1088638"/>
            <a:ext cx="3150055" cy="260105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6"/>
          <a:srcRect l="61663" t="58722" r="24386" b="20644"/>
          <a:stretch/>
        </p:blipFill>
        <p:spPr>
          <a:xfrm>
            <a:off x="3702071" y="1072583"/>
            <a:ext cx="3150055" cy="2620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395248" y="4273195"/>
                <a:ext cx="6053677" cy="634148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𝑠𝑢𝑏</m:t>
                          </m:r>
                        </m:sub>
                      </m:sSub>
                      <m:sSup>
                        <m:sSup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𝑓𝑢𝑠</m:t>
                          </m:r>
                        </m:sub>
                      </m:sSub>
                      <m:sSup>
                        <m:sSup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𝑣𝑎𝑝</m:t>
                          </m:r>
                        </m:sub>
                      </m:sSub>
                      <m:sSup>
                        <m:sSup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248" y="4273195"/>
                <a:ext cx="6053677" cy="6341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/>
          <p:cNvSpPr/>
          <p:nvPr/>
        </p:nvSpPr>
        <p:spPr>
          <a:xfrm>
            <a:off x="6689558" y="1267326"/>
            <a:ext cx="1657373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97060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11292" y="276544"/>
            <a:ext cx="39724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Entalpia de ligação 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38772" t="37251" r="27895" b="26413"/>
          <a:stretch/>
        </p:blipFill>
        <p:spPr>
          <a:xfrm>
            <a:off x="411292" y="1187115"/>
            <a:ext cx="6096001" cy="373781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689558" y="2194779"/>
            <a:ext cx="52136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A energia necessária para quebrar uma ligação é dada pela entalpia de ligação. São sempre valores positivos então a  dissociação de uma ligação é sempre um processo endotérmico.</a:t>
            </a:r>
          </a:p>
          <a:p>
            <a:endParaRPr lang="pt-B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16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095625" y="0"/>
            <a:ext cx="6286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Energia de ligação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95563" y="1214439"/>
            <a:ext cx="7143750" cy="790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t-BR" sz="2800" b="1" dirty="0">
                <a:solidFill>
                  <a:srgbClr val="FFC000"/>
                </a:solidFill>
              </a:rPr>
              <a:t>“variação de entalpia (condições padrão) na quebra de ligação de um mol de gás”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1952626" y="2286001"/>
            <a:ext cx="821531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</a:rPr>
              <a:t>- Quebra de ligação: sempre positiva (endotérmica) </a:t>
            </a:r>
            <a:endParaRPr lang="en-CA" sz="2800" b="1" baseline="-250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166938" y="3143251"/>
            <a:ext cx="7904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pt-PT"/>
            </a:defPPr>
            <a:lvl1pPr marL="342900" indent="-342900">
              <a:spcBef>
                <a:spcPct val="20000"/>
              </a:spcBef>
              <a:buFont typeface="Arial" charset="0"/>
              <a:buNone/>
              <a:defRPr sz="2800" b="1">
                <a:solidFill>
                  <a:schemeClr val="bg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pt-BR" dirty="0"/>
              <a:t>A-B(g)   </a:t>
            </a:r>
            <a:r>
              <a:rPr lang="pt-BR" dirty="0">
                <a:sym typeface="Symbol"/>
              </a:rPr>
              <a:t>   A(g) + B(g)                Hr0   &gt;  0 (sempre) </a:t>
            </a:r>
            <a:endParaRPr lang="en-CA" dirty="0"/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1952625" y="4048126"/>
            <a:ext cx="85725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t-BR" sz="2800" b="1" dirty="0">
                <a:solidFill>
                  <a:schemeClr val="bg1"/>
                </a:solidFill>
              </a:rPr>
              <a:t>- Formação de ligação: sempre negativa (exotérmica) </a:t>
            </a:r>
            <a:endParaRPr lang="en-CA" sz="2800" b="1" baseline="-25000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66939" y="4905376"/>
            <a:ext cx="749458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dirty="0">
                <a:solidFill>
                  <a:schemeClr val="bg1"/>
                </a:solidFill>
              </a:rPr>
              <a:t>A(g) + B(g) </a:t>
            </a:r>
            <a:r>
              <a:rPr lang="pt-BR" sz="2800" dirty="0">
                <a:solidFill>
                  <a:schemeClr val="bg1"/>
                </a:solidFill>
                <a:sym typeface="Symbol"/>
              </a:rPr>
              <a:t>   A-B(g)                H</a:t>
            </a:r>
            <a:r>
              <a:rPr lang="pt-BR" sz="2800" baseline="-25000" dirty="0">
                <a:solidFill>
                  <a:schemeClr val="bg1"/>
                </a:solidFill>
                <a:sym typeface="Symbol"/>
              </a:rPr>
              <a:t>r</a:t>
            </a:r>
            <a:r>
              <a:rPr lang="pt-BR" sz="2800" baseline="30000" dirty="0">
                <a:solidFill>
                  <a:schemeClr val="bg1"/>
                </a:solidFill>
                <a:sym typeface="Symbol"/>
              </a:rPr>
              <a:t>0</a:t>
            </a:r>
            <a:r>
              <a:rPr lang="pt-BR" sz="2800" dirty="0">
                <a:solidFill>
                  <a:schemeClr val="bg1"/>
                </a:solidFill>
                <a:sym typeface="Symbol"/>
              </a:rPr>
              <a:t>   &lt;  0 (sempre) </a:t>
            </a:r>
            <a:endParaRPr lang="en-CA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50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063552" y="0"/>
            <a:ext cx="8280920" cy="928688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Variação de Entalpia Padrão de Reação (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</a:t>
            </a:r>
            <a:r>
              <a:rPr lang="pt-BR" sz="36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r</a:t>
            </a:r>
            <a:r>
              <a:rPr lang="pt-B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</a:t>
            </a:r>
            <a:r>
              <a:rPr lang="pt-BR" sz="3600" b="1" baseline="30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631505" y="980728"/>
            <a:ext cx="8985171" cy="576064"/>
            <a:chOff x="107504" y="1124744"/>
            <a:chExt cx="8985171" cy="576064"/>
          </a:xfrm>
        </p:grpSpPr>
        <p:pic>
          <p:nvPicPr>
            <p:cNvPr id="21515" name="Picture 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78"/>
            <a:stretch/>
          </p:blipFill>
          <p:spPr bwMode="auto">
            <a:xfrm>
              <a:off x="107504" y="1124744"/>
              <a:ext cx="8985171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ângulo 2"/>
            <p:cNvSpPr/>
            <p:nvPr/>
          </p:nvSpPr>
          <p:spPr>
            <a:xfrm>
              <a:off x="5887394" y="1239143"/>
              <a:ext cx="2952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</a:t>
              </a:r>
              <a:endParaRPr lang="pt-BR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Subtítulo 2"/>
          <p:cNvSpPr txBox="1">
            <a:spLocks/>
          </p:cNvSpPr>
          <p:nvPr/>
        </p:nvSpPr>
        <p:spPr bwMode="auto">
          <a:xfrm>
            <a:off x="2135560" y="1844824"/>
            <a:ext cx="8208912" cy="1944216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Arial" charset="0"/>
              <a:buNone/>
              <a:defRPr/>
            </a:pP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Estado padrão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 de um elemento ou composto, é definido como a forma mais estável de uma substância à pressão de </a:t>
            </a:r>
            <a:r>
              <a:rPr lang="pt-BR" sz="2800" b="1" dirty="0">
                <a:solidFill>
                  <a:schemeClr val="bg1"/>
                </a:solidFill>
                <a:latin typeface="Calibri" pitchFamily="34" charset="0"/>
              </a:rPr>
              <a:t>1 bar 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pt-BR" sz="2800" dirty="0" err="1">
                <a:solidFill>
                  <a:schemeClr val="bg1"/>
                </a:solidFill>
                <a:latin typeface="Calibri" pitchFamily="34" charset="0"/>
              </a:rPr>
              <a:t>Obs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: normalmente os valores reportados são em 25</a:t>
            </a:r>
            <a:r>
              <a:rPr lang="pt-BR" sz="2800" baseline="30000" dirty="0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pt-BR" sz="2800" dirty="0">
                <a:solidFill>
                  <a:schemeClr val="bg1"/>
                </a:solidFill>
                <a:latin typeface="Calibri" pitchFamily="34" charset="0"/>
              </a:rPr>
              <a:t>C) </a:t>
            </a:r>
            <a:endParaRPr lang="en-CA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328248" y="3388930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1 bar </a:t>
            </a:r>
            <a:r>
              <a:rPr lang="pt-BR" sz="2000" dirty="0">
                <a:solidFill>
                  <a:schemeClr val="bg1"/>
                </a:solidFill>
                <a:sym typeface="Symbol"/>
              </a:rPr>
              <a:t> 0.987 </a:t>
            </a:r>
            <a:r>
              <a:rPr lang="pt-BR" sz="2000" dirty="0" err="1">
                <a:solidFill>
                  <a:schemeClr val="bg1"/>
                </a:solidFill>
                <a:sym typeface="Symbol"/>
              </a:rPr>
              <a:t>atm</a:t>
            </a:r>
            <a:r>
              <a:rPr lang="pt-BR" sz="20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52" y="4077072"/>
            <a:ext cx="8534612" cy="5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26" y="5013177"/>
            <a:ext cx="8439338" cy="41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42" y="5791926"/>
            <a:ext cx="8295322" cy="44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e 5"/>
          <p:cNvSpPr/>
          <p:nvPr/>
        </p:nvSpPr>
        <p:spPr>
          <a:xfrm>
            <a:off x="5591945" y="5733256"/>
            <a:ext cx="532859" cy="5894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688554" y="1988840"/>
            <a:ext cx="7143750" cy="446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t-BR" sz="2800" b="1" dirty="0">
                <a:solidFill>
                  <a:schemeClr val="bg1"/>
                </a:solidFill>
              </a:rPr>
              <a:t>Ex: oxidação de enxofre a </a:t>
            </a:r>
            <a:r>
              <a:rPr lang="pt-BR" sz="2800" b="1" dirty="0" err="1">
                <a:solidFill>
                  <a:schemeClr val="bg1"/>
                </a:solidFill>
              </a:rPr>
              <a:t>trióxido</a:t>
            </a:r>
            <a:r>
              <a:rPr lang="pt-BR" sz="2800" b="1" dirty="0">
                <a:solidFill>
                  <a:schemeClr val="bg1"/>
                </a:solidFill>
              </a:rPr>
              <a:t> de enxofre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681214"/>
            <a:ext cx="8507673" cy="1395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4387568"/>
            <a:ext cx="8872973" cy="156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952626" y="0"/>
            <a:ext cx="8143875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Lei de </a:t>
            </a:r>
            <a:r>
              <a:rPr lang="pt-BR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Hess</a:t>
            </a:r>
            <a:endParaRPr lang="en-CA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6131992"/>
            <a:ext cx="8800527" cy="537369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595563" y="908721"/>
            <a:ext cx="7143750" cy="7903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t-BR" sz="2800" b="1" i="1" dirty="0">
                <a:solidFill>
                  <a:schemeClr val="bg1"/>
                </a:solidFill>
              </a:rPr>
              <a:t>“a variação de entalpia de um processo é a soma das entalpias de suas etapas individuais”</a:t>
            </a:r>
          </a:p>
        </p:txBody>
      </p:sp>
    </p:spTree>
    <p:extLst>
      <p:ext uri="{BB962C8B-B14F-4D97-AF65-F5344CB8AC3E}">
        <p14:creationId xmlns:p14="http://schemas.microsoft.com/office/powerpoint/2010/main" val="322575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952626" y="0"/>
            <a:ext cx="8143875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Determinando 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pt-BR" sz="3600" b="1" baseline="-25000" dirty="0">
                <a:solidFill>
                  <a:schemeClr val="bg1"/>
                </a:solidFill>
                <a:latin typeface="Calibri" pitchFamily="34" charset="0"/>
              </a:rPr>
              <a:t>r</a:t>
            </a:r>
            <a:r>
              <a:rPr lang="pt-BR" sz="3600" b="1" baseline="30000" dirty="0">
                <a:solidFill>
                  <a:schemeClr val="bg1"/>
                </a:solidFill>
                <a:latin typeface="Calibri" pitchFamily="34" charset="0"/>
              </a:rPr>
              <a:t>0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</a:rPr>
              <a:t> à partir de 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</a:rPr>
              <a:t>H</a:t>
            </a:r>
            <a:r>
              <a:rPr lang="pt-BR" sz="3600" b="1" baseline="-25000" dirty="0">
                <a:solidFill>
                  <a:schemeClr val="bg1"/>
                </a:solidFill>
                <a:latin typeface="Calibri" pitchFamily="34" charset="0"/>
              </a:rPr>
              <a:t>f</a:t>
            </a:r>
            <a:r>
              <a:rPr lang="pt-BR" sz="3600" b="1" baseline="30000" dirty="0">
                <a:solidFill>
                  <a:schemeClr val="bg1"/>
                </a:solidFill>
                <a:latin typeface="Calibri" pitchFamily="34" charset="0"/>
              </a:rPr>
              <a:t>0</a:t>
            </a:r>
            <a:r>
              <a:rPr lang="pt-BR" sz="36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CA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700808"/>
            <a:ext cx="766576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2492896"/>
            <a:ext cx="909701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87488" y="1038696"/>
            <a:ext cx="5472608" cy="44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pt-BR" sz="2800" b="1" dirty="0">
                <a:solidFill>
                  <a:schemeClr val="bg1"/>
                </a:solidFill>
              </a:rPr>
              <a:t>Ex: entalpias  padrão de formação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3645024"/>
            <a:ext cx="8892151" cy="72008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4891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952626" y="0"/>
            <a:ext cx="8143875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Entalpia de formação padrão, </a:t>
            </a: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</a:t>
            </a: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</a:t>
            </a:r>
            <a:r>
              <a:rPr lang="pt-BR" sz="3600" b="1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</a:t>
            </a:r>
            <a:r>
              <a:rPr lang="pt-BR" sz="3600" b="1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pt-B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en-CA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53"/>
          <a:stretch>
            <a:fillRect/>
          </a:stretch>
        </p:blipFill>
        <p:spPr bwMode="auto">
          <a:xfrm>
            <a:off x="1809750" y="1143001"/>
            <a:ext cx="4090988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43"/>
          <a:stretch>
            <a:fillRect/>
          </a:stretch>
        </p:blipFill>
        <p:spPr bwMode="auto">
          <a:xfrm>
            <a:off x="6338889" y="1714500"/>
            <a:ext cx="409098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86"/>
          <a:stretch>
            <a:fillRect/>
          </a:stretch>
        </p:blipFill>
        <p:spPr bwMode="auto">
          <a:xfrm>
            <a:off x="6291264" y="1130300"/>
            <a:ext cx="409098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303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952626" y="0"/>
            <a:ext cx="8143875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Determinando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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</a:t>
            </a:r>
            <a:r>
              <a:rPr lang="pt-BR" sz="3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</a:t>
            </a:r>
            <a:r>
              <a:rPr lang="pt-BR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à partir de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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</a:t>
            </a:r>
            <a:r>
              <a:rPr lang="pt-BR" sz="36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</a:t>
            </a:r>
            <a:r>
              <a:rPr lang="pt-BR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9" y="1134642"/>
            <a:ext cx="8848725" cy="63817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19381"/>
          <a:stretch/>
        </p:blipFill>
        <p:spPr bwMode="auto">
          <a:xfrm>
            <a:off x="1631504" y="2276872"/>
            <a:ext cx="903796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1806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7018" t="28362" r="40000" b="18149"/>
          <a:stretch/>
        </p:blipFill>
        <p:spPr>
          <a:xfrm>
            <a:off x="411292" y="1114927"/>
            <a:ext cx="6031832" cy="550244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11292" y="276544"/>
            <a:ext cx="4657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Entalpia de combustão </a:t>
            </a:r>
          </a:p>
        </p:txBody>
      </p:sp>
      <p:sp>
        <p:nvSpPr>
          <p:cNvPr id="4" name="Retângulo 3"/>
          <p:cNvSpPr/>
          <p:nvPr/>
        </p:nvSpPr>
        <p:spPr>
          <a:xfrm>
            <a:off x="6689558" y="2153493"/>
            <a:ext cx="5213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Variação de Entalpia  por mol de molécula de combustível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/>
              <p:cNvSpPr/>
              <p:nvPr/>
            </p:nvSpPr>
            <p:spPr>
              <a:xfrm>
                <a:off x="6689558" y="1267326"/>
                <a:ext cx="1657373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p>
                        <m:sSup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558" y="1267326"/>
                <a:ext cx="1657373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6689558" y="3162771"/>
                <a:ext cx="3100135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558" y="3162771"/>
                <a:ext cx="3100135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ângulo 6"/>
              <p:cNvSpPr/>
              <p:nvPr/>
            </p:nvSpPr>
            <p:spPr>
              <a:xfrm>
                <a:off x="6689558" y="4048938"/>
                <a:ext cx="521368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000" dirty="0">
                    <a:solidFill>
                      <a:schemeClr val="bg1"/>
                    </a:solidFill>
                  </a:rPr>
                  <a:t>Quando o combustível está numa fase condensada a variação </a:t>
                </a:r>
                <a14:m>
                  <m:oMath xmlns:m="http://schemas.openxmlformats.org/officeDocument/2006/math">
                    <m:r>
                      <a:rPr lang="pt-BR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sz="2000" dirty="0">
                    <a:solidFill>
                      <a:schemeClr val="bg1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558" y="4048938"/>
                <a:ext cx="5213684" cy="707886"/>
              </a:xfrm>
              <a:prstGeom prst="rect">
                <a:avLst/>
              </a:prstGeom>
              <a:blipFill>
                <a:blip r:embed="rId5"/>
                <a:stretch>
                  <a:fillRect l="-1168" t="-4310" b="-1465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6689558" y="4756824"/>
                <a:ext cx="521368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000" dirty="0">
                    <a:solidFill>
                      <a:schemeClr val="bg1"/>
                    </a:solidFill>
                  </a:rPr>
                  <a:t>No entanto o combustível é um </a:t>
                </a:r>
                <a:r>
                  <a:rPr lang="pt-BR" sz="2000" dirty="0" err="1">
                    <a:solidFill>
                      <a:schemeClr val="bg1"/>
                    </a:solidFill>
                  </a:rPr>
                  <a:t>gas</a:t>
                </a:r>
                <a:r>
                  <a:rPr lang="pt-BR" sz="2000" dirty="0">
                    <a:solidFill>
                      <a:schemeClr val="bg1"/>
                    </a:solidFill>
                  </a:rPr>
                  <a:t> variação </a:t>
                </a:r>
                <a14:m>
                  <m:oMath xmlns:m="http://schemas.openxmlformats.org/officeDocument/2006/math">
                    <m:r>
                      <a:rPr lang="pt-BR" sz="2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sz="2000" dirty="0">
                    <a:solidFill>
                      <a:schemeClr val="bg1"/>
                    </a:solidFill>
                  </a:rPr>
                  <a:t>  é bastante significativa e não pode ser ignorada </a:t>
                </a:r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558" y="4756824"/>
                <a:ext cx="5213684" cy="1015663"/>
              </a:xfrm>
              <a:prstGeom prst="rect">
                <a:avLst/>
              </a:prstGeom>
              <a:blipFill>
                <a:blip r:embed="rId6"/>
                <a:stretch>
                  <a:fillRect l="-1168" t="-2994" b="-958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ângulo 8"/>
              <p:cNvSpPr/>
              <p:nvPr/>
            </p:nvSpPr>
            <p:spPr>
              <a:xfrm>
                <a:off x="6796863" y="5965293"/>
                <a:ext cx="4856657" cy="62478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𝑅𝑇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𝑔𝑎𝑠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6863" y="5965293"/>
                <a:ext cx="4856657" cy="6247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809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work thermodynam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385"/>
            <a:ext cx="12199922" cy="65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0351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3" y="276544"/>
            <a:ext cx="11780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Entalpia de ligação  e propriedades térmicas dos combustíveis 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4474" t="49571" r="27895" b="23606"/>
          <a:stretch/>
        </p:blipFill>
        <p:spPr>
          <a:xfrm>
            <a:off x="411293" y="1909010"/>
            <a:ext cx="11050643" cy="35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889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thermodynam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6" b="33328"/>
          <a:stretch/>
        </p:blipFill>
        <p:spPr bwMode="auto">
          <a:xfrm>
            <a:off x="0" y="1234794"/>
            <a:ext cx="12192000" cy="371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7550" y="260648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Segunda Lei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02094" y="6021288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</a:rPr>
              <a:t>QFL 0464</a:t>
            </a:r>
          </a:p>
        </p:txBody>
      </p:sp>
    </p:spTree>
    <p:extLst>
      <p:ext uri="{BB962C8B-B14F-4D97-AF65-F5344CB8AC3E}">
        <p14:creationId xmlns:p14="http://schemas.microsoft.com/office/powerpoint/2010/main" val="2385972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76544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998486" y="1252114"/>
            <a:ext cx="9606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¨Algumas coisas acontecem outras não...¨ </a:t>
            </a:r>
          </a:p>
        </p:txBody>
      </p:sp>
      <p:sp>
        <p:nvSpPr>
          <p:cNvPr id="4" name="Retângulo 3"/>
          <p:cNvSpPr/>
          <p:nvPr/>
        </p:nvSpPr>
        <p:spPr>
          <a:xfrm>
            <a:off x="3257080" y="1968760"/>
            <a:ext cx="36390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Espontaneidade </a:t>
            </a:r>
          </a:p>
        </p:txBody>
      </p:sp>
      <p:sp>
        <p:nvSpPr>
          <p:cNvPr id="5" name="Retângulo 4"/>
          <p:cNvSpPr/>
          <p:nvPr/>
        </p:nvSpPr>
        <p:spPr>
          <a:xfrm>
            <a:off x="5222170" y="6150114"/>
            <a:ext cx="9027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Espontaneidade ≠ velocidade 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43000" y="2980015"/>
            <a:ext cx="11049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¨Algumas coisas acontecem mesmo que para nós pareçam que não¨</a:t>
            </a:r>
          </a:p>
          <a:p>
            <a:endParaRPr lang="pt-BR" sz="4000" i="1" dirty="0">
              <a:solidFill>
                <a:schemeClr val="bg1"/>
              </a:solidFill>
            </a:endParaRPr>
          </a:p>
          <a:p>
            <a:r>
              <a:rPr lang="pt-BR" sz="4000" i="1" dirty="0">
                <a:solidFill>
                  <a:schemeClr val="bg1"/>
                </a:solidFill>
              </a:rPr>
              <a:t>¨O seu acontecimento não visível ou mensurável na nossa escala de tempo¨</a:t>
            </a:r>
          </a:p>
        </p:txBody>
      </p:sp>
    </p:spTree>
    <p:extLst>
      <p:ext uri="{BB962C8B-B14F-4D97-AF65-F5344CB8AC3E}">
        <p14:creationId xmlns:p14="http://schemas.microsoft.com/office/powerpoint/2010/main" val="308652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76544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998486" y="1252114"/>
            <a:ext cx="96060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¨Uma coisa que acontece </a:t>
            </a:r>
            <a:r>
              <a:rPr lang="pt-BR" sz="4000" b="1" i="1" dirty="0">
                <a:solidFill>
                  <a:srgbClr val="FFFF00"/>
                </a:solidFill>
              </a:rPr>
              <a:t>espontaneamente</a:t>
            </a:r>
            <a:r>
              <a:rPr lang="pt-BR" sz="4000" i="1" dirty="0">
                <a:solidFill>
                  <a:schemeClr val="bg1"/>
                </a:solidFill>
              </a:rPr>
              <a:t> está associada à </a:t>
            </a:r>
          </a:p>
          <a:p>
            <a:r>
              <a:rPr lang="pt-BR" sz="4000" b="1" i="1" dirty="0">
                <a:solidFill>
                  <a:srgbClr val="FFFF00"/>
                </a:solidFill>
              </a:rPr>
              <a:t>dispersão de energia</a:t>
            </a:r>
            <a:r>
              <a:rPr lang="pt-BR" sz="4000" i="1" dirty="0">
                <a:solidFill>
                  <a:schemeClr val="bg1"/>
                </a:solidFill>
              </a:rPr>
              <a:t>¨</a:t>
            </a:r>
          </a:p>
        </p:txBody>
      </p:sp>
      <p:sp>
        <p:nvSpPr>
          <p:cNvPr id="4" name="Retângulo 3"/>
          <p:cNvSpPr/>
          <p:nvPr/>
        </p:nvSpPr>
        <p:spPr>
          <a:xfrm>
            <a:off x="1136180" y="3683260"/>
            <a:ext cx="78935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¨A </a:t>
            </a:r>
            <a:r>
              <a:rPr lang="pt-BR" sz="4000" b="1" i="1" dirty="0">
                <a:solidFill>
                  <a:srgbClr val="FFFF00"/>
                </a:solidFill>
              </a:rPr>
              <a:t>força motriz </a:t>
            </a:r>
            <a:r>
              <a:rPr lang="pt-BR" sz="4000" i="1" dirty="0">
                <a:solidFill>
                  <a:schemeClr val="bg1"/>
                </a:solidFill>
              </a:rPr>
              <a:t>de algo Espontâneo é a </a:t>
            </a:r>
            <a:r>
              <a:rPr lang="pt-BR" sz="4000" b="1" dirty="0">
                <a:solidFill>
                  <a:srgbClr val="FFFF00"/>
                </a:solidFill>
              </a:rPr>
              <a:t>dispersão de energia</a:t>
            </a:r>
            <a:r>
              <a:rPr lang="pt-BR" sz="4000" i="1" dirty="0">
                <a:solidFill>
                  <a:schemeClr val="bg1"/>
                </a:solidFill>
              </a:rPr>
              <a:t>¨  </a:t>
            </a:r>
          </a:p>
        </p:txBody>
      </p:sp>
    </p:spTree>
    <p:extLst>
      <p:ext uri="{BB962C8B-B14F-4D97-AF65-F5344CB8AC3E}">
        <p14:creationId xmlns:p14="http://schemas.microsoft.com/office/powerpoint/2010/main" val="4480109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76544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998486" y="1252114"/>
            <a:ext cx="960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¨espontâneo ou não espontâneo eis a questão¨ </a:t>
            </a:r>
          </a:p>
        </p:txBody>
      </p:sp>
      <p:pic>
        <p:nvPicPr>
          <p:cNvPr id="1026" name="Picture 2" descr="https://lh3.googleusercontent.com/640PjMOTquBz53qs2XshvCl9R8tmFhfe0aB4KU6TythulZ8jN3-dtBPko0zIY8iik0f60QGX-PvYoMSe0nOD2UNGWEBG4f6u5wdvZoqWl4MOm2TB1C0Z4cBqceHUThIbSSnFjwe6bwElCSJqcqPUHFfKUWX3wedBeAKPkEYXHn2QSoN1IygcK1jCwjg-1r8rgDBK1y83ROaXL8V5gD0CTisT_sW_s_pQO7R3F8lHFY4zoZ-wEacoCd1IjYBhPY4PQ5BlN8IPtseciC_trRuJjU6u2zHg7jdT6WjEL8zkWwwr3PED7lQljaCq0Gfy2-pxnEuASALZm3BJdEFBCHN2yj6ZHUPZqu25Vd_PVz7GrgALxq0dcJz4yTK0rnbgAdqvB0R7ptgnlT1D3S2e1A4GEjxdQGeC1tgs_3uVX0ueX1oXl32ro-g0L5fuvVJipPd0gnnhlabwHFvCcvReecbWJCf4Txg0i1S_Kya3TOe6lpTIShLeVPVfPHi9567vcVZb-rA1ChH7BkxzoPnC5TiYIhAuPYQo0uh80D8x5UaXN0LtvsGHg9q9JuQDwiQwzPQFF_EMjxRVu1DRdGlYUaIW2F6iNYlzRC37Kv9MQ282Bey2SjC7=w486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9" t="42963" r="22141" b="24524"/>
          <a:stretch/>
        </p:blipFill>
        <p:spPr bwMode="auto">
          <a:xfrm>
            <a:off x="1257300" y="2781300"/>
            <a:ext cx="2425700" cy="2908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Wl9Pbvfc8EHEcSCGeM6zGk8yZwJkt74tmOj4TvKRjGxZUuQZ73xhApbP7ZoavnO3YSj76gj9L8neBywRiflshB4leDj2wWOREr74be6WRx3_AxYELds7-RmaYSrxK3ixrzFndmEaoMzR6jcdumRaZ9jIhdovRwnuUrLurfPMr35Ql73G6keJRkDKttUK_iSJReOS_0Gh7S5aRE7xe0yOVmz9zdWnDp_PV7JCyHbDKZo2hNRAAkgvE3AYy2glOK8yTuDJs-WZ_l9Fu9wha8oI5hjLirXvgn-jZ2U2CoT6t97ufax6qxqh1u_Cl5Ap0ydrzsBdGoGWprW9ueeQAlNIS8m62VcX1ggsSUPIS8-VM8t0QDTqZXMVHEZpmEZ-Rvc2VeFuwcKvFP_ND9JrXYHw1n-Y3zGBjntT45peZR8UMRpr-l28TICU4OQdIEhHMLzc8KomAs-4xFlne64fkgaQaLHV8Hk7FcILXRU8EEpkMwmF5b3arxpX5jvHPhtldGb4idjUy8cguumf14WMsX4fkBTdIF7laOMUvUMOtsm7_yUqgAmIDl-0rPovPfaoCyneJupRQqOJZXLzi58fk-O-LC_4Stq8pgq7_wP0JyKTaFcH_2S7=w486-h863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9" t="46296" r="14138" b="17038"/>
          <a:stretch/>
        </p:blipFill>
        <p:spPr bwMode="auto">
          <a:xfrm>
            <a:off x="3949700" y="2781300"/>
            <a:ext cx="2578100" cy="2916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XK0kUEA9gpSmTDjUENxH_kvBYTFYGoddFGLXSSFqYtYUmfl1P47F6fFrLsAAp5-leelzfKkXGYEdhi3VFtXwJDl-NqmkI2ZcZqlntcHLn8KXSEM12ZctRFyLa7k3Y3lFRXMOqI8h0CYUjeNO3JIpKVN78lv37yVu9ykHkwnZCzHfsdof9WxmXXYiCJi4uDlk3J2p1A8uZlPFUYb5SgX21TI47NZG_WA6_Ld4o1HxRgKi9GSMLL7JXAcFDMY8lBafF0y9RmwODEImNE_ljViPttK6gOWX29rg5NIn1dfGHDaTlDnlUkixZAbtM51kY4re18HjO8hG1SJGvAC3etoug7RcjPkED-WQNkY5IcNhRXJI3ibFRSvi3UbIRQFZSORBWHrcwaG5T04Yc68e8Y3wAbLTJf5JDnQKSMB3mRUSOfKp9Laap2NGevVHyLbYcisKwZzmx_WiOHUgOZgxsbFCpnclc9orEPalgUV_RVoK_pW07bWztVWQ52fUEInI73bgInuQKtqzlN294UAqNPZie-83yfOk8A7vrGtRSbuAF-T9_-TutdTPNO8vr7xoH-0VR8daoNeNS4QRzkJ2aXzr9qFVHlIU992tOzRwnKV-kL8inNP2=w486-h863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t="18258" r="14139" b="33148"/>
          <a:stretch/>
        </p:blipFill>
        <p:spPr bwMode="auto">
          <a:xfrm>
            <a:off x="6896100" y="2781300"/>
            <a:ext cx="2628900" cy="2923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76544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49286" y="1658514"/>
            <a:ext cx="96060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highlight>
                  <a:srgbClr val="FFFF00"/>
                </a:highlight>
              </a:rPr>
              <a:t>Conclusões</a:t>
            </a:r>
            <a:r>
              <a:rPr lang="pt-BR" sz="4000" i="1" dirty="0">
                <a:solidFill>
                  <a:schemeClr val="bg1"/>
                </a:solidFill>
              </a:rPr>
              <a:t> </a:t>
            </a:r>
          </a:p>
          <a:p>
            <a:r>
              <a:rPr lang="pt-BR" sz="4000" i="1" dirty="0">
                <a:solidFill>
                  <a:schemeClr val="bg1"/>
                </a:solidFill>
              </a:rPr>
              <a:t>¨matéria tende em dispersar...¨</a:t>
            </a:r>
          </a:p>
          <a:p>
            <a:r>
              <a:rPr lang="pt-BR" sz="4000" i="1" dirty="0">
                <a:solidFill>
                  <a:schemeClr val="bg1"/>
                </a:solidFill>
              </a:rPr>
              <a:t>¨Energia tende em dispersar...¨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377395" y="3728899"/>
            <a:ext cx="61415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6000" i="1" dirty="0">
                <a:solidFill>
                  <a:schemeClr val="bg1"/>
                </a:solidFill>
              </a:rPr>
              <a:t> Desordem...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2708" t="22777" r="35416" b="47543"/>
          <a:stretch/>
        </p:blipFill>
        <p:spPr>
          <a:xfrm>
            <a:off x="6642100" y="4744562"/>
            <a:ext cx="5549900" cy="17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9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76544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998486" y="1252114"/>
            <a:ext cx="96060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¨Uma coisa que acontece espontaneamente está associada ao fato de ocorrer uma dispersão de energia¨</a:t>
            </a:r>
          </a:p>
        </p:txBody>
      </p:sp>
    </p:spTree>
    <p:extLst>
      <p:ext uri="{BB962C8B-B14F-4D97-AF65-F5344CB8AC3E}">
        <p14:creationId xmlns:p14="http://schemas.microsoft.com/office/powerpoint/2010/main" val="2685311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98486" y="1252114"/>
            <a:ext cx="960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¨para quantificar o grau de dispersão de energia e matéria  temos a entropia ¨</a:t>
            </a:r>
          </a:p>
        </p:txBody>
      </p:sp>
      <p:sp>
        <p:nvSpPr>
          <p:cNvPr id="3" name="Retângulo 2"/>
          <p:cNvSpPr/>
          <p:nvPr/>
        </p:nvSpPr>
        <p:spPr>
          <a:xfrm>
            <a:off x="411292" y="276544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998486" y="3220614"/>
            <a:ext cx="960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 A entropia de um sistema isolado tende a aumentar¨ - segunda lei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63586" y="4719214"/>
            <a:ext cx="10698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Sistema isolado é o sistema que temos interesse, reator, célula biológica, </a:t>
            </a:r>
            <a:r>
              <a:rPr lang="pt-BR" sz="4000" i="1" dirty="0" err="1">
                <a:solidFill>
                  <a:schemeClr val="bg1"/>
                </a:solidFill>
              </a:rPr>
              <a:t>organelo</a:t>
            </a:r>
            <a:r>
              <a:rPr lang="pt-BR" sz="4000" i="1" dirty="0">
                <a:solidFill>
                  <a:schemeClr val="bg1"/>
                </a:solidFill>
              </a:rPr>
              <a:t> e  a sua vizinhança. Os dois juntos formam o universo </a:t>
            </a:r>
          </a:p>
        </p:txBody>
      </p:sp>
    </p:spTree>
    <p:extLst>
      <p:ext uri="{BB962C8B-B14F-4D97-AF65-F5344CB8AC3E}">
        <p14:creationId xmlns:p14="http://schemas.microsoft.com/office/powerpoint/2010/main" val="161719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98486" y="1252114"/>
            <a:ext cx="9606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¨A variação de entropia é definida por: </a:t>
            </a:r>
          </a:p>
        </p:txBody>
      </p:sp>
      <p:sp>
        <p:nvSpPr>
          <p:cNvPr id="3" name="Retângulo 2"/>
          <p:cNvSpPr/>
          <p:nvPr/>
        </p:nvSpPr>
        <p:spPr>
          <a:xfrm>
            <a:off x="411292" y="276544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tângulo 3"/>
              <p:cNvSpPr/>
              <p:nvPr/>
            </p:nvSpPr>
            <p:spPr>
              <a:xfrm>
                <a:off x="1292058" y="2092826"/>
                <a:ext cx="2136941" cy="93256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058" y="2092826"/>
                <a:ext cx="2136941" cy="9325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574388" y="3906414"/>
            <a:ext cx="11020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¨A </a:t>
            </a:r>
            <a:r>
              <a:rPr lang="pt-BR" sz="4000" i="1" u="sng" dirty="0">
                <a:solidFill>
                  <a:schemeClr val="bg1"/>
                </a:solidFill>
              </a:rPr>
              <a:t>variação de entropia</a:t>
            </a:r>
            <a:r>
              <a:rPr lang="pt-BR" sz="4000" i="1" dirty="0">
                <a:solidFill>
                  <a:schemeClr val="bg1"/>
                </a:solidFill>
              </a:rPr>
              <a:t> de um sistema é igual á </a:t>
            </a:r>
            <a:r>
              <a:rPr lang="pt-BR" sz="4000" i="1" u="sng" dirty="0">
                <a:solidFill>
                  <a:srgbClr val="FFFF00"/>
                </a:solidFill>
              </a:rPr>
              <a:t>energia transferida</a:t>
            </a:r>
            <a:r>
              <a:rPr lang="pt-BR" sz="4000" i="1" dirty="0">
                <a:solidFill>
                  <a:schemeClr val="bg1"/>
                </a:solidFill>
              </a:rPr>
              <a:t> para ocorrer a </a:t>
            </a:r>
            <a:r>
              <a:rPr lang="pt-BR" sz="4000" i="1" u="sng" dirty="0">
                <a:solidFill>
                  <a:srgbClr val="FFFF00"/>
                </a:solidFill>
              </a:rPr>
              <a:t>reversibilidade</a:t>
            </a:r>
            <a:r>
              <a:rPr lang="pt-BR" sz="4000" i="1" dirty="0">
                <a:solidFill>
                  <a:schemeClr val="bg1"/>
                </a:solidFill>
              </a:rPr>
              <a:t>  desse sistema  à </a:t>
            </a:r>
            <a:r>
              <a:rPr lang="pt-BR" sz="4000" i="1" u="sng" dirty="0">
                <a:solidFill>
                  <a:srgbClr val="FFFF00"/>
                </a:solidFill>
              </a:rPr>
              <a:t>temperatura</a:t>
            </a:r>
            <a:r>
              <a:rPr lang="pt-BR" sz="4000" i="1" dirty="0">
                <a:solidFill>
                  <a:schemeClr val="bg1"/>
                </a:solidFill>
              </a:rPr>
              <a:t> a que essa transferência ocorre¨</a:t>
            </a:r>
          </a:p>
        </p:txBody>
      </p:sp>
    </p:spTree>
    <p:extLst>
      <p:ext uri="{BB962C8B-B14F-4D97-AF65-F5344CB8AC3E}">
        <p14:creationId xmlns:p14="http://schemas.microsoft.com/office/powerpoint/2010/main" val="17569565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tângulo 1"/>
              <p:cNvSpPr/>
              <p:nvPr/>
            </p:nvSpPr>
            <p:spPr>
              <a:xfrm>
                <a:off x="9665431" y="1443814"/>
                <a:ext cx="1107419" cy="646331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</m:oMath>
                  </m:oMathPara>
                </a14:m>
                <a:endParaRPr lang="pt-BR" sz="3600" dirty="0"/>
              </a:p>
            </p:txBody>
          </p:sp>
        </mc:Choice>
        <mc:Fallback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431" y="1443814"/>
                <a:ext cx="1107419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411292" y="276544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998486" y="1252114"/>
            <a:ext cx="96060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¨Reversibilidade significa a possibilidade infinitesimal de reverter o sentido do processo¨</a:t>
            </a:r>
          </a:p>
        </p:txBody>
      </p:sp>
      <p:pic>
        <p:nvPicPr>
          <p:cNvPr id="5" name="Picture 2" descr="https://lh3.googleusercontent.com/vWCi0M3pAumFtZorgNulhlrsuiCu85bjGcG2Je_LRj_QUkLzPhGwYTxmQofT1V_0HUvkiVd94LPFStFONNFIJdkntF7Je1qf0Zq9rS53fr6r8ZhJ3r2KPIq4odbZyytGFzc-HY6Edh7Ijyc0UmDmFmXyztUUbnJkka_r4Wdd7Kt2eZpWWnBd8fUq-TTmMsncRsptvgEiekJBwDrv4tzWhKMcxr_q0UPBDbeLwoVBbF34fWCe0pK8FNmLc-eG02UzjltqrzcHtUKyi0QIP17LYIJO41pyfUzOE5otDltOtPGFLbh7JCm0bse_oXAYC0AHOwczs_a2OYIVpZpcS9MiWTxktl8G7BSfKEMLKNlIi7VJ0k3aelWct69bOlhtMvUbL30gJsMdVkLYbR2bZRlKDzl-sRzJqgbRqWIY6IegF5y37PI6TTY5hf9oE1fKZVWFD9kFf8ijLU0-1QyBqGLcgqmb6REkBQm9Vmrjv0BqFPElEsAbIoYO-BPv_xgMj6oHcSqgRsUZ4S2rXi-f6j7lgrPkNQv1lPNgrezAKkt_EyvtIdnjGxVh2na-J3ccg_ktTqOdbD1nYM9pXt52l1OOsH5Q5CD3zm3qbj3Y6qdgcBWX0zOW=w486-h863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 b="20547"/>
          <a:stretch/>
        </p:blipFill>
        <p:spPr bwMode="auto">
          <a:xfrm>
            <a:off x="3120596" y="3328263"/>
            <a:ext cx="2160784" cy="2869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 descr="https://lh3.googleusercontent.com/PbOH9y8G0vOljrQ_FgiI3Vcurc6j_VSPgr-THReXTUowl5FOINlBzD4FEaChPyLaMrvbdZDXIeM4-zmmjPLp83UPj3aFSFuP0oG2A7v1qkYCenwF208Jz8RDSuc8tCuoriXMEpwEUpAcmO39hbvWdDIjGNOp2PQSqKSYcuDY8oCG1gA0Ap7X3lfdxs3CgVKUK_wHt1227J1Skdl1N0cNtuT0eg-9r0P4PzI8n4TQWhxzp3saylSRGupMz2pDuf3nmy0hgUiPd-cPwIxAvI-qAMi-TBOuCkmIdSaunLwYSJvd9QcDV_QdcTwjwMqSw45SjhANYuqt8lTl6XhTcTM-T0sbLMqcMOvN9NFnPE4lhDSOBxXB1Lr1nCH_QOCVY1ESi_lLRc1wboL4Y5_E6kouhF6dUiB0NvC2_sNddfgIhkKl9oij8Zsb9casvcMSvZYII8Ghd23AwU9IlwPE2BgoqWYcBZ5h4OiEyGMOjcU3JhIHX1n4cZ192lpv-c2af_MlTqfqTcWWwHJvRUxZ_laBO3PaDmXh4IGxfiHySlS7lZe6mI7ygIAFzkOtno6l_kmYYiK-0Z6M-D7f5Cwu8AVB3oQdpDn2OnEnOJmdFmNL1MufeDbj=w486-h863-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1" r="13649" b="19949"/>
          <a:stretch/>
        </p:blipFill>
        <p:spPr bwMode="auto">
          <a:xfrm>
            <a:off x="998487" y="3328263"/>
            <a:ext cx="2002492" cy="2869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etângulo 6"/>
          <p:cNvSpPr/>
          <p:nvPr/>
        </p:nvSpPr>
        <p:spPr>
          <a:xfrm>
            <a:off x="3423499" y="6241479"/>
            <a:ext cx="18578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TRABALHO </a:t>
            </a:r>
            <a:endParaRPr lang="pt-BR" sz="2800" dirty="0"/>
          </a:p>
        </p:txBody>
      </p:sp>
      <p:sp>
        <p:nvSpPr>
          <p:cNvPr id="8" name="Retângulo 7"/>
          <p:cNvSpPr/>
          <p:nvPr/>
        </p:nvSpPr>
        <p:spPr>
          <a:xfrm>
            <a:off x="1445420" y="6241479"/>
            <a:ext cx="1241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CALOR </a:t>
            </a:r>
            <a:endParaRPr lang="pt-BR" sz="2800" dirty="0"/>
          </a:p>
        </p:txBody>
      </p:sp>
      <p:sp>
        <p:nvSpPr>
          <p:cNvPr id="10" name="Retângulo 9"/>
          <p:cNvSpPr/>
          <p:nvPr/>
        </p:nvSpPr>
        <p:spPr>
          <a:xfrm>
            <a:off x="5609765" y="3359372"/>
            <a:ext cx="5626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Porquê calor e não trabalho?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609765" y="4937580"/>
            <a:ext cx="562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Porquê dividir por T?</a:t>
            </a:r>
          </a:p>
        </p:txBody>
      </p:sp>
    </p:spTree>
    <p:extLst>
      <p:ext uri="{BB962C8B-B14F-4D97-AF65-F5344CB8AC3E}">
        <p14:creationId xmlns:p14="http://schemas.microsoft.com/office/powerpoint/2010/main" val="184451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heat transfer thermodynam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92"/>
            <a:ext cx="9399181" cy="699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399181" y="1075657"/>
            <a:ext cx="25518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Fronteira  diatérmica </a:t>
            </a:r>
          </a:p>
          <a:p>
            <a:pPr algn="ctr"/>
            <a:r>
              <a:rPr lang="pt-BR" sz="2800" dirty="0" err="1">
                <a:solidFill>
                  <a:schemeClr val="bg1"/>
                </a:solidFill>
              </a:rPr>
              <a:t>vs</a:t>
            </a:r>
            <a:endParaRPr lang="pt-BR" sz="2800" dirty="0">
              <a:solidFill>
                <a:schemeClr val="bg1"/>
              </a:solidFill>
            </a:endParaRPr>
          </a:p>
          <a:p>
            <a:pPr algn="ctr"/>
            <a:r>
              <a:rPr lang="pt-BR" sz="2800" dirty="0">
                <a:solidFill>
                  <a:schemeClr val="bg1"/>
                </a:solidFill>
              </a:rPr>
              <a:t>Fronteira adiabática  - não permite transferência de calor</a:t>
            </a:r>
          </a:p>
        </p:txBody>
      </p:sp>
    </p:spTree>
    <p:extLst>
      <p:ext uri="{BB962C8B-B14F-4D97-AF65-F5344CB8AC3E}">
        <p14:creationId xmlns:p14="http://schemas.microsoft.com/office/powerpoint/2010/main" val="21815959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9" name="Retângulo 8"/>
          <p:cNvSpPr/>
          <p:nvPr/>
        </p:nvSpPr>
        <p:spPr>
          <a:xfrm>
            <a:off x="998487" y="1238274"/>
            <a:ext cx="96060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¨A entropia é uma </a:t>
            </a:r>
            <a:r>
              <a:rPr lang="pt-BR" sz="4000" b="1" i="1" u="sng" dirty="0">
                <a:solidFill>
                  <a:srgbClr val="FFFF00"/>
                </a:solidFill>
              </a:rPr>
              <a:t>função de estado</a:t>
            </a:r>
            <a:r>
              <a:rPr lang="pt-BR" sz="4000" i="1" dirty="0">
                <a:solidFill>
                  <a:schemeClr val="bg1"/>
                </a:solidFill>
              </a:rPr>
              <a:t>, neste sentido ela mede o grau de dispersão de energia ou matéria do sistema¨ </a:t>
            </a:r>
          </a:p>
        </p:txBody>
      </p:sp>
    </p:spTree>
    <p:extLst>
      <p:ext uri="{BB962C8B-B14F-4D97-AF65-F5344CB8AC3E}">
        <p14:creationId xmlns:p14="http://schemas.microsoft.com/office/powerpoint/2010/main" val="35934392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998487" y="1238274"/>
            <a:ext cx="960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O que acontece à </a:t>
            </a:r>
            <a:r>
              <a:rPr lang="pt-BR" sz="4000" i="1" dirty="0">
                <a:solidFill>
                  <a:srgbClr val="FFFF00"/>
                </a:solidFill>
              </a:rPr>
              <a:t>entropia</a:t>
            </a:r>
            <a:r>
              <a:rPr lang="pt-BR" sz="4000" i="1" dirty="0">
                <a:solidFill>
                  <a:schemeClr val="bg1"/>
                </a:solidFill>
              </a:rPr>
              <a:t> durante um </a:t>
            </a:r>
            <a:r>
              <a:rPr lang="pt-BR" sz="4000" i="1" dirty="0">
                <a:solidFill>
                  <a:srgbClr val="FFFF00"/>
                </a:solidFill>
              </a:rPr>
              <a:t>aquecimento</a:t>
            </a:r>
            <a:r>
              <a:rPr lang="pt-BR" sz="4000" i="1" dirty="0">
                <a:solidFill>
                  <a:schemeClr val="bg1"/>
                </a:solidFill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ângulo 4"/>
              <p:cNvSpPr/>
              <p:nvPr/>
            </p:nvSpPr>
            <p:spPr>
              <a:xfrm>
                <a:off x="8738753" y="2888447"/>
                <a:ext cx="2030846" cy="102412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8753" y="2888447"/>
                <a:ext cx="2030846" cy="10241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tângulo 5"/>
              <p:cNvSpPr/>
              <p:nvPr/>
            </p:nvSpPr>
            <p:spPr>
              <a:xfrm>
                <a:off x="411292" y="3055197"/>
                <a:ext cx="22742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92" y="3055197"/>
                <a:ext cx="2274264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ângulo 6"/>
              <p:cNvSpPr/>
              <p:nvPr/>
            </p:nvSpPr>
            <p:spPr>
              <a:xfrm>
                <a:off x="388794" y="4450235"/>
                <a:ext cx="17154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94" y="4450235"/>
                <a:ext cx="171546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ângulo 7"/>
          <p:cNvSpPr/>
          <p:nvPr/>
        </p:nvSpPr>
        <p:spPr>
          <a:xfrm>
            <a:off x="2894343" y="3010201"/>
            <a:ext cx="31350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Quando uma substancia é aquecida a sua alteração na temperatura depende da sua capacidade calorifica  (Jk</a:t>
            </a:r>
            <a:r>
              <a:rPr lang="pt-BR" sz="2400" baseline="30000" dirty="0">
                <a:solidFill>
                  <a:schemeClr val="bg1"/>
                </a:solidFill>
              </a:rPr>
              <a:t>-1  </a:t>
            </a:r>
            <a:r>
              <a:rPr lang="pt-BR" sz="2400" dirty="0">
                <a:solidFill>
                  <a:schemeClr val="bg1"/>
                </a:solidFill>
              </a:rPr>
              <a:t>JC</a:t>
            </a:r>
            <a:r>
              <a:rPr lang="pt-BR" sz="2400" baseline="30000" dirty="0">
                <a:solidFill>
                  <a:schemeClr val="bg1"/>
                </a:solidFill>
              </a:rPr>
              <a:t>-1</a:t>
            </a:r>
            <a:r>
              <a:rPr lang="pt-BR" sz="2400" dirty="0">
                <a:solidFill>
                  <a:schemeClr val="bg1"/>
                </a:solidFill>
              </a:rPr>
              <a:t>)</a:t>
            </a:r>
            <a:endParaRPr lang="pt-BR" sz="24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tângulo 9"/>
              <p:cNvSpPr/>
              <p:nvPr/>
            </p:nvSpPr>
            <p:spPr>
              <a:xfrm>
                <a:off x="388794" y="3752716"/>
                <a:ext cx="2274264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</m:t>
                      </m:r>
                      <m: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32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94" y="3752716"/>
                <a:ext cx="227426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tângulo 10"/>
              <p:cNvSpPr/>
              <p:nvPr/>
            </p:nvSpPr>
            <p:spPr>
              <a:xfrm>
                <a:off x="6435664" y="2939942"/>
                <a:ext cx="2136941" cy="93256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664" y="2939942"/>
                <a:ext cx="2136941" cy="9325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tângulo 11"/>
              <p:cNvSpPr/>
              <p:nvPr/>
            </p:nvSpPr>
            <p:spPr>
              <a:xfrm>
                <a:off x="4854059" y="5579802"/>
                <a:ext cx="1863829" cy="82035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r>
                        <a:rPr lang="pt-BR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pt-BR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𝐶𝑑𝑇</m:t>
                              </m:r>
                            </m:num>
                            <m:den>
                              <m:r>
                                <a:rPr lang="pt-BR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059" y="5579802"/>
                <a:ext cx="1863829" cy="8203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tângulo 12"/>
              <p:cNvSpPr/>
              <p:nvPr/>
            </p:nvSpPr>
            <p:spPr>
              <a:xfrm>
                <a:off x="6818901" y="5579801"/>
                <a:ext cx="1863829" cy="82035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r>
                        <a:rPr lang="pt-BR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20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0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trlPr>
                            <a:rPr lang="pt-BR" sz="20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20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pt-BR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𝑑𝑇</m:t>
                              </m:r>
                            </m:num>
                            <m:den>
                              <m:r>
                                <a:rPr lang="pt-BR" sz="20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pt-BR" sz="2000" dirty="0"/>
              </a:p>
            </p:txBody>
          </p:sp>
        </mc:Choice>
        <mc:Fallback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901" y="5579801"/>
                <a:ext cx="1863829" cy="8203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tângulo 13"/>
              <p:cNvSpPr/>
              <p:nvPr/>
            </p:nvSpPr>
            <p:spPr>
              <a:xfrm>
                <a:off x="8852005" y="5414701"/>
                <a:ext cx="2882795" cy="113460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𝑙𝑛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005" y="5414701"/>
                <a:ext cx="2882795" cy="113460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tângulo 14"/>
              <p:cNvSpPr/>
              <p:nvPr/>
            </p:nvSpPr>
            <p:spPr>
              <a:xfrm>
                <a:off x="8783754" y="4050029"/>
                <a:ext cx="2030846" cy="102412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𝐶𝑑𝑇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5" name="Retâ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754" y="4050029"/>
                <a:ext cx="2030846" cy="102412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52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lh3.googleusercontent.com/gOWbbCN2CFjm5EXEntF1HeVvBSdbs64Tyn9F19KipB0dQOVaCEDr8ODgmBef16ZfV7TSjGCrWKOjY4KFltwQH4c1xAb_RZfgjYDmdJDies-c7DGb2PrHh4BEA9EY_x7zkAsJ7URwINDs-cTHWY0CEJAPJ99ehGM1hiQo3jtks12lTFgPBgZ6to-twj5z5Vi-bkFmwNuKo14lf72KjfRIx9R-ZimkIUi8NOieFPGB69mF_tr3gyUMQSQEL1r_WOfBcu6SCNH4g5qV9uLoXNV3czINpXzo2PDlYrCaHveTOxrRSxkZsLvfIP3PGj3R3kER92g3UgONIxoQkP7Ce0bgRgXrIX98JCY3DX0Q8a1MXHvWSJdbHJDSIJvWOV7STFVKlOcJA2vSndcKAZ4HKMF_6FgIv2rDTgK5AKM3_mYrHudvVGaGOPVKHt2BqPjccPveHAZuYU-wfX9smqOOCEhFGOJYwS4g7iRbMBpYqxwGvJv6JO9dIQcq_pimX292-ZgYZL1OZx471R4kqc3Ck-r-ffqAOM96iLCkOJSYe7-_BWq9nRyqu-Rbhrjk6-hX9y0TTeXOlwg9dxH7hOIzE6QCwXqxqU_12gRiLaLwWV7Hbcm3I06s=w486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t="17222" r="15783" b="20926"/>
          <a:stretch/>
        </p:blipFill>
        <p:spPr bwMode="auto">
          <a:xfrm>
            <a:off x="5956404" y="0"/>
            <a:ext cx="4609996" cy="68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tângulo 5"/>
              <p:cNvSpPr/>
              <p:nvPr/>
            </p:nvSpPr>
            <p:spPr>
              <a:xfrm>
                <a:off x="1948500" y="4275116"/>
                <a:ext cx="2882795" cy="113460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𝑙𝑛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500" y="4275116"/>
                <a:ext cx="2882795" cy="113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ângulo 6"/>
          <p:cNvSpPr/>
          <p:nvPr/>
        </p:nvSpPr>
        <p:spPr>
          <a:xfrm>
            <a:off x="411292" y="1238274"/>
            <a:ext cx="5265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O que acontece à entropia durante um aquecimento?</a:t>
            </a:r>
          </a:p>
        </p:txBody>
      </p:sp>
      <p:sp>
        <p:nvSpPr>
          <p:cNvPr id="2" name="Elipse 1"/>
          <p:cNvSpPr/>
          <p:nvPr/>
        </p:nvSpPr>
        <p:spPr>
          <a:xfrm>
            <a:off x="5918200" y="4275117"/>
            <a:ext cx="2222500" cy="2074884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447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4" name="Retângulo 3"/>
          <p:cNvSpPr/>
          <p:nvPr/>
        </p:nvSpPr>
        <p:spPr>
          <a:xfrm>
            <a:off x="411292" y="1238274"/>
            <a:ext cx="5265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O que acontece à entropia durante um aquecimento?</a:t>
            </a:r>
          </a:p>
        </p:txBody>
      </p:sp>
      <p:pic>
        <p:nvPicPr>
          <p:cNvPr id="5" name="Picture 12" descr="https://lh3.googleusercontent.com/rRo74vI_XgH0QFATjy6RNrjW_40LUr12G7saS0T5hQ7m8OIBQFmryFBDoG3oHijL6bMNjPeruCEeLuUy9IBL2C6wJ-E8p67V6G7d5LDkR_KLkXmXscBYAi7PsA_zftXG_VqFSL6-PXEawGI1L4wwOJqaJ2LqbeXbIWMGIuD4gRXPCTUoTGI8ityZHqpVqzh-tGoM9z9t2RnVREpTAKINvGvsGYsiMUdeHeCBWqJ2HOi9FF9jfzfhuO2I-4qVznhMxLG8EbLhYUigMJPtuonzzjzFQj7MMs7G9TXEPA0FpsUx0LQ_XHMlkDh-EG9naWh7t0fHfgOlEs34560W2uc7vB_lbCUplaG-XSscTi1YQzK_ICcSargIm9Ej76m1BVxTsTAHwFUzgdtN5Qlpp4zEpLK4DIceM9FEo5mBLOxO2zoBLq5wG4l8CsobJJaZKqwodmpXN1kbNSSlNoZfD67A_YUEOoe8xtT-2aCt8woqLC54gHraP9DrZfZHG9aZLt02yWbKg37vpsAntX7qbJryPuoQCif6T5Wp80-t09ykId-pK4dcZTjDs3Uve0XZat3BtAGmthJk0A_RIllUX7EOoq7ioq6-py3QwJ7cI_0sOTgHKE-P=w486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0" t="19212" r="4881" b="9973"/>
          <a:stretch/>
        </p:blipFill>
        <p:spPr bwMode="auto">
          <a:xfrm>
            <a:off x="8741694" y="-223316"/>
            <a:ext cx="2459706" cy="706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lh3.googleusercontent.com/rRo74vI_XgH0QFATjy6RNrjW_40LUr12G7saS0T5hQ7m8OIBQFmryFBDoG3oHijL6bMNjPeruCEeLuUy9IBL2C6wJ-E8p67V6G7d5LDkR_KLkXmXscBYAi7PsA_zftXG_VqFSL6-PXEawGI1L4wwOJqaJ2LqbeXbIWMGIuD4gRXPCTUoTGI8ityZHqpVqzh-tGoM9z9t2RnVREpTAKINvGvsGYsiMUdeHeCBWqJ2HOi9FF9jfzfhuO2I-4qVznhMxLG8EbLhYUigMJPtuonzzjzFQj7MMs7G9TXEPA0FpsUx0LQ_XHMlkDh-EG9naWh7t0fHfgOlEs34560W2uc7vB_lbCUplaG-XSscTi1YQzK_ICcSargIm9Ej76m1BVxTsTAHwFUzgdtN5Qlpp4zEpLK4DIceM9FEo5mBLOxO2zoBLq5wG4l8CsobJJaZKqwodmpXN1kbNSSlNoZfD67A_YUEOoe8xtT-2aCt8woqLC54gHraP9DrZfZHG9aZLt02yWbKg37vpsAntX7qbJryPuoQCif6T5Wp80-t09ykId-pK4dcZTjDs3Uve0XZat3BtAGmthJk0A_RIllUX7EOoq7ioq6-py3QwJ7cI_0sOTgHKE-P=w486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19212" r="51601" b="9973"/>
          <a:stretch/>
        </p:blipFill>
        <p:spPr bwMode="auto">
          <a:xfrm>
            <a:off x="6629400" y="-40011"/>
            <a:ext cx="2099594" cy="6878158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tângulo 8"/>
              <p:cNvSpPr/>
              <p:nvPr/>
            </p:nvSpPr>
            <p:spPr>
              <a:xfrm>
                <a:off x="1620954" y="4456429"/>
                <a:ext cx="2030846" cy="102412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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𝐶𝑑𝑇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954" y="4456429"/>
                <a:ext cx="2030846" cy="10241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549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998487" y="1238274"/>
            <a:ext cx="96060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A capacidade calorifica molar do clorofórmio entre 20 e 27 </a:t>
            </a:r>
            <a:r>
              <a:rPr lang="pt-BR" sz="4000" i="1" dirty="0" err="1">
                <a:solidFill>
                  <a:schemeClr val="bg1"/>
                </a:solidFill>
              </a:rPr>
              <a:t>ºC</a:t>
            </a:r>
            <a:r>
              <a:rPr lang="pt-BR" sz="4000" i="1" dirty="0">
                <a:solidFill>
                  <a:schemeClr val="bg1"/>
                </a:solidFill>
              </a:rPr>
              <a:t>  é dada pela seguinte expressão. Determine a variação de entropia </a:t>
            </a:r>
          </a:p>
          <a:p>
            <a:endParaRPr lang="pt-BR" sz="4000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tângulo 3"/>
              <p:cNvSpPr/>
              <p:nvPr/>
            </p:nvSpPr>
            <p:spPr>
              <a:xfrm>
                <a:off x="998487" y="4115985"/>
                <a:ext cx="9061805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𝐶𝑝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,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𝑚</m:t>
                      </m:r>
                      <m:d>
                        <m:d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𝑇</m:t>
                          </m:r>
                        </m:e>
                      </m:d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91,74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sSup>
                        <m:sSup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e>
                        <m:sup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+0,075</m:t>
                      </m:r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𝑇𝐽</m:t>
                      </m:r>
                      <m:sSup>
                        <m:sSup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e>
                        <m:sup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pt-BR" sz="32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487" y="4115985"/>
                <a:ext cx="9061805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01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37636" y="1123017"/>
            <a:ext cx="960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O que acontece à entropia durante uma </a:t>
            </a:r>
            <a:r>
              <a:rPr lang="pt-BR" sz="4000" b="1" i="1" dirty="0">
                <a:solidFill>
                  <a:srgbClr val="FFFF00"/>
                </a:solidFill>
              </a:rPr>
              <a:t>transição de fase</a:t>
            </a:r>
            <a:r>
              <a:rPr lang="pt-BR" sz="4000" i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Picture 16" descr="Exibindo 20160912_1430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7" t="13518" r="18717" b="33704"/>
          <a:stretch/>
        </p:blipFill>
        <p:spPr bwMode="auto">
          <a:xfrm>
            <a:off x="12582505" y="1357326"/>
            <a:ext cx="2997200" cy="47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ângulo 4"/>
              <p:cNvSpPr/>
              <p:nvPr/>
            </p:nvSpPr>
            <p:spPr>
              <a:xfrm>
                <a:off x="731416" y="5503455"/>
                <a:ext cx="3905605" cy="118314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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𝑓𝑢𝑠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</m:t>
                              </m:r>
                            </m:e>
                            <m:sub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𝑓𝑢𝑠</m:t>
                              </m:r>
                            </m:sub>
                          </m:s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𝐻</m:t>
                          </m:r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(</m:t>
                              </m:r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𝑓𝑢𝑠</m:t>
                              </m:r>
                            </m:sub>
                          </m:s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𝑓𝑢𝑠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2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16" y="5503455"/>
                <a:ext cx="3905605" cy="1183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ângulo 6"/>
              <p:cNvSpPr/>
              <p:nvPr/>
            </p:nvSpPr>
            <p:spPr>
              <a:xfrm>
                <a:off x="755295" y="4274792"/>
                <a:ext cx="1753985" cy="62273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95" y="4274792"/>
                <a:ext cx="1753985" cy="6227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tângulo 7"/>
              <p:cNvSpPr/>
              <p:nvPr/>
            </p:nvSpPr>
            <p:spPr>
              <a:xfrm>
                <a:off x="755295" y="3101639"/>
                <a:ext cx="2136941" cy="93256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95" y="3101639"/>
                <a:ext cx="2136941" cy="9325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tângulo 8"/>
              <p:cNvSpPr/>
              <p:nvPr/>
            </p:nvSpPr>
            <p:spPr>
              <a:xfrm>
                <a:off x="5130800" y="2044426"/>
                <a:ext cx="6949478" cy="4229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solidFill>
                      <a:schemeClr val="bg1"/>
                    </a:solidFill>
                  </a:rPr>
                  <a:t>Se a </a:t>
                </a:r>
                <a:r>
                  <a:rPr lang="pt-BR" sz="2400" b="1" u="sng" dirty="0">
                    <a:solidFill>
                      <a:schemeClr val="bg1"/>
                    </a:solidFill>
                  </a:rPr>
                  <a:t>temperatura da vizinhança </a:t>
                </a:r>
                <a:r>
                  <a:rPr lang="pt-BR" sz="2400" dirty="0">
                    <a:solidFill>
                      <a:schemeClr val="bg1"/>
                    </a:solidFill>
                  </a:rPr>
                  <a:t>for infinitesimalmente </a:t>
                </a:r>
                <a:r>
                  <a:rPr lang="pt-BR" sz="2400" u="sng" dirty="0">
                    <a:solidFill>
                      <a:srgbClr val="FFFF00"/>
                    </a:solidFill>
                  </a:rPr>
                  <a:t>superior</a:t>
                </a:r>
                <a:r>
                  <a:rPr lang="pt-BR" sz="2400" dirty="0">
                    <a:solidFill>
                      <a:schemeClr val="bg1"/>
                    </a:solidFill>
                  </a:rPr>
                  <a:t> as do sistema então </a:t>
                </a:r>
                <a:r>
                  <a:rPr lang="pt-BR" sz="2400" b="1" u="sng" dirty="0">
                    <a:solidFill>
                      <a:schemeClr val="bg1"/>
                    </a:solidFill>
                  </a:rPr>
                  <a:t>ocorre transferência de calor para o sistema </a:t>
                </a:r>
                <a:r>
                  <a:rPr lang="pt-BR" sz="2400" dirty="0">
                    <a:solidFill>
                      <a:schemeClr val="bg1"/>
                    </a:solidFill>
                  </a:rPr>
                  <a:t>e este </a:t>
                </a:r>
                <a:r>
                  <a:rPr lang="pt-BR" sz="2400" b="1" dirty="0">
                    <a:solidFill>
                      <a:srgbClr val="FFFF00"/>
                    </a:solidFill>
                  </a:rPr>
                  <a:t>funde</a:t>
                </a:r>
                <a:r>
                  <a:rPr lang="pt-BR" sz="2400" dirty="0">
                    <a:solidFill>
                      <a:schemeClr val="bg1"/>
                    </a:solidFill>
                  </a:rPr>
                  <a:t>. </a:t>
                </a:r>
              </a:p>
              <a:p>
                <a:endParaRPr lang="pt-BR" sz="2400" dirty="0">
                  <a:solidFill>
                    <a:schemeClr val="bg1"/>
                  </a:solidFill>
                </a:endParaRPr>
              </a:p>
              <a:p>
                <a:r>
                  <a:rPr lang="pt-BR" sz="2400" dirty="0">
                    <a:solidFill>
                      <a:schemeClr val="bg1"/>
                    </a:solidFill>
                  </a:rPr>
                  <a:t>Esta transição  ocorre a </a:t>
                </a:r>
                <a:r>
                  <a:rPr lang="pt-BR" sz="2400" b="1" u="sng" dirty="0">
                    <a:solidFill>
                      <a:srgbClr val="FFFF00"/>
                    </a:solidFill>
                  </a:rPr>
                  <a:t>pressão constante </a:t>
                </a:r>
                <a:r>
                  <a:rPr lang="pt-BR" sz="2400" dirty="0">
                    <a:solidFill>
                      <a:schemeClr val="bg1"/>
                    </a:solidFill>
                  </a:rPr>
                  <a:t>então podemos relacionar a energia transferida com a entalpia de fusão.</a:t>
                </a:r>
              </a:p>
              <a:p>
                <a:endParaRPr lang="pt-BR" sz="2400" dirty="0">
                  <a:solidFill>
                    <a:schemeClr val="bg1"/>
                  </a:solidFill>
                </a:endParaRPr>
              </a:p>
              <a:p>
                <a:r>
                  <a:rPr lang="pt-BR" sz="2400" dirty="0">
                    <a:solidFill>
                      <a:schemeClr val="bg1"/>
                    </a:solidFill>
                  </a:rPr>
                  <a:t>Usa-se a </a:t>
                </a:r>
                <a:r>
                  <a:rPr lang="pt-BR" sz="2400" b="1" dirty="0">
                    <a:solidFill>
                      <a:srgbClr val="FFFF00"/>
                    </a:solidFill>
                  </a:rPr>
                  <a:t>Entalpia de fusão </a:t>
                </a:r>
                <a:r>
                  <a:rPr lang="pt-BR" sz="2400" dirty="0">
                    <a:solidFill>
                      <a:schemeClr val="bg1"/>
                    </a:solidFill>
                  </a:rPr>
                  <a:t>na temperatura de fusão. E obtém-se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</m:t>
                        </m:r>
                      </m:e>
                      <m:sub>
                        <m: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𝑓𝑢𝑠</m:t>
                        </m:r>
                      </m:sub>
                    </m:sSub>
                    <m:sSup>
                      <m:sSupPr>
                        <m:ctrlPr>
                          <a:rPr lang="pt-BR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pt-BR" sz="2400" dirty="0">
                    <a:solidFill>
                      <a:schemeClr val="bg1"/>
                    </a:solidFill>
                  </a:rPr>
                  <a:t> se o sólido e o liquido estiverem ambos a 1 bar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</m:t>
                        </m:r>
                      </m:e>
                      <m:sub>
                        <m: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𝑓𝑢𝑠</m:t>
                        </m:r>
                      </m:sub>
                    </m:sSub>
                    <m:sSup>
                      <m:sSupPr>
                        <m:ctrlP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pt-BR" sz="24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pt-BR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800" y="2044426"/>
                <a:ext cx="6949478" cy="4229106"/>
              </a:xfrm>
              <a:prstGeom prst="rect">
                <a:avLst/>
              </a:prstGeom>
              <a:blipFill>
                <a:blip r:embed="rId7"/>
                <a:stretch>
                  <a:fillRect l="-1404" t="-1153" r="-2281" b="-17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tângulo 11"/>
              <p:cNvSpPr/>
              <p:nvPr/>
            </p:nvSpPr>
            <p:spPr>
              <a:xfrm>
                <a:off x="2692902" y="4261670"/>
                <a:ext cx="2136941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902" y="4261670"/>
                <a:ext cx="2136941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59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animBg="1"/>
      <p:bldP spid="9" grpId="0" uiExpand="1" build="p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" descr="Exibindo 20160912_143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4815" r="21020" b="26852"/>
          <a:stretch/>
        </p:blipFill>
        <p:spPr bwMode="auto">
          <a:xfrm>
            <a:off x="4368800" y="2445178"/>
            <a:ext cx="2933414" cy="440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37636" y="1123017"/>
            <a:ext cx="960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O que acontece à entropia durante uma transição de fase?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tângulo 3"/>
              <p:cNvSpPr/>
              <p:nvPr/>
            </p:nvSpPr>
            <p:spPr>
              <a:xfrm>
                <a:off x="215900" y="2705601"/>
                <a:ext cx="3862431" cy="112607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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𝑣𝑎𝑝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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𝑣𝑎𝑝</m:t>
                              </m:r>
                            </m:sub>
                          </m:s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𝐻</m:t>
                          </m:r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(</m:t>
                              </m:r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𝑒𝑏</m:t>
                              </m:r>
                            </m:sub>
                          </m:s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2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0" y="2705601"/>
                <a:ext cx="3862431" cy="1126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 descr="water phase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40" y="2445179"/>
            <a:ext cx="5061160" cy="441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53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tângulo 1"/>
              <p:cNvSpPr/>
              <p:nvPr/>
            </p:nvSpPr>
            <p:spPr>
              <a:xfrm>
                <a:off x="265044" y="3105406"/>
                <a:ext cx="3825987" cy="118314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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𝑓𝑢𝑠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</m:t>
                              </m:r>
                            </m:e>
                            <m:sub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𝑓𝑢𝑠</m:t>
                              </m:r>
                            </m:sub>
                          </m:s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𝐻</m:t>
                          </m:r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(</m:t>
                              </m:r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𝑓𝑢𝑠</m:t>
                              </m:r>
                            </m:sub>
                          </m:s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𝑓𝑢𝑠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2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44" y="3105406"/>
                <a:ext cx="3825987" cy="11831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tângulo 2"/>
              <p:cNvSpPr/>
              <p:nvPr/>
            </p:nvSpPr>
            <p:spPr>
              <a:xfrm>
                <a:off x="228600" y="1727701"/>
                <a:ext cx="3862431" cy="112607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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𝑣𝑎𝑝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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𝑣𝑎𝑝</m:t>
                              </m:r>
                            </m:sub>
                          </m:s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𝐻</m:t>
                          </m:r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(</m:t>
                              </m:r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𝑒𝑏</m:t>
                              </m:r>
                            </m:sub>
                          </m:s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BR" sz="32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727701"/>
                <a:ext cx="3862431" cy="11260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0" descr="Exibindo 20160912_1432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4815" r="21020" b="26852"/>
          <a:stretch/>
        </p:blipFill>
        <p:spPr bwMode="auto">
          <a:xfrm>
            <a:off x="8507368" y="791045"/>
            <a:ext cx="3684632" cy="552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267200" y="1581912"/>
            <a:ext cx="4406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 importante na resolução de problemas de variação de entropia numa transição de fase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 temperatura que ocorre essa transição de fase. – Temperatura de ebulição ou temperatura de fusão.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</p:spTree>
    <p:extLst>
      <p:ext uri="{BB962C8B-B14F-4D97-AF65-F5344CB8AC3E}">
        <p14:creationId xmlns:p14="http://schemas.microsoft.com/office/powerpoint/2010/main" val="23693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uiExpand="1" build="p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80829" y="1021646"/>
            <a:ext cx="9606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O que acontece à entropia da vizinhança?</a:t>
            </a:r>
          </a:p>
        </p:txBody>
      </p:sp>
      <p:sp>
        <p:nvSpPr>
          <p:cNvPr id="4" name="Retângulo 3"/>
          <p:cNvSpPr/>
          <p:nvPr/>
        </p:nvSpPr>
        <p:spPr>
          <a:xfrm>
            <a:off x="147124" y="4597454"/>
            <a:ext cx="4406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Se o sistema sofre uma variação de entropia então a vizinhança do sistema irá sofrer a mesma varação de entropia mas com o sinal oposto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ângulo 4"/>
              <p:cNvSpPr/>
              <p:nvPr/>
            </p:nvSpPr>
            <p:spPr>
              <a:xfrm>
                <a:off x="530164" y="2078179"/>
                <a:ext cx="2136941" cy="93256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64" y="2078179"/>
                <a:ext cx="2136941" cy="9325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tângulo 5"/>
              <p:cNvSpPr/>
              <p:nvPr/>
            </p:nvSpPr>
            <p:spPr>
              <a:xfrm>
                <a:off x="530164" y="3294951"/>
                <a:ext cx="3000436" cy="93256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𝑣𝑖𝑧</m:t>
                              </m:r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𝑟𝑒𝑣</m:t>
                              </m:r>
                            </m:sub>
                          </m:sSub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64" y="3294951"/>
                <a:ext cx="3000436" cy="9325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tângulo 6"/>
              <p:cNvSpPr/>
              <p:nvPr/>
            </p:nvSpPr>
            <p:spPr>
              <a:xfrm>
                <a:off x="8454364" y="5854570"/>
                <a:ext cx="1753985" cy="62273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7" name="Retâ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4364" y="5854570"/>
                <a:ext cx="1753985" cy="6227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tângulo 7"/>
              <p:cNvSpPr/>
              <p:nvPr/>
            </p:nvSpPr>
            <p:spPr>
              <a:xfrm>
                <a:off x="4554024" y="4688465"/>
                <a:ext cx="3000436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024" y="4688465"/>
                <a:ext cx="3000436" cy="10143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tângulo 8"/>
              <p:cNvSpPr/>
              <p:nvPr/>
            </p:nvSpPr>
            <p:spPr>
              <a:xfrm>
                <a:off x="8416264" y="2229087"/>
                <a:ext cx="3000436" cy="60638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sSub>
                        <m:sSub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9" name="Retâ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264" y="2229087"/>
                <a:ext cx="3000436" cy="6063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tângulo 9"/>
              <p:cNvSpPr/>
              <p:nvPr/>
            </p:nvSpPr>
            <p:spPr>
              <a:xfrm>
                <a:off x="8390864" y="3978304"/>
                <a:ext cx="3000436" cy="60638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0" name="Retâ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864" y="3978304"/>
                <a:ext cx="3000436" cy="6063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tângulo 10"/>
              <p:cNvSpPr/>
              <p:nvPr/>
            </p:nvSpPr>
            <p:spPr>
              <a:xfrm>
                <a:off x="8390864" y="3040171"/>
                <a:ext cx="3000436" cy="60638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sSub>
                        <m:sSub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1" name="Retângu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864" y="3040171"/>
                <a:ext cx="3000436" cy="6063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tângulo 11"/>
              <p:cNvSpPr/>
              <p:nvPr/>
            </p:nvSpPr>
            <p:spPr>
              <a:xfrm>
                <a:off x="8416264" y="4916437"/>
                <a:ext cx="3000436" cy="606384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264" y="4916437"/>
                <a:ext cx="3000436" cy="6063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Agrupar 19"/>
          <p:cNvGrpSpPr/>
          <p:nvPr/>
        </p:nvGrpSpPr>
        <p:grpSpPr>
          <a:xfrm>
            <a:off x="4639336" y="2184400"/>
            <a:ext cx="2713964" cy="1953170"/>
            <a:chOff x="5083836" y="2298700"/>
            <a:chExt cx="2713964" cy="1953170"/>
          </a:xfrm>
        </p:grpSpPr>
        <p:sp>
          <p:nvSpPr>
            <p:cNvPr id="13" name="Retângulo 12"/>
            <p:cNvSpPr/>
            <p:nvPr/>
          </p:nvSpPr>
          <p:spPr>
            <a:xfrm>
              <a:off x="5083836" y="2298700"/>
              <a:ext cx="1393164" cy="1627766"/>
            </a:xfrm>
            <a:prstGeom prst="rect">
              <a:avLst/>
            </a:prstGeom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6477000" y="2298700"/>
              <a:ext cx="1320800" cy="1627766"/>
            </a:xfrm>
            <a:prstGeom prst="rect">
              <a:avLst/>
            </a:prstGeom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Seta: para a Direita 14"/>
            <p:cNvSpPr/>
            <p:nvPr/>
          </p:nvSpPr>
          <p:spPr>
            <a:xfrm>
              <a:off x="6057900" y="2560568"/>
              <a:ext cx="1047750" cy="453600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16" name="Seta: para a Direita 15"/>
            <p:cNvSpPr/>
            <p:nvPr/>
          </p:nvSpPr>
          <p:spPr>
            <a:xfrm rot="10800000">
              <a:off x="6134100" y="3175000"/>
              <a:ext cx="1047750" cy="451933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2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5165822" y="3861499"/>
              <a:ext cx="985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Sistema 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6498742" y="3882538"/>
              <a:ext cx="1242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vizinhança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75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3ª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80829" y="1021646"/>
            <a:ext cx="6970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Entropias absolutas e a terceira lei da termodinâmica?</a:t>
            </a:r>
          </a:p>
        </p:txBody>
      </p:sp>
      <p:sp>
        <p:nvSpPr>
          <p:cNvPr id="4" name="Retângulo 3"/>
          <p:cNvSpPr/>
          <p:nvPr/>
        </p:nvSpPr>
        <p:spPr>
          <a:xfrm>
            <a:off x="420530" y="2628626"/>
            <a:ext cx="69200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Esta lei diz-nos que as entropias de todas as substancias cristalinas a T=0 </a:t>
            </a:r>
            <a:r>
              <a:rPr lang="pt-BR" sz="2400" b="1" dirty="0">
                <a:solidFill>
                  <a:srgbClr val="FFFF00"/>
                </a:solidFill>
              </a:rPr>
              <a:t>são iguais</a:t>
            </a:r>
            <a:r>
              <a:rPr lang="pt-BR" sz="2400" dirty="0">
                <a:solidFill>
                  <a:schemeClr val="bg1"/>
                </a:solidFill>
              </a:rPr>
              <a:t>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Por conveniência e como base no facto de a entropia ser uma forma de medir a desordem definiu-se este </a:t>
            </a:r>
            <a:r>
              <a:rPr lang="pt-BR" sz="2400" b="1" dirty="0">
                <a:solidFill>
                  <a:srgbClr val="FFFF00"/>
                </a:solidFill>
              </a:rPr>
              <a:t>valor com zero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 entropia de uma substancia depende igualmente da pressão. Por definição, estabeleceu-se que as </a:t>
            </a:r>
            <a:r>
              <a:rPr lang="pt-BR" sz="2400" b="1" dirty="0">
                <a:solidFill>
                  <a:srgbClr val="FFFF00"/>
                </a:solidFill>
              </a:rPr>
              <a:t>entropias padrão são estimadas a 298,15 K</a:t>
            </a:r>
            <a:r>
              <a:rPr lang="pt-BR" sz="2400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5" name="Picture 2" descr="Resultado de imagem para standard entropy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26001"/>
            <a:ext cx="4762500" cy="68319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0665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ruz 9"/>
          <p:cNvSpPr/>
          <p:nvPr/>
        </p:nvSpPr>
        <p:spPr>
          <a:xfrm>
            <a:off x="1637415" y="2162306"/>
            <a:ext cx="3636334" cy="2613480"/>
          </a:xfrm>
          <a:prstGeom prst="plus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970855" y="3641169"/>
            <a:ext cx="355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ENERGIA </a:t>
            </a:r>
          </a:p>
        </p:txBody>
      </p:sp>
      <p:pic>
        <p:nvPicPr>
          <p:cNvPr id="3" name="Picture 2" descr="Resultado de imagem para thermodynamic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6" b="33328"/>
          <a:stretch/>
        </p:blipFill>
        <p:spPr bwMode="auto">
          <a:xfrm>
            <a:off x="-1" y="0"/>
            <a:ext cx="4420611" cy="13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: Curva para Cima 4"/>
          <p:cNvSpPr/>
          <p:nvPr/>
        </p:nvSpPr>
        <p:spPr>
          <a:xfrm>
            <a:off x="4858233" y="4235622"/>
            <a:ext cx="4239377" cy="21931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398563" y="3056565"/>
            <a:ext cx="214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SISTEMA</a:t>
            </a:r>
          </a:p>
        </p:txBody>
      </p:sp>
      <p:sp>
        <p:nvSpPr>
          <p:cNvPr id="12" name="Seta: Curva para Cima 11"/>
          <p:cNvSpPr/>
          <p:nvPr/>
        </p:nvSpPr>
        <p:spPr>
          <a:xfrm rot="10800000">
            <a:off x="4653526" y="531287"/>
            <a:ext cx="4239377" cy="252527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6947819" y="2767556"/>
            <a:ext cx="452367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500" dirty="0">
                <a:solidFill>
                  <a:schemeClr val="bg1"/>
                </a:solidFill>
              </a:rPr>
              <a:t>CALOR </a:t>
            </a:r>
            <a:endParaRPr lang="pt-BR" sz="11500" dirty="0"/>
          </a:p>
        </p:txBody>
      </p:sp>
      <p:sp>
        <p:nvSpPr>
          <p:cNvPr id="14" name="Retângulo 13"/>
          <p:cNvSpPr/>
          <p:nvPr/>
        </p:nvSpPr>
        <p:spPr>
          <a:xfrm>
            <a:off x="8872738" y="4478076"/>
            <a:ext cx="33606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Energia do sistema altera-se em resultado de uma diferença de T</a:t>
            </a:r>
          </a:p>
        </p:txBody>
      </p:sp>
    </p:spTree>
    <p:extLst>
      <p:ext uri="{BB962C8B-B14F-4D97-AF65-F5344CB8AC3E}">
        <p14:creationId xmlns:p14="http://schemas.microsoft.com/office/powerpoint/2010/main" val="7026448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tângulo 3"/>
              <p:cNvSpPr/>
              <p:nvPr/>
            </p:nvSpPr>
            <p:spPr>
              <a:xfrm>
                <a:off x="515424" y="1678565"/>
                <a:ext cx="9720776" cy="128483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2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pt-BR" sz="320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Sup>
                            <m:sSubSup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d>
                            <m:dPr>
                              <m:ctrlP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𝑝𝑟𝑜𝑑𝑢𝑡𝑜𝑠</m:t>
                              </m:r>
                            </m:e>
                          </m:d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pt-BR" sz="32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bSup>
                                <m:sSubSupPr>
                                  <m:ctrlPr>
                                    <a:rPr lang="pt-BR" sz="32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sz="32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pt-BR" sz="32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pt-BR" sz="3200" i="1" dirty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𝑟𝑒𝑎𝑔𝑒𝑛𝑡𝑒𝑠</m:t>
                              </m:r>
                              <m:r>
                                <a:rPr lang="pt-BR" sz="32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4" name="Retâ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24" y="1678565"/>
                <a:ext cx="9720776" cy="12848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411292" y="229410"/>
            <a:ext cx="8356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Variação de entropia em reações químicas.</a:t>
            </a:r>
          </a:p>
        </p:txBody>
      </p:sp>
    </p:spTree>
    <p:extLst>
      <p:ext uri="{BB962C8B-B14F-4D97-AF65-F5344CB8AC3E}">
        <p14:creationId xmlns:p14="http://schemas.microsoft.com/office/powerpoint/2010/main" val="27855539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tângulo 1"/>
              <p:cNvSpPr/>
              <p:nvPr/>
            </p:nvSpPr>
            <p:spPr>
              <a:xfrm>
                <a:off x="280829" y="2039414"/>
                <a:ext cx="5083236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𝑠𝑖𝑠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29" y="2039414"/>
                <a:ext cx="508323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411292" y="229410"/>
            <a:ext cx="8356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Variação de entropia em reações químicas.</a:t>
            </a:r>
          </a:p>
        </p:txBody>
      </p:sp>
      <p:sp>
        <p:nvSpPr>
          <p:cNvPr id="4" name="Retângulo 3"/>
          <p:cNvSpPr/>
          <p:nvPr/>
        </p:nvSpPr>
        <p:spPr>
          <a:xfrm>
            <a:off x="280829" y="1021646"/>
            <a:ext cx="96060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O que acontece à entropia da vizinhança?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52906" y="3113201"/>
            <a:ext cx="4762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Se o processo em questão  for espontâneo então a variação total da entropia será sempre maior que zero 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280829" y="3082945"/>
            <a:ext cx="2713964" cy="1953170"/>
            <a:chOff x="5083836" y="2298700"/>
            <a:chExt cx="2713964" cy="1953170"/>
          </a:xfrm>
        </p:grpSpPr>
        <p:sp>
          <p:nvSpPr>
            <p:cNvPr id="7" name="Retângulo 6"/>
            <p:cNvSpPr/>
            <p:nvPr/>
          </p:nvSpPr>
          <p:spPr>
            <a:xfrm>
              <a:off x="5083836" y="2298700"/>
              <a:ext cx="1393164" cy="1627766"/>
            </a:xfrm>
            <a:prstGeom prst="rect">
              <a:avLst/>
            </a:prstGeom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477000" y="2298700"/>
              <a:ext cx="1320800" cy="1627766"/>
            </a:xfrm>
            <a:prstGeom prst="rect">
              <a:avLst/>
            </a:prstGeom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Seta: para a Direita 8"/>
            <p:cNvSpPr/>
            <p:nvPr/>
          </p:nvSpPr>
          <p:spPr>
            <a:xfrm>
              <a:off x="6057900" y="2560568"/>
              <a:ext cx="1047750" cy="453600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10" name="Seta: para a Direita 9"/>
            <p:cNvSpPr/>
            <p:nvPr/>
          </p:nvSpPr>
          <p:spPr>
            <a:xfrm rot="10800000">
              <a:off x="6134100" y="3175000"/>
              <a:ext cx="1047750" cy="451933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2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165822" y="3861499"/>
              <a:ext cx="985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Sistema 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498742" y="3882538"/>
              <a:ext cx="1242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vizinhança </a:t>
              </a:r>
            </a:p>
          </p:txBody>
        </p:sp>
      </p:grpSp>
      <p:sp>
        <p:nvSpPr>
          <p:cNvPr id="13" name="Retângulo 12"/>
          <p:cNvSpPr/>
          <p:nvPr/>
        </p:nvSpPr>
        <p:spPr>
          <a:xfrm>
            <a:off x="3352905" y="4851449"/>
            <a:ext cx="4762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 pressão constante e a T constante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tângulo 13"/>
              <p:cNvSpPr/>
              <p:nvPr/>
            </p:nvSpPr>
            <p:spPr>
              <a:xfrm>
                <a:off x="3521144" y="5524316"/>
                <a:ext cx="2136941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144" y="5524316"/>
                <a:ext cx="2136941" cy="10143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tângulo 15"/>
              <p:cNvSpPr/>
              <p:nvPr/>
            </p:nvSpPr>
            <p:spPr>
              <a:xfrm>
                <a:off x="5874824" y="5524316"/>
                <a:ext cx="3000436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6" name="Retâ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824" y="5524316"/>
                <a:ext cx="3000436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296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3" grpId="0"/>
      <p:bldP spid="14" grpId="0" animBg="1"/>
      <p:bldP spid="1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tângulo 1"/>
              <p:cNvSpPr/>
              <p:nvPr/>
            </p:nvSpPr>
            <p:spPr>
              <a:xfrm>
                <a:off x="166529" y="285051"/>
                <a:ext cx="5083236" cy="58477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𝑠𝑖𝑠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</m:sub>
                      </m:sSub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2" name="Retâ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29" y="285051"/>
                <a:ext cx="508323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3149888" y="4694041"/>
            <a:ext cx="7010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 </a:t>
            </a:r>
            <a:r>
              <a:rPr lang="pt-BR" sz="2400" b="1" dirty="0">
                <a:solidFill>
                  <a:srgbClr val="FFFF00"/>
                </a:solidFill>
              </a:rPr>
              <a:t>grande vantagem </a:t>
            </a:r>
            <a:r>
              <a:rPr lang="pt-BR" sz="2400" dirty="0">
                <a:solidFill>
                  <a:schemeClr val="bg1"/>
                </a:solidFill>
              </a:rPr>
              <a:t>desta expressão é relacionar a variação total  da entropia dos sistema e vizinhança em termos de propriedades do sistema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166529" y="1254145"/>
            <a:ext cx="2713964" cy="1953170"/>
            <a:chOff x="5083836" y="2298700"/>
            <a:chExt cx="2713964" cy="1953170"/>
          </a:xfrm>
        </p:grpSpPr>
        <p:sp>
          <p:nvSpPr>
            <p:cNvPr id="7" name="Retângulo 6"/>
            <p:cNvSpPr/>
            <p:nvPr/>
          </p:nvSpPr>
          <p:spPr>
            <a:xfrm>
              <a:off x="5083836" y="2298700"/>
              <a:ext cx="1393164" cy="1627766"/>
            </a:xfrm>
            <a:prstGeom prst="rect">
              <a:avLst/>
            </a:prstGeom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477000" y="2298700"/>
              <a:ext cx="1320800" cy="1627766"/>
            </a:xfrm>
            <a:prstGeom prst="rect">
              <a:avLst/>
            </a:prstGeom>
            <a:ln w="381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Seta: para a Direita 8"/>
            <p:cNvSpPr/>
            <p:nvPr/>
          </p:nvSpPr>
          <p:spPr>
            <a:xfrm>
              <a:off x="6057900" y="2560568"/>
              <a:ext cx="1047750" cy="453600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10" name="Seta: para a Direita 9"/>
            <p:cNvSpPr/>
            <p:nvPr/>
          </p:nvSpPr>
          <p:spPr>
            <a:xfrm rot="10800000">
              <a:off x="6134100" y="3175000"/>
              <a:ext cx="1047750" cy="451933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2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165822" y="3861499"/>
              <a:ext cx="985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Sistema 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498742" y="3882538"/>
              <a:ext cx="1242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vizinhança </a:t>
              </a:r>
            </a:p>
          </p:txBody>
        </p:sp>
      </p:grpSp>
      <p:sp>
        <p:nvSpPr>
          <p:cNvPr id="13" name="Retângulo 12"/>
          <p:cNvSpPr/>
          <p:nvPr/>
        </p:nvSpPr>
        <p:spPr>
          <a:xfrm>
            <a:off x="3225905" y="1066849"/>
            <a:ext cx="47623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 pressão constante e a T constante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tângulo 13"/>
              <p:cNvSpPr/>
              <p:nvPr/>
            </p:nvSpPr>
            <p:spPr>
              <a:xfrm>
                <a:off x="3394144" y="1739716"/>
                <a:ext cx="2136941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4" name="Retâ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144" y="1739716"/>
                <a:ext cx="2136941" cy="10143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tângulo 15"/>
              <p:cNvSpPr/>
              <p:nvPr/>
            </p:nvSpPr>
            <p:spPr>
              <a:xfrm>
                <a:off x="5747824" y="1739716"/>
                <a:ext cx="3000436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𝑣𝑖𝑧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6" name="Retâ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824" y="1739716"/>
                <a:ext cx="3000436" cy="10143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tângulo 16"/>
              <p:cNvSpPr/>
              <p:nvPr/>
            </p:nvSpPr>
            <p:spPr>
              <a:xfrm>
                <a:off x="3394144" y="3388949"/>
                <a:ext cx="5083236" cy="1014317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t-BR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𝑠𝑖𝑠</m:t>
                          </m:r>
                        </m:sub>
                      </m:sSub>
                      <m:r>
                        <a:rPr lang="pt-BR" sz="32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pt-BR" sz="32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pt-BR" sz="32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pt-BR" sz="3200" dirty="0"/>
              </a:p>
            </p:txBody>
          </p:sp>
        </mc:Choice>
        <mc:Fallback>
          <p:sp>
            <p:nvSpPr>
              <p:cNvPr id="17" name="Retâ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144" y="3388949"/>
                <a:ext cx="5083236" cy="1014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55447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4271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7955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3432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298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1292" y="229410"/>
            <a:ext cx="4966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u="sng" dirty="0">
                <a:solidFill>
                  <a:srgbClr val="FFC000"/>
                </a:solidFill>
              </a:rPr>
              <a:t>2ª Lei da termodinâmica </a:t>
            </a:r>
          </a:p>
        </p:txBody>
      </p:sp>
      <p:sp>
        <p:nvSpPr>
          <p:cNvPr id="3" name="Retângulo 2"/>
          <p:cNvSpPr/>
          <p:nvPr/>
        </p:nvSpPr>
        <p:spPr>
          <a:xfrm>
            <a:off x="998487" y="1238274"/>
            <a:ext cx="960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i="1" dirty="0">
                <a:solidFill>
                  <a:schemeClr val="bg1"/>
                </a:solidFill>
              </a:rPr>
              <a:t>Calcular a entropia de vaporização da água a 25º. Sabendo que: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tângulo 4"/>
              <p:cNvSpPr/>
              <p:nvPr/>
            </p:nvSpPr>
            <p:spPr>
              <a:xfrm>
                <a:off x="1214237" y="2779672"/>
                <a:ext cx="7768089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pt-BR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</m:t>
                        </m:r>
                      </m:e>
                      <m:sub>
                        <m:r>
                          <a:rPr lang="pt-BR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𝑣𝑎𝑝</m:t>
                        </m:r>
                      </m:sub>
                    </m:sSub>
                    <m:r>
                      <a:rPr lang="pt-BR" sz="2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pt-BR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pt-BR" sz="2800" b="0" i="1" baseline="-2500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1 </m:t>
                        </m:r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𝑎𝑡𝑚</m:t>
                        </m:r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373</m:t>
                        </m:r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pt-BR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=109,1 </m:t>
                    </m:r>
                    <m:r>
                      <a:rPr lang="pt-BR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𝐽𝐾</m:t>
                    </m:r>
                    <m:r>
                      <a:rPr lang="pt-BR" sz="2800" b="0" i="1" baseline="30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−1 </m:t>
                    </m:r>
                    <m:r>
                      <a:rPr lang="pt-BR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𝑚𝑜𝑙</m:t>
                    </m:r>
                    <m:r>
                      <a:rPr lang="pt-BR" sz="2800" b="0" i="1" baseline="30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pt-BR" sz="2800" dirty="0"/>
                  <a:t>, </a:t>
                </a:r>
              </a:p>
            </p:txBody>
          </p:sp>
        </mc:Choice>
        <mc:Fallback>
          <p:sp>
            <p:nvSpPr>
              <p:cNvPr id="5" name="Retâ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237" y="2779672"/>
                <a:ext cx="7768089" cy="556434"/>
              </a:xfrm>
              <a:prstGeom prst="rect">
                <a:avLst/>
              </a:prstGeom>
              <a:blipFill>
                <a:blip r:embed="rId2"/>
                <a:stretch>
                  <a:fillRect t="-10989" r="-706" b="-2527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tângulo 5"/>
              <p:cNvSpPr/>
              <p:nvPr/>
            </p:nvSpPr>
            <p:spPr>
              <a:xfrm>
                <a:off x="1214236" y="3336106"/>
                <a:ext cx="7370031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pt-BR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</m:t>
                        </m:r>
                      </m:e>
                      <m:sub>
                        <m:r>
                          <a:rPr lang="pt-BR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𝑣𝑎𝑝</m:t>
                        </m:r>
                      </m:sub>
                    </m:sSub>
                    <m:r>
                      <a:rPr lang="pt-BR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pt-BR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pt-BR" sz="2800" b="0" i="1" baseline="-2500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1 </m:t>
                        </m:r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𝑎𝑡𝑚</m:t>
                        </m:r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373</m:t>
                        </m:r>
                        <m:r>
                          <a:rPr lang="pt-BR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a:rPr lang="pt-BR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=40,7 </m:t>
                    </m:r>
                    <m:r>
                      <a:rPr lang="pt-BR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𝑘𝐽</m:t>
                    </m:r>
                    <m:r>
                      <a:rPr lang="pt-BR" sz="2800" b="0" i="1" baseline="30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sz="2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𝑚𝑜𝑙</m:t>
                    </m:r>
                    <m:r>
                      <a:rPr lang="pt-BR" sz="2800" b="0" i="1" baseline="30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pt-BR" sz="2800" dirty="0"/>
                  <a:t>, </a:t>
                </a:r>
              </a:p>
            </p:txBody>
          </p:sp>
        </mc:Choice>
        <mc:Fallback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236" y="3336106"/>
                <a:ext cx="7370031" cy="556434"/>
              </a:xfrm>
              <a:prstGeom prst="rect">
                <a:avLst/>
              </a:prstGeom>
              <a:blipFill>
                <a:blip r:embed="rId3"/>
                <a:stretch>
                  <a:fillRect t="-9783" b="-2391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47581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CO2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899"/>
            <a:ext cx="6700326" cy="517873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37955" y="154390"/>
            <a:ext cx="4059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Thermodynamics </a:t>
            </a:r>
          </a:p>
        </p:txBody>
      </p:sp>
      <p:pic>
        <p:nvPicPr>
          <p:cNvPr id="2052" name="Picture 4" descr="Resultado de imagem para oil extraction and refining proc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7"/>
          <a:stretch/>
        </p:blipFill>
        <p:spPr bwMode="auto">
          <a:xfrm>
            <a:off x="6915891" y="977899"/>
            <a:ext cx="4931192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184555" y="6010650"/>
            <a:ext cx="4059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Increase Entropy</a:t>
            </a:r>
          </a:p>
        </p:txBody>
      </p:sp>
      <p:sp>
        <p:nvSpPr>
          <p:cNvPr id="2" name="Seta: Entalhada para a Direita 1"/>
          <p:cNvSpPr/>
          <p:nvPr/>
        </p:nvSpPr>
        <p:spPr>
          <a:xfrm rot="10800000">
            <a:off x="4889500" y="1443225"/>
            <a:ext cx="2515108" cy="1536700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03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m para CO2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1" y="304147"/>
            <a:ext cx="3155681" cy="24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sultado de imagem para oil extraction and refining proc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7"/>
          <a:stretch/>
        </p:blipFill>
        <p:spPr bwMode="auto">
          <a:xfrm>
            <a:off x="170121" y="2984499"/>
            <a:ext cx="3155681" cy="311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a 7"/>
          <p:cNvGraphicFramePr/>
          <p:nvPr/>
        </p:nvGraphicFramePr>
        <p:xfrm>
          <a:off x="3949700" y="973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825655" y="112541"/>
            <a:ext cx="4059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Thermodynamics </a:t>
            </a:r>
          </a:p>
        </p:txBody>
      </p:sp>
    </p:spTree>
    <p:extLst>
      <p:ext uri="{BB962C8B-B14F-4D97-AF65-F5344CB8AC3E}">
        <p14:creationId xmlns:p14="http://schemas.microsoft.com/office/powerpoint/2010/main" val="338978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B0807D1-4760-41BD-B118-22BD86546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BB0807D1-4760-41BD-B118-22BD86546D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008A169-E915-44BC-BAC9-50DC0167C3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1008A169-E915-44BC-BAC9-50DC0167C3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DD6C9A-2D27-48EC-824E-67C52702D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39DD6C9A-2D27-48EC-824E-67C52702D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ruz 1"/>
          <p:cNvSpPr/>
          <p:nvPr/>
        </p:nvSpPr>
        <p:spPr>
          <a:xfrm>
            <a:off x="3997844" y="2162306"/>
            <a:ext cx="3636334" cy="2613480"/>
          </a:xfrm>
          <a:prstGeom prst="plus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4822787" y="3682223"/>
            <a:ext cx="355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ENERGIA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758992" y="3056565"/>
            <a:ext cx="214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SISTEMA</a:t>
            </a:r>
          </a:p>
        </p:txBody>
      </p:sp>
      <p:sp>
        <p:nvSpPr>
          <p:cNvPr id="8" name="Seta: Curva para Cima 7"/>
          <p:cNvSpPr/>
          <p:nvPr/>
        </p:nvSpPr>
        <p:spPr>
          <a:xfrm>
            <a:off x="435090" y="4235622"/>
            <a:ext cx="4239377" cy="21931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Seta: Curva para Cima 8"/>
          <p:cNvSpPr/>
          <p:nvPr/>
        </p:nvSpPr>
        <p:spPr>
          <a:xfrm rot="10800000">
            <a:off x="209118" y="63457"/>
            <a:ext cx="4239377" cy="252527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22761" y="2716326"/>
            <a:ext cx="29231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7200" dirty="0">
                <a:solidFill>
                  <a:schemeClr val="bg1"/>
                </a:solidFill>
              </a:rPr>
              <a:t>CALOR</a:t>
            </a:r>
            <a:r>
              <a:rPr lang="pt-BR" sz="8000" dirty="0">
                <a:solidFill>
                  <a:schemeClr val="bg1"/>
                </a:solidFill>
              </a:rPr>
              <a:t> </a:t>
            </a:r>
            <a:endParaRPr lang="pt-BR" sz="8000" dirty="0"/>
          </a:p>
        </p:txBody>
      </p:sp>
      <p:sp>
        <p:nvSpPr>
          <p:cNvPr id="11" name="Seta: Curva para Cima 10"/>
          <p:cNvSpPr/>
          <p:nvPr/>
        </p:nvSpPr>
        <p:spPr>
          <a:xfrm>
            <a:off x="7477379" y="4345492"/>
            <a:ext cx="4239377" cy="219315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Seta: Curva para Cima 11"/>
          <p:cNvSpPr/>
          <p:nvPr/>
        </p:nvSpPr>
        <p:spPr>
          <a:xfrm rot="10800000">
            <a:off x="7102552" y="130797"/>
            <a:ext cx="4239377" cy="252527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2008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781530" y="165029"/>
            <a:ext cx="6895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rgbClr val="FFFF00"/>
                </a:solidFill>
              </a:rPr>
              <a:t>Exergy</a:t>
            </a:r>
            <a:r>
              <a:rPr lang="en-US" sz="2800" dirty="0">
                <a:solidFill>
                  <a:schemeClr val="bg1"/>
                </a:solidFill>
              </a:rPr>
              <a:t> is the useful portion of energy that allows us to do work and perform energy services. </a:t>
            </a:r>
            <a:endParaRPr lang="pt-BR" sz="3200" i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668" y="69635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gather exergy from energy-carrying substances in the natural world we call energy resources. . . </a:t>
            </a:r>
            <a:endParaRPr lang="pt-BR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919773" y="-1149642"/>
            <a:ext cx="2177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Exergy </a:t>
            </a:r>
          </a:p>
        </p:txBody>
      </p:sp>
      <p:sp>
        <p:nvSpPr>
          <p:cNvPr id="3" name="Retângulo 2"/>
          <p:cNvSpPr/>
          <p:nvPr/>
        </p:nvSpPr>
        <p:spPr>
          <a:xfrm>
            <a:off x="5639030" y="2406395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While </a:t>
            </a:r>
            <a:r>
              <a:rPr lang="en-US" sz="2400" u="sng" dirty="0">
                <a:solidFill>
                  <a:srgbClr val="FFFF00"/>
                </a:solidFill>
              </a:rPr>
              <a:t>energy is conserved</a:t>
            </a:r>
            <a:r>
              <a:rPr lang="en-US" sz="2400" dirty="0">
                <a:solidFill>
                  <a:schemeClr val="bg1"/>
                </a:solidFill>
              </a:rPr>
              <a:t>, the </a:t>
            </a:r>
            <a:r>
              <a:rPr lang="en-US" sz="2400" u="sng" dirty="0" err="1">
                <a:solidFill>
                  <a:srgbClr val="FFFF00"/>
                </a:solidFill>
              </a:rPr>
              <a:t>exergetic</a:t>
            </a:r>
            <a:r>
              <a:rPr lang="en-US" sz="2400" u="sng" dirty="0">
                <a:solidFill>
                  <a:srgbClr val="FFFF00"/>
                </a:solidFill>
              </a:rPr>
              <a:t> portion can be destroyed</a:t>
            </a:r>
            <a:r>
              <a:rPr lang="en-US" sz="2400" dirty="0">
                <a:solidFill>
                  <a:schemeClr val="bg1"/>
                </a:solidFill>
              </a:rPr>
              <a:t> when it undergoes an energy conversion</a:t>
            </a:r>
            <a:endParaRPr lang="pt-BR" sz="2400" dirty="0"/>
          </a:p>
        </p:txBody>
      </p:sp>
      <p:sp>
        <p:nvSpPr>
          <p:cNvPr id="6" name="Retângulo 5"/>
          <p:cNvSpPr/>
          <p:nvPr/>
        </p:nvSpPr>
        <p:spPr>
          <a:xfrm>
            <a:off x="12579350" y="111510"/>
            <a:ext cx="4738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This diagram summarizes the exergy reservoirs and flows in our sphere of influence including their interconnections, conversions, and eventual natural or anthropogenic destruction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898900" y="3749457"/>
            <a:ext cx="76073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The choice of energy resource and the method of resource utilization have environmental consequences,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i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bg1"/>
                </a:solidFill>
              </a:rPr>
              <a:t>So knowing the full range of energy options available will help to decouple energy use from environmental damage</a:t>
            </a:r>
            <a:endParaRPr lang="pt-BR" sz="2800" i="1" dirty="0"/>
          </a:p>
        </p:txBody>
      </p:sp>
      <p:sp>
        <p:nvSpPr>
          <p:cNvPr id="8" name="Retângulo 7"/>
          <p:cNvSpPr/>
          <p:nvPr/>
        </p:nvSpPr>
        <p:spPr>
          <a:xfrm>
            <a:off x="12903200" y="36122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Exergy, or "available energy" means energy which can be used</a:t>
            </a:r>
            <a:endParaRPr lang="pt-BR" dirty="0"/>
          </a:p>
        </p:txBody>
      </p:sp>
      <p:grpSp>
        <p:nvGrpSpPr>
          <p:cNvPr id="9" name="Diagram group"/>
          <p:cNvGrpSpPr/>
          <p:nvPr/>
        </p:nvGrpSpPr>
        <p:grpSpPr>
          <a:xfrm>
            <a:off x="169097" y="171135"/>
            <a:ext cx="2387600" cy="2441313"/>
            <a:chOff x="1265258" y="2099733"/>
            <a:chExt cx="3251200" cy="32512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" name="Agrupar 9"/>
            <p:cNvGrpSpPr/>
            <p:nvPr/>
          </p:nvGrpSpPr>
          <p:grpSpPr>
            <a:xfrm>
              <a:off x="1265258" y="2099733"/>
              <a:ext cx="3251200" cy="3251200"/>
              <a:chOff x="1265258" y="2099733"/>
              <a:chExt cx="3251200" cy="3251200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1" name="Elipse 10"/>
              <p:cNvSpPr/>
              <p:nvPr/>
            </p:nvSpPr>
            <p:spPr>
              <a:xfrm>
                <a:off x="1265258" y="2099733"/>
                <a:ext cx="3251200" cy="3251200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accent4">
                  <a:alpha val="50000"/>
                  <a:hueOff val="10395692"/>
                  <a:satOff val="-47968"/>
                  <a:lumOff val="1765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sp>
          <p:sp>
            <p:nvSpPr>
              <p:cNvPr id="12" name="Elipse 4"/>
              <p:cNvSpPr txBox="1"/>
              <p:nvPr/>
            </p:nvSpPr>
            <p:spPr>
              <a:xfrm>
                <a:off x="1571413" y="2939626"/>
                <a:ext cx="2585634" cy="178816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GB" sz="4800" kern="1200" noProof="0" dirty="0">
                    <a:solidFill>
                      <a:schemeClr val="bg1"/>
                    </a:solidFill>
                  </a:rPr>
                  <a:t>Exergy</a:t>
                </a:r>
              </a:p>
            </p:txBody>
          </p:sp>
        </p:grpSp>
      </p:grp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/>
          <a:srcRect b="7966"/>
          <a:stretch/>
        </p:blipFill>
        <p:spPr>
          <a:xfrm>
            <a:off x="169097" y="3780706"/>
            <a:ext cx="3713517" cy="2897359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3328499" y="1583848"/>
            <a:ext cx="88635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verdana" panose="020B0604030504040204" pitchFamily="34" charset="0"/>
              </a:rPr>
              <a:t>¨The Available Energy for the concrete purpose¨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34581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p"/>
      <p:bldP spid="1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52596" t="30620" r="27346" b="45918"/>
          <a:stretch/>
        </p:blipFill>
        <p:spPr>
          <a:xfrm>
            <a:off x="5899202" y="2701338"/>
            <a:ext cx="5987995" cy="393993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32224" y="0"/>
            <a:ext cx="4059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Thermodynamics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103" y="803226"/>
            <a:ext cx="4059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Sustainable development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1999" y="5331482"/>
            <a:ext cx="40591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Non-sustainable development </a:t>
            </a:r>
          </a:p>
        </p:txBody>
      </p:sp>
      <p:sp>
        <p:nvSpPr>
          <p:cNvPr id="10" name="Seta: Entalhada para a Direita 9"/>
          <p:cNvSpPr/>
          <p:nvPr/>
        </p:nvSpPr>
        <p:spPr>
          <a:xfrm rot="16200000">
            <a:off x="-1285788" y="2936381"/>
            <a:ext cx="4077889" cy="818148"/>
          </a:xfrm>
          <a:prstGeom prst="notched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Entalhada para a Direita 10"/>
          <p:cNvSpPr/>
          <p:nvPr/>
        </p:nvSpPr>
        <p:spPr>
          <a:xfrm rot="10800000">
            <a:off x="1281719" y="1941693"/>
            <a:ext cx="1155031" cy="545431"/>
          </a:xfrm>
          <a:prstGeom prst="notch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518467" y="1798910"/>
            <a:ext cx="30170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2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Use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of sustainable exergy resources </a:t>
            </a:r>
          </a:p>
        </p:txBody>
      </p:sp>
      <p:sp>
        <p:nvSpPr>
          <p:cNvPr id="13" name="Seta: Entalhada para a Direita 12"/>
          <p:cNvSpPr/>
          <p:nvPr/>
        </p:nvSpPr>
        <p:spPr>
          <a:xfrm rot="10800000">
            <a:off x="1249634" y="2978863"/>
            <a:ext cx="1155031" cy="545431"/>
          </a:xfrm>
          <a:prstGeom prst="notch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Entalhada para a Direita 13"/>
          <p:cNvSpPr/>
          <p:nvPr/>
        </p:nvSpPr>
        <p:spPr>
          <a:xfrm rot="10800000">
            <a:off x="1321824" y="4125872"/>
            <a:ext cx="1155031" cy="545431"/>
          </a:xfrm>
          <a:prstGeom prst="notch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601806" y="2862315"/>
            <a:ext cx="413587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2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Reduction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of exergy-related environment  degradation 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470341" y="4179773"/>
            <a:ext cx="30651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24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Increase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exergy efficiency </a:t>
            </a:r>
          </a:p>
        </p:txBody>
      </p:sp>
      <p:sp>
        <p:nvSpPr>
          <p:cNvPr id="17" name="Seta: Entalhada para a Direita 16"/>
          <p:cNvSpPr/>
          <p:nvPr/>
        </p:nvSpPr>
        <p:spPr>
          <a:xfrm rot="5400000">
            <a:off x="7530408" y="2808989"/>
            <a:ext cx="2604931" cy="1967304"/>
          </a:xfrm>
          <a:prstGeom prst="notched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6284230" y="387728"/>
            <a:ext cx="59077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1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Green chemistry </a:t>
            </a:r>
          </a:p>
          <a:p>
            <a:pPr marL="0" lvl="1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Process intensification</a:t>
            </a:r>
          </a:p>
          <a:p>
            <a:pPr marL="0" lvl="1"/>
            <a:r>
              <a:rPr lang="en-GB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Renewable raw materials   </a:t>
            </a:r>
          </a:p>
        </p:txBody>
      </p:sp>
    </p:spTree>
    <p:extLst>
      <p:ext uri="{BB962C8B-B14F-4D97-AF65-F5344CB8AC3E}">
        <p14:creationId xmlns:p14="http://schemas.microsoft.com/office/powerpoint/2010/main" val="41849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577296" y="0"/>
            <a:ext cx="9883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</a:rPr>
              <a:t>Do Ponto de vista Molecular</a:t>
            </a:r>
          </a:p>
        </p:txBody>
      </p:sp>
      <p:pic>
        <p:nvPicPr>
          <p:cNvPr id="6146" name="Picture 2" descr="https://lh3.googleusercontent.com/vWCi0M3pAumFtZorgNulhlrsuiCu85bjGcG2Je_LRj_QUkLzPhGwYTxmQofT1V_0HUvkiVd94LPFStFONNFIJdkntF7Je1qf0Zq9rS53fr6r8ZhJ3r2KPIq4odbZyytGFzc-HY6Edh7Ijyc0UmDmFmXyztUUbnJkka_r4Wdd7Kt2eZpWWnBd8fUq-TTmMsncRsptvgEiekJBwDrv4tzWhKMcxr_q0UPBDbeLwoVBbF34fWCe0pK8FNmLc-eG02UzjltqrzcHtUKyi0QIP17LYIJO41pyfUzOE5otDltOtPGFLbh7JCm0bse_oXAYC0AHOwczs_a2OYIVpZpcS9MiWTxktl8G7BSfKEMLKNlIi7VJ0k3aelWct69bOlhtMvUbL30gJsMdVkLYbR2bZRlKDzl-sRzJqgbRqWIY6IegF5y37PI6TTY5hf9oE1fKZVWFD9kFf8ijLU0-1QyBqGLcgqmb6REkBQm9Vmrjv0BqFPElEsAbIoYO-BPv_xgMj6oHcSqgRsUZ4S2rXi-f6j7lgrPkNQv1lPNgrezAKkt_EyvtIdnjGxVh2na-J3ccg_ktTqOdbD1nYM9pXt52l1OOsH5Q5CD3zm3qbj3Y6qdgcBWX0zOW=w486-h8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 b="20547"/>
          <a:stretch/>
        </p:blipFill>
        <p:spPr bwMode="auto">
          <a:xfrm>
            <a:off x="6402276" y="804801"/>
            <a:ext cx="3700130" cy="4913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etângulo 4"/>
          <p:cNvSpPr/>
          <p:nvPr/>
        </p:nvSpPr>
        <p:spPr>
          <a:xfrm>
            <a:off x="6402276" y="5718259"/>
            <a:ext cx="412459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</a:rPr>
              <a:t>TRABALHO </a:t>
            </a:r>
            <a:endParaRPr lang="pt-BR" sz="6600" dirty="0"/>
          </a:p>
        </p:txBody>
      </p:sp>
      <p:pic>
        <p:nvPicPr>
          <p:cNvPr id="6148" name="Picture 4" descr="https://lh3.googleusercontent.com/PbOH9y8G0vOljrQ_FgiI3Vcurc6j_VSPgr-THReXTUowl5FOINlBzD4FEaChPyLaMrvbdZDXIeM4-zmmjPLp83UPj3aFSFuP0oG2A7v1qkYCenwF208Jz8RDSuc8tCuoriXMEpwEUpAcmO39hbvWdDIjGNOp2PQSqKSYcuDY8oCG1gA0Ap7X3lfdxs3CgVKUK_wHt1227J1Skdl1N0cNtuT0eg-9r0P4PzI8n4TQWhxzp3saylSRGupMz2pDuf3nmy0hgUiPd-cPwIxAvI-qAMi-TBOuCkmIdSaunLwYSJvd9QcDV_QdcTwjwMqSw45SjhANYuqt8lTl6XhTcTM-T0sbLMqcMOvN9NFnPE4lhDSOBxXB1Lr1nCH_QOCVY1ESi_lLRc1wboL4Y5_E6kouhF6dUiB0NvC2_sNddfgIhkKl9oij8Zsb9casvcMSvZYII8Ghd23AwU9IlwPE2BgoqWYcBZ5h4OiEyGMOjcU3JhIHX1n4cZ192lpv-c2af_MlTqfqTcWWwHJvRUxZ_laBO3PaDmXh4IGxfiHySlS7lZe6mI7ygIAFzkOtno6l_kmYYiK-0Z6M-D7f5Cwu8AVB3oQdpDn2OnEnOJmdFmNL1MufeDbj=w486-h863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1" r="13649" b="19949"/>
          <a:stretch/>
        </p:blipFill>
        <p:spPr bwMode="auto">
          <a:xfrm>
            <a:off x="2162175" y="767942"/>
            <a:ext cx="3375025" cy="4836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etângulo 6"/>
          <p:cNvSpPr/>
          <p:nvPr/>
        </p:nvSpPr>
        <p:spPr>
          <a:xfrm>
            <a:off x="2388100" y="5496237"/>
            <a:ext cx="29231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7200" dirty="0">
                <a:solidFill>
                  <a:schemeClr val="bg1"/>
                </a:solidFill>
              </a:rPr>
              <a:t>CALOR</a:t>
            </a:r>
            <a:r>
              <a:rPr lang="pt-BR" sz="8000" dirty="0">
                <a:solidFill>
                  <a:schemeClr val="bg1"/>
                </a:solidFill>
              </a:rPr>
              <a:t> </a:t>
            </a:r>
            <a:endParaRPr lang="pt-BR" sz="8000" dirty="0"/>
          </a:p>
        </p:txBody>
      </p:sp>
      <p:sp>
        <p:nvSpPr>
          <p:cNvPr id="8" name="Retângulo 7"/>
          <p:cNvSpPr/>
          <p:nvPr/>
        </p:nvSpPr>
        <p:spPr>
          <a:xfrm>
            <a:off x="198535" y="1928993"/>
            <a:ext cx="19636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FF00"/>
                </a:solidFill>
              </a:rPr>
              <a:t>Movimento caótico dos átomos das vizinhanças </a:t>
            </a:r>
          </a:p>
        </p:txBody>
      </p:sp>
      <p:sp>
        <p:nvSpPr>
          <p:cNvPr id="9" name="Retângulo 8"/>
          <p:cNvSpPr/>
          <p:nvPr/>
        </p:nvSpPr>
        <p:spPr>
          <a:xfrm>
            <a:off x="10102406" y="2231843"/>
            <a:ext cx="1963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FF00"/>
                </a:solidFill>
              </a:rPr>
              <a:t>Movimento ordenado</a:t>
            </a:r>
          </a:p>
        </p:txBody>
      </p:sp>
    </p:spTree>
    <p:extLst>
      <p:ext uri="{BB962C8B-B14F-4D97-AF65-F5344CB8AC3E}">
        <p14:creationId xmlns:p14="http://schemas.microsoft.com/office/powerpoint/2010/main" val="5200678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27066</TotalTime>
  <Words>2995</Words>
  <Application>Microsoft Office PowerPoint</Application>
  <PresentationFormat>Widescreen</PresentationFormat>
  <Paragraphs>464</Paragraphs>
  <Slides>81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81</vt:i4>
      </vt:variant>
    </vt:vector>
  </HeadingPairs>
  <TitlesOfParts>
    <vt:vector size="89" baseType="lpstr">
      <vt:lpstr>Arial</vt:lpstr>
      <vt:lpstr>Calibri</vt:lpstr>
      <vt:lpstr>Calibri Light</vt:lpstr>
      <vt:lpstr>Cambria Math</vt:lpstr>
      <vt:lpstr>Symbol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Vidinha</dc:creator>
  <cp:lastModifiedBy>Pedro Vidinha</cp:lastModifiedBy>
  <cp:revision>152</cp:revision>
  <dcterms:created xsi:type="dcterms:W3CDTF">2016-08-25T19:48:49Z</dcterms:created>
  <dcterms:modified xsi:type="dcterms:W3CDTF">2016-09-14T21:40:31Z</dcterms:modified>
</cp:coreProperties>
</file>