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62" r:id="rId3"/>
    <p:sldId id="258" r:id="rId4"/>
    <p:sldId id="259" r:id="rId5"/>
    <p:sldId id="261" r:id="rId6"/>
    <p:sldId id="344" r:id="rId7"/>
    <p:sldId id="345" r:id="rId8"/>
    <p:sldId id="311" r:id="rId9"/>
    <p:sldId id="274" r:id="rId10"/>
    <p:sldId id="275" r:id="rId11"/>
    <p:sldId id="276" r:id="rId12"/>
    <p:sldId id="278" r:id="rId13"/>
    <p:sldId id="277" r:id="rId14"/>
    <p:sldId id="279" r:id="rId15"/>
    <p:sldId id="334" r:id="rId16"/>
    <p:sldId id="284" r:id="rId17"/>
    <p:sldId id="285" r:id="rId18"/>
    <p:sldId id="313" r:id="rId19"/>
    <p:sldId id="286" r:id="rId20"/>
    <p:sldId id="287" r:id="rId21"/>
    <p:sldId id="288" r:id="rId22"/>
    <p:sldId id="314" r:id="rId23"/>
    <p:sldId id="315" r:id="rId24"/>
    <p:sldId id="354" r:id="rId25"/>
    <p:sldId id="355" r:id="rId26"/>
    <p:sldId id="356" r:id="rId27"/>
    <p:sldId id="353" r:id="rId28"/>
    <p:sldId id="358" r:id="rId29"/>
    <p:sldId id="357" r:id="rId30"/>
    <p:sldId id="359" r:id="rId31"/>
    <p:sldId id="360" r:id="rId32"/>
    <p:sldId id="384" r:id="rId33"/>
    <p:sldId id="385" r:id="rId34"/>
    <p:sldId id="383" r:id="rId35"/>
    <p:sldId id="366" r:id="rId36"/>
    <p:sldId id="368" r:id="rId37"/>
    <p:sldId id="367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64" r:id="rId53"/>
    <p:sldId id="365" r:id="rId5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Destaqu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99" autoAdjust="0"/>
  </p:normalViewPr>
  <p:slideViewPr>
    <p:cSldViewPr>
      <p:cViewPr>
        <p:scale>
          <a:sx n="70" d="100"/>
          <a:sy n="70" d="100"/>
        </p:scale>
        <p:origin x="62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84861322598143"/>
          <c:y val="4.9960875984251966E-2"/>
          <c:w val="0.75455239450518574"/>
          <c:h val="0.7285494586614172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Moleculas B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spPr>
              <a:ln>
                <a:solidFill>
                  <a:srgbClr val="FF0000"/>
                </a:solidFill>
              </a:ln>
            </c:spPr>
            <c:trendlineType val="poly"/>
            <c:order val="3"/>
            <c:dispRSqr val="0"/>
            <c:dispEq val="0"/>
          </c:trendline>
          <c:xVal>
            <c:numRef>
              <c:f>Folha1!$A$2:$A$10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</c:numCache>
            </c:numRef>
          </c:xVal>
          <c:yVal>
            <c:numRef>
              <c:f>Folha1!$B$2:$B$10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32</c:v>
                </c:pt>
                <c:pt idx="6">
                  <c:v>34</c:v>
                </c:pt>
                <c:pt idx="7">
                  <c:v>36</c:v>
                </c:pt>
                <c:pt idx="8">
                  <c:v>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920-4552-AD45-19194DBCA18C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Moléculas 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trendline>
            <c:spPr>
              <a:ln>
                <a:solidFill>
                  <a:srgbClr val="00FF00"/>
                </a:solidFill>
              </a:ln>
            </c:spPr>
            <c:trendlineType val="poly"/>
            <c:order val="3"/>
            <c:dispRSqr val="0"/>
            <c:dispEq val="0"/>
          </c:trendline>
          <c:xVal>
            <c:numRef>
              <c:f>Folha1!$A$2:$A$10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</c:numCache>
            </c:numRef>
          </c:xVal>
          <c:yVal>
            <c:numRef>
              <c:f>Folha1!$C$2:$C$10</c:f>
              <c:numCache>
                <c:formatCode>General</c:formatCode>
                <c:ptCount val="9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4</c:v>
                </c:pt>
                <c:pt idx="8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920-4552-AD45-19194DBCA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62016"/>
        <c:axId val="32272384"/>
      </c:scatterChart>
      <c:valAx>
        <c:axId val="32262016"/>
        <c:scaling>
          <c:orientation val="minMax"/>
          <c:max val="8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PT" dirty="0"/>
                  <a:t>T</a:t>
                </a:r>
                <a:r>
                  <a:rPr lang="pt-PT" baseline="0" dirty="0"/>
                  <a:t> (s)</a:t>
                </a:r>
                <a:endParaRPr lang="pt-PT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2272384"/>
        <c:crosses val="autoZero"/>
        <c:crossBetween val="midCat"/>
        <c:majorUnit val="10"/>
      </c:valAx>
      <c:valAx>
        <c:axId val="32272384"/>
        <c:scaling>
          <c:orientation val="minMax"/>
          <c:max val="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PT" dirty="0"/>
                  <a:t>Concentração</a:t>
                </a:r>
                <a:r>
                  <a:rPr lang="pt-PT" baseline="0" dirty="0"/>
                  <a:t> M</a:t>
                </a:r>
                <a:endParaRPr lang="pt-PT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2262016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5667854715489129"/>
          <c:y val="0.31639000984251969"/>
          <c:w val="0.41871838586562282"/>
          <c:h val="0.173469980314960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2A5E9-0438-4217-94C3-045BBA350F0E}" type="datetimeFigureOut">
              <a:rPr lang="pt-PT" smtClean="0"/>
              <a:t>08/08/2016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5558B-7082-4489-9B57-84E9E180F1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268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558B-7082-4489-9B57-84E9E180F160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9808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558B-7082-4489-9B57-84E9E180F160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0231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558B-7082-4489-9B57-84E9E180F160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7910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558B-7082-4489-9B57-84E9E180F160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2872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558B-7082-4489-9B57-84E9E180F160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538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Mas quando comparamos reacções</a:t>
            </a:r>
            <a:r>
              <a:rPr lang="pt-PT" baseline="0" dirty="0"/>
              <a:t> nós queremos comparar dentro do mesmo intervalo de tempo para podermos afirmar que esta reacção é mais rápida que esta ou que a outra… Por outro lado, este gráfico diz-nos que a velocidade da reacção varia à medida que a concentração das espécies químicas envolvidas na reacção (reagentes e .produtos) varia…Então significa que deve existir uma correlação entre velocidade e concentração.  Esta correlação pode ser avaliada pela lei das velocidades.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558B-7082-4489-9B57-84E9E180F160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27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Lei</a:t>
            </a:r>
            <a:r>
              <a:rPr lang="pt-PT" baseline="0" dirty="0"/>
              <a:t> da velocidade.</a:t>
            </a:r>
          </a:p>
          <a:p>
            <a:endParaRPr lang="pt-PT" baseline="0" dirty="0"/>
          </a:p>
          <a:p>
            <a:r>
              <a:rPr lang="pt-PT" baseline="0" dirty="0"/>
              <a:t>Imaginem uma reacção hipotética. Uma lei de velocidade genérica pode ser dada pela seguinte expressão onde K é a constante de velocidade e A e B as concentrações dos reagentes envolvidos nesta reacção. Note–se que as concentrações de A e B estão elevadas a um expoente x e y e que estes nada têm a ver com os coeficientes estequiométricos da reacção. </a:t>
            </a:r>
            <a:endParaRPr lang="pt-PT" dirty="0"/>
          </a:p>
          <a:p>
            <a:endParaRPr lang="pt-PT" dirty="0"/>
          </a:p>
          <a:p>
            <a:r>
              <a:rPr lang="pt-PT" dirty="0"/>
              <a:t>Então nós</a:t>
            </a:r>
            <a:r>
              <a:rPr lang="pt-PT" baseline="0" dirty="0"/>
              <a:t> podemos exprimir uma reacção hipotética por…. Nós sabemos que a velocidade de uma dada reacção resulta da variação da concentração de um dos seus componentes ao longo do tempo </a:t>
            </a:r>
            <a:r>
              <a:rPr lang="pt-PT" baseline="0" dirty="0" err="1"/>
              <a:t>dA</a:t>
            </a:r>
            <a:r>
              <a:rPr lang="pt-PT" baseline="0" dirty="0"/>
              <a:t>/</a:t>
            </a:r>
            <a:r>
              <a:rPr lang="pt-PT" baseline="0" dirty="0" err="1"/>
              <a:t>dt</a:t>
            </a:r>
            <a:r>
              <a:rPr lang="pt-PT" baseline="0" dirty="0"/>
              <a:t>. Por outro lado, esta variação ou velocidade vai depender da natureza dos componentes envolvidos </a:t>
            </a:r>
          </a:p>
          <a:p>
            <a:endParaRPr lang="pt-PT" baseline="0" dirty="0"/>
          </a:p>
          <a:p>
            <a:r>
              <a:rPr lang="pt-PT" baseline="0" dirty="0"/>
              <a:t>Onde a velocidade da reacção pode ser pelo o produto das concentrações dos regentes envolvidos por uma constante </a:t>
            </a:r>
          </a:p>
          <a:p>
            <a:r>
              <a:rPr lang="pt-PT" baseline="0" dirty="0"/>
              <a:t> </a:t>
            </a:r>
            <a:r>
              <a:rPr lang="pt-PT" dirty="0"/>
              <a:t>Onde x e y são diferentes</a:t>
            </a:r>
            <a:r>
              <a:rPr lang="pt-PT" baseline="0" dirty="0"/>
              <a:t> dos coeficientes estequiométricos. </a:t>
            </a:r>
            <a:r>
              <a:rPr lang="pt-PT" baseline="0" dirty="0" err="1"/>
              <a:t>es</a:t>
            </a:r>
            <a:r>
              <a:rPr lang="pt-PT" baseline="0" dirty="0"/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558B-7082-4489-9B57-84E9E180F160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385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558B-7082-4489-9B57-84E9E180F160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099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558B-7082-4489-9B57-84E9E180F160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5688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558B-7082-4489-9B57-84E9E180F160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8860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558B-7082-4489-9B57-84E9E180F160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7624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558B-7082-4489-9B57-84E9E180F160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136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558B-7082-4489-9B57-84E9E180F160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114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0B5F-F2DE-4A1B-8AA3-63B7A5FB8EBF}" type="datetimeFigureOut">
              <a:rPr lang="pt-PT" smtClean="0"/>
              <a:t>08/08/2016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2317-97CD-4192-8553-FFA232C7DE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793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0B5F-F2DE-4A1B-8AA3-63B7A5FB8EBF}" type="datetimeFigureOut">
              <a:rPr lang="pt-PT" smtClean="0"/>
              <a:t>08/08/2016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2317-97CD-4192-8553-FFA232C7DE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057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0B5F-F2DE-4A1B-8AA3-63B7A5FB8EBF}" type="datetimeFigureOut">
              <a:rPr lang="pt-PT" smtClean="0"/>
              <a:t>08/08/2016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2317-97CD-4192-8553-FFA232C7DE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051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0B5F-F2DE-4A1B-8AA3-63B7A5FB8EBF}" type="datetimeFigureOut">
              <a:rPr lang="pt-PT" smtClean="0"/>
              <a:t>08/08/2016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2317-97CD-4192-8553-FFA232C7DE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26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0B5F-F2DE-4A1B-8AA3-63B7A5FB8EBF}" type="datetimeFigureOut">
              <a:rPr lang="pt-PT" smtClean="0"/>
              <a:t>08/08/2016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2317-97CD-4192-8553-FFA232C7DE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749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0B5F-F2DE-4A1B-8AA3-63B7A5FB8EBF}" type="datetimeFigureOut">
              <a:rPr lang="pt-PT" smtClean="0"/>
              <a:t>08/08/2016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2317-97CD-4192-8553-FFA232C7DE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377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0B5F-F2DE-4A1B-8AA3-63B7A5FB8EBF}" type="datetimeFigureOut">
              <a:rPr lang="pt-PT" smtClean="0"/>
              <a:t>08/08/2016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2317-97CD-4192-8553-FFA232C7DE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916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0B5F-F2DE-4A1B-8AA3-63B7A5FB8EBF}" type="datetimeFigureOut">
              <a:rPr lang="pt-PT" smtClean="0"/>
              <a:t>08/08/2016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2317-97CD-4192-8553-FFA232C7DE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239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0B5F-F2DE-4A1B-8AA3-63B7A5FB8EBF}" type="datetimeFigureOut">
              <a:rPr lang="pt-PT" smtClean="0"/>
              <a:t>08/08/2016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2317-97CD-4192-8553-FFA232C7DE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4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0B5F-F2DE-4A1B-8AA3-63B7A5FB8EBF}" type="datetimeFigureOut">
              <a:rPr lang="pt-PT" smtClean="0"/>
              <a:t>08/08/2016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2317-97CD-4192-8553-FFA232C7DE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780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0B5F-F2DE-4A1B-8AA3-63B7A5FB8EBF}" type="datetimeFigureOut">
              <a:rPr lang="pt-PT" smtClean="0"/>
              <a:t>08/08/2016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2317-97CD-4192-8553-FFA232C7DE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274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E0B5F-F2DE-4A1B-8AA3-63B7A5FB8EBF}" type="datetimeFigureOut">
              <a:rPr lang="pt-PT" smtClean="0"/>
              <a:t>08/08/2016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12317-97CD-4192-8553-FFA232C7DE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384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0.png"/><Relationship Id="rId7" Type="http://schemas.openxmlformats.org/officeDocument/2006/relationships/image" Target="../media/image5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14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16.png"/><Relationship Id="rId7" Type="http://schemas.openxmlformats.org/officeDocument/2006/relationships/image" Target="../media/image64.png"/><Relationship Id="rId17" Type="http://schemas.openxmlformats.org/officeDocument/2006/relationships/image" Target="../media/image74.png"/><Relationship Id="rId2" Type="http://schemas.openxmlformats.org/officeDocument/2006/relationships/image" Target="../media/image7.jpe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86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8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770.png"/><Relationship Id="rId9" Type="http://schemas.openxmlformats.org/officeDocument/2006/relationships/image" Target="../media/image26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60.png"/><Relationship Id="rId26" Type="http://schemas.openxmlformats.org/officeDocument/2006/relationships/image" Target="../media/image1470.png"/><Relationship Id="rId34" Type="http://schemas.openxmlformats.org/officeDocument/2006/relationships/image" Target="../media/image8.jpeg"/><Relationship Id="rId33" Type="http://schemas.openxmlformats.org/officeDocument/2006/relationships/image" Target="../media/image1580.png"/><Relationship Id="rId25" Type="http://schemas.openxmlformats.org/officeDocument/2006/relationships/image" Target="../media/image1460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540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570.png"/><Relationship Id="rId24" Type="http://schemas.openxmlformats.org/officeDocument/2006/relationships/image" Target="../media/image1450.png"/><Relationship Id="rId28" Type="http://schemas.openxmlformats.org/officeDocument/2006/relationships/image" Target="../media/image1490.png"/><Relationship Id="rId19" Type="http://schemas.openxmlformats.org/officeDocument/2006/relationships/image" Target="../media/image1370.png"/><Relationship Id="rId31" Type="http://schemas.openxmlformats.org/officeDocument/2006/relationships/image" Target="../media/image1560.png"/><Relationship Id="rId30" Type="http://schemas.openxmlformats.org/officeDocument/2006/relationships/image" Target="../media/image1550.png"/><Relationship Id="rId27" Type="http://schemas.openxmlformats.org/officeDocument/2006/relationships/image" Target="../media/image14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91.png"/><Relationship Id="rId3" Type="http://schemas.openxmlformats.org/officeDocument/2006/relationships/image" Target="../media/image39.png"/><Relationship Id="rId7" Type="http://schemas.openxmlformats.org/officeDocument/2006/relationships/image" Target="../media/image5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93.png"/><Relationship Id="rId10" Type="http://schemas.openxmlformats.org/officeDocument/2006/relationships/image" Target="../media/image62.png"/><Relationship Id="rId4" Type="http://schemas.openxmlformats.org/officeDocument/2006/relationships/image" Target="../media/image40.png"/><Relationship Id="rId9" Type="http://schemas.openxmlformats.org/officeDocument/2006/relationships/image" Target="../media/image61.png"/><Relationship Id="rId1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08.png"/><Relationship Id="rId7" Type="http://schemas.openxmlformats.org/officeDocument/2006/relationships/image" Target="../media/image119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0.png"/><Relationship Id="rId10" Type="http://schemas.openxmlformats.org/officeDocument/2006/relationships/image" Target="../media/image122.png"/><Relationship Id="rId4" Type="http://schemas.openxmlformats.org/officeDocument/2006/relationships/image" Target="../media/image109.png"/><Relationship Id="rId9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38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18.png"/><Relationship Id="rId9" Type="http://schemas.openxmlformats.org/officeDocument/2006/relationships/image" Target="../media/image1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png"/><Relationship Id="rId7" Type="http://schemas.openxmlformats.org/officeDocument/2006/relationships/image" Target="../media/image17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18" Type="http://schemas.openxmlformats.org/officeDocument/2006/relationships/image" Target="../media/image195.png"/><Relationship Id="rId3" Type="http://schemas.openxmlformats.org/officeDocument/2006/relationships/image" Target="../media/image177.gif"/><Relationship Id="rId21" Type="http://schemas.openxmlformats.org/officeDocument/2006/relationships/image" Target="../media/image198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9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93.png"/><Relationship Id="rId20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5" Type="http://schemas.openxmlformats.org/officeDocument/2006/relationships/image" Target="../media/image192.png"/><Relationship Id="rId23" Type="http://schemas.openxmlformats.org/officeDocument/2006/relationships/image" Target="../media/image200.png"/><Relationship Id="rId10" Type="http://schemas.openxmlformats.org/officeDocument/2006/relationships/image" Target="../media/image187.png"/><Relationship Id="rId19" Type="http://schemas.openxmlformats.org/officeDocument/2006/relationships/image" Target="../media/image196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Relationship Id="rId22" Type="http://schemas.openxmlformats.org/officeDocument/2006/relationships/image" Target="../media/image19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11.png"/><Relationship Id="rId3" Type="http://schemas.openxmlformats.org/officeDocument/2006/relationships/image" Target="../media/image177.gif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2" Type="http://schemas.openxmlformats.org/officeDocument/2006/relationships/image" Target="../media/image201.png"/><Relationship Id="rId16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5" Type="http://schemas.openxmlformats.org/officeDocument/2006/relationships/image" Target="../media/image203.png"/><Relationship Id="rId15" Type="http://schemas.openxmlformats.org/officeDocument/2006/relationships/image" Target="../media/image213.png"/><Relationship Id="rId10" Type="http://schemas.openxmlformats.org/officeDocument/2006/relationships/image" Target="../media/image208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Relationship Id="rId14" Type="http://schemas.openxmlformats.org/officeDocument/2006/relationships/image" Target="../media/image2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jpeg"/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2" Type="http://schemas.openxmlformats.org/officeDocument/2006/relationships/image" Target="../media/image2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10" Type="http://schemas.openxmlformats.org/officeDocument/2006/relationships/image" Target="../media/image223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2" Type="http://schemas.openxmlformats.org/officeDocument/2006/relationships/image" Target="../media/image2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5" Type="http://schemas.openxmlformats.org/officeDocument/2006/relationships/image" Target="../media/image226.png"/><Relationship Id="rId10" Type="http://schemas.openxmlformats.org/officeDocument/2006/relationships/image" Target="../media/image231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jpeg"/><Relationship Id="rId2" Type="http://schemas.openxmlformats.org/officeDocument/2006/relationships/image" Target="../media/image23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jpeg"/><Relationship Id="rId2" Type="http://schemas.openxmlformats.org/officeDocument/2006/relationships/image" Target="../media/image2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3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5.png"/><Relationship Id="rId1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34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6.jpe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3.png"/><Relationship Id="rId5" Type="http://schemas.openxmlformats.org/officeDocument/2006/relationships/image" Target="../media/image22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11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241" y="260648"/>
            <a:ext cx="5721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Aula 2 - Cinética Química  </a:t>
            </a:r>
          </a:p>
        </p:txBody>
      </p:sp>
      <p:pic>
        <p:nvPicPr>
          <p:cNvPr id="1026" name="Picture 2" descr="http://la.epfl.ch/files/content/sites/la/files/shared/common/Research/Line/Chemometrics/Kinetic_Modeling/Stoichiometr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39" y="968534"/>
            <a:ext cx="6336704" cy="473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802094" y="6021288"/>
            <a:ext cx="2143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QFL 0464</a:t>
            </a:r>
          </a:p>
        </p:txBody>
      </p:sp>
    </p:spTree>
    <p:extLst>
      <p:ext uri="{BB962C8B-B14F-4D97-AF65-F5344CB8AC3E}">
        <p14:creationId xmlns:p14="http://schemas.microsoft.com/office/powerpoint/2010/main" val="12214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1"/>
    </mc:Choice>
    <mc:Fallback xmlns="">
      <p:transition spd="slow" advTm="478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246435" y="1700808"/>
            <a:ext cx="3194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pt-PT" b="1" i="1" dirty="0">
                <a:solidFill>
                  <a:schemeClr val="bg1"/>
                </a:solidFill>
              </a:rPr>
              <a:t>A constante de velocidade k</a:t>
            </a:r>
            <a:endParaRPr lang="pt-PT" dirty="0"/>
          </a:p>
        </p:txBody>
      </p:sp>
      <p:pic>
        <p:nvPicPr>
          <p:cNvPr id="3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0" y="-55190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5008805"/>
                  </p:ext>
                </p:extLst>
              </p:nvPr>
            </p:nvGraphicFramePr>
            <p:xfrm>
              <a:off x="2100063" y="44624"/>
              <a:ext cx="7008441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61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99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523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/>
                            <a:t>[NO] (M)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/>
                            <a:t>[H</a:t>
                          </a:r>
                          <a:r>
                            <a:rPr lang="pt-PT" baseline="-25000" dirty="0"/>
                            <a:t>2</a:t>
                          </a:r>
                          <a:r>
                            <a:rPr lang="pt-PT" dirty="0"/>
                            <a:t>](M)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/>
                            <a:t>Velocidade inicial (M/s)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,00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2,00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1,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25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0,00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2,00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,00</m:t>
                                </m:r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0,00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4,00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0,00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5008805"/>
                  </p:ext>
                </p:extLst>
              </p:nvPr>
            </p:nvGraphicFramePr>
            <p:xfrm>
              <a:off x="2100063" y="44624"/>
              <a:ext cx="7008441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6147"/>
                    <a:gridCol w="1719965"/>
                    <a:gridCol w="295232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/>
                            <a:t>[NO] (M)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/>
                            <a:t>[H</a:t>
                          </a:r>
                          <a:r>
                            <a:rPr lang="pt-PT" baseline="-25000" dirty="0" smtClean="0"/>
                            <a:t>2</a:t>
                          </a:r>
                          <a:r>
                            <a:rPr lang="pt-PT" dirty="0" smtClean="0"/>
                            <a:t>](M)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/>
                            <a:t>Velocidade inicial (M/s)</a:t>
                          </a:r>
                          <a:endParaRPr lang="pt-P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8197" r="-2005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5336" t="-108197" r="-17137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7603" t="-108197" r="-207" b="-2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8197" r="-20052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5336" t="-208197" r="-1713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7603" t="-208197" r="-207" b="-1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8197" r="-200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5336" t="-308197" r="-1713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7603" t="-308197" r="-2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424528" y="2348880"/>
                <a:ext cx="28384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𝑽𝒆𝒍𝒐𝒄𝒊𝒅𝒂𝒅𝒆</m:t>
                      </m:r>
                      <m:r>
                        <a:rPr lang="pt-P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l-GR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𝜥</m:t>
                      </m:r>
                      <m:sSup>
                        <m:sSupPr>
                          <m:ctrlP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</m:d>
                        </m:e>
                        <m:sup>
                          <m:r>
                            <a:rPr lang="pt-PT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pt-PT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pt-P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528" y="2348880"/>
                <a:ext cx="283846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471666" y="2099021"/>
                <a:ext cx="2772742" cy="46166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𝑣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Κ</m:t>
                      </m:r>
                      <m:sSup>
                        <m:sSupPr>
                          <m:ctrlP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666" y="2099021"/>
                <a:ext cx="277274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2944029" y="2788042"/>
                <a:ext cx="1799467" cy="663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𝑣𝑒𝑙𝑜𝑐𝑖𝑑𝑎𝑑𝑒</m:t>
                          </m:r>
                        </m:num>
                        <m:den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𝑁𝑂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029" y="2788042"/>
                <a:ext cx="1799467" cy="6635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1475656" y="3573051"/>
                <a:ext cx="3575915" cy="691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1,25×</m:t>
                          </m:r>
                          <m:sSup>
                            <m:sSup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pt-PT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,00</m:t>
                                  </m:r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pt-PT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,00</m:t>
                                  </m:r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573051"/>
                <a:ext cx="3575915" cy="6917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5205821" y="3717032"/>
                <a:ext cx="3280513" cy="46166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pt-PT" sz="2400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821" y="3717032"/>
                <a:ext cx="3280513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323528" y="4797152"/>
                <a:ext cx="7632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i="1" dirty="0">
                    <a:solidFill>
                      <a:schemeClr val="bg1"/>
                    </a:solidFill>
                  </a:rPr>
                  <a:t>(c) Velocidade de reacção</a:t>
                </a:r>
                <a:r>
                  <a:rPr lang="pt-PT" b="1" dirty="0">
                    <a:solidFill>
                      <a:schemeClr val="bg1"/>
                    </a:solidFill>
                  </a:rPr>
                  <a:t> quando [NO]=</a:t>
                </a:r>
                <a14:m>
                  <m:oMath xmlns:m="http://schemas.openxmlformats.org/officeDocument/2006/math">
                    <m:r>
                      <a:rPr lang="pt-PT" sz="1600" b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pt-PT" sz="1600" b="1" i="1">
                        <a:solidFill>
                          <a:schemeClr val="bg1"/>
                        </a:solidFill>
                        <a:latin typeface="Cambria Math"/>
                      </a:rPr>
                      <m:t>𝟏𝟐</m:t>
                    </m:r>
                    <m:r>
                      <a:rPr lang="pt-PT" sz="1600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pt-PT" sz="1600" b="1" i="1" smtClean="0">
                        <a:solidFill>
                          <a:schemeClr val="bg1"/>
                        </a:solidFill>
                        <a:latin typeface="Cambria Math"/>
                      </a:rPr>
                      <m:t>𝟎𝟎</m:t>
                    </m:r>
                    <m:r>
                      <a:rPr lang="pt-PT" sz="16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PT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PT" sz="1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pt-PT" sz="1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PT" sz="1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PT" b="1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M e [H</a:t>
                </a:r>
                <a:r>
                  <a:rPr lang="pt-PT" b="1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pt-PT" b="1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]=</a:t>
                </a:r>
                <a:r>
                  <a:rPr lang="pt-PT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600" b="1" i="1">
                        <a:solidFill>
                          <a:schemeClr val="bg1"/>
                        </a:solidFill>
                        <a:latin typeface="Cambria Math"/>
                      </a:rPr>
                      <m:t>𝟔</m:t>
                    </m:r>
                    <m:r>
                      <a:rPr lang="pt-PT" sz="1600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pt-PT" sz="1600" b="1" i="1" smtClean="0">
                        <a:solidFill>
                          <a:schemeClr val="bg1"/>
                        </a:solidFill>
                        <a:latin typeface="Cambria Math"/>
                      </a:rPr>
                      <m:t>𝟎𝟎</m:t>
                    </m:r>
                    <m:r>
                      <a:rPr lang="pt-PT" sz="16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PT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PT" sz="1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pt-PT" sz="1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PT" sz="1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PT" b="1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M</a:t>
                </a:r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97152"/>
                <a:ext cx="7632089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639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440001" y="5395873"/>
                <a:ext cx="6105774" cy="466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𝑽𝒆𝒍𝒐𝒄𝒊𝒅𝒂𝒅𝒆</m:t>
                      </m:r>
                      <m:r>
                        <a:rPr lang="pt-P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</a:rPr>
                        <m:t>2,5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  <m:r>
                                <a:rPr lang="pt-PT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PT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𝟎𝟎</m:t>
                              </m:r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pt-P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pt-PT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pt-PT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pt-PT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PT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𝟎𝟎</m:t>
                              </m:r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pt-P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pt-PT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pt-PT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pt-P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1" y="5395873"/>
                <a:ext cx="6105774" cy="4667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730250" y="5969164"/>
                <a:ext cx="4646913" cy="46166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𝑽𝒆𝒍𝒐𝒄𝒊𝒅𝒂𝒅𝒆</m:t>
                      </m:r>
                      <m:r>
                        <a:rPr lang="pt-PT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2,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20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−4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𝑀</m:t>
                      </m:r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PT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250" y="5969164"/>
                <a:ext cx="4646913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17153" y="113063"/>
            <a:ext cx="564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>
                <a:solidFill>
                  <a:schemeClr val="bg1"/>
                </a:solidFill>
              </a:rPr>
              <a:t>Relação entre a concentração e o tempo   </a:t>
            </a:r>
            <a:endParaRPr lang="pt-PT" b="1" u="sng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27784" y="757153"/>
            <a:ext cx="6494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i="1" dirty="0">
                <a:solidFill>
                  <a:schemeClr val="bg1"/>
                </a:solidFill>
              </a:rPr>
              <a:t>“A lei da velocidade podem ainda ser utilizadas para determinar a concentração de reagentes em qualquer instante da reacção” </a:t>
            </a:r>
            <a:endParaRPr lang="pt-PT" sz="2000" b="1" i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5" name="Picture 2" descr="http://www.time-management-central.net/image-files/time-management-cloc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/>
          <a:stretch/>
        </p:blipFill>
        <p:spPr bwMode="auto">
          <a:xfrm>
            <a:off x="-36512" y="243117"/>
            <a:ext cx="2672514" cy="19617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860032" y="1661758"/>
                <a:ext cx="2343206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𝑉𝑒𝑙𝑜𝑐𝑖𝑑𝑎𝑑𝑒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661758"/>
                <a:ext cx="2343206" cy="6203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847799" y="1948770"/>
            <a:ext cx="1538823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b="1" i="1" dirty="0">
                <a:solidFill>
                  <a:schemeClr val="bg1"/>
                </a:solidFill>
              </a:rPr>
              <a:t>A</a:t>
            </a:r>
            <a:r>
              <a:rPr lang="pt-PT" sz="2000" b="1" i="1" dirty="0">
                <a:solidFill>
                  <a:schemeClr val="bg1"/>
                </a:solidFill>
                <a:sym typeface="Wingdings" panose="05000000000000000000" pitchFamily="2" charset="2"/>
              </a:rPr>
              <a:t> Produto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7092280" y="1826895"/>
                <a:ext cx="2127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𝑉𝑒𝑙𝑜𝑐𝑖𝑑𝑎𝑑𝑒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826895"/>
                <a:ext cx="212712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5531217" y="3297195"/>
                <a:ext cx="1818703" cy="668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𝑉𝑒𝑙𝑜𝑐𝑖𝑑𝑎𝑑𝑒</m:t>
                          </m:r>
                        </m:num>
                        <m:den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1217" y="3297195"/>
                <a:ext cx="1818703" cy="6680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860032" y="2664621"/>
                <a:ext cx="1639873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664621"/>
                <a:ext cx="1639873" cy="6203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6894321" y="2659142"/>
                <a:ext cx="1642373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321" y="2659142"/>
                <a:ext cx="1642373" cy="6203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644706" y="3485559"/>
                <a:ext cx="1517531" cy="66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pt-PT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𝑑𝑡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706" y="3485559"/>
                <a:ext cx="1517531" cy="66011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6037927" y="3325460"/>
                <a:ext cx="3174408" cy="84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nary>
                        <m:naryPr>
                          <m:ctrlPr>
                            <a:rPr lang="pt-PT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pt-PT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pt-PT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pt-PT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pt-PT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P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PT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P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PT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P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pt-PT" sz="2000" i="1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  <m:r>
                        <a:rPr lang="pt-PT" sz="20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pt-PT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pt-PT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pt-PT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927" y="3325460"/>
                <a:ext cx="3174408" cy="84465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930938" y="4455254"/>
                <a:ext cx="2462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pt-PT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938" y="4455254"/>
                <a:ext cx="246259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987363" y="5157192"/>
                <a:ext cx="3641894" cy="52322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8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pt-PT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PT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𝑘𝑡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pt-PT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pt-PT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pt-PT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PT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pt-PT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363" y="5157192"/>
                <a:ext cx="3641894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084168" y="5845914"/>
                <a:ext cx="1290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bg1"/>
                        </a:solidFill>
                        <a:latin typeface="Cambria Math"/>
                      </a:rPr>
                      <m:t>𝑦</m:t>
                    </m:r>
                    <m:r>
                      <a:rPr lang="pt-PT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pt-PT" b="0" i="1" smtClean="0">
                        <a:solidFill>
                          <a:schemeClr val="bg1"/>
                        </a:solidFill>
                        <a:latin typeface="Cambria Math"/>
                      </a:rPr>
                      <m:t>𝑚𝑥</m:t>
                    </m:r>
                    <m:r>
                      <a:rPr lang="pt-PT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pt-PT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845914"/>
                <a:ext cx="1290481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3302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o 30"/>
          <p:cNvGrpSpPr/>
          <p:nvPr/>
        </p:nvGrpSpPr>
        <p:grpSpPr>
          <a:xfrm>
            <a:off x="2123728" y="3065599"/>
            <a:ext cx="2492454" cy="2307616"/>
            <a:chOff x="7164873" y="1772816"/>
            <a:chExt cx="3023751" cy="2749263"/>
          </a:xfrm>
        </p:grpSpPr>
        <p:grpSp>
          <p:nvGrpSpPr>
            <p:cNvPr id="24" name="Grupo 23"/>
            <p:cNvGrpSpPr/>
            <p:nvPr/>
          </p:nvGrpSpPr>
          <p:grpSpPr>
            <a:xfrm>
              <a:off x="7164873" y="1772816"/>
              <a:ext cx="3023751" cy="2749263"/>
              <a:chOff x="7164873" y="1772816"/>
              <a:chExt cx="3023751" cy="2749263"/>
            </a:xfrm>
          </p:grpSpPr>
          <p:sp>
            <p:nvSpPr>
              <p:cNvPr id="4" name="Rectângulo 3"/>
              <p:cNvSpPr/>
              <p:nvPr/>
            </p:nvSpPr>
            <p:spPr>
              <a:xfrm>
                <a:off x="7661814" y="1772816"/>
                <a:ext cx="2526810" cy="2232248"/>
              </a:xfrm>
              <a:prstGeom prst="rect">
                <a:avLst/>
              </a:prstGeom>
              <a:solidFill>
                <a:schemeClr val="accent1"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ângulo 5"/>
                  <p:cNvSpPr/>
                  <p:nvPr/>
                </p:nvSpPr>
                <p:spPr>
                  <a:xfrm rot="16200000">
                    <a:off x="6936638" y="2633153"/>
                    <a:ext cx="8258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pt-PT" dirty="0"/>
                  </a:p>
                </p:txBody>
              </p:sp>
            </mc:Choice>
            <mc:Fallback xmlns="">
              <p:sp>
                <p:nvSpPr>
                  <p:cNvPr id="6" name="Rectângulo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936638" y="2633153"/>
                    <a:ext cx="825802" cy="369332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t="-2632" r="-18000"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8809421" y="4152747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pt-PT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9421" y="4152747"/>
                    <a:ext cx="334579" cy="36933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b="-7843"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Conexão recta 22"/>
            <p:cNvCxnSpPr/>
            <p:nvPr/>
          </p:nvCxnSpPr>
          <p:spPr>
            <a:xfrm>
              <a:off x="7812360" y="2120739"/>
              <a:ext cx="1944216" cy="17403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upo 24"/>
          <p:cNvGrpSpPr/>
          <p:nvPr/>
        </p:nvGrpSpPr>
        <p:grpSpPr>
          <a:xfrm>
            <a:off x="-108520" y="3065600"/>
            <a:ext cx="2259726" cy="2307616"/>
            <a:chOff x="7164873" y="1772816"/>
            <a:chExt cx="3023751" cy="2749263"/>
          </a:xfrm>
        </p:grpSpPr>
        <p:sp>
          <p:nvSpPr>
            <p:cNvPr id="26" name="Rectângulo 25"/>
            <p:cNvSpPr/>
            <p:nvPr/>
          </p:nvSpPr>
          <p:spPr>
            <a:xfrm>
              <a:off x="7661814" y="1772816"/>
              <a:ext cx="2526810" cy="2232248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ângulo 26"/>
                <p:cNvSpPr/>
                <p:nvPr/>
              </p:nvSpPr>
              <p:spPr>
                <a:xfrm rot="16200000">
                  <a:off x="7032016" y="2633153"/>
                  <a:ext cx="6350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P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pt-PT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7" name="Rectângulo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032016" y="2633153"/>
                  <a:ext cx="635046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31111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8809421" y="4152747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pt-PT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421" y="4152747"/>
                  <a:ext cx="334579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2439" b="-7843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Forma livre 33"/>
          <p:cNvSpPr/>
          <p:nvPr/>
        </p:nvSpPr>
        <p:spPr>
          <a:xfrm>
            <a:off x="388978" y="3357631"/>
            <a:ext cx="1734750" cy="1460742"/>
          </a:xfrm>
          <a:custGeom>
            <a:avLst/>
            <a:gdLst>
              <a:gd name="connsiteX0" fmla="*/ 20831 w 1963108"/>
              <a:gd name="connsiteY0" fmla="*/ 0 h 1816045"/>
              <a:gd name="connsiteX1" fmla="*/ 2902 w 1963108"/>
              <a:gd name="connsiteY1" fmla="*/ 304800 h 1816045"/>
              <a:gd name="connsiteX2" fmla="*/ 74620 w 1963108"/>
              <a:gd name="connsiteY2" fmla="*/ 681317 h 1816045"/>
              <a:gd name="connsiteX3" fmla="*/ 218055 w 1963108"/>
              <a:gd name="connsiteY3" fmla="*/ 1004047 h 1816045"/>
              <a:gd name="connsiteX4" fmla="*/ 522855 w 1963108"/>
              <a:gd name="connsiteY4" fmla="*/ 1380564 h 1816045"/>
              <a:gd name="connsiteX5" fmla="*/ 899373 w 1963108"/>
              <a:gd name="connsiteY5" fmla="*/ 1613647 h 1816045"/>
              <a:gd name="connsiteX6" fmla="*/ 1347608 w 1963108"/>
              <a:gd name="connsiteY6" fmla="*/ 1757082 h 1816045"/>
              <a:gd name="connsiteX7" fmla="*/ 1903420 w 1963108"/>
              <a:gd name="connsiteY7" fmla="*/ 1810870 h 1816045"/>
              <a:gd name="connsiteX8" fmla="*/ 1921349 w 1963108"/>
              <a:gd name="connsiteY8" fmla="*/ 1810870 h 181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3108" h="1816045">
                <a:moveTo>
                  <a:pt x="20831" y="0"/>
                </a:moveTo>
                <a:cubicBezTo>
                  <a:pt x="7384" y="95623"/>
                  <a:pt x="-6063" y="191247"/>
                  <a:pt x="2902" y="304800"/>
                </a:cubicBezTo>
                <a:cubicBezTo>
                  <a:pt x="11867" y="418353"/>
                  <a:pt x="38761" y="564776"/>
                  <a:pt x="74620" y="681317"/>
                </a:cubicBezTo>
                <a:cubicBezTo>
                  <a:pt x="110479" y="797858"/>
                  <a:pt x="143349" y="887506"/>
                  <a:pt x="218055" y="1004047"/>
                </a:cubicBezTo>
                <a:cubicBezTo>
                  <a:pt x="292761" y="1120588"/>
                  <a:pt x="409302" y="1278964"/>
                  <a:pt x="522855" y="1380564"/>
                </a:cubicBezTo>
                <a:cubicBezTo>
                  <a:pt x="636408" y="1482164"/>
                  <a:pt x="761914" y="1550894"/>
                  <a:pt x="899373" y="1613647"/>
                </a:cubicBezTo>
                <a:cubicBezTo>
                  <a:pt x="1036832" y="1676400"/>
                  <a:pt x="1180267" y="1724212"/>
                  <a:pt x="1347608" y="1757082"/>
                </a:cubicBezTo>
                <a:cubicBezTo>
                  <a:pt x="1514949" y="1789952"/>
                  <a:pt x="1807797" y="1801905"/>
                  <a:pt x="1903420" y="1810870"/>
                </a:cubicBezTo>
                <a:cubicBezTo>
                  <a:pt x="1999043" y="1819835"/>
                  <a:pt x="1960196" y="1815352"/>
                  <a:pt x="1921349" y="181087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CaixaDeTexto 34"/>
          <p:cNvSpPr txBox="1"/>
          <p:nvPr/>
        </p:nvSpPr>
        <p:spPr>
          <a:xfrm>
            <a:off x="2357681" y="2313708"/>
            <a:ext cx="266429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b="1" i="1" dirty="0">
                <a:solidFill>
                  <a:schemeClr val="bg1"/>
                </a:solidFill>
              </a:rPr>
              <a:t>Reacção de 1ª Ordem </a:t>
            </a:r>
            <a:endParaRPr lang="pt-PT" sz="2000" b="1" i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cxnSp>
        <p:nvCxnSpPr>
          <p:cNvPr id="37" name="Conexão recta unidireccional 36"/>
          <p:cNvCxnSpPr/>
          <p:nvPr/>
        </p:nvCxnSpPr>
        <p:spPr>
          <a:xfrm flipH="1">
            <a:off x="6162237" y="2204864"/>
            <a:ext cx="567171" cy="454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unidireccional 38"/>
          <p:cNvCxnSpPr/>
          <p:nvPr/>
        </p:nvCxnSpPr>
        <p:spPr>
          <a:xfrm flipH="1">
            <a:off x="5403471" y="2148825"/>
            <a:ext cx="3417001" cy="564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8929260" y="162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3341722" y="3673004"/>
                <a:ext cx="8702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722" y="3673004"/>
                <a:ext cx="870238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/>
      <p:bldP spid="12" grpId="0"/>
      <p:bldP spid="13" grpId="0"/>
      <p:bldP spid="14" grpId="0"/>
      <p:bldP spid="16" grpId="0"/>
      <p:bldP spid="17" grpId="0"/>
      <p:bldP spid="20" grpId="0" animBg="1"/>
      <p:bldP spid="21" grpId="0"/>
      <p:bldP spid="35" grpId="0" animBg="1"/>
      <p:bldP spid="41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17153" y="113063"/>
            <a:ext cx="564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>
                <a:solidFill>
                  <a:schemeClr val="bg1"/>
                </a:solidFill>
              </a:rPr>
              <a:t>Relação entre a concentração e o tempo   </a:t>
            </a:r>
            <a:endParaRPr lang="pt-PT" b="1" u="sng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30480" y="969092"/>
            <a:ext cx="6494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i="1" dirty="0">
                <a:solidFill>
                  <a:schemeClr val="bg1"/>
                </a:solidFill>
              </a:rPr>
              <a:t>“À medida que a reacção avança, a concentração dos reagentes diminui” -  um  outra medida que relaciona a concentração com tempo – é o </a:t>
            </a:r>
            <a:r>
              <a:rPr lang="pt-PT" sz="2000" b="1" i="1" u="sng" dirty="0">
                <a:solidFill>
                  <a:srgbClr val="FFFF00"/>
                </a:solidFill>
              </a:rPr>
              <a:t>TEMPO DE MEIA-VIDA</a:t>
            </a:r>
            <a:endParaRPr lang="pt-PT" sz="2000" b="1" i="1" u="sng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Picture 2" descr="http://www.time-management-central.net/image-files/time-management-cloc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/>
          <a:stretch/>
        </p:blipFill>
        <p:spPr bwMode="auto">
          <a:xfrm>
            <a:off x="-36512" y="243117"/>
            <a:ext cx="2672514" cy="19617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817152" y="2023182"/>
                <a:ext cx="6326847" cy="94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000" b="1" i="1" dirty="0">
                    <a:solidFill>
                      <a:schemeClr val="bg1"/>
                    </a:solidFill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PT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f>
                          <m:fPr>
                            <m:ctrlPr>
                              <a:rPr lang="pt-PT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pt-PT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r>
                  <a:rPr lang="pt-PT" sz="2400" b="1" i="1" dirty="0">
                    <a:solidFill>
                      <a:schemeClr val="bg1"/>
                    </a:solidFill>
                  </a:rPr>
                  <a:t>  </a:t>
                </a:r>
                <a:r>
                  <a:rPr lang="pt-PT" sz="2000" b="1" i="1" dirty="0">
                    <a:solidFill>
                      <a:schemeClr val="bg1"/>
                    </a:solidFill>
                  </a:rPr>
                  <a:t>É o tempo necessário para a concentração do reagente diminuir para metade do seu valor inicial </a:t>
                </a:r>
                <a:endParaRPr lang="pt-PT" sz="2000" b="1" i="1" u="sng" dirty="0">
                  <a:solidFill>
                    <a:srgbClr val="FFFF00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152" y="2023182"/>
                <a:ext cx="6326847" cy="947247"/>
              </a:xfrm>
              <a:prstGeom prst="rect">
                <a:avLst/>
              </a:prstGeom>
              <a:blipFill rotWithShape="1">
                <a:blip r:embed="rId3"/>
                <a:stretch>
                  <a:fillRect l="-963" b="-1096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636002" y="3967504"/>
                <a:ext cx="1875513" cy="862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den>
                      </m:f>
                      <m:func>
                        <m:func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PT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002" y="3967504"/>
                <a:ext cx="1875513" cy="8628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583186" y="4168103"/>
                <a:ext cx="1861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sz="2400" dirty="0">
                    <a:solidFill>
                      <a:schemeClr val="bg1"/>
                    </a:solidFill>
                  </a:rPr>
                  <a:t>/2</a:t>
                </a: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186" y="4168103"/>
                <a:ext cx="186102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951" t="-10667" r="-3934" b="-30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899592" y="3294782"/>
                <a:ext cx="3146246" cy="461665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𝑘𝑡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94782"/>
                <a:ext cx="314624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660232" y="4006295"/>
                <a:ext cx="2180533" cy="862865"/>
              </a:xfrm>
              <a:prstGeom prst="rect">
                <a:avLst/>
              </a:prstGeom>
              <a:no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pt-PT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den>
                      </m:f>
                      <m:func>
                        <m:func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2[</m:t>
                                  </m:r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PT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006295"/>
                <a:ext cx="2180533" cy="8628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55469" y="5188549"/>
                <a:ext cx="2180533" cy="862865"/>
              </a:xfrm>
              <a:prstGeom prst="rect">
                <a:avLst/>
              </a:prstGeom>
              <a:no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pt-PT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den>
                      </m:f>
                      <m:func>
                        <m:func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2[</m:t>
                                  </m:r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PT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69" y="5188549"/>
                <a:ext cx="2180533" cy="8628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2830480" y="5389148"/>
                <a:ext cx="19698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L</m:t>
                      </m:r>
                      <m:r>
                        <m:rPr>
                          <m:sty m:val="p"/>
                        </m:rPr>
                        <a:rPr lang="pt-PT" sz="2400">
                          <a:solidFill>
                            <a:schemeClr val="bg1"/>
                          </a:solidFill>
                          <a:latin typeface="Cambria Math"/>
                        </a:rPr>
                        <m:t>n</m:t>
                      </m:r>
                      <m:r>
                        <a:rPr lang="pt-PT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2=0,693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480" y="5389148"/>
                <a:ext cx="196983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150379" y="5188549"/>
                <a:ext cx="1660391" cy="849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pt-PT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0,693</m:t>
                          </m:r>
                        </m:num>
                        <m:den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379" y="5188549"/>
                <a:ext cx="1660391" cy="8494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17153" y="113063"/>
            <a:ext cx="564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>
                <a:solidFill>
                  <a:schemeClr val="bg1"/>
                </a:solidFill>
              </a:rPr>
              <a:t>Relação entre a concentração e o tempo   </a:t>
            </a:r>
            <a:endParaRPr lang="pt-PT" b="1" u="sng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27784" y="757153"/>
            <a:ext cx="6494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i="1" dirty="0">
                <a:solidFill>
                  <a:schemeClr val="bg1"/>
                </a:solidFill>
              </a:rPr>
              <a:t>Reacções de segunda ordem – ”quando a velocidade depende da concentração de um reagente ao quadrado, ou quando a soma das concentrações (</a:t>
            </a:r>
            <a:r>
              <a:rPr lang="pt-PT" sz="2000" b="1" i="1" dirty="0" err="1">
                <a:solidFill>
                  <a:schemeClr val="bg1"/>
                </a:solidFill>
              </a:rPr>
              <a:t>x+y</a:t>
            </a:r>
            <a:r>
              <a:rPr lang="pt-PT" sz="2000" b="1" i="1" dirty="0">
                <a:solidFill>
                  <a:schemeClr val="bg1"/>
                </a:solidFill>
              </a:rPr>
              <a:t>) é  2. </a:t>
            </a:r>
            <a:endParaRPr lang="pt-PT" sz="2000" b="1" i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Picture 2" descr="http://www.time-management-central.net/image-files/time-management-cloc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/>
          <a:stretch/>
        </p:blipFill>
        <p:spPr bwMode="auto">
          <a:xfrm>
            <a:off x="-36512" y="243117"/>
            <a:ext cx="2672514" cy="19617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533050" y="1844824"/>
                <a:ext cx="2343206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𝑉𝑒𝑙𝑜𝑐𝑖𝑑𝑎𝑑𝑒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050" y="1844824"/>
                <a:ext cx="2343206" cy="6203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2771800" y="1954951"/>
            <a:ext cx="1538823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b="1" i="1" dirty="0">
                <a:solidFill>
                  <a:schemeClr val="bg1"/>
                </a:solidFill>
              </a:rPr>
              <a:t>A</a:t>
            </a:r>
            <a:r>
              <a:rPr lang="pt-PT" sz="2000" b="1" i="1" dirty="0">
                <a:solidFill>
                  <a:schemeClr val="bg1"/>
                </a:solidFill>
                <a:sym typeface="Wingdings" panose="05000000000000000000" pitchFamily="2" charset="2"/>
              </a:rPr>
              <a:t> Produto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6854972" y="1979548"/>
                <a:ext cx="2314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𝑉𝑒𝑙𝑜𝑐𝑖𝑑𝑎𝑑𝑒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972" y="1979548"/>
                <a:ext cx="231460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979712" y="3498576"/>
                <a:ext cx="1684307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498576"/>
                <a:ext cx="1684307" cy="6203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694287" y="3470867"/>
                <a:ext cx="1517531" cy="67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pt-PT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𝑑𝑡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287" y="3470867"/>
                <a:ext cx="1517531" cy="6701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004048" y="3326851"/>
                <a:ext cx="4151395" cy="99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nary>
                        <m:nary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pt-P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pt-PT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pt-PT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pt-PT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326851"/>
                <a:ext cx="4151395" cy="9948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9612560" y="3689323"/>
                <a:ext cx="2511200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pt-PT" i="1" smtClean="0">
                        <a:solidFill>
                          <a:schemeClr val="bg1"/>
                        </a:solidFill>
                        <a:latin typeface="Cambria Math"/>
                      </a:rPr>
                      <m:t>𝑘</m:t>
                    </m:r>
                    <m:r>
                      <a:rPr lang="pt-P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pt-PT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pt-P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pt-P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P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  <m:sub>
                        <m:r>
                          <a:rPr lang="pt-P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pt-PT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pt-PT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P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pt-PT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  <m:sub>
                        <m:r>
                          <a:rPr lang="pt-P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  <m:sup/>
                    </m:sSubSup>
                  </m:oMath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560" y="3689323"/>
                <a:ext cx="2511200" cy="396006"/>
              </a:xfrm>
              <a:prstGeom prst="rect">
                <a:avLst/>
              </a:prstGeom>
              <a:blipFill rotWithShape="1"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671581" y="5124752"/>
                <a:ext cx="2406621" cy="852669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𝑘𝑡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581" y="5124752"/>
                <a:ext cx="2406621" cy="85266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o 16"/>
          <p:cNvGrpSpPr/>
          <p:nvPr/>
        </p:nvGrpSpPr>
        <p:grpSpPr>
          <a:xfrm>
            <a:off x="1075919" y="4505760"/>
            <a:ext cx="2686807" cy="2307616"/>
            <a:chOff x="6929091" y="1772816"/>
            <a:chExt cx="3259533" cy="2749263"/>
          </a:xfrm>
        </p:grpSpPr>
        <p:grpSp>
          <p:nvGrpSpPr>
            <p:cNvPr id="18" name="Grupo 17"/>
            <p:cNvGrpSpPr/>
            <p:nvPr/>
          </p:nvGrpSpPr>
          <p:grpSpPr>
            <a:xfrm>
              <a:off x="6929091" y="1772816"/>
              <a:ext cx="3259533" cy="2749263"/>
              <a:chOff x="6929091" y="1772816"/>
              <a:chExt cx="3259533" cy="2749263"/>
            </a:xfrm>
          </p:grpSpPr>
          <p:sp>
            <p:nvSpPr>
              <p:cNvPr id="20" name="Rectângulo 19"/>
              <p:cNvSpPr/>
              <p:nvPr/>
            </p:nvSpPr>
            <p:spPr>
              <a:xfrm>
                <a:off x="7661814" y="1772816"/>
                <a:ext cx="2526810" cy="2232248"/>
              </a:xfrm>
              <a:prstGeom prst="rect">
                <a:avLst/>
              </a:prstGeom>
              <a:solidFill>
                <a:schemeClr val="accent1"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ângulo 20"/>
                  <p:cNvSpPr/>
                  <p:nvPr/>
                </p:nvSpPr>
                <p:spPr>
                  <a:xfrm>
                    <a:off x="6929091" y="2495760"/>
                    <a:ext cx="768857" cy="7893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pt-PT" dirty="0"/>
                  </a:p>
                </p:txBody>
              </p:sp>
            </mc:Choice>
            <mc:Fallback xmlns="">
              <p:sp>
                <p:nvSpPr>
                  <p:cNvPr id="21" name="Rectângulo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9091" y="2495760"/>
                    <a:ext cx="768857" cy="789358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8809421" y="4152747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pt-PT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9421" y="4152747"/>
                    <a:ext cx="334579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7843"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" name="Conexão recta 18"/>
            <p:cNvCxnSpPr/>
            <p:nvPr/>
          </p:nvCxnSpPr>
          <p:spPr>
            <a:xfrm flipH="1">
              <a:off x="7919949" y="2094723"/>
              <a:ext cx="1890991" cy="16299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CaixaDeTexto 22"/>
          <p:cNvSpPr txBox="1"/>
          <p:nvPr/>
        </p:nvSpPr>
        <p:spPr>
          <a:xfrm>
            <a:off x="2195736" y="2708920"/>
            <a:ext cx="266429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b="1" i="1" dirty="0">
                <a:solidFill>
                  <a:schemeClr val="bg1"/>
                </a:solidFill>
              </a:rPr>
              <a:t>Reacção de 2ª Ordem </a:t>
            </a:r>
            <a:endParaRPr lang="pt-PT" sz="2000" b="1" i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411760" y="2326675"/>
            <a:ext cx="2145629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b="1" i="1" dirty="0">
                <a:solidFill>
                  <a:schemeClr val="bg1"/>
                </a:solidFill>
              </a:rPr>
              <a:t>A+B</a:t>
            </a:r>
            <a:r>
              <a:rPr lang="pt-PT" sz="2000" b="1" i="1" dirty="0">
                <a:solidFill>
                  <a:schemeClr val="bg1"/>
                </a:solidFill>
                <a:sym typeface="Wingdings" panose="05000000000000000000" pitchFamily="2" charset="2"/>
              </a:rPr>
              <a:t> Produto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6732240" y="2555612"/>
                <a:ext cx="2428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𝑉𝑒𝑙𝑜𝑐𝑖𝑑𝑎𝑑𝑒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][</m:t>
                      </m:r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pt-PT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555612"/>
                <a:ext cx="2428485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  <p:bldP spid="11" grpId="0"/>
      <p:bldP spid="12" grpId="0"/>
      <p:bldP spid="13" grpId="0"/>
      <p:bldP spid="14" grpId="0"/>
      <p:bldP spid="16" grpId="0" animBg="1"/>
      <p:bldP spid="23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220052" y="2420888"/>
                <a:ext cx="2406621" cy="852669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𝑘𝑡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052" y="2420888"/>
                <a:ext cx="2406621" cy="8526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2817153" y="113063"/>
            <a:ext cx="564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>
                <a:solidFill>
                  <a:schemeClr val="bg1"/>
                </a:solidFill>
              </a:rPr>
              <a:t>Relação entre a concentração e o tempo   </a:t>
            </a:r>
            <a:endParaRPr lang="pt-PT" b="1" u="sng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30480" y="969092"/>
            <a:ext cx="6494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i="1" u="sng" dirty="0">
                <a:solidFill>
                  <a:srgbClr val="FFFF00"/>
                </a:solidFill>
              </a:rPr>
              <a:t>TEMPO DE MEIA-VIDA </a:t>
            </a:r>
            <a:r>
              <a:rPr lang="pt-PT" sz="2000" b="1" i="1" dirty="0">
                <a:solidFill>
                  <a:schemeClr val="bg1"/>
                </a:solidFill>
              </a:rPr>
              <a:t>para reacções de segunda ordem pode ser dado por: </a:t>
            </a:r>
            <a:endParaRPr lang="pt-PT" sz="2000" b="1" i="1" u="sng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pic>
        <p:nvPicPr>
          <p:cNvPr id="5" name="Picture 2" descr="http://www.time-management-central.net/image-files/time-management-cloc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/>
          <a:stretch/>
        </p:blipFill>
        <p:spPr bwMode="auto">
          <a:xfrm>
            <a:off x="-36512" y="243117"/>
            <a:ext cx="2672514" cy="19617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980463" y="2633698"/>
                <a:ext cx="1861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sz="2400" dirty="0">
                    <a:solidFill>
                      <a:schemeClr val="bg1"/>
                    </a:solidFill>
                  </a:rPr>
                  <a:t>/2</a:t>
                </a: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463" y="2633698"/>
                <a:ext cx="186102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951" t="-10526" r="-3934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068695" y="2494396"/>
                <a:ext cx="2895793" cy="852669"/>
              </a:xfrm>
              <a:prstGeom prst="rect">
                <a:avLst/>
              </a:prstGeom>
              <a:no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/2</m:t>
                          </m:r>
                        </m:den>
                      </m:f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695" y="2494396"/>
                <a:ext cx="2895793" cy="8526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172157" y="3681871"/>
            <a:ext cx="6909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i="1" u="sng" dirty="0">
                <a:solidFill>
                  <a:srgbClr val="FFFF00"/>
                </a:solidFill>
              </a:rPr>
              <a:t>TEMPO DE MEIA-VIDA </a:t>
            </a:r>
            <a:r>
              <a:rPr lang="pt-PT" sz="2400" b="1" i="1" dirty="0">
                <a:solidFill>
                  <a:schemeClr val="bg1"/>
                </a:solidFill>
              </a:rPr>
              <a:t>de uma reacção de segunda ordem é inversamente proporcional à concentração inicial do reagente. </a:t>
            </a:r>
          </a:p>
          <a:p>
            <a:endParaRPr lang="pt-PT" sz="2400" b="1" i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7288681" y="3681871"/>
                <a:ext cx="1653145" cy="85266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681" y="3681871"/>
                <a:ext cx="1653145" cy="8526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ângulo 5"/>
          <p:cNvSpPr/>
          <p:nvPr/>
        </p:nvSpPr>
        <p:spPr>
          <a:xfrm>
            <a:off x="35496" y="5733256"/>
            <a:ext cx="9148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i="1" dirty="0">
                <a:solidFill>
                  <a:prstClr val="white"/>
                </a:solidFill>
                <a:sym typeface="Wingdings" panose="05000000000000000000" pitchFamily="2" charset="2"/>
              </a:rPr>
              <a:t>Maior numero de moléculas disponíveis para colidirem umas com as outras </a:t>
            </a:r>
            <a:endParaRPr lang="pt-PT" dirty="0"/>
          </a:p>
        </p:txBody>
      </p:sp>
      <p:sp>
        <p:nvSpPr>
          <p:cNvPr id="11" name="Rectângulo 10"/>
          <p:cNvSpPr/>
          <p:nvPr/>
        </p:nvSpPr>
        <p:spPr>
          <a:xfrm>
            <a:off x="172157" y="5085183"/>
            <a:ext cx="8079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b="1" i="1" dirty="0">
                <a:solidFill>
                  <a:prstClr val="white"/>
                </a:solidFill>
                <a:sym typeface="Wingdings" panose="05000000000000000000" pitchFamily="2" charset="2"/>
              </a:rPr>
              <a:t>Tempo de meia vida é mais baixo nos instantes iniciais</a:t>
            </a:r>
            <a:endParaRPr lang="pt-PT" sz="2400" b="1" i="1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2886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19"/>
          <p:cNvSpPr/>
          <p:nvPr/>
        </p:nvSpPr>
        <p:spPr>
          <a:xfrm>
            <a:off x="-36513" y="1358338"/>
            <a:ext cx="6048000" cy="158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691650" y="-99392"/>
            <a:ext cx="2409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u="sng" dirty="0">
                <a:solidFill>
                  <a:schemeClr val="bg1"/>
                </a:solidFill>
              </a:rPr>
              <a:t>2ª Ordem  </a:t>
            </a:r>
            <a:endParaRPr lang="pt-PT" sz="2400" b="1" u="sng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987824" y="260648"/>
                <a:ext cx="5913478" cy="80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𝑉𝑒𝑙𝑜𝑐𝑖𝑑𝑎𝑑𝑒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 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][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60648"/>
                <a:ext cx="5913478" cy="809837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452492" y="1639731"/>
                <a:ext cx="2163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92" y="1639731"/>
                <a:ext cx="2163285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429622" y="2175247"/>
                <a:ext cx="22468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22" y="2175247"/>
                <a:ext cx="2246834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394076" y="3140968"/>
                <a:ext cx="465589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pt-PT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pt-PT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PT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pt-PT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pt-PT" sz="28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pt-PT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pt-PT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pt-PT" sz="28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pt-PT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076" y="3140968"/>
                <a:ext cx="4655890" cy="910377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5496" y="3140969"/>
                <a:ext cx="240950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pt-PT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pt-PT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[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𝐵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pt-PT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140969"/>
                <a:ext cx="2409506" cy="910377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-36512" y="4077072"/>
                <a:ext cx="4675319" cy="1055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pt-PT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PT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PT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pt-PT" sz="2800" dirty="0">
                                  <a:solidFill>
                                    <a:schemeClr val="bg1"/>
                                  </a:solidFill>
                                </a:rPr>
                                <m:t> 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PT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PT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pt-PT" sz="2800" dirty="0">
                                  <a:solidFill>
                                    <a:schemeClr val="bg1"/>
                                  </a:solidFill>
                                </a:rPr>
                                <m:t> 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pt-PT" sz="28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𝑘𝑑𝑡</m:t>
                      </m:r>
                    </m:oMath>
                  </m:oMathPara>
                </a14:m>
                <a:endParaRPr lang="pt-PT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077072"/>
                <a:ext cx="4675319" cy="1055802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783242" y="5373216"/>
                <a:ext cx="6037230" cy="105118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pt-PT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pt-PT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PT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PT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pt-PT" sz="28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den>
                      </m:f>
                      <m:func>
                        <m:funcPr>
                          <m:ctrlPr>
                            <a:rPr lang="pt-PT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80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[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]</m:t>
                                  </m:r>
                                  <m:sSub>
                                    <m:sSubPr>
                                      <m:ctrlP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[</m:t>
                                      </m:r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]</m:t>
                                      </m:r>
                                    </m:e>
                                    <m:sub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pt-PT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][</m:t>
                                  </m:r>
                                  <m:sSub>
                                    <m:sSubPr>
                                      <m:ctrlPr>
                                        <a:rPr lang="pt-PT" sz="2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pt-PT" sz="2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e>
                                    <m:sub>
                                      <m:r>
                                        <a:rPr lang="pt-PT" sz="2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𝑘𝑡</m:t>
                          </m:r>
                        </m:e>
                      </m:func>
                    </m:oMath>
                  </m:oMathPara>
                </a14:m>
                <a:endParaRPr lang="pt-PT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42" y="5373216"/>
                <a:ext cx="6037230" cy="1051185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460321" y="1401880"/>
            <a:ext cx="5695855" cy="461665"/>
            <a:chOff x="224310" y="1123281"/>
            <a:chExt cx="5695855" cy="461665"/>
          </a:xfrm>
        </p:grpSpPr>
        <p:sp>
          <p:nvSpPr>
            <p:cNvPr id="4" name="CaixaDeTexto 3"/>
            <p:cNvSpPr txBox="1"/>
            <p:nvPr/>
          </p:nvSpPr>
          <p:spPr>
            <a:xfrm>
              <a:off x="224310" y="1123281"/>
              <a:ext cx="5695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400" dirty="0">
                  <a:solidFill>
                    <a:schemeClr val="bg1"/>
                  </a:solidFill>
                </a:rPr>
                <a:t>A      +      B        		</a:t>
              </a:r>
              <a:r>
                <a:rPr lang="pt-PT" sz="2400" dirty="0">
                  <a:solidFill>
                    <a:schemeClr val="bg1"/>
                  </a:solidFill>
                  <a:sym typeface="Wingdings" panose="05000000000000000000" pitchFamily="2" charset="2"/>
                </a:rPr>
                <a:t>Produtos          </a:t>
              </a:r>
              <a:endParaRPr lang="pt-PT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Conexão recta unidireccional 8"/>
            <p:cNvCxnSpPr/>
            <p:nvPr/>
          </p:nvCxnSpPr>
          <p:spPr>
            <a:xfrm>
              <a:off x="2113789" y="1393202"/>
              <a:ext cx="12961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107504" y="2436304"/>
                <a:ext cx="11563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PT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PT" sz="2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000" i="1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PT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36304"/>
                <a:ext cx="1156342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8"/>
              <p:cNvSpPr/>
              <p:nvPr/>
            </p:nvSpPr>
            <p:spPr>
              <a:xfrm>
                <a:off x="1265551" y="2409251"/>
                <a:ext cx="11671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pt-PT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PT" sz="2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000" i="1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PT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51" y="2409251"/>
                <a:ext cx="1167114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20"/>
              <p:cNvSpPr/>
              <p:nvPr/>
            </p:nvSpPr>
            <p:spPr>
              <a:xfrm>
                <a:off x="4631224" y="2452826"/>
                <a:ext cx="3863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PT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224" y="2452826"/>
                <a:ext cx="386388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59374" y="1916832"/>
                <a:ext cx="8102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74" y="1916832"/>
                <a:ext cx="810222" cy="461665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385514" y="1923527"/>
                <a:ext cx="821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514" y="1923527"/>
                <a:ext cx="821892" cy="461665"/>
              </a:xfrm>
              <a:prstGeom prst="rect">
                <a:avLst/>
              </a:prstGeom>
              <a:blipFill rotWithShape="1">
                <a:blip r:embed="rId2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http://www.time-management-central.net/image-files/time-management-clock.jpg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/>
          <a:stretch/>
        </p:blipFill>
        <p:spPr bwMode="auto">
          <a:xfrm>
            <a:off x="-297637" y="-43313"/>
            <a:ext cx="1909488" cy="14016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2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 animBg="1"/>
      <p:bldP spid="18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-6607" y="7771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2225451" y="376089"/>
            <a:ext cx="6804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dirty="0">
                <a:solidFill>
                  <a:prstClr val="white"/>
                </a:solidFill>
              </a:rPr>
              <a:t>As reacções químicas ocorrem como consequência de colisões entre as moléculas dos reagentes.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131840" y="3933056"/>
                <a:ext cx="4830425" cy="791179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𝑉𝑒𝑙𝑜𝑐𝑖𝑑𝑎𝑑𝑒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𝑛𝑢𝑚𝑒𝑟𝑜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𝑑𝑒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𝑐𝑜𝑙𝑖𝑠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õ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𝑒𝑠</m:t>
                          </m:r>
                        </m:num>
                        <m:den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933056"/>
                <a:ext cx="4830425" cy="7911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ângulo 5"/>
          <p:cNvSpPr/>
          <p:nvPr/>
        </p:nvSpPr>
        <p:spPr>
          <a:xfrm>
            <a:off x="2339752" y="53732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800" dirty="0">
                <a:highlight>
                  <a:srgbClr val="FFFF00"/>
                </a:highlight>
              </a:rPr>
              <a:t>Será mesmo assim?</a:t>
            </a:r>
          </a:p>
        </p:txBody>
      </p:sp>
      <p:sp>
        <p:nvSpPr>
          <p:cNvPr id="8" name="Rectângulo 7"/>
          <p:cNvSpPr/>
          <p:nvPr/>
        </p:nvSpPr>
        <p:spPr>
          <a:xfrm>
            <a:off x="2234482" y="2199621"/>
            <a:ext cx="6909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dirty="0">
                <a:solidFill>
                  <a:prstClr val="white"/>
                </a:solidFill>
              </a:rPr>
              <a:t>Então deveremos esperar que a velocidade da reacção seja directamente proporcional ao número de colisões moleculares por unidade de tempo…</a:t>
            </a:r>
          </a:p>
        </p:txBody>
      </p:sp>
      <p:sp>
        <p:nvSpPr>
          <p:cNvPr id="9" name="Rectângulo 8"/>
          <p:cNvSpPr/>
          <p:nvPr/>
        </p:nvSpPr>
        <p:spPr>
          <a:xfrm>
            <a:off x="2195736" y="1486834"/>
            <a:ext cx="6804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dirty="0">
                <a:solidFill>
                  <a:prstClr val="white"/>
                </a:solidFill>
              </a:rPr>
              <a:t>Aplicando a teoria das colisões à cinética química.</a:t>
            </a:r>
          </a:p>
        </p:txBody>
      </p:sp>
    </p:spTree>
    <p:extLst>
      <p:ext uri="{BB962C8B-B14F-4D97-AF65-F5344CB8AC3E}">
        <p14:creationId xmlns:p14="http://schemas.microsoft.com/office/powerpoint/2010/main" val="628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-6607" y="7771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756576" y="136185"/>
            <a:ext cx="690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>
                <a:solidFill>
                  <a:schemeClr val="bg1"/>
                </a:solidFill>
                <a:sym typeface="Wingdings" panose="05000000000000000000" pitchFamily="2" charset="2"/>
              </a:rPr>
              <a:t>Energia de activação e dependência das constantes de velocidade relativamente á temperatura </a:t>
            </a:r>
            <a:endParaRPr lang="pt-PT" b="1" u="sng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75659" y="764704"/>
            <a:ext cx="720080" cy="72008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Oval 4"/>
          <p:cNvSpPr/>
          <p:nvPr/>
        </p:nvSpPr>
        <p:spPr>
          <a:xfrm>
            <a:off x="5979416" y="766572"/>
            <a:ext cx="720080" cy="72008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2258753" y="1721296"/>
            <a:ext cx="69032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800" i="1" dirty="0">
                <a:solidFill>
                  <a:prstClr val="white"/>
                </a:solidFill>
              </a:rPr>
              <a:t>Quando duas moléculas colidem parte da energia cinética é convertida e energia </a:t>
            </a:r>
            <a:r>
              <a:rPr lang="pt-PT" sz="2800" i="1" dirty="0" err="1">
                <a:solidFill>
                  <a:prstClr val="white"/>
                </a:solidFill>
              </a:rPr>
              <a:t>vibracional</a:t>
            </a:r>
            <a:r>
              <a:rPr lang="pt-PT" sz="2800" i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2258753" y="3717032"/>
            <a:ext cx="69032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800" i="1" dirty="0">
                <a:solidFill>
                  <a:prstClr val="white"/>
                </a:solidFill>
              </a:rPr>
              <a:t>Se </a:t>
            </a:r>
            <a:r>
              <a:rPr lang="pt-PT" sz="2800" b="1" i="1" u="sng" dirty="0">
                <a:solidFill>
                  <a:srgbClr val="00FF00"/>
                </a:solidFill>
              </a:rPr>
              <a:t>a Energia cinética </a:t>
            </a:r>
            <a:r>
              <a:rPr lang="pt-PT" sz="2800" i="1" dirty="0">
                <a:solidFill>
                  <a:prstClr val="white"/>
                </a:solidFill>
              </a:rPr>
              <a:t>for suficientemente elevada quando as moléculas colidirem então </a:t>
            </a:r>
            <a:r>
              <a:rPr lang="pt-PT" sz="2800" b="1" u="sng" dirty="0">
                <a:solidFill>
                  <a:prstClr val="white"/>
                </a:solidFill>
              </a:rPr>
              <a:t>a </a:t>
            </a:r>
            <a:r>
              <a:rPr lang="pt-PT" sz="2800" b="1" i="1" u="sng" dirty="0">
                <a:solidFill>
                  <a:prstClr val="white"/>
                </a:solidFill>
              </a:rPr>
              <a:t>energia </a:t>
            </a:r>
            <a:r>
              <a:rPr lang="pt-PT" sz="2800" b="1" i="1" u="sng" dirty="0" err="1">
                <a:solidFill>
                  <a:prstClr val="white"/>
                </a:solidFill>
              </a:rPr>
              <a:t>vibracional</a:t>
            </a:r>
            <a:r>
              <a:rPr lang="pt-PT" sz="2800" b="1" i="1" u="sng" dirty="0">
                <a:solidFill>
                  <a:prstClr val="white"/>
                </a:solidFill>
              </a:rPr>
              <a:t> resultante será suficiente para quebrar algumas ligações químicas</a:t>
            </a:r>
            <a:r>
              <a:rPr lang="pt-PT" sz="2800" i="1" dirty="0">
                <a:solidFill>
                  <a:prstClr val="white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8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138 C 0.00087 -0.00555 0.00225 -0.00949 0.00503 -0.00949 C 0.00816 -0.00949 0.0092 -0.00555 0.01024 -0.00138 C 0.01163 0.00371 0.01267 0.0088 0.01632 0.0088 C 0.01944 0.0088 0.02048 0.00371 0.0217 -0.00138 C 0.02239 -0.00555 0.02378 -0.00949 0.02708 -0.00949 C 0.02986 -0.00949 0.03107 -0.00555 0.03229 -0.00138 C 0.03333 0.00371 0.03472 0.0088 0.03784 0.0088 C 0.04097 0.0088 0.0434 -0.00138 0.0434 -0.00115 C 0.04427 -0.00555 0.04548 -0.00949 0.04861 -0.00949 C 0.05173 -0.00949 0.05277 -0.00555 0.05382 -0.00138 C 0.05521 0.00371 0.05625 0.0088 0.05972 0.0088 C 0.06302 0.0088 0.06406 0.00371 0.06493 -0.00138 C 0.06632 -0.00555 0.06736 -0.00949 0.07048 -0.00949 C 0.07343 -0.00949 0.07465 -0.00555 0.07587 -0.00138 C 0.07691 0.00371 0.07812 0.0088 0.08142 0.0088 C 0.08455 0.0088 0.08559 0.00371 0.08715 -0.00138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1064 C -0.00174 0.00301 -0.00295 -0.00394 -0.00608 -0.0044 C -0.00938 -0.00486 -0.01129 0.00208 -0.01285 0.00926 C -0.01493 0.01736 -0.01667 0.02453 -0.02066 0.02407 C -0.02431 0.02361 -0.02483 0.0162 -0.02604 0.00764 C -0.02604 0.00023 -0.02726 -0.00695 -0.03073 -0.00857 C -0.0342 -0.00764 -0.03594 -0.00093 -0.0375 0.00578 C -0.03924 0.01458 -0.04132 0.02176 -0.04497 0.02129 C -0.04861 0.02083 -0.05035 0.00486 -0.05035 0.00439 C -0.05087 -0.00186 -0.05174 -0.00973 -0.05504 -0.01019 C -0.05868 -0.01042 -0.06042 -0.00371 -0.06215 0.00416 C -0.06424 0.01157 -0.06597 0.01875 -0.06979 0.01851 C -0.07326 0.01805 -0.07413 0.01111 -0.07465 0.00208 C -0.07587 -0.00556 -0.07639 -0.0125 -0.07986 -0.01297 C -0.08316 -0.01343 -0.08507 -0.00672 -0.08681 0.00069 C -0.08854 0.00879 -0.09063 0.01597 -0.0941 0.01551 C -0.09774 0.01504 -0.09844 0.00833 -0.09965 -0.00093 " pathEditMode="relative" rAng="11102547" ptsTypes="fffffffffffffffff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-6607" y="7771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260632" y="-171400"/>
            <a:ext cx="690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>
                <a:solidFill>
                  <a:schemeClr val="bg1"/>
                </a:solidFill>
                <a:sym typeface="Wingdings" panose="05000000000000000000" pitchFamily="2" charset="2"/>
              </a:rPr>
              <a:t>Energia de activação e dependência das constantes de velocidade relativamente á temperatura </a:t>
            </a:r>
            <a:endParaRPr lang="pt-PT" b="1" u="sng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505147" y="4939300"/>
            <a:ext cx="720080" cy="72008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Oval 4"/>
          <p:cNvSpPr/>
          <p:nvPr/>
        </p:nvSpPr>
        <p:spPr>
          <a:xfrm>
            <a:off x="12708904" y="4941168"/>
            <a:ext cx="720080" cy="72008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ângulo 5"/>
              <p:cNvSpPr/>
              <p:nvPr/>
            </p:nvSpPr>
            <p:spPr>
              <a:xfrm>
                <a:off x="2493253" y="2132856"/>
                <a:ext cx="639922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PT" sz="2800" i="1" dirty="0">
                    <a:solidFill>
                      <a:prstClr val="white"/>
                    </a:solidFill>
                  </a:rPr>
                  <a:t>Quando duas moléculas colidem têm de possuir uma energia cinética igual ou superior à sua </a:t>
                </a:r>
                <a:r>
                  <a:rPr lang="pt-PT" sz="2800" b="1" i="1" u="sng" dirty="0">
                    <a:solidFill>
                      <a:prstClr val="white"/>
                    </a:solidFill>
                  </a:rPr>
                  <a:t>Energia de Activação</a:t>
                </a:r>
                <a:r>
                  <a:rPr lang="pt-PT" sz="2800" b="1" i="1" dirty="0">
                    <a:solidFill>
                      <a:prstClr val="white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pt-PT" sz="28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pt-PT" sz="2800" b="1" i="1" smtClean="0">
                        <a:solidFill>
                          <a:prstClr val="white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pt-PT" sz="2800" b="1" i="1" dirty="0">
                    <a:solidFill>
                      <a:prstClr val="whit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253" y="2132856"/>
                <a:ext cx="6399227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2000" t="-3965" b="-1189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ângulo 6"/>
          <p:cNvSpPr/>
          <p:nvPr/>
        </p:nvSpPr>
        <p:spPr>
          <a:xfrm>
            <a:off x="2483769" y="3788309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800" i="1" dirty="0">
                <a:solidFill>
                  <a:prstClr val="white"/>
                </a:solidFill>
              </a:rPr>
              <a:t>Energia necessária para que se inicie a reacção química 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11696416" y="5098172"/>
            <a:ext cx="901216" cy="201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a direita 8"/>
          <p:cNvSpPr/>
          <p:nvPr/>
        </p:nvSpPr>
        <p:spPr>
          <a:xfrm rot="10800000">
            <a:off x="11379189" y="5299340"/>
            <a:ext cx="901216" cy="201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/>
          <p:cNvSpPr/>
          <p:nvPr/>
        </p:nvSpPr>
        <p:spPr>
          <a:xfrm>
            <a:off x="4067944" y="836712"/>
            <a:ext cx="720080" cy="72008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6271701" y="838580"/>
            <a:ext cx="720080" cy="72008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377788" y="9006715"/>
            <a:ext cx="8820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i="1" dirty="0">
                <a:solidFill>
                  <a:prstClr val="white"/>
                </a:solidFill>
              </a:rPr>
              <a:t>Esta Energia mínima é fundamental para que as moléculas formem um complexo activado - </a:t>
            </a:r>
            <a:r>
              <a:rPr lang="pt-PT" sz="2400" b="1" i="1" dirty="0">
                <a:solidFill>
                  <a:prstClr val="white"/>
                </a:solidFill>
              </a:rPr>
              <a:t>Estado de Transição</a:t>
            </a:r>
            <a:r>
              <a:rPr lang="pt-PT" sz="2400" i="1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119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138 C 0.00087 -0.00555 0.00225 -0.00949 0.00503 -0.00949 C 0.00816 -0.00949 0.0092 -0.00555 0.01024 -0.00138 C 0.01163 0.00371 0.01267 0.0088 0.01632 0.0088 C 0.01944 0.0088 0.02048 0.00371 0.0217 -0.00138 C 0.02239 -0.00555 0.02378 -0.00949 0.02708 -0.00949 C 0.02986 -0.00949 0.03107 -0.00555 0.03229 -0.00138 C 0.03333 0.00371 0.03472 0.0088 0.03784 0.0088 C 0.04097 0.0088 0.0434 -0.00138 0.0434 -0.00115 C 0.04427 -0.00555 0.04548 -0.00949 0.04861 -0.00949 C 0.05173 -0.00949 0.05277 -0.00555 0.05382 -0.00138 C 0.05521 0.00371 0.05625 0.0088 0.05972 0.0088 C 0.06302 0.0088 0.06406 0.00371 0.06493 -0.00138 C 0.06632 -0.00555 0.06736 -0.00949 0.07048 -0.00949 C 0.07343 -0.00949 0.07465 -0.00555 0.07587 -0.00138 C 0.07691 0.00371 0.07812 0.0088 0.08142 0.0088 C 0.08455 0.0088 0.08559 0.00371 0.08715 -0.00138 " pathEditMode="relative" rAng="0" ptsTypes="fffffffffffffffff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9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1064 C -0.00174 0.00301 -0.00295 -0.00394 -0.00608 -0.0044 C -0.00938 -0.00486 -0.01129 0.00208 -0.01285 0.00926 C -0.01493 0.01736 -0.01667 0.02453 -0.02066 0.02407 C -0.02431 0.02361 -0.02483 0.0162 -0.02604 0.00764 C -0.02604 0.00023 -0.02726 -0.00695 -0.03073 -0.00857 C -0.0342 -0.00764 -0.03594 -0.00093 -0.0375 0.00578 C -0.03924 0.01458 -0.04132 0.02176 -0.04497 0.02129 C -0.04861 0.02083 -0.05035 0.00486 -0.05035 0.00439 C -0.05087 -0.00186 -0.05174 -0.00973 -0.05504 -0.01019 C -0.05868 -0.01042 -0.06042 -0.00371 -0.06215 0.00416 C -0.06424 0.01157 -0.06597 0.01875 -0.06979 0.01851 C -0.07326 0.01805 -0.07413 0.01111 -0.07465 0.00208 C -0.07587 -0.00556 -0.07639 -0.0125 -0.07986 -0.01297 C -0.08316 -0.01343 -0.08507 -0.00672 -0.08681 0.00069 C -0.08854 0.00879 -0.09063 0.01597 -0.0941 0.01551 C -0.09774 0.01504 -0.09844 0.00833 -0.09965 -0.00093 " pathEditMode="relative" rAng="11102547" ptsTypes="fffffffffffffffff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5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0" grpId="1" animBg="1"/>
      <p:bldP spid="11" grpId="0" animBg="1"/>
      <p:bldP spid="11" grpId="1" animBg="1"/>
      <p:bldP spid="11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-6607" y="7771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399787" y="671481"/>
            <a:ext cx="690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>
                <a:solidFill>
                  <a:schemeClr val="bg1"/>
                </a:solidFill>
                <a:sym typeface="Wingdings" panose="05000000000000000000" pitchFamily="2" charset="2"/>
              </a:rPr>
              <a:t>Energia de activação e dependência das constantes de velocidade relativamente á temperatura </a:t>
            </a:r>
            <a:endParaRPr lang="pt-PT" b="1" u="sng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4732146" y="728036"/>
            <a:ext cx="425669" cy="882882"/>
          </a:xfrm>
          <a:custGeom>
            <a:avLst/>
            <a:gdLst>
              <a:gd name="connsiteX0" fmla="*/ 204952 w 425669"/>
              <a:gd name="connsiteY0" fmla="*/ 882882 h 882882"/>
              <a:gd name="connsiteX1" fmla="*/ 126124 w 425669"/>
              <a:gd name="connsiteY1" fmla="*/ 835586 h 882882"/>
              <a:gd name="connsiteX2" fmla="*/ 78828 w 425669"/>
              <a:gd name="connsiteY2" fmla="*/ 819820 h 882882"/>
              <a:gd name="connsiteX3" fmla="*/ 47297 w 425669"/>
              <a:gd name="connsiteY3" fmla="*/ 772524 h 882882"/>
              <a:gd name="connsiteX4" fmla="*/ 0 w 425669"/>
              <a:gd name="connsiteY4" fmla="*/ 740993 h 882882"/>
              <a:gd name="connsiteX5" fmla="*/ 47297 w 425669"/>
              <a:gd name="connsiteY5" fmla="*/ 630634 h 882882"/>
              <a:gd name="connsiteX6" fmla="*/ 94593 w 425669"/>
              <a:gd name="connsiteY6" fmla="*/ 614868 h 882882"/>
              <a:gd name="connsiteX7" fmla="*/ 268014 w 425669"/>
              <a:gd name="connsiteY7" fmla="*/ 583337 h 882882"/>
              <a:gd name="connsiteX8" fmla="*/ 220717 w 425669"/>
              <a:gd name="connsiteY8" fmla="*/ 488744 h 882882"/>
              <a:gd name="connsiteX9" fmla="*/ 173421 w 425669"/>
              <a:gd name="connsiteY9" fmla="*/ 394151 h 882882"/>
              <a:gd name="connsiteX10" fmla="*/ 252248 w 425669"/>
              <a:gd name="connsiteY10" fmla="*/ 362620 h 882882"/>
              <a:gd name="connsiteX11" fmla="*/ 299545 w 425669"/>
              <a:gd name="connsiteY11" fmla="*/ 236496 h 882882"/>
              <a:gd name="connsiteX12" fmla="*/ 425669 w 425669"/>
              <a:gd name="connsiteY12" fmla="*/ 220731 h 882882"/>
              <a:gd name="connsiteX13" fmla="*/ 362607 w 425669"/>
              <a:gd name="connsiteY13" fmla="*/ 126137 h 882882"/>
              <a:gd name="connsiteX14" fmla="*/ 315310 w 425669"/>
              <a:gd name="connsiteY14" fmla="*/ 31544 h 882882"/>
              <a:gd name="connsiteX15" fmla="*/ 425669 w 425669"/>
              <a:gd name="connsiteY15" fmla="*/ 13 h 88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5669" h="882882">
                <a:moveTo>
                  <a:pt x="204952" y="882882"/>
                </a:moveTo>
                <a:cubicBezTo>
                  <a:pt x="178676" y="867117"/>
                  <a:pt x="153532" y="849290"/>
                  <a:pt x="126124" y="835586"/>
                </a:cubicBezTo>
                <a:cubicBezTo>
                  <a:pt x="111260" y="828154"/>
                  <a:pt x="91805" y="830201"/>
                  <a:pt x="78828" y="819820"/>
                </a:cubicBezTo>
                <a:cubicBezTo>
                  <a:pt x="64032" y="807983"/>
                  <a:pt x="60695" y="785922"/>
                  <a:pt x="47297" y="772524"/>
                </a:cubicBezTo>
                <a:cubicBezTo>
                  <a:pt x="33899" y="759126"/>
                  <a:pt x="15766" y="751503"/>
                  <a:pt x="0" y="740993"/>
                </a:cubicBezTo>
                <a:cubicBezTo>
                  <a:pt x="15766" y="704207"/>
                  <a:pt x="23284" y="662652"/>
                  <a:pt x="47297" y="630634"/>
                </a:cubicBezTo>
                <a:cubicBezTo>
                  <a:pt x="57268" y="617339"/>
                  <a:pt x="78471" y="618899"/>
                  <a:pt x="94593" y="614868"/>
                </a:cubicBezTo>
                <a:cubicBezTo>
                  <a:pt x="138648" y="603854"/>
                  <a:pt x="225863" y="590362"/>
                  <a:pt x="268014" y="583337"/>
                </a:cubicBezTo>
                <a:cubicBezTo>
                  <a:pt x="228384" y="464451"/>
                  <a:pt x="281844" y="610999"/>
                  <a:pt x="220717" y="488744"/>
                </a:cubicBezTo>
                <a:cubicBezTo>
                  <a:pt x="155445" y="358199"/>
                  <a:pt x="263786" y="529699"/>
                  <a:pt x="173421" y="394151"/>
                </a:cubicBezTo>
                <a:cubicBezTo>
                  <a:pt x="199697" y="383641"/>
                  <a:pt x="230507" y="380737"/>
                  <a:pt x="252248" y="362620"/>
                </a:cubicBezTo>
                <a:cubicBezTo>
                  <a:pt x="326173" y="301016"/>
                  <a:pt x="178041" y="309399"/>
                  <a:pt x="299545" y="236496"/>
                </a:cubicBezTo>
                <a:cubicBezTo>
                  <a:pt x="335876" y="214698"/>
                  <a:pt x="383628" y="225986"/>
                  <a:pt x="425669" y="220731"/>
                </a:cubicBezTo>
                <a:cubicBezTo>
                  <a:pt x="397962" y="137613"/>
                  <a:pt x="428215" y="204867"/>
                  <a:pt x="362607" y="126137"/>
                </a:cubicBezTo>
                <a:cubicBezTo>
                  <a:pt x="328649" y="85387"/>
                  <a:pt x="331111" y="78947"/>
                  <a:pt x="315310" y="31544"/>
                </a:cubicBezTo>
                <a:cubicBezTo>
                  <a:pt x="414889" y="-1649"/>
                  <a:pt x="376666" y="13"/>
                  <a:pt x="425669" y="13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5148064" y="548680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i="1" dirty="0">
                <a:solidFill>
                  <a:srgbClr val="FFFF00"/>
                </a:solidFill>
              </a:rPr>
              <a:t>calor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2051720" y="2276872"/>
            <a:ext cx="70922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800" i="1" dirty="0">
                <a:solidFill>
                  <a:prstClr val="white"/>
                </a:solidFill>
              </a:rPr>
              <a:t>Esta reacção será acompanhada da libertação de calor se os produtos forem mais estáveis que os reagentes - </a:t>
            </a:r>
            <a:r>
              <a:rPr lang="pt-PT" sz="2800" b="1" i="1" u="sng" dirty="0">
                <a:solidFill>
                  <a:prstClr val="white"/>
                </a:solidFill>
              </a:rPr>
              <a:t>Reacção exotérmica</a:t>
            </a:r>
          </a:p>
          <a:p>
            <a:pPr lvl="0"/>
            <a:endParaRPr lang="pt-PT" sz="2800" i="1" dirty="0">
              <a:solidFill>
                <a:prstClr val="white"/>
              </a:solidFill>
            </a:endParaRPr>
          </a:p>
          <a:p>
            <a:pPr lvl="0"/>
            <a:r>
              <a:rPr lang="pt-PT" sz="2800" i="1" dirty="0">
                <a:solidFill>
                  <a:prstClr val="white"/>
                </a:solidFill>
              </a:rPr>
              <a:t>Caso contrário irão absorver calor do meio circundante - </a:t>
            </a:r>
            <a:r>
              <a:rPr lang="pt-PT" sz="2800" b="1" i="1" u="sng" dirty="0">
                <a:solidFill>
                  <a:prstClr val="white"/>
                </a:solidFill>
              </a:rPr>
              <a:t>Reacção endotérmica</a:t>
            </a:r>
            <a:r>
              <a:rPr lang="pt-PT" sz="2800" i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3775659" y="1281748"/>
            <a:ext cx="720080" cy="72008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5979416" y="1283616"/>
            <a:ext cx="720080" cy="72008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8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138 C 0.00087 -0.00555 0.00225 -0.00949 0.00503 -0.00949 C 0.00816 -0.00949 0.0092 -0.00555 0.01024 -0.00138 C 0.01163 0.00371 0.01267 0.0088 0.01632 0.0088 C 0.01944 0.0088 0.02048 0.00371 0.0217 -0.00138 C 0.02239 -0.00555 0.02378 -0.00949 0.02708 -0.00949 C 0.02986 -0.00949 0.03107 -0.00555 0.03229 -0.00138 C 0.03333 0.00371 0.03472 0.0088 0.03784 0.0088 C 0.04097 0.0088 0.0434 -0.00138 0.0434 -0.00115 C 0.04427 -0.00555 0.04548 -0.00949 0.04861 -0.00949 C 0.05173 -0.00949 0.05277 -0.00555 0.05382 -0.00138 C 0.05521 0.00371 0.05625 0.0088 0.05972 0.0088 C 0.06302 0.0088 0.06406 0.00371 0.06493 -0.00138 C 0.06632 -0.00555 0.06736 -0.00949 0.07048 -0.00949 C 0.07343 -0.00949 0.07465 -0.00555 0.07587 -0.00138 C 0.07691 0.00371 0.07812 0.0088 0.08142 0.0088 C 0.08455 0.0088 0.08559 0.00371 0.08715 -0.00138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1064 C -0.00174 0.00301 -0.00295 -0.00394 -0.00608 -0.0044 C -0.00938 -0.00486 -0.01129 0.00208 -0.01285 0.00926 C -0.01493 0.01736 -0.01667 0.02453 -0.02066 0.02407 C -0.02431 0.02361 -0.02483 0.0162 -0.02604 0.00764 C -0.02604 0.00023 -0.02726 -0.00695 -0.03073 -0.00857 C -0.0342 -0.00764 -0.03594 -0.00093 -0.0375 0.00578 C -0.03924 0.01458 -0.04132 0.02176 -0.04497 0.02129 C -0.04861 0.02083 -0.05035 0.00486 -0.05035 0.00439 C -0.05087 -0.00186 -0.05174 -0.00973 -0.05504 -0.01019 C -0.05868 -0.01042 -0.06042 -0.00371 -0.06215 0.00416 C -0.06424 0.01157 -0.06597 0.01875 -0.06979 0.01851 C -0.07326 0.01805 -0.07413 0.01111 -0.07465 0.00208 C -0.07587 -0.00556 -0.07639 -0.0125 -0.07986 -0.01297 C -0.08316 -0.01343 -0.08507 -0.00672 -0.08681 0.00069 C -0.08854 0.00879 -0.09063 0.01597 -0.0941 0.01551 C -0.09774 0.01504 -0.09844 0.00833 -0.09965 -0.00093 " pathEditMode="relative" rAng="11102547" ptsTypes="fffffffffffffffff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241" y="35796"/>
            <a:ext cx="4303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O que iremos ver…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63510" y="1045180"/>
            <a:ext cx="53685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bg1"/>
                </a:solidFill>
              </a:rPr>
              <a:t>O que é a cinética química?</a:t>
            </a:r>
          </a:p>
          <a:p>
            <a:endParaRPr lang="pt-PT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bg1"/>
                </a:solidFill>
              </a:rPr>
              <a:t>Como poderemos avaliar uma reacção do ponto vista cinética </a:t>
            </a:r>
          </a:p>
          <a:p>
            <a:endParaRPr lang="pt-PT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bg1"/>
                </a:solidFill>
              </a:rPr>
              <a:t>Qual o impacto da temperatura da cinética da reacção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bg1"/>
                </a:solidFill>
              </a:rPr>
              <a:t>Teoria da colisão - relação com a velocidade de reacção.</a:t>
            </a:r>
          </a:p>
        </p:txBody>
      </p:sp>
      <p:pic>
        <p:nvPicPr>
          <p:cNvPr id="4" name="Picture 2" descr="http://la.epfl.ch/files/content/sites/la/files/shared/common/Research/Line/Chemometrics/Kinetic_Modeling/Stoichiometr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" y="968534"/>
            <a:ext cx="3864315" cy="2886872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9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-6607" y="7771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327779" y="404664"/>
            <a:ext cx="690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>
                <a:solidFill>
                  <a:schemeClr val="bg1"/>
                </a:solidFill>
                <a:sym typeface="Wingdings" panose="05000000000000000000" pitchFamily="2" charset="2"/>
              </a:rPr>
              <a:t>Energia de activação e </a:t>
            </a:r>
            <a:r>
              <a:rPr lang="pt-PT" sz="2400" b="1" u="sng" dirty="0" err="1">
                <a:solidFill>
                  <a:schemeClr val="bg1"/>
                </a:solidFill>
                <a:sym typeface="Wingdings" panose="05000000000000000000" pitchFamily="2" charset="2"/>
              </a:rPr>
              <a:t>dependdencia</a:t>
            </a:r>
            <a:r>
              <a:rPr lang="pt-PT" sz="2400" b="1" u="sng" dirty="0">
                <a:solidFill>
                  <a:schemeClr val="bg1"/>
                </a:solidFill>
                <a:sym typeface="Wingdings" panose="05000000000000000000" pitchFamily="2" charset="2"/>
              </a:rPr>
              <a:t> das </a:t>
            </a:r>
            <a:r>
              <a:rPr lang="pt-PT" sz="2400" b="1" u="sng" dirty="0" err="1">
                <a:solidFill>
                  <a:schemeClr val="bg1"/>
                </a:solidFill>
                <a:sym typeface="Wingdings" panose="05000000000000000000" pitchFamily="2" charset="2"/>
              </a:rPr>
              <a:t>consatntes</a:t>
            </a:r>
            <a:r>
              <a:rPr lang="pt-PT" sz="2400" b="1" u="sng" dirty="0">
                <a:solidFill>
                  <a:schemeClr val="bg1"/>
                </a:solidFill>
                <a:sym typeface="Wingdings" panose="05000000000000000000" pitchFamily="2" charset="2"/>
              </a:rPr>
              <a:t> de velocidade relativamente á temperatura </a:t>
            </a:r>
            <a:endParaRPr lang="pt-PT" b="1" u="sng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cxnSp>
        <p:nvCxnSpPr>
          <p:cNvPr id="6" name="Conexão recta 5"/>
          <p:cNvCxnSpPr/>
          <p:nvPr/>
        </p:nvCxnSpPr>
        <p:spPr>
          <a:xfrm>
            <a:off x="3036302" y="2790220"/>
            <a:ext cx="12959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Forma livre 8"/>
          <p:cNvSpPr/>
          <p:nvPr/>
        </p:nvSpPr>
        <p:spPr>
          <a:xfrm>
            <a:off x="3636874" y="1608752"/>
            <a:ext cx="1943238" cy="2045564"/>
          </a:xfrm>
          <a:custGeom>
            <a:avLst/>
            <a:gdLst>
              <a:gd name="connsiteX0" fmla="*/ 0 w 5047013"/>
              <a:gd name="connsiteY0" fmla="*/ 2482627 h 4467193"/>
              <a:gd name="connsiteX1" fmla="*/ 320633 w 5047013"/>
              <a:gd name="connsiteY1" fmla="*/ 2482627 h 4467193"/>
              <a:gd name="connsiteX2" fmla="*/ 439387 w 5047013"/>
              <a:gd name="connsiteY2" fmla="*/ 2233246 h 4467193"/>
              <a:gd name="connsiteX3" fmla="*/ 1294410 w 5047013"/>
              <a:gd name="connsiteY3" fmla="*/ 685 h 4467193"/>
              <a:gd name="connsiteX4" fmla="*/ 2446316 w 5047013"/>
              <a:gd name="connsiteY4" fmla="*/ 2482627 h 4467193"/>
              <a:gd name="connsiteX5" fmla="*/ 3194462 w 5047013"/>
              <a:gd name="connsiteY5" fmla="*/ 4228300 h 4467193"/>
              <a:gd name="connsiteX6" fmla="*/ 5047013 w 5047013"/>
              <a:gd name="connsiteY6" fmla="*/ 4406430 h 446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7013" h="4467193">
                <a:moveTo>
                  <a:pt x="0" y="2482627"/>
                </a:moveTo>
                <a:cubicBezTo>
                  <a:pt x="123701" y="2503409"/>
                  <a:pt x="247402" y="2524191"/>
                  <a:pt x="320633" y="2482627"/>
                </a:cubicBezTo>
                <a:cubicBezTo>
                  <a:pt x="393864" y="2441063"/>
                  <a:pt x="277091" y="2646903"/>
                  <a:pt x="439387" y="2233246"/>
                </a:cubicBezTo>
                <a:cubicBezTo>
                  <a:pt x="601683" y="1819589"/>
                  <a:pt x="959922" y="-40879"/>
                  <a:pt x="1294410" y="685"/>
                </a:cubicBezTo>
                <a:cubicBezTo>
                  <a:pt x="1628898" y="42248"/>
                  <a:pt x="2129641" y="1778024"/>
                  <a:pt x="2446316" y="2482627"/>
                </a:cubicBezTo>
                <a:cubicBezTo>
                  <a:pt x="2762991" y="3187230"/>
                  <a:pt x="2761013" y="3907666"/>
                  <a:pt x="3194462" y="4228300"/>
                </a:cubicBezTo>
                <a:cubicBezTo>
                  <a:pt x="3627911" y="4548934"/>
                  <a:pt x="4337462" y="4477682"/>
                  <a:pt x="5047013" y="440643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2" name="Conexão recta 11"/>
          <p:cNvCxnSpPr/>
          <p:nvPr/>
        </p:nvCxnSpPr>
        <p:spPr>
          <a:xfrm>
            <a:off x="4140930" y="1608752"/>
            <a:ext cx="5795" cy="115212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ângulo 13"/>
          <p:cNvSpPr/>
          <p:nvPr/>
        </p:nvSpPr>
        <p:spPr>
          <a:xfrm>
            <a:off x="3131840" y="1196752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dirty="0"/>
              <a:t>Estado de transição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3974245" y="2113566"/>
                <a:ext cx="357981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pt-PT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45" y="2113566"/>
                <a:ext cx="357981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8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ângulo 16"/>
          <p:cNvSpPr/>
          <p:nvPr/>
        </p:nvSpPr>
        <p:spPr>
          <a:xfrm>
            <a:off x="3131840" y="123942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i="1" dirty="0">
                <a:solidFill>
                  <a:srgbClr val="FFFF00"/>
                </a:solidFill>
              </a:rPr>
              <a:t>Estado de transição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3059832" y="2780928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i="1" dirty="0">
                <a:solidFill>
                  <a:schemeClr val="bg1"/>
                </a:solidFill>
              </a:rPr>
              <a:t>A+B</a:t>
            </a:r>
          </a:p>
        </p:txBody>
      </p:sp>
      <p:sp>
        <p:nvSpPr>
          <p:cNvPr id="19" name="Rectângulo 18"/>
          <p:cNvSpPr/>
          <p:nvPr/>
        </p:nvSpPr>
        <p:spPr>
          <a:xfrm>
            <a:off x="5076056" y="3635732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i="1" dirty="0">
                <a:solidFill>
                  <a:schemeClr val="bg1"/>
                </a:solidFill>
              </a:rPr>
              <a:t>C+D</a:t>
            </a:r>
          </a:p>
        </p:txBody>
      </p:sp>
      <p:sp>
        <p:nvSpPr>
          <p:cNvPr id="20" name="Forma livre 19"/>
          <p:cNvSpPr/>
          <p:nvPr/>
        </p:nvSpPr>
        <p:spPr>
          <a:xfrm>
            <a:off x="6372735" y="1676233"/>
            <a:ext cx="2125683" cy="1951913"/>
          </a:xfrm>
          <a:custGeom>
            <a:avLst/>
            <a:gdLst>
              <a:gd name="connsiteX0" fmla="*/ 0 w 2125683"/>
              <a:gd name="connsiteY0" fmla="*/ 1943914 h 1951913"/>
              <a:gd name="connsiteX1" fmla="*/ 534389 w 2125683"/>
              <a:gd name="connsiteY1" fmla="*/ 1943914 h 1951913"/>
              <a:gd name="connsiteX2" fmla="*/ 629392 w 2125683"/>
              <a:gd name="connsiteY2" fmla="*/ 1860786 h 1951913"/>
              <a:gd name="connsiteX3" fmla="*/ 676893 w 2125683"/>
              <a:gd name="connsiteY3" fmla="*/ 1647031 h 1951913"/>
              <a:gd name="connsiteX4" fmla="*/ 1092529 w 2125683"/>
              <a:gd name="connsiteY4" fmla="*/ 8236 h 1951913"/>
              <a:gd name="connsiteX5" fmla="*/ 1567542 w 2125683"/>
              <a:gd name="connsiteY5" fmla="*/ 1017638 h 1951913"/>
              <a:gd name="connsiteX6" fmla="*/ 1745672 w 2125683"/>
              <a:gd name="connsiteY6" fmla="*/ 1124516 h 1951913"/>
              <a:gd name="connsiteX7" fmla="*/ 2113807 w 2125683"/>
              <a:gd name="connsiteY7" fmla="*/ 1124516 h 1951913"/>
              <a:gd name="connsiteX8" fmla="*/ 2125683 w 2125683"/>
              <a:gd name="connsiteY8" fmla="*/ 1124516 h 195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683" h="1951913">
                <a:moveTo>
                  <a:pt x="0" y="1943914"/>
                </a:moveTo>
                <a:cubicBezTo>
                  <a:pt x="214745" y="1950841"/>
                  <a:pt x="429490" y="1957769"/>
                  <a:pt x="534389" y="1943914"/>
                </a:cubicBezTo>
                <a:cubicBezTo>
                  <a:pt x="639288" y="1930059"/>
                  <a:pt x="605641" y="1910266"/>
                  <a:pt x="629392" y="1860786"/>
                </a:cubicBezTo>
                <a:cubicBezTo>
                  <a:pt x="653143" y="1811306"/>
                  <a:pt x="599703" y="1955789"/>
                  <a:pt x="676893" y="1647031"/>
                </a:cubicBezTo>
                <a:cubicBezTo>
                  <a:pt x="754083" y="1338273"/>
                  <a:pt x="944088" y="113135"/>
                  <a:pt x="1092529" y="8236"/>
                </a:cubicBezTo>
                <a:cubicBezTo>
                  <a:pt x="1240971" y="-96663"/>
                  <a:pt x="1458685" y="831591"/>
                  <a:pt x="1567542" y="1017638"/>
                </a:cubicBezTo>
                <a:cubicBezTo>
                  <a:pt x="1676399" y="1203685"/>
                  <a:pt x="1654628" y="1106703"/>
                  <a:pt x="1745672" y="1124516"/>
                </a:cubicBezTo>
                <a:cubicBezTo>
                  <a:pt x="1836716" y="1142329"/>
                  <a:pt x="2113807" y="1124516"/>
                  <a:pt x="2113807" y="1124516"/>
                </a:cubicBezTo>
                <a:lnTo>
                  <a:pt x="2125683" y="1124516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1" name="Conexão recta 20"/>
          <p:cNvCxnSpPr/>
          <p:nvPr/>
        </p:nvCxnSpPr>
        <p:spPr>
          <a:xfrm>
            <a:off x="6156176" y="3654316"/>
            <a:ext cx="18002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Conexão recta 21"/>
          <p:cNvCxnSpPr/>
          <p:nvPr/>
        </p:nvCxnSpPr>
        <p:spPr>
          <a:xfrm>
            <a:off x="7482908" y="1650725"/>
            <a:ext cx="5795" cy="19800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ângulo 22"/>
              <p:cNvSpPr/>
              <p:nvPr/>
            </p:nvSpPr>
            <p:spPr>
              <a:xfrm>
                <a:off x="7334871" y="2466872"/>
                <a:ext cx="357981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pt-PT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" name="Rec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871" y="2466872"/>
                <a:ext cx="357981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101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ângulo 25"/>
          <p:cNvSpPr/>
          <p:nvPr/>
        </p:nvSpPr>
        <p:spPr>
          <a:xfrm>
            <a:off x="6300192" y="3645024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i="1" dirty="0">
                <a:solidFill>
                  <a:schemeClr val="bg1"/>
                </a:solidFill>
              </a:rPr>
              <a:t>A+B</a:t>
            </a:r>
          </a:p>
        </p:txBody>
      </p:sp>
      <p:sp>
        <p:nvSpPr>
          <p:cNvPr id="27" name="Rectângulo 26"/>
          <p:cNvSpPr/>
          <p:nvPr/>
        </p:nvSpPr>
        <p:spPr>
          <a:xfrm>
            <a:off x="7956376" y="2780928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i="1" dirty="0">
                <a:solidFill>
                  <a:schemeClr val="bg1"/>
                </a:solidFill>
              </a:rPr>
              <a:t>C+D</a:t>
            </a:r>
          </a:p>
        </p:txBody>
      </p:sp>
      <p:sp>
        <p:nvSpPr>
          <p:cNvPr id="28" name="Rectângulo 27"/>
          <p:cNvSpPr/>
          <p:nvPr/>
        </p:nvSpPr>
        <p:spPr>
          <a:xfrm>
            <a:off x="6516216" y="1206044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i="1" dirty="0">
                <a:solidFill>
                  <a:srgbClr val="FFFF00"/>
                </a:solidFill>
              </a:rPr>
              <a:t>Estado de transição</a:t>
            </a:r>
          </a:p>
        </p:txBody>
      </p:sp>
      <p:sp>
        <p:nvSpPr>
          <p:cNvPr id="31" name="Seta para cima 30"/>
          <p:cNvSpPr/>
          <p:nvPr/>
        </p:nvSpPr>
        <p:spPr>
          <a:xfrm>
            <a:off x="2906524" y="980728"/>
            <a:ext cx="72000" cy="3517065"/>
          </a:xfrm>
          <a:prstGeom prst="up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ectângulo 31"/>
          <p:cNvSpPr/>
          <p:nvPr/>
        </p:nvSpPr>
        <p:spPr>
          <a:xfrm rot="16200000">
            <a:off x="1732330" y="2596263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i="1" dirty="0">
                <a:solidFill>
                  <a:srgbClr val="FFFF00"/>
                </a:solidFill>
              </a:rPr>
              <a:t>Energia Potencial </a:t>
            </a:r>
          </a:p>
        </p:txBody>
      </p:sp>
      <p:sp>
        <p:nvSpPr>
          <p:cNvPr id="33" name="Seta para cima 32"/>
          <p:cNvSpPr/>
          <p:nvPr/>
        </p:nvSpPr>
        <p:spPr>
          <a:xfrm rot="5400000" flipH="1">
            <a:off x="4405124" y="3091827"/>
            <a:ext cx="45719" cy="2736305"/>
          </a:xfrm>
          <a:prstGeom prst="up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987824" y="4580221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i="1" dirty="0">
                <a:solidFill>
                  <a:srgbClr val="FFFF00"/>
                </a:solidFill>
              </a:rPr>
              <a:t>Progresso da reacção</a:t>
            </a:r>
          </a:p>
        </p:txBody>
      </p:sp>
    </p:spTree>
    <p:extLst>
      <p:ext uri="{BB962C8B-B14F-4D97-AF65-F5344CB8AC3E}">
        <p14:creationId xmlns:p14="http://schemas.microsoft.com/office/powerpoint/2010/main" val="6288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-6608" y="-23639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2311262" y="764704"/>
            <a:ext cx="6832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i="1" dirty="0">
                <a:solidFill>
                  <a:prstClr val="white"/>
                </a:solidFill>
              </a:rPr>
              <a:t> A dependência da constante de velocidade de uma reacção, relativamente à temperatura pode ser expressa  pela - </a:t>
            </a:r>
            <a:r>
              <a:rPr lang="pt-PT" sz="2400" b="1" i="1" u="sng" dirty="0">
                <a:solidFill>
                  <a:srgbClr val="00FF00"/>
                </a:solidFill>
              </a:rPr>
              <a:t>Equação de </a:t>
            </a:r>
            <a:r>
              <a:rPr lang="pt-PT" sz="2400" b="1" i="1" u="sng" dirty="0" err="1">
                <a:solidFill>
                  <a:srgbClr val="00FF00"/>
                </a:solidFill>
              </a:rPr>
              <a:t>Arrehenius</a:t>
            </a:r>
            <a:r>
              <a:rPr lang="pt-PT" sz="2400" i="1" dirty="0">
                <a:solidFill>
                  <a:srgbClr val="00FF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4644008" y="2109049"/>
                <a:ext cx="1944216" cy="71994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sz="2800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pt-PT" sz="2800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pt-PT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8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pt-PT" sz="28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sz="28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PT" sz="28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sz="2800" i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109049"/>
                <a:ext cx="1944216" cy="7199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ângulo 5"/>
          <p:cNvSpPr/>
          <p:nvPr/>
        </p:nvSpPr>
        <p:spPr>
          <a:xfrm>
            <a:off x="2311262" y="3122385"/>
            <a:ext cx="6832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i="1" dirty="0">
                <a:solidFill>
                  <a:prstClr val="white"/>
                </a:solidFill>
              </a:rPr>
              <a:t>Chama-se factor de frequência à </a:t>
            </a:r>
            <a:r>
              <a:rPr lang="pt-PT" sz="2400" b="1" i="1" dirty="0">
                <a:solidFill>
                  <a:srgbClr val="00FF00"/>
                </a:solidFill>
              </a:rPr>
              <a:t>quantidade A</a:t>
            </a:r>
            <a:r>
              <a:rPr lang="pt-PT" sz="2400" i="1" dirty="0">
                <a:solidFill>
                  <a:prstClr val="white"/>
                </a:solidFill>
              </a:rPr>
              <a:t>, que representa a </a:t>
            </a:r>
            <a:r>
              <a:rPr lang="pt-PT" sz="2400" b="1" i="1" dirty="0">
                <a:solidFill>
                  <a:srgbClr val="00FF00"/>
                </a:solidFill>
              </a:rPr>
              <a:t>frequência das colisões</a:t>
            </a:r>
            <a:r>
              <a:rPr lang="pt-PT" sz="2400" i="1" dirty="0">
                <a:solidFill>
                  <a:prstClr val="white"/>
                </a:solidFill>
              </a:rPr>
              <a:t> – </a:t>
            </a:r>
          </a:p>
          <a:p>
            <a:pPr lvl="0"/>
            <a:endParaRPr lang="pt-PT" sz="2400" i="1" dirty="0">
              <a:solidFill>
                <a:prstClr val="white"/>
              </a:solidFill>
            </a:endParaRPr>
          </a:p>
          <a:p>
            <a:pPr lvl="0"/>
            <a:r>
              <a:rPr lang="pt-PT" sz="2400" b="1" i="1" u="sng" dirty="0">
                <a:solidFill>
                  <a:srgbClr val="00FF00"/>
                </a:solidFill>
              </a:rPr>
              <a:t>Constante</a:t>
            </a:r>
            <a:r>
              <a:rPr lang="pt-PT" sz="2400" i="1" dirty="0">
                <a:solidFill>
                  <a:prstClr val="white"/>
                </a:solidFill>
              </a:rPr>
              <a:t>  - para um dado sistema reaccional numa gama de temperaturas bastante alargada.  </a:t>
            </a:r>
          </a:p>
        </p:txBody>
      </p:sp>
      <p:pic>
        <p:nvPicPr>
          <p:cNvPr id="7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-36512" y="-15509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-6608" y="-23639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2686606" y="1340768"/>
                <a:ext cx="1944216" cy="71994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sz="2800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pt-PT" sz="2800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pt-PT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8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pt-PT" sz="28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sz="28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PT" sz="28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sz="2800" i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606" y="1340768"/>
                <a:ext cx="1944216" cy="7199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ângulo 5"/>
          <p:cNvSpPr/>
          <p:nvPr/>
        </p:nvSpPr>
        <p:spPr>
          <a:xfrm>
            <a:off x="2204577" y="2288756"/>
            <a:ext cx="66879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PT" sz="2800" i="1" dirty="0">
              <a:solidFill>
                <a:prstClr val="white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800" i="1" u="sng" dirty="0">
                <a:solidFill>
                  <a:srgbClr val="00FF00"/>
                </a:solidFill>
              </a:rPr>
              <a:t>Aumento</a:t>
            </a:r>
            <a:r>
              <a:rPr lang="pt-PT" sz="2800" i="1" dirty="0">
                <a:solidFill>
                  <a:prstClr val="white"/>
                </a:solidFill>
              </a:rPr>
              <a:t> da energia de activação </a:t>
            </a:r>
            <a:r>
              <a:rPr lang="pt-PT" sz="2800" b="1" i="1" u="sng" dirty="0">
                <a:solidFill>
                  <a:srgbClr val="FF0000"/>
                </a:solidFill>
              </a:rPr>
              <a:t>diminuição</a:t>
            </a:r>
            <a:r>
              <a:rPr lang="pt-PT" sz="2800" i="1" dirty="0">
                <a:solidFill>
                  <a:prstClr val="white"/>
                </a:solidFill>
              </a:rPr>
              <a:t> da constante de velocidade (k).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800" i="1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800" b="1" i="1" u="sng" dirty="0">
                <a:solidFill>
                  <a:srgbClr val="00FF00"/>
                </a:solidFill>
              </a:rPr>
              <a:t>Aumento</a:t>
            </a:r>
            <a:r>
              <a:rPr lang="pt-PT" sz="2800" i="1" dirty="0">
                <a:solidFill>
                  <a:prstClr val="white"/>
                </a:solidFill>
              </a:rPr>
              <a:t> da Temperatura conduz a um </a:t>
            </a:r>
            <a:r>
              <a:rPr lang="pt-PT" sz="2800" b="1" i="1" u="sng" dirty="0">
                <a:solidFill>
                  <a:srgbClr val="00FF00"/>
                </a:solidFill>
              </a:rPr>
              <a:t>Aumento</a:t>
            </a:r>
            <a:r>
              <a:rPr lang="pt-PT" sz="2800" i="1" dirty="0">
                <a:solidFill>
                  <a:prstClr val="white"/>
                </a:solidFill>
              </a:rPr>
              <a:t> da velocidade</a:t>
            </a:r>
          </a:p>
        </p:txBody>
      </p:sp>
      <p:pic>
        <p:nvPicPr>
          <p:cNvPr id="7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-36512" y="-15509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11052720" y="1202276"/>
                <a:ext cx="2664296" cy="54111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pt-PT" sz="2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func>
                      <m:r>
                        <a:rPr lang="pt-PT" sz="2000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pt-PT" sz="2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pt-PT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sz="20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sz="20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PT" sz="20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pt-PT" sz="2000" i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2720" y="1202276"/>
                <a:ext cx="2664296" cy="541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817153" y="113063"/>
            <a:ext cx="5643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>
                <a:solidFill>
                  <a:schemeClr val="bg1"/>
                </a:solidFill>
              </a:rPr>
              <a:t>Que informação nos dá a constante de </a:t>
            </a:r>
            <a:r>
              <a:rPr lang="pt-PT" sz="2400" b="1" i="1" u="sng" dirty="0">
                <a:solidFill>
                  <a:prstClr val="white"/>
                </a:solidFill>
              </a:rPr>
              <a:t>Equação de </a:t>
            </a:r>
            <a:r>
              <a:rPr lang="pt-PT" sz="2400" b="1" i="1" u="sng" dirty="0" err="1">
                <a:solidFill>
                  <a:prstClr val="white"/>
                </a:solidFill>
              </a:rPr>
              <a:t>Arrehenius</a:t>
            </a:r>
            <a:r>
              <a:rPr lang="pt-PT" sz="2400" i="1" dirty="0">
                <a:solidFill>
                  <a:prstClr val="white"/>
                </a:solidFill>
              </a:rPr>
              <a:t>?</a:t>
            </a:r>
            <a:endParaRPr lang="pt-PT" b="1" u="sng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10260632" y="2492896"/>
            <a:ext cx="228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t-PT" sz="2400" i="1" dirty="0">
                <a:solidFill>
                  <a:prstClr val="white"/>
                </a:solidFill>
              </a:rPr>
              <a:t> </a:t>
            </a:r>
            <a:r>
              <a:rPr lang="pt-PT" sz="24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Sinal negativo </a:t>
            </a:r>
            <a:r>
              <a:rPr lang="pt-PT" sz="2400" i="1" dirty="0">
                <a:solidFill>
                  <a:prstClr val="white"/>
                </a:solidFill>
              </a:rPr>
              <a:t>associado ao exponente implica:</a:t>
            </a:r>
          </a:p>
        </p:txBody>
      </p:sp>
    </p:spTree>
    <p:extLst>
      <p:ext uri="{BB962C8B-B14F-4D97-AF65-F5344CB8AC3E}">
        <p14:creationId xmlns:p14="http://schemas.microsoft.com/office/powerpoint/2010/main" val="68686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-6608" y="-23639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3084233" y="1261112"/>
                <a:ext cx="1944216" cy="71994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sz="2800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pt-PT" sz="2800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pt-PT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8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pt-PT" sz="28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sz="28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PT" sz="28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sz="2800" i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233" y="1261112"/>
                <a:ext cx="1944216" cy="7199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-40735" y="-56794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3106472" y="2209100"/>
                <a:ext cx="2664296" cy="541110"/>
              </a:xfrm>
              <a:prstGeom prst="rect">
                <a:avLst/>
              </a:prstGeom>
              <a:no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pt-PT" sz="2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func>
                      <m:r>
                        <a:rPr lang="pt-PT" sz="2000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pt-PT" sz="2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pt-PT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sz="20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sz="20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PT" sz="20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pt-PT" sz="2000" i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472" y="2209100"/>
                <a:ext cx="2664296" cy="541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5460497" y="2175116"/>
                <a:ext cx="2520280" cy="666529"/>
              </a:xfrm>
              <a:prstGeom prst="rect">
                <a:avLst/>
              </a:prstGeom>
              <a:no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pt-PT" sz="2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func>
                      <m:r>
                        <a:rPr lang="pt-PT" sz="2000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pt-PT" sz="2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func>
                      <m:r>
                        <a:rPr lang="pt-PT" sz="2000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PT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sz="20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pt-PT" sz="2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𝑅𝑇</m:t>
                          </m:r>
                        </m:den>
                      </m:f>
                    </m:oMath>
                  </m:oMathPara>
                </a14:m>
                <a:endParaRPr lang="pt-PT" sz="2000" i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497" y="2175116"/>
                <a:ext cx="2520280" cy="6665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2724193" y="2994045"/>
                <a:ext cx="2520280" cy="66652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pt-PT" sz="2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func>
                      <m:r>
                        <a:rPr lang="pt-PT" sz="2000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t-PT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sz="20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pt-PT" sz="2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𝑅𝑇</m:t>
                          </m:r>
                        </m:den>
                      </m:f>
                      <m:r>
                        <a:rPr lang="pt-PT" sz="2000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pt-PT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0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pt-PT" sz="2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pt-PT" sz="2000" i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93" y="2994045"/>
                <a:ext cx="2520280" cy="6665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084233" y="3867906"/>
                <a:ext cx="16520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𝑦</m:t>
                    </m:r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𝑚𝑥</m:t>
                    </m:r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pt-PT" sz="24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233" y="3867906"/>
                <a:ext cx="165205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107" t="-10526" r="-4428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o 13"/>
          <p:cNvGrpSpPr/>
          <p:nvPr/>
        </p:nvGrpSpPr>
        <p:grpSpPr>
          <a:xfrm>
            <a:off x="5647498" y="3268722"/>
            <a:ext cx="2524902" cy="2608550"/>
            <a:chOff x="7125509" y="1772816"/>
            <a:chExt cx="3063115" cy="3107792"/>
          </a:xfrm>
        </p:grpSpPr>
        <p:grpSp>
          <p:nvGrpSpPr>
            <p:cNvPr id="15" name="Grupo 14"/>
            <p:cNvGrpSpPr/>
            <p:nvPr/>
          </p:nvGrpSpPr>
          <p:grpSpPr>
            <a:xfrm>
              <a:off x="7125509" y="1772816"/>
              <a:ext cx="3063115" cy="3107792"/>
              <a:chOff x="7125509" y="1772816"/>
              <a:chExt cx="3063115" cy="3107792"/>
            </a:xfrm>
          </p:grpSpPr>
          <p:sp>
            <p:nvSpPr>
              <p:cNvPr id="17" name="Rectângulo 16"/>
              <p:cNvSpPr/>
              <p:nvPr/>
            </p:nvSpPr>
            <p:spPr>
              <a:xfrm>
                <a:off x="7661814" y="1772816"/>
                <a:ext cx="2526810" cy="2232248"/>
              </a:xfrm>
              <a:prstGeom prst="rect">
                <a:avLst/>
              </a:prstGeom>
              <a:solidFill>
                <a:schemeClr val="accent1"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ângulo 17"/>
                  <p:cNvSpPr/>
                  <p:nvPr/>
                </p:nvSpPr>
                <p:spPr>
                  <a:xfrm rot="16200000">
                    <a:off x="6992025" y="2593790"/>
                    <a:ext cx="715027" cy="4480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pt-PT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func>
                        </m:oMath>
                      </m:oMathPara>
                    </a14:m>
                    <a:endParaRPr lang="pt-PT" dirty="0"/>
                  </a:p>
                </p:txBody>
              </p:sp>
            </mc:Choice>
            <mc:Fallback xmlns="">
              <p:sp>
                <p:nvSpPr>
                  <p:cNvPr id="18" name="Rectângulo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992025" y="2593790"/>
                    <a:ext cx="715027" cy="44806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aixaDeTexto 18"/>
                  <p:cNvSpPr txBox="1"/>
                  <p:nvPr/>
                </p:nvSpPr>
                <p:spPr>
                  <a:xfrm>
                    <a:off x="8809421" y="4152747"/>
                    <a:ext cx="461595" cy="7278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pt-PT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oMath>
                      </m:oMathPara>
                    </a14:m>
                    <a:endParaRPr lang="pt-PT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CaixaDeTexto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9421" y="4152747"/>
                    <a:ext cx="461595" cy="727861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" name="Conexão recta 15"/>
            <p:cNvCxnSpPr/>
            <p:nvPr/>
          </p:nvCxnSpPr>
          <p:spPr>
            <a:xfrm>
              <a:off x="7655260" y="2239962"/>
              <a:ext cx="1944216" cy="17403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CaixaDeTexto 19"/>
          <p:cNvSpPr txBox="1"/>
          <p:nvPr/>
        </p:nvSpPr>
        <p:spPr>
          <a:xfrm>
            <a:off x="2817153" y="113063"/>
            <a:ext cx="5643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>
                <a:solidFill>
                  <a:schemeClr val="bg1"/>
                </a:solidFill>
              </a:rPr>
              <a:t>Como poderemos estimar a Energia de Activação para uma dada  temperatura</a:t>
            </a:r>
            <a:r>
              <a:rPr lang="pt-PT" sz="2400" i="1" dirty="0">
                <a:solidFill>
                  <a:prstClr val="white"/>
                </a:solidFill>
              </a:rPr>
              <a:t>?</a:t>
            </a:r>
            <a:endParaRPr lang="pt-PT" b="1" u="sng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56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-36512" y="-15509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xão recta 5"/>
          <p:cNvCxnSpPr/>
          <p:nvPr/>
        </p:nvCxnSpPr>
        <p:spPr>
          <a:xfrm>
            <a:off x="2762746" y="1884330"/>
            <a:ext cx="0" cy="3024336"/>
          </a:xfrm>
          <a:prstGeom prst="line">
            <a:avLst/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2762746" y="4908666"/>
            <a:ext cx="5760640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Forma livre 8"/>
          <p:cNvSpPr/>
          <p:nvPr/>
        </p:nvSpPr>
        <p:spPr>
          <a:xfrm>
            <a:off x="2850143" y="1948450"/>
            <a:ext cx="3801035" cy="2888208"/>
          </a:xfrm>
          <a:custGeom>
            <a:avLst/>
            <a:gdLst>
              <a:gd name="connsiteX0" fmla="*/ 0 w 3801035"/>
              <a:gd name="connsiteY0" fmla="*/ 2888208 h 2888208"/>
              <a:gd name="connsiteX1" fmla="*/ 215152 w 3801035"/>
              <a:gd name="connsiteY1" fmla="*/ 2655125 h 2888208"/>
              <a:gd name="connsiteX2" fmla="*/ 430305 w 3801035"/>
              <a:gd name="connsiteY2" fmla="*/ 2045525 h 2888208"/>
              <a:gd name="connsiteX3" fmla="*/ 842682 w 3801035"/>
              <a:gd name="connsiteY3" fmla="*/ 1572 h 2888208"/>
              <a:gd name="connsiteX4" fmla="*/ 2223247 w 3801035"/>
              <a:gd name="connsiteY4" fmla="*/ 2404113 h 2888208"/>
              <a:gd name="connsiteX5" fmla="*/ 3801035 w 3801035"/>
              <a:gd name="connsiteY5" fmla="*/ 2780631 h 2888208"/>
              <a:gd name="connsiteX6" fmla="*/ 3801035 w 3801035"/>
              <a:gd name="connsiteY6" fmla="*/ 2780631 h 28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035" h="2888208">
                <a:moveTo>
                  <a:pt x="0" y="2888208"/>
                </a:moveTo>
                <a:cubicBezTo>
                  <a:pt x="71717" y="2841890"/>
                  <a:pt x="143435" y="2795572"/>
                  <a:pt x="215152" y="2655125"/>
                </a:cubicBezTo>
                <a:cubicBezTo>
                  <a:pt x="286869" y="2514678"/>
                  <a:pt x="325717" y="2487784"/>
                  <a:pt x="430305" y="2045525"/>
                </a:cubicBezTo>
                <a:cubicBezTo>
                  <a:pt x="534893" y="1603266"/>
                  <a:pt x="543858" y="-58193"/>
                  <a:pt x="842682" y="1572"/>
                </a:cubicBezTo>
                <a:cubicBezTo>
                  <a:pt x="1141506" y="61337"/>
                  <a:pt x="1730188" y="1940937"/>
                  <a:pt x="2223247" y="2404113"/>
                </a:cubicBezTo>
                <a:cubicBezTo>
                  <a:pt x="2716306" y="2867289"/>
                  <a:pt x="3801035" y="2780631"/>
                  <a:pt x="3801035" y="2780631"/>
                </a:cubicBezTo>
                <a:lnTo>
                  <a:pt x="3801035" y="2780631"/>
                </a:lnTo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" name="Conexão recta 10"/>
          <p:cNvCxnSpPr/>
          <p:nvPr/>
        </p:nvCxnSpPr>
        <p:spPr>
          <a:xfrm>
            <a:off x="3689112" y="2011578"/>
            <a:ext cx="0" cy="320400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13"/>
          <p:cNvCxnSpPr/>
          <p:nvPr/>
        </p:nvCxnSpPr>
        <p:spPr>
          <a:xfrm>
            <a:off x="3986882" y="2442043"/>
            <a:ext cx="0" cy="3834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535895" y="1772816"/>
            <a:ext cx="4230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Área compreendida pela curva  representa o número de partículas existentes no sistema  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371258" y="4980674"/>
            <a:ext cx="93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energia </a:t>
            </a:r>
          </a:p>
        </p:txBody>
      </p:sp>
      <p:sp>
        <p:nvSpPr>
          <p:cNvPr id="18" name="CaixaDeTexto 17"/>
          <p:cNvSpPr txBox="1"/>
          <p:nvPr/>
        </p:nvSpPr>
        <p:spPr>
          <a:xfrm rot="16200000">
            <a:off x="1392639" y="3243720"/>
            <a:ext cx="23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Número de partículas 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546722" y="4980674"/>
            <a:ext cx="11648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Energia mais  provável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834754" y="5988786"/>
            <a:ext cx="116487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Energia média </a:t>
            </a:r>
          </a:p>
        </p:txBody>
      </p:sp>
      <p:cxnSp>
        <p:nvCxnSpPr>
          <p:cNvPr id="27" name="Conexão recta unidireccional 26"/>
          <p:cNvCxnSpPr/>
          <p:nvPr/>
        </p:nvCxnSpPr>
        <p:spPr>
          <a:xfrm>
            <a:off x="3999624" y="3936781"/>
            <a:ext cx="7510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unidireccional 28"/>
          <p:cNvCxnSpPr/>
          <p:nvPr/>
        </p:nvCxnSpPr>
        <p:spPr>
          <a:xfrm>
            <a:off x="3266802" y="3954633"/>
            <a:ext cx="7510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rma livre 30"/>
          <p:cNvSpPr/>
          <p:nvPr/>
        </p:nvSpPr>
        <p:spPr>
          <a:xfrm>
            <a:off x="5509040" y="4642922"/>
            <a:ext cx="1128322" cy="250638"/>
          </a:xfrm>
          <a:custGeom>
            <a:avLst/>
            <a:gdLst>
              <a:gd name="connsiteX0" fmla="*/ 4372 w 1128322"/>
              <a:gd name="connsiteY0" fmla="*/ 9338 h 250638"/>
              <a:gd name="connsiteX1" fmla="*/ 10722 w 1128322"/>
              <a:gd name="connsiteY1" fmla="*/ 110938 h 250638"/>
              <a:gd name="connsiteX2" fmla="*/ 17072 w 1128322"/>
              <a:gd name="connsiteY2" fmla="*/ 231588 h 250638"/>
              <a:gd name="connsiteX3" fmla="*/ 252022 w 1128322"/>
              <a:gd name="connsiteY3" fmla="*/ 237938 h 250638"/>
              <a:gd name="connsiteX4" fmla="*/ 277422 w 1128322"/>
              <a:gd name="connsiteY4" fmla="*/ 244288 h 250638"/>
              <a:gd name="connsiteX5" fmla="*/ 296472 w 1128322"/>
              <a:gd name="connsiteY5" fmla="*/ 250638 h 250638"/>
              <a:gd name="connsiteX6" fmla="*/ 334572 w 1128322"/>
              <a:gd name="connsiteY6" fmla="*/ 244288 h 250638"/>
              <a:gd name="connsiteX7" fmla="*/ 347272 w 1128322"/>
              <a:gd name="connsiteY7" fmla="*/ 225238 h 250638"/>
              <a:gd name="connsiteX8" fmla="*/ 474272 w 1128322"/>
              <a:gd name="connsiteY8" fmla="*/ 237938 h 250638"/>
              <a:gd name="connsiteX9" fmla="*/ 506022 w 1128322"/>
              <a:gd name="connsiteY9" fmla="*/ 231588 h 250638"/>
              <a:gd name="connsiteX10" fmla="*/ 677472 w 1128322"/>
              <a:gd name="connsiteY10" fmla="*/ 244288 h 250638"/>
              <a:gd name="connsiteX11" fmla="*/ 715572 w 1128322"/>
              <a:gd name="connsiteY11" fmla="*/ 250638 h 250638"/>
              <a:gd name="connsiteX12" fmla="*/ 829872 w 1128322"/>
              <a:gd name="connsiteY12" fmla="*/ 244288 h 250638"/>
              <a:gd name="connsiteX13" fmla="*/ 848922 w 1128322"/>
              <a:gd name="connsiteY13" fmla="*/ 237938 h 250638"/>
              <a:gd name="connsiteX14" fmla="*/ 1128322 w 1128322"/>
              <a:gd name="connsiteY14" fmla="*/ 231588 h 250638"/>
              <a:gd name="connsiteX15" fmla="*/ 1121972 w 1128322"/>
              <a:gd name="connsiteY15" fmla="*/ 117288 h 250638"/>
              <a:gd name="connsiteX16" fmla="*/ 1102922 w 1128322"/>
              <a:gd name="connsiteY16" fmla="*/ 123638 h 250638"/>
              <a:gd name="connsiteX17" fmla="*/ 1014022 w 1128322"/>
              <a:gd name="connsiteY17" fmla="*/ 129988 h 250638"/>
              <a:gd name="connsiteX18" fmla="*/ 620322 w 1128322"/>
              <a:gd name="connsiteY18" fmla="*/ 117288 h 250638"/>
              <a:gd name="connsiteX19" fmla="*/ 601272 w 1128322"/>
              <a:gd name="connsiteY19" fmla="*/ 110938 h 250638"/>
              <a:gd name="connsiteX20" fmla="*/ 556822 w 1128322"/>
              <a:gd name="connsiteY20" fmla="*/ 104588 h 250638"/>
              <a:gd name="connsiteX21" fmla="*/ 531422 w 1128322"/>
              <a:gd name="connsiteY21" fmla="*/ 98238 h 250638"/>
              <a:gd name="connsiteX22" fmla="*/ 442522 w 1128322"/>
              <a:gd name="connsiteY22" fmla="*/ 91888 h 250638"/>
              <a:gd name="connsiteX23" fmla="*/ 334572 w 1128322"/>
              <a:gd name="connsiteY23" fmla="*/ 72838 h 250638"/>
              <a:gd name="connsiteX24" fmla="*/ 296472 w 1128322"/>
              <a:gd name="connsiteY24" fmla="*/ 60138 h 250638"/>
              <a:gd name="connsiteX25" fmla="*/ 194872 w 1128322"/>
              <a:gd name="connsiteY25" fmla="*/ 47438 h 250638"/>
              <a:gd name="connsiteX26" fmla="*/ 175822 w 1128322"/>
              <a:gd name="connsiteY26" fmla="*/ 41088 h 250638"/>
              <a:gd name="connsiteX27" fmla="*/ 156772 w 1128322"/>
              <a:gd name="connsiteY27" fmla="*/ 28388 h 250638"/>
              <a:gd name="connsiteX28" fmla="*/ 23422 w 1128322"/>
              <a:gd name="connsiteY28" fmla="*/ 9338 h 250638"/>
              <a:gd name="connsiteX29" fmla="*/ 4372 w 1128322"/>
              <a:gd name="connsiteY29" fmla="*/ 9338 h 25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8322" h="250638">
                <a:moveTo>
                  <a:pt x="4372" y="9338"/>
                </a:moveTo>
                <a:cubicBezTo>
                  <a:pt x="2255" y="26271"/>
                  <a:pt x="8786" y="77061"/>
                  <a:pt x="10722" y="110938"/>
                </a:cubicBezTo>
                <a:cubicBezTo>
                  <a:pt x="13020" y="151145"/>
                  <a:pt x="-18566" y="212831"/>
                  <a:pt x="17072" y="231588"/>
                </a:cubicBezTo>
                <a:cubicBezTo>
                  <a:pt x="86401" y="268077"/>
                  <a:pt x="173705" y="235821"/>
                  <a:pt x="252022" y="237938"/>
                </a:cubicBezTo>
                <a:cubicBezTo>
                  <a:pt x="260489" y="240055"/>
                  <a:pt x="269031" y="241890"/>
                  <a:pt x="277422" y="244288"/>
                </a:cubicBezTo>
                <a:cubicBezTo>
                  <a:pt x="283858" y="246127"/>
                  <a:pt x="289779" y="250638"/>
                  <a:pt x="296472" y="250638"/>
                </a:cubicBezTo>
                <a:cubicBezTo>
                  <a:pt x="309347" y="250638"/>
                  <a:pt x="321872" y="246405"/>
                  <a:pt x="334572" y="244288"/>
                </a:cubicBezTo>
                <a:cubicBezTo>
                  <a:pt x="338805" y="237938"/>
                  <a:pt x="339687" y="226081"/>
                  <a:pt x="347272" y="225238"/>
                </a:cubicBezTo>
                <a:cubicBezTo>
                  <a:pt x="404548" y="218874"/>
                  <a:pt x="429592" y="226768"/>
                  <a:pt x="474272" y="237938"/>
                </a:cubicBezTo>
                <a:cubicBezTo>
                  <a:pt x="484855" y="235821"/>
                  <a:pt x="495229" y="231588"/>
                  <a:pt x="506022" y="231588"/>
                </a:cubicBezTo>
                <a:cubicBezTo>
                  <a:pt x="566211" y="231588"/>
                  <a:pt x="619552" y="236014"/>
                  <a:pt x="677472" y="244288"/>
                </a:cubicBezTo>
                <a:cubicBezTo>
                  <a:pt x="690218" y="246109"/>
                  <a:pt x="702872" y="248521"/>
                  <a:pt x="715572" y="250638"/>
                </a:cubicBezTo>
                <a:cubicBezTo>
                  <a:pt x="753672" y="248521"/>
                  <a:pt x="791885" y="247906"/>
                  <a:pt x="829872" y="244288"/>
                </a:cubicBezTo>
                <a:cubicBezTo>
                  <a:pt x="836535" y="243653"/>
                  <a:pt x="842235" y="238223"/>
                  <a:pt x="848922" y="237938"/>
                </a:cubicBezTo>
                <a:cubicBezTo>
                  <a:pt x="941995" y="233977"/>
                  <a:pt x="1035189" y="233705"/>
                  <a:pt x="1128322" y="231588"/>
                </a:cubicBezTo>
                <a:cubicBezTo>
                  <a:pt x="1126205" y="193488"/>
                  <a:pt x="1130712" y="154432"/>
                  <a:pt x="1121972" y="117288"/>
                </a:cubicBezTo>
                <a:cubicBezTo>
                  <a:pt x="1120439" y="110772"/>
                  <a:pt x="1109570" y="122856"/>
                  <a:pt x="1102922" y="123638"/>
                </a:cubicBezTo>
                <a:cubicBezTo>
                  <a:pt x="1073417" y="127109"/>
                  <a:pt x="1043655" y="127871"/>
                  <a:pt x="1014022" y="129988"/>
                </a:cubicBezTo>
                <a:cubicBezTo>
                  <a:pt x="969394" y="128872"/>
                  <a:pt x="703741" y="123962"/>
                  <a:pt x="620322" y="117288"/>
                </a:cubicBezTo>
                <a:cubicBezTo>
                  <a:pt x="613650" y="116754"/>
                  <a:pt x="607836" y="112251"/>
                  <a:pt x="601272" y="110938"/>
                </a:cubicBezTo>
                <a:cubicBezTo>
                  <a:pt x="586596" y="108003"/>
                  <a:pt x="571548" y="107265"/>
                  <a:pt x="556822" y="104588"/>
                </a:cubicBezTo>
                <a:cubicBezTo>
                  <a:pt x="548236" y="103027"/>
                  <a:pt x="540096" y="99202"/>
                  <a:pt x="531422" y="98238"/>
                </a:cubicBezTo>
                <a:cubicBezTo>
                  <a:pt x="501895" y="94957"/>
                  <a:pt x="472155" y="94005"/>
                  <a:pt x="442522" y="91888"/>
                </a:cubicBezTo>
                <a:cubicBezTo>
                  <a:pt x="382242" y="71795"/>
                  <a:pt x="417754" y="80400"/>
                  <a:pt x="334572" y="72838"/>
                </a:cubicBezTo>
                <a:lnTo>
                  <a:pt x="296472" y="60138"/>
                </a:lnTo>
                <a:cubicBezTo>
                  <a:pt x="251240" y="45061"/>
                  <a:pt x="284096" y="54301"/>
                  <a:pt x="194872" y="47438"/>
                </a:cubicBezTo>
                <a:cubicBezTo>
                  <a:pt x="188522" y="45321"/>
                  <a:pt x="181809" y="44081"/>
                  <a:pt x="175822" y="41088"/>
                </a:cubicBezTo>
                <a:cubicBezTo>
                  <a:pt x="168996" y="37675"/>
                  <a:pt x="163944" y="30996"/>
                  <a:pt x="156772" y="28388"/>
                </a:cubicBezTo>
                <a:cubicBezTo>
                  <a:pt x="109944" y="11360"/>
                  <a:pt x="74762" y="13287"/>
                  <a:pt x="23422" y="9338"/>
                </a:cubicBezTo>
                <a:cubicBezTo>
                  <a:pt x="2364" y="2319"/>
                  <a:pt x="6489" y="-7595"/>
                  <a:pt x="4372" y="93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25" name="Conexão recta 1024"/>
          <p:cNvCxnSpPr/>
          <p:nvPr/>
        </p:nvCxnSpPr>
        <p:spPr>
          <a:xfrm>
            <a:off x="5509040" y="3864666"/>
            <a:ext cx="0" cy="135091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5603110" y="3861503"/>
            <a:ext cx="2575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Energia de Activação - </a:t>
            </a:r>
            <a:r>
              <a:rPr lang="pt-PT" dirty="0" err="1">
                <a:solidFill>
                  <a:schemeClr val="bg1"/>
                </a:solidFill>
              </a:rPr>
              <a:t>Ea</a:t>
            </a:r>
            <a:r>
              <a:rPr lang="pt-PT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204576" y="19383"/>
            <a:ext cx="6939423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200" b="1" i="1" dirty="0">
                <a:solidFill>
                  <a:schemeClr val="bg1"/>
                </a:solidFill>
                <a:sym typeface="Wingdings" panose="05000000000000000000" pitchFamily="2" charset="2"/>
              </a:rPr>
              <a:t>Será possível determinar a velocidade de colisão? </a:t>
            </a:r>
            <a:endParaRPr lang="pt-PT" sz="2400" b="1" i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2339539" y="1200386"/>
            <a:ext cx="6696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Distribuição de Maxwell -</a:t>
            </a:r>
            <a:r>
              <a:rPr lang="pt-PT" sz="3200" b="1" dirty="0" err="1">
                <a:solidFill>
                  <a:schemeClr val="bg1"/>
                </a:solidFill>
              </a:rPr>
              <a:t>Boltzmann</a:t>
            </a:r>
            <a:endParaRPr lang="pt-PT" sz="24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87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F11D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6" grpId="0"/>
      <p:bldP spid="18" grpId="0"/>
      <p:bldP spid="21" grpId="0" animBg="1"/>
      <p:bldP spid="23" grpId="0" animBg="1"/>
      <p:bldP spid="31" grpId="0" animBg="1"/>
      <p:bldP spid="35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4576" y="19383"/>
            <a:ext cx="693942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Distribuição de Maxwell -</a:t>
            </a:r>
            <a:r>
              <a:rPr lang="pt-PT" sz="3200" b="1" dirty="0" err="1">
                <a:solidFill>
                  <a:schemeClr val="bg1"/>
                </a:solidFill>
              </a:rPr>
              <a:t>Boltzman</a:t>
            </a:r>
            <a:endParaRPr lang="pt-PT" sz="24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-36512" y="-15509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xão recta 5"/>
          <p:cNvCxnSpPr/>
          <p:nvPr/>
        </p:nvCxnSpPr>
        <p:spPr>
          <a:xfrm>
            <a:off x="2627784" y="908720"/>
            <a:ext cx="0" cy="3024336"/>
          </a:xfrm>
          <a:prstGeom prst="line">
            <a:avLst/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2627784" y="3933056"/>
            <a:ext cx="5760640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Forma livre 8"/>
          <p:cNvSpPr/>
          <p:nvPr/>
        </p:nvSpPr>
        <p:spPr>
          <a:xfrm>
            <a:off x="2715181" y="972840"/>
            <a:ext cx="3801035" cy="2888208"/>
          </a:xfrm>
          <a:custGeom>
            <a:avLst/>
            <a:gdLst>
              <a:gd name="connsiteX0" fmla="*/ 0 w 3801035"/>
              <a:gd name="connsiteY0" fmla="*/ 2888208 h 2888208"/>
              <a:gd name="connsiteX1" fmla="*/ 215152 w 3801035"/>
              <a:gd name="connsiteY1" fmla="*/ 2655125 h 2888208"/>
              <a:gd name="connsiteX2" fmla="*/ 430305 w 3801035"/>
              <a:gd name="connsiteY2" fmla="*/ 2045525 h 2888208"/>
              <a:gd name="connsiteX3" fmla="*/ 842682 w 3801035"/>
              <a:gd name="connsiteY3" fmla="*/ 1572 h 2888208"/>
              <a:gd name="connsiteX4" fmla="*/ 2223247 w 3801035"/>
              <a:gd name="connsiteY4" fmla="*/ 2404113 h 2888208"/>
              <a:gd name="connsiteX5" fmla="*/ 3801035 w 3801035"/>
              <a:gd name="connsiteY5" fmla="*/ 2780631 h 2888208"/>
              <a:gd name="connsiteX6" fmla="*/ 3801035 w 3801035"/>
              <a:gd name="connsiteY6" fmla="*/ 2780631 h 28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035" h="2888208">
                <a:moveTo>
                  <a:pt x="0" y="2888208"/>
                </a:moveTo>
                <a:cubicBezTo>
                  <a:pt x="71717" y="2841890"/>
                  <a:pt x="143435" y="2795572"/>
                  <a:pt x="215152" y="2655125"/>
                </a:cubicBezTo>
                <a:cubicBezTo>
                  <a:pt x="286869" y="2514678"/>
                  <a:pt x="325717" y="2487784"/>
                  <a:pt x="430305" y="2045525"/>
                </a:cubicBezTo>
                <a:cubicBezTo>
                  <a:pt x="534893" y="1603266"/>
                  <a:pt x="543858" y="-58193"/>
                  <a:pt x="842682" y="1572"/>
                </a:cubicBezTo>
                <a:cubicBezTo>
                  <a:pt x="1141506" y="61337"/>
                  <a:pt x="1730188" y="1940937"/>
                  <a:pt x="2223247" y="2404113"/>
                </a:cubicBezTo>
                <a:cubicBezTo>
                  <a:pt x="2716306" y="2867289"/>
                  <a:pt x="3801035" y="2780631"/>
                  <a:pt x="3801035" y="2780631"/>
                </a:cubicBezTo>
                <a:lnTo>
                  <a:pt x="3801035" y="2780631"/>
                </a:lnTo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" name="Conexão recta 10"/>
          <p:cNvCxnSpPr>
            <a:stCxn id="7" idx="4"/>
          </p:cNvCxnSpPr>
          <p:nvPr/>
        </p:nvCxnSpPr>
        <p:spPr>
          <a:xfrm>
            <a:off x="4237400" y="2049517"/>
            <a:ext cx="24088" cy="2190451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13"/>
          <p:cNvCxnSpPr/>
          <p:nvPr/>
        </p:nvCxnSpPr>
        <p:spPr>
          <a:xfrm>
            <a:off x="4427984" y="2276872"/>
            <a:ext cx="28310" cy="288032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932040" y="764704"/>
            <a:ext cx="4244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/>
                </a:solidFill>
              </a:rPr>
              <a:t>Aumento da temperatura o que acontece?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236296" y="4005064"/>
            <a:ext cx="93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energia </a:t>
            </a:r>
          </a:p>
        </p:txBody>
      </p:sp>
      <p:sp>
        <p:nvSpPr>
          <p:cNvPr id="18" name="CaixaDeTexto 17"/>
          <p:cNvSpPr txBox="1"/>
          <p:nvPr/>
        </p:nvSpPr>
        <p:spPr>
          <a:xfrm rot="16200000">
            <a:off x="1257677" y="2268110"/>
            <a:ext cx="23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Número de partículas 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119098" y="4005064"/>
            <a:ext cx="11648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Energia mais  provável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335122" y="5013176"/>
            <a:ext cx="116487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Energia média </a:t>
            </a:r>
          </a:p>
        </p:txBody>
      </p:sp>
      <p:cxnSp>
        <p:nvCxnSpPr>
          <p:cNvPr id="1025" name="Conexão recta 1024"/>
          <p:cNvCxnSpPr/>
          <p:nvPr/>
        </p:nvCxnSpPr>
        <p:spPr>
          <a:xfrm flipH="1">
            <a:off x="5346569" y="3342290"/>
            <a:ext cx="5112" cy="3286713"/>
          </a:xfrm>
          <a:prstGeom prst="line">
            <a:avLst/>
          </a:prstGeom>
          <a:ln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5375144" y="4690011"/>
            <a:ext cx="3779454" cy="200054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PT" sz="2400" b="1" u="sng" dirty="0">
                <a:solidFill>
                  <a:schemeClr val="bg1"/>
                </a:solidFill>
              </a:rPr>
              <a:t>Energia de Activação </a:t>
            </a:r>
            <a:r>
              <a:rPr lang="pt-PT" sz="2000" dirty="0">
                <a:solidFill>
                  <a:schemeClr val="bg1"/>
                </a:solidFill>
              </a:rPr>
              <a:t>permanece inalterada, no entanto o número de partículas  com energia superior à energia de activação subiu com o aumento da temperatura </a:t>
            </a:r>
          </a:p>
        </p:txBody>
      </p:sp>
      <p:sp>
        <p:nvSpPr>
          <p:cNvPr id="7" name="Forma livre 6"/>
          <p:cNvSpPr/>
          <p:nvPr/>
        </p:nvSpPr>
        <p:spPr>
          <a:xfrm>
            <a:off x="2790497" y="2049088"/>
            <a:ext cx="4157767" cy="1829229"/>
          </a:xfrm>
          <a:custGeom>
            <a:avLst/>
            <a:gdLst>
              <a:gd name="connsiteX0" fmla="*/ 0 w 3941379"/>
              <a:gd name="connsiteY0" fmla="*/ 1829229 h 1829229"/>
              <a:gd name="connsiteX1" fmla="*/ 252248 w 3941379"/>
              <a:gd name="connsiteY1" fmla="*/ 1655809 h 1829229"/>
              <a:gd name="connsiteX2" fmla="*/ 520262 w 3941379"/>
              <a:gd name="connsiteY2" fmla="*/ 1230140 h 1829229"/>
              <a:gd name="connsiteX3" fmla="*/ 914400 w 3941379"/>
              <a:gd name="connsiteY3" fmla="*/ 378802 h 1829229"/>
              <a:gd name="connsiteX4" fmla="*/ 1371600 w 3941379"/>
              <a:gd name="connsiteY4" fmla="*/ 429 h 1829229"/>
              <a:gd name="connsiteX5" fmla="*/ 1844565 w 3941379"/>
              <a:gd name="connsiteY5" fmla="*/ 441864 h 1829229"/>
              <a:gd name="connsiteX6" fmla="*/ 2427889 w 3941379"/>
              <a:gd name="connsiteY6" fmla="*/ 1293202 h 1829229"/>
              <a:gd name="connsiteX7" fmla="*/ 3941379 w 3941379"/>
              <a:gd name="connsiteY7" fmla="*/ 1513919 h 1829229"/>
              <a:gd name="connsiteX8" fmla="*/ 3941379 w 3941379"/>
              <a:gd name="connsiteY8" fmla="*/ 1513919 h 182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379" h="1829229">
                <a:moveTo>
                  <a:pt x="0" y="1829229"/>
                </a:moveTo>
                <a:cubicBezTo>
                  <a:pt x="82769" y="1792443"/>
                  <a:pt x="165538" y="1755657"/>
                  <a:pt x="252248" y="1655809"/>
                </a:cubicBezTo>
                <a:cubicBezTo>
                  <a:pt x="338958" y="1555961"/>
                  <a:pt x="409903" y="1442974"/>
                  <a:pt x="520262" y="1230140"/>
                </a:cubicBezTo>
                <a:cubicBezTo>
                  <a:pt x="630621" y="1017306"/>
                  <a:pt x="772510" y="583754"/>
                  <a:pt x="914400" y="378802"/>
                </a:cubicBezTo>
                <a:cubicBezTo>
                  <a:pt x="1056290" y="173850"/>
                  <a:pt x="1216572" y="-10081"/>
                  <a:pt x="1371600" y="429"/>
                </a:cubicBezTo>
                <a:cubicBezTo>
                  <a:pt x="1526628" y="10939"/>
                  <a:pt x="1668517" y="226402"/>
                  <a:pt x="1844565" y="441864"/>
                </a:cubicBezTo>
                <a:cubicBezTo>
                  <a:pt x="2020613" y="657326"/>
                  <a:pt x="2078420" y="1114526"/>
                  <a:pt x="2427889" y="1293202"/>
                </a:cubicBezTo>
                <a:cubicBezTo>
                  <a:pt x="2777358" y="1471878"/>
                  <a:pt x="3941379" y="1513919"/>
                  <a:pt x="3941379" y="1513919"/>
                </a:cubicBezTo>
                <a:lnTo>
                  <a:pt x="3941379" y="1513919"/>
                </a:lnTo>
              </a:path>
            </a:pathLst>
          </a:cu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 para a direita 9"/>
          <p:cNvSpPr/>
          <p:nvPr/>
        </p:nvSpPr>
        <p:spPr>
          <a:xfrm>
            <a:off x="3347863" y="1542643"/>
            <a:ext cx="936105" cy="461963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Seta para a direita 25"/>
          <p:cNvSpPr/>
          <p:nvPr/>
        </p:nvSpPr>
        <p:spPr>
          <a:xfrm rot="5400000">
            <a:off x="3855583" y="1005977"/>
            <a:ext cx="936105" cy="461963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aixaDeTexto 29"/>
          <p:cNvSpPr txBox="1"/>
          <p:nvPr/>
        </p:nvSpPr>
        <p:spPr>
          <a:xfrm>
            <a:off x="5519100" y="1602222"/>
            <a:ext cx="3779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/>
                </a:solidFill>
              </a:rPr>
              <a:t>A Área não varia pois o número de partículas não foi alterado  </a:t>
            </a:r>
          </a:p>
        </p:txBody>
      </p:sp>
      <p:sp>
        <p:nvSpPr>
          <p:cNvPr id="31" name="Forma livre 30"/>
          <p:cNvSpPr/>
          <p:nvPr/>
        </p:nvSpPr>
        <p:spPr>
          <a:xfrm>
            <a:off x="5374078" y="3667312"/>
            <a:ext cx="1128322" cy="250638"/>
          </a:xfrm>
          <a:custGeom>
            <a:avLst/>
            <a:gdLst>
              <a:gd name="connsiteX0" fmla="*/ 4372 w 1128322"/>
              <a:gd name="connsiteY0" fmla="*/ 9338 h 250638"/>
              <a:gd name="connsiteX1" fmla="*/ 10722 w 1128322"/>
              <a:gd name="connsiteY1" fmla="*/ 110938 h 250638"/>
              <a:gd name="connsiteX2" fmla="*/ 17072 w 1128322"/>
              <a:gd name="connsiteY2" fmla="*/ 231588 h 250638"/>
              <a:gd name="connsiteX3" fmla="*/ 252022 w 1128322"/>
              <a:gd name="connsiteY3" fmla="*/ 237938 h 250638"/>
              <a:gd name="connsiteX4" fmla="*/ 277422 w 1128322"/>
              <a:gd name="connsiteY4" fmla="*/ 244288 h 250638"/>
              <a:gd name="connsiteX5" fmla="*/ 296472 w 1128322"/>
              <a:gd name="connsiteY5" fmla="*/ 250638 h 250638"/>
              <a:gd name="connsiteX6" fmla="*/ 334572 w 1128322"/>
              <a:gd name="connsiteY6" fmla="*/ 244288 h 250638"/>
              <a:gd name="connsiteX7" fmla="*/ 347272 w 1128322"/>
              <a:gd name="connsiteY7" fmla="*/ 225238 h 250638"/>
              <a:gd name="connsiteX8" fmla="*/ 474272 w 1128322"/>
              <a:gd name="connsiteY8" fmla="*/ 237938 h 250638"/>
              <a:gd name="connsiteX9" fmla="*/ 506022 w 1128322"/>
              <a:gd name="connsiteY9" fmla="*/ 231588 h 250638"/>
              <a:gd name="connsiteX10" fmla="*/ 677472 w 1128322"/>
              <a:gd name="connsiteY10" fmla="*/ 244288 h 250638"/>
              <a:gd name="connsiteX11" fmla="*/ 715572 w 1128322"/>
              <a:gd name="connsiteY11" fmla="*/ 250638 h 250638"/>
              <a:gd name="connsiteX12" fmla="*/ 829872 w 1128322"/>
              <a:gd name="connsiteY12" fmla="*/ 244288 h 250638"/>
              <a:gd name="connsiteX13" fmla="*/ 848922 w 1128322"/>
              <a:gd name="connsiteY13" fmla="*/ 237938 h 250638"/>
              <a:gd name="connsiteX14" fmla="*/ 1128322 w 1128322"/>
              <a:gd name="connsiteY14" fmla="*/ 231588 h 250638"/>
              <a:gd name="connsiteX15" fmla="*/ 1121972 w 1128322"/>
              <a:gd name="connsiteY15" fmla="*/ 117288 h 250638"/>
              <a:gd name="connsiteX16" fmla="*/ 1102922 w 1128322"/>
              <a:gd name="connsiteY16" fmla="*/ 123638 h 250638"/>
              <a:gd name="connsiteX17" fmla="*/ 1014022 w 1128322"/>
              <a:gd name="connsiteY17" fmla="*/ 129988 h 250638"/>
              <a:gd name="connsiteX18" fmla="*/ 620322 w 1128322"/>
              <a:gd name="connsiteY18" fmla="*/ 117288 h 250638"/>
              <a:gd name="connsiteX19" fmla="*/ 601272 w 1128322"/>
              <a:gd name="connsiteY19" fmla="*/ 110938 h 250638"/>
              <a:gd name="connsiteX20" fmla="*/ 556822 w 1128322"/>
              <a:gd name="connsiteY20" fmla="*/ 104588 h 250638"/>
              <a:gd name="connsiteX21" fmla="*/ 531422 w 1128322"/>
              <a:gd name="connsiteY21" fmla="*/ 98238 h 250638"/>
              <a:gd name="connsiteX22" fmla="*/ 442522 w 1128322"/>
              <a:gd name="connsiteY22" fmla="*/ 91888 h 250638"/>
              <a:gd name="connsiteX23" fmla="*/ 334572 w 1128322"/>
              <a:gd name="connsiteY23" fmla="*/ 72838 h 250638"/>
              <a:gd name="connsiteX24" fmla="*/ 296472 w 1128322"/>
              <a:gd name="connsiteY24" fmla="*/ 60138 h 250638"/>
              <a:gd name="connsiteX25" fmla="*/ 194872 w 1128322"/>
              <a:gd name="connsiteY25" fmla="*/ 47438 h 250638"/>
              <a:gd name="connsiteX26" fmla="*/ 175822 w 1128322"/>
              <a:gd name="connsiteY26" fmla="*/ 41088 h 250638"/>
              <a:gd name="connsiteX27" fmla="*/ 156772 w 1128322"/>
              <a:gd name="connsiteY27" fmla="*/ 28388 h 250638"/>
              <a:gd name="connsiteX28" fmla="*/ 23422 w 1128322"/>
              <a:gd name="connsiteY28" fmla="*/ 9338 h 250638"/>
              <a:gd name="connsiteX29" fmla="*/ 4372 w 1128322"/>
              <a:gd name="connsiteY29" fmla="*/ 9338 h 25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8322" h="250638">
                <a:moveTo>
                  <a:pt x="4372" y="9338"/>
                </a:moveTo>
                <a:cubicBezTo>
                  <a:pt x="2255" y="26271"/>
                  <a:pt x="8786" y="77061"/>
                  <a:pt x="10722" y="110938"/>
                </a:cubicBezTo>
                <a:cubicBezTo>
                  <a:pt x="13020" y="151145"/>
                  <a:pt x="-18566" y="212831"/>
                  <a:pt x="17072" y="231588"/>
                </a:cubicBezTo>
                <a:cubicBezTo>
                  <a:pt x="86401" y="268077"/>
                  <a:pt x="173705" y="235821"/>
                  <a:pt x="252022" y="237938"/>
                </a:cubicBezTo>
                <a:cubicBezTo>
                  <a:pt x="260489" y="240055"/>
                  <a:pt x="269031" y="241890"/>
                  <a:pt x="277422" y="244288"/>
                </a:cubicBezTo>
                <a:cubicBezTo>
                  <a:pt x="283858" y="246127"/>
                  <a:pt x="289779" y="250638"/>
                  <a:pt x="296472" y="250638"/>
                </a:cubicBezTo>
                <a:cubicBezTo>
                  <a:pt x="309347" y="250638"/>
                  <a:pt x="321872" y="246405"/>
                  <a:pt x="334572" y="244288"/>
                </a:cubicBezTo>
                <a:cubicBezTo>
                  <a:pt x="338805" y="237938"/>
                  <a:pt x="339687" y="226081"/>
                  <a:pt x="347272" y="225238"/>
                </a:cubicBezTo>
                <a:cubicBezTo>
                  <a:pt x="404548" y="218874"/>
                  <a:pt x="429592" y="226768"/>
                  <a:pt x="474272" y="237938"/>
                </a:cubicBezTo>
                <a:cubicBezTo>
                  <a:pt x="484855" y="235821"/>
                  <a:pt x="495229" y="231588"/>
                  <a:pt x="506022" y="231588"/>
                </a:cubicBezTo>
                <a:cubicBezTo>
                  <a:pt x="566211" y="231588"/>
                  <a:pt x="619552" y="236014"/>
                  <a:pt x="677472" y="244288"/>
                </a:cubicBezTo>
                <a:cubicBezTo>
                  <a:pt x="690218" y="246109"/>
                  <a:pt x="702872" y="248521"/>
                  <a:pt x="715572" y="250638"/>
                </a:cubicBezTo>
                <a:cubicBezTo>
                  <a:pt x="753672" y="248521"/>
                  <a:pt x="791885" y="247906"/>
                  <a:pt x="829872" y="244288"/>
                </a:cubicBezTo>
                <a:cubicBezTo>
                  <a:pt x="836535" y="243653"/>
                  <a:pt x="842235" y="238223"/>
                  <a:pt x="848922" y="237938"/>
                </a:cubicBezTo>
                <a:cubicBezTo>
                  <a:pt x="941995" y="233977"/>
                  <a:pt x="1035189" y="233705"/>
                  <a:pt x="1128322" y="231588"/>
                </a:cubicBezTo>
                <a:cubicBezTo>
                  <a:pt x="1126205" y="193488"/>
                  <a:pt x="1130712" y="154432"/>
                  <a:pt x="1121972" y="117288"/>
                </a:cubicBezTo>
                <a:cubicBezTo>
                  <a:pt x="1120439" y="110772"/>
                  <a:pt x="1109570" y="122856"/>
                  <a:pt x="1102922" y="123638"/>
                </a:cubicBezTo>
                <a:cubicBezTo>
                  <a:pt x="1073417" y="127109"/>
                  <a:pt x="1043655" y="127871"/>
                  <a:pt x="1014022" y="129988"/>
                </a:cubicBezTo>
                <a:cubicBezTo>
                  <a:pt x="969394" y="128872"/>
                  <a:pt x="703741" y="123962"/>
                  <a:pt x="620322" y="117288"/>
                </a:cubicBezTo>
                <a:cubicBezTo>
                  <a:pt x="613650" y="116754"/>
                  <a:pt x="607836" y="112251"/>
                  <a:pt x="601272" y="110938"/>
                </a:cubicBezTo>
                <a:cubicBezTo>
                  <a:pt x="586596" y="108003"/>
                  <a:pt x="571548" y="107265"/>
                  <a:pt x="556822" y="104588"/>
                </a:cubicBezTo>
                <a:cubicBezTo>
                  <a:pt x="548236" y="103027"/>
                  <a:pt x="540096" y="99202"/>
                  <a:pt x="531422" y="98238"/>
                </a:cubicBezTo>
                <a:cubicBezTo>
                  <a:pt x="501895" y="94957"/>
                  <a:pt x="472155" y="94005"/>
                  <a:pt x="442522" y="91888"/>
                </a:cubicBezTo>
                <a:cubicBezTo>
                  <a:pt x="382242" y="71795"/>
                  <a:pt x="417754" y="80400"/>
                  <a:pt x="334572" y="72838"/>
                </a:cubicBezTo>
                <a:lnTo>
                  <a:pt x="296472" y="60138"/>
                </a:lnTo>
                <a:cubicBezTo>
                  <a:pt x="251240" y="45061"/>
                  <a:pt x="284096" y="54301"/>
                  <a:pt x="194872" y="47438"/>
                </a:cubicBezTo>
                <a:cubicBezTo>
                  <a:pt x="188522" y="45321"/>
                  <a:pt x="181809" y="44081"/>
                  <a:pt x="175822" y="41088"/>
                </a:cubicBezTo>
                <a:cubicBezTo>
                  <a:pt x="168996" y="37675"/>
                  <a:pt x="163944" y="30996"/>
                  <a:pt x="156772" y="28388"/>
                </a:cubicBezTo>
                <a:cubicBezTo>
                  <a:pt x="109944" y="11360"/>
                  <a:pt x="74762" y="13287"/>
                  <a:pt x="23422" y="9338"/>
                </a:cubicBezTo>
                <a:cubicBezTo>
                  <a:pt x="2364" y="2319"/>
                  <a:pt x="6489" y="-7595"/>
                  <a:pt x="4372" y="93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Forma livre 21"/>
          <p:cNvSpPr/>
          <p:nvPr/>
        </p:nvSpPr>
        <p:spPr>
          <a:xfrm>
            <a:off x="5385710" y="3382751"/>
            <a:ext cx="1115272" cy="342596"/>
          </a:xfrm>
          <a:custGeom>
            <a:avLst/>
            <a:gdLst>
              <a:gd name="connsiteX0" fmla="*/ 10836 w 1115272"/>
              <a:gd name="connsiteY0" fmla="*/ 200851 h 342596"/>
              <a:gd name="connsiteX1" fmla="*/ 37263 w 1115272"/>
              <a:gd name="connsiteY1" fmla="*/ 211422 h 342596"/>
              <a:gd name="connsiteX2" fmla="*/ 79548 w 1115272"/>
              <a:gd name="connsiteY2" fmla="*/ 216708 h 342596"/>
              <a:gd name="connsiteX3" fmla="*/ 100690 w 1115272"/>
              <a:gd name="connsiteY3" fmla="*/ 232565 h 342596"/>
              <a:gd name="connsiteX4" fmla="*/ 132403 w 1115272"/>
              <a:gd name="connsiteY4" fmla="*/ 243136 h 342596"/>
              <a:gd name="connsiteX5" fmla="*/ 206401 w 1115272"/>
              <a:gd name="connsiteY5" fmla="*/ 253707 h 342596"/>
              <a:gd name="connsiteX6" fmla="*/ 232829 w 1115272"/>
              <a:gd name="connsiteY6" fmla="*/ 258992 h 342596"/>
              <a:gd name="connsiteX7" fmla="*/ 264542 w 1115272"/>
              <a:gd name="connsiteY7" fmla="*/ 269563 h 342596"/>
              <a:gd name="connsiteX8" fmla="*/ 285684 w 1115272"/>
              <a:gd name="connsiteY8" fmla="*/ 274849 h 342596"/>
              <a:gd name="connsiteX9" fmla="*/ 301541 w 1115272"/>
              <a:gd name="connsiteY9" fmla="*/ 280135 h 342596"/>
              <a:gd name="connsiteX10" fmla="*/ 338540 w 1115272"/>
              <a:gd name="connsiteY10" fmla="*/ 285420 h 342596"/>
              <a:gd name="connsiteX11" fmla="*/ 396681 w 1115272"/>
              <a:gd name="connsiteY11" fmla="*/ 295991 h 342596"/>
              <a:gd name="connsiteX12" fmla="*/ 470678 w 1115272"/>
              <a:gd name="connsiteY12" fmla="*/ 301277 h 342596"/>
              <a:gd name="connsiteX13" fmla="*/ 608103 w 1115272"/>
              <a:gd name="connsiteY13" fmla="*/ 306562 h 342596"/>
              <a:gd name="connsiteX14" fmla="*/ 671529 w 1115272"/>
              <a:gd name="connsiteY14" fmla="*/ 317133 h 342596"/>
              <a:gd name="connsiteX15" fmla="*/ 708528 w 1115272"/>
              <a:gd name="connsiteY15" fmla="*/ 322419 h 342596"/>
              <a:gd name="connsiteX16" fmla="*/ 756098 w 1115272"/>
              <a:gd name="connsiteY16" fmla="*/ 327704 h 342596"/>
              <a:gd name="connsiteX17" fmla="*/ 967520 w 1115272"/>
              <a:gd name="connsiteY17" fmla="*/ 338276 h 342596"/>
              <a:gd name="connsiteX18" fmla="*/ 1036232 w 1115272"/>
              <a:gd name="connsiteY18" fmla="*/ 332990 h 342596"/>
              <a:gd name="connsiteX19" fmla="*/ 1052089 w 1115272"/>
              <a:gd name="connsiteY19" fmla="*/ 322419 h 342596"/>
              <a:gd name="connsiteX20" fmla="*/ 1110230 w 1115272"/>
              <a:gd name="connsiteY20" fmla="*/ 317133 h 342596"/>
              <a:gd name="connsiteX21" fmla="*/ 1104944 w 1115272"/>
              <a:gd name="connsiteY21" fmla="*/ 253707 h 342596"/>
              <a:gd name="connsiteX22" fmla="*/ 1099659 w 1115272"/>
              <a:gd name="connsiteY22" fmla="*/ 227279 h 342596"/>
              <a:gd name="connsiteX23" fmla="*/ 1094373 w 1115272"/>
              <a:gd name="connsiteY23" fmla="*/ 184995 h 342596"/>
              <a:gd name="connsiteX24" fmla="*/ 1046803 w 1115272"/>
              <a:gd name="connsiteY24" fmla="*/ 190280 h 342596"/>
              <a:gd name="connsiteX25" fmla="*/ 919950 w 1115272"/>
              <a:gd name="connsiteY25" fmla="*/ 179709 h 342596"/>
              <a:gd name="connsiteX26" fmla="*/ 851238 w 1115272"/>
              <a:gd name="connsiteY26" fmla="*/ 174424 h 342596"/>
              <a:gd name="connsiteX27" fmla="*/ 814239 w 1115272"/>
              <a:gd name="connsiteY27" fmla="*/ 163852 h 342596"/>
              <a:gd name="connsiteX28" fmla="*/ 697957 w 1115272"/>
              <a:gd name="connsiteY28" fmla="*/ 158567 h 342596"/>
              <a:gd name="connsiteX29" fmla="*/ 597532 w 1115272"/>
              <a:gd name="connsiteY29" fmla="*/ 137425 h 342596"/>
              <a:gd name="connsiteX30" fmla="*/ 586961 w 1115272"/>
              <a:gd name="connsiteY30" fmla="*/ 121568 h 342596"/>
              <a:gd name="connsiteX31" fmla="*/ 486535 w 1115272"/>
              <a:gd name="connsiteY31" fmla="*/ 121568 h 342596"/>
              <a:gd name="connsiteX32" fmla="*/ 475964 w 1115272"/>
              <a:gd name="connsiteY32" fmla="*/ 105711 h 342596"/>
              <a:gd name="connsiteX33" fmla="*/ 454822 w 1115272"/>
              <a:gd name="connsiteY33" fmla="*/ 100426 h 342596"/>
              <a:gd name="connsiteX34" fmla="*/ 386110 w 1115272"/>
              <a:gd name="connsiteY34" fmla="*/ 95140 h 342596"/>
              <a:gd name="connsiteX35" fmla="*/ 370253 w 1115272"/>
              <a:gd name="connsiteY35" fmla="*/ 84569 h 342596"/>
              <a:gd name="connsiteX36" fmla="*/ 349111 w 1115272"/>
              <a:gd name="connsiteY36" fmla="*/ 89855 h 342596"/>
              <a:gd name="connsiteX37" fmla="*/ 248685 w 1115272"/>
              <a:gd name="connsiteY37" fmla="*/ 84569 h 342596"/>
              <a:gd name="connsiteX38" fmla="*/ 216972 w 1115272"/>
              <a:gd name="connsiteY38" fmla="*/ 58141 h 342596"/>
              <a:gd name="connsiteX39" fmla="*/ 211687 w 1115272"/>
              <a:gd name="connsiteY39" fmla="*/ 42285 h 342596"/>
              <a:gd name="connsiteX40" fmla="*/ 132403 w 1115272"/>
              <a:gd name="connsiteY40" fmla="*/ 36999 h 342596"/>
              <a:gd name="connsiteX41" fmla="*/ 74262 w 1115272"/>
              <a:gd name="connsiteY41" fmla="*/ 31714 h 342596"/>
              <a:gd name="connsiteX42" fmla="*/ 42549 w 1115272"/>
              <a:gd name="connsiteY42" fmla="*/ 15857 h 342596"/>
              <a:gd name="connsiteX43" fmla="*/ 10836 w 1115272"/>
              <a:gd name="connsiteY43" fmla="*/ 0 h 342596"/>
              <a:gd name="connsiteX44" fmla="*/ 265 w 1115272"/>
              <a:gd name="connsiteY44" fmla="*/ 10572 h 342596"/>
              <a:gd name="connsiteX45" fmla="*/ 5550 w 1115272"/>
              <a:gd name="connsiteY45" fmla="*/ 105711 h 342596"/>
              <a:gd name="connsiteX46" fmla="*/ 10836 w 1115272"/>
              <a:gd name="connsiteY46" fmla="*/ 200851 h 34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15272" h="342596">
                <a:moveTo>
                  <a:pt x="10836" y="200851"/>
                </a:moveTo>
                <a:cubicBezTo>
                  <a:pt x="16121" y="218469"/>
                  <a:pt x="28018" y="209289"/>
                  <a:pt x="37263" y="211422"/>
                </a:cubicBezTo>
                <a:cubicBezTo>
                  <a:pt x="51104" y="214616"/>
                  <a:pt x="66072" y="212216"/>
                  <a:pt x="79548" y="216708"/>
                </a:cubicBezTo>
                <a:cubicBezTo>
                  <a:pt x="87905" y="219494"/>
                  <a:pt x="92811" y="228625"/>
                  <a:pt x="100690" y="232565"/>
                </a:cubicBezTo>
                <a:cubicBezTo>
                  <a:pt x="110656" y="237548"/>
                  <a:pt x="121832" y="239612"/>
                  <a:pt x="132403" y="243136"/>
                </a:cubicBezTo>
                <a:cubicBezTo>
                  <a:pt x="166718" y="254574"/>
                  <a:pt x="142725" y="247918"/>
                  <a:pt x="206401" y="253707"/>
                </a:cubicBezTo>
                <a:cubicBezTo>
                  <a:pt x="215210" y="255469"/>
                  <a:pt x="224162" y="256628"/>
                  <a:pt x="232829" y="258992"/>
                </a:cubicBezTo>
                <a:cubicBezTo>
                  <a:pt x="243579" y="261924"/>
                  <a:pt x="253869" y="266361"/>
                  <a:pt x="264542" y="269563"/>
                </a:cubicBezTo>
                <a:cubicBezTo>
                  <a:pt x="271500" y="271650"/>
                  <a:pt x="278699" y="272853"/>
                  <a:pt x="285684" y="274849"/>
                </a:cubicBezTo>
                <a:cubicBezTo>
                  <a:pt x="291041" y="276380"/>
                  <a:pt x="296078" y="279042"/>
                  <a:pt x="301541" y="280135"/>
                </a:cubicBezTo>
                <a:cubicBezTo>
                  <a:pt x="313757" y="282578"/>
                  <a:pt x="326207" y="283658"/>
                  <a:pt x="338540" y="285420"/>
                </a:cubicBezTo>
                <a:cubicBezTo>
                  <a:pt x="365236" y="294320"/>
                  <a:pt x="355588" y="292255"/>
                  <a:pt x="396681" y="295991"/>
                </a:cubicBezTo>
                <a:cubicBezTo>
                  <a:pt x="421308" y="298230"/>
                  <a:pt x="445980" y="300042"/>
                  <a:pt x="470678" y="301277"/>
                </a:cubicBezTo>
                <a:cubicBezTo>
                  <a:pt x="516463" y="303566"/>
                  <a:pt x="562295" y="304800"/>
                  <a:pt x="608103" y="306562"/>
                </a:cubicBezTo>
                <a:cubicBezTo>
                  <a:pt x="640331" y="317306"/>
                  <a:pt x="614879" y="310052"/>
                  <a:pt x="671529" y="317133"/>
                </a:cubicBezTo>
                <a:cubicBezTo>
                  <a:pt x="683891" y="318678"/>
                  <a:pt x="696166" y="320874"/>
                  <a:pt x="708528" y="322419"/>
                </a:cubicBezTo>
                <a:cubicBezTo>
                  <a:pt x="724359" y="324398"/>
                  <a:pt x="740241" y="325942"/>
                  <a:pt x="756098" y="327704"/>
                </a:cubicBezTo>
                <a:cubicBezTo>
                  <a:pt x="832427" y="353149"/>
                  <a:pt x="782694" y="338276"/>
                  <a:pt x="967520" y="338276"/>
                </a:cubicBezTo>
                <a:cubicBezTo>
                  <a:pt x="990492" y="338276"/>
                  <a:pt x="1013328" y="334752"/>
                  <a:pt x="1036232" y="332990"/>
                </a:cubicBezTo>
                <a:cubicBezTo>
                  <a:pt x="1041518" y="329466"/>
                  <a:pt x="1045877" y="323750"/>
                  <a:pt x="1052089" y="322419"/>
                </a:cubicBezTo>
                <a:cubicBezTo>
                  <a:pt x="1071117" y="318341"/>
                  <a:pt x="1098365" y="332558"/>
                  <a:pt x="1110230" y="317133"/>
                </a:cubicBezTo>
                <a:cubicBezTo>
                  <a:pt x="1123165" y="300317"/>
                  <a:pt x="1107423" y="274777"/>
                  <a:pt x="1104944" y="253707"/>
                </a:cubicBezTo>
                <a:cubicBezTo>
                  <a:pt x="1103894" y="244785"/>
                  <a:pt x="1101025" y="236158"/>
                  <a:pt x="1099659" y="227279"/>
                </a:cubicBezTo>
                <a:cubicBezTo>
                  <a:pt x="1097499" y="213240"/>
                  <a:pt x="1096135" y="199090"/>
                  <a:pt x="1094373" y="184995"/>
                </a:cubicBezTo>
                <a:cubicBezTo>
                  <a:pt x="1078516" y="186757"/>
                  <a:pt x="1062757" y="190280"/>
                  <a:pt x="1046803" y="190280"/>
                </a:cubicBezTo>
                <a:cubicBezTo>
                  <a:pt x="887795" y="190280"/>
                  <a:pt x="1000932" y="188233"/>
                  <a:pt x="919950" y="179709"/>
                </a:cubicBezTo>
                <a:cubicBezTo>
                  <a:pt x="897105" y="177304"/>
                  <a:pt x="874142" y="176186"/>
                  <a:pt x="851238" y="174424"/>
                </a:cubicBezTo>
                <a:cubicBezTo>
                  <a:pt x="842234" y="171423"/>
                  <a:pt x="822866" y="164516"/>
                  <a:pt x="814239" y="163852"/>
                </a:cubicBezTo>
                <a:cubicBezTo>
                  <a:pt x="775553" y="160876"/>
                  <a:pt x="736718" y="160329"/>
                  <a:pt x="697957" y="158567"/>
                </a:cubicBezTo>
                <a:cubicBezTo>
                  <a:pt x="650479" y="126916"/>
                  <a:pt x="724107" y="172585"/>
                  <a:pt x="597532" y="137425"/>
                </a:cubicBezTo>
                <a:cubicBezTo>
                  <a:pt x="591411" y="135725"/>
                  <a:pt x="590485" y="126854"/>
                  <a:pt x="586961" y="121568"/>
                </a:cubicBezTo>
                <a:cubicBezTo>
                  <a:pt x="549420" y="134082"/>
                  <a:pt x="550753" y="135839"/>
                  <a:pt x="486535" y="121568"/>
                </a:cubicBezTo>
                <a:cubicBezTo>
                  <a:pt x="480334" y="120190"/>
                  <a:pt x="481250" y="109235"/>
                  <a:pt x="475964" y="105711"/>
                </a:cubicBezTo>
                <a:cubicBezTo>
                  <a:pt x="469920" y="101682"/>
                  <a:pt x="462036" y="101275"/>
                  <a:pt x="454822" y="100426"/>
                </a:cubicBezTo>
                <a:cubicBezTo>
                  <a:pt x="432008" y="97742"/>
                  <a:pt x="409014" y="96902"/>
                  <a:pt x="386110" y="95140"/>
                </a:cubicBezTo>
                <a:cubicBezTo>
                  <a:pt x="380824" y="91616"/>
                  <a:pt x="376542" y="85467"/>
                  <a:pt x="370253" y="84569"/>
                </a:cubicBezTo>
                <a:cubicBezTo>
                  <a:pt x="363062" y="83542"/>
                  <a:pt x="356375" y="89855"/>
                  <a:pt x="349111" y="89855"/>
                </a:cubicBezTo>
                <a:cubicBezTo>
                  <a:pt x="315589" y="89855"/>
                  <a:pt x="282160" y="86331"/>
                  <a:pt x="248685" y="84569"/>
                </a:cubicBezTo>
                <a:cubicBezTo>
                  <a:pt x="245151" y="81918"/>
                  <a:pt x="221555" y="65780"/>
                  <a:pt x="216972" y="58141"/>
                </a:cubicBezTo>
                <a:cubicBezTo>
                  <a:pt x="214106" y="53364"/>
                  <a:pt x="217092" y="43636"/>
                  <a:pt x="211687" y="42285"/>
                </a:cubicBezTo>
                <a:cubicBezTo>
                  <a:pt x="185991" y="35861"/>
                  <a:pt x="158812" y="39030"/>
                  <a:pt x="132403" y="36999"/>
                </a:cubicBezTo>
                <a:cubicBezTo>
                  <a:pt x="113000" y="35506"/>
                  <a:pt x="93642" y="33476"/>
                  <a:pt x="74262" y="31714"/>
                </a:cubicBezTo>
                <a:cubicBezTo>
                  <a:pt x="28827" y="1423"/>
                  <a:pt x="86310" y="37737"/>
                  <a:pt x="42549" y="15857"/>
                </a:cubicBezTo>
                <a:cubicBezTo>
                  <a:pt x="1561" y="-4637"/>
                  <a:pt x="50693" y="13287"/>
                  <a:pt x="10836" y="0"/>
                </a:cubicBezTo>
                <a:cubicBezTo>
                  <a:pt x="7312" y="3524"/>
                  <a:pt x="514" y="5595"/>
                  <a:pt x="265" y="10572"/>
                </a:cubicBezTo>
                <a:cubicBezTo>
                  <a:pt x="-1321" y="42294"/>
                  <a:pt x="4668" y="73961"/>
                  <a:pt x="5550" y="105711"/>
                </a:cubicBezTo>
                <a:cubicBezTo>
                  <a:pt x="6430" y="137412"/>
                  <a:pt x="5551" y="183233"/>
                  <a:pt x="10836" y="200851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3" name="Conexão recta 32"/>
          <p:cNvCxnSpPr/>
          <p:nvPr/>
        </p:nvCxnSpPr>
        <p:spPr>
          <a:xfrm>
            <a:off x="5937808" y="3465056"/>
            <a:ext cx="5538" cy="468000"/>
          </a:xfrm>
          <a:prstGeom prst="line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-36513" y="4087908"/>
            <a:ext cx="3155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/>
                </a:solidFill>
              </a:rPr>
              <a:t>O número de partículas com mais energia aumentou </a:t>
            </a:r>
          </a:p>
        </p:txBody>
      </p:sp>
      <p:sp>
        <p:nvSpPr>
          <p:cNvPr id="41" name="Seta para a direita 40"/>
          <p:cNvSpPr/>
          <p:nvPr/>
        </p:nvSpPr>
        <p:spPr>
          <a:xfrm rot="10800000">
            <a:off x="4644080" y="6122224"/>
            <a:ext cx="648000" cy="50400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CaixaDeTexto 42"/>
          <p:cNvSpPr txBox="1"/>
          <p:nvPr/>
        </p:nvSpPr>
        <p:spPr>
          <a:xfrm>
            <a:off x="-36512" y="5733256"/>
            <a:ext cx="4905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/>
                </a:solidFill>
              </a:rPr>
              <a:t>Maior velocidade pois as partículas estão mais energéticas, mais rápidas e colidem  mais facilmente </a:t>
            </a:r>
          </a:p>
        </p:txBody>
      </p:sp>
    </p:spTree>
    <p:extLst>
      <p:ext uri="{BB962C8B-B14F-4D97-AF65-F5344CB8AC3E}">
        <p14:creationId xmlns:p14="http://schemas.microsoft.com/office/powerpoint/2010/main" val="28933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F11D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3" grpId="0" animBg="1"/>
      <p:bldP spid="35" grpId="0" animBg="1"/>
      <p:bldP spid="7" grpId="0" animBg="1"/>
      <p:bldP spid="10" grpId="0" animBg="1"/>
      <p:bldP spid="26" grpId="0" animBg="1"/>
      <p:bldP spid="30" grpId="0"/>
      <p:bldP spid="31" grpId="0" animBg="1"/>
      <p:bldP spid="22" grpId="0" animBg="1"/>
      <p:bldP spid="40" grpId="0"/>
      <p:bldP spid="41" grpId="0" animBg="1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4576" y="19383"/>
            <a:ext cx="693942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Distribuição de Maxwell -</a:t>
            </a:r>
            <a:r>
              <a:rPr lang="pt-PT" sz="3200" b="1" dirty="0" err="1">
                <a:solidFill>
                  <a:schemeClr val="bg1"/>
                </a:solidFill>
              </a:rPr>
              <a:t>Boltzman</a:t>
            </a:r>
            <a:endParaRPr lang="pt-PT" sz="24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-36512" y="-15509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35697" y="692696"/>
            <a:ext cx="73083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Resumindo Quando </a:t>
            </a:r>
            <a:r>
              <a:rPr lang="pt-PT" sz="3600" b="1" dirty="0">
                <a:solidFill>
                  <a:srgbClr val="00FF00"/>
                </a:solidFill>
              </a:rPr>
              <a:t>T aumenta</a:t>
            </a:r>
            <a:r>
              <a:rPr lang="pt-PT" sz="2400" b="1" dirty="0">
                <a:solidFill>
                  <a:schemeClr val="bg1"/>
                </a:solidFill>
              </a:rPr>
              <a:t>:</a:t>
            </a:r>
          </a:p>
          <a:p>
            <a:endParaRPr lang="pt-PT" sz="24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/>
                </a:solidFill>
              </a:rPr>
              <a:t>A energia mais provável de partículas na amostra também </a:t>
            </a:r>
            <a:r>
              <a:rPr lang="pt-PT" sz="2400" b="1" dirty="0">
                <a:solidFill>
                  <a:srgbClr val="00FF00"/>
                </a:solidFill>
              </a:rPr>
              <a:t>aumenta</a:t>
            </a:r>
            <a:r>
              <a:rPr lang="pt-PT" sz="24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/>
                </a:solidFill>
              </a:rPr>
              <a:t>O número de partículas com a energia mais provável </a:t>
            </a:r>
            <a:r>
              <a:rPr lang="pt-PT" sz="2400" b="1" dirty="0">
                <a:solidFill>
                  <a:srgbClr val="FF0000"/>
                </a:solidFill>
              </a:rPr>
              <a:t>diminui</a:t>
            </a:r>
            <a:r>
              <a:rPr lang="pt-PT" sz="2400" b="1" dirty="0">
                <a:solidFill>
                  <a:schemeClr val="bg1"/>
                </a:solidFill>
              </a:rPr>
              <a:t>.   </a:t>
            </a:r>
            <a:endParaRPr lang="pt-PT" sz="24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/>
                </a:solidFill>
                <a:sym typeface="Wingdings" panose="05000000000000000000" pitchFamily="2" charset="2"/>
              </a:rPr>
              <a:t>A energia média das partículas na amostra </a:t>
            </a:r>
            <a:r>
              <a:rPr lang="pt-PT" sz="2400" b="1" dirty="0">
                <a:solidFill>
                  <a:srgbClr val="00FF00"/>
                </a:solidFill>
                <a:sym typeface="Wingdings" panose="05000000000000000000" pitchFamily="2" charset="2"/>
              </a:rPr>
              <a:t>aumenta</a:t>
            </a:r>
            <a:r>
              <a:rPr lang="pt-PT" sz="2400" b="1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/>
                </a:solidFill>
              </a:rPr>
              <a:t>Número de partículas com a energia média </a:t>
            </a:r>
            <a:r>
              <a:rPr lang="pt-PT" sz="2400" b="1" dirty="0">
                <a:solidFill>
                  <a:srgbClr val="FF0000"/>
                </a:solidFill>
              </a:rPr>
              <a:t>diminui</a:t>
            </a:r>
            <a:r>
              <a:rPr lang="pt-PT" sz="24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/>
                </a:solidFill>
              </a:rPr>
              <a:t>Área sob a curva de Maxwell –</a:t>
            </a:r>
            <a:r>
              <a:rPr lang="pt-PT" sz="2400" b="1" dirty="0" err="1">
                <a:solidFill>
                  <a:schemeClr val="bg1"/>
                </a:solidFill>
              </a:rPr>
              <a:t>Boltzmann</a:t>
            </a:r>
            <a:r>
              <a:rPr lang="pt-PT" sz="2400" b="1" dirty="0">
                <a:solidFill>
                  <a:schemeClr val="bg1"/>
                </a:solidFill>
              </a:rPr>
              <a:t>. permanece </a:t>
            </a:r>
            <a:r>
              <a:rPr lang="pt-PT" sz="2400" b="1" dirty="0">
                <a:solidFill>
                  <a:srgbClr val="FFC000"/>
                </a:solidFill>
              </a:rPr>
              <a:t>igual.    </a:t>
            </a:r>
            <a:endParaRPr lang="pt-PT" sz="24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/>
                </a:solidFill>
              </a:rPr>
              <a:t>A Energia de Activação permanece </a:t>
            </a:r>
            <a:r>
              <a:rPr lang="pt-PT" sz="2400" b="1" dirty="0">
                <a:solidFill>
                  <a:srgbClr val="FFC000"/>
                </a:solidFill>
              </a:rPr>
              <a:t>igual.</a:t>
            </a:r>
            <a:endParaRPr lang="pt-PT" sz="24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/>
                </a:solidFill>
              </a:rPr>
              <a:t>O número de partículas na amostra que contém. Uma energia superior à energia de activação </a:t>
            </a:r>
            <a:r>
              <a:rPr lang="pt-PT" sz="2400" b="1" dirty="0">
                <a:solidFill>
                  <a:srgbClr val="00FF00"/>
                </a:solidFill>
                <a:sym typeface="Wingdings" panose="05000000000000000000" pitchFamily="2" charset="2"/>
              </a:rPr>
              <a:t>aumenta.</a:t>
            </a:r>
            <a:endParaRPr lang="pt-PT" sz="24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24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24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59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4576" y="19383"/>
            <a:ext cx="6939423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200" b="1" i="1" dirty="0">
                <a:solidFill>
                  <a:schemeClr val="bg1"/>
                </a:solidFill>
                <a:sym typeface="Wingdings" panose="05000000000000000000" pitchFamily="2" charset="2"/>
              </a:rPr>
              <a:t>Mas com que velocidade é realizada esta colisão? </a:t>
            </a:r>
            <a:endParaRPr lang="pt-PT" sz="2400" b="1" i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-36512" y="-15509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204577" y="1200386"/>
            <a:ext cx="6696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Distribuição de Maxwell -</a:t>
            </a:r>
            <a:r>
              <a:rPr lang="pt-PT" sz="3200" b="1" dirty="0" err="1">
                <a:solidFill>
                  <a:schemeClr val="bg1"/>
                </a:solidFill>
              </a:rPr>
              <a:t>Boltzmann</a:t>
            </a:r>
            <a:endParaRPr lang="pt-PT" sz="24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1028" name="Picture 4" descr="http://www.tannerm.com/images/maxboltz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70" y="1791453"/>
            <a:ext cx="6946029" cy="45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xão recta 2"/>
          <p:cNvCxnSpPr/>
          <p:nvPr/>
        </p:nvCxnSpPr>
        <p:spPr>
          <a:xfrm>
            <a:off x="705925" y="332656"/>
            <a:ext cx="0" cy="3024336"/>
          </a:xfrm>
          <a:prstGeom prst="line">
            <a:avLst/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Forma livre 3"/>
          <p:cNvSpPr/>
          <p:nvPr/>
        </p:nvSpPr>
        <p:spPr>
          <a:xfrm>
            <a:off x="793322" y="396776"/>
            <a:ext cx="3801035" cy="2888208"/>
          </a:xfrm>
          <a:custGeom>
            <a:avLst/>
            <a:gdLst>
              <a:gd name="connsiteX0" fmla="*/ 0 w 3801035"/>
              <a:gd name="connsiteY0" fmla="*/ 2888208 h 2888208"/>
              <a:gd name="connsiteX1" fmla="*/ 215152 w 3801035"/>
              <a:gd name="connsiteY1" fmla="*/ 2655125 h 2888208"/>
              <a:gd name="connsiteX2" fmla="*/ 430305 w 3801035"/>
              <a:gd name="connsiteY2" fmla="*/ 2045525 h 2888208"/>
              <a:gd name="connsiteX3" fmla="*/ 842682 w 3801035"/>
              <a:gd name="connsiteY3" fmla="*/ 1572 h 2888208"/>
              <a:gd name="connsiteX4" fmla="*/ 2223247 w 3801035"/>
              <a:gd name="connsiteY4" fmla="*/ 2404113 h 2888208"/>
              <a:gd name="connsiteX5" fmla="*/ 3801035 w 3801035"/>
              <a:gd name="connsiteY5" fmla="*/ 2780631 h 2888208"/>
              <a:gd name="connsiteX6" fmla="*/ 3801035 w 3801035"/>
              <a:gd name="connsiteY6" fmla="*/ 2780631 h 28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035" h="2888208">
                <a:moveTo>
                  <a:pt x="0" y="2888208"/>
                </a:moveTo>
                <a:cubicBezTo>
                  <a:pt x="71717" y="2841890"/>
                  <a:pt x="143435" y="2795572"/>
                  <a:pt x="215152" y="2655125"/>
                </a:cubicBezTo>
                <a:cubicBezTo>
                  <a:pt x="286869" y="2514678"/>
                  <a:pt x="325717" y="2487784"/>
                  <a:pt x="430305" y="2045525"/>
                </a:cubicBezTo>
                <a:cubicBezTo>
                  <a:pt x="534893" y="1603266"/>
                  <a:pt x="543858" y="-58193"/>
                  <a:pt x="842682" y="1572"/>
                </a:cubicBezTo>
                <a:cubicBezTo>
                  <a:pt x="1141506" y="61337"/>
                  <a:pt x="1730188" y="1940937"/>
                  <a:pt x="2223247" y="2404113"/>
                </a:cubicBezTo>
                <a:cubicBezTo>
                  <a:pt x="2716306" y="2867289"/>
                  <a:pt x="3801035" y="2780631"/>
                  <a:pt x="3801035" y="2780631"/>
                </a:cubicBezTo>
                <a:lnTo>
                  <a:pt x="3801035" y="2780631"/>
                </a:lnTo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664182" y="1692046"/>
            <a:ext cx="23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Número de partículas  </a:t>
            </a:r>
          </a:p>
        </p:txBody>
      </p:sp>
      <p:cxnSp>
        <p:nvCxnSpPr>
          <p:cNvPr id="7" name="Conexão recta 6"/>
          <p:cNvCxnSpPr/>
          <p:nvPr/>
        </p:nvCxnSpPr>
        <p:spPr>
          <a:xfrm>
            <a:off x="705925" y="3356992"/>
            <a:ext cx="3888432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1619672" y="404664"/>
            <a:ext cx="0" cy="320400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10026" y="3373760"/>
            <a:ext cx="13223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velocidade mais  provável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883361" y="3604592"/>
                <a:ext cx="1533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361" y="3604592"/>
                <a:ext cx="153356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94" b="-171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109936" y="4321315"/>
            <a:ext cx="22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Máximo desta função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872510" y="1758879"/>
                <a:ext cx="273748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510" y="1758879"/>
                <a:ext cx="2737481" cy="5123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rma livre 14"/>
          <p:cNvSpPr/>
          <p:nvPr/>
        </p:nvSpPr>
        <p:spPr>
          <a:xfrm>
            <a:off x="3416920" y="-2674"/>
            <a:ext cx="2105703" cy="1357983"/>
          </a:xfrm>
          <a:custGeom>
            <a:avLst/>
            <a:gdLst>
              <a:gd name="connsiteX0" fmla="*/ 273824 w 2138848"/>
              <a:gd name="connsiteY0" fmla="*/ 1559859 h 1828800"/>
              <a:gd name="connsiteX1" fmla="*/ 220036 w 2138848"/>
              <a:gd name="connsiteY1" fmla="*/ 1398494 h 1828800"/>
              <a:gd name="connsiteX2" fmla="*/ 94530 w 2138848"/>
              <a:gd name="connsiteY2" fmla="*/ 1201271 h 1828800"/>
              <a:gd name="connsiteX3" fmla="*/ 76600 w 2138848"/>
              <a:gd name="connsiteY3" fmla="*/ 1129553 h 1828800"/>
              <a:gd name="connsiteX4" fmla="*/ 40742 w 2138848"/>
              <a:gd name="connsiteY4" fmla="*/ 1075765 h 1828800"/>
              <a:gd name="connsiteX5" fmla="*/ 22812 w 2138848"/>
              <a:gd name="connsiteY5" fmla="*/ 1021977 h 1828800"/>
              <a:gd name="connsiteX6" fmla="*/ 22812 w 2138848"/>
              <a:gd name="connsiteY6" fmla="*/ 609600 h 1828800"/>
              <a:gd name="connsiteX7" fmla="*/ 58671 w 2138848"/>
              <a:gd name="connsiteY7" fmla="*/ 555812 h 1828800"/>
              <a:gd name="connsiteX8" fmla="*/ 148318 w 2138848"/>
              <a:gd name="connsiteY8" fmla="*/ 430306 h 1828800"/>
              <a:gd name="connsiteX9" fmla="*/ 220036 w 2138848"/>
              <a:gd name="connsiteY9" fmla="*/ 322730 h 1828800"/>
              <a:gd name="connsiteX10" fmla="*/ 345542 w 2138848"/>
              <a:gd name="connsiteY10" fmla="*/ 215153 h 1828800"/>
              <a:gd name="connsiteX11" fmla="*/ 435189 w 2138848"/>
              <a:gd name="connsiteY11" fmla="*/ 125506 h 1828800"/>
              <a:gd name="connsiteX12" fmla="*/ 471048 w 2138848"/>
              <a:gd name="connsiteY12" fmla="*/ 71718 h 1828800"/>
              <a:gd name="connsiteX13" fmla="*/ 560695 w 2138848"/>
              <a:gd name="connsiteY13" fmla="*/ 35859 h 1828800"/>
              <a:gd name="connsiteX14" fmla="*/ 614483 w 2138848"/>
              <a:gd name="connsiteY14" fmla="*/ 0 h 1828800"/>
              <a:gd name="connsiteX15" fmla="*/ 973071 w 2138848"/>
              <a:gd name="connsiteY15" fmla="*/ 17930 h 1828800"/>
              <a:gd name="connsiteX16" fmla="*/ 1134436 w 2138848"/>
              <a:gd name="connsiteY16" fmla="*/ 89647 h 1828800"/>
              <a:gd name="connsiteX17" fmla="*/ 1923330 w 2138848"/>
              <a:gd name="connsiteY17" fmla="*/ 107577 h 1828800"/>
              <a:gd name="connsiteX18" fmla="*/ 2012977 w 2138848"/>
              <a:gd name="connsiteY18" fmla="*/ 215153 h 1828800"/>
              <a:gd name="connsiteX19" fmla="*/ 2120553 w 2138848"/>
              <a:gd name="connsiteY19" fmla="*/ 304800 h 1828800"/>
              <a:gd name="connsiteX20" fmla="*/ 2138483 w 2138848"/>
              <a:gd name="connsiteY20" fmla="*/ 358589 h 1828800"/>
              <a:gd name="connsiteX21" fmla="*/ 2030906 w 2138848"/>
              <a:gd name="connsiteY21" fmla="*/ 609600 h 1828800"/>
              <a:gd name="connsiteX22" fmla="*/ 1959189 w 2138848"/>
              <a:gd name="connsiteY22" fmla="*/ 717177 h 1828800"/>
              <a:gd name="connsiteX23" fmla="*/ 1905400 w 2138848"/>
              <a:gd name="connsiteY23" fmla="*/ 1147483 h 1828800"/>
              <a:gd name="connsiteX24" fmla="*/ 1851612 w 2138848"/>
              <a:gd name="connsiteY24" fmla="*/ 1326777 h 1828800"/>
              <a:gd name="connsiteX25" fmla="*/ 1833683 w 2138848"/>
              <a:gd name="connsiteY25" fmla="*/ 1398494 h 1828800"/>
              <a:gd name="connsiteX26" fmla="*/ 1726106 w 2138848"/>
              <a:gd name="connsiteY26" fmla="*/ 1506071 h 1828800"/>
              <a:gd name="connsiteX27" fmla="*/ 1690248 w 2138848"/>
              <a:gd name="connsiteY27" fmla="*/ 1559859 h 1828800"/>
              <a:gd name="connsiteX28" fmla="*/ 1636459 w 2138848"/>
              <a:gd name="connsiteY28" fmla="*/ 1595718 h 1828800"/>
              <a:gd name="connsiteX29" fmla="*/ 1582671 w 2138848"/>
              <a:gd name="connsiteY29" fmla="*/ 1703294 h 1828800"/>
              <a:gd name="connsiteX30" fmla="*/ 1421306 w 2138848"/>
              <a:gd name="connsiteY30" fmla="*/ 1792941 h 1828800"/>
              <a:gd name="connsiteX31" fmla="*/ 1224083 w 2138848"/>
              <a:gd name="connsiteY31" fmla="*/ 1828800 h 1828800"/>
              <a:gd name="connsiteX32" fmla="*/ 560695 w 2138848"/>
              <a:gd name="connsiteY32" fmla="*/ 1810871 h 1828800"/>
              <a:gd name="connsiteX33" fmla="*/ 488977 w 2138848"/>
              <a:gd name="connsiteY33" fmla="*/ 1721224 h 1828800"/>
              <a:gd name="connsiteX34" fmla="*/ 363471 w 2138848"/>
              <a:gd name="connsiteY34" fmla="*/ 1631577 h 1828800"/>
              <a:gd name="connsiteX35" fmla="*/ 273824 w 2138848"/>
              <a:gd name="connsiteY35" fmla="*/ 1559859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38848" h="1828800">
                <a:moveTo>
                  <a:pt x="273824" y="1559859"/>
                </a:moveTo>
                <a:cubicBezTo>
                  <a:pt x="249918" y="1521012"/>
                  <a:pt x="254055" y="1443852"/>
                  <a:pt x="220036" y="1398494"/>
                </a:cubicBezTo>
                <a:cubicBezTo>
                  <a:pt x="174179" y="1337352"/>
                  <a:pt x="121768" y="1273905"/>
                  <a:pt x="94530" y="1201271"/>
                </a:cubicBezTo>
                <a:cubicBezTo>
                  <a:pt x="85878" y="1178198"/>
                  <a:pt x="86307" y="1152202"/>
                  <a:pt x="76600" y="1129553"/>
                </a:cubicBezTo>
                <a:cubicBezTo>
                  <a:pt x="68112" y="1109747"/>
                  <a:pt x="50379" y="1095038"/>
                  <a:pt x="40742" y="1075765"/>
                </a:cubicBezTo>
                <a:cubicBezTo>
                  <a:pt x="32290" y="1058861"/>
                  <a:pt x="28789" y="1039906"/>
                  <a:pt x="22812" y="1021977"/>
                </a:cubicBezTo>
                <a:cubicBezTo>
                  <a:pt x="-2090" y="847660"/>
                  <a:pt x="-12663" y="834276"/>
                  <a:pt x="22812" y="609600"/>
                </a:cubicBezTo>
                <a:cubicBezTo>
                  <a:pt x="26173" y="588315"/>
                  <a:pt x="46718" y="573741"/>
                  <a:pt x="58671" y="555812"/>
                </a:cubicBezTo>
                <a:cubicBezTo>
                  <a:pt x="94085" y="449568"/>
                  <a:pt x="51083" y="551850"/>
                  <a:pt x="148318" y="430306"/>
                </a:cubicBezTo>
                <a:cubicBezTo>
                  <a:pt x="175240" y="396653"/>
                  <a:pt x="189562" y="353204"/>
                  <a:pt x="220036" y="322730"/>
                </a:cubicBezTo>
                <a:cubicBezTo>
                  <a:pt x="306990" y="235775"/>
                  <a:pt x="263623" y="269765"/>
                  <a:pt x="345542" y="215153"/>
                </a:cubicBezTo>
                <a:cubicBezTo>
                  <a:pt x="441160" y="71724"/>
                  <a:pt x="315663" y="245031"/>
                  <a:pt x="435189" y="125506"/>
                </a:cubicBezTo>
                <a:cubicBezTo>
                  <a:pt x="450426" y="110269"/>
                  <a:pt x="453513" y="84243"/>
                  <a:pt x="471048" y="71718"/>
                </a:cubicBezTo>
                <a:cubicBezTo>
                  <a:pt x="497237" y="53011"/>
                  <a:pt x="531909" y="50252"/>
                  <a:pt x="560695" y="35859"/>
                </a:cubicBezTo>
                <a:cubicBezTo>
                  <a:pt x="579968" y="26222"/>
                  <a:pt x="596554" y="11953"/>
                  <a:pt x="614483" y="0"/>
                </a:cubicBezTo>
                <a:cubicBezTo>
                  <a:pt x="734012" y="5977"/>
                  <a:pt x="855021" y="-1745"/>
                  <a:pt x="973071" y="17930"/>
                </a:cubicBezTo>
                <a:cubicBezTo>
                  <a:pt x="1367056" y="83595"/>
                  <a:pt x="711700" y="72392"/>
                  <a:pt x="1134436" y="89647"/>
                </a:cubicBezTo>
                <a:cubicBezTo>
                  <a:pt x="1397250" y="100374"/>
                  <a:pt x="1660365" y="101600"/>
                  <a:pt x="1923330" y="107577"/>
                </a:cubicBezTo>
                <a:cubicBezTo>
                  <a:pt x="2080472" y="264719"/>
                  <a:pt x="1888168" y="65382"/>
                  <a:pt x="2012977" y="215153"/>
                </a:cubicBezTo>
                <a:cubicBezTo>
                  <a:pt x="2056118" y="266922"/>
                  <a:pt x="2067665" y="269541"/>
                  <a:pt x="2120553" y="304800"/>
                </a:cubicBezTo>
                <a:cubicBezTo>
                  <a:pt x="2126530" y="322730"/>
                  <a:pt x="2141357" y="339909"/>
                  <a:pt x="2138483" y="358589"/>
                </a:cubicBezTo>
                <a:cubicBezTo>
                  <a:pt x="2111478" y="534124"/>
                  <a:pt x="2105194" y="503474"/>
                  <a:pt x="2030906" y="609600"/>
                </a:cubicBezTo>
                <a:cubicBezTo>
                  <a:pt x="2006191" y="644906"/>
                  <a:pt x="1959189" y="717177"/>
                  <a:pt x="1959189" y="717177"/>
                </a:cubicBezTo>
                <a:cubicBezTo>
                  <a:pt x="1890951" y="990127"/>
                  <a:pt x="1944176" y="740340"/>
                  <a:pt x="1905400" y="1147483"/>
                </a:cubicBezTo>
                <a:cubicBezTo>
                  <a:pt x="1895957" y="1246631"/>
                  <a:pt x="1883160" y="1232132"/>
                  <a:pt x="1851612" y="1326777"/>
                </a:cubicBezTo>
                <a:cubicBezTo>
                  <a:pt x="1843820" y="1350154"/>
                  <a:pt x="1847814" y="1378307"/>
                  <a:pt x="1833683" y="1398494"/>
                </a:cubicBezTo>
                <a:cubicBezTo>
                  <a:pt x="1804601" y="1440039"/>
                  <a:pt x="1754236" y="1463876"/>
                  <a:pt x="1726106" y="1506071"/>
                </a:cubicBezTo>
                <a:cubicBezTo>
                  <a:pt x="1714153" y="1524000"/>
                  <a:pt x="1705485" y="1544622"/>
                  <a:pt x="1690248" y="1559859"/>
                </a:cubicBezTo>
                <a:cubicBezTo>
                  <a:pt x="1675011" y="1575096"/>
                  <a:pt x="1654389" y="1583765"/>
                  <a:pt x="1636459" y="1595718"/>
                </a:cubicBezTo>
                <a:cubicBezTo>
                  <a:pt x="1623909" y="1633370"/>
                  <a:pt x="1615111" y="1675488"/>
                  <a:pt x="1582671" y="1703294"/>
                </a:cubicBezTo>
                <a:cubicBezTo>
                  <a:pt x="1568044" y="1715832"/>
                  <a:pt x="1449079" y="1783683"/>
                  <a:pt x="1421306" y="1792941"/>
                </a:cubicBezTo>
                <a:cubicBezTo>
                  <a:pt x="1396240" y="1801296"/>
                  <a:pt x="1242154" y="1825788"/>
                  <a:pt x="1224083" y="1828800"/>
                </a:cubicBezTo>
                <a:cubicBezTo>
                  <a:pt x="1002954" y="1822824"/>
                  <a:pt x="781286" y="1827415"/>
                  <a:pt x="560695" y="1810871"/>
                </a:cubicBezTo>
                <a:cubicBezTo>
                  <a:pt x="490345" y="1805595"/>
                  <a:pt x="514453" y="1759438"/>
                  <a:pt x="488977" y="1721224"/>
                </a:cubicBezTo>
                <a:cubicBezTo>
                  <a:pt x="448541" y="1660569"/>
                  <a:pt x="423872" y="1666092"/>
                  <a:pt x="363471" y="1631577"/>
                </a:cubicBezTo>
                <a:cubicBezTo>
                  <a:pt x="212037" y="1545043"/>
                  <a:pt x="297730" y="1598706"/>
                  <a:pt x="273824" y="1559859"/>
                </a:cubicBezTo>
                <a:close/>
              </a:path>
            </a:pathLst>
          </a:custGeom>
          <a:solidFill>
            <a:srgbClr val="FFFF00">
              <a:alpha val="4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8" name="Conexão recta unidireccional 17"/>
          <p:cNvCxnSpPr>
            <a:stCxn id="15" idx="25"/>
          </p:cNvCxnSpPr>
          <p:nvPr/>
        </p:nvCxnSpPr>
        <p:spPr>
          <a:xfrm>
            <a:off x="5222187" y="1035784"/>
            <a:ext cx="789973" cy="89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unidireccional 20"/>
          <p:cNvCxnSpPr/>
          <p:nvPr/>
        </p:nvCxnSpPr>
        <p:spPr>
          <a:xfrm>
            <a:off x="6153563" y="869309"/>
            <a:ext cx="650685" cy="1008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4860032" y="2381478"/>
                <a:ext cx="2840136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381478"/>
                <a:ext cx="2840136" cy="5123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24"/>
              <p:cNvSpPr/>
              <p:nvPr/>
            </p:nvSpPr>
            <p:spPr>
              <a:xfrm>
                <a:off x="3703171" y="3597350"/>
                <a:ext cx="5300297" cy="51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d>
                      <m:sSup>
                        <m:s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5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71" y="3597350"/>
                <a:ext cx="5300297" cy="5123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841931" y="3009967"/>
                <a:ext cx="3841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31" y="3009967"/>
                <a:ext cx="384188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orma livre 26"/>
          <p:cNvSpPr/>
          <p:nvPr/>
        </p:nvSpPr>
        <p:spPr>
          <a:xfrm>
            <a:off x="5806614" y="300045"/>
            <a:ext cx="687284" cy="535156"/>
          </a:xfrm>
          <a:custGeom>
            <a:avLst/>
            <a:gdLst>
              <a:gd name="connsiteX0" fmla="*/ 185445 w 687284"/>
              <a:gd name="connsiteY0" fmla="*/ 29497 h 535156"/>
              <a:gd name="connsiteX1" fmla="*/ 189659 w 687284"/>
              <a:gd name="connsiteY1" fmla="*/ 96918 h 535156"/>
              <a:gd name="connsiteX2" fmla="*/ 193873 w 687284"/>
              <a:gd name="connsiteY2" fmla="*/ 117987 h 535156"/>
              <a:gd name="connsiteX3" fmla="*/ 189659 w 687284"/>
              <a:gd name="connsiteY3" fmla="*/ 160125 h 535156"/>
              <a:gd name="connsiteX4" fmla="*/ 185445 w 687284"/>
              <a:gd name="connsiteY4" fmla="*/ 176981 h 535156"/>
              <a:gd name="connsiteX5" fmla="*/ 172804 w 687284"/>
              <a:gd name="connsiteY5" fmla="*/ 181194 h 535156"/>
              <a:gd name="connsiteX6" fmla="*/ 155948 w 687284"/>
              <a:gd name="connsiteY6" fmla="*/ 189622 h 535156"/>
              <a:gd name="connsiteX7" fmla="*/ 143307 w 687284"/>
              <a:gd name="connsiteY7" fmla="*/ 202264 h 535156"/>
              <a:gd name="connsiteX8" fmla="*/ 84313 w 687284"/>
              <a:gd name="connsiteY8" fmla="*/ 206477 h 535156"/>
              <a:gd name="connsiteX9" fmla="*/ 67458 w 687284"/>
              <a:gd name="connsiteY9" fmla="*/ 210691 h 535156"/>
              <a:gd name="connsiteX10" fmla="*/ 54816 w 687284"/>
              <a:gd name="connsiteY10" fmla="*/ 219119 h 535156"/>
              <a:gd name="connsiteX11" fmla="*/ 16892 w 687284"/>
              <a:gd name="connsiteY11" fmla="*/ 227546 h 535156"/>
              <a:gd name="connsiteX12" fmla="*/ 4251 w 687284"/>
              <a:gd name="connsiteY12" fmla="*/ 235974 h 535156"/>
              <a:gd name="connsiteX13" fmla="*/ 4251 w 687284"/>
              <a:gd name="connsiteY13" fmla="*/ 290754 h 535156"/>
              <a:gd name="connsiteX14" fmla="*/ 8464 w 687284"/>
              <a:gd name="connsiteY14" fmla="*/ 341320 h 535156"/>
              <a:gd name="connsiteX15" fmla="*/ 16892 w 687284"/>
              <a:gd name="connsiteY15" fmla="*/ 370817 h 535156"/>
              <a:gd name="connsiteX16" fmla="*/ 21106 w 687284"/>
              <a:gd name="connsiteY16" fmla="*/ 387672 h 535156"/>
              <a:gd name="connsiteX17" fmla="*/ 29533 w 687284"/>
              <a:gd name="connsiteY17" fmla="*/ 425596 h 535156"/>
              <a:gd name="connsiteX18" fmla="*/ 42175 w 687284"/>
              <a:gd name="connsiteY18" fmla="*/ 438238 h 535156"/>
              <a:gd name="connsiteX19" fmla="*/ 67458 w 687284"/>
              <a:gd name="connsiteY19" fmla="*/ 446665 h 535156"/>
              <a:gd name="connsiteX20" fmla="*/ 80099 w 687284"/>
              <a:gd name="connsiteY20" fmla="*/ 455093 h 535156"/>
              <a:gd name="connsiteX21" fmla="*/ 88527 w 687284"/>
              <a:gd name="connsiteY21" fmla="*/ 467734 h 535156"/>
              <a:gd name="connsiteX22" fmla="*/ 113810 w 687284"/>
              <a:gd name="connsiteY22" fmla="*/ 476162 h 535156"/>
              <a:gd name="connsiteX23" fmla="*/ 139093 w 687284"/>
              <a:gd name="connsiteY23" fmla="*/ 493017 h 535156"/>
              <a:gd name="connsiteX24" fmla="*/ 147521 w 687284"/>
              <a:gd name="connsiteY24" fmla="*/ 505659 h 535156"/>
              <a:gd name="connsiteX25" fmla="*/ 214942 w 687284"/>
              <a:gd name="connsiteY25" fmla="*/ 518300 h 535156"/>
              <a:gd name="connsiteX26" fmla="*/ 290791 w 687284"/>
              <a:gd name="connsiteY26" fmla="*/ 530942 h 535156"/>
              <a:gd name="connsiteX27" fmla="*/ 316074 w 687284"/>
              <a:gd name="connsiteY27" fmla="*/ 535156 h 535156"/>
              <a:gd name="connsiteX28" fmla="*/ 391922 w 687284"/>
              <a:gd name="connsiteY28" fmla="*/ 530942 h 535156"/>
              <a:gd name="connsiteX29" fmla="*/ 404564 w 687284"/>
              <a:gd name="connsiteY29" fmla="*/ 505659 h 535156"/>
              <a:gd name="connsiteX30" fmla="*/ 421419 w 687284"/>
              <a:gd name="connsiteY30" fmla="*/ 501445 h 535156"/>
              <a:gd name="connsiteX31" fmla="*/ 434061 w 687284"/>
              <a:gd name="connsiteY31" fmla="*/ 497231 h 535156"/>
              <a:gd name="connsiteX32" fmla="*/ 467771 w 687284"/>
              <a:gd name="connsiteY32" fmla="*/ 488804 h 535156"/>
              <a:gd name="connsiteX33" fmla="*/ 471985 w 687284"/>
              <a:gd name="connsiteY33" fmla="*/ 455093 h 535156"/>
              <a:gd name="connsiteX34" fmla="*/ 505696 w 687284"/>
              <a:gd name="connsiteY34" fmla="*/ 459307 h 535156"/>
              <a:gd name="connsiteX35" fmla="*/ 530979 w 687284"/>
              <a:gd name="connsiteY35" fmla="*/ 467734 h 535156"/>
              <a:gd name="connsiteX36" fmla="*/ 573117 w 687284"/>
              <a:gd name="connsiteY36" fmla="*/ 463521 h 535156"/>
              <a:gd name="connsiteX37" fmla="*/ 581545 w 687284"/>
              <a:gd name="connsiteY37" fmla="*/ 450879 h 535156"/>
              <a:gd name="connsiteX38" fmla="*/ 606827 w 687284"/>
              <a:gd name="connsiteY38" fmla="*/ 421382 h 535156"/>
              <a:gd name="connsiteX39" fmla="*/ 627897 w 687284"/>
              <a:gd name="connsiteY39" fmla="*/ 387672 h 535156"/>
              <a:gd name="connsiteX40" fmla="*/ 644752 w 687284"/>
              <a:gd name="connsiteY40" fmla="*/ 362389 h 535156"/>
              <a:gd name="connsiteX41" fmla="*/ 653180 w 687284"/>
              <a:gd name="connsiteY41" fmla="*/ 349747 h 535156"/>
              <a:gd name="connsiteX42" fmla="*/ 661607 w 687284"/>
              <a:gd name="connsiteY42" fmla="*/ 303395 h 535156"/>
              <a:gd name="connsiteX43" fmla="*/ 674249 w 687284"/>
              <a:gd name="connsiteY43" fmla="*/ 294968 h 535156"/>
              <a:gd name="connsiteX44" fmla="*/ 686890 w 687284"/>
              <a:gd name="connsiteY44" fmla="*/ 269685 h 535156"/>
              <a:gd name="connsiteX45" fmla="*/ 682676 w 687284"/>
              <a:gd name="connsiteY45" fmla="*/ 206477 h 535156"/>
              <a:gd name="connsiteX46" fmla="*/ 640538 w 687284"/>
              <a:gd name="connsiteY46" fmla="*/ 193836 h 535156"/>
              <a:gd name="connsiteX47" fmla="*/ 602614 w 687284"/>
              <a:gd name="connsiteY47" fmla="*/ 198050 h 535156"/>
              <a:gd name="connsiteX48" fmla="*/ 594186 w 687284"/>
              <a:gd name="connsiteY48" fmla="*/ 210691 h 535156"/>
              <a:gd name="connsiteX49" fmla="*/ 568903 w 687284"/>
              <a:gd name="connsiteY49" fmla="*/ 219119 h 535156"/>
              <a:gd name="connsiteX50" fmla="*/ 568903 w 687284"/>
              <a:gd name="connsiteY50" fmla="*/ 219119 h 535156"/>
              <a:gd name="connsiteX51" fmla="*/ 442488 w 687284"/>
              <a:gd name="connsiteY51" fmla="*/ 227546 h 535156"/>
              <a:gd name="connsiteX52" fmla="*/ 396136 w 687284"/>
              <a:gd name="connsiteY52" fmla="*/ 219119 h 535156"/>
              <a:gd name="connsiteX53" fmla="*/ 383495 w 687284"/>
              <a:gd name="connsiteY53" fmla="*/ 210691 h 535156"/>
              <a:gd name="connsiteX54" fmla="*/ 379281 w 687284"/>
              <a:gd name="connsiteY54" fmla="*/ 160125 h 535156"/>
              <a:gd name="connsiteX55" fmla="*/ 391922 w 687284"/>
              <a:gd name="connsiteY55" fmla="*/ 151698 h 535156"/>
              <a:gd name="connsiteX56" fmla="*/ 387709 w 687284"/>
              <a:gd name="connsiteY56" fmla="*/ 96918 h 535156"/>
              <a:gd name="connsiteX57" fmla="*/ 375067 w 687284"/>
              <a:gd name="connsiteY57" fmla="*/ 84276 h 535156"/>
              <a:gd name="connsiteX58" fmla="*/ 366639 w 687284"/>
              <a:gd name="connsiteY58" fmla="*/ 58993 h 535156"/>
              <a:gd name="connsiteX59" fmla="*/ 362426 w 687284"/>
              <a:gd name="connsiteY59" fmla="*/ 46352 h 535156"/>
              <a:gd name="connsiteX60" fmla="*/ 358212 w 687284"/>
              <a:gd name="connsiteY60" fmla="*/ 21069 h 535156"/>
              <a:gd name="connsiteX61" fmla="*/ 337143 w 687284"/>
              <a:gd name="connsiteY61" fmla="*/ 0 h 535156"/>
              <a:gd name="connsiteX62" fmla="*/ 286577 w 687284"/>
              <a:gd name="connsiteY62" fmla="*/ 8428 h 535156"/>
              <a:gd name="connsiteX63" fmla="*/ 261294 w 687284"/>
              <a:gd name="connsiteY63" fmla="*/ 16855 h 535156"/>
              <a:gd name="connsiteX64" fmla="*/ 177017 w 687284"/>
              <a:gd name="connsiteY64" fmla="*/ 21069 h 535156"/>
              <a:gd name="connsiteX65" fmla="*/ 164376 w 687284"/>
              <a:gd name="connsiteY65" fmla="*/ 25283 h 535156"/>
              <a:gd name="connsiteX66" fmla="*/ 185445 w 687284"/>
              <a:gd name="connsiteY66" fmla="*/ 29497 h 53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87284" h="535156">
                <a:moveTo>
                  <a:pt x="185445" y="29497"/>
                </a:moveTo>
                <a:cubicBezTo>
                  <a:pt x="189659" y="41436"/>
                  <a:pt x="187524" y="74502"/>
                  <a:pt x="189659" y="96918"/>
                </a:cubicBezTo>
                <a:cubicBezTo>
                  <a:pt x="190338" y="104048"/>
                  <a:pt x="193873" y="110825"/>
                  <a:pt x="193873" y="117987"/>
                </a:cubicBezTo>
                <a:cubicBezTo>
                  <a:pt x="193873" y="132103"/>
                  <a:pt x="191655" y="146151"/>
                  <a:pt x="189659" y="160125"/>
                </a:cubicBezTo>
                <a:cubicBezTo>
                  <a:pt x="188840" y="165858"/>
                  <a:pt x="189063" y="172459"/>
                  <a:pt x="185445" y="176981"/>
                </a:cubicBezTo>
                <a:cubicBezTo>
                  <a:pt x="182670" y="180449"/>
                  <a:pt x="176886" y="179444"/>
                  <a:pt x="172804" y="181194"/>
                </a:cubicBezTo>
                <a:cubicBezTo>
                  <a:pt x="167030" y="183668"/>
                  <a:pt x="161567" y="186813"/>
                  <a:pt x="155948" y="189622"/>
                </a:cubicBezTo>
                <a:cubicBezTo>
                  <a:pt x="151734" y="193836"/>
                  <a:pt x="149108" y="200899"/>
                  <a:pt x="143307" y="202264"/>
                </a:cubicBezTo>
                <a:cubicBezTo>
                  <a:pt x="124116" y="206779"/>
                  <a:pt x="103907" y="204300"/>
                  <a:pt x="84313" y="206477"/>
                </a:cubicBezTo>
                <a:cubicBezTo>
                  <a:pt x="78557" y="207116"/>
                  <a:pt x="73076" y="209286"/>
                  <a:pt x="67458" y="210691"/>
                </a:cubicBezTo>
                <a:cubicBezTo>
                  <a:pt x="63244" y="213500"/>
                  <a:pt x="59346" y="216854"/>
                  <a:pt x="54816" y="219119"/>
                </a:cubicBezTo>
                <a:cubicBezTo>
                  <a:pt x="44441" y="224307"/>
                  <a:pt x="26606" y="225927"/>
                  <a:pt x="16892" y="227546"/>
                </a:cubicBezTo>
                <a:cubicBezTo>
                  <a:pt x="12678" y="230355"/>
                  <a:pt x="7060" y="231760"/>
                  <a:pt x="4251" y="235974"/>
                </a:cubicBezTo>
                <a:cubicBezTo>
                  <a:pt x="-4845" y="249618"/>
                  <a:pt x="3344" y="281227"/>
                  <a:pt x="4251" y="290754"/>
                </a:cubicBezTo>
                <a:cubicBezTo>
                  <a:pt x="5854" y="307592"/>
                  <a:pt x="6366" y="324537"/>
                  <a:pt x="8464" y="341320"/>
                </a:cubicBezTo>
                <a:cubicBezTo>
                  <a:pt x="9927" y="353026"/>
                  <a:pt x="13783" y="359936"/>
                  <a:pt x="16892" y="370817"/>
                </a:cubicBezTo>
                <a:cubicBezTo>
                  <a:pt x="18483" y="376385"/>
                  <a:pt x="19970" y="381993"/>
                  <a:pt x="21106" y="387672"/>
                </a:cubicBezTo>
                <a:cubicBezTo>
                  <a:pt x="21760" y="390944"/>
                  <a:pt x="24849" y="418569"/>
                  <a:pt x="29533" y="425596"/>
                </a:cubicBezTo>
                <a:cubicBezTo>
                  <a:pt x="32839" y="430555"/>
                  <a:pt x="36965" y="435344"/>
                  <a:pt x="42175" y="438238"/>
                </a:cubicBezTo>
                <a:cubicBezTo>
                  <a:pt x="49941" y="442552"/>
                  <a:pt x="67458" y="446665"/>
                  <a:pt x="67458" y="446665"/>
                </a:cubicBezTo>
                <a:cubicBezTo>
                  <a:pt x="71672" y="449474"/>
                  <a:pt x="76518" y="451512"/>
                  <a:pt x="80099" y="455093"/>
                </a:cubicBezTo>
                <a:cubicBezTo>
                  <a:pt x="83680" y="458674"/>
                  <a:pt x="84232" y="465050"/>
                  <a:pt x="88527" y="467734"/>
                </a:cubicBezTo>
                <a:cubicBezTo>
                  <a:pt x="96060" y="472442"/>
                  <a:pt x="113810" y="476162"/>
                  <a:pt x="113810" y="476162"/>
                </a:cubicBezTo>
                <a:cubicBezTo>
                  <a:pt x="122238" y="481780"/>
                  <a:pt x="133475" y="484589"/>
                  <a:pt x="139093" y="493017"/>
                </a:cubicBezTo>
                <a:cubicBezTo>
                  <a:pt x="141902" y="497231"/>
                  <a:pt x="143226" y="502975"/>
                  <a:pt x="147521" y="505659"/>
                </a:cubicBezTo>
                <a:cubicBezTo>
                  <a:pt x="165653" y="516992"/>
                  <a:pt x="196607" y="515681"/>
                  <a:pt x="214942" y="518300"/>
                </a:cubicBezTo>
                <a:cubicBezTo>
                  <a:pt x="240316" y="521925"/>
                  <a:pt x="265508" y="526728"/>
                  <a:pt x="290791" y="530942"/>
                </a:cubicBezTo>
                <a:lnTo>
                  <a:pt x="316074" y="535156"/>
                </a:lnTo>
                <a:cubicBezTo>
                  <a:pt x="341357" y="533751"/>
                  <a:pt x="367092" y="535908"/>
                  <a:pt x="391922" y="530942"/>
                </a:cubicBezTo>
                <a:cubicBezTo>
                  <a:pt x="403528" y="528621"/>
                  <a:pt x="398122" y="510812"/>
                  <a:pt x="404564" y="505659"/>
                </a:cubicBezTo>
                <a:cubicBezTo>
                  <a:pt x="409086" y="502041"/>
                  <a:pt x="415851" y="503036"/>
                  <a:pt x="421419" y="501445"/>
                </a:cubicBezTo>
                <a:cubicBezTo>
                  <a:pt x="425690" y="500225"/>
                  <a:pt x="429752" y="498308"/>
                  <a:pt x="434061" y="497231"/>
                </a:cubicBezTo>
                <a:lnTo>
                  <a:pt x="467771" y="488804"/>
                </a:lnTo>
                <a:cubicBezTo>
                  <a:pt x="469176" y="477567"/>
                  <a:pt x="463046" y="462046"/>
                  <a:pt x="471985" y="455093"/>
                </a:cubicBezTo>
                <a:cubicBezTo>
                  <a:pt x="480924" y="448140"/>
                  <a:pt x="494623" y="456934"/>
                  <a:pt x="505696" y="459307"/>
                </a:cubicBezTo>
                <a:cubicBezTo>
                  <a:pt x="514382" y="461168"/>
                  <a:pt x="530979" y="467734"/>
                  <a:pt x="530979" y="467734"/>
                </a:cubicBezTo>
                <a:cubicBezTo>
                  <a:pt x="545025" y="466330"/>
                  <a:pt x="559725" y="467985"/>
                  <a:pt x="573117" y="463521"/>
                </a:cubicBezTo>
                <a:cubicBezTo>
                  <a:pt x="577922" y="461919"/>
                  <a:pt x="578303" y="454770"/>
                  <a:pt x="581545" y="450879"/>
                </a:cubicBezTo>
                <a:cubicBezTo>
                  <a:pt x="625545" y="398079"/>
                  <a:pt x="559505" y="484483"/>
                  <a:pt x="606827" y="421382"/>
                </a:cubicBezTo>
                <a:cubicBezTo>
                  <a:pt x="616857" y="391294"/>
                  <a:pt x="607863" y="401026"/>
                  <a:pt x="627897" y="387672"/>
                </a:cubicBezTo>
                <a:lnTo>
                  <a:pt x="644752" y="362389"/>
                </a:lnTo>
                <a:lnTo>
                  <a:pt x="653180" y="349747"/>
                </a:lnTo>
                <a:cubicBezTo>
                  <a:pt x="655989" y="334296"/>
                  <a:pt x="655970" y="318052"/>
                  <a:pt x="661607" y="303395"/>
                </a:cubicBezTo>
                <a:cubicBezTo>
                  <a:pt x="663425" y="298668"/>
                  <a:pt x="670668" y="298549"/>
                  <a:pt x="674249" y="294968"/>
                </a:cubicBezTo>
                <a:cubicBezTo>
                  <a:pt x="682416" y="286801"/>
                  <a:pt x="683463" y="279964"/>
                  <a:pt x="686890" y="269685"/>
                </a:cubicBezTo>
                <a:cubicBezTo>
                  <a:pt x="685485" y="248616"/>
                  <a:pt x="690716" y="226003"/>
                  <a:pt x="682676" y="206477"/>
                </a:cubicBezTo>
                <a:cubicBezTo>
                  <a:pt x="681499" y="203619"/>
                  <a:pt x="646714" y="195380"/>
                  <a:pt x="640538" y="193836"/>
                </a:cubicBezTo>
                <a:cubicBezTo>
                  <a:pt x="627897" y="195241"/>
                  <a:pt x="614567" y="193703"/>
                  <a:pt x="602614" y="198050"/>
                </a:cubicBezTo>
                <a:cubicBezTo>
                  <a:pt x="597855" y="199781"/>
                  <a:pt x="598481" y="208007"/>
                  <a:pt x="594186" y="210691"/>
                </a:cubicBezTo>
                <a:cubicBezTo>
                  <a:pt x="586653" y="215399"/>
                  <a:pt x="577331" y="216310"/>
                  <a:pt x="568903" y="219119"/>
                </a:cubicBezTo>
                <a:lnTo>
                  <a:pt x="568903" y="219119"/>
                </a:lnTo>
                <a:cubicBezTo>
                  <a:pt x="493103" y="225436"/>
                  <a:pt x="535225" y="222395"/>
                  <a:pt x="442488" y="227546"/>
                </a:cubicBezTo>
                <a:cubicBezTo>
                  <a:pt x="430867" y="226094"/>
                  <a:pt x="409128" y="225615"/>
                  <a:pt x="396136" y="219119"/>
                </a:cubicBezTo>
                <a:cubicBezTo>
                  <a:pt x="391606" y="216854"/>
                  <a:pt x="387709" y="213500"/>
                  <a:pt x="383495" y="210691"/>
                </a:cubicBezTo>
                <a:cubicBezTo>
                  <a:pt x="370806" y="191659"/>
                  <a:pt x="367488" y="192555"/>
                  <a:pt x="379281" y="160125"/>
                </a:cubicBezTo>
                <a:cubicBezTo>
                  <a:pt x="381012" y="155366"/>
                  <a:pt x="387708" y="154507"/>
                  <a:pt x="391922" y="151698"/>
                </a:cubicBezTo>
                <a:cubicBezTo>
                  <a:pt x="390518" y="133438"/>
                  <a:pt x="392151" y="114685"/>
                  <a:pt x="387709" y="96918"/>
                </a:cubicBezTo>
                <a:cubicBezTo>
                  <a:pt x="386264" y="91136"/>
                  <a:pt x="377961" y="89486"/>
                  <a:pt x="375067" y="84276"/>
                </a:cubicBezTo>
                <a:cubicBezTo>
                  <a:pt x="370753" y="76510"/>
                  <a:pt x="369448" y="67421"/>
                  <a:pt x="366639" y="58993"/>
                </a:cubicBezTo>
                <a:cubicBezTo>
                  <a:pt x="365234" y="54779"/>
                  <a:pt x="363156" y="50733"/>
                  <a:pt x="362426" y="46352"/>
                </a:cubicBezTo>
                <a:cubicBezTo>
                  <a:pt x="361021" y="37924"/>
                  <a:pt x="360914" y="29174"/>
                  <a:pt x="358212" y="21069"/>
                </a:cubicBezTo>
                <a:cubicBezTo>
                  <a:pt x="354199" y="9031"/>
                  <a:pt x="346773" y="6421"/>
                  <a:pt x="337143" y="0"/>
                </a:cubicBezTo>
                <a:cubicBezTo>
                  <a:pt x="320288" y="2809"/>
                  <a:pt x="303258" y="4721"/>
                  <a:pt x="286577" y="8428"/>
                </a:cubicBezTo>
                <a:cubicBezTo>
                  <a:pt x="277905" y="10355"/>
                  <a:pt x="270119" y="15837"/>
                  <a:pt x="261294" y="16855"/>
                </a:cubicBezTo>
                <a:cubicBezTo>
                  <a:pt x="233352" y="20079"/>
                  <a:pt x="205109" y="19664"/>
                  <a:pt x="177017" y="21069"/>
                </a:cubicBezTo>
                <a:cubicBezTo>
                  <a:pt x="172803" y="22474"/>
                  <a:pt x="167517" y="22142"/>
                  <a:pt x="164376" y="25283"/>
                </a:cubicBezTo>
                <a:cubicBezTo>
                  <a:pt x="161235" y="28424"/>
                  <a:pt x="181231" y="17558"/>
                  <a:pt x="185445" y="29497"/>
                </a:cubicBezTo>
                <a:close/>
              </a:path>
            </a:pathLst>
          </a:custGeom>
          <a:solidFill>
            <a:srgbClr val="FFFF00">
              <a:alpha val="3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33"/>
              <p:cNvSpPr/>
              <p:nvPr/>
            </p:nvSpPr>
            <p:spPr>
              <a:xfrm>
                <a:off x="4134380" y="4178872"/>
                <a:ext cx="4869090" cy="51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4" name="Rec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80" y="4178872"/>
                <a:ext cx="4869090" cy="5123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34"/>
              <p:cNvSpPr/>
              <p:nvPr/>
            </p:nvSpPr>
            <p:spPr>
              <a:xfrm>
                <a:off x="5226832" y="4782452"/>
                <a:ext cx="3967433" cy="51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𝑣𝐶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+1)=0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5" name="Rec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32" y="4782452"/>
                <a:ext cx="3967433" cy="5123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ângulo 35"/>
              <p:cNvSpPr/>
              <p:nvPr/>
            </p:nvSpPr>
            <p:spPr>
              <a:xfrm>
                <a:off x="-108520" y="4839543"/>
                <a:ext cx="22252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+1=0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6" name="Rec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839543"/>
                <a:ext cx="2225225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ângulo 36"/>
              <p:cNvSpPr/>
              <p:nvPr/>
            </p:nvSpPr>
            <p:spPr>
              <a:xfrm>
                <a:off x="35496" y="5413823"/>
                <a:ext cx="1290097" cy="84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7" name="Rec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413823"/>
                <a:ext cx="1290097" cy="84664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37"/>
              <p:cNvSpPr/>
              <p:nvPr/>
            </p:nvSpPr>
            <p:spPr>
              <a:xfrm>
                <a:off x="1187624" y="5206874"/>
                <a:ext cx="1373773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8" name="Rec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206874"/>
                <a:ext cx="1373773" cy="118352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ângulo 38"/>
              <p:cNvSpPr/>
              <p:nvPr/>
            </p:nvSpPr>
            <p:spPr>
              <a:xfrm>
                <a:off x="2483768" y="5310283"/>
                <a:ext cx="1816266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den>
                          </m:f>
                        </m:e>
                      </m:ra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9" name="Rec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310283"/>
                <a:ext cx="1816266" cy="118352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ângulo 39"/>
              <p:cNvSpPr/>
              <p:nvPr/>
            </p:nvSpPr>
            <p:spPr>
              <a:xfrm>
                <a:off x="4480960" y="5413823"/>
                <a:ext cx="2134495" cy="11835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𝑀𝑃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40" name="Rec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960" y="5413823"/>
                <a:ext cx="2134495" cy="118352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ângulo 40"/>
              <p:cNvSpPr/>
              <p:nvPr/>
            </p:nvSpPr>
            <p:spPr>
              <a:xfrm>
                <a:off x="6814618" y="5413823"/>
                <a:ext cx="1968808" cy="11835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𝑀𝑃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41" name="Rec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618" y="5413823"/>
                <a:ext cx="1968808" cy="118352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ixaDeTexto 41"/>
          <p:cNvSpPr txBox="1"/>
          <p:nvPr/>
        </p:nvSpPr>
        <p:spPr>
          <a:xfrm>
            <a:off x="3633637" y="3347700"/>
            <a:ext cx="125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velocidade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343965" y="37018"/>
                <a:ext cx="4348434" cy="1159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=4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965" y="37018"/>
                <a:ext cx="4348434" cy="115935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4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/>
      <p:bldP spid="15" grpId="0" animBg="1"/>
      <p:bldP spid="24" grpId="0"/>
      <p:bldP spid="25" grpId="0"/>
      <p:bldP spid="26" grpId="0"/>
      <p:bldP spid="27" grpId="0" animBg="1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/>
          <p:cNvSpPr/>
          <p:nvPr/>
        </p:nvSpPr>
        <p:spPr>
          <a:xfrm>
            <a:off x="793322" y="396776"/>
            <a:ext cx="3801035" cy="2888208"/>
          </a:xfrm>
          <a:custGeom>
            <a:avLst/>
            <a:gdLst>
              <a:gd name="connsiteX0" fmla="*/ 0 w 3801035"/>
              <a:gd name="connsiteY0" fmla="*/ 2888208 h 2888208"/>
              <a:gd name="connsiteX1" fmla="*/ 215152 w 3801035"/>
              <a:gd name="connsiteY1" fmla="*/ 2655125 h 2888208"/>
              <a:gd name="connsiteX2" fmla="*/ 430305 w 3801035"/>
              <a:gd name="connsiteY2" fmla="*/ 2045525 h 2888208"/>
              <a:gd name="connsiteX3" fmla="*/ 842682 w 3801035"/>
              <a:gd name="connsiteY3" fmla="*/ 1572 h 2888208"/>
              <a:gd name="connsiteX4" fmla="*/ 2223247 w 3801035"/>
              <a:gd name="connsiteY4" fmla="*/ 2404113 h 2888208"/>
              <a:gd name="connsiteX5" fmla="*/ 3801035 w 3801035"/>
              <a:gd name="connsiteY5" fmla="*/ 2780631 h 2888208"/>
              <a:gd name="connsiteX6" fmla="*/ 3801035 w 3801035"/>
              <a:gd name="connsiteY6" fmla="*/ 2780631 h 28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035" h="2888208">
                <a:moveTo>
                  <a:pt x="0" y="2888208"/>
                </a:moveTo>
                <a:cubicBezTo>
                  <a:pt x="71717" y="2841890"/>
                  <a:pt x="143435" y="2795572"/>
                  <a:pt x="215152" y="2655125"/>
                </a:cubicBezTo>
                <a:cubicBezTo>
                  <a:pt x="286869" y="2514678"/>
                  <a:pt x="325717" y="2487784"/>
                  <a:pt x="430305" y="2045525"/>
                </a:cubicBezTo>
                <a:cubicBezTo>
                  <a:pt x="534893" y="1603266"/>
                  <a:pt x="543858" y="-58193"/>
                  <a:pt x="842682" y="1572"/>
                </a:cubicBezTo>
                <a:cubicBezTo>
                  <a:pt x="1141506" y="61337"/>
                  <a:pt x="1730188" y="1940937"/>
                  <a:pt x="2223247" y="2404113"/>
                </a:cubicBezTo>
                <a:cubicBezTo>
                  <a:pt x="2716306" y="2867289"/>
                  <a:pt x="3801035" y="2780631"/>
                  <a:pt x="3801035" y="2780631"/>
                </a:cubicBezTo>
                <a:lnTo>
                  <a:pt x="3801035" y="2780631"/>
                </a:lnTo>
              </a:path>
            </a:pathLst>
          </a:custGeom>
          <a:solidFill>
            <a:schemeClr val="tx1">
              <a:alpha val="35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" name="Conexão recta 1"/>
          <p:cNvCxnSpPr/>
          <p:nvPr/>
        </p:nvCxnSpPr>
        <p:spPr>
          <a:xfrm>
            <a:off x="705925" y="332656"/>
            <a:ext cx="0" cy="3024336"/>
          </a:xfrm>
          <a:prstGeom prst="line">
            <a:avLst/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 rot="16200000">
            <a:off x="-664182" y="1692046"/>
            <a:ext cx="23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Número de partículas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3637" y="3347700"/>
            <a:ext cx="125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velocidade </a:t>
            </a:r>
          </a:p>
        </p:txBody>
      </p:sp>
      <p:cxnSp>
        <p:nvCxnSpPr>
          <p:cNvPr id="6" name="Conexão recta 5"/>
          <p:cNvCxnSpPr/>
          <p:nvPr/>
        </p:nvCxnSpPr>
        <p:spPr>
          <a:xfrm>
            <a:off x="705925" y="3356992"/>
            <a:ext cx="3888432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cta 6"/>
          <p:cNvCxnSpPr/>
          <p:nvPr/>
        </p:nvCxnSpPr>
        <p:spPr>
          <a:xfrm>
            <a:off x="1960052" y="825190"/>
            <a:ext cx="28310" cy="327600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14842" y="3430741"/>
            <a:ext cx="1415156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Velocidade média </a:t>
            </a:r>
          </a:p>
        </p:txBody>
      </p:sp>
      <p:cxnSp>
        <p:nvCxnSpPr>
          <p:cNvPr id="10" name="Conexão recta 9"/>
          <p:cNvCxnSpPr/>
          <p:nvPr/>
        </p:nvCxnSpPr>
        <p:spPr>
          <a:xfrm>
            <a:off x="2915816" y="2722059"/>
            <a:ext cx="0" cy="953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3419872" y="3052047"/>
            <a:ext cx="0" cy="6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671073" y="3573016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073" y="3573016"/>
                <a:ext cx="46237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235380" y="358843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380" y="3588434"/>
                <a:ext cx="4676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123728" y="0"/>
            <a:ext cx="613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O  que faríamos se quiséssemos saber quantas partículas estavam presentes numa dada região da distribuição?</a:t>
            </a:r>
          </a:p>
        </p:txBody>
      </p:sp>
      <p:sp>
        <p:nvSpPr>
          <p:cNvPr id="16" name="Forma livre 15"/>
          <p:cNvSpPr/>
          <p:nvPr/>
        </p:nvSpPr>
        <p:spPr>
          <a:xfrm>
            <a:off x="2911167" y="2742981"/>
            <a:ext cx="504000" cy="612000"/>
          </a:xfrm>
          <a:custGeom>
            <a:avLst/>
            <a:gdLst>
              <a:gd name="connsiteX0" fmla="*/ 153 w 478080"/>
              <a:gd name="connsiteY0" fmla="*/ 4321 h 585188"/>
              <a:gd name="connsiteX1" fmla="*/ 8354 w 478080"/>
              <a:gd name="connsiteY1" fmla="*/ 115033 h 585188"/>
              <a:gd name="connsiteX2" fmla="*/ 12455 w 478080"/>
              <a:gd name="connsiteY2" fmla="*/ 242147 h 585188"/>
              <a:gd name="connsiteX3" fmla="*/ 16555 w 478080"/>
              <a:gd name="connsiteY3" fmla="*/ 430768 h 585188"/>
              <a:gd name="connsiteX4" fmla="*/ 24756 w 478080"/>
              <a:gd name="connsiteY4" fmla="*/ 463571 h 585188"/>
              <a:gd name="connsiteX5" fmla="*/ 20655 w 478080"/>
              <a:gd name="connsiteY5" fmla="*/ 500476 h 585188"/>
              <a:gd name="connsiteX6" fmla="*/ 16555 w 478080"/>
              <a:gd name="connsiteY6" fmla="*/ 525078 h 585188"/>
              <a:gd name="connsiteX7" fmla="*/ 8354 w 478080"/>
              <a:gd name="connsiteY7" fmla="*/ 574284 h 585188"/>
              <a:gd name="connsiteX8" fmla="*/ 82162 w 478080"/>
              <a:gd name="connsiteY8" fmla="*/ 578384 h 585188"/>
              <a:gd name="connsiteX9" fmla="*/ 102664 w 478080"/>
              <a:gd name="connsiteY9" fmla="*/ 574284 h 585188"/>
              <a:gd name="connsiteX10" fmla="*/ 184673 w 478080"/>
              <a:gd name="connsiteY10" fmla="*/ 570183 h 585188"/>
              <a:gd name="connsiteX11" fmla="*/ 221577 w 478080"/>
              <a:gd name="connsiteY11" fmla="*/ 570183 h 585188"/>
              <a:gd name="connsiteX12" fmla="*/ 242080 w 478080"/>
              <a:gd name="connsiteY12" fmla="*/ 574284 h 585188"/>
              <a:gd name="connsiteX13" fmla="*/ 471705 w 478080"/>
              <a:gd name="connsiteY13" fmla="*/ 443069 h 585188"/>
              <a:gd name="connsiteX14" fmla="*/ 467604 w 478080"/>
              <a:gd name="connsiteY14" fmla="*/ 410266 h 585188"/>
              <a:gd name="connsiteX15" fmla="*/ 471705 w 478080"/>
              <a:gd name="connsiteY15" fmla="*/ 311855 h 585188"/>
              <a:gd name="connsiteX16" fmla="*/ 463504 w 478080"/>
              <a:gd name="connsiteY16" fmla="*/ 295453 h 585188"/>
              <a:gd name="connsiteX17" fmla="*/ 438901 w 478080"/>
              <a:gd name="connsiteY17" fmla="*/ 287252 h 585188"/>
              <a:gd name="connsiteX18" fmla="*/ 406098 w 478080"/>
              <a:gd name="connsiteY18" fmla="*/ 279051 h 585188"/>
              <a:gd name="connsiteX19" fmla="*/ 393796 w 478080"/>
              <a:gd name="connsiteY19" fmla="*/ 274951 h 585188"/>
              <a:gd name="connsiteX20" fmla="*/ 385595 w 478080"/>
              <a:gd name="connsiteY20" fmla="*/ 262649 h 585188"/>
              <a:gd name="connsiteX21" fmla="*/ 373294 w 478080"/>
              <a:gd name="connsiteY21" fmla="*/ 254449 h 585188"/>
              <a:gd name="connsiteX22" fmla="*/ 315888 w 478080"/>
              <a:gd name="connsiteY22" fmla="*/ 246248 h 585188"/>
              <a:gd name="connsiteX23" fmla="*/ 303586 w 478080"/>
              <a:gd name="connsiteY23" fmla="*/ 238047 h 585188"/>
              <a:gd name="connsiteX24" fmla="*/ 295385 w 478080"/>
              <a:gd name="connsiteY24" fmla="*/ 225745 h 585188"/>
              <a:gd name="connsiteX25" fmla="*/ 270783 w 478080"/>
              <a:gd name="connsiteY25" fmla="*/ 209344 h 585188"/>
              <a:gd name="connsiteX26" fmla="*/ 258481 w 478080"/>
              <a:gd name="connsiteY26" fmla="*/ 201143 h 585188"/>
              <a:gd name="connsiteX27" fmla="*/ 225678 w 478080"/>
              <a:gd name="connsiteY27" fmla="*/ 192942 h 585188"/>
              <a:gd name="connsiteX28" fmla="*/ 201075 w 478080"/>
              <a:gd name="connsiteY28" fmla="*/ 172440 h 585188"/>
              <a:gd name="connsiteX29" fmla="*/ 180573 w 478080"/>
              <a:gd name="connsiteY29" fmla="*/ 143736 h 585188"/>
              <a:gd name="connsiteX30" fmla="*/ 164171 w 478080"/>
              <a:gd name="connsiteY30" fmla="*/ 139636 h 585188"/>
              <a:gd name="connsiteX31" fmla="*/ 151870 w 478080"/>
              <a:gd name="connsiteY31" fmla="*/ 131435 h 585188"/>
              <a:gd name="connsiteX32" fmla="*/ 127267 w 478080"/>
              <a:gd name="connsiteY32" fmla="*/ 110933 h 585188"/>
              <a:gd name="connsiteX33" fmla="*/ 119066 w 478080"/>
              <a:gd name="connsiteY33" fmla="*/ 98632 h 585188"/>
              <a:gd name="connsiteX34" fmla="*/ 82162 w 478080"/>
              <a:gd name="connsiteY34" fmla="*/ 78129 h 585188"/>
              <a:gd name="connsiteX35" fmla="*/ 69861 w 478080"/>
              <a:gd name="connsiteY35" fmla="*/ 69928 h 585188"/>
              <a:gd name="connsiteX36" fmla="*/ 49359 w 478080"/>
              <a:gd name="connsiteY36" fmla="*/ 53527 h 585188"/>
              <a:gd name="connsiteX37" fmla="*/ 41158 w 478080"/>
              <a:gd name="connsiteY37" fmla="*/ 41225 h 585188"/>
              <a:gd name="connsiteX38" fmla="*/ 16555 w 478080"/>
              <a:gd name="connsiteY38" fmla="*/ 28924 h 585188"/>
              <a:gd name="connsiteX39" fmla="*/ 153 w 478080"/>
              <a:gd name="connsiteY39" fmla="*/ 4321 h 58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78080" h="585188">
                <a:moveTo>
                  <a:pt x="153" y="4321"/>
                </a:moveTo>
                <a:cubicBezTo>
                  <a:pt x="-1214" y="18673"/>
                  <a:pt x="6936" y="82420"/>
                  <a:pt x="8354" y="115033"/>
                </a:cubicBezTo>
                <a:cubicBezTo>
                  <a:pt x="10195" y="157386"/>
                  <a:pt x="11354" y="199768"/>
                  <a:pt x="12455" y="242147"/>
                </a:cubicBezTo>
                <a:cubicBezTo>
                  <a:pt x="14088" y="305014"/>
                  <a:pt x="13067" y="367976"/>
                  <a:pt x="16555" y="430768"/>
                </a:cubicBezTo>
                <a:cubicBezTo>
                  <a:pt x="17180" y="442022"/>
                  <a:pt x="24756" y="463571"/>
                  <a:pt x="24756" y="463571"/>
                </a:cubicBezTo>
                <a:cubicBezTo>
                  <a:pt x="23389" y="475873"/>
                  <a:pt x="22291" y="488207"/>
                  <a:pt x="20655" y="500476"/>
                </a:cubicBezTo>
                <a:cubicBezTo>
                  <a:pt x="19556" y="508717"/>
                  <a:pt x="17654" y="516837"/>
                  <a:pt x="16555" y="525078"/>
                </a:cubicBezTo>
                <a:cubicBezTo>
                  <a:pt x="10452" y="570855"/>
                  <a:pt x="16902" y="548642"/>
                  <a:pt x="8354" y="574284"/>
                </a:cubicBezTo>
                <a:cubicBezTo>
                  <a:pt x="32957" y="575651"/>
                  <a:pt x="57521" y="578384"/>
                  <a:pt x="82162" y="578384"/>
                </a:cubicBezTo>
                <a:cubicBezTo>
                  <a:pt x="89131" y="578384"/>
                  <a:pt x="95717" y="574840"/>
                  <a:pt x="102664" y="574284"/>
                </a:cubicBezTo>
                <a:cubicBezTo>
                  <a:pt x="129947" y="572101"/>
                  <a:pt x="157337" y="571550"/>
                  <a:pt x="184673" y="570183"/>
                </a:cubicBezTo>
                <a:cubicBezTo>
                  <a:pt x="228032" y="555730"/>
                  <a:pt x="194056" y="559862"/>
                  <a:pt x="221577" y="570183"/>
                </a:cubicBezTo>
                <a:cubicBezTo>
                  <a:pt x="228103" y="572630"/>
                  <a:pt x="235246" y="572917"/>
                  <a:pt x="242080" y="574284"/>
                </a:cubicBezTo>
                <a:cubicBezTo>
                  <a:pt x="511029" y="569565"/>
                  <a:pt x="482214" y="647994"/>
                  <a:pt x="471705" y="443069"/>
                </a:cubicBezTo>
                <a:cubicBezTo>
                  <a:pt x="471141" y="432064"/>
                  <a:pt x="468971" y="421200"/>
                  <a:pt x="467604" y="410266"/>
                </a:cubicBezTo>
                <a:cubicBezTo>
                  <a:pt x="468971" y="377462"/>
                  <a:pt x="472877" y="344666"/>
                  <a:pt x="471705" y="311855"/>
                </a:cubicBezTo>
                <a:cubicBezTo>
                  <a:pt x="471487" y="305746"/>
                  <a:pt x="468394" y="299121"/>
                  <a:pt x="463504" y="295453"/>
                </a:cubicBezTo>
                <a:cubicBezTo>
                  <a:pt x="456588" y="290266"/>
                  <a:pt x="447102" y="289986"/>
                  <a:pt x="438901" y="287252"/>
                </a:cubicBezTo>
                <a:cubicBezTo>
                  <a:pt x="410791" y="277882"/>
                  <a:pt x="445669" y="288944"/>
                  <a:pt x="406098" y="279051"/>
                </a:cubicBezTo>
                <a:cubicBezTo>
                  <a:pt x="401905" y="278003"/>
                  <a:pt x="397897" y="276318"/>
                  <a:pt x="393796" y="274951"/>
                </a:cubicBezTo>
                <a:cubicBezTo>
                  <a:pt x="391062" y="270850"/>
                  <a:pt x="389080" y="266134"/>
                  <a:pt x="385595" y="262649"/>
                </a:cubicBezTo>
                <a:cubicBezTo>
                  <a:pt x="382110" y="259164"/>
                  <a:pt x="377702" y="256653"/>
                  <a:pt x="373294" y="254449"/>
                </a:cubicBezTo>
                <a:cubicBezTo>
                  <a:pt x="357514" y="246559"/>
                  <a:pt x="327425" y="247297"/>
                  <a:pt x="315888" y="246248"/>
                </a:cubicBezTo>
                <a:cubicBezTo>
                  <a:pt x="311787" y="243514"/>
                  <a:pt x="307071" y="241532"/>
                  <a:pt x="303586" y="238047"/>
                </a:cubicBezTo>
                <a:cubicBezTo>
                  <a:pt x="300101" y="234562"/>
                  <a:pt x="299094" y="228990"/>
                  <a:pt x="295385" y="225745"/>
                </a:cubicBezTo>
                <a:cubicBezTo>
                  <a:pt x="287968" y="219255"/>
                  <a:pt x="278984" y="214811"/>
                  <a:pt x="270783" y="209344"/>
                </a:cubicBezTo>
                <a:cubicBezTo>
                  <a:pt x="266682" y="206610"/>
                  <a:pt x="263314" y="202110"/>
                  <a:pt x="258481" y="201143"/>
                </a:cubicBezTo>
                <a:cubicBezTo>
                  <a:pt x="233741" y="196194"/>
                  <a:pt x="244591" y="199246"/>
                  <a:pt x="225678" y="192942"/>
                </a:cubicBezTo>
                <a:cubicBezTo>
                  <a:pt x="213582" y="184879"/>
                  <a:pt x="210941" y="184279"/>
                  <a:pt x="201075" y="172440"/>
                </a:cubicBezTo>
                <a:cubicBezTo>
                  <a:pt x="195700" y="165990"/>
                  <a:pt x="186655" y="148080"/>
                  <a:pt x="180573" y="143736"/>
                </a:cubicBezTo>
                <a:cubicBezTo>
                  <a:pt x="175987" y="140460"/>
                  <a:pt x="169638" y="141003"/>
                  <a:pt x="164171" y="139636"/>
                </a:cubicBezTo>
                <a:cubicBezTo>
                  <a:pt x="160071" y="136902"/>
                  <a:pt x="155656" y="134590"/>
                  <a:pt x="151870" y="131435"/>
                </a:cubicBezTo>
                <a:cubicBezTo>
                  <a:pt x="120298" y="105125"/>
                  <a:pt x="157808" y="131294"/>
                  <a:pt x="127267" y="110933"/>
                </a:cubicBezTo>
                <a:cubicBezTo>
                  <a:pt x="124533" y="106833"/>
                  <a:pt x="122775" y="101877"/>
                  <a:pt x="119066" y="98632"/>
                </a:cubicBezTo>
                <a:cubicBezTo>
                  <a:pt x="84589" y="68465"/>
                  <a:pt x="106566" y="90332"/>
                  <a:pt x="82162" y="78129"/>
                </a:cubicBezTo>
                <a:cubicBezTo>
                  <a:pt x="77754" y="75925"/>
                  <a:pt x="73961" y="72662"/>
                  <a:pt x="69861" y="69928"/>
                </a:cubicBezTo>
                <a:cubicBezTo>
                  <a:pt x="46356" y="34671"/>
                  <a:pt x="77655" y="76164"/>
                  <a:pt x="49359" y="53527"/>
                </a:cubicBezTo>
                <a:cubicBezTo>
                  <a:pt x="45511" y="50448"/>
                  <a:pt x="44643" y="44710"/>
                  <a:pt x="41158" y="41225"/>
                </a:cubicBezTo>
                <a:cubicBezTo>
                  <a:pt x="33209" y="33276"/>
                  <a:pt x="26560" y="32259"/>
                  <a:pt x="16555" y="28924"/>
                </a:cubicBezTo>
                <a:cubicBezTo>
                  <a:pt x="11844" y="14789"/>
                  <a:pt x="1520" y="-10031"/>
                  <a:pt x="153" y="432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481634" y="537087"/>
                <a:ext cx="1757597" cy="936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PT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PT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𝑑𝑣</m:t>
                      </m:r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634" y="537087"/>
                <a:ext cx="1757597" cy="9361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126513" y="556086"/>
                <a:ext cx="1724831" cy="89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𝑑𝑣</m:t>
                      </m:r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513" y="556086"/>
                <a:ext cx="1724831" cy="8914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5868144" y="593322"/>
                <a:ext cx="3184398" cy="89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𝑑𝑣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𝑀𝐷</m:t>
                          </m:r>
                        </m:sub>
                      </m:sSub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93322"/>
                <a:ext cx="3184398" cy="8914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5240764" y="2636912"/>
                <a:ext cx="2984087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𝑣𝑓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64" y="2636912"/>
                <a:ext cx="2984087" cy="5123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5132208" y="3305095"/>
                <a:ext cx="3517501" cy="89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𝑑𝑣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𝑀𝐷</m:t>
                          </m:r>
                        </m:sub>
                      </m:sSub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208" y="3305095"/>
                <a:ext cx="3517501" cy="89146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orma livre 24"/>
          <p:cNvSpPr/>
          <p:nvPr/>
        </p:nvSpPr>
        <p:spPr>
          <a:xfrm>
            <a:off x="5527470" y="1438249"/>
            <a:ext cx="2105703" cy="1270671"/>
          </a:xfrm>
          <a:custGeom>
            <a:avLst/>
            <a:gdLst>
              <a:gd name="connsiteX0" fmla="*/ 273824 w 2138848"/>
              <a:gd name="connsiteY0" fmla="*/ 1559859 h 1828800"/>
              <a:gd name="connsiteX1" fmla="*/ 220036 w 2138848"/>
              <a:gd name="connsiteY1" fmla="*/ 1398494 h 1828800"/>
              <a:gd name="connsiteX2" fmla="*/ 94530 w 2138848"/>
              <a:gd name="connsiteY2" fmla="*/ 1201271 h 1828800"/>
              <a:gd name="connsiteX3" fmla="*/ 76600 w 2138848"/>
              <a:gd name="connsiteY3" fmla="*/ 1129553 h 1828800"/>
              <a:gd name="connsiteX4" fmla="*/ 40742 w 2138848"/>
              <a:gd name="connsiteY4" fmla="*/ 1075765 h 1828800"/>
              <a:gd name="connsiteX5" fmla="*/ 22812 w 2138848"/>
              <a:gd name="connsiteY5" fmla="*/ 1021977 h 1828800"/>
              <a:gd name="connsiteX6" fmla="*/ 22812 w 2138848"/>
              <a:gd name="connsiteY6" fmla="*/ 609600 h 1828800"/>
              <a:gd name="connsiteX7" fmla="*/ 58671 w 2138848"/>
              <a:gd name="connsiteY7" fmla="*/ 555812 h 1828800"/>
              <a:gd name="connsiteX8" fmla="*/ 148318 w 2138848"/>
              <a:gd name="connsiteY8" fmla="*/ 430306 h 1828800"/>
              <a:gd name="connsiteX9" fmla="*/ 220036 w 2138848"/>
              <a:gd name="connsiteY9" fmla="*/ 322730 h 1828800"/>
              <a:gd name="connsiteX10" fmla="*/ 345542 w 2138848"/>
              <a:gd name="connsiteY10" fmla="*/ 215153 h 1828800"/>
              <a:gd name="connsiteX11" fmla="*/ 435189 w 2138848"/>
              <a:gd name="connsiteY11" fmla="*/ 125506 h 1828800"/>
              <a:gd name="connsiteX12" fmla="*/ 471048 w 2138848"/>
              <a:gd name="connsiteY12" fmla="*/ 71718 h 1828800"/>
              <a:gd name="connsiteX13" fmla="*/ 560695 w 2138848"/>
              <a:gd name="connsiteY13" fmla="*/ 35859 h 1828800"/>
              <a:gd name="connsiteX14" fmla="*/ 614483 w 2138848"/>
              <a:gd name="connsiteY14" fmla="*/ 0 h 1828800"/>
              <a:gd name="connsiteX15" fmla="*/ 973071 w 2138848"/>
              <a:gd name="connsiteY15" fmla="*/ 17930 h 1828800"/>
              <a:gd name="connsiteX16" fmla="*/ 1134436 w 2138848"/>
              <a:gd name="connsiteY16" fmla="*/ 89647 h 1828800"/>
              <a:gd name="connsiteX17" fmla="*/ 1923330 w 2138848"/>
              <a:gd name="connsiteY17" fmla="*/ 107577 h 1828800"/>
              <a:gd name="connsiteX18" fmla="*/ 2012977 w 2138848"/>
              <a:gd name="connsiteY18" fmla="*/ 215153 h 1828800"/>
              <a:gd name="connsiteX19" fmla="*/ 2120553 w 2138848"/>
              <a:gd name="connsiteY19" fmla="*/ 304800 h 1828800"/>
              <a:gd name="connsiteX20" fmla="*/ 2138483 w 2138848"/>
              <a:gd name="connsiteY20" fmla="*/ 358589 h 1828800"/>
              <a:gd name="connsiteX21" fmla="*/ 2030906 w 2138848"/>
              <a:gd name="connsiteY21" fmla="*/ 609600 h 1828800"/>
              <a:gd name="connsiteX22" fmla="*/ 1959189 w 2138848"/>
              <a:gd name="connsiteY22" fmla="*/ 717177 h 1828800"/>
              <a:gd name="connsiteX23" fmla="*/ 1905400 w 2138848"/>
              <a:gd name="connsiteY23" fmla="*/ 1147483 h 1828800"/>
              <a:gd name="connsiteX24" fmla="*/ 1851612 w 2138848"/>
              <a:gd name="connsiteY24" fmla="*/ 1326777 h 1828800"/>
              <a:gd name="connsiteX25" fmla="*/ 1833683 w 2138848"/>
              <a:gd name="connsiteY25" fmla="*/ 1398494 h 1828800"/>
              <a:gd name="connsiteX26" fmla="*/ 1726106 w 2138848"/>
              <a:gd name="connsiteY26" fmla="*/ 1506071 h 1828800"/>
              <a:gd name="connsiteX27" fmla="*/ 1690248 w 2138848"/>
              <a:gd name="connsiteY27" fmla="*/ 1559859 h 1828800"/>
              <a:gd name="connsiteX28" fmla="*/ 1636459 w 2138848"/>
              <a:gd name="connsiteY28" fmla="*/ 1595718 h 1828800"/>
              <a:gd name="connsiteX29" fmla="*/ 1582671 w 2138848"/>
              <a:gd name="connsiteY29" fmla="*/ 1703294 h 1828800"/>
              <a:gd name="connsiteX30" fmla="*/ 1421306 w 2138848"/>
              <a:gd name="connsiteY30" fmla="*/ 1792941 h 1828800"/>
              <a:gd name="connsiteX31" fmla="*/ 1224083 w 2138848"/>
              <a:gd name="connsiteY31" fmla="*/ 1828800 h 1828800"/>
              <a:gd name="connsiteX32" fmla="*/ 560695 w 2138848"/>
              <a:gd name="connsiteY32" fmla="*/ 1810871 h 1828800"/>
              <a:gd name="connsiteX33" fmla="*/ 488977 w 2138848"/>
              <a:gd name="connsiteY33" fmla="*/ 1721224 h 1828800"/>
              <a:gd name="connsiteX34" fmla="*/ 363471 w 2138848"/>
              <a:gd name="connsiteY34" fmla="*/ 1631577 h 1828800"/>
              <a:gd name="connsiteX35" fmla="*/ 273824 w 2138848"/>
              <a:gd name="connsiteY35" fmla="*/ 1559859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38848" h="1828800">
                <a:moveTo>
                  <a:pt x="273824" y="1559859"/>
                </a:moveTo>
                <a:cubicBezTo>
                  <a:pt x="249918" y="1521012"/>
                  <a:pt x="254055" y="1443852"/>
                  <a:pt x="220036" y="1398494"/>
                </a:cubicBezTo>
                <a:cubicBezTo>
                  <a:pt x="174179" y="1337352"/>
                  <a:pt x="121768" y="1273905"/>
                  <a:pt x="94530" y="1201271"/>
                </a:cubicBezTo>
                <a:cubicBezTo>
                  <a:pt x="85878" y="1178198"/>
                  <a:pt x="86307" y="1152202"/>
                  <a:pt x="76600" y="1129553"/>
                </a:cubicBezTo>
                <a:cubicBezTo>
                  <a:pt x="68112" y="1109747"/>
                  <a:pt x="50379" y="1095038"/>
                  <a:pt x="40742" y="1075765"/>
                </a:cubicBezTo>
                <a:cubicBezTo>
                  <a:pt x="32290" y="1058861"/>
                  <a:pt x="28789" y="1039906"/>
                  <a:pt x="22812" y="1021977"/>
                </a:cubicBezTo>
                <a:cubicBezTo>
                  <a:pt x="-2090" y="847660"/>
                  <a:pt x="-12663" y="834276"/>
                  <a:pt x="22812" y="609600"/>
                </a:cubicBezTo>
                <a:cubicBezTo>
                  <a:pt x="26173" y="588315"/>
                  <a:pt x="46718" y="573741"/>
                  <a:pt x="58671" y="555812"/>
                </a:cubicBezTo>
                <a:cubicBezTo>
                  <a:pt x="94085" y="449568"/>
                  <a:pt x="51083" y="551850"/>
                  <a:pt x="148318" y="430306"/>
                </a:cubicBezTo>
                <a:cubicBezTo>
                  <a:pt x="175240" y="396653"/>
                  <a:pt x="189562" y="353204"/>
                  <a:pt x="220036" y="322730"/>
                </a:cubicBezTo>
                <a:cubicBezTo>
                  <a:pt x="306990" y="235775"/>
                  <a:pt x="263623" y="269765"/>
                  <a:pt x="345542" y="215153"/>
                </a:cubicBezTo>
                <a:cubicBezTo>
                  <a:pt x="441160" y="71724"/>
                  <a:pt x="315663" y="245031"/>
                  <a:pt x="435189" y="125506"/>
                </a:cubicBezTo>
                <a:cubicBezTo>
                  <a:pt x="450426" y="110269"/>
                  <a:pt x="453513" y="84243"/>
                  <a:pt x="471048" y="71718"/>
                </a:cubicBezTo>
                <a:cubicBezTo>
                  <a:pt x="497237" y="53011"/>
                  <a:pt x="531909" y="50252"/>
                  <a:pt x="560695" y="35859"/>
                </a:cubicBezTo>
                <a:cubicBezTo>
                  <a:pt x="579968" y="26222"/>
                  <a:pt x="596554" y="11953"/>
                  <a:pt x="614483" y="0"/>
                </a:cubicBezTo>
                <a:cubicBezTo>
                  <a:pt x="734012" y="5977"/>
                  <a:pt x="855021" y="-1745"/>
                  <a:pt x="973071" y="17930"/>
                </a:cubicBezTo>
                <a:cubicBezTo>
                  <a:pt x="1367056" y="83595"/>
                  <a:pt x="711700" y="72392"/>
                  <a:pt x="1134436" y="89647"/>
                </a:cubicBezTo>
                <a:cubicBezTo>
                  <a:pt x="1397250" y="100374"/>
                  <a:pt x="1660365" y="101600"/>
                  <a:pt x="1923330" y="107577"/>
                </a:cubicBezTo>
                <a:cubicBezTo>
                  <a:pt x="2080472" y="264719"/>
                  <a:pt x="1888168" y="65382"/>
                  <a:pt x="2012977" y="215153"/>
                </a:cubicBezTo>
                <a:cubicBezTo>
                  <a:pt x="2056118" y="266922"/>
                  <a:pt x="2067665" y="269541"/>
                  <a:pt x="2120553" y="304800"/>
                </a:cubicBezTo>
                <a:cubicBezTo>
                  <a:pt x="2126530" y="322730"/>
                  <a:pt x="2141357" y="339909"/>
                  <a:pt x="2138483" y="358589"/>
                </a:cubicBezTo>
                <a:cubicBezTo>
                  <a:pt x="2111478" y="534124"/>
                  <a:pt x="2105194" y="503474"/>
                  <a:pt x="2030906" y="609600"/>
                </a:cubicBezTo>
                <a:cubicBezTo>
                  <a:pt x="2006191" y="644906"/>
                  <a:pt x="1959189" y="717177"/>
                  <a:pt x="1959189" y="717177"/>
                </a:cubicBezTo>
                <a:cubicBezTo>
                  <a:pt x="1890951" y="990127"/>
                  <a:pt x="1944176" y="740340"/>
                  <a:pt x="1905400" y="1147483"/>
                </a:cubicBezTo>
                <a:cubicBezTo>
                  <a:pt x="1895957" y="1246631"/>
                  <a:pt x="1883160" y="1232132"/>
                  <a:pt x="1851612" y="1326777"/>
                </a:cubicBezTo>
                <a:cubicBezTo>
                  <a:pt x="1843820" y="1350154"/>
                  <a:pt x="1847814" y="1378307"/>
                  <a:pt x="1833683" y="1398494"/>
                </a:cubicBezTo>
                <a:cubicBezTo>
                  <a:pt x="1804601" y="1440039"/>
                  <a:pt x="1754236" y="1463876"/>
                  <a:pt x="1726106" y="1506071"/>
                </a:cubicBezTo>
                <a:cubicBezTo>
                  <a:pt x="1714153" y="1524000"/>
                  <a:pt x="1705485" y="1544622"/>
                  <a:pt x="1690248" y="1559859"/>
                </a:cubicBezTo>
                <a:cubicBezTo>
                  <a:pt x="1675011" y="1575096"/>
                  <a:pt x="1654389" y="1583765"/>
                  <a:pt x="1636459" y="1595718"/>
                </a:cubicBezTo>
                <a:cubicBezTo>
                  <a:pt x="1623909" y="1633370"/>
                  <a:pt x="1615111" y="1675488"/>
                  <a:pt x="1582671" y="1703294"/>
                </a:cubicBezTo>
                <a:cubicBezTo>
                  <a:pt x="1568044" y="1715832"/>
                  <a:pt x="1449079" y="1783683"/>
                  <a:pt x="1421306" y="1792941"/>
                </a:cubicBezTo>
                <a:cubicBezTo>
                  <a:pt x="1396240" y="1801296"/>
                  <a:pt x="1242154" y="1825788"/>
                  <a:pt x="1224083" y="1828800"/>
                </a:cubicBezTo>
                <a:cubicBezTo>
                  <a:pt x="1002954" y="1822824"/>
                  <a:pt x="781286" y="1827415"/>
                  <a:pt x="560695" y="1810871"/>
                </a:cubicBezTo>
                <a:cubicBezTo>
                  <a:pt x="490345" y="1805595"/>
                  <a:pt x="514453" y="1759438"/>
                  <a:pt x="488977" y="1721224"/>
                </a:cubicBezTo>
                <a:cubicBezTo>
                  <a:pt x="448541" y="1660569"/>
                  <a:pt x="423872" y="1666092"/>
                  <a:pt x="363471" y="1631577"/>
                </a:cubicBezTo>
                <a:cubicBezTo>
                  <a:pt x="212037" y="1545043"/>
                  <a:pt x="297730" y="1598706"/>
                  <a:pt x="273824" y="1559859"/>
                </a:cubicBezTo>
                <a:close/>
              </a:path>
            </a:pathLst>
          </a:custGeom>
          <a:solidFill>
            <a:srgbClr val="FFFF00">
              <a:alpha val="4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Forma livre 25"/>
          <p:cNvSpPr/>
          <p:nvPr/>
        </p:nvSpPr>
        <p:spPr>
          <a:xfrm>
            <a:off x="7874960" y="1667724"/>
            <a:ext cx="687284" cy="535156"/>
          </a:xfrm>
          <a:custGeom>
            <a:avLst/>
            <a:gdLst>
              <a:gd name="connsiteX0" fmla="*/ 185445 w 687284"/>
              <a:gd name="connsiteY0" fmla="*/ 29497 h 535156"/>
              <a:gd name="connsiteX1" fmla="*/ 189659 w 687284"/>
              <a:gd name="connsiteY1" fmla="*/ 96918 h 535156"/>
              <a:gd name="connsiteX2" fmla="*/ 193873 w 687284"/>
              <a:gd name="connsiteY2" fmla="*/ 117987 h 535156"/>
              <a:gd name="connsiteX3" fmla="*/ 189659 w 687284"/>
              <a:gd name="connsiteY3" fmla="*/ 160125 h 535156"/>
              <a:gd name="connsiteX4" fmla="*/ 185445 w 687284"/>
              <a:gd name="connsiteY4" fmla="*/ 176981 h 535156"/>
              <a:gd name="connsiteX5" fmla="*/ 172804 w 687284"/>
              <a:gd name="connsiteY5" fmla="*/ 181194 h 535156"/>
              <a:gd name="connsiteX6" fmla="*/ 155948 w 687284"/>
              <a:gd name="connsiteY6" fmla="*/ 189622 h 535156"/>
              <a:gd name="connsiteX7" fmla="*/ 143307 w 687284"/>
              <a:gd name="connsiteY7" fmla="*/ 202264 h 535156"/>
              <a:gd name="connsiteX8" fmla="*/ 84313 w 687284"/>
              <a:gd name="connsiteY8" fmla="*/ 206477 h 535156"/>
              <a:gd name="connsiteX9" fmla="*/ 67458 w 687284"/>
              <a:gd name="connsiteY9" fmla="*/ 210691 h 535156"/>
              <a:gd name="connsiteX10" fmla="*/ 54816 w 687284"/>
              <a:gd name="connsiteY10" fmla="*/ 219119 h 535156"/>
              <a:gd name="connsiteX11" fmla="*/ 16892 w 687284"/>
              <a:gd name="connsiteY11" fmla="*/ 227546 h 535156"/>
              <a:gd name="connsiteX12" fmla="*/ 4251 w 687284"/>
              <a:gd name="connsiteY12" fmla="*/ 235974 h 535156"/>
              <a:gd name="connsiteX13" fmla="*/ 4251 w 687284"/>
              <a:gd name="connsiteY13" fmla="*/ 290754 h 535156"/>
              <a:gd name="connsiteX14" fmla="*/ 8464 w 687284"/>
              <a:gd name="connsiteY14" fmla="*/ 341320 h 535156"/>
              <a:gd name="connsiteX15" fmla="*/ 16892 w 687284"/>
              <a:gd name="connsiteY15" fmla="*/ 370817 h 535156"/>
              <a:gd name="connsiteX16" fmla="*/ 21106 w 687284"/>
              <a:gd name="connsiteY16" fmla="*/ 387672 h 535156"/>
              <a:gd name="connsiteX17" fmla="*/ 29533 w 687284"/>
              <a:gd name="connsiteY17" fmla="*/ 425596 h 535156"/>
              <a:gd name="connsiteX18" fmla="*/ 42175 w 687284"/>
              <a:gd name="connsiteY18" fmla="*/ 438238 h 535156"/>
              <a:gd name="connsiteX19" fmla="*/ 67458 w 687284"/>
              <a:gd name="connsiteY19" fmla="*/ 446665 h 535156"/>
              <a:gd name="connsiteX20" fmla="*/ 80099 w 687284"/>
              <a:gd name="connsiteY20" fmla="*/ 455093 h 535156"/>
              <a:gd name="connsiteX21" fmla="*/ 88527 w 687284"/>
              <a:gd name="connsiteY21" fmla="*/ 467734 h 535156"/>
              <a:gd name="connsiteX22" fmla="*/ 113810 w 687284"/>
              <a:gd name="connsiteY22" fmla="*/ 476162 h 535156"/>
              <a:gd name="connsiteX23" fmla="*/ 139093 w 687284"/>
              <a:gd name="connsiteY23" fmla="*/ 493017 h 535156"/>
              <a:gd name="connsiteX24" fmla="*/ 147521 w 687284"/>
              <a:gd name="connsiteY24" fmla="*/ 505659 h 535156"/>
              <a:gd name="connsiteX25" fmla="*/ 214942 w 687284"/>
              <a:gd name="connsiteY25" fmla="*/ 518300 h 535156"/>
              <a:gd name="connsiteX26" fmla="*/ 290791 w 687284"/>
              <a:gd name="connsiteY26" fmla="*/ 530942 h 535156"/>
              <a:gd name="connsiteX27" fmla="*/ 316074 w 687284"/>
              <a:gd name="connsiteY27" fmla="*/ 535156 h 535156"/>
              <a:gd name="connsiteX28" fmla="*/ 391922 w 687284"/>
              <a:gd name="connsiteY28" fmla="*/ 530942 h 535156"/>
              <a:gd name="connsiteX29" fmla="*/ 404564 w 687284"/>
              <a:gd name="connsiteY29" fmla="*/ 505659 h 535156"/>
              <a:gd name="connsiteX30" fmla="*/ 421419 w 687284"/>
              <a:gd name="connsiteY30" fmla="*/ 501445 h 535156"/>
              <a:gd name="connsiteX31" fmla="*/ 434061 w 687284"/>
              <a:gd name="connsiteY31" fmla="*/ 497231 h 535156"/>
              <a:gd name="connsiteX32" fmla="*/ 467771 w 687284"/>
              <a:gd name="connsiteY32" fmla="*/ 488804 h 535156"/>
              <a:gd name="connsiteX33" fmla="*/ 471985 w 687284"/>
              <a:gd name="connsiteY33" fmla="*/ 455093 h 535156"/>
              <a:gd name="connsiteX34" fmla="*/ 505696 w 687284"/>
              <a:gd name="connsiteY34" fmla="*/ 459307 h 535156"/>
              <a:gd name="connsiteX35" fmla="*/ 530979 w 687284"/>
              <a:gd name="connsiteY35" fmla="*/ 467734 h 535156"/>
              <a:gd name="connsiteX36" fmla="*/ 573117 w 687284"/>
              <a:gd name="connsiteY36" fmla="*/ 463521 h 535156"/>
              <a:gd name="connsiteX37" fmla="*/ 581545 w 687284"/>
              <a:gd name="connsiteY37" fmla="*/ 450879 h 535156"/>
              <a:gd name="connsiteX38" fmla="*/ 606827 w 687284"/>
              <a:gd name="connsiteY38" fmla="*/ 421382 h 535156"/>
              <a:gd name="connsiteX39" fmla="*/ 627897 w 687284"/>
              <a:gd name="connsiteY39" fmla="*/ 387672 h 535156"/>
              <a:gd name="connsiteX40" fmla="*/ 644752 w 687284"/>
              <a:gd name="connsiteY40" fmla="*/ 362389 h 535156"/>
              <a:gd name="connsiteX41" fmla="*/ 653180 w 687284"/>
              <a:gd name="connsiteY41" fmla="*/ 349747 h 535156"/>
              <a:gd name="connsiteX42" fmla="*/ 661607 w 687284"/>
              <a:gd name="connsiteY42" fmla="*/ 303395 h 535156"/>
              <a:gd name="connsiteX43" fmla="*/ 674249 w 687284"/>
              <a:gd name="connsiteY43" fmla="*/ 294968 h 535156"/>
              <a:gd name="connsiteX44" fmla="*/ 686890 w 687284"/>
              <a:gd name="connsiteY44" fmla="*/ 269685 h 535156"/>
              <a:gd name="connsiteX45" fmla="*/ 682676 w 687284"/>
              <a:gd name="connsiteY45" fmla="*/ 206477 h 535156"/>
              <a:gd name="connsiteX46" fmla="*/ 640538 w 687284"/>
              <a:gd name="connsiteY46" fmla="*/ 193836 h 535156"/>
              <a:gd name="connsiteX47" fmla="*/ 602614 w 687284"/>
              <a:gd name="connsiteY47" fmla="*/ 198050 h 535156"/>
              <a:gd name="connsiteX48" fmla="*/ 594186 w 687284"/>
              <a:gd name="connsiteY48" fmla="*/ 210691 h 535156"/>
              <a:gd name="connsiteX49" fmla="*/ 568903 w 687284"/>
              <a:gd name="connsiteY49" fmla="*/ 219119 h 535156"/>
              <a:gd name="connsiteX50" fmla="*/ 568903 w 687284"/>
              <a:gd name="connsiteY50" fmla="*/ 219119 h 535156"/>
              <a:gd name="connsiteX51" fmla="*/ 442488 w 687284"/>
              <a:gd name="connsiteY51" fmla="*/ 227546 h 535156"/>
              <a:gd name="connsiteX52" fmla="*/ 396136 w 687284"/>
              <a:gd name="connsiteY52" fmla="*/ 219119 h 535156"/>
              <a:gd name="connsiteX53" fmla="*/ 383495 w 687284"/>
              <a:gd name="connsiteY53" fmla="*/ 210691 h 535156"/>
              <a:gd name="connsiteX54" fmla="*/ 379281 w 687284"/>
              <a:gd name="connsiteY54" fmla="*/ 160125 h 535156"/>
              <a:gd name="connsiteX55" fmla="*/ 391922 w 687284"/>
              <a:gd name="connsiteY55" fmla="*/ 151698 h 535156"/>
              <a:gd name="connsiteX56" fmla="*/ 387709 w 687284"/>
              <a:gd name="connsiteY56" fmla="*/ 96918 h 535156"/>
              <a:gd name="connsiteX57" fmla="*/ 375067 w 687284"/>
              <a:gd name="connsiteY57" fmla="*/ 84276 h 535156"/>
              <a:gd name="connsiteX58" fmla="*/ 366639 w 687284"/>
              <a:gd name="connsiteY58" fmla="*/ 58993 h 535156"/>
              <a:gd name="connsiteX59" fmla="*/ 362426 w 687284"/>
              <a:gd name="connsiteY59" fmla="*/ 46352 h 535156"/>
              <a:gd name="connsiteX60" fmla="*/ 358212 w 687284"/>
              <a:gd name="connsiteY60" fmla="*/ 21069 h 535156"/>
              <a:gd name="connsiteX61" fmla="*/ 337143 w 687284"/>
              <a:gd name="connsiteY61" fmla="*/ 0 h 535156"/>
              <a:gd name="connsiteX62" fmla="*/ 286577 w 687284"/>
              <a:gd name="connsiteY62" fmla="*/ 8428 h 535156"/>
              <a:gd name="connsiteX63" fmla="*/ 261294 w 687284"/>
              <a:gd name="connsiteY63" fmla="*/ 16855 h 535156"/>
              <a:gd name="connsiteX64" fmla="*/ 177017 w 687284"/>
              <a:gd name="connsiteY64" fmla="*/ 21069 h 535156"/>
              <a:gd name="connsiteX65" fmla="*/ 164376 w 687284"/>
              <a:gd name="connsiteY65" fmla="*/ 25283 h 535156"/>
              <a:gd name="connsiteX66" fmla="*/ 185445 w 687284"/>
              <a:gd name="connsiteY66" fmla="*/ 29497 h 53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87284" h="535156">
                <a:moveTo>
                  <a:pt x="185445" y="29497"/>
                </a:moveTo>
                <a:cubicBezTo>
                  <a:pt x="189659" y="41436"/>
                  <a:pt x="187524" y="74502"/>
                  <a:pt x="189659" y="96918"/>
                </a:cubicBezTo>
                <a:cubicBezTo>
                  <a:pt x="190338" y="104048"/>
                  <a:pt x="193873" y="110825"/>
                  <a:pt x="193873" y="117987"/>
                </a:cubicBezTo>
                <a:cubicBezTo>
                  <a:pt x="193873" y="132103"/>
                  <a:pt x="191655" y="146151"/>
                  <a:pt x="189659" y="160125"/>
                </a:cubicBezTo>
                <a:cubicBezTo>
                  <a:pt x="188840" y="165858"/>
                  <a:pt x="189063" y="172459"/>
                  <a:pt x="185445" y="176981"/>
                </a:cubicBezTo>
                <a:cubicBezTo>
                  <a:pt x="182670" y="180449"/>
                  <a:pt x="176886" y="179444"/>
                  <a:pt x="172804" y="181194"/>
                </a:cubicBezTo>
                <a:cubicBezTo>
                  <a:pt x="167030" y="183668"/>
                  <a:pt x="161567" y="186813"/>
                  <a:pt x="155948" y="189622"/>
                </a:cubicBezTo>
                <a:cubicBezTo>
                  <a:pt x="151734" y="193836"/>
                  <a:pt x="149108" y="200899"/>
                  <a:pt x="143307" y="202264"/>
                </a:cubicBezTo>
                <a:cubicBezTo>
                  <a:pt x="124116" y="206779"/>
                  <a:pt x="103907" y="204300"/>
                  <a:pt x="84313" y="206477"/>
                </a:cubicBezTo>
                <a:cubicBezTo>
                  <a:pt x="78557" y="207116"/>
                  <a:pt x="73076" y="209286"/>
                  <a:pt x="67458" y="210691"/>
                </a:cubicBezTo>
                <a:cubicBezTo>
                  <a:pt x="63244" y="213500"/>
                  <a:pt x="59346" y="216854"/>
                  <a:pt x="54816" y="219119"/>
                </a:cubicBezTo>
                <a:cubicBezTo>
                  <a:pt x="44441" y="224307"/>
                  <a:pt x="26606" y="225927"/>
                  <a:pt x="16892" y="227546"/>
                </a:cubicBezTo>
                <a:cubicBezTo>
                  <a:pt x="12678" y="230355"/>
                  <a:pt x="7060" y="231760"/>
                  <a:pt x="4251" y="235974"/>
                </a:cubicBezTo>
                <a:cubicBezTo>
                  <a:pt x="-4845" y="249618"/>
                  <a:pt x="3344" y="281227"/>
                  <a:pt x="4251" y="290754"/>
                </a:cubicBezTo>
                <a:cubicBezTo>
                  <a:pt x="5854" y="307592"/>
                  <a:pt x="6366" y="324537"/>
                  <a:pt x="8464" y="341320"/>
                </a:cubicBezTo>
                <a:cubicBezTo>
                  <a:pt x="9927" y="353026"/>
                  <a:pt x="13783" y="359936"/>
                  <a:pt x="16892" y="370817"/>
                </a:cubicBezTo>
                <a:cubicBezTo>
                  <a:pt x="18483" y="376385"/>
                  <a:pt x="19970" y="381993"/>
                  <a:pt x="21106" y="387672"/>
                </a:cubicBezTo>
                <a:cubicBezTo>
                  <a:pt x="21760" y="390944"/>
                  <a:pt x="24849" y="418569"/>
                  <a:pt x="29533" y="425596"/>
                </a:cubicBezTo>
                <a:cubicBezTo>
                  <a:pt x="32839" y="430555"/>
                  <a:pt x="36965" y="435344"/>
                  <a:pt x="42175" y="438238"/>
                </a:cubicBezTo>
                <a:cubicBezTo>
                  <a:pt x="49941" y="442552"/>
                  <a:pt x="67458" y="446665"/>
                  <a:pt x="67458" y="446665"/>
                </a:cubicBezTo>
                <a:cubicBezTo>
                  <a:pt x="71672" y="449474"/>
                  <a:pt x="76518" y="451512"/>
                  <a:pt x="80099" y="455093"/>
                </a:cubicBezTo>
                <a:cubicBezTo>
                  <a:pt x="83680" y="458674"/>
                  <a:pt x="84232" y="465050"/>
                  <a:pt x="88527" y="467734"/>
                </a:cubicBezTo>
                <a:cubicBezTo>
                  <a:pt x="96060" y="472442"/>
                  <a:pt x="113810" y="476162"/>
                  <a:pt x="113810" y="476162"/>
                </a:cubicBezTo>
                <a:cubicBezTo>
                  <a:pt x="122238" y="481780"/>
                  <a:pt x="133475" y="484589"/>
                  <a:pt x="139093" y="493017"/>
                </a:cubicBezTo>
                <a:cubicBezTo>
                  <a:pt x="141902" y="497231"/>
                  <a:pt x="143226" y="502975"/>
                  <a:pt x="147521" y="505659"/>
                </a:cubicBezTo>
                <a:cubicBezTo>
                  <a:pt x="165653" y="516992"/>
                  <a:pt x="196607" y="515681"/>
                  <a:pt x="214942" y="518300"/>
                </a:cubicBezTo>
                <a:cubicBezTo>
                  <a:pt x="240316" y="521925"/>
                  <a:pt x="265508" y="526728"/>
                  <a:pt x="290791" y="530942"/>
                </a:cubicBezTo>
                <a:lnTo>
                  <a:pt x="316074" y="535156"/>
                </a:lnTo>
                <a:cubicBezTo>
                  <a:pt x="341357" y="533751"/>
                  <a:pt x="367092" y="535908"/>
                  <a:pt x="391922" y="530942"/>
                </a:cubicBezTo>
                <a:cubicBezTo>
                  <a:pt x="403528" y="528621"/>
                  <a:pt x="398122" y="510812"/>
                  <a:pt x="404564" y="505659"/>
                </a:cubicBezTo>
                <a:cubicBezTo>
                  <a:pt x="409086" y="502041"/>
                  <a:pt x="415851" y="503036"/>
                  <a:pt x="421419" y="501445"/>
                </a:cubicBezTo>
                <a:cubicBezTo>
                  <a:pt x="425690" y="500225"/>
                  <a:pt x="429752" y="498308"/>
                  <a:pt x="434061" y="497231"/>
                </a:cubicBezTo>
                <a:lnTo>
                  <a:pt x="467771" y="488804"/>
                </a:lnTo>
                <a:cubicBezTo>
                  <a:pt x="469176" y="477567"/>
                  <a:pt x="463046" y="462046"/>
                  <a:pt x="471985" y="455093"/>
                </a:cubicBezTo>
                <a:cubicBezTo>
                  <a:pt x="480924" y="448140"/>
                  <a:pt x="494623" y="456934"/>
                  <a:pt x="505696" y="459307"/>
                </a:cubicBezTo>
                <a:cubicBezTo>
                  <a:pt x="514382" y="461168"/>
                  <a:pt x="530979" y="467734"/>
                  <a:pt x="530979" y="467734"/>
                </a:cubicBezTo>
                <a:cubicBezTo>
                  <a:pt x="545025" y="466330"/>
                  <a:pt x="559725" y="467985"/>
                  <a:pt x="573117" y="463521"/>
                </a:cubicBezTo>
                <a:cubicBezTo>
                  <a:pt x="577922" y="461919"/>
                  <a:pt x="578303" y="454770"/>
                  <a:pt x="581545" y="450879"/>
                </a:cubicBezTo>
                <a:cubicBezTo>
                  <a:pt x="625545" y="398079"/>
                  <a:pt x="559505" y="484483"/>
                  <a:pt x="606827" y="421382"/>
                </a:cubicBezTo>
                <a:cubicBezTo>
                  <a:pt x="616857" y="391294"/>
                  <a:pt x="607863" y="401026"/>
                  <a:pt x="627897" y="387672"/>
                </a:cubicBezTo>
                <a:lnTo>
                  <a:pt x="644752" y="362389"/>
                </a:lnTo>
                <a:lnTo>
                  <a:pt x="653180" y="349747"/>
                </a:lnTo>
                <a:cubicBezTo>
                  <a:pt x="655989" y="334296"/>
                  <a:pt x="655970" y="318052"/>
                  <a:pt x="661607" y="303395"/>
                </a:cubicBezTo>
                <a:cubicBezTo>
                  <a:pt x="663425" y="298668"/>
                  <a:pt x="670668" y="298549"/>
                  <a:pt x="674249" y="294968"/>
                </a:cubicBezTo>
                <a:cubicBezTo>
                  <a:pt x="682416" y="286801"/>
                  <a:pt x="683463" y="279964"/>
                  <a:pt x="686890" y="269685"/>
                </a:cubicBezTo>
                <a:cubicBezTo>
                  <a:pt x="685485" y="248616"/>
                  <a:pt x="690716" y="226003"/>
                  <a:pt x="682676" y="206477"/>
                </a:cubicBezTo>
                <a:cubicBezTo>
                  <a:pt x="681499" y="203619"/>
                  <a:pt x="646714" y="195380"/>
                  <a:pt x="640538" y="193836"/>
                </a:cubicBezTo>
                <a:cubicBezTo>
                  <a:pt x="627897" y="195241"/>
                  <a:pt x="614567" y="193703"/>
                  <a:pt x="602614" y="198050"/>
                </a:cubicBezTo>
                <a:cubicBezTo>
                  <a:pt x="597855" y="199781"/>
                  <a:pt x="598481" y="208007"/>
                  <a:pt x="594186" y="210691"/>
                </a:cubicBezTo>
                <a:cubicBezTo>
                  <a:pt x="586653" y="215399"/>
                  <a:pt x="577331" y="216310"/>
                  <a:pt x="568903" y="219119"/>
                </a:cubicBezTo>
                <a:lnTo>
                  <a:pt x="568903" y="219119"/>
                </a:lnTo>
                <a:cubicBezTo>
                  <a:pt x="493103" y="225436"/>
                  <a:pt x="535225" y="222395"/>
                  <a:pt x="442488" y="227546"/>
                </a:cubicBezTo>
                <a:cubicBezTo>
                  <a:pt x="430867" y="226094"/>
                  <a:pt x="409128" y="225615"/>
                  <a:pt x="396136" y="219119"/>
                </a:cubicBezTo>
                <a:cubicBezTo>
                  <a:pt x="391606" y="216854"/>
                  <a:pt x="387709" y="213500"/>
                  <a:pt x="383495" y="210691"/>
                </a:cubicBezTo>
                <a:cubicBezTo>
                  <a:pt x="370806" y="191659"/>
                  <a:pt x="367488" y="192555"/>
                  <a:pt x="379281" y="160125"/>
                </a:cubicBezTo>
                <a:cubicBezTo>
                  <a:pt x="381012" y="155366"/>
                  <a:pt x="387708" y="154507"/>
                  <a:pt x="391922" y="151698"/>
                </a:cubicBezTo>
                <a:cubicBezTo>
                  <a:pt x="390518" y="133438"/>
                  <a:pt x="392151" y="114685"/>
                  <a:pt x="387709" y="96918"/>
                </a:cubicBezTo>
                <a:cubicBezTo>
                  <a:pt x="386264" y="91136"/>
                  <a:pt x="377961" y="89486"/>
                  <a:pt x="375067" y="84276"/>
                </a:cubicBezTo>
                <a:cubicBezTo>
                  <a:pt x="370753" y="76510"/>
                  <a:pt x="369448" y="67421"/>
                  <a:pt x="366639" y="58993"/>
                </a:cubicBezTo>
                <a:cubicBezTo>
                  <a:pt x="365234" y="54779"/>
                  <a:pt x="363156" y="50733"/>
                  <a:pt x="362426" y="46352"/>
                </a:cubicBezTo>
                <a:cubicBezTo>
                  <a:pt x="361021" y="37924"/>
                  <a:pt x="360914" y="29174"/>
                  <a:pt x="358212" y="21069"/>
                </a:cubicBezTo>
                <a:cubicBezTo>
                  <a:pt x="354199" y="9031"/>
                  <a:pt x="346773" y="6421"/>
                  <a:pt x="337143" y="0"/>
                </a:cubicBezTo>
                <a:cubicBezTo>
                  <a:pt x="320288" y="2809"/>
                  <a:pt x="303258" y="4721"/>
                  <a:pt x="286577" y="8428"/>
                </a:cubicBezTo>
                <a:cubicBezTo>
                  <a:pt x="277905" y="10355"/>
                  <a:pt x="270119" y="15837"/>
                  <a:pt x="261294" y="16855"/>
                </a:cubicBezTo>
                <a:cubicBezTo>
                  <a:pt x="233352" y="20079"/>
                  <a:pt x="205109" y="19664"/>
                  <a:pt x="177017" y="21069"/>
                </a:cubicBezTo>
                <a:cubicBezTo>
                  <a:pt x="172803" y="22474"/>
                  <a:pt x="167517" y="22142"/>
                  <a:pt x="164376" y="25283"/>
                </a:cubicBezTo>
                <a:cubicBezTo>
                  <a:pt x="161235" y="28424"/>
                  <a:pt x="181231" y="17558"/>
                  <a:pt x="185445" y="29497"/>
                </a:cubicBezTo>
                <a:close/>
              </a:path>
            </a:pathLst>
          </a:custGeom>
          <a:solidFill>
            <a:srgbClr val="FFFF00">
              <a:alpha val="3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-4909" y="4461532"/>
                <a:ext cx="3568797" cy="89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nary>
                        <m:nary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𝑑𝑣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𝑀𝐷</m:t>
                          </m:r>
                        </m:sub>
                      </m:sSub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09" y="4461532"/>
                <a:ext cx="3568797" cy="89146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-56587" y="5334051"/>
                <a:ext cx="3836499" cy="90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t-PT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𝑑𝑥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587" y="5334051"/>
                <a:ext cx="3836499" cy="90326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32"/>
              <p:cNvSpPr/>
              <p:nvPr/>
            </p:nvSpPr>
            <p:spPr>
              <a:xfrm>
                <a:off x="3964192" y="4524407"/>
                <a:ext cx="1514902" cy="881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3" name="Rec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192" y="4524407"/>
                <a:ext cx="1514902" cy="88165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33"/>
              <p:cNvSpPr/>
              <p:nvPr/>
            </p:nvSpPr>
            <p:spPr>
              <a:xfrm>
                <a:off x="5793920" y="4523638"/>
                <a:ext cx="1802416" cy="88242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𝑀𝐷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4" name="Rec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920" y="4523638"/>
                <a:ext cx="1802416" cy="88242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478686" y="1438249"/>
                <a:ext cx="5274713" cy="1159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𝑣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∗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𝑣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∗4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686" y="1438249"/>
                <a:ext cx="5274713" cy="115935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16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F11D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5" grpId="0"/>
      <p:bldP spid="16" grpId="0" animBg="1"/>
      <p:bldP spid="17" grpId="1"/>
      <p:bldP spid="18" grpId="0"/>
      <p:bldP spid="19" grpId="0"/>
      <p:bldP spid="23" grpId="0"/>
      <p:bldP spid="24" grpId="0"/>
      <p:bldP spid="25" grpId="0" animBg="1"/>
      <p:bldP spid="26" grpId="0" animBg="1"/>
      <p:bldP spid="31" grpId="0"/>
      <p:bldP spid="32" grpId="0"/>
      <p:bldP spid="33" grpId="0"/>
      <p:bldP spid="34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7864" y="41711"/>
            <a:ext cx="57961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i="1" dirty="0">
                <a:solidFill>
                  <a:schemeClr val="bg1"/>
                </a:solidFill>
              </a:rPr>
              <a:t>A Cinética química é  que estuda a velocidade  com que ocorrem de as reacções químicas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b="1" u="sng" dirty="0">
                <a:solidFill>
                  <a:srgbClr val="FFFF00"/>
                </a:solidFill>
              </a:rPr>
              <a:t>Cinética</a:t>
            </a:r>
            <a:r>
              <a:rPr lang="pt-PT" sz="2800" u="sng" dirty="0">
                <a:solidFill>
                  <a:schemeClr val="bg1"/>
                </a:solidFill>
              </a:rPr>
              <a:t> </a:t>
            </a:r>
            <a:r>
              <a:rPr lang="pt-PT" sz="2800" dirty="0">
                <a:solidFill>
                  <a:schemeClr val="bg1"/>
                </a:solidFill>
                <a:sym typeface="Wingdings" panose="05000000000000000000" pitchFamily="2" charset="2"/>
              </a:rPr>
              <a:t> M</a:t>
            </a:r>
            <a:r>
              <a:rPr lang="pt-PT" sz="2800" dirty="0">
                <a:solidFill>
                  <a:schemeClr val="bg1"/>
                </a:solidFill>
              </a:rPr>
              <a:t>ovimento  ou Mudança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b="1" u="sng" dirty="0">
                <a:solidFill>
                  <a:srgbClr val="FFFF00"/>
                </a:solidFill>
              </a:rPr>
              <a:t>Energia cinética </a:t>
            </a:r>
            <a:r>
              <a:rPr lang="pt-PT" sz="2800" dirty="0">
                <a:solidFill>
                  <a:schemeClr val="bg1"/>
                </a:solidFill>
              </a:rPr>
              <a:t>é  a energia associada ao movimento de um objecto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b="1" u="sng" dirty="0">
                <a:solidFill>
                  <a:srgbClr val="FFFF00"/>
                </a:solidFill>
              </a:rPr>
              <a:t>Em Química </a:t>
            </a:r>
            <a:r>
              <a:rPr lang="pt-PT" sz="2800" dirty="0">
                <a:solidFill>
                  <a:schemeClr val="bg1"/>
                </a:solidFill>
              </a:rPr>
              <a:t>- A palavra cinética refere-se à variação de concentração de um reagente ou de um produto com o tempo  (e.g. M/s)</a:t>
            </a:r>
          </a:p>
        </p:txBody>
      </p:sp>
      <p:pic>
        <p:nvPicPr>
          <p:cNvPr id="4098" name="Picture 2" descr="http://images.flatworldknowledge.com/averillfwk/averillfwk-fig18_x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8" y="74198"/>
            <a:ext cx="3111868" cy="306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extLst/>
        </p:spPr>
      </p:pic>
      <p:sp>
        <p:nvSpPr>
          <p:cNvPr id="4" name="AutoShape 6" descr="data:image/jpeg;base64,/9j/4AAQSkZJRgABAQAAAQABAAD/2wCEAAkGBwgHBgkIBwgKCgkFBQoFBQUFDQ8ICQUKFBEWFhQRExMYKCggGBolGxMTITEhJSkrLi4uFx8zODMsNygtLisBCgoKDQUFDgUFGjcZExkrKysrKys3LSsrKysrKysrKysrKys3KysrKysrKysrKysrKysrKysrKysrKysrKysrK//AABEIALcBEwMBEQACEQEDEQH/xAAXAAEBAQEAAAAAAAAAAAAAAAAABwUE/8QAIBABAAADCQAAAAAAAAAAAAAAAATR0wIFBhUXU1STov/EABkBAQACAwAAAAAAAAAAAAAAAAAGBwMEBf/EACARAQAABQQDAAAAAAAAAAAAAAACFlOi0gVSkdEBBBP/2gAMAwEAAhEDEQA/ALiAAAAAAAAAAAAAAAAAAAAAAAAAAAAAAAAAAAAAAAAAAAAAAAAAAAAAAAAAAAAAAAAAAAAAAAAAAAAAAAAAAAAAAAAAAAAAAAAAAAAAAAAAAAAAAAAAAAAAAAAAAAAAAAAAAAAAAAAAAAAAAAAAAAAAAAAAAAAAAAAAAAAAAAAAAAAAAAAAAAAAAAAAAAAAAAAAAAAAAAAAAAAAAAAAAAAAAAAAAAAAAAAAAAAAAAAAAAAAAAAAAAACaa2Ya4N79MPUSaVfd3Q8+cWH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mtmGuDe/TD1CVfd3Q8+cT7woCsBqAAAAAAAAAAAAAAAAAAAAAAAAAAAAAAAAAAAAAAAAAAAAAAAAAAAAAAAAAAAAAAAAAAAAAAAAAAAAAAAAAAAAAAAAAAAAAAAAAAAAAAAAAAAAAAAAAAAAAAAAAAAAAAAAAAAAAAAAAAAAAAAAAAAAAAAAAAAAAAAAAAAAAAAAAAAAAAAAAAAAAAAAAAAAAAAAAAAAAAAAAAAAAAAAAAAAAAAAAAAAAAAAAAAAAAAAAAAAAAAAAAAAN/LoTa9WpqZmzWK1sGK2ZZ0qldF2ZdCbXq1MmzWK1sGJLOlUrouzLoTa9Wpk2axWtgxJZ0qldF2ZdCbXq1MmzWK1sGJLOlUrouzLoTa9Wpk2axWtgxJZ0qldF2ZdCbXq1MmzWK1sGJLOlUrouzLoTa9Wpk2axWtgxJZ0qldF2ZdCbXq1MmzWK1sGJLOlUrouzLoTa9Wpk2axWtgxJZ0qldF2ZdCbXq1MmzWK1sGJLOlUrouzLoTa9Wpk2axWtgxJZ0qldF2ZdCbXq1MmzWK1sGJLOlUrouzLoTa9Wpk2axWtgxJZ0qldF2ZdCbXq1MmzWK1sGJLOlUrouzLoTa9Wpk2axWtgxJZ0qldF2ZdCbXq1MmzWK1sGJLOlUrouzLoTa9Wpk2axWtgxJZ0qldF2ZdCbXq1MmzWK1sGJLOlUrouzLoTa9Wpk2axWtgxJZ0qldF2ZdCbXq1MmzWK1sGJLOlUrouzLoTa9Wpk2axWtgxJZ0qldF2ZdCbXq1MmzWK1sGJLOlUrouzLoTa9Wpk2axWtgxJZ0qldF2ZdCbXq1MmzWK1sGJLOlUrouzLoTa9Wpk2axWtgxJZ0qldF2ZdCbXq1MmzWK1sGJLOlUrouzLoTa9Wpk2axWtgxJZ0qldF2ZdCbXq1MmzWK1sGJLOlUrouzLoTa9Wpk2axWtgxJZ0qldF2ZdCbXq1MmzWK1sGJLOlUrouzLoTa9Wpk2axWtgxJZ0qldF2ZdCbXq1MmzWK1sGJLOlUrouzLoTa9Wpk2axWtgxJZ0qldF2ZdCbXq1MmzWK1sGJLOlUrouzLoTa9Wpk2axWtgxJZ0qldF260dd4AAAAAAAAAAAAAAAAAAAAAAAAAAAAAAAAAAAAAAAAAAAAAAAAAAAAAAAAAAAAAAAAAAAAAAAAAAAAAAAAAAAAAAAAAAAAAAAAAAAAAAAAAAAAAAAAAAAAAAAAAAAAAAAAAAAAA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461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/>
          <p:cNvSpPr/>
          <p:nvPr/>
        </p:nvSpPr>
        <p:spPr>
          <a:xfrm>
            <a:off x="2040408" y="16488"/>
            <a:ext cx="2105703" cy="1270671"/>
          </a:xfrm>
          <a:custGeom>
            <a:avLst/>
            <a:gdLst>
              <a:gd name="connsiteX0" fmla="*/ 273824 w 2138848"/>
              <a:gd name="connsiteY0" fmla="*/ 1559859 h 1828800"/>
              <a:gd name="connsiteX1" fmla="*/ 220036 w 2138848"/>
              <a:gd name="connsiteY1" fmla="*/ 1398494 h 1828800"/>
              <a:gd name="connsiteX2" fmla="*/ 94530 w 2138848"/>
              <a:gd name="connsiteY2" fmla="*/ 1201271 h 1828800"/>
              <a:gd name="connsiteX3" fmla="*/ 76600 w 2138848"/>
              <a:gd name="connsiteY3" fmla="*/ 1129553 h 1828800"/>
              <a:gd name="connsiteX4" fmla="*/ 40742 w 2138848"/>
              <a:gd name="connsiteY4" fmla="*/ 1075765 h 1828800"/>
              <a:gd name="connsiteX5" fmla="*/ 22812 w 2138848"/>
              <a:gd name="connsiteY5" fmla="*/ 1021977 h 1828800"/>
              <a:gd name="connsiteX6" fmla="*/ 22812 w 2138848"/>
              <a:gd name="connsiteY6" fmla="*/ 609600 h 1828800"/>
              <a:gd name="connsiteX7" fmla="*/ 58671 w 2138848"/>
              <a:gd name="connsiteY7" fmla="*/ 555812 h 1828800"/>
              <a:gd name="connsiteX8" fmla="*/ 148318 w 2138848"/>
              <a:gd name="connsiteY8" fmla="*/ 430306 h 1828800"/>
              <a:gd name="connsiteX9" fmla="*/ 220036 w 2138848"/>
              <a:gd name="connsiteY9" fmla="*/ 322730 h 1828800"/>
              <a:gd name="connsiteX10" fmla="*/ 345542 w 2138848"/>
              <a:gd name="connsiteY10" fmla="*/ 215153 h 1828800"/>
              <a:gd name="connsiteX11" fmla="*/ 435189 w 2138848"/>
              <a:gd name="connsiteY11" fmla="*/ 125506 h 1828800"/>
              <a:gd name="connsiteX12" fmla="*/ 471048 w 2138848"/>
              <a:gd name="connsiteY12" fmla="*/ 71718 h 1828800"/>
              <a:gd name="connsiteX13" fmla="*/ 560695 w 2138848"/>
              <a:gd name="connsiteY13" fmla="*/ 35859 h 1828800"/>
              <a:gd name="connsiteX14" fmla="*/ 614483 w 2138848"/>
              <a:gd name="connsiteY14" fmla="*/ 0 h 1828800"/>
              <a:gd name="connsiteX15" fmla="*/ 973071 w 2138848"/>
              <a:gd name="connsiteY15" fmla="*/ 17930 h 1828800"/>
              <a:gd name="connsiteX16" fmla="*/ 1134436 w 2138848"/>
              <a:gd name="connsiteY16" fmla="*/ 89647 h 1828800"/>
              <a:gd name="connsiteX17" fmla="*/ 1923330 w 2138848"/>
              <a:gd name="connsiteY17" fmla="*/ 107577 h 1828800"/>
              <a:gd name="connsiteX18" fmla="*/ 2012977 w 2138848"/>
              <a:gd name="connsiteY18" fmla="*/ 215153 h 1828800"/>
              <a:gd name="connsiteX19" fmla="*/ 2120553 w 2138848"/>
              <a:gd name="connsiteY19" fmla="*/ 304800 h 1828800"/>
              <a:gd name="connsiteX20" fmla="*/ 2138483 w 2138848"/>
              <a:gd name="connsiteY20" fmla="*/ 358589 h 1828800"/>
              <a:gd name="connsiteX21" fmla="*/ 2030906 w 2138848"/>
              <a:gd name="connsiteY21" fmla="*/ 609600 h 1828800"/>
              <a:gd name="connsiteX22" fmla="*/ 1959189 w 2138848"/>
              <a:gd name="connsiteY22" fmla="*/ 717177 h 1828800"/>
              <a:gd name="connsiteX23" fmla="*/ 1905400 w 2138848"/>
              <a:gd name="connsiteY23" fmla="*/ 1147483 h 1828800"/>
              <a:gd name="connsiteX24" fmla="*/ 1851612 w 2138848"/>
              <a:gd name="connsiteY24" fmla="*/ 1326777 h 1828800"/>
              <a:gd name="connsiteX25" fmla="*/ 1833683 w 2138848"/>
              <a:gd name="connsiteY25" fmla="*/ 1398494 h 1828800"/>
              <a:gd name="connsiteX26" fmla="*/ 1726106 w 2138848"/>
              <a:gd name="connsiteY26" fmla="*/ 1506071 h 1828800"/>
              <a:gd name="connsiteX27" fmla="*/ 1690248 w 2138848"/>
              <a:gd name="connsiteY27" fmla="*/ 1559859 h 1828800"/>
              <a:gd name="connsiteX28" fmla="*/ 1636459 w 2138848"/>
              <a:gd name="connsiteY28" fmla="*/ 1595718 h 1828800"/>
              <a:gd name="connsiteX29" fmla="*/ 1582671 w 2138848"/>
              <a:gd name="connsiteY29" fmla="*/ 1703294 h 1828800"/>
              <a:gd name="connsiteX30" fmla="*/ 1421306 w 2138848"/>
              <a:gd name="connsiteY30" fmla="*/ 1792941 h 1828800"/>
              <a:gd name="connsiteX31" fmla="*/ 1224083 w 2138848"/>
              <a:gd name="connsiteY31" fmla="*/ 1828800 h 1828800"/>
              <a:gd name="connsiteX32" fmla="*/ 560695 w 2138848"/>
              <a:gd name="connsiteY32" fmla="*/ 1810871 h 1828800"/>
              <a:gd name="connsiteX33" fmla="*/ 488977 w 2138848"/>
              <a:gd name="connsiteY33" fmla="*/ 1721224 h 1828800"/>
              <a:gd name="connsiteX34" fmla="*/ 363471 w 2138848"/>
              <a:gd name="connsiteY34" fmla="*/ 1631577 h 1828800"/>
              <a:gd name="connsiteX35" fmla="*/ 273824 w 2138848"/>
              <a:gd name="connsiteY35" fmla="*/ 1559859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38848" h="1828800">
                <a:moveTo>
                  <a:pt x="273824" y="1559859"/>
                </a:moveTo>
                <a:cubicBezTo>
                  <a:pt x="249918" y="1521012"/>
                  <a:pt x="254055" y="1443852"/>
                  <a:pt x="220036" y="1398494"/>
                </a:cubicBezTo>
                <a:cubicBezTo>
                  <a:pt x="174179" y="1337352"/>
                  <a:pt x="121768" y="1273905"/>
                  <a:pt x="94530" y="1201271"/>
                </a:cubicBezTo>
                <a:cubicBezTo>
                  <a:pt x="85878" y="1178198"/>
                  <a:pt x="86307" y="1152202"/>
                  <a:pt x="76600" y="1129553"/>
                </a:cubicBezTo>
                <a:cubicBezTo>
                  <a:pt x="68112" y="1109747"/>
                  <a:pt x="50379" y="1095038"/>
                  <a:pt x="40742" y="1075765"/>
                </a:cubicBezTo>
                <a:cubicBezTo>
                  <a:pt x="32290" y="1058861"/>
                  <a:pt x="28789" y="1039906"/>
                  <a:pt x="22812" y="1021977"/>
                </a:cubicBezTo>
                <a:cubicBezTo>
                  <a:pt x="-2090" y="847660"/>
                  <a:pt x="-12663" y="834276"/>
                  <a:pt x="22812" y="609600"/>
                </a:cubicBezTo>
                <a:cubicBezTo>
                  <a:pt x="26173" y="588315"/>
                  <a:pt x="46718" y="573741"/>
                  <a:pt x="58671" y="555812"/>
                </a:cubicBezTo>
                <a:cubicBezTo>
                  <a:pt x="94085" y="449568"/>
                  <a:pt x="51083" y="551850"/>
                  <a:pt x="148318" y="430306"/>
                </a:cubicBezTo>
                <a:cubicBezTo>
                  <a:pt x="175240" y="396653"/>
                  <a:pt x="189562" y="353204"/>
                  <a:pt x="220036" y="322730"/>
                </a:cubicBezTo>
                <a:cubicBezTo>
                  <a:pt x="306990" y="235775"/>
                  <a:pt x="263623" y="269765"/>
                  <a:pt x="345542" y="215153"/>
                </a:cubicBezTo>
                <a:cubicBezTo>
                  <a:pt x="441160" y="71724"/>
                  <a:pt x="315663" y="245031"/>
                  <a:pt x="435189" y="125506"/>
                </a:cubicBezTo>
                <a:cubicBezTo>
                  <a:pt x="450426" y="110269"/>
                  <a:pt x="453513" y="84243"/>
                  <a:pt x="471048" y="71718"/>
                </a:cubicBezTo>
                <a:cubicBezTo>
                  <a:pt x="497237" y="53011"/>
                  <a:pt x="531909" y="50252"/>
                  <a:pt x="560695" y="35859"/>
                </a:cubicBezTo>
                <a:cubicBezTo>
                  <a:pt x="579968" y="26222"/>
                  <a:pt x="596554" y="11953"/>
                  <a:pt x="614483" y="0"/>
                </a:cubicBezTo>
                <a:cubicBezTo>
                  <a:pt x="734012" y="5977"/>
                  <a:pt x="855021" y="-1745"/>
                  <a:pt x="973071" y="17930"/>
                </a:cubicBezTo>
                <a:cubicBezTo>
                  <a:pt x="1367056" y="83595"/>
                  <a:pt x="711700" y="72392"/>
                  <a:pt x="1134436" y="89647"/>
                </a:cubicBezTo>
                <a:cubicBezTo>
                  <a:pt x="1397250" y="100374"/>
                  <a:pt x="1660365" y="101600"/>
                  <a:pt x="1923330" y="107577"/>
                </a:cubicBezTo>
                <a:cubicBezTo>
                  <a:pt x="2080472" y="264719"/>
                  <a:pt x="1888168" y="65382"/>
                  <a:pt x="2012977" y="215153"/>
                </a:cubicBezTo>
                <a:cubicBezTo>
                  <a:pt x="2056118" y="266922"/>
                  <a:pt x="2067665" y="269541"/>
                  <a:pt x="2120553" y="304800"/>
                </a:cubicBezTo>
                <a:cubicBezTo>
                  <a:pt x="2126530" y="322730"/>
                  <a:pt x="2141357" y="339909"/>
                  <a:pt x="2138483" y="358589"/>
                </a:cubicBezTo>
                <a:cubicBezTo>
                  <a:pt x="2111478" y="534124"/>
                  <a:pt x="2105194" y="503474"/>
                  <a:pt x="2030906" y="609600"/>
                </a:cubicBezTo>
                <a:cubicBezTo>
                  <a:pt x="2006191" y="644906"/>
                  <a:pt x="1959189" y="717177"/>
                  <a:pt x="1959189" y="717177"/>
                </a:cubicBezTo>
                <a:cubicBezTo>
                  <a:pt x="1890951" y="990127"/>
                  <a:pt x="1944176" y="740340"/>
                  <a:pt x="1905400" y="1147483"/>
                </a:cubicBezTo>
                <a:cubicBezTo>
                  <a:pt x="1895957" y="1246631"/>
                  <a:pt x="1883160" y="1232132"/>
                  <a:pt x="1851612" y="1326777"/>
                </a:cubicBezTo>
                <a:cubicBezTo>
                  <a:pt x="1843820" y="1350154"/>
                  <a:pt x="1847814" y="1378307"/>
                  <a:pt x="1833683" y="1398494"/>
                </a:cubicBezTo>
                <a:cubicBezTo>
                  <a:pt x="1804601" y="1440039"/>
                  <a:pt x="1754236" y="1463876"/>
                  <a:pt x="1726106" y="1506071"/>
                </a:cubicBezTo>
                <a:cubicBezTo>
                  <a:pt x="1714153" y="1524000"/>
                  <a:pt x="1705485" y="1544622"/>
                  <a:pt x="1690248" y="1559859"/>
                </a:cubicBezTo>
                <a:cubicBezTo>
                  <a:pt x="1675011" y="1575096"/>
                  <a:pt x="1654389" y="1583765"/>
                  <a:pt x="1636459" y="1595718"/>
                </a:cubicBezTo>
                <a:cubicBezTo>
                  <a:pt x="1623909" y="1633370"/>
                  <a:pt x="1615111" y="1675488"/>
                  <a:pt x="1582671" y="1703294"/>
                </a:cubicBezTo>
                <a:cubicBezTo>
                  <a:pt x="1568044" y="1715832"/>
                  <a:pt x="1449079" y="1783683"/>
                  <a:pt x="1421306" y="1792941"/>
                </a:cubicBezTo>
                <a:cubicBezTo>
                  <a:pt x="1396240" y="1801296"/>
                  <a:pt x="1242154" y="1825788"/>
                  <a:pt x="1224083" y="1828800"/>
                </a:cubicBezTo>
                <a:cubicBezTo>
                  <a:pt x="1002954" y="1822824"/>
                  <a:pt x="781286" y="1827415"/>
                  <a:pt x="560695" y="1810871"/>
                </a:cubicBezTo>
                <a:cubicBezTo>
                  <a:pt x="490345" y="1805595"/>
                  <a:pt x="514453" y="1759438"/>
                  <a:pt x="488977" y="1721224"/>
                </a:cubicBezTo>
                <a:cubicBezTo>
                  <a:pt x="448541" y="1660569"/>
                  <a:pt x="423872" y="1666092"/>
                  <a:pt x="363471" y="1631577"/>
                </a:cubicBezTo>
                <a:cubicBezTo>
                  <a:pt x="212037" y="1545043"/>
                  <a:pt x="297730" y="1598706"/>
                  <a:pt x="273824" y="1559859"/>
                </a:cubicBezTo>
                <a:close/>
              </a:path>
            </a:pathLst>
          </a:custGeom>
          <a:solidFill>
            <a:srgbClr val="FFFF00">
              <a:alpha val="4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rma livre 3"/>
          <p:cNvSpPr/>
          <p:nvPr/>
        </p:nvSpPr>
        <p:spPr>
          <a:xfrm>
            <a:off x="4387898" y="245963"/>
            <a:ext cx="687284" cy="535156"/>
          </a:xfrm>
          <a:custGeom>
            <a:avLst/>
            <a:gdLst>
              <a:gd name="connsiteX0" fmla="*/ 185445 w 687284"/>
              <a:gd name="connsiteY0" fmla="*/ 29497 h 535156"/>
              <a:gd name="connsiteX1" fmla="*/ 189659 w 687284"/>
              <a:gd name="connsiteY1" fmla="*/ 96918 h 535156"/>
              <a:gd name="connsiteX2" fmla="*/ 193873 w 687284"/>
              <a:gd name="connsiteY2" fmla="*/ 117987 h 535156"/>
              <a:gd name="connsiteX3" fmla="*/ 189659 w 687284"/>
              <a:gd name="connsiteY3" fmla="*/ 160125 h 535156"/>
              <a:gd name="connsiteX4" fmla="*/ 185445 w 687284"/>
              <a:gd name="connsiteY4" fmla="*/ 176981 h 535156"/>
              <a:gd name="connsiteX5" fmla="*/ 172804 w 687284"/>
              <a:gd name="connsiteY5" fmla="*/ 181194 h 535156"/>
              <a:gd name="connsiteX6" fmla="*/ 155948 w 687284"/>
              <a:gd name="connsiteY6" fmla="*/ 189622 h 535156"/>
              <a:gd name="connsiteX7" fmla="*/ 143307 w 687284"/>
              <a:gd name="connsiteY7" fmla="*/ 202264 h 535156"/>
              <a:gd name="connsiteX8" fmla="*/ 84313 w 687284"/>
              <a:gd name="connsiteY8" fmla="*/ 206477 h 535156"/>
              <a:gd name="connsiteX9" fmla="*/ 67458 w 687284"/>
              <a:gd name="connsiteY9" fmla="*/ 210691 h 535156"/>
              <a:gd name="connsiteX10" fmla="*/ 54816 w 687284"/>
              <a:gd name="connsiteY10" fmla="*/ 219119 h 535156"/>
              <a:gd name="connsiteX11" fmla="*/ 16892 w 687284"/>
              <a:gd name="connsiteY11" fmla="*/ 227546 h 535156"/>
              <a:gd name="connsiteX12" fmla="*/ 4251 w 687284"/>
              <a:gd name="connsiteY12" fmla="*/ 235974 h 535156"/>
              <a:gd name="connsiteX13" fmla="*/ 4251 w 687284"/>
              <a:gd name="connsiteY13" fmla="*/ 290754 h 535156"/>
              <a:gd name="connsiteX14" fmla="*/ 8464 w 687284"/>
              <a:gd name="connsiteY14" fmla="*/ 341320 h 535156"/>
              <a:gd name="connsiteX15" fmla="*/ 16892 w 687284"/>
              <a:gd name="connsiteY15" fmla="*/ 370817 h 535156"/>
              <a:gd name="connsiteX16" fmla="*/ 21106 w 687284"/>
              <a:gd name="connsiteY16" fmla="*/ 387672 h 535156"/>
              <a:gd name="connsiteX17" fmla="*/ 29533 w 687284"/>
              <a:gd name="connsiteY17" fmla="*/ 425596 h 535156"/>
              <a:gd name="connsiteX18" fmla="*/ 42175 w 687284"/>
              <a:gd name="connsiteY18" fmla="*/ 438238 h 535156"/>
              <a:gd name="connsiteX19" fmla="*/ 67458 w 687284"/>
              <a:gd name="connsiteY19" fmla="*/ 446665 h 535156"/>
              <a:gd name="connsiteX20" fmla="*/ 80099 w 687284"/>
              <a:gd name="connsiteY20" fmla="*/ 455093 h 535156"/>
              <a:gd name="connsiteX21" fmla="*/ 88527 w 687284"/>
              <a:gd name="connsiteY21" fmla="*/ 467734 h 535156"/>
              <a:gd name="connsiteX22" fmla="*/ 113810 w 687284"/>
              <a:gd name="connsiteY22" fmla="*/ 476162 h 535156"/>
              <a:gd name="connsiteX23" fmla="*/ 139093 w 687284"/>
              <a:gd name="connsiteY23" fmla="*/ 493017 h 535156"/>
              <a:gd name="connsiteX24" fmla="*/ 147521 w 687284"/>
              <a:gd name="connsiteY24" fmla="*/ 505659 h 535156"/>
              <a:gd name="connsiteX25" fmla="*/ 214942 w 687284"/>
              <a:gd name="connsiteY25" fmla="*/ 518300 h 535156"/>
              <a:gd name="connsiteX26" fmla="*/ 290791 w 687284"/>
              <a:gd name="connsiteY26" fmla="*/ 530942 h 535156"/>
              <a:gd name="connsiteX27" fmla="*/ 316074 w 687284"/>
              <a:gd name="connsiteY27" fmla="*/ 535156 h 535156"/>
              <a:gd name="connsiteX28" fmla="*/ 391922 w 687284"/>
              <a:gd name="connsiteY28" fmla="*/ 530942 h 535156"/>
              <a:gd name="connsiteX29" fmla="*/ 404564 w 687284"/>
              <a:gd name="connsiteY29" fmla="*/ 505659 h 535156"/>
              <a:gd name="connsiteX30" fmla="*/ 421419 w 687284"/>
              <a:gd name="connsiteY30" fmla="*/ 501445 h 535156"/>
              <a:gd name="connsiteX31" fmla="*/ 434061 w 687284"/>
              <a:gd name="connsiteY31" fmla="*/ 497231 h 535156"/>
              <a:gd name="connsiteX32" fmla="*/ 467771 w 687284"/>
              <a:gd name="connsiteY32" fmla="*/ 488804 h 535156"/>
              <a:gd name="connsiteX33" fmla="*/ 471985 w 687284"/>
              <a:gd name="connsiteY33" fmla="*/ 455093 h 535156"/>
              <a:gd name="connsiteX34" fmla="*/ 505696 w 687284"/>
              <a:gd name="connsiteY34" fmla="*/ 459307 h 535156"/>
              <a:gd name="connsiteX35" fmla="*/ 530979 w 687284"/>
              <a:gd name="connsiteY35" fmla="*/ 467734 h 535156"/>
              <a:gd name="connsiteX36" fmla="*/ 573117 w 687284"/>
              <a:gd name="connsiteY36" fmla="*/ 463521 h 535156"/>
              <a:gd name="connsiteX37" fmla="*/ 581545 w 687284"/>
              <a:gd name="connsiteY37" fmla="*/ 450879 h 535156"/>
              <a:gd name="connsiteX38" fmla="*/ 606827 w 687284"/>
              <a:gd name="connsiteY38" fmla="*/ 421382 h 535156"/>
              <a:gd name="connsiteX39" fmla="*/ 627897 w 687284"/>
              <a:gd name="connsiteY39" fmla="*/ 387672 h 535156"/>
              <a:gd name="connsiteX40" fmla="*/ 644752 w 687284"/>
              <a:gd name="connsiteY40" fmla="*/ 362389 h 535156"/>
              <a:gd name="connsiteX41" fmla="*/ 653180 w 687284"/>
              <a:gd name="connsiteY41" fmla="*/ 349747 h 535156"/>
              <a:gd name="connsiteX42" fmla="*/ 661607 w 687284"/>
              <a:gd name="connsiteY42" fmla="*/ 303395 h 535156"/>
              <a:gd name="connsiteX43" fmla="*/ 674249 w 687284"/>
              <a:gd name="connsiteY43" fmla="*/ 294968 h 535156"/>
              <a:gd name="connsiteX44" fmla="*/ 686890 w 687284"/>
              <a:gd name="connsiteY44" fmla="*/ 269685 h 535156"/>
              <a:gd name="connsiteX45" fmla="*/ 682676 w 687284"/>
              <a:gd name="connsiteY45" fmla="*/ 206477 h 535156"/>
              <a:gd name="connsiteX46" fmla="*/ 640538 w 687284"/>
              <a:gd name="connsiteY46" fmla="*/ 193836 h 535156"/>
              <a:gd name="connsiteX47" fmla="*/ 602614 w 687284"/>
              <a:gd name="connsiteY47" fmla="*/ 198050 h 535156"/>
              <a:gd name="connsiteX48" fmla="*/ 594186 w 687284"/>
              <a:gd name="connsiteY48" fmla="*/ 210691 h 535156"/>
              <a:gd name="connsiteX49" fmla="*/ 568903 w 687284"/>
              <a:gd name="connsiteY49" fmla="*/ 219119 h 535156"/>
              <a:gd name="connsiteX50" fmla="*/ 568903 w 687284"/>
              <a:gd name="connsiteY50" fmla="*/ 219119 h 535156"/>
              <a:gd name="connsiteX51" fmla="*/ 442488 w 687284"/>
              <a:gd name="connsiteY51" fmla="*/ 227546 h 535156"/>
              <a:gd name="connsiteX52" fmla="*/ 396136 w 687284"/>
              <a:gd name="connsiteY52" fmla="*/ 219119 h 535156"/>
              <a:gd name="connsiteX53" fmla="*/ 383495 w 687284"/>
              <a:gd name="connsiteY53" fmla="*/ 210691 h 535156"/>
              <a:gd name="connsiteX54" fmla="*/ 379281 w 687284"/>
              <a:gd name="connsiteY54" fmla="*/ 160125 h 535156"/>
              <a:gd name="connsiteX55" fmla="*/ 391922 w 687284"/>
              <a:gd name="connsiteY55" fmla="*/ 151698 h 535156"/>
              <a:gd name="connsiteX56" fmla="*/ 387709 w 687284"/>
              <a:gd name="connsiteY56" fmla="*/ 96918 h 535156"/>
              <a:gd name="connsiteX57" fmla="*/ 375067 w 687284"/>
              <a:gd name="connsiteY57" fmla="*/ 84276 h 535156"/>
              <a:gd name="connsiteX58" fmla="*/ 366639 w 687284"/>
              <a:gd name="connsiteY58" fmla="*/ 58993 h 535156"/>
              <a:gd name="connsiteX59" fmla="*/ 362426 w 687284"/>
              <a:gd name="connsiteY59" fmla="*/ 46352 h 535156"/>
              <a:gd name="connsiteX60" fmla="*/ 358212 w 687284"/>
              <a:gd name="connsiteY60" fmla="*/ 21069 h 535156"/>
              <a:gd name="connsiteX61" fmla="*/ 337143 w 687284"/>
              <a:gd name="connsiteY61" fmla="*/ 0 h 535156"/>
              <a:gd name="connsiteX62" fmla="*/ 286577 w 687284"/>
              <a:gd name="connsiteY62" fmla="*/ 8428 h 535156"/>
              <a:gd name="connsiteX63" fmla="*/ 261294 w 687284"/>
              <a:gd name="connsiteY63" fmla="*/ 16855 h 535156"/>
              <a:gd name="connsiteX64" fmla="*/ 177017 w 687284"/>
              <a:gd name="connsiteY64" fmla="*/ 21069 h 535156"/>
              <a:gd name="connsiteX65" fmla="*/ 164376 w 687284"/>
              <a:gd name="connsiteY65" fmla="*/ 25283 h 535156"/>
              <a:gd name="connsiteX66" fmla="*/ 185445 w 687284"/>
              <a:gd name="connsiteY66" fmla="*/ 29497 h 53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87284" h="535156">
                <a:moveTo>
                  <a:pt x="185445" y="29497"/>
                </a:moveTo>
                <a:cubicBezTo>
                  <a:pt x="189659" y="41436"/>
                  <a:pt x="187524" y="74502"/>
                  <a:pt x="189659" y="96918"/>
                </a:cubicBezTo>
                <a:cubicBezTo>
                  <a:pt x="190338" y="104048"/>
                  <a:pt x="193873" y="110825"/>
                  <a:pt x="193873" y="117987"/>
                </a:cubicBezTo>
                <a:cubicBezTo>
                  <a:pt x="193873" y="132103"/>
                  <a:pt x="191655" y="146151"/>
                  <a:pt x="189659" y="160125"/>
                </a:cubicBezTo>
                <a:cubicBezTo>
                  <a:pt x="188840" y="165858"/>
                  <a:pt x="189063" y="172459"/>
                  <a:pt x="185445" y="176981"/>
                </a:cubicBezTo>
                <a:cubicBezTo>
                  <a:pt x="182670" y="180449"/>
                  <a:pt x="176886" y="179444"/>
                  <a:pt x="172804" y="181194"/>
                </a:cubicBezTo>
                <a:cubicBezTo>
                  <a:pt x="167030" y="183668"/>
                  <a:pt x="161567" y="186813"/>
                  <a:pt x="155948" y="189622"/>
                </a:cubicBezTo>
                <a:cubicBezTo>
                  <a:pt x="151734" y="193836"/>
                  <a:pt x="149108" y="200899"/>
                  <a:pt x="143307" y="202264"/>
                </a:cubicBezTo>
                <a:cubicBezTo>
                  <a:pt x="124116" y="206779"/>
                  <a:pt x="103907" y="204300"/>
                  <a:pt x="84313" y="206477"/>
                </a:cubicBezTo>
                <a:cubicBezTo>
                  <a:pt x="78557" y="207116"/>
                  <a:pt x="73076" y="209286"/>
                  <a:pt x="67458" y="210691"/>
                </a:cubicBezTo>
                <a:cubicBezTo>
                  <a:pt x="63244" y="213500"/>
                  <a:pt x="59346" y="216854"/>
                  <a:pt x="54816" y="219119"/>
                </a:cubicBezTo>
                <a:cubicBezTo>
                  <a:pt x="44441" y="224307"/>
                  <a:pt x="26606" y="225927"/>
                  <a:pt x="16892" y="227546"/>
                </a:cubicBezTo>
                <a:cubicBezTo>
                  <a:pt x="12678" y="230355"/>
                  <a:pt x="7060" y="231760"/>
                  <a:pt x="4251" y="235974"/>
                </a:cubicBezTo>
                <a:cubicBezTo>
                  <a:pt x="-4845" y="249618"/>
                  <a:pt x="3344" y="281227"/>
                  <a:pt x="4251" y="290754"/>
                </a:cubicBezTo>
                <a:cubicBezTo>
                  <a:pt x="5854" y="307592"/>
                  <a:pt x="6366" y="324537"/>
                  <a:pt x="8464" y="341320"/>
                </a:cubicBezTo>
                <a:cubicBezTo>
                  <a:pt x="9927" y="353026"/>
                  <a:pt x="13783" y="359936"/>
                  <a:pt x="16892" y="370817"/>
                </a:cubicBezTo>
                <a:cubicBezTo>
                  <a:pt x="18483" y="376385"/>
                  <a:pt x="19970" y="381993"/>
                  <a:pt x="21106" y="387672"/>
                </a:cubicBezTo>
                <a:cubicBezTo>
                  <a:pt x="21760" y="390944"/>
                  <a:pt x="24849" y="418569"/>
                  <a:pt x="29533" y="425596"/>
                </a:cubicBezTo>
                <a:cubicBezTo>
                  <a:pt x="32839" y="430555"/>
                  <a:pt x="36965" y="435344"/>
                  <a:pt x="42175" y="438238"/>
                </a:cubicBezTo>
                <a:cubicBezTo>
                  <a:pt x="49941" y="442552"/>
                  <a:pt x="67458" y="446665"/>
                  <a:pt x="67458" y="446665"/>
                </a:cubicBezTo>
                <a:cubicBezTo>
                  <a:pt x="71672" y="449474"/>
                  <a:pt x="76518" y="451512"/>
                  <a:pt x="80099" y="455093"/>
                </a:cubicBezTo>
                <a:cubicBezTo>
                  <a:pt x="83680" y="458674"/>
                  <a:pt x="84232" y="465050"/>
                  <a:pt x="88527" y="467734"/>
                </a:cubicBezTo>
                <a:cubicBezTo>
                  <a:pt x="96060" y="472442"/>
                  <a:pt x="113810" y="476162"/>
                  <a:pt x="113810" y="476162"/>
                </a:cubicBezTo>
                <a:cubicBezTo>
                  <a:pt x="122238" y="481780"/>
                  <a:pt x="133475" y="484589"/>
                  <a:pt x="139093" y="493017"/>
                </a:cubicBezTo>
                <a:cubicBezTo>
                  <a:pt x="141902" y="497231"/>
                  <a:pt x="143226" y="502975"/>
                  <a:pt x="147521" y="505659"/>
                </a:cubicBezTo>
                <a:cubicBezTo>
                  <a:pt x="165653" y="516992"/>
                  <a:pt x="196607" y="515681"/>
                  <a:pt x="214942" y="518300"/>
                </a:cubicBezTo>
                <a:cubicBezTo>
                  <a:pt x="240316" y="521925"/>
                  <a:pt x="265508" y="526728"/>
                  <a:pt x="290791" y="530942"/>
                </a:cubicBezTo>
                <a:lnTo>
                  <a:pt x="316074" y="535156"/>
                </a:lnTo>
                <a:cubicBezTo>
                  <a:pt x="341357" y="533751"/>
                  <a:pt x="367092" y="535908"/>
                  <a:pt x="391922" y="530942"/>
                </a:cubicBezTo>
                <a:cubicBezTo>
                  <a:pt x="403528" y="528621"/>
                  <a:pt x="398122" y="510812"/>
                  <a:pt x="404564" y="505659"/>
                </a:cubicBezTo>
                <a:cubicBezTo>
                  <a:pt x="409086" y="502041"/>
                  <a:pt x="415851" y="503036"/>
                  <a:pt x="421419" y="501445"/>
                </a:cubicBezTo>
                <a:cubicBezTo>
                  <a:pt x="425690" y="500225"/>
                  <a:pt x="429752" y="498308"/>
                  <a:pt x="434061" y="497231"/>
                </a:cubicBezTo>
                <a:lnTo>
                  <a:pt x="467771" y="488804"/>
                </a:lnTo>
                <a:cubicBezTo>
                  <a:pt x="469176" y="477567"/>
                  <a:pt x="463046" y="462046"/>
                  <a:pt x="471985" y="455093"/>
                </a:cubicBezTo>
                <a:cubicBezTo>
                  <a:pt x="480924" y="448140"/>
                  <a:pt x="494623" y="456934"/>
                  <a:pt x="505696" y="459307"/>
                </a:cubicBezTo>
                <a:cubicBezTo>
                  <a:pt x="514382" y="461168"/>
                  <a:pt x="530979" y="467734"/>
                  <a:pt x="530979" y="467734"/>
                </a:cubicBezTo>
                <a:cubicBezTo>
                  <a:pt x="545025" y="466330"/>
                  <a:pt x="559725" y="467985"/>
                  <a:pt x="573117" y="463521"/>
                </a:cubicBezTo>
                <a:cubicBezTo>
                  <a:pt x="577922" y="461919"/>
                  <a:pt x="578303" y="454770"/>
                  <a:pt x="581545" y="450879"/>
                </a:cubicBezTo>
                <a:cubicBezTo>
                  <a:pt x="625545" y="398079"/>
                  <a:pt x="559505" y="484483"/>
                  <a:pt x="606827" y="421382"/>
                </a:cubicBezTo>
                <a:cubicBezTo>
                  <a:pt x="616857" y="391294"/>
                  <a:pt x="607863" y="401026"/>
                  <a:pt x="627897" y="387672"/>
                </a:cubicBezTo>
                <a:lnTo>
                  <a:pt x="644752" y="362389"/>
                </a:lnTo>
                <a:lnTo>
                  <a:pt x="653180" y="349747"/>
                </a:lnTo>
                <a:cubicBezTo>
                  <a:pt x="655989" y="334296"/>
                  <a:pt x="655970" y="318052"/>
                  <a:pt x="661607" y="303395"/>
                </a:cubicBezTo>
                <a:cubicBezTo>
                  <a:pt x="663425" y="298668"/>
                  <a:pt x="670668" y="298549"/>
                  <a:pt x="674249" y="294968"/>
                </a:cubicBezTo>
                <a:cubicBezTo>
                  <a:pt x="682416" y="286801"/>
                  <a:pt x="683463" y="279964"/>
                  <a:pt x="686890" y="269685"/>
                </a:cubicBezTo>
                <a:cubicBezTo>
                  <a:pt x="685485" y="248616"/>
                  <a:pt x="690716" y="226003"/>
                  <a:pt x="682676" y="206477"/>
                </a:cubicBezTo>
                <a:cubicBezTo>
                  <a:pt x="681499" y="203619"/>
                  <a:pt x="646714" y="195380"/>
                  <a:pt x="640538" y="193836"/>
                </a:cubicBezTo>
                <a:cubicBezTo>
                  <a:pt x="627897" y="195241"/>
                  <a:pt x="614567" y="193703"/>
                  <a:pt x="602614" y="198050"/>
                </a:cubicBezTo>
                <a:cubicBezTo>
                  <a:pt x="597855" y="199781"/>
                  <a:pt x="598481" y="208007"/>
                  <a:pt x="594186" y="210691"/>
                </a:cubicBezTo>
                <a:cubicBezTo>
                  <a:pt x="586653" y="215399"/>
                  <a:pt x="577331" y="216310"/>
                  <a:pt x="568903" y="219119"/>
                </a:cubicBezTo>
                <a:lnTo>
                  <a:pt x="568903" y="219119"/>
                </a:lnTo>
                <a:cubicBezTo>
                  <a:pt x="493103" y="225436"/>
                  <a:pt x="535225" y="222395"/>
                  <a:pt x="442488" y="227546"/>
                </a:cubicBezTo>
                <a:cubicBezTo>
                  <a:pt x="430867" y="226094"/>
                  <a:pt x="409128" y="225615"/>
                  <a:pt x="396136" y="219119"/>
                </a:cubicBezTo>
                <a:cubicBezTo>
                  <a:pt x="391606" y="216854"/>
                  <a:pt x="387709" y="213500"/>
                  <a:pt x="383495" y="210691"/>
                </a:cubicBezTo>
                <a:cubicBezTo>
                  <a:pt x="370806" y="191659"/>
                  <a:pt x="367488" y="192555"/>
                  <a:pt x="379281" y="160125"/>
                </a:cubicBezTo>
                <a:cubicBezTo>
                  <a:pt x="381012" y="155366"/>
                  <a:pt x="387708" y="154507"/>
                  <a:pt x="391922" y="151698"/>
                </a:cubicBezTo>
                <a:cubicBezTo>
                  <a:pt x="390518" y="133438"/>
                  <a:pt x="392151" y="114685"/>
                  <a:pt x="387709" y="96918"/>
                </a:cubicBezTo>
                <a:cubicBezTo>
                  <a:pt x="386264" y="91136"/>
                  <a:pt x="377961" y="89486"/>
                  <a:pt x="375067" y="84276"/>
                </a:cubicBezTo>
                <a:cubicBezTo>
                  <a:pt x="370753" y="76510"/>
                  <a:pt x="369448" y="67421"/>
                  <a:pt x="366639" y="58993"/>
                </a:cubicBezTo>
                <a:cubicBezTo>
                  <a:pt x="365234" y="54779"/>
                  <a:pt x="363156" y="50733"/>
                  <a:pt x="362426" y="46352"/>
                </a:cubicBezTo>
                <a:cubicBezTo>
                  <a:pt x="361021" y="37924"/>
                  <a:pt x="360914" y="29174"/>
                  <a:pt x="358212" y="21069"/>
                </a:cubicBezTo>
                <a:cubicBezTo>
                  <a:pt x="354199" y="9031"/>
                  <a:pt x="346773" y="6421"/>
                  <a:pt x="337143" y="0"/>
                </a:cubicBezTo>
                <a:cubicBezTo>
                  <a:pt x="320288" y="2809"/>
                  <a:pt x="303258" y="4721"/>
                  <a:pt x="286577" y="8428"/>
                </a:cubicBezTo>
                <a:cubicBezTo>
                  <a:pt x="277905" y="10355"/>
                  <a:pt x="270119" y="15837"/>
                  <a:pt x="261294" y="16855"/>
                </a:cubicBezTo>
                <a:cubicBezTo>
                  <a:pt x="233352" y="20079"/>
                  <a:pt x="205109" y="19664"/>
                  <a:pt x="177017" y="21069"/>
                </a:cubicBezTo>
                <a:cubicBezTo>
                  <a:pt x="172803" y="22474"/>
                  <a:pt x="167517" y="22142"/>
                  <a:pt x="164376" y="25283"/>
                </a:cubicBezTo>
                <a:cubicBezTo>
                  <a:pt x="161235" y="28424"/>
                  <a:pt x="181231" y="17558"/>
                  <a:pt x="185445" y="29497"/>
                </a:cubicBezTo>
                <a:close/>
              </a:path>
            </a:pathLst>
          </a:custGeom>
          <a:solidFill>
            <a:srgbClr val="FFFF00">
              <a:alpha val="3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5508104" y="138604"/>
                <a:ext cx="1802416" cy="88242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𝑀𝐷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38604"/>
                <a:ext cx="1802416" cy="882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-32492" y="1213848"/>
                <a:ext cx="3025252" cy="176471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𝑀𝐷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92" y="1213848"/>
                <a:ext cx="3025252" cy="17647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cta 9"/>
          <p:cNvCxnSpPr/>
          <p:nvPr/>
        </p:nvCxnSpPr>
        <p:spPr>
          <a:xfrm>
            <a:off x="221716" y="2492896"/>
            <a:ext cx="216024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>
            <a:off x="113704" y="1700808"/>
            <a:ext cx="216024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44030" y="1311151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pt-PT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0" y="1311151"/>
                <a:ext cx="42351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3165268" y="1484784"/>
                <a:ext cx="5943236" cy="1521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2</m:t>
                      </m:r>
                      <m:r>
                        <a:rPr lang="pt-PT" sz="2400" i="1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𝑀𝐷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68" y="1484784"/>
                <a:ext cx="5943236" cy="15214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ângulo 15"/>
              <p:cNvSpPr/>
              <p:nvPr/>
            </p:nvSpPr>
            <p:spPr>
              <a:xfrm>
                <a:off x="35496" y="2996952"/>
                <a:ext cx="5943236" cy="1159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2</m:t>
                      </m:r>
                      <m:r>
                        <a:rPr lang="pt-PT" sz="2400" i="1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𝑀𝐷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>
          <p:sp>
            <p:nvSpPr>
              <p:cNvPr id="16" name="Rec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996952"/>
                <a:ext cx="5943236" cy="11593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orma livre 17"/>
          <p:cNvSpPr/>
          <p:nvPr/>
        </p:nvSpPr>
        <p:spPr>
          <a:xfrm>
            <a:off x="5868144" y="1489506"/>
            <a:ext cx="713968" cy="1219414"/>
          </a:xfrm>
          <a:custGeom>
            <a:avLst/>
            <a:gdLst>
              <a:gd name="connsiteX0" fmla="*/ 267286 w 520606"/>
              <a:gd name="connsiteY0" fmla="*/ 1041009 h 1041009"/>
              <a:gd name="connsiteX1" fmla="*/ 351692 w 520606"/>
              <a:gd name="connsiteY1" fmla="*/ 1026941 h 1041009"/>
              <a:gd name="connsiteX2" fmla="*/ 407963 w 520606"/>
              <a:gd name="connsiteY2" fmla="*/ 928468 h 1041009"/>
              <a:gd name="connsiteX3" fmla="*/ 436098 w 520606"/>
              <a:gd name="connsiteY3" fmla="*/ 886264 h 1041009"/>
              <a:gd name="connsiteX4" fmla="*/ 492369 w 520606"/>
              <a:gd name="connsiteY4" fmla="*/ 731520 h 1041009"/>
              <a:gd name="connsiteX5" fmla="*/ 506437 w 520606"/>
              <a:gd name="connsiteY5" fmla="*/ 661181 h 1041009"/>
              <a:gd name="connsiteX6" fmla="*/ 520504 w 520606"/>
              <a:gd name="connsiteY6" fmla="*/ 618978 h 1041009"/>
              <a:gd name="connsiteX7" fmla="*/ 492369 w 520606"/>
              <a:gd name="connsiteY7" fmla="*/ 379828 h 1041009"/>
              <a:gd name="connsiteX8" fmla="*/ 464234 w 520606"/>
              <a:gd name="connsiteY8" fmla="*/ 323557 h 1041009"/>
              <a:gd name="connsiteX9" fmla="*/ 436098 w 520606"/>
              <a:gd name="connsiteY9" fmla="*/ 295421 h 1041009"/>
              <a:gd name="connsiteX10" fmla="*/ 407963 w 520606"/>
              <a:gd name="connsiteY10" fmla="*/ 211015 h 1041009"/>
              <a:gd name="connsiteX11" fmla="*/ 393895 w 520606"/>
              <a:gd name="connsiteY11" fmla="*/ 154744 h 1041009"/>
              <a:gd name="connsiteX12" fmla="*/ 365760 w 520606"/>
              <a:gd name="connsiteY12" fmla="*/ 98474 h 1041009"/>
              <a:gd name="connsiteX13" fmla="*/ 337624 w 520606"/>
              <a:gd name="connsiteY13" fmla="*/ 28135 h 1041009"/>
              <a:gd name="connsiteX14" fmla="*/ 267286 w 520606"/>
              <a:gd name="connsiteY14" fmla="*/ 0 h 1041009"/>
              <a:gd name="connsiteX15" fmla="*/ 112541 w 520606"/>
              <a:gd name="connsiteY15" fmla="*/ 28135 h 1041009"/>
              <a:gd name="connsiteX16" fmla="*/ 84406 w 520606"/>
              <a:gd name="connsiteY16" fmla="*/ 84406 h 1041009"/>
              <a:gd name="connsiteX17" fmla="*/ 56271 w 520606"/>
              <a:gd name="connsiteY17" fmla="*/ 253218 h 1041009"/>
              <a:gd name="connsiteX18" fmla="*/ 42203 w 520606"/>
              <a:gd name="connsiteY18" fmla="*/ 506437 h 1041009"/>
              <a:gd name="connsiteX19" fmla="*/ 0 w 520606"/>
              <a:gd name="connsiteY19" fmla="*/ 534572 h 104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0606" h="1041009">
                <a:moveTo>
                  <a:pt x="267286" y="1041009"/>
                </a:moveTo>
                <a:cubicBezTo>
                  <a:pt x="295421" y="1036320"/>
                  <a:pt x="324985" y="1036956"/>
                  <a:pt x="351692" y="1026941"/>
                </a:cubicBezTo>
                <a:cubicBezTo>
                  <a:pt x="385339" y="1014323"/>
                  <a:pt x="398407" y="947581"/>
                  <a:pt x="407963" y="928468"/>
                </a:cubicBezTo>
                <a:cubicBezTo>
                  <a:pt x="415524" y="913345"/>
                  <a:pt x="426720" y="900332"/>
                  <a:pt x="436098" y="886264"/>
                </a:cubicBezTo>
                <a:cubicBezTo>
                  <a:pt x="468335" y="757321"/>
                  <a:pt x="442785" y="805897"/>
                  <a:pt x="492369" y="731520"/>
                </a:cubicBezTo>
                <a:cubicBezTo>
                  <a:pt x="497058" y="708074"/>
                  <a:pt x="500638" y="684378"/>
                  <a:pt x="506437" y="661181"/>
                </a:cubicBezTo>
                <a:cubicBezTo>
                  <a:pt x="510033" y="646795"/>
                  <a:pt x="520504" y="633807"/>
                  <a:pt x="520504" y="618978"/>
                </a:cubicBezTo>
                <a:cubicBezTo>
                  <a:pt x="520504" y="545729"/>
                  <a:pt x="523843" y="453268"/>
                  <a:pt x="492369" y="379828"/>
                </a:cubicBezTo>
                <a:cubicBezTo>
                  <a:pt x="484108" y="360553"/>
                  <a:pt x="475867" y="341006"/>
                  <a:pt x="464234" y="323557"/>
                </a:cubicBezTo>
                <a:cubicBezTo>
                  <a:pt x="456877" y="312521"/>
                  <a:pt x="445477" y="304800"/>
                  <a:pt x="436098" y="295421"/>
                </a:cubicBezTo>
                <a:cubicBezTo>
                  <a:pt x="426720" y="267286"/>
                  <a:pt x="415156" y="239787"/>
                  <a:pt x="407963" y="211015"/>
                </a:cubicBezTo>
                <a:cubicBezTo>
                  <a:pt x="403274" y="192258"/>
                  <a:pt x="400684" y="172847"/>
                  <a:pt x="393895" y="154744"/>
                </a:cubicBezTo>
                <a:cubicBezTo>
                  <a:pt x="386532" y="135109"/>
                  <a:pt x="374277" y="117637"/>
                  <a:pt x="365760" y="98474"/>
                </a:cubicBezTo>
                <a:cubicBezTo>
                  <a:pt x="355504" y="75398"/>
                  <a:pt x="355480" y="45991"/>
                  <a:pt x="337624" y="28135"/>
                </a:cubicBezTo>
                <a:cubicBezTo>
                  <a:pt x="319768" y="10279"/>
                  <a:pt x="290732" y="9378"/>
                  <a:pt x="267286" y="0"/>
                </a:cubicBezTo>
                <a:cubicBezTo>
                  <a:pt x="215704" y="9378"/>
                  <a:pt x="160143" y="6165"/>
                  <a:pt x="112541" y="28135"/>
                </a:cubicBezTo>
                <a:cubicBezTo>
                  <a:pt x="93500" y="36923"/>
                  <a:pt x="89121" y="63972"/>
                  <a:pt x="84406" y="84406"/>
                </a:cubicBezTo>
                <a:cubicBezTo>
                  <a:pt x="13728" y="390678"/>
                  <a:pt x="102962" y="113137"/>
                  <a:pt x="56271" y="253218"/>
                </a:cubicBezTo>
                <a:cubicBezTo>
                  <a:pt x="51582" y="337624"/>
                  <a:pt x="58782" y="423542"/>
                  <a:pt x="42203" y="506437"/>
                </a:cubicBezTo>
                <a:cubicBezTo>
                  <a:pt x="38887" y="523016"/>
                  <a:pt x="0" y="534572"/>
                  <a:pt x="0" y="534572"/>
                </a:cubicBezTo>
              </a:path>
            </a:pathLst>
          </a:custGeom>
          <a:noFill/>
          <a:ln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8"/>
              <p:cNvSpPr/>
              <p:nvPr/>
            </p:nvSpPr>
            <p:spPr>
              <a:xfrm>
                <a:off x="202280" y="4308580"/>
                <a:ext cx="8186143" cy="1159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sz="2400" i="1" smtClean="0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pt-PT" sz="24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b="0" i="1" smtClean="0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sz="2400" b="0" i="1" smtClean="0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sz="240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𝑀𝐷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9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80" y="4308580"/>
                <a:ext cx="8186143" cy="11593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orma livre 19"/>
          <p:cNvSpPr/>
          <p:nvPr/>
        </p:nvSpPr>
        <p:spPr>
          <a:xfrm>
            <a:off x="373600" y="3747618"/>
            <a:ext cx="641872" cy="343522"/>
          </a:xfrm>
          <a:custGeom>
            <a:avLst/>
            <a:gdLst>
              <a:gd name="connsiteX0" fmla="*/ 520505 w 520505"/>
              <a:gd name="connsiteY0" fmla="*/ 168812 h 239398"/>
              <a:gd name="connsiteX1" fmla="*/ 450166 w 520505"/>
              <a:gd name="connsiteY1" fmla="*/ 225083 h 239398"/>
              <a:gd name="connsiteX2" fmla="*/ 56271 w 520505"/>
              <a:gd name="connsiteY2" fmla="*/ 225083 h 239398"/>
              <a:gd name="connsiteX3" fmla="*/ 14068 w 520505"/>
              <a:gd name="connsiteY3" fmla="*/ 84406 h 239398"/>
              <a:gd name="connsiteX4" fmla="*/ 0 w 520505"/>
              <a:gd name="connsiteY4" fmla="*/ 0 h 23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05" h="239398">
                <a:moveTo>
                  <a:pt x="520505" y="168812"/>
                </a:moveTo>
                <a:cubicBezTo>
                  <a:pt x="497059" y="187569"/>
                  <a:pt x="478191" y="214304"/>
                  <a:pt x="450166" y="225083"/>
                </a:cubicBezTo>
                <a:cubicBezTo>
                  <a:pt x="367331" y="256943"/>
                  <a:pt x="70166" y="225778"/>
                  <a:pt x="56271" y="225083"/>
                </a:cubicBezTo>
                <a:cubicBezTo>
                  <a:pt x="38329" y="171256"/>
                  <a:pt x="24698" y="137556"/>
                  <a:pt x="14068" y="84406"/>
                </a:cubicBezTo>
                <a:cubicBezTo>
                  <a:pt x="8474" y="56436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4" name="Conexão recta unidireccional 23"/>
          <p:cNvCxnSpPr/>
          <p:nvPr/>
        </p:nvCxnSpPr>
        <p:spPr>
          <a:xfrm>
            <a:off x="1441662" y="4060554"/>
            <a:ext cx="1407045" cy="520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unidireccional 25"/>
          <p:cNvCxnSpPr/>
          <p:nvPr/>
        </p:nvCxnSpPr>
        <p:spPr>
          <a:xfrm>
            <a:off x="3179298" y="3948013"/>
            <a:ext cx="1208600" cy="633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26"/>
              <p:cNvSpPr/>
              <p:nvPr/>
            </p:nvSpPr>
            <p:spPr>
              <a:xfrm>
                <a:off x="1115616" y="4293096"/>
                <a:ext cx="4899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∗2</m:t>
                      </m:r>
                    </m:oMath>
                  </m:oMathPara>
                </a14:m>
                <a:endParaRPr lang="pt-PT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293096"/>
                <a:ext cx="489941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-8376" y="16488"/>
                <a:ext cx="5274713" cy="1159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𝑣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∗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𝑣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∗4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76" y="16488"/>
                <a:ext cx="5274713" cy="115935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27"/>
              <p:cNvSpPr/>
              <p:nvPr/>
            </p:nvSpPr>
            <p:spPr>
              <a:xfrm>
                <a:off x="4959078" y="4428618"/>
                <a:ext cx="4899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∗2</m:t>
                      </m:r>
                    </m:oMath>
                  </m:oMathPara>
                </a14:m>
                <a:endParaRPr lang="pt-PT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078" y="4428618"/>
                <a:ext cx="489941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orma livre 29"/>
          <p:cNvSpPr/>
          <p:nvPr/>
        </p:nvSpPr>
        <p:spPr>
          <a:xfrm>
            <a:off x="676894" y="3271652"/>
            <a:ext cx="951100" cy="783771"/>
          </a:xfrm>
          <a:custGeom>
            <a:avLst/>
            <a:gdLst>
              <a:gd name="connsiteX0" fmla="*/ 350322 w 951100"/>
              <a:gd name="connsiteY0" fmla="*/ 77190 h 783771"/>
              <a:gd name="connsiteX1" fmla="*/ 332509 w 951100"/>
              <a:gd name="connsiteY1" fmla="*/ 142504 h 783771"/>
              <a:gd name="connsiteX2" fmla="*/ 326571 w 951100"/>
              <a:gd name="connsiteY2" fmla="*/ 160317 h 783771"/>
              <a:gd name="connsiteX3" fmla="*/ 320633 w 951100"/>
              <a:gd name="connsiteY3" fmla="*/ 243444 h 783771"/>
              <a:gd name="connsiteX4" fmla="*/ 314696 w 951100"/>
              <a:gd name="connsiteY4" fmla="*/ 296883 h 783771"/>
              <a:gd name="connsiteX5" fmla="*/ 308758 w 951100"/>
              <a:gd name="connsiteY5" fmla="*/ 320634 h 783771"/>
              <a:gd name="connsiteX6" fmla="*/ 290945 w 951100"/>
              <a:gd name="connsiteY6" fmla="*/ 332509 h 783771"/>
              <a:gd name="connsiteX7" fmla="*/ 130628 w 951100"/>
              <a:gd name="connsiteY7" fmla="*/ 350322 h 783771"/>
              <a:gd name="connsiteX8" fmla="*/ 89064 w 951100"/>
              <a:gd name="connsiteY8" fmla="*/ 368135 h 783771"/>
              <a:gd name="connsiteX9" fmla="*/ 71251 w 951100"/>
              <a:gd name="connsiteY9" fmla="*/ 385948 h 783771"/>
              <a:gd name="connsiteX10" fmla="*/ 59376 w 951100"/>
              <a:gd name="connsiteY10" fmla="*/ 409699 h 783771"/>
              <a:gd name="connsiteX11" fmla="*/ 53438 w 951100"/>
              <a:gd name="connsiteY11" fmla="*/ 427512 h 783771"/>
              <a:gd name="connsiteX12" fmla="*/ 41563 w 951100"/>
              <a:gd name="connsiteY12" fmla="*/ 451262 h 783771"/>
              <a:gd name="connsiteX13" fmla="*/ 29688 w 951100"/>
              <a:gd name="connsiteY13" fmla="*/ 486888 h 783771"/>
              <a:gd name="connsiteX14" fmla="*/ 23750 w 951100"/>
              <a:gd name="connsiteY14" fmla="*/ 540327 h 783771"/>
              <a:gd name="connsiteX15" fmla="*/ 17812 w 951100"/>
              <a:gd name="connsiteY15" fmla="*/ 558140 h 783771"/>
              <a:gd name="connsiteX16" fmla="*/ 11875 w 951100"/>
              <a:gd name="connsiteY16" fmla="*/ 587829 h 783771"/>
              <a:gd name="connsiteX17" fmla="*/ 0 w 951100"/>
              <a:gd name="connsiteY17" fmla="*/ 623454 h 783771"/>
              <a:gd name="connsiteX18" fmla="*/ 5937 w 951100"/>
              <a:gd name="connsiteY18" fmla="*/ 706582 h 783771"/>
              <a:gd name="connsiteX19" fmla="*/ 23750 w 951100"/>
              <a:gd name="connsiteY19" fmla="*/ 724395 h 783771"/>
              <a:gd name="connsiteX20" fmla="*/ 59376 w 951100"/>
              <a:gd name="connsiteY20" fmla="*/ 742208 h 783771"/>
              <a:gd name="connsiteX21" fmla="*/ 148441 w 951100"/>
              <a:gd name="connsiteY21" fmla="*/ 736270 h 783771"/>
              <a:gd name="connsiteX22" fmla="*/ 160316 w 951100"/>
              <a:gd name="connsiteY22" fmla="*/ 718457 h 783771"/>
              <a:gd name="connsiteX23" fmla="*/ 178129 w 951100"/>
              <a:gd name="connsiteY23" fmla="*/ 676893 h 783771"/>
              <a:gd name="connsiteX24" fmla="*/ 184067 w 951100"/>
              <a:gd name="connsiteY24" fmla="*/ 659080 h 783771"/>
              <a:gd name="connsiteX25" fmla="*/ 195942 w 951100"/>
              <a:gd name="connsiteY25" fmla="*/ 641267 h 783771"/>
              <a:gd name="connsiteX26" fmla="*/ 207818 w 951100"/>
              <a:gd name="connsiteY26" fmla="*/ 605642 h 783771"/>
              <a:gd name="connsiteX27" fmla="*/ 225631 w 951100"/>
              <a:gd name="connsiteY27" fmla="*/ 522514 h 783771"/>
              <a:gd name="connsiteX28" fmla="*/ 231568 w 951100"/>
              <a:gd name="connsiteY28" fmla="*/ 504701 h 783771"/>
              <a:gd name="connsiteX29" fmla="*/ 273132 w 951100"/>
              <a:gd name="connsiteY29" fmla="*/ 469075 h 783771"/>
              <a:gd name="connsiteX30" fmla="*/ 302820 w 951100"/>
              <a:gd name="connsiteY30" fmla="*/ 439387 h 783771"/>
              <a:gd name="connsiteX31" fmla="*/ 356259 w 951100"/>
              <a:gd name="connsiteY31" fmla="*/ 445325 h 783771"/>
              <a:gd name="connsiteX32" fmla="*/ 368135 w 951100"/>
              <a:gd name="connsiteY32" fmla="*/ 457200 h 783771"/>
              <a:gd name="connsiteX33" fmla="*/ 397823 w 951100"/>
              <a:gd name="connsiteY33" fmla="*/ 480951 h 783771"/>
              <a:gd name="connsiteX34" fmla="*/ 403761 w 951100"/>
              <a:gd name="connsiteY34" fmla="*/ 498764 h 783771"/>
              <a:gd name="connsiteX35" fmla="*/ 409698 w 951100"/>
              <a:gd name="connsiteY35" fmla="*/ 754083 h 783771"/>
              <a:gd name="connsiteX36" fmla="*/ 498763 w 951100"/>
              <a:gd name="connsiteY36" fmla="*/ 760021 h 783771"/>
              <a:gd name="connsiteX37" fmla="*/ 516576 w 951100"/>
              <a:gd name="connsiteY37" fmla="*/ 771896 h 783771"/>
              <a:gd name="connsiteX38" fmla="*/ 540327 w 951100"/>
              <a:gd name="connsiteY38" fmla="*/ 777834 h 783771"/>
              <a:gd name="connsiteX39" fmla="*/ 558140 w 951100"/>
              <a:gd name="connsiteY39" fmla="*/ 783771 h 783771"/>
              <a:gd name="connsiteX40" fmla="*/ 706581 w 951100"/>
              <a:gd name="connsiteY40" fmla="*/ 771896 h 783771"/>
              <a:gd name="connsiteX41" fmla="*/ 813459 w 951100"/>
              <a:gd name="connsiteY41" fmla="*/ 760021 h 783771"/>
              <a:gd name="connsiteX42" fmla="*/ 831272 w 951100"/>
              <a:gd name="connsiteY42" fmla="*/ 754083 h 783771"/>
              <a:gd name="connsiteX43" fmla="*/ 860961 w 951100"/>
              <a:gd name="connsiteY43" fmla="*/ 730332 h 783771"/>
              <a:gd name="connsiteX44" fmla="*/ 872836 w 951100"/>
              <a:gd name="connsiteY44" fmla="*/ 712519 h 783771"/>
              <a:gd name="connsiteX45" fmla="*/ 890649 w 951100"/>
              <a:gd name="connsiteY45" fmla="*/ 688769 h 783771"/>
              <a:gd name="connsiteX46" fmla="*/ 908462 w 951100"/>
              <a:gd name="connsiteY46" fmla="*/ 659080 h 783771"/>
              <a:gd name="connsiteX47" fmla="*/ 914400 w 951100"/>
              <a:gd name="connsiteY47" fmla="*/ 641267 h 783771"/>
              <a:gd name="connsiteX48" fmla="*/ 938150 w 951100"/>
              <a:gd name="connsiteY48" fmla="*/ 605642 h 783771"/>
              <a:gd name="connsiteX49" fmla="*/ 944088 w 951100"/>
              <a:gd name="connsiteY49" fmla="*/ 581891 h 783771"/>
              <a:gd name="connsiteX50" fmla="*/ 944088 w 951100"/>
              <a:gd name="connsiteY50" fmla="*/ 338447 h 783771"/>
              <a:gd name="connsiteX51" fmla="*/ 914400 w 951100"/>
              <a:gd name="connsiteY51" fmla="*/ 285008 h 783771"/>
              <a:gd name="connsiteX52" fmla="*/ 908462 w 951100"/>
              <a:gd name="connsiteY52" fmla="*/ 261257 h 783771"/>
              <a:gd name="connsiteX53" fmla="*/ 902524 w 951100"/>
              <a:gd name="connsiteY53" fmla="*/ 243444 h 783771"/>
              <a:gd name="connsiteX54" fmla="*/ 896587 w 951100"/>
              <a:gd name="connsiteY54" fmla="*/ 207818 h 783771"/>
              <a:gd name="connsiteX55" fmla="*/ 884711 w 951100"/>
              <a:gd name="connsiteY55" fmla="*/ 154379 h 783771"/>
              <a:gd name="connsiteX56" fmla="*/ 866898 w 951100"/>
              <a:gd name="connsiteY56" fmla="*/ 142504 h 783771"/>
              <a:gd name="connsiteX57" fmla="*/ 843148 w 951100"/>
              <a:gd name="connsiteY57" fmla="*/ 118753 h 783771"/>
              <a:gd name="connsiteX58" fmla="*/ 825335 w 951100"/>
              <a:gd name="connsiteY58" fmla="*/ 106878 h 783771"/>
              <a:gd name="connsiteX59" fmla="*/ 795646 w 951100"/>
              <a:gd name="connsiteY59" fmla="*/ 83127 h 783771"/>
              <a:gd name="connsiteX60" fmla="*/ 777833 w 951100"/>
              <a:gd name="connsiteY60" fmla="*/ 59377 h 783771"/>
              <a:gd name="connsiteX61" fmla="*/ 742207 w 951100"/>
              <a:gd name="connsiteY61" fmla="*/ 35626 h 783771"/>
              <a:gd name="connsiteX62" fmla="*/ 724394 w 951100"/>
              <a:gd name="connsiteY62" fmla="*/ 17813 h 783771"/>
              <a:gd name="connsiteX63" fmla="*/ 676893 w 951100"/>
              <a:gd name="connsiteY63" fmla="*/ 0 h 783771"/>
              <a:gd name="connsiteX64" fmla="*/ 445324 w 951100"/>
              <a:gd name="connsiteY64" fmla="*/ 5938 h 783771"/>
              <a:gd name="connsiteX65" fmla="*/ 415636 w 951100"/>
              <a:gd name="connsiteY65" fmla="*/ 23751 h 783771"/>
              <a:gd name="connsiteX66" fmla="*/ 380010 w 951100"/>
              <a:gd name="connsiteY66" fmla="*/ 47501 h 783771"/>
              <a:gd name="connsiteX67" fmla="*/ 374072 w 951100"/>
              <a:gd name="connsiteY67" fmla="*/ 65314 h 783771"/>
              <a:gd name="connsiteX68" fmla="*/ 350322 w 951100"/>
              <a:gd name="connsiteY68" fmla="*/ 7719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1100" h="783771">
                <a:moveTo>
                  <a:pt x="350322" y="77190"/>
                </a:moveTo>
                <a:cubicBezTo>
                  <a:pt x="341929" y="119150"/>
                  <a:pt x="347575" y="97307"/>
                  <a:pt x="332509" y="142504"/>
                </a:cubicBezTo>
                <a:lnTo>
                  <a:pt x="326571" y="160317"/>
                </a:lnTo>
                <a:cubicBezTo>
                  <a:pt x="324592" y="188026"/>
                  <a:pt x="323039" y="215769"/>
                  <a:pt x="320633" y="243444"/>
                </a:cubicBezTo>
                <a:cubicBezTo>
                  <a:pt x="319080" y="261299"/>
                  <a:pt x="317421" y="279169"/>
                  <a:pt x="314696" y="296883"/>
                </a:cubicBezTo>
                <a:cubicBezTo>
                  <a:pt x="313455" y="304949"/>
                  <a:pt x="313285" y="313844"/>
                  <a:pt x="308758" y="320634"/>
                </a:cubicBezTo>
                <a:cubicBezTo>
                  <a:pt x="304800" y="326572"/>
                  <a:pt x="297466" y="329611"/>
                  <a:pt x="290945" y="332509"/>
                </a:cubicBezTo>
                <a:cubicBezTo>
                  <a:pt x="236872" y="356541"/>
                  <a:pt x="197920" y="347117"/>
                  <a:pt x="130628" y="350322"/>
                </a:cubicBezTo>
                <a:cubicBezTo>
                  <a:pt x="116093" y="355167"/>
                  <a:pt x="101902" y="358965"/>
                  <a:pt x="89064" y="368135"/>
                </a:cubicBezTo>
                <a:cubicBezTo>
                  <a:pt x="82231" y="373016"/>
                  <a:pt x="77189" y="380010"/>
                  <a:pt x="71251" y="385948"/>
                </a:cubicBezTo>
                <a:cubicBezTo>
                  <a:pt x="67293" y="393865"/>
                  <a:pt x="62863" y="401563"/>
                  <a:pt x="59376" y="409699"/>
                </a:cubicBezTo>
                <a:cubicBezTo>
                  <a:pt x="56911" y="415452"/>
                  <a:pt x="55904" y="421759"/>
                  <a:pt x="53438" y="427512"/>
                </a:cubicBezTo>
                <a:cubicBezTo>
                  <a:pt x="49951" y="435647"/>
                  <a:pt x="44850" y="443044"/>
                  <a:pt x="41563" y="451262"/>
                </a:cubicBezTo>
                <a:cubicBezTo>
                  <a:pt x="36914" y="462884"/>
                  <a:pt x="29688" y="486888"/>
                  <a:pt x="29688" y="486888"/>
                </a:cubicBezTo>
                <a:cubicBezTo>
                  <a:pt x="27709" y="504701"/>
                  <a:pt x="26697" y="522648"/>
                  <a:pt x="23750" y="540327"/>
                </a:cubicBezTo>
                <a:cubicBezTo>
                  <a:pt x="22721" y="546501"/>
                  <a:pt x="19330" y="552068"/>
                  <a:pt x="17812" y="558140"/>
                </a:cubicBezTo>
                <a:cubicBezTo>
                  <a:pt x="15364" y="567931"/>
                  <a:pt x="14530" y="578092"/>
                  <a:pt x="11875" y="587829"/>
                </a:cubicBezTo>
                <a:cubicBezTo>
                  <a:pt x="8582" y="599905"/>
                  <a:pt x="0" y="623454"/>
                  <a:pt x="0" y="623454"/>
                </a:cubicBezTo>
                <a:cubicBezTo>
                  <a:pt x="1979" y="651163"/>
                  <a:pt x="-425" y="679541"/>
                  <a:pt x="5937" y="706582"/>
                </a:cubicBezTo>
                <a:cubicBezTo>
                  <a:pt x="7860" y="714756"/>
                  <a:pt x="17299" y="719019"/>
                  <a:pt x="23750" y="724395"/>
                </a:cubicBezTo>
                <a:cubicBezTo>
                  <a:pt x="39096" y="737183"/>
                  <a:pt x="41524" y="736257"/>
                  <a:pt x="59376" y="742208"/>
                </a:cubicBezTo>
                <a:cubicBezTo>
                  <a:pt x="89064" y="740229"/>
                  <a:pt x="119478" y="743085"/>
                  <a:pt x="148441" y="736270"/>
                </a:cubicBezTo>
                <a:cubicBezTo>
                  <a:pt x="155387" y="734636"/>
                  <a:pt x="157810" y="725139"/>
                  <a:pt x="160316" y="718457"/>
                </a:cubicBezTo>
                <a:cubicBezTo>
                  <a:pt x="177202" y="673429"/>
                  <a:pt x="153654" y="701370"/>
                  <a:pt x="178129" y="676893"/>
                </a:cubicBezTo>
                <a:cubicBezTo>
                  <a:pt x="180108" y="670955"/>
                  <a:pt x="181268" y="664678"/>
                  <a:pt x="184067" y="659080"/>
                </a:cubicBezTo>
                <a:cubicBezTo>
                  <a:pt x="187258" y="652697"/>
                  <a:pt x="193044" y="647788"/>
                  <a:pt x="195942" y="641267"/>
                </a:cubicBezTo>
                <a:cubicBezTo>
                  <a:pt x="201026" y="629828"/>
                  <a:pt x="207818" y="605642"/>
                  <a:pt x="207818" y="605642"/>
                </a:cubicBezTo>
                <a:cubicBezTo>
                  <a:pt x="215308" y="545713"/>
                  <a:pt x="208708" y="573283"/>
                  <a:pt x="225631" y="522514"/>
                </a:cubicBezTo>
                <a:cubicBezTo>
                  <a:pt x="227610" y="516576"/>
                  <a:pt x="226360" y="508173"/>
                  <a:pt x="231568" y="504701"/>
                </a:cubicBezTo>
                <a:cubicBezTo>
                  <a:pt x="247684" y="493957"/>
                  <a:pt x="261613" y="486353"/>
                  <a:pt x="273132" y="469075"/>
                </a:cubicBezTo>
                <a:cubicBezTo>
                  <a:pt x="288965" y="445324"/>
                  <a:pt x="279069" y="455220"/>
                  <a:pt x="302820" y="439387"/>
                </a:cubicBezTo>
                <a:cubicBezTo>
                  <a:pt x="320633" y="441366"/>
                  <a:pt x="338968" y="440609"/>
                  <a:pt x="356259" y="445325"/>
                </a:cubicBezTo>
                <a:cubicBezTo>
                  <a:pt x="361660" y="446798"/>
                  <a:pt x="363763" y="453703"/>
                  <a:pt x="368135" y="457200"/>
                </a:cubicBezTo>
                <a:cubicBezTo>
                  <a:pt x="405575" y="487150"/>
                  <a:pt x="369159" y="452285"/>
                  <a:pt x="397823" y="480951"/>
                </a:cubicBezTo>
                <a:cubicBezTo>
                  <a:pt x="399802" y="486889"/>
                  <a:pt x="403489" y="492511"/>
                  <a:pt x="403761" y="498764"/>
                </a:cubicBezTo>
                <a:cubicBezTo>
                  <a:pt x="407459" y="583813"/>
                  <a:pt x="380606" y="674079"/>
                  <a:pt x="409698" y="754083"/>
                </a:cubicBezTo>
                <a:cubicBezTo>
                  <a:pt x="419866" y="782046"/>
                  <a:pt x="469075" y="758042"/>
                  <a:pt x="498763" y="760021"/>
                </a:cubicBezTo>
                <a:cubicBezTo>
                  <a:pt x="504701" y="763979"/>
                  <a:pt x="510017" y="769085"/>
                  <a:pt x="516576" y="771896"/>
                </a:cubicBezTo>
                <a:cubicBezTo>
                  <a:pt x="524077" y="775111"/>
                  <a:pt x="532480" y="775592"/>
                  <a:pt x="540327" y="777834"/>
                </a:cubicBezTo>
                <a:cubicBezTo>
                  <a:pt x="546345" y="779553"/>
                  <a:pt x="552202" y="781792"/>
                  <a:pt x="558140" y="783771"/>
                </a:cubicBezTo>
                <a:cubicBezTo>
                  <a:pt x="616835" y="779579"/>
                  <a:pt x="649988" y="777750"/>
                  <a:pt x="706581" y="771896"/>
                </a:cubicBezTo>
                <a:lnTo>
                  <a:pt x="813459" y="760021"/>
                </a:lnTo>
                <a:cubicBezTo>
                  <a:pt x="819397" y="758042"/>
                  <a:pt x="825674" y="756882"/>
                  <a:pt x="831272" y="754083"/>
                </a:cubicBezTo>
                <a:cubicBezTo>
                  <a:pt x="841560" y="748939"/>
                  <a:pt x="853597" y="739537"/>
                  <a:pt x="860961" y="730332"/>
                </a:cubicBezTo>
                <a:cubicBezTo>
                  <a:pt x="865419" y="724760"/>
                  <a:pt x="868688" y="718326"/>
                  <a:pt x="872836" y="712519"/>
                </a:cubicBezTo>
                <a:cubicBezTo>
                  <a:pt x="878588" y="704466"/>
                  <a:pt x="884711" y="696686"/>
                  <a:pt x="890649" y="688769"/>
                </a:cubicBezTo>
                <a:cubicBezTo>
                  <a:pt x="907470" y="638308"/>
                  <a:pt x="884011" y="699833"/>
                  <a:pt x="908462" y="659080"/>
                </a:cubicBezTo>
                <a:cubicBezTo>
                  <a:pt x="911682" y="653713"/>
                  <a:pt x="911360" y="646738"/>
                  <a:pt x="914400" y="641267"/>
                </a:cubicBezTo>
                <a:cubicBezTo>
                  <a:pt x="921331" y="628791"/>
                  <a:pt x="938150" y="605642"/>
                  <a:pt x="938150" y="605642"/>
                </a:cubicBezTo>
                <a:cubicBezTo>
                  <a:pt x="940129" y="597725"/>
                  <a:pt x="943009" y="589980"/>
                  <a:pt x="944088" y="581891"/>
                </a:cubicBezTo>
                <a:cubicBezTo>
                  <a:pt x="955075" y="499485"/>
                  <a:pt x="951644" y="424087"/>
                  <a:pt x="944088" y="338447"/>
                </a:cubicBezTo>
                <a:cubicBezTo>
                  <a:pt x="943501" y="331792"/>
                  <a:pt x="915319" y="286539"/>
                  <a:pt x="914400" y="285008"/>
                </a:cubicBezTo>
                <a:cubicBezTo>
                  <a:pt x="912421" y="277091"/>
                  <a:pt x="910704" y="269104"/>
                  <a:pt x="908462" y="261257"/>
                </a:cubicBezTo>
                <a:cubicBezTo>
                  <a:pt x="906742" y="255239"/>
                  <a:pt x="903882" y="249554"/>
                  <a:pt x="902524" y="243444"/>
                </a:cubicBezTo>
                <a:cubicBezTo>
                  <a:pt x="899912" y="231692"/>
                  <a:pt x="898948" y="219623"/>
                  <a:pt x="896587" y="207818"/>
                </a:cubicBezTo>
                <a:cubicBezTo>
                  <a:pt x="893008" y="189925"/>
                  <a:pt x="892262" y="170991"/>
                  <a:pt x="884711" y="154379"/>
                </a:cubicBezTo>
                <a:cubicBezTo>
                  <a:pt x="881758" y="147883"/>
                  <a:pt x="872316" y="147148"/>
                  <a:pt x="866898" y="142504"/>
                </a:cubicBezTo>
                <a:cubicBezTo>
                  <a:pt x="858397" y="135218"/>
                  <a:pt x="851649" y="126039"/>
                  <a:pt x="843148" y="118753"/>
                </a:cubicBezTo>
                <a:cubicBezTo>
                  <a:pt x="837730" y="114109"/>
                  <a:pt x="831044" y="111160"/>
                  <a:pt x="825335" y="106878"/>
                </a:cubicBezTo>
                <a:cubicBezTo>
                  <a:pt x="815196" y="99274"/>
                  <a:pt x="804608" y="92088"/>
                  <a:pt x="795646" y="83127"/>
                </a:cubicBezTo>
                <a:cubicBezTo>
                  <a:pt x="788648" y="76130"/>
                  <a:pt x="785229" y="65951"/>
                  <a:pt x="777833" y="59377"/>
                </a:cubicBezTo>
                <a:cubicBezTo>
                  <a:pt x="767166" y="49895"/>
                  <a:pt x="752299" y="45718"/>
                  <a:pt x="742207" y="35626"/>
                </a:cubicBezTo>
                <a:cubicBezTo>
                  <a:pt x="736269" y="29688"/>
                  <a:pt x="731515" y="22263"/>
                  <a:pt x="724394" y="17813"/>
                </a:cubicBezTo>
                <a:cubicBezTo>
                  <a:pt x="716282" y="12743"/>
                  <a:pt x="688734" y="3947"/>
                  <a:pt x="676893" y="0"/>
                </a:cubicBezTo>
                <a:cubicBezTo>
                  <a:pt x="599703" y="1979"/>
                  <a:pt x="522452" y="2265"/>
                  <a:pt x="445324" y="5938"/>
                </a:cubicBezTo>
                <a:cubicBezTo>
                  <a:pt x="425117" y="6900"/>
                  <a:pt x="429328" y="13482"/>
                  <a:pt x="415636" y="23751"/>
                </a:cubicBezTo>
                <a:cubicBezTo>
                  <a:pt x="404218" y="32314"/>
                  <a:pt x="380010" y="47501"/>
                  <a:pt x="380010" y="47501"/>
                </a:cubicBezTo>
                <a:cubicBezTo>
                  <a:pt x="378031" y="53439"/>
                  <a:pt x="378498" y="60888"/>
                  <a:pt x="374072" y="65314"/>
                </a:cubicBezTo>
                <a:cubicBezTo>
                  <a:pt x="337389" y="101997"/>
                  <a:pt x="369432" y="44905"/>
                  <a:pt x="350322" y="7719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Forma livre 30"/>
          <p:cNvSpPr/>
          <p:nvPr/>
        </p:nvSpPr>
        <p:spPr>
          <a:xfrm>
            <a:off x="2433931" y="3212275"/>
            <a:ext cx="730843" cy="855024"/>
          </a:xfrm>
          <a:custGeom>
            <a:avLst/>
            <a:gdLst>
              <a:gd name="connsiteX0" fmla="*/ 59887 w 730843"/>
              <a:gd name="connsiteY0" fmla="*/ 95003 h 855024"/>
              <a:gd name="connsiteX1" fmla="*/ 36137 w 730843"/>
              <a:gd name="connsiteY1" fmla="*/ 172193 h 855024"/>
              <a:gd name="connsiteX2" fmla="*/ 30199 w 730843"/>
              <a:gd name="connsiteY2" fmla="*/ 190006 h 855024"/>
              <a:gd name="connsiteX3" fmla="*/ 18324 w 730843"/>
              <a:gd name="connsiteY3" fmla="*/ 207819 h 855024"/>
              <a:gd name="connsiteX4" fmla="*/ 12386 w 730843"/>
              <a:gd name="connsiteY4" fmla="*/ 237507 h 855024"/>
              <a:gd name="connsiteX5" fmla="*/ 511 w 730843"/>
              <a:gd name="connsiteY5" fmla="*/ 308759 h 855024"/>
              <a:gd name="connsiteX6" fmla="*/ 30199 w 730843"/>
              <a:gd name="connsiteY6" fmla="*/ 403761 h 855024"/>
              <a:gd name="connsiteX7" fmla="*/ 53950 w 730843"/>
              <a:gd name="connsiteY7" fmla="*/ 397824 h 855024"/>
              <a:gd name="connsiteX8" fmla="*/ 184578 w 730843"/>
              <a:gd name="connsiteY8" fmla="*/ 403761 h 855024"/>
              <a:gd name="connsiteX9" fmla="*/ 190516 w 730843"/>
              <a:gd name="connsiteY9" fmla="*/ 421574 h 855024"/>
              <a:gd name="connsiteX10" fmla="*/ 208329 w 730843"/>
              <a:gd name="connsiteY10" fmla="*/ 730333 h 855024"/>
              <a:gd name="connsiteX11" fmla="*/ 220204 w 730843"/>
              <a:gd name="connsiteY11" fmla="*/ 765959 h 855024"/>
              <a:gd name="connsiteX12" fmla="*/ 232079 w 730843"/>
              <a:gd name="connsiteY12" fmla="*/ 783772 h 855024"/>
              <a:gd name="connsiteX13" fmla="*/ 238017 w 730843"/>
              <a:gd name="connsiteY13" fmla="*/ 807522 h 855024"/>
              <a:gd name="connsiteX14" fmla="*/ 261768 w 730843"/>
              <a:gd name="connsiteY14" fmla="*/ 837211 h 855024"/>
              <a:gd name="connsiteX15" fmla="*/ 279581 w 730843"/>
              <a:gd name="connsiteY15" fmla="*/ 843148 h 855024"/>
              <a:gd name="connsiteX16" fmla="*/ 309269 w 730843"/>
              <a:gd name="connsiteY16" fmla="*/ 849086 h 855024"/>
              <a:gd name="connsiteX17" fmla="*/ 333020 w 730843"/>
              <a:gd name="connsiteY17" fmla="*/ 855024 h 855024"/>
              <a:gd name="connsiteX18" fmla="*/ 439898 w 730843"/>
              <a:gd name="connsiteY18" fmla="*/ 837211 h 855024"/>
              <a:gd name="connsiteX19" fmla="*/ 469586 w 730843"/>
              <a:gd name="connsiteY19" fmla="*/ 801585 h 855024"/>
              <a:gd name="connsiteX20" fmla="*/ 475524 w 730843"/>
              <a:gd name="connsiteY20" fmla="*/ 783772 h 855024"/>
              <a:gd name="connsiteX21" fmla="*/ 487399 w 730843"/>
              <a:gd name="connsiteY21" fmla="*/ 771896 h 855024"/>
              <a:gd name="connsiteX22" fmla="*/ 517087 w 730843"/>
              <a:gd name="connsiteY22" fmla="*/ 736270 h 855024"/>
              <a:gd name="connsiteX23" fmla="*/ 534900 w 730843"/>
              <a:gd name="connsiteY23" fmla="*/ 653143 h 855024"/>
              <a:gd name="connsiteX24" fmla="*/ 546775 w 730843"/>
              <a:gd name="connsiteY24" fmla="*/ 617517 h 855024"/>
              <a:gd name="connsiteX25" fmla="*/ 540838 w 730843"/>
              <a:gd name="connsiteY25" fmla="*/ 516577 h 855024"/>
              <a:gd name="connsiteX26" fmla="*/ 540838 w 730843"/>
              <a:gd name="connsiteY26" fmla="*/ 463138 h 855024"/>
              <a:gd name="connsiteX27" fmla="*/ 600214 w 730843"/>
              <a:gd name="connsiteY27" fmla="*/ 409699 h 855024"/>
              <a:gd name="connsiteX28" fmla="*/ 623965 w 730843"/>
              <a:gd name="connsiteY28" fmla="*/ 385948 h 855024"/>
              <a:gd name="connsiteX29" fmla="*/ 641778 w 730843"/>
              <a:gd name="connsiteY29" fmla="*/ 368135 h 855024"/>
              <a:gd name="connsiteX30" fmla="*/ 659591 w 730843"/>
              <a:gd name="connsiteY30" fmla="*/ 362198 h 855024"/>
              <a:gd name="connsiteX31" fmla="*/ 707092 w 730843"/>
              <a:gd name="connsiteY31" fmla="*/ 320634 h 855024"/>
              <a:gd name="connsiteX32" fmla="*/ 718968 w 730843"/>
              <a:gd name="connsiteY32" fmla="*/ 285008 h 855024"/>
              <a:gd name="connsiteX33" fmla="*/ 730843 w 730843"/>
              <a:gd name="connsiteY33" fmla="*/ 267195 h 855024"/>
              <a:gd name="connsiteX34" fmla="*/ 724905 w 730843"/>
              <a:gd name="connsiteY34" fmla="*/ 95003 h 855024"/>
              <a:gd name="connsiteX35" fmla="*/ 671466 w 730843"/>
              <a:gd name="connsiteY35" fmla="*/ 59377 h 855024"/>
              <a:gd name="connsiteX36" fmla="*/ 641778 w 730843"/>
              <a:gd name="connsiteY36" fmla="*/ 35626 h 855024"/>
              <a:gd name="connsiteX37" fmla="*/ 576464 w 730843"/>
              <a:gd name="connsiteY37" fmla="*/ 5938 h 855024"/>
              <a:gd name="connsiteX38" fmla="*/ 517087 w 730843"/>
              <a:gd name="connsiteY38" fmla="*/ 0 h 855024"/>
              <a:gd name="connsiteX39" fmla="*/ 362708 w 730843"/>
              <a:gd name="connsiteY39" fmla="*/ 29689 h 855024"/>
              <a:gd name="connsiteX40" fmla="*/ 344895 w 730843"/>
              <a:gd name="connsiteY40" fmla="*/ 41564 h 855024"/>
              <a:gd name="connsiteX41" fmla="*/ 297394 w 730843"/>
              <a:gd name="connsiteY41" fmla="*/ 53439 h 855024"/>
              <a:gd name="connsiteX42" fmla="*/ 261768 w 730843"/>
              <a:gd name="connsiteY42" fmla="*/ 77190 h 855024"/>
              <a:gd name="connsiteX43" fmla="*/ 232079 w 730843"/>
              <a:gd name="connsiteY43" fmla="*/ 83128 h 855024"/>
              <a:gd name="connsiteX44" fmla="*/ 178640 w 730843"/>
              <a:gd name="connsiteY44" fmla="*/ 95003 h 855024"/>
              <a:gd name="connsiteX45" fmla="*/ 89575 w 730843"/>
              <a:gd name="connsiteY45" fmla="*/ 100941 h 855024"/>
              <a:gd name="connsiteX46" fmla="*/ 59887 w 730843"/>
              <a:gd name="connsiteY46" fmla="*/ 95003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30843" h="855024">
                <a:moveTo>
                  <a:pt x="59887" y="95003"/>
                </a:moveTo>
                <a:cubicBezTo>
                  <a:pt x="50981" y="106878"/>
                  <a:pt x="52566" y="122907"/>
                  <a:pt x="36137" y="172193"/>
                </a:cubicBezTo>
                <a:cubicBezTo>
                  <a:pt x="34158" y="178131"/>
                  <a:pt x="33671" y="184798"/>
                  <a:pt x="30199" y="190006"/>
                </a:cubicBezTo>
                <a:lnTo>
                  <a:pt x="18324" y="207819"/>
                </a:lnTo>
                <a:cubicBezTo>
                  <a:pt x="16345" y="217715"/>
                  <a:pt x="14045" y="227552"/>
                  <a:pt x="12386" y="237507"/>
                </a:cubicBezTo>
                <a:cubicBezTo>
                  <a:pt x="-2352" y="325930"/>
                  <a:pt x="14509" y="238759"/>
                  <a:pt x="511" y="308759"/>
                </a:cubicBezTo>
                <a:cubicBezTo>
                  <a:pt x="1081" y="312748"/>
                  <a:pt x="-7764" y="398337"/>
                  <a:pt x="30199" y="403761"/>
                </a:cubicBezTo>
                <a:cubicBezTo>
                  <a:pt x="38278" y="404915"/>
                  <a:pt x="46033" y="399803"/>
                  <a:pt x="53950" y="397824"/>
                </a:cubicBezTo>
                <a:cubicBezTo>
                  <a:pt x="97493" y="399803"/>
                  <a:pt x="141635" y="396293"/>
                  <a:pt x="184578" y="403761"/>
                </a:cubicBezTo>
                <a:cubicBezTo>
                  <a:pt x="190744" y="404833"/>
                  <a:pt x="190261" y="415320"/>
                  <a:pt x="190516" y="421574"/>
                </a:cubicBezTo>
                <a:cubicBezTo>
                  <a:pt x="202937" y="725909"/>
                  <a:pt x="166800" y="605746"/>
                  <a:pt x="208329" y="730333"/>
                </a:cubicBezTo>
                <a:cubicBezTo>
                  <a:pt x="208331" y="730338"/>
                  <a:pt x="220201" y="765955"/>
                  <a:pt x="220204" y="765959"/>
                </a:cubicBezTo>
                <a:lnTo>
                  <a:pt x="232079" y="783772"/>
                </a:lnTo>
                <a:cubicBezTo>
                  <a:pt x="234058" y="791689"/>
                  <a:pt x="234802" y="800021"/>
                  <a:pt x="238017" y="807522"/>
                </a:cubicBezTo>
                <a:cubicBezTo>
                  <a:pt x="240818" y="814057"/>
                  <a:pt x="254401" y="832791"/>
                  <a:pt x="261768" y="837211"/>
                </a:cubicBezTo>
                <a:cubicBezTo>
                  <a:pt x="267135" y="840431"/>
                  <a:pt x="273509" y="841630"/>
                  <a:pt x="279581" y="843148"/>
                </a:cubicBezTo>
                <a:cubicBezTo>
                  <a:pt x="289372" y="845596"/>
                  <a:pt x="299417" y="846897"/>
                  <a:pt x="309269" y="849086"/>
                </a:cubicBezTo>
                <a:cubicBezTo>
                  <a:pt x="317235" y="850856"/>
                  <a:pt x="325103" y="853045"/>
                  <a:pt x="333020" y="855024"/>
                </a:cubicBezTo>
                <a:cubicBezTo>
                  <a:pt x="368646" y="849086"/>
                  <a:pt x="405170" y="847133"/>
                  <a:pt x="439898" y="837211"/>
                </a:cubicBezTo>
                <a:cubicBezTo>
                  <a:pt x="447559" y="835022"/>
                  <a:pt x="465969" y="808819"/>
                  <a:pt x="469586" y="801585"/>
                </a:cubicBezTo>
                <a:cubicBezTo>
                  <a:pt x="472385" y="795987"/>
                  <a:pt x="472304" y="789139"/>
                  <a:pt x="475524" y="783772"/>
                </a:cubicBezTo>
                <a:cubicBezTo>
                  <a:pt x="478404" y="778972"/>
                  <a:pt x="483902" y="776268"/>
                  <a:pt x="487399" y="771896"/>
                </a:cubicBezTo>
                <a:cubicBezTo>
                  <a:pt x="520459" y="730569"/>
                  <a:pt x="474780" y="778577"/>
                  <a:pt x="517087" y="736270"/>
                </a:cubicBezTo>
                <a:cubicBezTo>
                  <a:pt x="545759" y="650259"/>
                  <a:pt x="512433" y="757996"/>
                  <a:pt x="534900" y="653143"/>
                </a:cubicBezTo>
                <a:cubicBezTo>
                  <a:pt x="537523" y="640903"/>
                  <a:pt x="546775" y="617517"/>
                  <a:pt x="546775" y="617517"/>
                </a:cubicBezTo>
                <a:cubicBezTo>
                  <a:pt x="544796" y="583870"/>
                  <a:pt x="544192" y="550115"/>
                  <a:pt x="540838" y="516577"/>
                </a:cubicBezTo>
                <a:cubicBezTo>
                  <a:pt x="538241" y="490610"/>
                  <a:pt x="520120" y="498654"/>
                  <a:pt x="540838" y="463138"/>
                </a:cubicBezTo>
                <a:cubicBezTo>
                  <a:pt x="556584" y="436145"/>
                  <a:pt x="578866" y="428379"/>
                  <a:pt x="600214" y="409699"/>
                </a:cubicBezTo>
                <a:cubicBezTo>
                  <a:pt x="608640" y="402326"/>
                  <a:pt x="616048" y="393865"/>
                  <a:pt x="623965" y="385948"/>
                </a:cubicBezTo>
                <a:cubicBezTo>
                  <a:pt x="629903" y="380010"/>
                  <a:pt x="633812" y="370790"/>
                  <a:pt x="641778" y="368135"/>
                </a:cubicBezTo>
                <a:lnTo>
                  <a:pt x="659591" y="362198"/>
                </a:lnTo>
                <a:cubicBezTo>
                  <a:pt x="677862" y="350017"/>
                  <a:pt x="694296" y="340742"/>
                  <a:pt x="707092" y="320634"/>
                </a:cubicBezTo>
                <a:cubicBezTo>
                  <a:pt x="713813" y="310073"/>
                  <a:pt x="715009" y="296883"/>
                  <a:pt x="718968" y="285008"/>
                </a:cubicBezTo>
                <a:cubicBezTo>
                  <a:pt x="721225" y="278238"/>
                  <a:pt x="726885" y="273133"/>
                  <a:pt x="730843" y="267195"/>
                </a:cubicBezTo>
                <a:cubicBezTo>
                  <a:pt x="728864" y="209798"/>
                  <a:pt x="733771" y="151746"/>
                  <a:pt x="724905" y="95003"/>
                </a:cubicBezTo>
                <a:cubicBezTo>
                  <a:pt x="724041" y="89475"/>
                  <a:pt x="672183" y="59879"/>
                  <a:pt x="671466" y="59377"/>
                </a:cubicBezTo>
                <a:cubicBezTo>
                  <a:pt x="661084" y="52109"/>
                  <a:pt x="651917" y="43230"/>
                  <a:pt x="641778" y="35626"/>
                </a:cubicBezTo>
                <a:cubicBezTo>
                  <a:pt x="622428" y="21113"/>
                  <a:pt x="600701" y="9401"/>
                  <a:pt x="576464" y="5938"/>
                </a:cubicBezTo>
                <a:cubicBezTo>
                  <a:pt x="556773" y="3125"/>
                  <a:pt x="536879" y="1979"/>
                  <a:pt x="517087" y="0"/>
                </a:cubicBezTo>
                <a:cubicBezTo>
                  <a:pt x="465627" y="9896"/>
                  <a:pt x="406310" y="622"/>
                  <a:pt x="362708" y="29689"/>
                </a:cubicBezTo>
                <a:cubicBezTo>
                  <a:pt x="356770" y="33647"/>
                  <a:pt x="351278" y="38373"/>
                  <a:pt x="344895" y="41564"/>
                </a:cubicBezTo>
                <a:cubicBezTo>
                  <a:pt x="332720" y="47651"/>
                  <a:pt x="308691" y="51180"/>
                  <a:pt x="297394" y="53439"/>
                </a:cubicBezTo>
                <a:cubicBezTo>
                  <a:pt x="285519" y="61356"/>
                  <a:pt x="274761" y="71284"/>
                  <a:pt x="261768" y="77190"/>
                </a:cubicBezTo>
                <a:cubicBezTo>
                  <a:pt x="252580" y="81366"/>
                  <a:pt x="241931" y="80939"/>
                  <a:pt x="232079" y="83128"/>
                </a:cubicBezTo>
                <a:cubicBezTo>
                  <a:pt x="215855" y="86733"/>
                  <a:pt x="194913" y="93376"/>
                  <a:pt x="178640" y="95003"/>
                </a:cubicBezTo>
                <a:cubicBezTo>
                  <a:pt x="149033" y="97964"/>
                  <a:pt x="119263" y="98962"/>
                  <a:pt x="89575" y="100941"/>
                </a:cubicBezTo>
                <a:cubicBezTo>
                  <a:pt x="67564" y="108278"/>
                  <a:pt x="68793" y="83128"/>
                  <a:pt x="59887" y="9500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4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6" grpId="0"/>
      <p:bldP spid="18" grpId="0" animBg="1"/>
      <p:bldP spid="19" grpId="0"/>
      <p:bldP spid="20" grpId="0" animBg="1"/>
      <p:bldP spid="27" grpId="0"/>
      <p:bldP spid="28" grpId="0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0" y="0"/>
                <a:ext cx="8186143" cy="1159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pt-PT" sz="24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b="0" i="1" smtClean="0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sz="2400" b="0" i="1" smtClean="0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sz="240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𝑀𝐷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86143" cy="11593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-13743" y="1124744"/>
                <a:ext cx="3721647" cy="1125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b="0" i="1" smtClean="0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sz="2400" b="0" i="1" smtClean="0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sz="240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𝑀𝐷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43" y="1124744"/>
                <a:ext cx="3721647" cy="1125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ângulo 3"/>
              <p:cNvSpPr/>
              <p:nvPr/>
            </p:nvSpPr>
            <p:spPr>
              <a:xfrm>
                <a:off x="-85751" y="2159098"/>
                <a:ext cx="3721647" cy="1125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b="0" i="1" smtClean="0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sz="2400" b="0" i="1" smtClean="0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sz="240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pt-PT" sz="2400" b="0" i="1" smtClean="0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𝑀𝐷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4" name="Rec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751" y="2159098"/>
                <a:ext cx="3721647" cy="1125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ângulo 5"/>
              <p:cNvSpPr/>
              <p:nvPr/>
            </p:nvSpPr>
            <p:spPr>
              <a:xfrm>
                <a:off x="13334" y="5110177"/>
                <a:ext cx="2306850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pt-PT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𝑀𝐷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" name="Rec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" y="5110177"/>
                <a:ext cx="2306850" cy="11835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ângulo 6"/>
              <p:cNvSpPr/>
              <p:nvPr/>
            </p:nvSpPr>
            <p:spPr>
              <a:xfrm>
                <a:off x="2411760" y="5110177"/>
                <a:ext cx="2136932" cy="1183529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PT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  <m:sSub>
                                <m:sSubPr>
                                  <m:ctrlPr>
                                    <a:rPr lang="pt-PT" sz="2400" i="1" smtClean="0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𝑀𝐷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110177"/>
                <a:ext cx="2136932" cy="11835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6814618" y="5110176"/>
                <a:ext cx="1968808" cy="11835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𝑀𝑃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P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pt-PT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P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618" y="5110176"/>
                <a:ext cx="1968808" cy="11835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4710263" y="5125791"/>
                <a:ext cx="1971244" cy="1183529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PT" sz="24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pt-PT" sz="2400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pt-PT" sz="24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𝑀𝐷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263" y="5125791"/>
                <a:ext cx="1971244" cy="11835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cta 9"/>
          <p:cNvCxnSpPr/>
          <p:nvPr/>
        </p:nvCxnSpPr>
        <p:spPr>
          <a:xfrm>
            <a:off x="4744326" y="832718"/>
            <a:ext cx="0" cy="3024336"/>
          </a:xfrm>
          <a:prstGeom prst="line">
            <a:avLst/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Forma livre 10"/>
          <p:cNvSpPr/>
          <p:nvPr/>
        </p:nvSpPr>
        <p:spPr>
          <a:xfrm>
            <a:off x="4831723" y="896838"/>
            <a:ext cx="3801035" cy="2888208"/>
          </a:xfrm>
          <a:custGeom>
            <a:avLst/>
            <a:gdLst>
              <a:gd name="connsiteX0" fmla="*/ 0 w 3801035"/>
              <a:gd name="connsiteY0" fmla="*/ 2888208 h 2888208"/>
              <a:gd name="connsiteX1" fmla="*/ 215152 w 3801035"/>
              <a:gd name="connsiteY1" fmla="*/ 2655125 h 2888208"/>
              <a:gd name="connsiteX2" fmla="*/ 430305 w 3801035"/>
              <a:gd name="connsiteY2" fmla="*/ 2045525 h 2888208"/>
              <a:gd name="connsiteX3" fmla="*/ 842682 w 3801035"/>
              <a:gd name="connsiteY3" fmla="*/ 1572 h 2888208"/>
              <a:gd name="connsiteX4" fmla="*/ 2223247 w 3801035"/>
              <a:gd name="connsiteY4" fmla="*/ 2404113 h 2888208"/>
              <a:gd name="connsiteX5" fmla="*/ 3801035 w 3801035"/>
              <a:gd name="connsiteY5" fmla="*/ 2780631 h 2888208"/>
              <a:gd name="connsiteX6" fmla="*/ 3801035 w 3801035"/>
              <a:gd name="connsiteY6" fmla="*/ 2780631 h 28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035" h="2888208">
                <a:moveTo>
                  <a:pt x="0" y="2888208"/>
                </a:moveTo>
                <a:cubicBezTo>
                  <a:pt x="71717" y="2841890"/>
                  <a:pt x="143435" y="2795572"/>
                  <a:pt x="215152" y="2655125"/>
                </a:cubicBezTo>
                <a:cubicBezTo>
                  <a:pt x="286869" y="2514678"/>
                  <a:pt x="325717" y="2487784"/>
                  <a:pt x="430305" y="2045525"/>
                </a:cubicBezTo>
                <a:cubicBezTo>
                  <a:pt x="534893" y="1603266"/>
                  <a:pt x="543858" y="-58193"/>
                  <a:pt x="842682" y="1572"/>
                </a:cubicBezTo>
                <a:cubicBezTo>
                  <a:pt x="1141506" y="61337"/>
                  <a:pt x="1730188" y="1940937"/>
                  <a:pt x="2223247" y="2404113"/>
                </a:cubicBezTo>
                <a:cubicBezTo>
                  <a:pt x="2716306" y="2867289"/>
                  <a:pt x="3801035" y="2780631"/>
                  <a:pt x="3801035" y="2780631"/>
                </a:cubicBezTo>
                <a:lnTo>
                  <a:pt x="3801035" y="2780631"/>
                </a:lnTo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2" name="Conexão recta 11"/>
          <p:cNvCxnSpPr/>
          <p:nvPr/>
        </p:nvCxnSpPr>
        <p:spPr>
          <a:xfrm>
            <a:off x="4788024" y="3847488"/>
            <a:ext cx="3888432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5658073" y="904726"/>
            <a:ext cx="0" cy="320400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348427" y="3873822"/>
            <a:ext cx="13223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velocidade mais  provável </a:t>
            </a:r>
          </a:p>
        </p:txBody>
      </p:sp>
      <p:cxnSp>
        <p:nvCxnSpPr>
          <p:cNvPr id="15" name="Conexão recta 14"/>
          <p:cNvCxnSpPr/>
          <p:nvPr/>
        </p:nvCxnSpPr>
        <p:spPr>
          <a:xfrm>
            <a:off x="5931098" y="1252150"/>
            <a:ext cx="0" cy="326800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941657" y="3873822"/>
            <a:ext cx="1513673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velocidade média </a:t>
            </a:r>
          </a:p>
        </p:txBody>
      </p:sp>
    </p:spTree>
    <p:extLst>
      <p:ext uri="{BB962C8B-B14F-4D97-AF65-F5344CB8AC3E}">
        <p14:creationId xmlns:p14="http://schemas.microsoft.com/office/powerpoint/2010/main" val="370389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 animBg="1"/>
      <p:bldP spid="8" grpId="0" animBg="1"/>
      <p:bldP spid="9" grpId="0" animBg="1"/>
      <p:bldP spid="11" grpId="0" animBg="1"/>
      <p:bldP spid="14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1738" t="23100" r="26368" b="22301"/>
          <a:stretch/>
        </p:blipFill>
        <p:spPr>
          <a:xfrm>
            <a:off x="0" y="548680"/>
            <a:ext cx="6588224" cy="63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90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igipac.ca/chemical/mtom/contents/glossary/images/boltzm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" y="24676"/>
            <a:ext cx="8650694" cy="68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681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241" y="260648"/>
            <a:ext cx="5721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Aula 3 - Cinética Química  </a:t>
            </a:r>
          </a:p>
        </p:txBody>
      </p:sp>
      <p:pic>
        <p:nvPicPr>
          <p:cNvPr id="1026" name="Picture 2" descr="http://la.epfl.ch/files/content/sites/la/files/shared/common/Research/Line/Chemometrics/Kinetic_Modeling/Stoichiometr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39" y="968534"/>
            <a:ext cx="6336704" cy="473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802094" y="6021288"/>
            <a:ext cx="2143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QFL 0464</a:t>
            </a:r>
          </a:p>
        </p:txBody>
      </p:sp>
    </p:spTree>
    <p:extLst>
      <p:ext uri="{BB962C8B-B14F-4D97-AF65-F5344CB8AC3E}">
        <p14:creationId xmlns:p14="http://schemas.microsoft.com/office/powerpoint/2010/main" val="3067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1"/>
    </mc:Choice>
    <mc:Fallback xmlns="">
      <p:transition spd="slow" advTm="478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3584926" y="2139083"/>
                <a:ext cx="2183355" cy="498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[B]</a:t>
                </a:r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926" y="2139083"/>
                <a:ext cx="2183355" cy="498150"/>
              </a:xfrm>
              <a:prstGeom prst="rect">
                <a:avLst/>
              </a:prstGeom>
              <a:blipFill>
                <a:blip r:embed="rId3"/>
                <a:stretch>
                  <a:fillRect r="-1955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10116616" y="2054426"/>
                <a:ext cx="3809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>
                    <a:solidFill>
                      <a:schemeClr val="bg1"/>
                    </a:solidFill>
                  </a:rPr>
                  <a:t>Velocidade de formação de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616" y="2054426"/>
                <a:ext cx="3809761" cy="369332"/>
              </a:xfrm>
              <a:prstGeom prst="rect">
                <a:avLst/>
              </a:prstGeom>
              <a:blipFill>
                <a:blip r:embed="rId4"/>
                <a:stretch>
                  <a:fillRect l="-1440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10116616" y="2374045"/>
                <a:ext cx="1265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616" y="2374045"/>
                <a:ext cx="12656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3574166" y="3890129"/>
                <a:ext cx="1783052" cy="704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166" y="3890129"/>
                <a:ext cx="1783052" cy="7046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9396536" y="768481"/>
                <a:ext cx="1772665" cy="704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536" y="768481"/>
                <a:ext cx="1772665" cy="7046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recta 5"/>
          <p:cNvCxnSpPr/>
          <p:nvPr/>
        </p:nvCxnSpPr>
        <p:spPr>
          <a:xfrm>
            <a:off x="372006" y="2142148"/>
            <a:ext cx="12959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Forma livre 8"/>
          <p:cNvSpPr/>
          <p:nvPr/>
        </p:nvSpPr>
        <p:spPr>
          <a:xfrm>
            <a:off x="972578" y="960680"/>
            <a:ext cx="1943238" cy="2045564"/>
          </a:xfrm>
          <a:custGeom>
            <a:avLst/>
            <a:gdLst>
              <a:gd name="connsiteX0" fmla="*/ 0 w 5047013"/>
              <a:gd name="connsiteY0" fmla="*/ 2482627 h 4467193"/>
              <a:gd name="connsiteX1" fmla="*/ 320633 w 5047013"/>
              <a:gd name="connsiteY1" fmla="*/ 2482627 h 4467193"/>
              <a:gd name="connsiteX2" fmla="*/ 439387 w 5047013"/>
              <a:gd name="connsiteY2" fmla="*/ 2233246 h 4467193"/>
              <a:gd name="connsiteX3" fmla="*/ 1294410 w 5047013"/>
              <a:gd name="connsiteY3" fmla="*/ 685 h 4467193"/>
              <a:gd name="connsiteX4" fmla="*/ 2446316 w 5047013"/>
              <a:gd name="connsiteY4" fmla="*/ 2482627 h 4467193"/>
              <a:gd name="connsiteX5" fmla="*/ 3194462 w 5047013"/>
              <a:gd name="connsiteY5" fmla="*/ 4228300 h 4467193"/>
              <a:gd name="connsiteX6" fmla="*/ 5047013 w 5047013"/>
              <a:gd name="connsiteY6" fmla="*/ 4406430 h 446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7013" h="4467193">
                <a:moveTo>
                  <a:pt x="0" y="2482627"/>
                </a:moveTo>
                <a:cubicBezTo>
                  <a:pt x="123701" y="2503409"/>
                  <a:pt x="247402" y="2524191"/>
                  <a:pt x="320633" y="2482627"/>
                </a:cubicBezTo>
                <a:cubicBezTo>
                  <a:pt x="393864" y="2441063"/>
                  <a:pt x="277091" y="2646903"/>
                  <a:pt x="439387" y="2233246"/>
                </a:cubicBezTo>
                <a:cubicBezTo>
                  <a:pt x="601683" y="1819589"/>
                  <a:pt x="959922" y="-40879"/>
                  <a:pt x="1294410" y="685"/>
                </a:cubicBezTo>
                <a:cubicBezTo>
                  <a:pt x="1628898" y="42248"/>
                  <a:pt x="2129641" y="1778024"/>
                  <a:pt x="2446316" y="2482627"/>
                </a:cubicBezTo>
                <a:cubicBezTo>
                  <a:pt x="2762991" y="3187230"/>
                  <a:pt x="2761013" y="3907666"/>
                  <a:pt x="3194462" y="4228300"/>
                </a:cubicBezTo>
                <a:cubicBezTo>
                  <a:pt x="3627911" y="4548934"/>
                  <a:pt x="4337462" y="4477682"/>
                  <a:pt x="5047013" y="440643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9" name="Conexão recta 11"/>
          <p:cNvCxnSpPr/>
          <p:nvPr/>
        </p:nvCxnSpPr>
        <p:spPr>
          <a:xfrm>
            <a:off x="1476634" y="960680"/>
            <a:ext cx="5795" cy="115212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ângulo 13"/>
          <p:cNvSpPr/>
          <p:nvPr/>
        </p:nvSpPr>
        <p:spPr>
          <a:xfrm>
            <a:off x="467544" y="116632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dirty="0"/>
              <a:t>Estado de transição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ângulo 14"/>
              <p:cNvSpPr/>
              <p:nvPr/>
            </p:nvSpPr>
            <p:spPr>
              <a:xfrm>
                <a:off x="1309949" y="1465494"/>
                <a:ext cx="357981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pt-PT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1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949" y="1465494"/>
                <a:ext cx="357981" cy="369332"/>
              </a:xfrm>
              <a:prstGeom prst="rect">
                <a:avLst/>
              </a:prstGeom>
              <a:blipFill>
                <a:blip r:embed="rId8"/>
                <a:stretch>
                  <a:fillRect r="-8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ângulo 16"/>
          <p:cNvSpPr/>
          <p:nvPr/>
        </p:nvSpPr>
        <p:spPr>
          <a:xfrm>
            <a:off x="530252" y="477736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i="1" dirty="0">
                <a:solidFill>
                  <a:srgbClr val="FFFF00"/>
                </a:solidFill>
              </a:rPr>
              <a:t>Estado de transição</a:t>
            </a:r>
          </a:p>
        </p:txBody>
      </p:sp>
      <p:sp>
        <p:nvSpPr>
          <p:cNvPr id="13" name="Rectângulo 17"/>
          <p:cNvSpPr/>
          <p:nvPr/>
        </p:nvSpPr>
        <p:spPr>
          <a:xfrm>
            <a:off x="395536" y="2132856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i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" name="Rectângulo 18"/>
          <p:cNvSpPr/>
          <p:nvPr/>
        </p:nvSpPr>
        <p:spPr>
          <a:xfrm>
            <a:off x="2411760" y="2987660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i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5" name="Seta para cima 30"/>
          <p:cNvSpPr/>
          <p:nvPr/>
        </p:nvSpPr>
        <p:spPr>
          <a:xfrm>
            <a:off x="242228" y="332656"/>
            <a:ext cx="72000" cy="3517065"/>
          </a:xfrm>
          <a:prstGeom prst="up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cima 32"/>
          <p:cNvSpPr/>
          <p:nvPr/>
        </p:nvSpPr>
        <p:spPr>
          <a:xfrm rot="5400000" flipH="1">
            <a:off x="1666397" y="2443755"/>
            <a:ext cx="45719" cy="2736305"/>
          </a:xfrm>
          <a:prstGeom prst="up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33"/>
          <p:cNvSpPr/>
          <p:nvPr/>
        </p:nvSpPr>
        <p:spPr>
          <a:xfrm>
            <a:off x="323528" y="3932149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i="1" dirty="0">
                <a:solidFill>
                  <a:srgbClr val="FFFF00"/>
                </a:solidFill>
              </a:rPr>
              <a:t>Progresso da reação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707904" y="22075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Sentido direto  A</a:t>
            </a:r>
            <a:r>
              <a:rPr lang="pt-BR" dirty="0">
                <a:solidFill>
                  <a:schemeClr val="bg1"/>
                </a:solidFill>
                <a:sym typeface="Wingdings" panose="05000000000000000000" pitchFamily="2" charset="2"/>
              </a:rPr>
              <a:t>B</a:t>
            </a:r>
          </a:p>
          <a:p>
            <a:r>
              <a:rPr lang="pt-BR" dirty="0">
                <a:solidFill>
                  <a:schemeClr val="bg1"/>
                </a:solidFill>
                <a:sym typeface="Wingdings" panose="05000000000000000000" pitchFamily="2" charset="2"/>
              </a:rPr>
              <a:t>Sentido reverso A B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9" name="Conexão recta 11"/>
          <p:cNvCxnSpPr/>
          <p:nvPr/>
        </p:nvCxnSpPr>
        <p:spPr>
          <a:xfrm>
            <a:off x="2610073" y="930054"/>
            <a:ext cx="32710" cy="2045564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V="1">
            <a:off x="323528" y="905325"/>
            <a:ext cx="2924743" cy="126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ângulo 14"/>
              <p:cNvSpPr/>
              <p:nvPr/>
            </p:nvSpPr>
            <p:spPr>
              <a:xfrm>
                <a:off x="2411760" y="1771909"/>
                <a:ext cx="357981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pt-PT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7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771909"/>
                <a:ext cx="357981" cy="369332"/>
              </a:xfrm>
              <a:prstGeom prst="rect">
                <a:avLst/>
              </a:prstGeom>
              <a:blipFill>
                <a:blip r:embed="rId9"/>
                <a:stretch>
                  <a:fillRect r="-103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ixaDeTexto 27"/>
              <p:cNvSpPr txBox="1"/>
              <p:nvPr/>
            </p:nvSpPr>
            <p:spPr>
              <a:xfrm>
                <a:off x="3845147" y="1061524"/>
                <a:ext cx="3809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>
                    <a:solidFill>
                      <a:schemeClr val="bg1"/>
                    </a:solidFill>
                  </a:rPr>
                  <a:t>Velocidade de formação de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147" y="1061524"/>
                <a:ext cx="3809761" cy="369332"/>
              </a:xfrm>
              <a:prstGeom prst="rect">
                <a:avLst/>
              </a:prstGeom>
              <a:blipFill>
                <a:blip r:embed="rId10"/>
                <a:stretch>
                  <a:fillRect l="-1440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8"/>
              <p:cNvSpPr txBox="1"/>
              <p:nvPr/>
            </p:nvSpPr>
            <p:spPr>
              <a:xfrm>
                <a:off x="3834759" y="1492187"/>
                <a:ext cx="4336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>
                    <a:solidFill>
                      <a:schemeClr val="bg1"/>
                    </a:solidFill>
                  </a:rPr>
                  <a:t>Velocidade de </a:t>
                </a:r>
                <a:r>
                  <a:rPr lang="pt-BR" b="0" dirty="0" err="1">
                    <a:solidFill>
                      <a:schemeClr val="bg1"/>
                    </a:solidFill>
                  </a:rPr>
                  <a:t>de</a:t>
                </a:r>
                <a:r>
                  <a:rPr lang="pt-BR" b="0" dirty="0">
                    <a:solidFill>
                      <a:schemeClr val="bg1"/>
                    </a:solidFill>
                  </a:rPr>
                  <a:t> composição de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759" y="1492187"/>
                <a:ext cx="4336059" cy="369332"/>
              </a:xfrm>
              <a:prstGeom prst="rect">
                <a:avLst/>
              </a:prstGeom>
              <a:blipFill>
                <a:blip r:embed="rId11"/>
                <a:stretch>
                  <a:fillRect l="-1125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ângulo 33"/>
          <p:cNvSpPr/>
          <p:nvPr/>
        </p:nvSpPr>
        <p:spPr>
          <a:xfrm>
            <a:off x="5652120" y="4039904"/>
            <a:ext cx="33610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i="1" dirty="0">
                <a:solidFill>
                  <a:srgbClr val="FFFF00"/>
                </a:solidFill>
              </a:rPr>
              <a:t>A relação entre as constantes cinéticas da reação direta e inversa Ajuda-nos a estabelecer uma relação entre a cinética e o equilíbrio químico </a:t>
            </a:r>
          </a:p>
        </p:txBody>
      </p:sp>
      <p:sp>
        <p:nvSpPr>
          <p:cNvPr id="31" name="Rectângulo 33"/>
          <p:cNvSpPr/>
          <p:nvPr/>
        </p:nvSpPr>
        <p:spPr>
          <a:xfrm>
            <a:off x="6227604" y="2134597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i="1" dirty="0">
                <a:solidFill>
                  <a:srgbClr val="FFFF00"/>
                </a:solidFill>
              </a:rPr>
              <a:t>Velocidade global do processo em relação a 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ixaDeTexto 31"/>
              <p:cNvSpPr txBox="1"/>
              <p:nvPr/>
            </p:nvSpPr>
            <p:spPr>
              <a:xfrm>
                <a:off x="3635896" y="3002858"/>
                <a:ext cx="2352054" cy="498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[B]</a:t>
                </a:r>
              </a:p>
            </p:txBody>
          </p:sp>
        </mc:Choice>
        <mc:Fallback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002858"/>
                <a:ext cx="2352054" cy="498150"/>
              </a:xfrm>
              <a:prstGeom prst="rect">
                <a:avLst/>
              </a:prstGeom>
              <a:blipFill>
                <a:blip r:embed="rId12"/>
                <a:stretch>
                  <a:fillRect r="-1813" b="-86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ângulo 33"/>
          <p:cNvSpPr/>
          <p:nvPr/>
        </p:nvSpPr>
        <p:spPr>
          <a:xfrm>
            <a:off x="6300192" y="2926685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i="1" dirty="0">
                <a:solidFill>
                  <a:srgbClr val="FFFF00"/>
                </a:solidFill>
              </a:rPr>
              <a:t>Velocidade global do processo em relação a B</a:t>
            </a:r>
          </a:p>
        </p:txBody>
      </p:sp>
    </p:spTree>
    <p:extLst>
      <p:ext uri="{BB962C8B-B14F-4D97-AF65-F5344CB8AC3E}">
        <p14:creationId xmlns:p14="http://schemas.microsoft.com/office/powerpoint/2010/main" val="13428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323528" y="515730"/>
                <a:ext cx="1783052" cy="704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5730"/>
                <a:ext cx="1783052" cy="704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ângulo 33"/>
          <p:cNvSpPr/>
          <p:nvPr/>
        </p:nvSpPr>
        <p:spPr>
          <a:xfrm>
            <a:off x="1331640" y="683404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i="1" dirty="0">
                <a:solidFill>
                  <a:srgbClr val="FFFF00"/>
                </a:solidFill>
              </a:rPr>
              <a:t>Equilíbrio </a:t>
            </a:r>
          </a:p>
        </p:txBody>
      </p:sp>
      <p:sp>
        <p:nvSpPr>
          <p:cNvPr id="4" name="Rectângulo 33"/>
          <p:cNvSpPr/>
          <p:nvPr/>
        </p:nvSpPr>
        <p:spPr>
          <a:xfrm>
            <a:off x="-324544" y="147692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i="1" dirty="0">
                <a:solidFill>
                  <a:srgbClr val="FFFF00"/>
                </a:solidFill>
              </a:rPr>
              <a:t>E quando ainda não estamos no  Equilíbrio?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334616" y="2003758"/>
                <a:ext cx="17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16" y="2003758"/>
                <a:ext cx="1796069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251520" y="2636912"/>
                <a:ext cx="2352054" cy="498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[B]</a:t>
                </a:r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36912"/>
                <a:ext cx="2352054" cy="498150"/>
              </a:xfrm>
              <a:prstGeom prst="rect">
                <a:avLst/>
              </a:prstGeom>
              <a:blipFill>
                <a:blip r:embed="rId5"/>
                <a:stretch>
                  <a:fillRect r="-1813" b="-86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2199867" y="2003758"/>
                <a:ext cx="1757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867" y="2003758"/>
                <a:ext cx="1757596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: Curva para a Esquerda 8"/>
          <p:cNvSpPr/>
          <p:nvPr/>
        </p:nvSpPr>
        <p:spPr>
          <a:xfrm>
            <a:off x="2699792" y="2389924"/>
            <a:ext cx="505935" cy="7451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179512" y="3356991"/>
                <a:ext cx="3407856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56991"/>
                <a:ext cx="3407856" cy="6203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ta: Curva para a Esquerda 10"/>
          <p:cNvSpPr/>
          <p:nvPr/>
        </p:nvSpPr>
        <p:spPr>
          <a:xfrm>
            <a:off x="3563888" y="3667173"/>
            <a:ext cx="505935" cy="7451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251520" y="4104781"/>
                <a:ext cx="3343544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04781"/>
                <a:ext cx="3343544" cy="6203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ta: Curva para a Esquerda 13"/>
          <p:cNvSpPr/>
          <p:nvPr/>
        </p:nvSpPr>
        <p:spPr>
          <a:xfrm>
            <a:off x="3563888" y="4628078"/>
            <a:ext cx="505935" cy="7451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/>
              <p:cNvSpPr txBox="1"/>
              <p:nvPr/>
            </p:nvSpPr>
            <p:spPr>
              <a:xfrm>
                <a:off x="192715" y="4941168"/>
                <a:ext cx="3124830" cy="67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5" y="4941168"/>
                <a:ext cx="3124830" cy="6701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/>
              <p:cNvSpPr txBox="1"/>
              <p:nvPr/>
            </p:nvSpPr>
            <p:spPr>
              <a:xfrm>
                <a:off x="6304652" y="712965"/>
                <a:ext cx="1735411" cy="61734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652" y="712965"/>
                <a:ext cx="1735411" cy="6173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ângulo 33"/>
          <p:cNvSpPr/>
          <p:nvPr/>
        </p:nvSpPr>
        <p:spPr>
          <a:xfrm>
            <a:off x="-19893" y="5706414"/>
            <a:ext cx="3561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i="1" dirty="0">
                <a:solidFill>
                  <a:srgbClr val="FFFF00"/>
                </a:solidFill>
              </a:rPr>
              <a:t>Equação diferencial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4632329" y="1330313"/>
                <a:ext cx="3612079" cy="662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329" y="1330313"/>
                <a:ext cx="3612079" cy="662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/>
              <p:cNvSpPr txBox="1"/>
              <p:nvPr/>
            </p:nvSpPr>
            <p:spPr>
              <a:xfrm>
                <a:off x="4427984" y="3891267"/>
                <a:ext cx="4318875" cy="763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891267"/>
                <a:ext cx="4318875" cy="7637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/>
              <p:cNvSpPr txBox="1"/>
              <p:nvPr/>
            </p:nvSpPr>
            <p:spPr>
              <a:xfrm>
                <a:off x="5076056" y="2338673"/>
                <a:ext cx="2720553" cy="62453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338673"/>
                <a:ext cx="2720553" cy="6245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/>
              <p:cNvSpPr txBox="1"/>
              <p:nvPr/>
            </p:nvSpPr>
            <p:spPr>
              <a:xfrm>
                <a:off x="5112604" y="3279020"/>
                <a:ext cx="2647456" cy="36933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604" y="3279020"/>
                <a:ext cx="2647456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/>
              <p:cNvSpPr txBox="1"/>
              <p:nvPr/>
            </p:nvSpPr>
            <p:spPr>
              <a:xfrm>
                <a:off x="5062670" y="4941168"/>
                <a:ext cx="1779397" cy="369332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70" y="4941168"/>
                <a:ext cx="177939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/>
              <p:cNvSpPr txBox="1"/>
              <p:nvPr/>
            </p:nvSpPr>
            <p:spPr>
              <a:xfrm>
                <a:off x="6915005" y="4951174"/>
                <a:ext cx="1329403" cy="36933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005" y="4951174"/>
                <a:ext cx="1329403" cy="369332"/>
              </a:xfrm>
              <a:prstGeom prst="rect">
                <a:avLst/>
              </a:prstGeom>
              <a:blipFill>
                <a:blip r:embed="rId1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ixaDeTexto 26"/>
              <p:cNvSpPr txBox="1"/>
              <p:nvPr/>
            </p:nvSpPr>
            <p:spPr>
              <a:xfrm>
                <a:off x="5296035" y="5589240"/>
                <a:ext cx="2945230" cy="81887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nary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035" y="5589240"/>
                <a:ext cx="2945230" cy="8188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ângulo 33"/>
          <p:cNvSpPr/>
          <p:nvPr/>
        </p:nvSpPr>
        <p:spPr>
          <a:xfrm>
            <a:off x="5011161" y="6498896"/>
            <a:ext cx="3561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i="1" dirty="0">
                <a:solidFill>
                  <a:srgbClr val="FFFF00"/>
                </a:solidFill>
              </a:rPr>
              <a:t>Integral </a:t>
            </a:r>
          </a:p>
        </p:txBody>
      </p:sp>
    </p:spTree>
    <p:extLst>
      <p:ext uri="{BB962C8B-B14F-4D97-AF65-F5344CB8AC3E}">
        <p14:creationId xmlns:p14="http://schemas.microsoft.com/office/powerpoint/2010/main" val="35616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10" grpId="0"/>
      <p:bldP spid="11" grpId="0" animBg="1"/>
      <p:bldP spid="12" grpId="0"/>
      <p:bldP spid="14" grpId="0" animBg="1"/>
      <p:bldP spid="15" grpId="0"/>
      <p:bldP spid="16" grpId="0" animBg="1"/>
      <p:bldP spid="17" grpId="0"/>
      <p:bldP spid="18" grpId="0"/>
      <p:bldP spid="20" grpId="0"/>
      <p:bldP spid="21" grpId="0" animBg="1"/>
      <p:bldP spid="23" grpId="0" animBg="1"/>
      <p:bldP spid="25" grpId="0" animBg="1"/>
      <p:bldP spid="26" grpId="0" animBg="1"/>
      <p:bldP spid="27" grpId="0" animBg="1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107504" y="188640"/>
                <a:ext cx="4318875" cy="763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4318875" cy="7637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251520" y="1196752"/>
                <a:ext cx="2720553" cy="62453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2720553" cy="6245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251520" y="2065659"/>
                <a:ext cx="5379999" cy="76373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nary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65659"/>
                <a:ext cx="5379999" cy="763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251520" y="3073771"/>
                <a:ext cx="2127377" cy="70872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73771"/>
                <a:ext cx="2127377" cy="708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2771800" y="3073771"/>
                <a:ext cx="1779397" cy="369332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073771"/>
                <a:ext cx="17793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2771800" y="3573346"/>
                <a:ext cx="1329403" cy="36933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573346"/>
                <a:ext cx="1329403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276548" y="4427490"/>
                <a:ext cx="4612160" cy="70872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8" y="4427490"/>
                <a:ext cx="4612160" cy="7087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: Curva para a Esquerda 11"/>
          <p:cNvSpPr/>
          <p:nvPr/>
        </p:nvSpPr>
        <p:spPr>
          <a:xfrm>
            <a:off x="3419872" y="1340768"/>
            <a:ext cx="343411" cy="48051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: Curva para a Esquerda 12"/>
          <p:cNvSpPr/>
          <p:nvPr/>
        </p:nvSpPr>
        <p:spPr>
          <a:xfrm>
            <a:off x="5459813" y="2947617"/>
            <a:ext cx="343411" cy="48051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: Curva para a Esquerda 13"/>
          <p:cNvSpPr/>
          <p:nvPr/>
        </p:nvSpPr>
        <p:spPr>
          <a:xfrm>
            <a:off x="4644008" y="3668566"/>
            <a:ext cx="343411" cy="48051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/>
              <p:cNvSpPr txBox="1"/>
              <p:nvPr/>
            </p:nvSpPr>
            <p:spPr>
              <a:xfrm>
                <a:off x="3845377" y="5533506"/>
                <a:ext cx="2086661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377" y="5533506"/>
                <a:ext cx="208666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ta: Curva para a Esquerda 15"/>
          <p:cNvSpPr/>
          <p:nvPr/>
        </p:nvSpPr>
        <p:spPr>
          <a:xfrm>
            <a:off x="5148064" y="4869160"/>
            <a:ext cx="343411" cy="480514"/>
          </a:xfrm>
          <a:prstGeom prst="curvedLeftArrow">
            <a:avLst>
              <a:gd name="adj1" fmla="val 25000"/>
              <a:gd name="adj2" fmla="val 38817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203553" y="6025586"/>
                <a:ext cx="3971408" cy="68025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53" y="6025586"/>
                <a:ext cx="3971408" cy="6802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9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/>
              <p:cNvSpPr txBox="1"/>
              <p:nvPr/>
            </p:nvSpPr>
            <p:spPr>
              <a:xfrm>
                <a:off x="206734" y="4437112"/>
                <a:ext cx="4941330" cy="68364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4" y="4437112"/>
                <a:ext cx="4941330" cy="6836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179512" y="404664"/>
                <a:ext cx="3971408" cy="68025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4664"/>
                <a:ext cx="3971408" cy="6802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to 3"/>
          <p:cNvCxnSpPr/>
          <p:nvPr/>
        </p:nvCxnSpPr>
        <p:spPr>
          <a:xfrm flipV="1">
            <a:off x="2051720" y="692696"/>
            <a:ext cx="648072" cy="3922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971600" y="796034"/>
            <a:ext cx="648072" cy="3922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179512" y="1239497"/>
                <a:ext cx="3971408" cy="68025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39497"/>
                <a:ext cx="3971408" cy="6802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206734" y="2074330"/>
                <a:ext cx="4941330" cy="68364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4" y="2074330"/>
                <a:ext cx="4941330" cy="683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to 8"/>
          <p:cNvCxnSpPr/>
          <p:nvPr/>
        </p:nvCxnSpPr>
        <p:spPr>
          <a:xfrm flipV="1">
            <a:off x="2771800" y="2365760"/>
            <a:ext cx="648072" cy="3922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2677399" y="2070519"/>
            <a:ext cx="648072" cy="3922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827584" y="2463753"/>
            <a:ext cx="382433" cy="2451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661175" y="2125648"/>
            <a:ext cx="382433" cy="29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/>
              <p:cNvSpPr txBox="1"/>
              <p:nvPr/>
            </p:nvSpPr>
            <p:spPr>
              <a:xfrm>
                <a:off x="206734" y="2849177"/>
                <a:ext cx="4941330" cy="68364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4" y="2849177"/>
                <a:ext cx="4941330" cy="6836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/>
              <p:cNvSpPr txBox="1"/>
              <p:nvPr/>
            </p:nvSpPr>
            <p:spPr>
              <a:xfrm>
                <a:off x="206734" y="3638349"/>
                <a:ext cx="4941330" cy="68364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4" y="3638349"/>
                <a:ext cx="4941330" cy="6836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: Curva para a Esquerda 17"/>
          <p:cNvSpPr/>
          <p:nvPr/>
        </p:nvSpPr>
        <p:spPr>
          <a:xfrm>
            <a:off x="4499992" y="1110048"/>
            <a:ext cx="343411" cy="48051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: Curva para a Esquerda 18"/>
          <p:cNvSpPr/>
          <p:nvPr/>
        </p:nvSpPr>
        <p:spPr>
          <a:xfrm>
            <a:off x="4605361" y="1832168"/>
            <a:ext cx="343411" cy="48051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Seta: Curva para a Esquerda 19"/>
          <p:cNvSpPr/>
          <p:nvPr/>
        </p:nvSpPr>
        <p:spPr>
          <a:xfrm>
            <a:off x="4644530" y="2564904"/>
            <a:ext cx="343411" cy="48051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Seta: Curva para a Esquerda 20"/>
          <p:cNvSpPr/>
          <p:nvPr/>
        </p:nvSpPr>
        <p:spPr>
          <a:xfrm>
            <a:off x="4637368" y="3356992"/>
            <a:ext cx="343411" cy="48051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Seta: Curva para a Esquerda 22"/>
          <p:cNvSpPr/>
          <p:nvPr/>
        </p:nvSpPr>
        <p:spPr>
          <a:xfrm>
            <a:off x="4644008" y="4149080"/>
            <a:ext cx="343411" cy="48051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/>
              <p:cNvSpPr txBox="1"/>
              <p:nvPr/>
            </p:nvSpPr>
            <p:spPr>
              <a:xfrm>
                <a:off x="206734" y="5240560"/>
                <a:ext cx="4941330" cy="70872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4" y="5240560"/>
                <a:ext cx="4941330" cy="7087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eta: Curva para a Esquerda 27"/>
          <p:cNvSpPr/>
          <p:nvPr/>
        </p:nvSpPr>
        <p:spPr>
          <a:xfrm>
            <a:off x="4716016" y="4941168"/>
            <a:ext cx="343411" cy="48051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8"/>
              <p:cNvSpPr txBox="1"/>
              <p:nvPr/>
            </p:nvSpPr>
            <p:spPr>
              <a:xfrm>
                <a:off x="206734" y="6093296"/>
                <a:ext cx="4941330" cy="70872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4" y="6093296"/>
                <a:ext cx="4941330" cy="7087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eta: Curva para a Esquerda 29"/>
          <p:cNvSpPr/>
          <p:nvPr/>
        </p:nvSpPr>
        <p:spPr>
          <a:xfrm>
            <a:off x="4705423" y="5864399"/>
            <a:ext cx="343411" cy="48051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7" grpId="0" animBg="1"/>
      <p:bldP spid="8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6"/>
          <p:cNvSpPr/>
          <p:nvPr/>
        </p:nvSpPr>
        <p:spPr>
          <a:xfrm>
            <a:off x="395536" y="11663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i="1" u="sng" dirty="0">
                <a:solidFill>
                  <a:schemeClr val="bg1"/>
                </a:solidFill>
              </a:rPr>
              <a:t>Tempo de relaxação </a:t>
            </a:r>
          </a:p>
        </p:txBody>
      </p:sp>
      <p:sp>
        <p:nvSpPr>
          <p:cNvPr id="3" name="Rectângulo 16"/>
          <p:cNvSpPr/>
          <p:nvPr/>
        </p:nvSpPr>
        <p:spPr>
          <a:xfrm>
            <a:off x="251520" y="69269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1"/>
                </a:solidFill>
              </a:rPr>
              <a:t>A maioria das reações (e.g. Enzimáticas) ocorrem </a:t>
            </a:r>
            <a:r>
              <a:rPr lang="pt-BR" b="1" i="1" dirty="0">
                <a:solidFill>
                  <a:srgbClr val="FFFF00"/>
                </a:solidFill>
              </a:rPr>
              <a:t>na escala de tempo dos </a:t>
            </a:r>
            <a:r>
              <a:rPr lang="pt-BR" b="1" i="1" dirty="0" err="1">
                <a:solidFill>
                  <a:srgbClr val="FFFF00"/>
                </a:solidFill>
              </a:rPr>
              <a:t>ms</a:t>
            </a:r>
            <a:r>
              <a:rPr lang="pt-BR" i="1" dirty="0">
                <a:solidFill>
                  <a:srgbClr val="FFFF00"/>
                </a:solidFill>
              </a:rPr>
              <a:t> </a:t>
            </a:r>
            <a:r>
              <a:rPr lang="pt-BR" i="1" dirty="0">
                <a:solidFill>
                  <a:schemeClr val="bg1"/>
                </a:solidFill>
              </a:rPr>
              <a:t>e por isso  podemos usar técnicas simples para avaliar  - denominadas de </a:t>
            </a:r>
            <a:r>
              <a:rPr lang="pt-BR" b="1" i="1" dirty="0">
                <a:solidFill>
                  <a:srgbClr val="FFFF00"/>
                </a:solidFill>
              </a:rPr>
              <a:t>¨stop </a:t>
            </a:r>
            <a:r>
              <a:rPr lang="pt-BR" b="1" i="1" dirty="0" err="1">
                <a:solidFill>
                  <a:srgbClr val="FFFF00"/>
                </a:solidFill>
              </a:rPr>
              <a:t>flow</a:t>
            </a:r>
            <a:r>
              <a:rPr lang="pt-BR" b="1" i="1" dirty="0">
                <a:solidFill>
                  <a:srgbClr val="FFFF00"/>
                </a:solidFill>
              </a:rPr>
              <a:t>¨.</a:t>
            </a:r>
          </a:p>
        </p:txBody>
      </p:sp>
      <p:sp>
        <p:nvSpPr>
          <p:cNvPr id="4" name="Rectângulo 16"/>
          <p:cNvSpPr/>
          <p:nvPr/>
        </p:nvSpPr>
        <p:spPr>
          <a:xfrm>
            <a:off x="251520" y="1500911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1"/>
                </a:solidFill>
              </a:rPr>
              <a:t>No entanto, existem processos  (e.g. formação de intermediários reacionais) cuja cinética ocorre a baixo da escala dos ms. – para estes casos temos que utilizar outro tipo de técnicas – técnicas de relaxação. </a:t>
            </a:r>
          </a:p>
        </p:txBody>
      </p:sp>
      <p:sp>
        <p:nvSpPr>
          <p:cNvPr id="5" name="Rectângulo 16"/>
          <p:cNvSpPr/>
          <p:nvPr/>
        </p:nvSpPr>
        <p:spPr>
          <a:xfrm>
            <a:off x="251520" y="2586125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1"/>
                </a:solidFill>
              </a:rPr>
              <a:t>Neste caso o termo relaxação significa o </a:t>
            </a:r>
            <a:r>
              <a:rPr lang="pt-BR" b="1" i="1" dirty="0">
                <a:solidFill>
                  <a:srgbClr val="FFFF00"/>
                </a:solidFill>
              </a:rPr>
              <a:t>retorno ao equilíbrio</a:t>
            </a:r>
            <a:r>
              <a:rPr lang="pt-BR" i="1" dirty="0">
                <a:solidFill>
                  <a:schemeClr val="bg1"/>
                </a:solidFill>
              </a:rPr>
              <a:t>. E este regresso ao equilíbrio é medido após uma mudança súbita das condições – exemplo pressão ou temperatura.   </a:t>
            </a:r>
          </a:p>
        </p:txBody>
      </p:sp>
      <p:sp>
        <p:nvSpPr>
          <p:cNvPr id="6" name="Rectângulo 16"/>
          <p:cNvSpPr/>
          <p:nvPr/>
        </p:nvSpPr>
        <p:spPr>
          <a:xfrm>
            <a:off x="251520" y="364502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1"/>
                </a:solidFill>
              </a:rPr>
              <a:t>Por exemplo um salto de temperatura de 10 K pode ser atingido em 1 </a:t>
            </a:r>
            <a:r>
              <a:rPr lang="el-GR" i="1" dirty="0">
                <a:solidFill>
                  <a:schemeClr val="bg1"/>
                </a:solidFill>
              </a:rPr>
              <a:t>μ</a:t>
            </a:r>
            <a:r>
              <a:rPr lang="pt-BR" i="1" dirty="0">
                <a:solidFill>
                  <a:schemeClr val="bg1"/>
                </a:solidFill>
              </a:rPr>
              <a:t>s </a:t>
            </a:r>
          </a:p>
        </p:txBody>
      </p:sp>
      <p:sp>
        <p:nvSpPr>
          <p:cNvPr id="7" name="Rectângulo 16"/>
          <p:cNvSpPr/>
          <p:nvPr/>
        </p:nvSpPr>
        <p:spPr>
          <a:xfrm>
            <a:off x="251520" y="407707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1"/>
                </a:solidFill>
              </a:rPr>
              <a:t>O </a:t>
            </a:r>
            <a:r>
              <a:rPr lang="pt-BR" b="1" i="1" dirty="0">
                <a:solidFill>
                  <a:srgbClr val="FFFF00"/>
                </a:solidFill>
              </a:rPr>
              <a:t>aumento de temperatura induzido por lazer </a:t>
            </a:r>
            <a:r>
              <a:rPr lang="pt-BR" i="1" dirty="0">
                <a:solidFill>
                  <a:schemeClr val="bg1"/>
                </a:solidFill>
              </a:rPr>
              <a:t>é bastante utilizado para estudar a desnaturação de proteínas </a:t>
            </a:r>
          </a:p>
        </p:txBody>
      </p:sp>
    </p:spTree>
    <p:extLst>
      <p:ext uri="{BB962C8B-B14F-4D97-AF65-F5344CB8AC3E}">
        <p14:creationId xmlns:p14="http://schemas.microsoft.com/office/powerpoint/2010/main" val="297731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03848" y="74198"/>
            <a:ext cx="59401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/>
                </a:solidFill>
              </a:rPr>
              <a:t>Existem muitas razões para estudar a  velocidade de uma reacção.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/>
                </a:solidFill>
              </a:rPr>
              <a:t>Curiosidade intrínseca sobre a razão pela qual as reacções têm velocidades tão diversas.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u="sng" dirty="0">
                <a:solidFill>
                  <a:srgbClr val="FFFF00"/>
                </a:solidFill>
              </a:rPr>
              <a:t>visão</a:t>
            </a:r>
            <a:r>
              <a:rPr lang="pt-PT" sz="2400" dirty="0">
                <a:solidFill>
                  <a:srgbClr val="FFFF00"/>
                </a:solidFill>
              </a:rPr>
              <a:t>, </a:t>
            </a:r>
            <a:r>
              <a:rPr lang="pt-PT" sz="2400" b="1" u="sng" dirty="0">
                <a:solidFill>
                  <a:srgbClr val="FFFF00"/>
                </a:solidFill>
              </a:rPr>
              <a:t>fotossíntese</a:t>
            </a:r>
            <a:r>
              <a:rPr lang="pt-PT" sz="2400" dirty="0">
                <a:solidFill>
                  <a:srgbClr val="FFFF00"/>
                </a:solidFill>
              </a:rPr>
              <a:t> </a:t>
            </a:r>
            <a:r>
              <a:rPr lang="pt-PT" sz="2400" dirty="0">
                <a:solidFill>
                  <a:schemeClr val="bg1"/>
                </a:solidFill>
              </a:rPr>
              <a:t>têm uma escala de tempo na ordem de 10</a:t>
            </a:r>
            <a:r>
              <a:rPr lang="pt-PT" sz="2400" baseline="30000" dirty="0">
                <a:solidFill>
                  <a:schemeClr val="bg1"/>
                </a:solidFill>
              </a:rPr>
              <a:t>-2</a:t>
            </a:r>
            <a:r>
              <a:rPr lang="pt-PT" sz="2400" dirty="0">
                <a:solidFill>
                  <a:schemeClr val="bg1"/>
                </a:solidFill>
              </a:rPr>
              <a:t> -10</a:t>
            </a:r>
            <a:r>
              <a:rPr lang="pt-PT" sz="2400" baseline="30000" dirty="0">
                <a:solidFill>
                  <a:schemeClr val="bg1"/>
                </a:solidFill>
              </a:rPr>
              <a:t>-6</a:t>
            </a:r>
            <a:r>
              <a:rPr lang="pt-PT" sz="2400" dirty="0">
                <a:solidFill>
                  <a:schemeClr val="bg1"/>
                </a:solidFill>
              </a:rPr>
              <a:t>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/>
                </a:solidFill>
              </a:rPr>
              <a:t>Outras como o passagem da </a:t>
            </a:r>
            <a:r>
              <a:rPr lang="pt-PT" sz="2400" b="1" dirty="0">
                <a:solidFill>
                  <a:srgbClr val="FFFF00"/>
                </a:solidFill>
              </a:rPr>
              <a:t>grafite ao diamante </a:t>
            </a:r>
            <a:r>
              <a:rPr lang="pt-PT" sz="2400" dirty="0">
                <a:solidFill>
                  <a:schemeClr val="bg1"/>
                </a:solidFill>
              </a:rPr>
              <a:t>ocorrem na escala dos milhões de anos…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images.flatworldknowledge.com/averillfwk/averillfwk-fig18_x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8" y="74198"/>
            <a:ext cx="3111868" cy="306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extLst/>
        </p:spPr>
      </p:pic>
      <p:pic>
        <p:nvPicPr>
          <p:cNvPr id="6148" name="Picture 4" descr="https://flagspot.net/images/r/r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89173"/>
            <a:ext cx="576064" cy="38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2267744" y="5253007"/>
            <a:ext cx="6876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PT" sz="2400" dirty="0">
                <a:solidFill>
                  <a:prstClr val="white"/>
                </a:solidFill>
              </a:rPr>
              <a:t>Isto antes dos Russos produzirem </a:t>
            </a:r>
            <a:r>
              <a:rPr lang="pt-PT" sz="2400" b="1" i="1" u="sng" dirty="0">
                <a:solidFill>
                  <a:srgbClr val="FFFF00"/>
                </a:solidFill>
              </a:rPr>
              <a:t>diamantes artificiais </a:t>
            </a:r>
            <a:r>
              <a:rPr lang="pt-PT" sz="2400" dirty="0">
                <a:solidFill>
                  <a:prstClr val="white"/>
                </a:solidFill>
              </a:rPr>
              <a:t>de melhor qualidade que os diamantes naturais…</a:t>
            </a:r>
            <a:endParaRPr lang="pt-PT" sz="24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gia.edu/cs/Satellite?blobcol=gfile&amp;blobheader=image%2Fjpeg&amp;blobkey=id&amp;blobtable=GIA_MediaFile&amp;blobwhere=1355958483824&amp;ssbinary=tr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72" y="5420108"/>
            <a:ext cx="2575002" cy="14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16"/>
          <p:cNvSpPr/>
          <p:nvPr/>
        </p:nvSpPr>
        <p:spPr>
          <a:xfrm>
            <a:off x="395536" y="138753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i="1" u="sng" dirty="0">
                <a:solidFill>
                  <a:schemeClr val="bg1"/>
                </a:solidFill>
              </a:rPr>
              <a:t>Tempo de relaxação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347864" y="42608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Reação A </a:t>
            </a:r>
            <a:r>
              <a:rPr lang="pt-BR" dirty="0">
                <a:solidFill>
                  <a:schemeClr val="bg1"/>
                </a:solidFill>
                <a:sym typeface="Symbol" panose="05050102010706020507" pitchFamily="18" charset="2"/>
              </a:rPr>
              <a:t> </a:t>
            </a:r>
            <a:r>
              <a:rPr lang="pt-BR" dirty="0">
                <a:solidFill>
                  <a:schemeClr val="bg1"/>
                </a:solidFill>
                <a:sym typeface="Wingdings" panose="05000000000000000000" pitchFamily="2" charset="2"/>
              </a:rPr>
              <a:t>B</a:t>
            </a:r>
          </a:p>
        </p:txBody>
      </p:sp>
      <p:sp>
        <p:nvSpPr>
          <p:cNvPr id="6" name="Rectângulo 16"/>
          <p:cNvSpPr/>
          <p:nvPr/>
        </p:nvSpPr>
        <p:spPr>
          <a:xfrm>
            <a:off x="4315472" y="1024181"/>
            <a:ext cx="4649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1"/>
                </a:solidFill>
              </a:rPr>
              <a:t>Antes do salto de temperatura nós temos: um equilibro entre A e B que segue as seguintes condições: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i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3203848" y="1968271"/>
                <a:ext cx="3206519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968271"/>
                <a:ext cx="3206519" cy="620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433619" y="4298582"/>
                <a:ext cx="3468001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𝑒𝑞𝑢𝑖𝑙𝑘𝑖𝑏𝑟𝑖𝑜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𝑡𝑒𝑚𝑜𝑠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19" y="4298582"/>
                <a:ext cx="3468001" cy="620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4283968" y="4437112"/>
                <a:ext cx="3108287" cy="1243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0" dirty="0">
                    <a:solidFill>
                      <a:schemeClr val="bg1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ã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𝑝𝑜𝑑𝑒𝑚𝑜𝑠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𝑒𝑠𝑐𝑟𝑒𝑣𝑒𝑟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lang="pt-BR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pt-BR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437112"/>
                <a:ext cx="3108287" cy="1243161"/>
              </a:xfrm>
              <a:prstGeom prst="rect">
                <a:avLst/>
              </a:prstGeom>
              <a:blipFill>
                <a:blip r:embed="rId5"/>
                <a:stretch>
                  <a:fillRect l="-1765" t="-2941" b="-9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2142491"/>
                  </p:ext>
                </p:extLst>
              </p:nvPr>
            </p:nvGraphicFramePr>
            <p:xfrm>
              <a:off x="3080400" y="2771507"/>
              <a:ext cx="5256584" cy="11396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146">
                      <a:extLst>
                        <a:ext uri="{9D8B030D-6E8A-4147-A177-3AD203B41FA5}">
                          <a16:colId xmlns:a16="http://schemas.microsoft.com/office/drawing/2014/main" val="3980798685"/>
                        </a:ext>
                      </a:extLst>
                    </a:gridCol>
                    <a:gridCol w="1314146">
                      <a:extLst>
                        <a:ext uri="{9D8B030D-6E8A-4147-A177-3AD203B41FA5}">
                          <a16:colId xmlns:a16="http://schemas.microsoft.com/office/drawing/2014/main" val="316554105"/>
                        </a:ext>
                      </a:extLst>
                    </a:gridCol>
                    <a:gridCol w="1332148">
                      <a:extLst>
                        <a:ext uri="{9D8B030D-6E8A-4147-A177-3AD203B41FA5}">
                          <a16:colId xmlns:a16="http://schemas.microsoft.com/office/drawing/2014/main" val="1829936195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3830991089"/>
                        </a:ext>
                      </a:extLst>
                    </a:gridCol>
                  </a:tblGrid>
                  <a:tr h="293740">
                    <a:tc>
                      <a:txBody>
                        <a:bodyPr/>
                        <a:lstStyle/>
                        <a:p>
                          <a:pPr algn="ctr"/>
                          <a:endParaRPr lang="pt-B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solidFill>
                                <a:schemeClr val="bg1"/>
                              </a:solidFill>
                            </a:rPr>
                            <a:t>Eq. em</a:t>
                          </a:r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</a:rPr>
                            <a:t> T1</a:t>
                          </a:r>
                          <a:endParaRPr lang="pt-B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solidFill>
                                <a:schemeClr val="bg1"/>
                              </a:solidFill>
                            </a:rPr>
                            <a:t>relaxação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>
                              <a:solidFill>
                                <a:schemeClr val="bg1"/>
                              </a:solidFill>
                            </a:rPr>
                            <a:t>Eq. em</a:t>
                          </a:r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</a:rPr>
                            <a:t> T2</a:t>
                          </a:r>
                          <a:endParaRPr lang="pt-B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3082459"/>
                      </a:ext>
                    </a:extLst>
                  </a:tr>
                  <a:tr h="293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solidFill>
                                <a:schemeClr val="tx1"/>
                              </a:solidFill>
                            </a:rPr>
                            <a:t>[A]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8054088"/>
                      </a:ext>
                    </a:extLst>
                  </a:tr>
                  <a:tr h="2937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>
                              <a:solidFill>
                                <a:schemeClr val="tx1"/>
                              </a:solidFill>
                            </a:rPr>
                            <a:t>[B]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pt-B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758833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2142491"/>
                  </p:ext>
                </p:extLst>
              </p:nvPr>
            </p:nvGraphicFramePr>
            <p:xfrm>
              <a:off x="3080400" y="2771507"/>
              <a:ext cx="5256584" cy="11396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146">
                      <a:extLst>
                        <a:ext uri="{9D8B030D-6E8A-4147-A177-3AD203B41FA5}">
                          <a16:colId xmlns:a16="http://schemas.microsoft.com/office/drawing/2014/main" val="3980798685"/>
                        </a:ext>
                      </a:extLst>
                    </a:gridCol>
                    <a:gridCol w="1314146">
                      <a:extLst>
                        <a:ext uri="{9D8B030D-6E8A-4147-A177-3AD203B41FA5}">
                          <a16:colId xmlns:a16="http://schemas.microsoft.com/office/drawing/2014/main" val="316554105"/>
                        </a:ext>
                      </a:extLst>
                    </a:gridCol>
                    <a:gridCol w="1332148">
                      <a:extLst>
                        <a:ext uri="{9D8B030D-6E8A-4147-A177-3AD203B41FA5}">
                          <a16:colId xmlns:a16="http://schemas.microsoft.com/office/drawing/2014/main" val="1829936195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383099108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pt-B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solidFill>
                                <a:schemeClr val="bg1"/>
                              </a:solidFill>
                            </a:rPr>
                            <a:t>Eq. em</a:t>
                          </a:r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</a:rPr>
                            <a:t> T1</a:t>
                          </a:r>
                          <a:endParaRPr lang="pt-B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solidFill>
                                <a:schemeClr val="bg1"/>
                              </a:solidFill>
                            </a:rPr>
                            <a:t>relaxação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>
                              <a:solidFill>
                                <a:schemeClr val="bg1"/>
                              </a:solidFill>
                            </a:rPr>
                            <a:t>Eq. em</a:t>
                          </a:r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</a:rPr>
                            <a:t> T2</a:t>
                          </a:r>
                          <a:endParaRPr lang="pt-B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3082459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solidFill>
                                <a:schemeClr val="tx1"/>
                              </a:solidFill>
                            </a:rPr>
                            <a:t>[A]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6"/>
                          <a:stretch>
                            <a:fillRect l="-100463" t="-101563" r="-201389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6"/>
                          <a:stretch>
                            <a:fillRect l="-198624" t="-101563" r="-99541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6"/>
                          <a:stretch>
                            <a:fillRect l="-305634" t="-101563" r="-1878" b="-1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8054088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>
                              <a:solidFill>
                                <a:schemeClr val="tx1"/>
                              </a:solidFill>
                            </a:rPr>
                            <a:t>[B]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6"/>
                          <a:stretch>
                            <a:fillRect l="-100463" t="-201563" r="-201389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6"/>
                          <a:stretch>
                            <a:fillRect l="-198624" t="-201563" r="-99541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6"/>
                          <a:stretch>
                            <a:fillRect l="-305634" t="-201563" r="-1878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58833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Agrupar 10"/>
          <p:cNvGrpSpPr/>
          <p:nvPr/>
        </p:nvGrpSpPr>
        <p:grpSpPr>
          <a:xfrm>
            <a:off x="153610" y="243705"/>
            <a:ext cx="2906222" cy="3695701"/>
            <a:chOff x="5389959" y="243705"/>
            <a:chExt cx="2906222" cy="3695701"/>
          </a:xfrm>
        </p:grpSpPr>
        <p:pic>
          <p:nvPicPr>
            <p:cNvPr id="12" name="Picture 2" descr="http://staff.um.edu.mt/jgri1/teaching/che2372/notes/07/02/F25_9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959" y="243705"/>
              <a:ext cx="2638425" cy="3695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216061" y="439749"/>
                  <a:ext cx="914400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6061" y="439749"/>
                  <a:ext cx="914400" cy="390748"/>
                </a:xfrm>
                <a:prstGeom prst="rect">
                  <a:avLst/>
                </a:prstGeom>
                <a:blipFill>
                  <a:blip r:embed="rId8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5578138" y="2452067"/>
                  <a:ext cx="914400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138" y="2452067"/>
                  <a:ext cx="914400" cy="390748"/>
                </a:xfrm>
                <a:prstGeom prst="rect">
                  <a:avLst/>
                </a:prstGeom>
                <a:blipFill>
                  <a:blip r:embed="rId9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6135941" y="2935557"/>
                  <a:ext cx="2160240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𝑒𝑞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5941" y="2935557"/>
                  <a:ext cx="2160240" cy="390748"/>
                </a:xfrm>
                <a:prstGeom prst="rect">
                  <a:avLst/>
                </a:prstGeom>
                <a:blipFill>
                  <a:blip r:embed="rId10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eta: para a Direita 1"/>
          <p:cNvSpPr/>
          <p:nvPr/>
        </p:nvSpPr>
        <p:spPr>
          <a:xfrm>
            <a:off x="971600" y="1047471"/>
            <a:ext cx="33123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Agrupar 78"/>
          <p:cNvGrpSpPr/>
          <p:nvPr/>
        </p:nvGrpSpPr>
        <p:grpSpPr>
          <a:xfrm>
            <a:off x="5364088" y="243705"/>
            <a:ext cx="2932093" cy="3695701"/>
            <a:chOff x="5364088" y="243705"/>
            <a:chExt cx="2932093" cy="3695701"/>
          </a:xfrm>
        </p:grpSpPr>
        <p:pic>
          <p:nvPicPr>
            <p:cNvPr id="6" name="Picture 2" descr="http://staff.um.edu.mt/jgri1/teaching/che2372/notes/07/02/F25_9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43705"/>
              <a:ext cx="2638425" cy="3695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CaixaDeTexto 36"/>
                <p:cNvSpPr txBox="1"/>
                <p:nvPr/>
              </p:nvSpPr>
              <p:spPr>
                <a:xfrm>
                  <a:off x="7216061" y="439749"/>
                  <a:ext cx="914400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7" name="CaixaDeTex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6061" y="439749"/>
                  <a:ext cx="914400" cy="390748"/>
                </a:xfrm>
                <a:prstGeom prst="rect">
                  <a:avLst/>
                </a:prstGeom>
                <a:blipFill>
                  <a:blip r:embed="rId4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5578138" y="2452067"/>
                  <a:ext cx="914400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138" y="2452067"/>
                  <a:ext cx="914400" cy="390748"/>
                </a:xfrm>
                <a:prstGeom prst="rect">
                  <a:avLst/>
                </a:prstGeom>
                <a:blipFill>
                  <a:blip r:embed="rId5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CaixaDeTexto 75"/>
                <p:cNvSpPr txBox="1"/>
                <p:nvPr/>
              </p:nvSpPr>
              <p:spPr>
                <a:xfrm>
                  <a:off x="6135941" y="2935557"/>
                  <a:ext cx="2160240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𝑒𝑞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6" name="CaixaDeTexto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5941" y="2935557"/>
                  <a:ext cx="2160240" cy="390748"/>
                </a:xfrm>
                <a:prstGeom prst="rect">
                  <a:avLst/>
                </a:prstGeom>
                <a:blipFill>
                  <a:blip r:embed="rId6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Retângulo 19"/>
          <p:cNvSpPr/>
          <p:nvPr/>
        </p:nvSpPr>
        <p:spPr>
          <a:xfrm>
            <a:off x="2051720" y="3501008"/>
            <a:ext cx="962091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2195736" y="2924944"/>
            <a:ext cx="962091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287307"/>
                  </p:ext>
                </p:extLst>
              </p:nvPr>
            </p:nvGraphicFramePr>
            <p:xfrm>
              <a:off x="179512" y="260648"/>
              <a:ext cx="4824536" cy="11396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3980798685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16554105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1829936195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3830991089"/>
                        </a:ext>
                      </a:extLst>
                    </a:gridCol>
                  </a:tblGrid>
                  <a:tr h="293740">
                    <a:tc>
                      <a:txBody>
                        <a:bodyPr/>
                        <a:lstStyle/>
                        <a:p>
                          <a:pPr algn="ctr"/>
                          <a:endParaRPr lang="pt-B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solidFill>
                                <a:schemeClr val="bg1"/>
                              </a:solidFill>
                            </a:rPr>
                            <a:t>Eq. em</a:t>
                          </a:r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</a:rPr>
                            <a:t> T1</a:t>
                          </a:r>
                          <a:endParaRPr lang="pt-B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solidFill>
                                <a:schemeClr val="bg1"/>
                              </a:solidFill>
                            </a:rPr>
                            <a:t>relaxação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>
                              <a:solidFill>
                                <a:schemeClr val="bg1"/>
                              </a:solidFill>
                            </a:rPr>
                            <a:t>Eq. em</a:t>
                          </a:r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</a:rPr>
                            <a:t> T2</a:t>
                          </a:r>
                          <a:endParaRPr lang="pt-B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3082459"/>
                      </a:ext>
                    </a:extLst>
                  </a:tr>
                  <a:tr h="293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solidFill>
                                <a:schemeClr val="tx1"/>
                              </a:solidFill>
                            </a:rPr>
                            <a:t>[A]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8054088"/>
                      </a:ext>
                    </a:extLst>
                  </a:tr>
                  <a:tr h="2937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>
                              <a:solidFill>
                                <a:schemeClr val="tx1"/>
                              </a:solidFill>
                            </a:rPr>
                            <a:t>[B]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pt-B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758833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287307"/>
                  </p:ext>
                </p:extLst>
              </p:nvPr>
            </p:nvGraphicFramePr>
            <p:xfrm>
              <a:off x="179512" y="260648"/>
              <a:ext cx="4824536" cy="11396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3980798685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16554105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1829936195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383099108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pt-B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solidFill>
                                <a:schemeClr val="bg1"/>
                              </a:solidFill>
                            </a:rPr>
                            <a:t>Eq. em</a:t>
                          </a:r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</a:rPr>
                            <a:t> T1</a:t>
                          </a:r>
                          <a:endParaRPr lang="pt-B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solidFill>
                                <a:schemeClr val="bg1"/>
                              </a:solidFill>
                            </a:rPr>
                            <a:t>relaxação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>
                              <a:solidFill>
                                <a:schemeClr val="bg1"/>
                              </a:solidFill>
                            </a:rPr>
                            <a:t>Eq. em</a:t>
                          </a:r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</a:rPr>
                            <a:t> T2</a:t>
                          </a:r>
                          <a:endParaRPr lang="pt-B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3082459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solidFill>
                                <a:schemeClr val="tx1"/>
                              </a:solidFill>
                            </a:rPr>
                            <a:t>[A]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7"/>
                          <a:stretch>
                            <a:fillRect l="-62963" t="-101563" r="-259259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7"/>
                          <a:stretch>
                            <a:fillRect l="-129958" t="-101563" r="-106751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7"/>
                          <a:stretch>
                            <a:fillRect l="-219758" t="-101563" r="-2016" b="-1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8054088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>
                              <a:solidFill>
                                <a:schemeClr val="tx1"/>
                              </a:solidFill>
                            </a:rPr>
                            <a:t>[B]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7"/>
                          <a:stretch>
                            <a:fillRect l="-62963" t="-201563" r="-259259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7"/>
                          <a:stretch>
                            <a:fillRect l="-129958" t="-201563" r="-106751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7"/>
                          <a:stretch>
                            <a:fillRect l="-219758" t="-201563" r="-2016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58833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Conector reto 7"/>
          <p:cNvCxnSpPr/>
          <p:nvPr/>
        </p:nvCxnSpPr>
        <p:spPr>
          <a:xfrm>
            <a:off x="6444208" y="2852936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7308304" y="908720"/>
            <a:ext cx="0" cy="20162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vre: Forma 11"/>
          <p:cNvSpPr/>
          <p:nvPr/>
        </p:nvSpPr>
        <p:spPr>
          <a:xfrm>
            <a:off x="6444208" y="928962"/>
            <a:ext cx="842055" cy="1903732"/>
          </a:xfrm>
          <a:custGeom>
            <a:avLst/>
            <a:gdLst>
              <a:gd name="connsiteX0" fmla="*/ 7144 w 842055"/>
              <a:gd name="connsiteY0" fmla="*/ 1895398 h 1903732"/>
              <a:gd name="connsiteX1" fmla="*/ 83344 w 842055"/>
              <a:gd name="connsiteY1" fmla="*/ 1886932 h 1903732"/>
              <a:gd name="connsiteX2" fmla="*/ 117210 w 842055"/>
              <a:gd name="connsiteY2" fmla="*/ 1878465 h 1903732"/>
              <a:gd name="connsiteX3" fmla="*/ 151077 w 842055"/>
              <a:gd name="connsiteY3" fmla="*/ 1869998 h 1903732"/>
              <a:gd name="connsiteX4" fmla="*/ 269610 w 842055"/>
              <a:gd name="connsiteY4" fmla="*/ 1865765 h 1903732"/>
              <a:gd name="connsiteX5" fmla="*/ 422010 w 842055"/>
              <a:gd name="connsiteY5" fmla="*/ 1865765 h 1903732"/>
              <a:gd name="connsiteX6" fmla="*/ 460110 w 842055"/>
              <a:gd name="connsiteY6" fmla="*/ 1874232 h 1903732"/>
              <a:gd name="connsiteX7" fmla="*/ 485510 w 842055"/>
              <a:gd name="connsiteY7" fmla="*/ 1878465 h 1903732"/>
              <a:gd name="connsiteX8" fmla="*/ 498210 w 842055"/>
              <a:gd name="connsiteY8" fmla="*/ 1882698 h 1903732"/>
              <a:gd name="connsiteX9" fmla="*/ 523610 w 842055"/>
              <a:gd name="connsiteY9" fmla="*/ 1886932 h 1903732"/>
              <a:gd name="connsiteX10" fmla="*/ 549010 w 842055"/>
              <a:gd name="connsiteY10" fmla="*/ 1895398 h 1903732"/>
              <a:gd name="connsiteX11" fmla="*/ 688710 w 842055"/>
              <a:gd name="connsiteY11" fmla="*/ 1895398 h 1903732"/>
              <a:gd name="connsiteX12" fmla="*/ 790310 w 842055"/>
              <a:gd name="connsiteY12" fmla="*/ 1891165 h 1903732"/>
              <a:gd name="connsiteX13" fmla="*/ 815710 w 842055"/>
              <a:gd name="connsiteY13" fmla="*/ 1874232 h 1903732"/>
              <a:gd name="connsiteX14" fmla="*/ 824177 w 842055"/>
              <a:gd name="connsiteY14" fmla="*/ 1848832 h 1903732"/>
              <a:gd name="connsiteX15" fmla="*/ 811477 w 842055"/>
              <a:gd name="connsiteY15" fmla="*/ 1798032 h 1903732"/>
              <a:gd name="connsiteX16" fmla="*/ 803010 w 842055"/>
              <a:gd name="connsiteY16" fmla="*/ 1785332 h 1903732"/>
              <a:gd name="connsiteX17" fmla="*/ 794544 w 842055"/>
              <a:gd name="connsiteY17" fmla="*/ 1747232 h 1903732"/>
              <a:gd name="connsiteX18" fmla="*/ 803010 w 842055"/>
              <a:gd name="connsiteY18" fmla="*/ 1734532 h 1903732"/>
              <a:gd name="connsiteX19" fmla="*/ 811477 w 842055"/>
              <a:gd name="connsiteY19" fmla="*/ 1632932 h 1903732"/>
              <a:gd name="connsiteX20" fmla="*/ 815710 w 842055"/>
              <a:gd name="connsiteY20" fmla="*/ 1615998 h 1903732"/>
              <a:gd name="connsiteX21" fmla="*/ 819944 w 842055"/>
              <a:gd name="connsiteY21" fmla="*/ 1577898 h 1903732"/>
              <a:gd name="connsiteX22" fmla="*/ 824177 w 842055"/>
              <a:gd name="connsiteY22" fmla="*/ 1565198 h 1903732"/>
              <a:gd name="connsiteX23" fmla="*/ 828410 w 842055"/>
              <a:gd name="connsiteY23" fmla="*/ 1539798 h 1903732"/>
              <a:gd name="connsiteX24" fmla="*/ 828410 w 842055"/>
              <a:gd name="connsiteY24" fmla="*/ 1425498 h 1903732"/>
              <a:gd name="connsiteX25" fmla="*/ 836877 w 842055"/>
              <a:gd name="connsiteY25" fmla="*/ 1412798 h 1903732"/>
              <a:gd name="connsiteX26" fmla="*/ 832644 w 842055"/>
              <a:gd name="connsiteY26" fmla="*/ 1370465 h 1903732"/>
              <a:gd name="connsiteX27" fmla="*/ 828410 w 842055"/>
              <a:gd name="connsiteY27" fmla="*/ 1349298 h 1903732"/>
              <a:gd name="connsiteX28" fmla="*/ 819944 w 842055"/>
              <a:gd name="connsiteY28" fmla="*/ 1294265 h 1903732"/>
              <a:gd name="connsiteX29" fmla="*/ 819944 w 842055"/>
              <a:gd name="connsiteY29" fmla="*/ 1091065 h 1903732"/>
              <a:gd name="connsiteX30" fmla="*/ 828410 w 842055"/>
              <a:gd name="connsiteY30" fmla="*/ 1078365 h 1903732"/>
              <a:gd name="connsiteX31" fmla="*/ 828410 w 842055"/>
              <a:gd name="connsiteY31" fmla="*/ 731232 h 1903732"/>
              <a:gd name="connsiteX32" fmla="*/ 836877 w 842055"/>
              <a:gd name="connsiteY32" fmla="*/ 718532 h 1903732"/>
              <a:gd name="connsiteX33" fmla="*/ 828410 w 842055"/>
              <a:gd name="connsiteY33" fmla="*/ 680432 h 1903732"/>
              <a:gd name="connsiteX34" fmla="*/ 824177 w 842055"/>
              <a:gd name="connsiteY34" fmla="*/ 604232 h 1903732"/>
              <a:gd name="connsiteX35" fmla="*/ 815710 w 842055"/>
              <a:gd name="connsiteY35" fmla="*/ 502632 h 1903732"/>
              <a:gd name="connsiteX36" fmla="*/ 811477 w 842055"/>
              <a:gd name="connsiteY36" fmla="*/ 485698 h 1903732"/>
              <a:gd name="connsiteX37" fmla="*/ 807244 w 842055"/>
              <a:gd name="connsiteY37" fmla="*/ 460298 h 1903732"/>
              <a:gd name="connsiteX38" fmla="*/ 798777 w 842055"/>
              <a:gd name="connsiteY38" fmla="*/ 434898 h 1903732"/>
              <a:gd name="connsiteX39" fmla="*/ 798777 w 842055"/>
              <a:gd name="connsiteY39" fmla="*/ 358698 h 1903732"/>
              <a:gd name="connsiteX40" fmla="*/ 807244 w 842055"/>
              <a:gd name="connsiteY40" fmla="*/ 341765 h 1903732"/>
              <a:gd name="connsiteX41" fmla="*/ 807244 w 842055"/>
              <a:gd name="connsiteY41" fmla="*/ 168198 h 1903732"/>
              <a:gd name="connsiteX42" fmla="*/ 824177 w 842055"/>
              <a:gd name="connsiteY42" fmla="*/ 83532 h 1903732"/>
              <a:gd name="connsiteX43" fmla="*/ 836877 w 842055"/>
              <a:gd name="connsiteY43" fmla="*/ 58132 h 1903732"/>
              <a:gd name="connsiteX44" fmla="*/ 841110 w 842055"/>
              <a:gd name="connsiteY44" fmla="*/ 45432 h 1903732"/>
              <a:gd name="connsiteX45" fmla="*/ 836877 w 842055"/>
              <a:gd name="connsiteY45" fmla="*/ 3098 h 1903732"/>
              <a:gd name="connsiteX46" fmla="*/ 794544 w 842055"/>
              <a:gd name="connsiteY46" fmla="*/ 15798 h 1903732"/>
              <a:gd name="connsiteX47" fmla="*/ 756444 w 842055"/>
              <a:gd name="connsiteY47" fmla="*/ 45432 h 1903732"/>
              <a:gd name="connsiteX48" fmla="*/ 743744 w 842055"/>
              <a:gd name="connsiteY48" fmla="*/ 49665 h 1903732"/>
              <a:gd name="connsiteX49" fmla="*/ 714110 w 842055"/>
              <a:gd name="connsiteY49" fmla="*/ 58132 h 1903732"/>
              <a:gd name="connsiteX50" fmla="*/ 676010 w 842055"/>
              <a:gd name="connsiteY50" fmla="*/ 75065 h 1903732"/>
              <a:gd name="connsiteX51" fmla="*/ 612510 w 842055"/>
              <a:gd name="connsiteY51" fmla="*/ 96232 h 1903732"/>
              <a:gd name="connsiteX52" fmla="*/ 599810 w 842055"/>
              <a:gd name="connsiteY52" fmla="*/ 100465 h 1903732"/>
              <a:gd name="connsiteX53" fmla="*/ 587110 w 842055"/>
              <a:gd name="connsiteY53" fmla="*/ 104698 h 1903732"/>
              <a:gd name="connsiteX54" fmla="*/ 570177 w 842055"/>
              <a:gd name="connsiteY54" fmla="*/ 125865 h 1903732"/>
              <a:gd name="connsiteX55" fmla="*/ 515144 w 842055"/>
              <a:gd name="connsiteY55" fmla="*/ 155498 h 1903732"/>
              <a:gd name="connsiteX56" fmla="*/ 498210 w 842055"/>
              <a:gd name="connsiteY56" fmla="*/ 180898 h 1903732"/>
              <a:gd name="connsiteX57" fmla="*/ 485510 w 842055"/>
              <a:gd name="connsiteY57" fmla="*/ 218998 h 1903732"/>
              <a:gd name="connsiteX58" fmla="*/ 481277 w 842055"/>
              <a:gd name="connsiteY58" fmla="*/ 231698 h 1903732"/>
              <a:gd name="connsiteX59" fmla="*/ 468577 w 842055"/>
              <a:gd name="connsiteY59" fmla="*/ 248632 h 1903732"/>
              <a:gd name="connsiteX60" fmla="*/ 460110 w 842055"/>
              <a:gd name="connsiteY60" fmla="*/ 265565 h 1903732"/>
              <a:gd name="connsiteX61" fmla="*/ 443177 w 842055"/>
              <a:gd name="connsiteY61" fmla="*/ 282498 h 1903732"/>
              <a:gd name="connsiteX62" fmla="*/ 438944 w 842055"/>
              <a:gd name="connsiteY62" fmla="*/ 295198 h 1903732"/>
              <a:gd name="connsiteX63" fmla="*/ 430477 w 842055"/>
              <a:gd name="connsiteY63" fmla="*/ 307898 h 1903732"/>
              <a:gd name="connsiteX64" fmla="*/ 422010 w 842055"/>
              <a:gd name="connsiteY64" fmla="*/ 333298 h 1903732"/>
              <a:gd name="connsiteX65" fmla="*/ 417777 w 842055"/>
              <a:gd name="connsiteY65" fmla="*/ 345998 h 1903732"/>
              <a:gd name="connsiteX66" fmla="*/ 405077 w 842055"/>
              <a:gd name="connsiteY66" fmla="*/ 350232 h 1903732"/>
              <a:gd name="connsiteX67" fmla="*/ 371210 w 842055"/>
              <a:gd name="connsiteY67" fmla="*/ 388332 h 1903732"/>
              <a:gd name="connsiteX68" fmla="*/ 350044 w 842055"/>
              <a:gd name="connsiteY68" fmla="*/ 426432 h 1903732"/>
              <a:gd name="connsiteX69" fmla="*/ 341577 w 842055"/>
              <a:gd name="connsiteY69" fmla="*/ 439132 h 1903732"/>
              <a:gd name="connsiteX70" fmla="*/ 328877 w 842055"/>
              <a:gd name="connsiteY70" fmla="*/ 468765 h 1903732"/>
              <a:gd name="connsiteX71" fmla="*/ 324644 w 842055"/>
              <a:gd name="connsiteY71" fmla="*/ 481465 h 1903732"/>
              <a:gd name="connsiteX72" fmla="*/ 307710 w 842055"/>
              <a:gd name="connsiteY72" fmla="*/ 506865 h 1903732"/>
              <a:gd name="connsiteX73" fmla="*/ 290777 w 842055"/>
              <a:gd name="connsiteY73" fmla="*/ 532265 h 1903732"/>
              <a:gd name="connsiteX74" fmla="*/ 286544 w 842055"/>
              <a:gd name="connsiteY74" fmla="*/ 544965 h 1903732"/>
              <a:gd name="connsiteX75" fmla="*/ 252677 w 842055"/>
              <a:gd name="connsiteY75" fmla="*/ 511098 h 1903732"/>
              <a:gd name="connsiteX76" fmla="*/ 231510 w 842055"/>
              <a:gd name="connsiteY76" fmla="*/ 481465 h 1903732"/>
              <a:gd name="connsiteX77" fmla="*/ 206110 w 842055"/>
              <a:gd name="connsiteY77" fmla="*/ 464532 h 1903732"/>
              <a:gd name="connsiteX78" fmla="*/ 206110 w 842055"/>
              <a:gd name="connsiteY78" fmla="*/ 566132 h 1903732"/>
              <a:gd name="connsiteX79" fmla="*/ 210344 w 842055"/>
              <a:gd name="connsiteY79" fmla="*/ 578832 h 1903732"/>
              <a:gd name="connsiteX80" fmla="*/ 227277 w 842055"/>
              <a:gd name="connsiteY80" fmla="*/ 604232 h 1903732"/>
              <a:gd name="connsiteX81" fmla="*/ 235744 w 842055"/>
              <a:gd name="connsiteY81" fmla="*/ 616932 h 1903732"/>
              <a:gd name="connsiteX82" fmla="*/ 239977 w 842055"/>
              <a:gd name="connsiteY82" fmla="*/ 684665 h 1903732"/>
              <a:gd name="connsiteX83" fmla="*/ 227277 w 842055"/>
              <a:gd name="connsiteY83" fmla="*/ 705832 h 1903732"/>
              <a:gd name="connsiteX84" fmla="*/ 223044 w 842055"/>
              <a:gd name="connsiteY84" fmla="*/ 731232 h 1903732"/>
              <a:gd name="connsiteX85" fmla="*/ 210344 w 842055"/>
              <a:gd name="connsiteY85" fmla="*/ 841298 h 1903732"/>
              <a:gd name="connsiteX86" fmla="*/ 206110 w 842055"/>
              <a:gd name="connsiteY86" fmla="*/ 862465 h 1903732"/>
              <a:gd name="connsiteX87" fmla="*/ 201877 w 842055"/>
              <a:gd name="connsiteY87" fmla="*/ 883632 h 1903732"/>
              <a:gd name="connsiteX88" fmla="*/ 197644 w 842055"/>
              <a:gd name="connsiteY88" fmla="*/ 896332 h 1903732"/>
              <a:gd name="connsiteX89" fmla="*/ 172244 w 842055"/>
              <a:gd name="connsiteY89" fmla="*/ 934432 h 1903732"/>
              <a:gd name="connsiteX90" fmla="*/ 146844 w 842055"/>
              <a:gd name="connsiteY90" fmla="*/ 968298 h 1903732"/>
              <a:gd name="connsiteX91" fmla="*/ 142610 w 842055"/>
              <a:gd name="connsiteY91" fmla="*/ 985232 h 1903732"/>
              <a:gd name="connsiteX92" fmla="*/ 134144 w 842055"/>
              <a:gd name="connsiteY92" fmla="*/ 1010632 h 1903732"/>
              <a:gd name="connsiteX93" fmla="*/ 125677 w 842055"/>
              <a:gd name="connsiteY93" fmla="*/ 1065665 h 1903732"/>
              <a:gd name="connsiteX94" fmla="*/ 121444 w 842055"/>
              <a:gd name="connsiteY94" fmla="*/ 1078365 h 1903732"/>
              <a:gd name="connsiteX95" fmla="*/ 108744 w 842055"/>
              <a:gd name="connsiteY95" fmla="*/ 1112232 h 1903732"/>
              <a:gd name="connsiteX96" fmla="*/ 104510 w 842055"/>
              <a:gd name="connsiteY96" fmla="*/ 1133398 h 1903732"/>
              <a:gd name="connsiteX97" fmla="*/ 100277 w 842055"/>
              <a:gd name="connsiteY97" fmla="*/ 1150332 h 1903732"/>
              <a:gd name="connsiteX98" fmla="*/ 91810 w 842055"/>
              <a:gd name="connsiteY98" fmla="*/ 1188432 h 1903732"/>
              <a:gd name="connsiteX99" fmla="*/ 87577 w 842055"/>
              <a:gd name="connsiteY99" fmla="*/ 1260398 h 1903732"/>
              <a:gd name="connsiteX100" fmla="*/ 79110 w 842055"/>
              <a:gd name="connsiteY100" fmla="*/ 1298498 h 1903732"/>
              <a:gd name="connsiteX101" fmla="*/ 74877 w 842055"/>
              <a:gd name="connsiteY101" fmla="*/ 1311198 h 1903732"/>
              <a:gd name="connsiteX102" fmla="*/ 66410 w 842055"/>
              <a:gd name="connsiteY102" fmla="*/ 1340832 h 1903732"/>
              <a:gd name="connsiteX103" fmla="*/ 53710 w 842055"/>
              <a:gd name="connsiteY103" fmla="*/ 1357765 h 1903732"/>
              <a:gd name="connsiteX104" fmla="*/ 49477 w 842055"/>
              <a:gd name="connsiteY104" fmla="*/ 1514398 h 1903732"/>
              <a:gd name="connsiteX105" fmla="*/ 41010 w 842055"/>
              <a:gd name="connsiteY105" fmla="*/ 1560965 h 1903732"/>
              <a:gd name="connsiteX106" fmla="*/ 36777 w 842055"/>
              <a:gd name="connsiteY106" fmla="*/ 1620232 h 1903732"/>
              <a:gd name="connsiteX107" fmla="*/ 19844 w 842055"/>
              <a:gd name="connsiteY107" fmla="*/ 1768398 h 1903732"/>
              <a:gd name="connsiteX108" fmla="*/ 7144 w 842055"/>
              <a:gd name="connsiteY108" fmla="*/ 1793798 h 1903732"/>
              <a:gd name="connsiteX109" fmla="*/ 2910 w 842055"/>
              <a:gd name="connsiteY109" fmla="*/ 1806498 h 1903732"/>
              <a:gd name="connsiteX110" fmla="*/ 7144 w 842055"/>
              <a:gd name="connsiteY110" fmla="*/ 1895398 h 190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42055" h="1903732">
                <a:moveTo>
                  <a:pt x="7144" y="1895398"/>
                </a:moveTo>
                <a:cubicBezTo>
                  <a:pt x="20550" y="1908804"/>
                  <a:pt x="-50662" y="1906076"/>
                  <a:pt x="83344" y="1886932"/>
                </a:cubicBezTo>
                <a:cubicBezTo>
                  <a:pt x="94863" y="1885286"/>
                  <a:pt x="105984" y="1881527"/>
                  <a:pt x="117210" y="1878465"/>
                </a:cubicBezTo>
                <a:cubicBezTo>
                  <a:pt x="131901" y="1874458"/>
                  <a:pt x="133331" y="1871074"/>
                  <a:pt x="151077" y="1869998"/>
                </a:cubicBezTo>
                <a:cubicBezTo>
                  <a:pt x="190541" y="1867606"/>
                  <a:pt x="230099" y="1867176"/>
                  <a:pt x="269610" y="1865765"/>
                </a:cubicBezTo>
                <a:cubicBezTo>
                  <a:pt x="331620" y="1853364"/>
                  <a:pt x="296205" y="1858776"/>
                  <a:pt x="422010" y="1865765"/>
                </a:cubicBezTo>
                <a:cubicBezTo>
                  <a:pt x="432259" y="1866334"/>
                  <a:pt x="449638" y="1872138"/>
                  <a:pt x="460110" y="1874232"/>
                </a:cubicBezTo>
                <a:cubicBezTo>
                  <a:pt x="468527" y="1875915"/>
                  <a:pt x="477131" y="1876603"/>
                  <a:pt x="485510" y="1878465"/>
                </a:cubicBezTo>
                <a:cubicBezTo>
                  <a:pt x="489866" y="1879433"/>
                  <a:pt x="493854" y="1881730"/>
                  <a:pt x="498210" y="1882698"/>
                </a:cubicBezTo>
                <a:cubicBezTo>
                  <a:pt x="506589" y="1884560"/>
                  <a:pt x="515283" y="1884850"/>
                  <a:pt x="523610" y="1886932"/>
                </a:cubicBezTo>
                <a:cubicBezTo>
                  <a:pt x="532268" y="1889097"/>
                  <a:pt x="549010" y="1895398"/>
                  <a:pt x="549010" y="1895398"/>
                </a:cubicBezTo>
                <a:cubicBezTo>
                  <a:pt x="724502" y="1884431"/>
                  <a:pt x="505172" y="1895398"/>
                  <a:pt x="688710" y="1895398"/>
                </a:cubicBezTo>
                <a:cubicBezTo>
                  <a:pt x="722606" y="1895398"/>
                  <a:pt x="756443" y="1892576"/>
                  <a:pt x="790310" y="1891165"/>
                </a:cubicBezTo>
                <a:cubicBezTo>
                  <a:pt x="802244" y="1887187"/>
                  <a:pt x="808503" y="1887205"/>
                  <a:pt x="815710" y="1874232"/>
                </a:cubicBezTo>
                <a:cubicBezTo>
                  <a:pt x="820044" y="1866430"/>
                  <a:pt x="824177" y="1848832"/>
                  <a:pt x="824177" y="1848832"/>
                </a:cubicBezTo>
                <a:cubicBezTo>
                  <a:pt x="822061" y="1836135"/>
                  <a:pt x="818932" y="1809214"/>
                  <a:pt x="811477" y="1798032"/>
                </a:cubicBezTo>
                <a:lnTo>
                  <a:pt x="803010" y="1785332"/>
                </a:lnTo>
                <a:cubicBezTo>
                  <a:pt x="799290" y="1774172"/>
                  <a:pt x="793302" y="1758408"/>
                  <a:pt x="794544" y="1747232"/>
                </a:cubicBezTo>
                <a:cubicBezTo>
                  <a:pt x="795106" y="1742175"/>
                  <a:pt x="800188" y="1738765"/>
                  <a:pt x="803010" y="1734532"/>
                </a:cubicBezTo>
                <a:cubicBezTo>
                  <a:pt x="804540" y="1713119"/>
                  <a:pt x="807933" y="1657741"/>
                  <a:pt x="811477" y="1632932"/>
                </a:cubicBezTo>
                <a:cubicBezTo>
                  <a:pt x="812300" y="1627172"/>
                  <a:pt x="814299" y="1621643"/>
                  <a:pt x="815710" y="1615998"/>
                </a:cubicBezTo>
                <a:cubicBezTo>
                  <a:pt x="817121" y="1603298"/>
                  <a:pt x="817843" y="1590502"/>
                  <a:pt x="819944" y="1577898"/>
                </a:cubicBezTo>
                <a:cubicBezTo>
                  <a:pt x="820678" y="1573496"/>
                  <a:pt x="823209" y="1569554"/>
                  <a:pt x="824177" y="1565198"/>
                </a:cubicBezTo>
                <a:cubicBezTo>
                  <a:pt x="826039" y="1556819"/>
                  <a:pt x="826999" y="1548265"/>
                  <a:pt x="828410" y="1539798"/>
                </a:cubicBezTo>
                <a:cubicBezTo>
                  <a:pt x="826655" y="1508201"/>
                  <a:pt x="819767" y="1460069"/>
                  <a:pt x="828410" y="1425498"/>
                </a:cubicBezTo>
                <a:cubicBezTo>
                  <a:pt x="829644" y="1420562"/>
                  <a:pt x="834055" y="1417031"/>
                  <a:pt x="836877" y="1412798"/>
                </a:cubicBezTo>
                <a:cubicBezTo>
                  <a:pt x="835466" y="1398687"/>
                  <a:pt x="834518" y="1384522"/>
                  <a:pt x="832644" y="1370465"/>
                </a:cubicBezTo>
                <a:cubicBezTo>
                  <a:pt x="831693" y="1363333"/>
                  <a:pt x="829697" y="1356377"/>
                  <a:pt x="828410" y="1349298"/>
                </a:cubicBezTo>
                <a:cubicBezTo>
                  <a:pt x="824496" y="1327773"/>
                  <a:pt x="823113" y="1316450"/>
                  <a:pt x="819944" y="1294265"/>
                </a:cubicBezTo>
                <a:cubicBezTo>
                  <a:pt x="818335" y="1244380"/>
                  <a:pt x="811273" y="1148872"/>
                  <a:pt x="819944" y="1091065"/>
                </a:cubicBezTo>
                <a:cubicBezTo>
                  <a:pt x="820699" y="1086034"/>
                  <a:pt x="825588" y="1082598"/>
                  <a:pt x="828410" y="1078365"/>
                </a:cubicBezTo>
                <a:cubicBezTo>
                  <a:pt x="825825" y="964600"/>
                  <a:pt x="820068" y="845243"/>
                  <a:pt x="828410" y="731232"/>
                </a:cubicBezTo>
                <a:cubicBezTo>
                  <a:pt x="828781" y="726158"/>
                  <a:pt x="834055" y="722765"/>
                  <a:pt x="836877" y="718532"/>
                </a:cubicBezTo>
                <a:cubicBezTo>
                  <a:pt x="834667" y="709691"/>
                  <a:pt x="829126" y="688663"/>
                  <a:pt x="828410" y="680432"/>
                </a:cubicBezTo>
                <a:cubicBezTo>
                  <a:pt x="826206" y="655088"/>
                  <a:pt x="825764" y="629622"/>
                  <a:pt x="824177" y="604232"/>
                </a:cubicBezTo>
                <a:cubicBezTo>
                  <a:pt x="822986" y="585168"/>
                  <a:pt x="819014" y="525758"/>
                  <a:pt x="815710" y="502632"/>
                </a:cubicBezTo>
                <a:cubicBezTo>
                  <a:pt x="814887" y="496872"/>
                  <a:pt x="812618" y="491403"/>
                  <a:pt x="811477" y="485698"/>
                </a:cubicBezTo>
                <a:cubicBezTo>
                  <a:pt x="809794" y="477281"/>
                  <a:pt x="809326" y="468625"/>
                  <a:pt x="807244" y="460298"/>
                </a:cubicBezTo>
                <a:cubicBezTo>
                  <a:pt x="805079" y="451640"/>
                  <a:pt x="801599" y="443365"/>
                  <a:pt x="798777" y="434898"/>
                </a:cubicBezTo>
                <a:cubicBezTo>
                  <a:pt x="794597" y="401459"/>
                  <a:pt x="791153" y="394277"/>
                  <a:pt x="798777" y="358698"/>
                </a:cubicBezTo>
                <a:cubicBezTo>
                  <a:pt x="800099" y="352527"/>
                  <a:pt x="804422" y="347409"/>
                  <a:pt x="807244" y="341765"/>
                </a:cubicBezTo>
                <a:cubicBezTo>
                  <a:pt x="801366" y="171338"/>
                  <a:pt x="800048" y="272534"/>
                  <a:pt x="807244" y="168198"/>
                </a:cubicBezTo>
                <a:cubicBezTo>
                  <a:pt x="812678" y="89406"/>
                  <a:pt x="794273" y="113436"/>
                  <a:pt x="824177" y="83532"/>
                </a:cubicBezTo>
                <a:cubicBezTo>
                  <a:pt x="834817" y="51610"/>
                  <a:pt x="820464" y="90958"/>
                  <a:pt x="836877" y="58132"/>
                </a:cubicBezTo>
                <a:cubicBezTo>
                  <a:pt x="838873" y="54141"/>
                  <a:pt x="839699" y="49665"/>
                  <a:pt x="841110" y="45432"/>
                </a:cubicBezTo>
                <a:cubicBezTo>
                  <a:pt x="839699" y="31321"/>
                  <a:pt x="846299" y="13698"/>
                  <a:pt x="836877" y="3098"/>
                </a:cubicBezTo>
                <a:cubicBezTo>
                  <a:pt x="828160" y="-6709"/>
                  <a:pt x="802313" y="9324"/>
                  <a:pt x="794544" y="15798"/>
                </a:cubicBezTo>
                <a:cubicBezTo>
                  <a:pt x="779934" y="27973"/>
                  <a:pt x="777842" y="38300"/>
                  <a:pt x="756444" y="45432"/>
                </a:cubicBezTo>
                <a:cubicBezTo>
                  <a:pt x="752211" y="46843"/>
                  <a:pt x="748035" y="48439"/>
                  <a:pt x="743744" y="49665"/>
                </a:cubicBezTo>
                <a:cubicBezTo>
                  <a:pt x="737406" y="51476"/>
                  <a:pt x="720883" y="54746"/>
                  <a:pt x="714110" y="58132"/>
                </a:cubicBezTo>
                <a:cubicBezTo>
                  <a:pt x="673866" y="78254"/>
                  <a:pt x="741527" y="53226"/>
                  <a:pt x="676010" y="75065"/>
                </a:cubicBezTo>
                <a:lnTo>
                  <a:pt x="612510" y="96232"/>
                </a:lnTo>
                <a:lnTo>
                  <a:pt x="599810" y="100465"/>
                </a:lnTo>
                <a:lnTo>
                  <a:pt x="587110" y="104698"/>
                </a:lnTo>
                <a:cubicBezTo>
                  <a:pt x="577578" y="133297"/>
                  <a:pt x="590798" y="102298"/>
                  <a:pt x="570177" y="125865"/>
                </a:cubicBezTo>
                <a:cubicBezTo>
                  <a:pt x="537841" y="162821"/>
                  <a:pt x="573799" y="148981"/>
                  <a:pt x="515144" y="155498"/>
                </a:cubicBezTo>
                <a:cubicBezTo>
                  <a:pt x="509499" y="163965"/>
                  <a:pt x="501428" y="171244"/>
                  <a:pt x="498210" y="180898"/>
                </a:cubicBezTo>
                <a:lnTo>
                  <a:pt x="485510" y="218998"/>
                </a:lnTo>
                <a:cubicBezTo>
                  <a:pt x="484099" y="223231"/>
                  <a:pt x="483954" y="228128"/>
                  <a:pt x="481277" y="231698"/>
                </a:cubicBezTo>
                <a:cubicBezTo>
                  <a:pt x="477044" y="237343"/>
                  <a:pt x="472317" y="242649"/>
                  <a:pt x="468577" y="248632"/>
                </a:cubicBezTo>
                <a:cubicBezTo>
                  <a:pt x="465232" y="253983"/>
                  <a:pt x="463896" y="260517"/>
                  <a:pt x="460110" y="265565"/>
                </a:cubicBezTo>
                <a:cubicBezTo>
                  <a:pt x="455321" y="271951"/>
                  <a:pt x="448821" y="276854"/>
                  <a:pt x="443177" y="282498"/>
                </a:cubicBezTo>
                <a:cubicBezTo>
                  <a:pt x="441766" y="286731"/>
                  <a:pt x="440940" y="291207"/>
                  <a:pt x="438944" y="295198"/>
                </a:cubicBezTo>
                <a:cubicBezTo>
                  <a:pt x="436669" y="299749"/>
                  <a:pt x="432543" y="303249"/>
                  <a:pt x="430477" y="307898"/>
                </a:cubicBezTo>
                <a:cubicBezTo>
                  <a:pt x="426852" y="316053"/>
                  <a:pt x="424832" y="324831"/>
                  <a:pt x="422010" y="333298"/>
                </a:cubicBezTo>
                <a:cubicBezTo>
                  <a:pt x="420599" y="337531"/>
                  <a:pt x="422010" y="344587"/>
                  <a:pt x="417777" y="345998"/>
                </a:cubicBezTo>
                <a:lnTo>
                  <a:pt x="405077" y="350232"/>
                </a:lnTo>
                <a:cubicBezTo>
                  <a:pt x="376079" y="379230"/>
                  <a:pt x="386319" y="365669"/>
                  <a:pt x="371210" y="388332"/>
                </a:cubicBezTo>
                <a:cubicBezTo>
                  <a:pt x="363760" y="410685"/>
                  <a:pt x="369452" y="397320"/>
                  <a:pt x="350044" y="426432"/>
                </a:cubicBezTo>
                <a:lnTo>
                  <a:pt x="341577" y="439132"/>
                </a:lnTo>
                <a:cubicBezTo>
                  <a:pt x="331650" y="468916"/>
                  <a:pt x="344570" y="432147"/>
                  <a:pt x="328877" y="468765"/>
                </a:cubicBezTo>
                <a:cubicBezTo>
                  <a:pt x="327119" y="472866"/>
                  <a:pt x="326811" y="477564"/>
                  <a:pt x="324644" y="481465"/>
                </a:cubicBezTo>
                <a:cubicBezTo>
                  <a:pt x="319702" y="490360"/>
                  <a:pt x="307710" y="506865"/>
                  <a:pt x="307710" y="506865"/>
                </a:cubicBezTo>
                <a:cubicBezTo>
                  <a:pt x="297645" y="537062"/>
                  <a:pt x="311917" y="500554"/>
                  <a:pt x="290777" y="532265"/>
                </a:cubicBezTo>
                <a:cubicBezTo>
                  <a:pt x="288302" y="535978"/>
                  <a:pt x="287955" y="540732"/>
                  <a:pt x="286544" y="544965"/>
                </a:cubicBezTo>
                <a:cubicBezTo>
                  <a:pt x="275255" y="533676"/>
                  <a:pt x="263133" y="523163"/>
                  <a:pt x="252677" y="511098"/>
                </a:cubicBezTo>
                <a:cubicBezTo>
                  <a:pt x="244727" y="501925"/>
                  <a:pt x="240094" y="490048"/>
                  <a:pt x="231510" y="481465"/>
                </a:cubicBezTo>
                <a:cubicBezTo>
                  <a:pt x="224315" y="474270"/>
                  <a:pt x="206110" y="464532"/>
                  <a:pt x="206110" y="464532"/>
                </a:cubicBezTo>
                <a:cubicBezTo>
                  <a:pt x="192897" y="504173"/>
                  <a:pt x="198997" y="480779"/>
                  <a:pt x="206110" y="566132"/>
                </a:cubicBezTo>
                <a:cubicBezTo>
                  <a:pt x="206481" y="570579"/>
                  <a:pt x="208177" y="574931"/>
                  <a:pt x="210344" y="578832"/>
                </a:cubicBezTo>
                <a:cubicBezTo>
                  <a:pt x="215286" y="587727"/>
                  <a:pt x="221633" y="595765"/>
                  <a:pt x="227277" y="604232"/>
                </a:cubicBezTo>
                <a:lnTo>
                  <a:pt x="235744" y="616932"/>
                </a:lnTo>
                <a:cubicBezTo>
                  <a:pt x="237155" y="639510"/>
                  <a:pt x="242122" y="662145"/>
                  <a:pt x="239977" y="684665"/>
                </a:cubicBezTo>
                <a:cubicBezTo>
                  <a:pt x="239197" y="692856"/>
                  <a:pt x="230089" y="698099"/>
                  <a:pt x="227277" y="705832"/>
                </a:cubicBezTo>
                <a:cubicBezTo>
                  <a:pt x="224344" y="713899"/>
                  <a:pt x="224455" y="722765"/>
                  <a:pt x="223044" y="731232"/>
                </a:cubicBezTo>
                <a:cubicBezTo>
                  <a:pt x="217913" y="813317"/>
                  <a:pt x="223246" y="776789"/>
                  <a:pt x="210344" y="841298"/>
                </a:cubicBezTo>
                <a:lnTo>
                  <a:pt x="206110" y="862465"/>
                </a:lnTo>
                <a:cubicBezTo>
                  <a:pt x="204699" y="869521"/>
                  <a:pt x="204152" y="876806"/>
                  <a:pt x="201877" y="883632"/>
                </a:cubicBezTo>
                <a:cubicBezTo>
                  <a:pt x="200466" y="887865"/>
                  <a:pt x="199892" y="892478"/>
                  <a:pt x="197644" y="896332"/>
                </a:cubicBezTo>
                <a:cubicBezTo>
                  <a:pt x="189953" y="909516"/>
                  <a:pt x="180097" y="921344"/>
                  <a:pt x="172244" y="934432"/>
                </a:cubicBezTo>
                <a:cubicBezTo>
                  <a:pt x="156464" y="960732"/>
                  <a:pt x="165362" y="949780"/>
                  <a:pt x="146844" y="968298"/>
                </a:cubicBezTo>
                <a:cubicBezTo>
                  <a:pt x="145433" y="973943"/>
                  <a:pt x="144282" y="979659"/>
                  <a:pt x="142610" y="985232"/>
                </a:cubicBezTo>
                <a:cubicBezTo>
                  <a:pt x="140046" y="993780"/>
                  <a:pt x="134144" y="1010632"/>
                  <a:pt x="134144" y="1010632"/>
                </a:cubicBezTo>
                <a:cubicBezTo>
                  <a:pt x="132795" y="1020072"/>
                  <a:pt x="128024" y="1055103"/>
                  <a:pt x="125677" y="1065665"/>
                </a:cubicBezTo>
                <a:cubicBezTo>
                  <a:pt x="124709" y="1070021"/>
                  <a:pt x="123011" y="1074187"/>
                  <a:pt x="121444" y="1078365"/>
                </a:cubicBezTo>
                <a:cubicBezTo>
                  <a:pt x="118527" y="1086145"/>
                  <a:pt x="111148" y="1102617"/>
                  <a:pt x="108744" y="1112232"/>
                </a:cubicBezTo>
                <a:cubicBezTo>
                  <a:pt x="106999" y="1119212"/>
                  <a:pt x="106071" y="1126374"/>
                  <a:pt x="104510" y="1133398"/>
                </a:cubicBezTo>
                <a:cubicBezTo>
                  <a:pt x="103248" y="1139078"/>
                  <a:pt x="101418" y="1144627"/>
                  <a:pt x="100277" y="1150332"/>
                </a:cubicBezTo>
                <a:cubicBezTo>
                  <a:pt x="92828" y="1187579"/>
                  <a:pt x="100049" y="1163719"/>
                  <a:pt x="91810" y="1188432"/>
                </a:cubicBezTo>
                <a:cubicBezTo>
                  <a:pt x="90399" y="1212421"/>
                  <a:pt x="89752" y="1236467"/>
                  <a:pt x="87577" y="1260398"/>
                </a:cubicBezTo>
                <a:cubicBezTo>
                  <a:pt x="86994" y="1266808"/>
                  <a:pt x="81215" y="1291130"/>
                  <a:pt x="79110" y="1298498"/>
                </a:cubicBezTo>
                <a:cubicBezTo>
                  <a:pt x="77884" y="1302789"/>
                  <a:pt x="76103" y="1306907"/>
                  <a:pt x="74877" y="1311198"/>
                </a:cubicBezTo>
                <a:cubicBezTo>
                  <a:pt x="73697" y="1315328"/>
                  <a:pt x="69313" y="1335753"/>
                  <a:pt x="66410" y="1340832"/>
                </a:cubicBezTo>
                <a:cubicBezTo>
                  <a:pt x="62909" y="1346958"/>
                  <a:pt x="57943" y="1352121"/>
                  <a:pt x="53710" y="1357765"/>
                </a:cubicBezTo>
                <a:cubicBezTo>
                  <a:pt x="52299" y="1409976"/>
                  <a:pt x="51903" y="1462224"/>
                  <a:pt x="49477" y="1514398"/>
                </a:cubicBezTo>
                <a:cubicBezTo>
                  <a:pt x="49148" y="1521463"/>
                  <a:pt x="42663" y="1552701"/>
                  <a:pt x="41010" y="1560965"/>
                </a:cubicBezTo>
                <a:cubicBezTo>
                  <a:pt x="39599" y="1580721"/>
                  <a:pt x="37637" y="1600445"/>
                  <a:pt x="36777" y="1620232"/>
                </a:cubicBezTo>
                <a:cubicBezTo>
                  <a:pt x="30549" y="1763490"/>
                  <a:pt x="64729" y="1723513"/>
                  <a:pt x="19844" y="1768398"/>
                </a:cubicBezTo>
                <a:cubicBezTo>
                  <a:pt x="9202" y="1800320"/>
                  <a:pt x="23557" y="1760972"/>
                  <a:pt x="7144" y="1793798"/>
                </a:cubicBezTo>
                <a:cubicBezTo>
                  <a:pt x="5148" y="1797789"/>
                  <a:pt x="4321" y="1802265"/>
                  <a:pt x="2910" y="1806498"/>
                </a:cubicBezTo>
                <a:cubicBezTo>
                  <a:pt x="11645" y="1898208"/>
                  <a:pt x="-6262" y="1881992"/>
                  <a:pt x="7144" y="189539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6686521" y="1700808"/>
                <a:ext cx="405759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21" y="1700808"/>
                <a:ext cx="405759" cy="8188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/>
              <p:cNvSpPr txBox="1"/>
              <p:nvPr/>
            </p:nvSpPr>
            <p:spPr>
              <a:xfrm>
                <a:off x="215043" y="1471192"/>
                <a:ext cx="4716997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pt-BR" dirty="0">
                              <a:solidFill>
                                <a:schemeClr val="bg1"/>
                              </a:solidFill>
                            </a:rPr>
                            <m:t> ]</m:t>
                          </m:r>
                        </m:e>
                      </m:d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43" y="1471192"/>
                <a:ext cx="4716997" cy="6203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/>
              <p:cNvSpPr txBox="1"/>
              <p:nvPr/>
            </p:nvSpPr>
            <p:spPr>
              <a:xfrm>
                <a:off x="201418" y="2162401"/>
                <a:ext cx="4894673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18" y="2162401"/>
                <a:ext cx="4894673" cy="6203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ângulo 16"/>
              <p:cNvSpPr/>
              <p:nvPr/>
            </p:nvSpPr>
            <p:spPr>
              <a:xfrm>
                <a:off x="257472" y="2852936"/>
                <a:ext cx="4052483" cy="39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</a:rPr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  <a:r>
                  <a:rPr lang="pt-BR" dirty="0">
                    <a:solidFill>
                      <a:schemeClr val="bg1"/>
                    </a:solidFill>
                  </a:rPr>
                  <a:t>então: </a:t>
                </a:r>
              </a:p>
            </p:txBody>
          </p:sp>
        </mc:Choice>
        <mc:Fallback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72" y="2852936"/>
                <a:ext cx="4052483" cy="390748"/>
              </a:xfrm>
              <a:prstGeom prst="rect">
                <a:avLst/>
              </a:prstGeom>
              <a:blipFill>
                <a:blip r:embed="rId11"/>
                <a:stretch>
                  <a:fillRect l="-1203" t="-6250" b="-203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253391" y="3284984"/>
                <a:ext cx="4894673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91" y="3284984"/>
                <a:ext cx="4894673" cy="6203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reto 23"/>
          <p:cNvCxnSpPr/>
          <p:nvPr/>
        </p:nvCxnSpPr>
        <p:spPr>
          <a:xfrm flipV="1">
            <a:off x="3445859" y="3501008"/>
            <a:ext cx="334053" cy="287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/>
              <p:cNvSpPr txBox="1"/>
              <p:nvPr/>
            </p:nvSpPr>
            <p:spPr>
              <a:xfrm>
                <a:off x="253391" y="3960765"/>
                <a:ext cx="2405722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91" y="3960765"/>
                <a:ext cx="2405722" cy="6203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ixaDeTexto 26"/>
              <p:cNvSpPr txBox="1"/>
              <p:nvPr/>
            </p:nvSpPr>
            <p:spPr>
              <a:xfrm>
                <a:off x="2738186" y="3960765"/>
                <a:ext cx="2466893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186" y="3960765"/>
                <a:ext cx="2466893" cy="6203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ector reto 29"/>
          <p:cNvCxnSpPr/>
          <p:nvPr/>
        </p:nvCxnSpPr>
        <p:spPr>
          <a:xfrm flipV="1">
            <a:off x="2411760" y="3501008"/>
            <a:ext cx="334053" cy="287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tângulo 30"/>
              <p:cNvSpPr/>
              <p:nvPr/>
            </p:nvSpPr>
            <p:spPr>
              <a:xfrm>
                <a:off x="251520" y="4725144"/>
                <a:ext cx="686342" cy="620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25144"/>
                <a:ext cx="686342" cy="6203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/>
          <p:cNvSpPr txBox="1"/>
          <p:nvPr/>
        </p:nvSpPr>
        <p:spPr>
          <a:xfrm>
            <a:off x="893780" y="4724593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 que é [A]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aixaDeTexto 32"/>
              <p:cNvSpPr txBox="1"/>
              <p:nvPr/>
            </p:nvSpPr>
            <p:spPr>
              <a:xfrm>
                <a:off x="2234857" y="4766444"/>
                <a:ext cx="167892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É 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857" y="4766444"/>
                <a:ext cx="1678921" cy="390748"/>
              </a:xfrm>
              <a:prstGeom prst="rect">
                <a:avLst/>
              </a:prstGeom>
              <a:blipFill>
                <a:blip r:embed="rId16"/>
                <a:stretch>
                  <a:fillRect l="-3273" t="-9375" b="-203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ixaDeTexto 33"/>
              <p:cNvSpPr txBox="1"/>
              <p:nvPr/>
            </p:nvSpPr>
            <p:spPr>
              <a:xfrm>
                <a:off x="9612560" y="3561431"/>
                <a:ext cx="1241302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e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560" y="3561431"/>
                <a:ext cx="1241302" cy="390748"/>
              </a:xfrm>
              <a:prstGeom prst="rect">
                <a:avLst/>
              </a:prstGeom>
              <a:blipFill>
                <a:blip r:embed="rId17"/>
                <a:stretch>
                  <a:fillRect l="-4433" t="-7813" b="-203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tângulo 34"/>
              <p:cNvSpPr/>
              <p:nvPr/>
            </p:nvSpPr>
            <p:spPr>
              <a:xfrm>
                <a:off x="893780" y="5230376"/>
                <a:ext cx="1517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</a:rPr>
                  <a:t>O que é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80" y="5230376"/>
                <a:ext cx="1517980" cy="369332"/>
              </a:xfrm>
              <a:prstGeom prst="rect">
                <a:avLst/>
              </a:prstGeom>
              <a:blipFill>
                <a:blip r:embed="rId18"/>
                <a:stretch>
                  <a:fillRect l="-3614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aixaDeTexto 38"/>
              <p:cNvSpPr txBox="1"/>
              <p:nvPr/>
            </p:nvSpPr>
            <p:spPr>
              <a:xfrm>
                <a:off x="5673853" y="827992"/>
                <a:ext cx="1217726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853" y="827992"/>
                <a:ext cx="1217726" cy="390748"/>
              </a:xfrm>
              <a:prstGeom prst="rect">
                <a:avLst/>
              </a:prstGeom>
              <a:blipFill>
                <a:blip r:embed="rId1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Elipse 39"/>
          <p:cNvSpPr/>
          <p:nvPr/>
        </p:nvSpPr>
        <p:spPr>
          <a:xfrm>
            <a:off x="6839618" y="1052736"/>
            <a:ext cx="75156" cy="65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6008841" y="404664"/>
            <a:ext cx="1371471" cy="1809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aixaDeTexto 44"/>
              <p:cNvSpPr txBox="1"/>
              <p:nvPr/>
            </p:nvSpPr>
            <p:spPr>
              <a:xfrm>
                <a:off x="5849625" y="48772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5" y="487729"/>
                <a:ext cx="91440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 rot="5400000">
            <a:off x="6306825" y="67490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=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251520" y="5877272"/>
            <a:ext cx="2372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Então podemos definir </a:t>
            </a:r>
            <a:endParaRPr lang="pt-BR" dirty="0"/>
          </a:p>
        </p:txBody>
      </p:sp>
      <p:sp>
        <p:nvSpPr>
          <p:cNvPr id="51" name="Elipse 50"/>
          <p:cNvSpPr/>
          <p:nvPr/>
        </p:nvSpPr>
        <p:spPr>
          <a:xfrm>
            <a:off x="6669856" y="1275109"/>
            <a:ext cx="75156" cy="65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6153765" y="280885"/>
            <a:ext cx="1032013" cy="2171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CaixaDeTexto 71"/>
              <p:cNvSpPr txBox="1"/>
              <p:nvPr/>
            </p:nvSpPr>
            <p:spPr>
              <a:xfrm>
                <a:off x="5436096" y="1148475"/>
                <a:ext cx="1388800" cy="408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2" name="CaixaDe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148475"/>
                <a:ext cx="1388800" cy="408317"/>
              </a:xfrm>
              <a:prstGeom prst="rect">
                <a:avLst/>
              </a:prstGeom>
              <a:blipFill>
                <a:blip r:embed="rId21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tângulo 72"/>
              <p:cNvSpPr/>
              <p:nvPr/>
            </p:nvSpPr>
            <p:spPr>
              <a:xfrm>
                <a:off x="2448730" y="5751756"/>
                <a:ext cx="1251176" cy="620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3" name="Retângulo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730" y="5751756"/>
                <a:ext cx="1251176" cy="62036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ângulo 73"/>
          <p:cNvSpPr/>
          <p:nvPr/>
        </p:nvSpPr>
        <p:spPr>
          <a:xfrm>
            <a:off x="3660620" y="5877272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Isto é, 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CaixaDeTexto 74"/>
              <p:cNvSpPr txBox="1"/>
              <p:nvPr/>
            </p:nvSpPr>
            <p:spPr>
              <a:xfrm>
                <a:off x="4344693" y="5751756"/>
                <a:ext cx="228158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5" name="CaixaDeTexto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93" y="5751756"/>
                <a:ext cx="2281586" cy="61824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2" grpId="0" animBg="1"/>
      <p:bldP spid="13" grpId="0"/>
      <p:bldP spid="15" grpId="0"/>
      <p:bldP spid="16" grpId="0"/>
      <p:bldP spid="17" grpId="0"/>
      <p:bldP spid="18" grpId="0"/>
      <p:bldP spid="26" grpId="0"/>
      <p:bldP spid="27" grpId="0"/>
      <p:bldP spid="31" grpId="0"/>
      <p:bldP spid="32" grpId="0"/>
      <p:bldP spid="33" grpId="0"/>
      <p:bldP spid="35" grpId="0"/>
      <p:bldP spid="39" grpId="0"/>
      <p:bldP spid="40" grpId="0" animBg="1"/>
      <p:bldP spid="45" grpId="0"/>
      <p:bldP spid="46" grpId="0"/>
      <p:bldP spid="48" grpId="0"/>
      <p:bldP spid="51" grpId="0" animBg="1"/>
      <p:bldP spid="72" grpId="0"/>
      <p:bldP spid="73" grpId="0"/>
      <p:bldP spid="74" grpId="0"/>
      <p:bldP spid="7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395536" y="573309"/>
                <a:ext cx="228158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3309"/>
                <a:ext cx="2281586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http://staff.um.edu.mt/jgri1/teaching/che2372/notes/07/02/F25_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99" y="243705"/>
            <a:ext cx="26384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7134219" y="2852936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7998315" y="908720"/>
            <a:ext cx="0" cy="20162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rma Livre: Forma 5"/>
          <p:cNvSpPr/>
          <p:nvPr/>
        </p:nvSpPr>
        <p:spPr>
          <a:xfrm>
            <a:off x="7134219" y="928962"/>
            <a:ext cx="842055" cy="1903732"/>
          </a:xfrm>
          <a:custGeom>
            <a:avLst/>
            <a:gdLst>
              <a:gd name="connsiteX0" fmla="*/ 7144 w 842055"/>
              <a:gd name="connsiteY0" fmla="*/ 1895398 h 1903732"/>
              <a:gd name="connsiteX1" fmla="*/ 83344 w 842055"/>
              <a:gd name="connsiteY1" fmla="*/ 1886932 h 1903732"/>
              <a:gd name="connsiteX2" fmla="*/ 117210 w 842055"/>
              <a:gd name="connsiteY2" fmla="*/ 1878465 h 1903732"/>
              <a:gd name="connsiteX3" fmla="*/ 151077 w 842055"/>
              <a:gd name="connsiteY3" fmla="*/ 1869998 h 1903732"/>
              <a:gd name="connsiteX4" fmla="*/ 269610 w 842055"/>
              <a:gd name="connsiteY4" fmla="*/ 1865765 h 1903732"/>
              <a:gd name="connsiteX5" fmla="*/ 422010 w 842055"/>
              <a:gd name="connsiteY5" fmla="*/ 1865765 h 1903732"/>
              <a:gd name="connsiteX6" fmla="*/ 460110 w 842055"/>
              <a:gd name="connsiteY6" fmla="*/ 1874232 h 1903732"/>
              <a:gd name="connsiteX7" fmla="*/ 485510 w 842055"/>
              <a:gd name="connsiteY7" fmla="*/ 1878465 h 1903732"/>
              <a:gd name="connsiteX8" fmla="*/ 498210 w 842055"/>
              <a:gd name="connsiteY8" fmla="*/ 1882698 h 1903732"/>
              <a:gd name="connsiteX9" fmla="*/ 523610 w 842055"/>
              <a:gd name="connsiteY9" fmla="*/ 1886932 h 1903732"/>
              <a:gd name="connsiteX10" fmla="*/ 549010 w 842055"/>
              <a:gd name="connsiteY10" fmla="*/ 1895398 h 1903732"/>
              <a:gd name="connsiteX11" fmla="*/ 688710 w 842055"/>
              <a:gd name="connsiteY11" fmla="*/ 1895398 h 1903732"/>
              <a:gd name="connsiteX12" fmla="*/ 790310 w 842055"/>
              <a:gd name="connsiteY12" fmla="*/ 1891165 h 1903732"/>
              <a:gd name="connsiteX13" fmla="*/ 815710 w 842055"/>
              <a:gd name="connsiteY13" fmla="*/ 1874232 h 1903732"/>
              <a:gd name="connsiteX14" fmla="*/ 824177 w 842055"/>
              <a:gd name="connsiteY14" fmla="*/ 1848832 h 1903732"/>
              <a:gd name="connsiteX15" fmla="*/ 811477 w 842055"/>
              <a:gd name="connsiteY15" fmla="*/ 1798032 h 1903732"/>
              <a:gd name="connsiteX16" fmla="*/ 803010 w 842055"/>
              <a:gd name="connsiteY16" fmla="*/ 1785332 h 1903732"/>
              <a:gd name="connsiteX17" fmla="*/ 794544 w 842055"/>
              <a:gd name="connsiteY17" fmla="*/ 1747232 h 1903732"/>
              <a:gd name="connsiteX18" fmla="*/ 803010 w 842055"/>
              <a:gd name="connsiteY18" fmla="*/ 1734532 h 1903732"/>
              <a:gd name="connsiteX19" fmla="*/ 811477 w 842055"/>
              <a:gd name="connsiteY19" fmla="*/ 1632932 h 1903732"/>
              <a:gd name="connsiteX20" fmla="*/ 815710 w 842055"/>
              <a:gd name="connsiteY20" fmla="*/ 1615998 h 1903732"/>
              <a:gd name="connsiteX21" fmla="*/ 819944 w 842055"/>
              <a:gd name="connsiteY21" fmla="*/ 1577898 h 1903732"/>
              <a:gd name="connsiteX22" fmla="*/ 824177 w 842055"/>
              <a:gd name="connsiteY22" fmla="*/ 1565198 h 1903732"/>
              <a:gd name="connsiteX23" fmla="*/ 828410 w 842055"/>
              <a:gd name="connsiteY23" fmla="*/ 1539798 h 1903732"/>
              <a:gd name="connsiteX24" fmla="*/ 828410 w 842055"/>
              <a:gd name="connsiteY24" fmla="*/ 1425498 h 1903732"/>
              <a:gd name="connsiteX25" fmla="*/ 836877 w 842055"/>
              <a:gd name="connsiteY25" fmla="*/ 1412798 h 1903732"/>
              <a:gd name="connsiteX26" fmla="*/ 832644 w 842055"/>
              <a:gd name="connsiteY26" fmla="*/ 1370465 h 1903732"/>
              <a:gd name="connsiteX27" fmla="*/ 828410 w 842055"/>
              <a:gd name="connsiteY27" fmla="*/ 1349298 h 1903732"/>
              <a:gd name="connsiteX28" fmla="*/ 819944 w 842055"/>
              <a:gd name="connsiteY28" fmla="*/ 1294265 h 1903732"/>
              <a:gd name="connsiteX29" fmla="*/ 819944 w 842055"/>
              <a:gd name="connsiteY29" fmla="*/ 1091065 h 1903732"/>
              <a:gd name="connsiteX30" fmla="*/ 828410 w 842055"/>
              <a:gd name="connsiteY30" fmla="*/ 1078365 h 1903732"/>
              <a:gd name="connsiteX31" fmla="*/ 828410 w 842055"/>
              <a:gd name="connsiteY31" fmla="*/ 731232 h 1903732"/>
              <a:gd name="connsiteX32" fmla="*/ 836877 w 842055"/>
              <a:gd name="connsiteY32" fmla="*/ 718532 h 1903732"/>
              <a:gd name="connsiteX33" fmla="*/ 828410 w 842055"/>
              <a:gd name="connsiteY33" fmla="*/ 680432 h 1903732"/>
              <a:gd name="connsiteX34" fmla="*/ 824177 w 842055"/>
              <a:gd name="connsiteY34" fmla="*/ 604232 h 1903732"/>
              <a:gd name="connsiteX35" fmla="*/ 815710 w 842055"/>
              <a:gd name="connsiteY35" fmla="*/ 502632 h 1903732"/>
              <a:gd name="connsiteX36" fmla="*/ 811477 w 842055"/>
              <a:gd name="connsiteY36" fmla="*/ 485698 h 1903732"/>
              <a:gd name="connsiteX37" fmla="*/ 807244 w 842055"/>
              <a:gd name="connsiteY37" fmla="*/ 460298 h 1903732"/>
              <a:gd name="connsiteX38" fmla="*/ 798777 w 842055"/>
              <a:gd name="connsiteY38" fmla="*/ 434898 h 1903732"/>
              <a:gd name="connsiteX39" fmla="*/ 798777 w 842055"/>
              <a:gd name="connsiteY39" fmla="*/ 358698 h 1903732"/>
              <a:gd name="connsiteX40" fmla="*/ 807244 w 842055"/>
              <a:gd name="connsiteY40" fmla="*/ 341765 h 1903732"/>
              <a:gd name="connsiteX41" fmla="*/ 807244 w 842055"/>
              <a:gd name="connsiteY41" fmla="*/ 168198 h 1903732"/>
              <a:gd name="connsiteX42" fmla="*/ 824177 w 842055"/>
              <a:gd name="connsiteY42" fmla="*/ 83532 h 1903732"/>
              <a:gd name="connsiteX43" fmla="*/ 836877 w 842055"/>
              <a:gd name="connsiteY43" fmla="*/ 58132 h 1903732"/>
              <a:gd name="connsiteX44" fmla="*/ 841110 w 842055"/>
              <a:gd name="connsiteY44" fmla="*/ 45432 h 1903732"/>
              <a:gd name="connsiteX45" fmla="*/ 836877 w 842055"/>
              <a:gd name="connsiteY45" fmla="*/ 3098 h 1903732"/>
              <a:gd name="connsiteX46" fmla="*/ 794544 w 842055"/>
              <a:gd name="connsiteY46" fmla="*/ 15798 h 1903732"/>
              <a:gd name="connsiteX47" fmla="*/ 756444 w 842055"/>
              <a:gd name="connsiteY47" fmla="*/ 45432 h 1903732"/>
              <a:gd name="connsiteX48" fmla="*/ 743744 w 842055"/>
              <a:gd name="connsiteY48" fmla="*/ 49665 h 1903732"/>
              <a:gd name="connsiteX49" fmla="*/ 714110 w 842055"/>
              <a:gd name="connsiteY49" fmla="*/ 58132 h 1903732"/>
              <a:gd name="connsiteX50" fmla="*/ 676010 w 842055"/>
              <a:gd name="connsiteY50" fmla="*/ 75065 h 1903732"/>
              <a:gd name="connsiteX51" fmla="*/ 612510 w 842055"/>
              <a:gd name="connsiteY51" fmla="*/ 96232 h 1903732"/>
              <a:gd name="connsiteX52" fmla="*/ 599810 w 842055"/>
              <a:gd name="connsiteY52" fmla="*/ 100465 h 1903732"/>
              <a:gd name="connsiteX53" fmla="*/ 587110 w 842055"/>
              <a:gd name="connsiteY53" fmla="*/ 104698 h 1903732"/>
              <a:gd name="connsiteX54" fmla="*/ 570177 w 842055"/>
              <a:gd name="connsiteY54" fmla="*/ 125865 h 1903732"/>
              <a:gd name="connsiteX55" fmla="*/ 515144 w 842055"/>
              <a:gd name="connsiteY55" fmla="*/ 155498 h 1903732"/>
              <a:gd name="connsiteX56" fmla="*/ 498210 w 842055"/>
              <a:gd name="connsiteY56" fmla="*/ 180898 h 1903732"/>
              <a:gd name="connsiteX57" fmla="*/ 485510 w 842055"/>
              <a:gd name="connsiteY57" fmla="*/ 218998 h 1903732"/>
              <a:gd name="connsiteX58" fmla="*/ 481277 w 842055"/>
              <a:gd name="connsiteY58" fmla="*/ 231698 h 1903732"/>
              <a:gd name="connsiteX59" fmla="*/ 468577 w 842055"/>
              <a:gd name="connsiteY59" fmla="*/ 248632 h 1903732"/>
              <a:gd name="connsiteX60" fmla="*/ 460110 w 842055"/>
              <a:gd name="connsiteY60" fmla="*/ 265565 h 1903732"/>
              <a:gd name="connsiteX61" fmla="*/ 443177 w 842055"/>
              <a:gd name="connsiteY61" fmla="*/ 282498 h 1903732"/>
              <a:gd name="connsiteX62" fmla="*/ 438944 w 842055"/>
              <a:gd name="connsiteY62" fmla="*/ 295198 h 1903732"/>
              <a:gd name="connsiteX63" fmla="*/ 430477 w 842055"/>
              <a:gd name="connsiteY63" fmla="*/ 307898 h 1903732"/>
              <a:gd name="connsiteX64" fmla="*/ 422010 w 842055"/>
              <a:gd name="connsiteY64" fmla="*/ 333298 h 1903732"/>
              <a:gd name="connsiteX65" fmla="*/ 417777 w 842055"/>
              <a:gd name="connsiteY65" fmla="*/ 345998 h 1903732"/>
              <a:gd name="connsiteX66" fmla="*/ 405077 w 842055"/>
              <a:gd name="connsiteY66" fmla="*/ 350232 h 1903732"/>
              <a:gd name="connsiteX67" fmla="*/ 371210 w 842055"/>
              <a:gd name="connsiteY67" fmla="*/ 388332 h 1903732"/>
              <a:gd name="connsiteX68" fmla="*/ 350044 w 842055"/>
              <a:gd name="connsiteY68" fmla="*/ 426432 h 1903732"/>
              <a:gd name="connsiteX69" fmla="*/ 341577 w 842055"/>
              <a:gd name="connsiteY69" fmla="*/ 439132 h 1903732"/>
              <a:gd name="connsiteX70" fmla="*/ 328877 w 842055"/>
              <a:gd name="connsiteY70" fmla="*/ 468765 h 1903732"/>
              <a:gd name="connsiteX71" fmla="*/ 324644 w 842055"/>
              <a:gd name="connsiteY71" fmla="*/ 481465 h 1903732"/>
              <a:gd name="connsiteX72" fmla="*/ 307710 w 842055"/>
              <a:gd name="connsiteY72" fmla="*/ 506865 h 1903732"/>
              <a:gd name="connsiteX73" fmla="*/ 290777 w 842055"/>
              <a:gd name="connsiteY73" fmla="*/ 532265 h 1903732"/>
              <a:gd name="connsiteX74" fmla="*/ 286544 w 842055"/>
              <a:gd name="connsiteY74" fmla="*/ 544965 h 1903732"/>
              <a:gd name="connsiteX75" fmla="*/ 252677 w 842055"/>
              <a:gd name="connsiteY75" fmla="*/ 511098 h 1903732"/>
              <a:gd name="connsiteX76" fmla="*/ 231510 w 842055"/>
              <a:gd name="connsiteY76" fmla="*/ 481465 h 1903732"/>
              <a:gd name="connsiteX77" fmla="*/ 206110 w 842055"/>
              <a:gd name="connsiteY77" fmla="*/ 464532 h 1903732"/>
              <a:gd name="connsiteX78" fmla="*/ 206110 w 842055"/>
              <a:gd name="connsiteY78" fmla="*/ 566132 h 1903732"/>
              <a:gd name="connsiteX79" fmla="*/ 210344 w 842055"/>
              <a:gd name="connsiteY79" fmla="*/ 578832 h 1903732"/>
              <a:gd name="connsiteX80" fmla="*/ 227277 w 842055"/>
              <a:gd name="connsiteY80" fmla="*/ 604232 h 1903732"/>
              <a:gd name="connsiteX81" fmla="*/ 235744 w 842055"/>
              <a:gd name="connsiteY81" fmla="*/ 616932 h 1903732"/>
              <a:gd name="connsiteX82" fmla="*/ 239977 w 842055"/>
              <a:gd name="connsiteY82" fmla="*/ 684665 h 1903732"/>
              <a:gd name="connsiteX83" fmla="*/ 227277 w 842055"/>
              <a:gd name="connsiteY83" fmla="*/ 705832 h 1903732"/>
              <a:gd name="connsiteX84" fmla="*/ 223044 w 842055"/>
              <a:gd name="connsiteY84" fmla="*/ 731232 h 1903732"/>
              <a:gd name="connsiteX85" fmla="*/ 210344 w 842055"/>
              <a:gd name="connsiteY85" fmla="*/ 841298 h 1903732"/>
              <a:gd name="connsiteX86" fmla="*/ 206110 w 842055"/>
              <a:gd name="connsiteY86" fmla="*/ 862465 h 1903732"/>
              <a:gd name="connsiteX87" fmla="*/ 201877 w 842055"/>
              <a:gd name="connsiteY87" fmla="*/ 883632 h 1903732"/>
              <a:gd name="connsiteX88" fmla="*/ 197644 w 842055"/>
              <a:gd name="connsiteY88" fmla="*/ 896332 h 1903732"/>
              <a:gd name="connsiteX89" fmla="*/ 172244 w 842055"/>
              <a:gd name="connsiteY89" fmla="*/ 934432 h 1903732"/>
              <a:gd name="connsiteX90" fmla="*/ 146844 w 842055"/>
              <a:gd name="connsiteY90" fmla="*/ 968298 h 1903732"/>
              <a:gd name="connsiteX91" fmla="*/ 142610 w 842055"/>
              <a:gd name="connsiteY91" fmla="*/ 985232 h 1903732"/>
              <a:gd name="connsiteX92" fmla="*/ 134144 w 842055"/>
              <a:gd name="connsiteY92" fmla="*/ 1010632 h 1903732"/>
              <a:gd name="connsiteX93" fmla="*/ 125677 w 842055"/>
              <a:gd name="connsiteY93" fmla="*/ 1065665 h 1903732"/>
              <a:gd name="connsiteX94" fmla="*/ 121444 w 842055"/>
              <a:gd name="connsiteY94" fmla="*/ 1078365 h 1903732"/>
              <a:gd name="connsiteX95" fmla="*/ 108744 w 842055"/>
              <a:gd name="connsiteY95" fmla="*/ 1112232 h 1903732"/>
              <a:gd name="connsiteX96" fmla="*/ 104510 w 842055"/>
              <a:gd name="connsiteY96" fmla="*/ 1133398 h 1903732"/>
              <a:gd name="connsiteX97" fmla="*/ 100277 w 842055"/>
              <a:gd name="connsiteY97" fmla="*/ 1150332 h 1903732"/>
              <a:gd name="connsiteX98" fmla="*/ 91810 w 842055"/>
              <a:gd name="connsiteY98" fmla="*/ 1188432 h 1903732"/>
              <a:gd name="connsiteX99" fmla="*/ 87577 w 842055"/>
              <a:gd name="connsiteY99" fmla="*/ 1260398 h 1903732"/>
              <a:gd name="connsiteX100" fmla="*/ 79110 w 842055"/>
              <a:gd name="connsiteY100" fmla="*/ 1298498 h 1903732"/>
              <a:gd name="connsiteX101" fmla="*/ 74877 w 842055"/>
              <a:gd name="connsiteY101" fmla="*/ 1311198 h 1903732"/>
              <a:gd name="connsiteX102" fmla="*/ 66410 w 842055"/>
              <a:gd name="connsiteY102" fmla="*/ 1340832 h 1903732"/>
              <a:gd name="connsiteX103" fmla="*/ 53710 w 842055"/>
              <a:gd name="connsiteY103" fmla="*/ 1357765 h 1903732"/>
              <a:gd name="connsiteX104" fmla="*/ 49477 w 842055"/>
              <a:gd name="connsiteY104" fmla="*/ 1514398 h 1903732"/>
              <a:gd name="connsiteX105" fmla="*/ 41010 w 842055"/>
              <a:gd name="connsiteY105" fmla="*/ 1560965 h 1903732"/>
              <a:gd name="connsiteX106" fmla="*/ 36777 w 842055"/>
              <a:gd name="connsiteY106" fmla="*/ 1620232 h 1903732"/>
              <a:gd name="connsiteX107" fmla="*/ 19844 w 842055"/>
              <a:gd name="connsiteY107" fmla="*/ 1768398 h 1903732"/>
              <a:gd name="connsiteX108" fmla="*/ 7144 w 842055"/>
              <a:gd name="connsiteY108" fmla="*/ 1793798 h 1903732"/>
              <a:gd name="connsiteX109" fmla="*/ 2910 w 842055"/>
              <a:gd name="connsiteY109" fmla="*/ 1806498 h 1903732"/>
              <a:gd name="connsiteX110" fmla="*/ 7144 w 842055"/>
              <a:gd name="connsiteY110" fmla="*/ 1895398 h 190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42055" h="1903732">
                <a:moveTo>
                  <a:pt x="7144" y="1895398"/>
                </a:moveTo>
                <a:cubicBezTo>
                  <a:pt x="20550" y="1908804"/>
                  <a:pt x="-50662" y="1906076"/>
                  <a:pt x="83344" y="1886932"/>
                </a:cubicBezTo>
                <a:cubicBezTo>
                  <a:pt x="94863" y="1885286"/>
                  <a:pt x="105984" y="1881527"/>
                  <a:pt x="117210" y="1878465"/>
                </a:cubicBezTo>
                <a:cubicBezTo>
                  <a:pt x="131901" y="1874458"/>
                  <a:pt x="133331" y="1871074"/>
                  <a:pt x="151077" y="1869998"/>
                </a:cubicBezTo>
                <a:cubicBezTo>
                  <a:pt x="190541" y="1867606"/>
                  <a:pt x="230099" y="1867176"/>
                  <a:pt x="269610" y="1865765"/>
                </a:cubicBezTo>
                <a:cubicBezTo>
                  <a:pt x="331620" y="1853364"/>
                  <a:pt x="296205" y="1858776"/>
                  <a:pt x="422010" y="1865765"/>
                </a:cubicBezTo>
                <a:cubicBezTo>
                  <a:pt x="432259" y="1866334"/>
                  <a:pt x="449638" y="1872138"/>
                  <a:pt x="460110" y="1874232"/>
                </a:cubicBezTo>
                <a:cubicBezTo>
                  <a:pt x="468527" y="1875915"/>
                  <a:pt x="477131" y="1876603"/>
                  <a:pt x="485510" y="1878465"/>
                </a:cubicBezTo>
                <a:cubicBezTo>
                  <a:pt x="489866" y="1879433"/>
                  <a:pt x="493854" y="1881730"/>
                  <a:pt x="498210" y="1882698"/>
                </a:cubicBezTo>
                <a:cubicBezTo>
                  <a:pt x="506589" y="1884560"/>
                  <a:pt x="515283" y="1884850"/>
                  <a:pt x="523610" y="1886932"/>
                </a:cubicBezTo>
                <a:cubicBezTo>
                  <a:pt x="532268" y="1889097"/>
                  <a:pt x="549010" y="1895398"/>
                  <a:pt x="549010" y="1895398"/>
                </a:cubicBezTo>
                <a:cubicBezTo>
                  <a:pt x="724502" y="1884431"/>
                  <a:pt x="505172" y="1895398"/>
                  <a:pt x="688710" y="1895398"/>
                </a:cubicBezTo>
                <a:cubicBezTo>
                  <a:pt x="722606" y="1895398"/>
                  <a:pt x="756443" y="1892576"/>
                  <a:pt x="790310" y="1891165"/>
                </a:cubicBezTo>
                <a:cubicBezTo>
                  <a:pt x="802244" y="1887187"/>
                  <a:pt x="808503" y="1887205"/>
                  <a:pt x="815710" y="1874232"/>
                </a:cubicBezTo>
                <a:cubicBezTo>
                  <a:pt x="820044" y="1866430"/>
                  <a:pt x="824177" y="1848832"/>
                  <a:pt x="824177" y="1848832"/>
                </a:cubicBezTo>
                <a:cubicBezTo>
                  <a:pt x="822061" y="1836135"/>
                  <a:pt x="818932" y="1809214"/>
                  <a:pt x="811477" y="1798032"/>
                </a:cubicBezTo>
                <a:lnTo>
                  <a:pt x="803010" y="1785332"/>
                </a:lnTo>
                <a:cubicBezTo>
                  <a:pt x="799290" y="1774172"/>
                  <a:pt x="793302" y="1758408"/>
                  <a:pt x="794544" y="1747232"/>
                </a:cubicBezTo>
                <a:cubicBezTo>
                  <a:pt x="795106" y="1742175"/>
                  <a:pt x="800188" y="1738765"/>
                  <a:pt x="803010" y="1734532"/>
                </a:cubicBezTo>
                <a:cubicBezTo>
                  <a:pt x="804540" y="1713119"/>
                  <a:pt x="807933" y="1657741"/>
                  <a:pt x="811477" y="1632932"/>
                </a:cubicBezTo>
                <a:cubicBezTo>
                  <a:pt x="812300" y="1627172"/>
                  <a:pt x="814299" y="1621643"/>
                  <a:pt x="815710" y="1615998"/>
                </a:cubicBezTo>
                <a:cubicBezTo>
                  <a:pt x="817121" y="1603298"/>
                  <a:pt x="817843" y="1590502"/>
                  <a:pt x="819944" y="1577898"/>
                </a:cubicBezTo>
                <a:cubicBezTo>
                  <a:pt x="820678" y="1573496"/>
                  <a:pt x="823209" y="1569554"/>
                  <a:pt x="824177" y="1565198"/>
                </a:cubicBezTo>
                <a:cubicBezTo>
                  <a:pt x="826039" y="1556819"/>
                  <a:pt x="826999" y="1548265"/>
                  <a:pt x="828410" y="1539798"/>
                </a:cubicBezTo>
                <a:cubicBezTo>
                  <a:pt x="826655" y="1508201"/>
                  <a:pt x="819767" y="1460069"/>
                  <a:pt x="828410" y="1425498"/>
                </a:cubicBezTo>
                <a:cubicBezTo>
                  <a:pt x="829644" y="1420562"/>
                  <a:pt x="834055" y="1417031"/>
                  <a:pt x="836877" y="1412798"/>
                </a:cubicBezTo>
                <a:cubicBezTo>
                  <a:pt x="835466" y="1398687"/>
                  <a:pt x="834518" y="1384522"/>
                  <a:pt x="832644" y="1370465"/>
                </a:cubicBezTo>
                <a:cubicBezTo>
                  <a:pt x="831693" y="1363333"/>
                  <a:pt x="829697" y="1356377"/>
                  <a:pt x="828410" y="1349298"/>
                </a:cubicBezTo>
                <a:cubicBezTo>
                  <a:pt x="824496" y="1327773"/>
                  <a:pt x="823113" y="1316450"/>
                  <a:pt x="819944" y="1294265"/>
                </a:cubicBezTo>
                <a:cubicBezTo>
                  <a:pt x="818335" y="1244380"/>
                  <a:pt x="811273" y="1148872"/>
                  <a:pt x="819944" y="1091065"/>
                </a:cubicBezTo>
                <a:cubicBezTo>
                  <a:pt x="820699" y="1086034"/>
                  <a:pt x="825588" y="1082598"/>
                  <a:pt x="828410" y="1078365"/>
                </a:cubicBezTo>
                <a:cubicBezTo>
                  <a:pt x="825825" y="964600"/>
                  <a:pt x="820068" y="845243"/>
                  <a:pt x="828410" y="731232"/>
                </a:cubicBezTo>
                <a:cubicBezTo>
                  <a:pt x="828781" y="726158"/>
                  <a:pt x="834055" y="722765"/>
                  <a:pt x="836877" y="718532"/>
                </a:cubicBezTo>
                <a:cubicBezTo>
                  <a:pt x="834667" y="709691"/>
                  <a:pt x="829126" y="688663"/>
                  <a:pt x="828410" y="680432"/>
                </a:cubicBezTo>
                <a:cubicBezTo>
                  <a:pt x="826206" y="655088"/>
                  <a:pt x="825764" y="629622"/>
                  <a:pt x="824177" y="604232"/>
                </a:cubicBezTo>
                <a:cubicBezTo>
                  <a:pt x="822986" y="585168"/>
                  <a:pt x="819014" y="525758"/>
                  <a:pt x="815710" y="502632"/>
                </a:cubicBezTo>
                <a:cubicBezTo>
                  <a:pt x="814887" y="496872"/>
                  <a:pt x="812618" y="491403"/>
                  <a:pt x="811477" y="485698"/>
                </a:cubicBezTo>
                <a:cubicBezTo>
                  <a:pt x="809794" y="477281"/>
                  <a:pt x="809326" y="468625"/>
                  <a:pt x="807244" y="460298"/>
                </a:cubicBezTo>
                <a:cubicBezTo>
                  <a:pt x="805079" y="451640"/>
                  <a:pt x="801599" y="443365"/>
                  <a:pt x="798777" y="434898"/>
                </a:cubicBezTo>
                <a:cubicBezTo>
                  <a:pt x="794597" y="401459"/>
                  <a:pt x="791153" y="394277"/>
                  <a:pt x="798777" y="358698"/>
                </a:cubicBezTo>
                <a:cubicBezTo>
                  <a:pt x="800099" y="352527"/>
                  <a:pt x="804422" y="347409"/>
                  <a:pt x="807244" y="341765"/>
                </a:cubicBezTo>
                <a:cubicBezTo>
                  <a:pt x="801366" y="171338"/>
                  <a:pt x="800048" y="272534"/>
                  <a:pt x="807244" y="168198"/>
                </a:cubicBezTo>
                <a:cubicBezTo>
                  <a:pt x="812678" y="89406"/>
                  <a:pt x="794273" y="113436"/>
                  <a:pt x="824177" y="83532"/>
                </a:cubicBezTo>
                <a:cubicBezTo>
                  <a:pt x="834817" y="51610"/>
                  <a:pt x="820464" y="90958"/>
                  <a:pt x="836877" y="58132"/>
                </a:cubicBezTo>
                <a:cubicBezTo>
                  <a:pt x="838873" y="54141"/>
                  <a:pt x="839699" y="49665"/>
                  <a:pt x="841110" y="45432"/>
                </a:cubicBezTo>
                <a:cubicBezTo>
                  <a:pt x="839699" y="31321"/>
                  <a:pt x="846299" y="13698"/>
                  <a:pt x="836877" y="3098"/>
                </a:cubicBezTo>
                <a:cubicBezTo>
                  <a:pt x="828160" y="-6709"/>
                  <a:pt x="802313" y="9324"/>
                  <a:pt x="794544" y="15798"/>
                </a:cubicBezTo>
                <a:cubicBezTo>
                  <a:pt x="779934" y="27973"/>
                  <a:pt x="777842" y="38300"/>
                  <a:pt x="756444" y="45432"/>
                </a:cubicBezTo>
                <a:cubicBezTo>
                  <a:pt x="752211" y="46843"/>
                  <a:pt x="748035" y="48439"/>
                  <a:pt x="743744" y="49665"/>
                </a:cubicBezTo>
                <a:cubicBezTo>
                  <a:pt x="737406" y="51476"/>
                  <a:pt x="720883" y="54746"/>
                  <a:pt x="714110" y="58132"/>
                </a:cubicBezTo>
                <a:cubicBezTo>
                  <a:pt x="673866" y="78254"/>
                  <a:pt x="741527" y="53226"/>
                  <a:pt x="676010" y="75065"/>
                </a:cubicBezTo>
                <a:lnTo>
                  <a:pt x="612510" y="96232"/>
                </a:lnTo>
                <a:lnTo>
                  <a:pt x="599810" y="100465"/>
                </a:lnTo>
                <a:lnTo>
                  <a:pt x="587110" y="104698"/>
                </a:lnTo>
                <a:cubicBezTo>
                  <a:pt x="577578" y="133297"/>
                  <a:pt x="590798" y="102298"/>
                  <a:pt x="570177" y="125865"/>
                </a:cubicBezTo>
                <a:cubicBezTo>
                  <a:pt x="537841" y="162821"/>
                  <a:pt x="573799" y="148981"/>
                  <a:pt x="515144" y="155498"/>
                </a:cubicBezTo>
                <a:cubicBezTo>
                  <a:pt x="509499" y="163965"/>
                  <a:pt x="501428" y="171244"/>
                  <a:pt x="498210" y="180898"/>
                </a:cubicBezTo>
                <a:lnTo>
                  <a:pt x="485510" y="218998"/>
                </a:lnTo>
                <a:cubicBezTo>
                  <a:pt x="484099" y="223231"/>
                  <a:pt x="483954" y="228128"/>
                  <a:pt x="481277" y="231698"/>
                </a:cubicBezTo>
                <a:cubicBezTo>
                  <a:pt x="477044" y="237343"/>
                  <a:pt x="472317" y="242649"/>
                  <a:pt x="468577" y="248632"/>
                </a:cubicBezTo>
                <a:cubicBezTo>
                  <a:pt x="465232" y="253983"/>
                  <a:pt x="463896" y="260517"/>
                  <a:pt x="460110" y="265565"/>
                </a:cubicBezTo>
                <a:cubicBezTo>
                  <a:pt x="455321" y="271951"/>
                  <a:pt x="448821" y="276854"/>
                  <a:pt x="443177" y="282498"/>
                </a:cubicBezTo>
                <a:cubicBezTo>
                  <a:pt x="441766" y="286731"/>
                  <a:pt x="440940" y="291207"/>
                  <a:pt x="438944" y="295198"/>
                </a:cubicBezTo>
                <a:cubicBezTo>
                  <a:pt x="436669" y="299749"/>
                  <a:pt x="432543" y="303249"/>
                  <a:pt x="430477" y="307898"/>
                </a:cubicBezTo>
                <a:cubicBezTo>
                  <a:pt x="426852" y="316053"/>
                  <a:pt x="424832" y="324831"/>
                  <a:pt x="422010" y="333298"/>
                </a:cubicBezTo>
                <a:cubicBezTo>
                  <a:pt x="420599" y="337531"/>
                  <a:pt x="422010" y="344587"/>
                  <a:pt x="417777" y="345998"/>
                </a:cubicBezTo>
                <a:lnTo>
                  <a:pt x="405077" y="350232"/>
                </a:lnTo>
                <a:cubicBezTo>
                  <a:pt x="376079" y="379230"/>
                  <a:pt x="386319" y="365669"/>
                  <a:pt x="371210" y="388332"/>
                </a:cubicBezTo>
                <a:cubicBezTo>
                  <a:pt x="363760" y="410685"/>
                  <a:pt x="369452" y="397320"/>
                  <a:pt x="350044" y="426432"/>
                </a:cubicBezTo>
                <a:lnTo>
                  <a:pt x="341577" y="439132"/>
                </a:lnTo>
                <a:cubicBezTo>
                  <a:pt x="331650" y="468916"/>
                  <a:pt x="344570" y="432147"/>
                  <a:pt x="328877" y="468765"/>
                </a:cubicBezTo>
                <a:cubicBezTo>
                  <a:pt x="327119" y="472866"/>
                  <a:pt x="326811" y="477564"/>
                  <a:pt x="324644" y="481465"/>
                </a:cubicBezTo>
                <a:cubicBezTo>
                  <a:pt x="319702" y="490360"/>
                  <a:pt x="307710" y="506865"/>
                  <a:pt x="307710" y="506865"/>
                </a:cubicBezTo>
                <a:cubicBezTo>
                  <a:pt x="297645" y="537062"/>
                  <a:pt x="311917" y="500554"/>
                  <a:pt x="290777" y="532265"/>
                </a:cubicBezTo>
                <a:cubicBezTo>
                  <a:pt x="288302" y="535978"/>
                  <a:pt x="287955" y="540732"/>
                  <a:pt x="286544" y="544965"/>
                </a:cubicBezTo>
                <a:cubicBezTo>
                  <a:pt x="275255" y="533676"/>
                  <a:pt x="263133" y="523163"/>
                  <a:pt x="252677" y="511098"/>
                </a:cubicBezTo>
                <a:cubicBezTo>
                  <a:pt x="244727" y="501925"/>
                  <a:pt x="240094" y="490048"/>
                  <a:pt x="231510" y="481465"/>
                </a:cubicBezTo>
                <a:cubicBezTo>
                  <a:pt x="224315" y="474270"/>
                  <a:pt x="206110" y="464532"/>
                  <a:pt x="206110" y="464532"/>
                </a:cubicBezTo>
                <a:cubicBezTo>
                  <a:pt x="192897" y="504173"/>
                  <a:pt x="198997" y="480779"/>
                  <a:pt x="206110" y="566132"/>
                </a:cubicBezTo>
                <a:cubicBezTo>
                  <a:pt x="206481" y="570579"/>
                  <a:pt x="208177" y="574931"/>
                  <a:pt x="210344" y="578832"/>
                </a:cubicBezTo>
                <a:cubicBezTo>
                  <a:pt x="215286" y="587727"/>
                  <a:pt x="221633" y="595765"/>
                  <a:pt x="227277" y="604232"/>
                </a:cubicBezTo>
                <a:lnTo>
                  <a:pt x="235744" y="616932"/>
                </a:lnTo>
                <a:cubicBezTo>
                  <a:pt x="237155" y="639510"/>
                  <a:pt x="242122" y="662145"/>
                  <a:pt x="239977" y="684665"/>
                </a:cubicBezTo>
                <a:cubicBezTo>
                  <a:pt x="239197" y="692856"/>
                  <a:pt x="230089" y="698099"/>
                  <a:pt x="227277" y="705832"/>
                </a:cubicBezTo>
                <a:cubicBezTo>
                  <a:pt x="224344" y="713899"/>
                  <a:pt x="224455" y="722765"/>
                  <a:pt x="223044" y="731232"/>
                </a:cubicBezTo>
                <a:cubicBezTo>
                  <a:pt x="217913" y="813317"/>
                  <a:pt x="223246" y="776789"/>
                  <a:pt x="210344" y="841298"/>
                </a:cubicBezTo>
                <a:lnTo>
                  <a:pt x="206110" y="862465"/>
                </a:lnTo>
                <a:cubicBezTo>
                  <a:pt x="204699" y="869521"/>
                  <a:pt x="204152" y="876806"/>
                  <a:pt x="201877" y="883632"/>
                </a:cubicBezTo>
                <a:cubicBezTo>
                  <a:pt x="200466" y="887865"/>
                  <a:pt x="199892" y="892478"/>
                  <a:pt x="197644" y="896332"/>
                </a:cubicBezTo>
                <a:cubicBezTo>
                  <a:pt x="189953" y="909516"/>
                  <a:pt x="180097" y="921344"/>
                  <a:pt x="172244" y="934432"/>
                </a:cubicBezTo>
                <a:cubicBezTo>
                  <a:pt x="156464" y="960732"/>
                  <a:pt x="165362" y="949780"/>
                  <a:pt x="146844" y="968298"/>
                </a:cubicBezTo>
                <a:cubicBezTo>
                  <a:pt x="145433" y="973943"/>
                  <a:pt x="144282" y="979659"/>
                  <a:pt x="142610" y="985232"/>
                </a:cubicBezTo>
                <a:cubicBezTo>
                  <a:pt x="140046" y="993780"/>
                  <a:pt x="134144" y="1010632"/>
                  <a:pt x="134144" y="1010632"/>
                </a:cubicBezTo>
                <a:cubicBezTo>
                  <a:pt x="132795" y="1020072"/>
                  <a:pt x="128024" y="1055103"/>
                  <a:pt x="125677" y="1065665"/>
                </a:cubicBezTo>
                <a:cubicBezTo>
                  <a:pt x="124709" y="1070021"/>
                  <a:pt x="123011" y="1074187"/>
                  <a:pt x="121444" y="1078365"/>
                </a:cubicBezTo>
                <a:cubicBezTo>
                  <a:pt x="118527" y="1086145"/>
                  <a:pt x="111148" y="1102617"/>
                  <a:pt x="108744" y="1112232"/>
                </a:cubicBezTo>
                <a:cubicBezTo>
                  <a:pt x="106999" y="1119212"/>
                  <a:pt x="106071" y="1126374"/>
                  <a:pt x="104510" y="1133398"/>
                </a:cubicBezTo>
                <a:cubicBezTo>
                  <a:pt x="103248" y="1139078"/>
                  <a:pt x="101418" y="1144627"/>
                  <a:pt x="100277" y="1150332"/>
                </a:cubicBezTo>
                <a:cubicBezTo>
                  <a:pt x="92828" y="1187579"/>
                  <a:pt x="100049" y="1163719"/>
                  <a:pt x="91810" y="1188432"/>
                </a:cubicBezTo>
                <a:cubicBezTo>
                  <a:pt x="90399" y="1212421"/>
                  <a:pt x="89752" y="1236467"/>
                  <a:pt x="87577" y="1260398"/>
                </a:cubicBezTo>
                <a:cubicBezTo>
                  <a:pt x="86994" y="1266808"/>
                  <a:pt x="81215" y="1291130"/>
                  <a:pt x="79110" y="1298498"/>
                </a:cubicBezTo>
                <a:cubicBezTo>
                  <a:pt x="77884" y="1302789"/>
                  <a:pt x="76103" y="1306907"/>
                  <a:pt x="74877" y="1311198"/>
                </a:cubicBezTo>
                <a:cubicBezTo>
                  <a:pt x="73697" y="1315328"/>
                  <a:pt x="69313" y="1335753"/>
                  <a:pt x="66410" y="1340832"/>
                </a:cubicBezTo>
                <a:cubicBezTo>
                  <a:pt x="62909" y="1346958"/>
                  <a:pt x="57943" y="1352121"/>
                  <a:pt x="53710" y="1357765"/>
                </a:cubicBezTo>
                <a:cubicBezTo>
                  <a:pt x="52299" y="1409976"/>
                  <a:pt x="51903" y="1462224"/>
                  <a:pt x="49477" y="1514398"/>
                </a:cubicBezTo>
                <a:cubicBezTo>
                  <a:pt x="49148" y="1521463"/>
                  <a:pt x="42663" y="1552701"/>
                  <a:pt x="41010" y="1560965"/>
                </a:cubicBezTo>
                <a:cubicBezTo>
                  <a:pt x="39599" y="1580721"/>
                  <a:pt x="37637" y="1600445"/>
                  <a:pt x="36777" y="1620232"/>
                </a:cubicBezTo>
                <a:cubicBezTo>
                  <a:pt x="30549" y="1763490"/>
                  <a:pt x="64729" y="1723513"/>
                  <a:pt x="19844" y="1768398"/>
                </a:cubicBezTo>
                <a:cubicBezTo>
                  <a:pt x="9202" y="1800320"/>
                  <a:pt x="23557" y="1760972"/>
                  <a:pt x="7144" y="1793798"/>
                </a:cubicBezTo>
                <a:cubicBezTo>
                  <a:pt x="5148" y="1797789"/>
                  <a:pt x="4321" y="1802265"/>
                  <a:pt x="2910" y="1806498"/>
                </a:cubicBezTo>
                <a:cubicBezTo>
                  <a:pt x="11645" y="1898208"/>
                  <a:pt x="-6262" y="1881992"/>
                  <a:pt x="7144" y="189539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7376532" y="1700808"/>
                <a:ext cx="405759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532" y="1700808"/>
                <a:ext cx="405759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7906072" y="439749"/>
                <a:ext cx="91440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072" y="439749"/>
                <a:ext cx="914400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6268149" y="2452067"/>
                <a:ext cx="91440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149" y="2452067"/>
                <a:ext cx="914400" cy="390748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6363864" y="827992"/>
                <a:ext cx="1217726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864" y="827992"/>
                <a:ext cx="1217726" cy="390748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ipse 10"/>
          <p:cNvSpPr/>
          <p:nvPr/>
        </p:nvSpPr>
        <p:spPr>
          <a:xfrm>
            <a:off x="7529629" y="1052736"/>
            <a:ext cx="75156" cy="65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6698852" y="404664"/>
            <a:ext cx="1371471" cy="1809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6539636" y="48772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636" y="487729"/>
                <a:ext cx="9144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 rot="5400000">
            <a:off x="6996836" y="67490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=</a:t>
            </a:r>
          </a:p>
        </p:txBody>
      </p:sp>
      <p:sp>
        <p:nvSpPr>
          <p:cNvPr id="15" name="Elipse 14"/>
          <p:cNvSpPr/>
          <p:nvPr/>
        </p:nvSpPr>
        <p:spPr>
          <a:xfrm>
            <a:off x="7359867" y="1275109"/>
            <a:ext cx="75156" cy="65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6843776" y="280885"/>
            <a:ext cx="1032013" cy="2171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6126107" y="1148475"/>
                <a:ext cx="1388800" cy="408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107" y="1148475"/>
                <a:ext cx="1388800" cy="408317"/>
              </a:xfrm>
              <a:prstGeom prst="rect">
                <a:avLst/>
              </a:prstGeom>
              <a:blipFill>
                <a:blip r:embed="rId9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3491175" y="353296"/>
            <a:ext cx="2216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Tempo que demora a acontecer todas estas variações ou seja o </a:t>
            </a:r>
            <a:r>
              <a:rPr lang="pt-BR" b="1" dirty="0">
                <a:solidFill>
                  <a:srgbClr val="FFFF00"/>
                </a:solidFill>
              </a:rPr>
              <a:t>tempo de relaxação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/>
              <p:cNvSpPr txBox="1"/>
              <p:nvPr/>
            </p:nvSpPr>
            <p:spPr>
              <a:xfrm>
                <a:off x="395536" y="1473309"/>
                <a:ext cx="238122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73309"/>
                <a:ext cx="2381229" cy="6182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/>
              <p:cNvSpPr txBox="1"/>
              <p:nvPr/>
            </p:nvSpPr>
            <p:spPr>
              <a:xfrm>
                <a:off x="302188" y="2179099"/>
                <a:ext cx="3182816" cy="745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nary>
                        <m:nary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88" y="2179099"/>
                <a:ext cx="3182816" cy="7458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/>
              <p:cNvSpPr txBox="1"/>
              <p:nvPr/>
            </p:nvSpPr>
            <p:spPr>
              <a:xfrm>
                <a:off x="132676" y="3076819"/>
                <a:ext cx="32533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6" y="3076819"/>
                <a:ext cx="325330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/>
              <p:cNvSpPr txBox="1"/>
              <p:nvPr/>
            </p:nvSpPr>
            <p:spPr>
              <a:xfrm>
                <a:off x="3280392" y="2975564"/>
                <a:ext cx="2604860" cy="613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392" y="2975564"/>
                <a:ext cx="2604860" cy="6137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/>
              <p:cNvSpPr txBox="1"/>
              <p:nvPr/>
            </p:nvSpPr>
            <p:spPr>
              <a:xfrm>
                <a:off x="201272" y="3761153"/>
                <a:ext cx="2475850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pt-BR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pt-BR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72" y="3761153"/>
                <a:ext cx="2475850" cy="421013"/>
              </a:xfrm>
              <a:prstGeom prst="rect">
                <a:avLst/>
              </a:prstGeom>
              <a:blipFill>
                <a:blip r:embed="rId14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tângulo 23"/>
              <p:cNvSpPr/>
              <p:nvPr/>
            </p:nvSpPr>
            <p:spPr>
              <a:xfrm>
                <a:off x="2845969" y="3696935"/>
                <a:ext cx="1909369" cy="484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969" y="3696935"/>
                <a:ext cx="1909369" cy="4849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/>
              <p:cNvSpPr txBox="1"/>
              <p:nvPr/>
            </p:nvSpPr>
            <p:spPr>
              <a:xfrm>
                <a:off x="302188" y="4365104"/>
                <a:ext cx="1389492" cy="49475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88" y="4365104"/>
                <a:ext cx="1389492" cy="4947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8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6"/>
          <p:cNvSpPr/>
          <p:nvPr/>
        </p:nvSpPr>
        <p:spPr>
          <a:xfrm>
            <a:off x="395536" y="11663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i="1" u="sng" dirty="0">
                <a:solidFill>
                  <a:schemeClr val="bg1"/>
                </a:solidFill>
              </a:rPr>
              <a:t>Reações consecutivas </a:t>
            </a:r>
          </a:p>
        </p:txBody>
      </p:sp>
      <p:sp>
        <p:nvSpPr>
          <p:cNvPr id="3" name="Rectângulo 16"/>
          <p:cNvSpPr/>
          <p:nvPr/>
        </p:nvSpPr>
        <p:spPr>
          <a:xfrm>
            <a:off x="251520" y="69269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1"/>
                </a:solidFill>
              </a:rPr>
              <a:t>Neste caso os reagentes produzem um intermediário – que é uma espécie  que não aprece no final da equação mas que é descrito no mecanismo.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287158.fig.00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8" y="2065202"/>
            <a:ext cx="1520482" cy="32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339752" y="2492896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</a:t>
            </a:r>
            <a:r>
              <a:rPr lang="pt-BR" dirty="0">
                <a:solidFill>
                  <a:schemeClr val="bg1"/>
                </a:solidFill>
                <a:sym typeface="Wingdings" panose="05000000000000000000" pitchFamily="2" charset="2"/>
              </a:rPr>
              <a:t>I </a:t>
            </a:r>
          </a:p>
          <a:p>
            <a:r>
              <a:rPr lang="pt-BR" dirty="0">
                <a:solidFill>
                  <a:schemeClr val="bg1"/>
                </a:solidFill>
                <a:sym typeface="Wingdings" panose="05000000000000000000" pitchFamily="2" charset="2"/>
              </a:rPr>
              <a:t>I P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3743321"/>
            <a:ext cx="3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90536" y="2636912"/>
            <a:ext cx="3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357929" y="4509120"/>
            <a:ext cx="3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2995250" y="2483604"/>
                <a:ext cx="3134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𝑓𝑜𝑟𝑚𝑎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50" y="2483604"/>
                <a:ext cx="313483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2968508" y="2843644"/>
                <a:ext cx="3187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𝑓𝑜𝑟𝑚𝑎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508" y="2843644"/>
                <a:ext cx="3187668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2394960" y="3563652"/>
                <a:ext cx="2049024" cy="338554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pt-BR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pt-P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pt-P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𝑘𝑡</m:t>
                      </m:r>
                      <m:r>
                        <a:rPr lang="pt-P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pt-P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pt-P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pt-PT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b>
                              <m:r>
                                <a:rPr lang="pt-PT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pt-PT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960" y="3563652"/>
                <a:ext cx="2049024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4833573" y="3589757"/>
                <a:ext cx="1565721" cy="343299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BR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-P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pt-P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pt-P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pt-P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pt-PT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573" y="3589757"/>
                <a:ext cx="1565721" cy="343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214678" y="1376772"/>
            <a:ext cx="8605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b="1" i="1" dirty="0">
                <a:solidFill>
                  <a:schemeClr val="bg1"/>
                </a:solidFill>
              </a:rPr>
              <a:t>Por exemplo uma enzima de restrição corta DNA</a:t>
            </a:r>
            <a:endParaRPr lang="pt-BR" b="1" i="1" dirty="0">
              <a:solidFill>
                <a:srgbClr val="FFFF00"/>
              </a:solidFill>
            </a:endParaRPr>
          </a:p>
        </p:txBody>
      </p:sp>
      <p:sp>
        <p:nvSpPr>
          <p:cNvPr id="15" name="Rectângulo 16"/>
          <p:cNvSpPr/>
          <p:nvPr/>
        </p:nvSpPr>
        <p:spPr>
          <a:xfrm>
            <a:off x="1848139" y="4112653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1"/>
                </a:solidFill>
              </a:rPr>
              <a:t>A velocidade de formação de I é a diferença entre taxa da sua taxa de formação e a taxa do seu consumo.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/>
              <p:cNvSpPr txBox="1"/>
              <p:nvPr/>
            </p:nvSpPr>
            <p:spPr>
              <a:xfrm>
                <a:off x="2425832" y="4903040"/>
                <a:ext cx="2830903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832" y="4903040"/>
                <a:ext cx="2830903" cy="6203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http://ljs.academicdirect.org/A02/01_40_files/image05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/>
          <a:stretch/>
        </p:blipFill>
        <p:spPr bwMode="auto">
          <a:xfrm>
            <a:off x="6516216" y="4576047"/>
            <a:ext cx="2399763" cy="21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1440299" y="5487915"/>
                <a:ext cx="2816925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𝑘𝑡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299" y="5487915"/>
                <a:ext cx="2816925" cy="6203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/>
              <p:cNvSpPr txBox="1"/>
              <p:nvPr/>
            </p:nvSpPr>
            <p:spPr>
              <a:xfrm>
                <a:off x="2372725" y="6155166"/>
                <a:ext cx="3559244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25" y="6155166"/>
                <a:ext cx="3559244" cy="656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53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/>
      <p:bldP spid="18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ljs.academicdirect.org/A02/01_40_files/image0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/>
          <a:stretch/>
        </p:blipFill>
        <p:spPr bwMode="auto">
          <a:xfrm>
            <a:off x="6084168" y="263101"/>
            <a:ext cx="2399763" cy="21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395536" y="248277"/>
                <a:ext cx="3559244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8277"/>
                <a:ext cx="3559244" cy="65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to 4"/>
          <p:cNvCxnSpPr/>
          <p:nvPr/>
        </p:nvCxnSpPr>
        <p:spPr>
          <a:xfrm>
            <a:off x="6660232" y="263101"/>
            <a:ext cx="0" cy="1797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424158" y="1028935"/>
                <a:ext cx="1063304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58" y="1028935"/>
                <a:ext cx="1063304" cy="620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1837228" y="1028935"/>
                <a:ext cx="3430426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228" y="1028935"/>
                <a:ext cx="3430426" cy="656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251520" y="1809593"/>
                <a:ext cx="2204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09593"/>
                <a:ext cx="220425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2463817" y="1809593"/>
                <a:ext cx="1608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817" y="1809593"/>
                <a:ext cx="16087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282432" y="2450975"/>
                <a:ext cx="2104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2" y="2450975"/>
                <a:ext cx="21049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281716" y="3185572"/>
                <a:ext cx="2104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16" y="3185572"/>
                <a:ext cx="210493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2463817" y="3023444"/>
                <a:ext cx="1324593" cy="693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817" y="3023444"/>
                <a:ext cx="1324593" cy="69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/>
              <p:cNvSpPr txBox="1"/>
              <p:nvPr/>
            </p:nvSpPr>
            <p:spPr>
              <a:xfrm>
                <a:off x="3967487" y="3041556"/>
                <a:ext cx="1664751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487" y="3041556"/>
                <a:ext cx="1664751" cy="656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/>
              <p:cNvSpPr txBox="1"/>
              <p:nvPr/>
            </p:nvSpPr>
            <p:spPr>
              <a:xfrm>
                <a:off x="5632238" y="3023444"/>
                <a:ext cx="2080249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238" y="3023444"/>
                <a:ext cx="2080249" cy="6562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274368" y="3934271"/>
                <a:ext cx="2118721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pt-PT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pt-PT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8" y="3934271"/>
                <a:ext cx="2118721" cy="6619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2877052" y="3941111"/>
            <a:ext cx="5151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 tempo na máxima concentração ou o tempo que demora a atingir a máxima concentração </a:t>
            </a:r>
          </a:p>
        </p:txBody>
      </p:sp>
    </p:spTree>
    <p:extLst>
      <p:ext uri="{BB962C8B-B14F-4D97-AF65-F5344CB8AC3E}">
        <p14:creationId xmlns:p14="http://schemas.microsoft.com/office/powerpoint/2010/main" val="30203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183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777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23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58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11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70"/>
            <a:ext cx="3707904" cy="351314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12477" y="-52959"/>
            <a:ext cx="5431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FFC000"/>
                </a:solidFill>
              </a:rPr>
              <a:t>Reagentes </a:t>
            </a:r>
            <a:r>
              <a:rPr lang="pt-PT" sz="3200" b="1" dirty="0">
                <a:solidFill>
                  <a:srgbClr val="FFC000"/>
                </a:solidFill>
                <a:sym typeface="Wingdings" panose="05000000000000000000" pitchFamily="2" charset="2"/>
              </a:rPr>
              <a:t> produtos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995936" y="3030051"/>
                <a:ext cx="3888432" cy="734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dirty="0"/>
                  <a:t>    </a:t>
                </a:r>
                <a14:m>
                  <m:oMath xmlns:m="http://schemas.openxmlformats.org/officeDocument/2006/math">
                    <m:r>
                      <a:rPr lang="pt-PT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𝑉𝑒𝑙𝑜𝑐𝑖𝑑𝑎𝑑𝑒</m:t>
                    </m:r>
                    <m:r>
                      <a:rPr lang="pt-PT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pt-PT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t-PT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PT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pt-PT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pt-PT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pt-PT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pt-PT" sz="28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030051"/>
                <a:ext cx="3888432" cy="7348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ângulo 3"/>
              <p:cNvSpPr/>
              <p:nvPr/>
            </p:nvSpPr>
            <p:spPr>
              <a:xfrm>
                <a:off x="323528" y="5118283"/>
                <a:ext cx="88204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b="0" dirty="0">
                    <a:solidFill>
                      <a:schemeClr val="bg1"/>
                    </a:solidFill>
                    <a:ea typeface="Cambria Math"/>
                  </a:rPr>
                  <a:t>Onde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∆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pt-PT" sz="2400" dirty="0">
                    <a:solidFill>
                      <a:schemeClr val="bg1"/>
                    </a:solidFill>
                  </a:rPr>
                  <a:t> são variações de concentração  durante o intervalo de tempo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18283"/>
                <a:ext cx="8820472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037" t="-5882" r="-1106" b="-161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ângulo 4"/>
          <p:cNvSpPr/>
          <p:nvPr/>
        </p:nvSpPr>
        <p:spPr>
          <a:xfrm>
            <a:off x="3742551" y="548680"/>
            <a:ext cx="54315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b="1" dirty="0">
                <a:solidFill>
                  <a:srgbClr val="FFC000"/>
                </a:solidFill>
                <a:sym typeface="Wingdings" panose="05000000000000000000" pitchFamily="2" charset="2"/>
              </a:rPr>
              <a:t>AB</a:t>
            </a:r>
          </a:p>
          <a:p>
            <a:pPr lvl="0"/>
            <a:endParaRPr lang="pt-PT" sz="2400" dirty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prstClr val="white"/>
                </a:solidFill>
                <a:sym typeface="Wingdings" panose="05000000000000000000" pitchFamily="2" charset="2"/>
              </a:rPr>
              <a:t>Em geral é mais conveniente exprimir a velocidade de uma reacção em termos da variação da concentração com o tempo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ângulo 5"/>
              <p:cNvSpPr/>
              <p:nvPr/>
            </p:nvSpPr>
            <p:spPr>
              <a:xfrm>
                <a:off x="4436983" y="3900829"/>
                <a:ext cx="3375377" cy="929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800" i="1">
                          <a:solidFill>
                            <a:prstClr val="white"/>
                          </a:solidFill>
                          <a:latin typeface="Cambria Math"/>
                        </a:rPr>
                        <m:t>𝑉𝑒𝑙𝑜𝑐𝑖𝑑𝑎𝑑𝑒</m:t>
                      </m:r>
                      <m:r>
                        <a:rPr lang="pt-PT" sz="2800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800" i="1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sz="2800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sz="2800" i="1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pt-PT" sz="2800" i="1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" name="Rec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983" y="3900829"/>
                <a:ext cx="3375377" cy="9294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86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8410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4618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dinha\Documents\CVs e posições\candidatura post-doc brasil\Santos\IMG_49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t="5217" r="9252" b="5797"/>
          <a:stretch/>
        </p:blipFill>
        <p:spPr bwMode="auto">
          <a:xfrm>
            <a:off x="0" y="14807"/>
            <a:ext cx="4234069" cy="61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dinha\Documents\CVs e posições\candidatura post-doc brasil\Santos\IMG_49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8187" r="5691" b="7249"/>
          <a:stretch/>
        </p:blipFill>
        <p:spPr bwMode="auto">
          <a:xfrm>
            <a:off x="4234069" y="-18054"/>
            <a:ext cx="4752850" cy="61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449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inha\Documents\CVs e posições\candidatura post-doc brasil\Santos\IMG_49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t="12002" r="6209" b="3573"/>
          <a:stretch/>
        </p:blipFill>
        <p:spPr bwMode="auto">
          <a:xfrm>
            <a:off x="4432852" y="0"/>
            <a:ext cx="4393096" cy="57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dinha\Documents\CVs e posições\candidatura post-doc brasil\Santos\IMG_49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 t="15040" r="7761" b="10757"/>
          <a:stretch/>
        </p:blipFill>
        <p:spPr bwMode="auto">
          <a:xfrm>
            <a:off x="0" y="0"/>
            <a:ext cx="4432852" cy="57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8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70"/>
            <a:ext cx="3707904" cy="351314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664030625"/>
              </p:ext>
            </p:extLst>
          </p:nvPr>
        </p:nvGraphicFramePr>
        <p:xfrm>
          <a:off x="3707904" y="1196752"/>
          <a:ext cx="48965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xão recta 6"/>
          <p:cNvCxnSpPr/>
          <p:nvPr/>
        </p:nvCxnSpPr>
        <p:spPr>
          <a:xfrm>
            <a:off x="5541200" y="2891848"/>
            <a:ext cx="0" cy="720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5148064" y="3621656"/>
            <a:ext cx="4028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6002432" y="2512352"/>
            <a:ext cx="0" cy="3794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13"/>
          <p:cNvCxnSpPr/>
          <p:nvPr/>
        </p:nvCxnSpPr>
        <p:spPr>
          <a:xfrm>
            <a:off x="5585928" y="2872392"/>
            <a:ext cx="4028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6938536" y="1988840"/>
            <a:ext cx="0" cy="180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15"/>
          <p:cNvCxnSpPr/>
          <p:nvPr/>
        </p:nvCxnSpPr>
        <p:spPr>
          <a:xfrm>
            <a:off x="6535672" y="2162040"/>
            <a:ext cx="4028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ângulo 16"/>
          <p:cNvSpPr/>
          <p:nvPr/>
        </p:nvSpPr>
        <p:spPr>
          <a:xfrm>
            <a:off x="0" y="4221088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i="1" dirty="0">
                <a:solidFill>
                  <a:schemeClr val="bg1"/>
                </a:solidFill>
                <a:sym typeface="Wingdings" panose="05000000000000000000" pitchFamily="2" charset="2"/>
              </a:rPr>
              <a:t>Será que podemos dizer que a velocidade da reacção é constante?</a:t>
            </a:r>
            <a:endParaRPr lang="pt-PT" sz="2400" i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865412" y="5098251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dirty="0">
                <a:solidFill>
                  <a:srgbClr val="FF0000"/>
                </a:solidFill>
                <a:latin typeface="Britannic Bold" panose="020B0903060703020204" pitchFamily="34" charset="0"/>
                <a:cs typeface="Arabic Typesetting" panose="03020402040406030203" pitchFamily="66" charset="-78"/>
              </a:rPr>
              <a:t>Não! </a:t>
            </a:r>
          </a:p>
        </p:txBody>
      </p:sp>
      <p:cxnSp>
        <p:nvCxnSpPr>
          <p:cNvPr id="21" name="Conexão recta unidireccional 20"/>
          <p:cNvCxnSpPr/>
          <p:nvPr/>
        </p:nvCxnSpPr>
        <p:spPr>
          <a:xfrm flipH="1">
            <a:off x="5541200" y="3621656"/>
            <a:ext cx="9728" cy="2096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unidireccional 21"/>
          <p:cNvCxnSpPr/>
          <p:nvPr/>
        </p:nvCxnSpPr>
        <p:spPr>
          <a:xfrm>
            <a:off x="6002432" y="2891848"/>
            <a:ext cx="17884" cy="2825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unidireccional 22"/>
          <p:cNvCxnSpPr/>
          <p:nvPr/>
        </p:nvCxnSpPr>
        <p:spPr>
          <a:xfrm>
            <a:off x="6927856" y="2204864"/>
            <a:ext cx="0" cy="3539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3942557" y="5757872"/>
            <a:ext cx="5087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i="1" dirty="0">
                <a:solidFill>
                  <a:schemeClr val="bg1"/>
                </a:solidFill>
              </a:rPr>
              <a:t>Velocidade em cada um destes instantes é </a:t>
            </a:r>
            <a:r>
              <a:rPr lang="pt-PT" sz="36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diferente</a:t>
            </a:r>
            <a:endParaRPr lang="pt-PT" sz="2800" i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70"/>
            <a:ext cx="3707904" cy="351314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742606" y="21722"/>
            <a:ext cx="5401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i="1" u="sng" dirty="0">
                <a:solidFill>
                  <a:schemeClr val="bg1"/>
                </a:solidFill>
              </a:rPr>
              <a:t>Lei da velocidade </a:t>
            </a:r>
            <a:endParaRPr lang="pt-PT" sz="3200" b="1" i="1" u="sng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052362" y="620688"/>
                <a:ext cx="42556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𝑎𝐴</m:t>
                      </m:r>
                      <m:r>
                        <a:rPr lang="pt-P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pt-P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𝑏𝐵</m:t>
                      </m:r>
                      <m:r>
                        <a:rPr lang="pt-P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→</m:t>
                      </m:r>
                      <m:r>
                        <a:rPr lang="pt-P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𝑐𝐶</m:t>
                      </m:r>
                      <m:r>
                        <a:rPr lang="pt-P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pt-P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𝑑𝐷</m:t>
                      </m:r>
                    </m:oMath>
                  </m:oMathPara>
                </a14:m>
                <a:endParaRPr lang="pt-PT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62" y="620688"/>
                <a:ext cx="4255652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190826" y="2444199"/>
                <a:ext cx="4312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𝑽𝒆𝒍𝒐𝒄𝒊𝒅𝒂𝒅𝒆</m:t>
                      </m:r>
                      <m:r>
                        <a:rPr lang="pt-PT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l-GR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𝜥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</m:d>
                        </m:e>
                        <m:sup>
                          <m:r>
                            <a:rPr lang="pt-PT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el-GR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pt-PT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pt-PT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826" y="2444199"/>
                <a:ext cx="4312078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cta unidireccional 9"/>
          <p:cNvCxnSpPr/>
          <p:nvPr/>
        </p:nvCxnSpPr>
        <p:spPr>
          <a:xfrm>
            <a:off x="7596336" y="2705809"/>
            <a:ext cx="0" cy="7610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unidireccional 11"/>
          <p:cNvCxnSpPr/>
          <p:nvPr/>
        </p:nvCxnSpPr>
        <p:spPr>
          <a:xfrm>
            <a:off x="8308014" y="2705809"/>
            <a:ext cx="0" cy="7610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894040" y="3471391"/>
            <a:ext cx="324996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sym typeface="Wingdings" panose="05000000000000000000" pitchFamily="2" charset="2"/>
              </a:rPr>
              <a:t>ORDEM DA REACÇÃO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123728" y="4048184"/>
            <a:ext cx="686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/>
                </a:solidFill>
                <a:sym typeface="Wingdings" panose="05000000000000000000" pitchFamily="2" charset="2"/>
              </a:rPr>
              <a:t>A sensibilidade da velocidade à variação da concentração de A e B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123728" y="5118283"/>
            <a:ext cx="686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/>
                </a:solidFill>
                <a:sym typeface="Wingdings" panose="05000000000000000000" pitchFamily="2" charset="2"/>
              </a:rPr>
              <a:t>Sendo que esta ordem só poderá ser determinada experimentalmente.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123728" y="5974010"/>
            <a:ext cx="6958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/>
                </a:solidFill>
                <a:sym typeface="Wingdings" panose="05000000000000000000" pitchFamily="2" charset="2"/>
              </a:rPr>
              <a:t>Através da observação do impacto da concentração de A e B na velocidade de reacção .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052362" y="1484784"/>
            <a:ext cx="354397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sym typeface="Wingdings" panose="05000000000000000000" pitchFamily="2" charset="2"/>
              </a:rPr>
              <a:t>Constante de velocidade</a:t>
            </a:r>
          </a:p>
        </p:txBody>
      </p:sp>
      <p:cxnSp>
        <p:nvCxnSpPr>
          <p:cNvPr id="24" name="Conexão recta unidireccional 23"/>
          <p:cNvCxnSpPr/>
          <p:nvPr/>
        </p:nvCxnSpPr>
        <p:spPr>
          <a:xfrm flipV="1">
            <a:off x="6910164" y="1988840"/>
            <a:ext cx="0" cy="50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xão recta 27"/>
          <p:cNvCxnSpPr/>
          <p:nvPr/>
        </p:nvCxnSpPr>
        <p:spPr>
          <a:xfrm>
            <a:off x="4139952" y="1196752"/>
            <a:ext cx="381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>
            <a:off x="5198938" y="1196752"/>
            <a:ext cx="381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5" grpId="0"/>
      <p:bldP spid="16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671162" y="836712"/>
                <a:ext cx="6293198" cy="52322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𝑁𝑂</m:t>
                          </m:r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)+2</m:t>
                          </m:r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pt-PT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PT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𝑂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𝑔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PT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162" y="836712"/>
                <a:ext cx="6293198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-6607" y="7771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2051720" y="44624"/>
            <a:ext cx="7450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u="sng" dirty="0">
                <a:solidFill>
                  <a:schemeClr val="bg1"/>
                </a:solidFill>
              </a:rPr>
              <a:t>Como Fazemos isto na prática? -  Exemplo </a:t>
            </a:r>
            <a:endParaRPr lang="pt-PT" sz="2400" b="1" u="sng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e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437524"/>
                  </p:ext>
                </p:extLst>
              </p:nvPr>
            </p:nvGraphicFramePr>
            <p:xfrm>
              <a:off x="1955919" y="1737678"/>
              <a:ext cx="7008441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61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99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523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/>
                            <a:t>[NO] (M)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/>
                            <a:t>[H</a:t>
                          </a:r>
                          <a:r>
                            <a:rPr lang="pt-PT" baseline="-25000" dirty="0"/>
                            <a:t>2</a:t>
                          </a:r>
                          <a:r>
                            <a:rPr lang="pt-PT" dirty="0"/>
                            <a:t>](M)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/>
                            <a:t>Velocidade inicial (M/s)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1,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25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5,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0,00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e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437524"/>
                  </p:ext>
                </p:extLst>
              </p:nvPr>
            </p:nvGraphicFramePr>
            <p:xfrm>
              <a:off x="1955919" y="1737678"/>
              <a:ext cx="7008441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6147"/>
                    <a:gridCol w="1719965"/>
                    <a:gridCol w="295232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/>
                            <a:t>[NO] (M)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/>
                            <a:t>[H</a:t>
                          </a:r>
                          <a:r>
                            <a:rPr lang="pt-PT" baseline="-25000" dirty="0" smtClean="0"/>
                            <a:t>2</a:t>
                          </a:r>
                          <a:r>
                            <a:rPr lang="pt-PT" dirty="0" smtClean="0"/>
                            <a:t>](M)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/>
                            <a:t>Velocidade inicial (M/s)</a:t>
                          </a:r>
                          <a:endParaRPr lang="pt-P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/>
                          <a:stretch>
                            <a:fillRect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/>
                          <a:stretch>
                            <a:fillRect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/>
                          <a:stretch>
                            <a:fillRect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CaixaDeTexto 20"/>
          <p:cNvSpPr txBox="1"/>
          <p:nvPr/>
        </p:nvSpPr>
        <p:spPr>
          <a:xfrm>
            <a:off x="2307821" y="3462566"/>
            <a:ext cx="6928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A reacção do Oxido nítrico com o hidrogénio a 1280ºC</a:t>
            </a:r>
            <a:endParaRPr lang="pt-PT" sz="24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365625" y="4293563"/>
            <a:ext cx="677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>
                <a:solidFill>
                  <a:srgbClr val="FFC000"/>
                </a:solidFill>
              </a:rPr>
              <a:t>Determinar: </a:t>
            </a:r>
          </a:p>
          <a:p>
            <a:pPr marL="457200" indent="-457200">
              <a:buAutoNum type="alphaLcParenBoth"/>
            </a:pPr>
            <a:r>
              <a:rPr lang="pt-PT" sz="2400" b="1" i="1" dirty="0">
                <a:solidFill>
                  <a:schemeClr val="bg1"/>
                </a:solidFill>
              </a:rPr>
              <a:t>Lei da velocidade</a:t>
            </a:r>
            <a:r>
              <a:rPr lang="pt-PT" sz="2400" b="1" dirty="0">
                <a:solidFill>
                  <a:schemeClr val="bg1"/>
                </a:solidFill>
              </a:rPr>
              <a:t>,  </a:t>
            </a:r>
          </a:p>
          <a:p>
            <a:pPr marL="457200" indent="-457200">
              <a:buAutoNum type="alphaLcParenBoth"/>
            </a:pPr>
            <a:r>
              <a:rPr lang="pt-PT" sz="2400" b="1" i="1" dirty="0">
                <a:solidFill>
                  <a:schemeClr val="bg1"/>
                </a:solidFill>
              </a:rPr>
              <a:t>Constante de velocidade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10344150" y="1882210"/>
                <a:ext cx="2286000" cy="26776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lvl="0" indent="-457200">
                  <a:buFontTx/>
                  <a:buAutoNum type="alphaLcParenBoth"/>
                </a:pPr>
                <a:r>
                  <a:rPr lang="pt-PT" sz="2400" b="1" i="1" dirty="0">
                    <a:solidFill>
                      <a:prstClr val="white"/>
                    </a:solidFill>
                  </a:rPr>
                  <a:t>Velocidade de reacção</a:t>
                </a:r>
                <a:r>
                  <a:rPr lang="pt-PT" sz="2400" b="1" dirty="0">
                    <a:solidFill>
                      <a:prstClr val="white"/>
                    </a:solidFill>
                  </a:rPr>
                  <a:t> quando [NO]=</a:t>
                </a:r>
                <a14:m>
                  <m:oMath xmlns:m="http://schemas.openxmlformats.org/officeDocument/2006/math">
                    <m:r>
                      <a:rPr lang="pt-PT" sz="2000" b="1">
                        <a:solidFill>
                          <a:prstClr val="white"/>
                        </a:solidFill>
                        <a:latin typeface="Cambria Math"/>
                      </a:rPr>
                      <m:t> </m:t>
                    </m:r>
                    <m:r>
                      <a:rPr lang="pt-PT" sz="2000" b="1" i="1">
                        <a:solidFill>
                          <a:prstClr val="white"/>
                        </a:solidFill>
                        <a:latin typeface="Cambria Math"/>
                      </a:rPr>
                      <m:t>𝟏𝟐</m:t>
                    </m:r>
                    <m:r>
                      <a:rPr lang="pt-PT" sz="2000" b="1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PT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PT" sz="2000" b="1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pt-PT" sz="2000" b="1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PT" sz="2000" b="1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PT" sz="2400" b="1" dirty="0">
                    <a:solidFill>
                      <a:prstClr val="white"/>
                    </a:solidFill>
                    <a:sym typeface="Wingdings" panose="05000000000000000000" pitchFamily="2" charset="2"/>
                  </a:rPr>
                  <a:t>M e [H</a:t>
                </a:r>
                <a:r>
                  <a:rPr lang="pt-PT" sz="2400" b="1" baseline="-25000" dirty="0">
                    <a:solidFill>
                      <a:prstClr val="white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pt-PT" sz="2400" b="1" dirty="0">
                    <a:solidFill>
                      <a:prstClr val="white"/>
                    </a:solidFill>
                    <a:sym typeface="Wingdings" panose="05000000000000000000" pitchFamily="2" charset="2"/>
                  </a:rPr>
                  <a:t>]=</a:t>
                </a:r>
                <a:r>
                  <a:rPr lang="pt-PT" sz="2400" b="1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prstClr val="white"/>
                        </a:solidFill>
                        <a:latin typeface="Cambria Math"/>
                      </a:rPr>
                      <m:t>𝟔</m:t>
                    </m:r>
                    <m:r>
                      <a:rPr lang="pt-PT" sz="2000" b="1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PT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PT" sz="2000" b="1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pt-PT" sz="2000" b="1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PT" sz="2000" b="1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PT" sz="2400" b="1" dirty="0">
                    <a:solidFill>
                      <a:prstClr val="white"/>
                    </a:solidFill>
                    <a:sym typeface="Wingdings" panose="05000000000000000000" pitchFamily="2" charset="2"/>
                  </a:rPr>
                  <a:t>M</a:t>
                </a: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150" y="1882210"/>
                <a:ext cx="2286000" cy="2677656"/>
              </a:xfrm>
              <a:prstGeom prst="rect">
                <a:avLst/>
              </a:prstGeom>
              <a:blipFill rotWithShape="1">
                <a:blip r:embed="rId13"/>
                <a:stretch>
                  <a:fillRect l="-4267" t="-2050" b="-43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93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246435" y="1627059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pt-PT" b="1" i="1" dirty="0">
                <a:solidFill>
                  <a:schemeClr val="bg1"/>
                </a:solidFill>
              </a:rPr>
              <a:t>Lei da velocidade</a:t>
            </a:r>
            <a:endParaRPr lang="pt-PT" dirty="0"/>
          </a:p>
        </p:txBody>
      </p:sp>
      <p:pic>
        <p:nvPicPr>
          <p:cNvPr id="3" name="Picture 2" descr="https://portal.slac.stanford.edu/sites/lcls_public/headlines/PublishingImages/Chemical%20Reaction%20in%20Real%20Ti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/>
          <a:stretch/>
        </p:blipFill>
        <p:spPr bwMode="auto">
          <a:xfrm>
            <a:off x="26655" y="-23658"/>
            <a:ext cx="2241089" cy="297668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6166477"/>
                  </p:ext>
                </p:extLst>
              </p:nvPr>
            </p:nvGraphicFramePr>
            <p:xfrm>
              <a:off x="2100063" y="44624"/>
              <a:ext cx="7008441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61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99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523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/>
                            <a:t>[NO] (M)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/>
                            <a:t>[H</a:t>
                          </a:r>
                          <a:r>
                            <a:rPr lang="pt-PT" baseline="-25000" dirty="0"/>
                            <a:t>2</a:t>
                          </a:r>
                          <a:r>
                            <a:rPr lang="pt-PT" dirty="0"/>
                            <a:t>](M)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/>
                            <a:t>Velocidade inicial (M/s)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,00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2,00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1,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25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0,00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2,00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,00</m:t>
                                </m:r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0,00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4,00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pt-PT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</a:rPr>
                                  <m:t>0,00</m:t>
                                </m:r>
                                <m:r>
                                  <a:rPr lang="pt-PT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PT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6166477"/>
                  </p:ext>
                </p:extLst>
              </p:nvPr>
            </p:nvGraphicFramePr>
            <p:xfrm>
              <a:off x="2100063" y="44624"/>
              <a:ext cx="7008441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6147"/>
                    <a:gridCol w="1719965"/>
                    <a:gridCol w="295232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/>
                            <a:t>[NO] (M)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/>
                            <a:t>[H</a:t>
                          </a:r>
                          <a:r>
                            <a:rPr lang="pt-PT" baseline="-25000" dirty="0" smtClean="0"/>
                            <a:t>2</a:t>
                          </a:r>
                          <a:r>
                            <a:rPr lang="pt-PT" dirty="0" smtClean="0"/>
                            <a:t>](M)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/>
                            <a:t>Velocidade inicial (M/s)</a:t>
                          </a:r>
                          <a:endParaRPr lang="pt-P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8197" r="-2005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5336" t="-108197" r="-17137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7603" t="-108197" r="-207" b="-2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8197" r="-20052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5336" t="-208197" r="-1713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7603" t="-208197" r="-207" b="-1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8197" r="-200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5336" t="-308197" r="-1713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7603" t="-308197" r="-2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425237" y="1627059"/>
                <a:ext cx="28384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𝑽𝒆𝒍𝒐𝒄𝒊𝒅𝒂𝒅𝒆</m:t>
                      </m:r>
                      <m:r>
                        <a:rPr lang="pt-P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l-GR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𝜥</m:t>
                      </m:r>
                      <m:sSup>
                        <m:sSupPr>
                          <m:ctrlP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</m:d>
                        </m:e>
                        <m:sup>
                          <m:r>
                            <a:rPr lang="pt-PT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pt-PT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pt-P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237" y="1627059"/>
                <a:ext cx="283846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ângulo 5"/>
          <p:cNvSpPr/>
          <p:nvPr/>
        </p:nvSpPr>
        <p:spPr>
          <a:xfrm>
            <a:off x="7144225" y="1518692"/>
            <a:ext cx="1999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i="1" dirty="0">
                <a:solidFill>
                  <a:schemeClr val="bg1"/>
                </a:solidFill>
              </a:rPr>
              <a:t>Como determinar  x e y?  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-3948834" y="2400817"/>
                <a:ext cx="3841180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4=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Κ</m:t>
                      </m:r>
                      <m:sSup>
                        <m:sSupPr>
                          <m:ctrlPr>
                            <a:rPr lang="el-G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𝑉𝑒𝑙𝑜𝑐𝑖𝑑𝑎𝑑𝑒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Κ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48834" y="2400817"/>
                <a:ext cx="3841180" cy="6347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9115112" y="6048978"/>
                <a:ext cx="2919004" cy="67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𝑉𝑒𝑙𝑜𝑐𝑖𝑑𝑎𝑑𝑒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𝑉𝑒𝑙𝑜𝑐𝑖𝑑𝑎𝑑𝑒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Κ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Κ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112" y="6048978"/>
                <a:ext cx="2919004" cy="6757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ângulo 8"/>
          <p:cNvSpPr/>
          <p:nvPr/>
        </p:nvSpPr>
        <p:spPr>
          <a:xfrm>
            <a:off x="6588224" y="5365852"/>
            <a:ext cx="2238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i="1" dirty="0">
                <a:solidFill>
                  <a:schemeClr val="bg1"/>
                </a:solidFill>
              </a:rPr>
              <a:t>A ordem global é dada por (2+1) ou seja a reacção  é de terceira ordem 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9443719" y="2346143"/>
                <a:ext cx="5293540" cy="71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pt-PT" sz="200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𝑉𝑒𝑙𝑜𝑐𝑖𝑑𝑎𝑑𝑒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𝐶𝑙</m:t>
                        </m:r>
                        <m:sSub>
                          <m:sSub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]</m:t>
                        </m:r>
                      </m:den>
                    </m:f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1,2</m:t>
                        </m:r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pt-PT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  <m:r>
                          <a:rPr lang="pt-PT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PT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num>
                      <m:den>
                        <m:d>
                          <m:dPr>
                            <m:ctrlP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0,10 </m:t>
                            </m:r>
                            <m: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</m:d>
                        <m:d>
                          <m:dPr>
                            <m:ctrlP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0,010</m:t>
                            </m:r>
                          </m:e>
                        </m:d>
                      </m:den>
                    </m:f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=1,2</m:t>
                    </m:r>
                    <m:sSup>
                      <m:sSupPr>
                        <m:ctrlP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𝑀𝑠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pt-PT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719" y="2346143"/>
                <a:ext cx="5293540" cy="7166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-2415745" y="6001150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-2210717" y="3369806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-2199721" y="4677798"/>
            <a:ext cx="1296144" cy="4819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2267744" y="1988840"/>
            <a:ext cx="720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i="1" dirty="0">
                <a:solidFill>
                  <a:schemeClr val="bg1"/>
                </a:solidFill>
              </a:rPr>
              <a:t>Mantendo a concentração de H</a:t>
            </a:r>
            <a:r>
              <a:rPr lang="pt-PT" sz="2000" b="1" i="1" baseline="-25000" dirty="0">
                <a:solidFill>
                  <a:schemeClr val="bg1"/>
                </a:solidFill>
              </a:rPr>
              <a:t>2</a:t>
            </a:r>
            <a:r>
              <a:rPr lang="pt-PT" sz="2000" b="1" i="1" dirty="0">
                <a:solidFill>
                  <a:schemeClr val="bg1"/>
                </a:solidFill>
              </a:rPr>
              <a:t>  constante e </a:t>
            </a:r>
            <a:r>
              <a:rPr lang="pt-PT" sz="2800" b="1" i="1" u="sng" dirty="0">
                <a:solidFill>
                  <a:schemeClr val="bg1"/>
                </a:solidFill>
              </a:rPr>
              <a:t>dobrando</a:t>
            </a:r>
            <a:r>
              <a:rPr lang="pt-PT" sz="2000" b="1" i="1" dirty="0">
                <a:solidFill>
                  <a:schemeClr val="bg1"/>
                </a:solidFill>
              </a:rPr>
              <a:t> concentração de NO vemos que velocidade da reacção </a:t>
            </a:r>
            <a:r>
              <a:rPr lang="pt-PT" sz="2800" b="1" i="1" u="sng" dirty="0">
                <a:solidFill>
                  <a:schemeClr val="bg1"/>
                </a:solidFill>
              </a:rPr>
              <a:t>quadruplica</a:t>
            </a:r>
            <a:r>
              <a:rPr lang="pt-PT" sz="2400" b="1" i="1" u="sng" dirty="0">
                <a:solidFill>
                  <a:schemeClr val="bg1"/>
                </a:solidFill>
              </a:rPr>
              <a:t> </a:t>
            </a:r>
            <a:endParaRPr lang="pt-PT" sz="2400" b="1" i="1" u="sng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59549" y="4168610"/>
            <a:ext cx="1296144" cy="4819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ângulo arredondado 15"/>
          <p:cNvSpPr/>
          <p:nvPr/>
        </p:nvSpPr>
        <p:spPr>
          <a:xfrm>
            <a:off x="2246435" y="445140"/>
            <a:ext cx="3806376" cy="648072"/>
          </a:xfrm>
          <a:prstGeom prst="roundRect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ângulo 16"/>
              <p:cNvSpPr/>
              <p:nvPr/>
            </p:nvSpPr>
            <p:spPr>
              <a:xfrm>
                <a:off x="7010685" y="3250030"/>
                <a:ext cx="2025811" cy="670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chemeClr val="bg1"/>
                          </a:solidFill>
                          <a:latin typeface="Cambria Math"/>
                        </a:rPr>
                        <m:t>4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Κ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𝑁𝑂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Κ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𝑁𝑂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Rec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685" y="3250030"/>
                <a:ext cx="2025811" cy="6701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107504" y="4031684"/>
                <a:ext cx="3325654" cy="69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chemeClr val="bg1"/>
                          </a:solidFill>
                          <a:latin typeface="Cambria Math"/>
                        </a:rPr>
                        <m:t>4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Κ</m:t>
                          </m:r>
                          <m:sSup>
                            <m:sSupPr>
                              <m:ctrl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Κ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2×</m:t>
                                      </m:r>
                                      <m:sSup>
                                        <m:sSupPr>
                                          <m:ctrlPr>
                                            <a:rPr lang="pt-PT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pt-PT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031684"/>
                <a:ext cx="3325654" cy="6934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xão recta 19"/>
          <p:cNvCxnSpPr/>
          <p:nvPr/>
        </p:nvCxnSpPr>
        <p:spPr>
          <a:xfrm flipV="1">
            <a:off x="2545796" y="4090645"/>
            <a:ext cx="539552" cy="629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 flipV="1">
            <a:off x="611560" y="4185005"/>
            <a:ext cx="244729" cy="4817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24"/>
              <p:cNvSpPr/>
              <p:nvPr/>
            </p:nvSpPr>
            <p:spPr>
              <a:xfrm>
                <a:off x="3445388" y="4193748"/>
                <a:ext cx="9141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chemeClr val="bg1"/>
                          </a:solidFill>
                          <a:latin typeface="Cambria Math"/>
                        </a:rPr>
                        <m:t>4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388" y="4193748"/>
                <a:ext cx="91416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25"/>
              <p:cNvSpPr/>
              <p:nvPr/>
            </p:nvSpPr>
            <p:spPr>
              <a:xfrm>
                <a:off x="4528721" y="4161482"/>
                <a:ext cx="7975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c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721" y="4161482"/>
                <a:ext cx="79759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26"/>
              <p:cNvSpPr/>
              <p:nvPr/>
            </p:nvSpPr>
            <p:spPr>
              <a:xfrm>
                <a:off x="4201507" y="4991604"/>
                <a:ext cx="2025811" cy="670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Κ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𝑁𝑂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Κ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𝑁𝑂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c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507" y="4991604"/>
                <a:ext cx="2025811" cy="6701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ângulo arredondado 27"/>
          <p:cNvSpPr/>
          <p:nvPr/>
        </p:nvSpPr>
        <p:spPr>
          <a:xfrm>
            <a:off x="2267744" y="816610"/>
            <a:ext cx="3785067" cy="648072"/>
          </a:xfrm>
          <a:prstGeom prst="roundRect">
            <a:avLst/>
          </a:prstGeom>
          <a:solidFill>
            <a:srgbClr val="00FF00">
              <a:alpha val="23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28"/>
              <p:cNvSpPr/>
              <p:nvPr/>
            </p:nvSpPr>
            <p:spPr>
              <a:xfrm>
                <a:off x="107504" y="5831884"/>
                <a:ext cx="3380092" cy="69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Κ</m:t>
                          </m:r>
                          <m:sSup>
                            <m:sSupPr>
                              <m:ctrl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Κ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×</m:t>
                                      </m:r>
                                      <m:sSup>
                                        <m:sSupPr>
                                          <m:ctrlPr>
                                            <a:rPr lang="pt-PT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pt-PT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pt-PT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c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31884"/>
                <a:ext cx="3380092" cy="69346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9"/>
              <p:cNvSpPr/>
              <p:nvPr/>
            </p:nvSpPr>
            <p:spPr>
              <a:xfrm>
                <a:off x="1331640" y="5033854"/>
                <a:ext cx="2919004" cy="67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𝑉𝑒𝑙𝑜𝑐𝑖𝑑𝑎𝑑𝑒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𝑉𝑒𝑙𝑜𝑐𝑖𝑑𝑎𝑑𝑒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Κ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Κ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c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033854"/>
                <a:ext cx="2919004" cy="67576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30"/>
              <p:cNvSpPr/>
              <p:nvPr/>
            </p:nvSpPr>
            <p:spPr>
              <a:xfrm>
                <a:off x="3542531" y="5966299"/>
                <a:ext cx="9217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c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531" y="5966299"/>
                <a:ext cx="921791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exão recta 31"/>
          <p:cNvCxnSpPr/>
          <p:nvPr/>
        </p:nvCxnSpPr>
        <p:spPr>
          <a:xfrm flipV="1">
            <a:off x="1295022" y="5871310"/>
            <a:ext cx="539552" cy="629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32"/>
          <p:cNvCxnSpPr/>
          <p:nvPr/>
        </p:nvCxnSpPr>
        <p:spPr>
          <a:xfrm flipV="1">
            <a:off x="704360" y="5893662"/>
            <a:ext cx="244729" cy="4817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33"/>
              <p:cNvSpPr/>
              <p:nvPr/>
            </p:nvSpPr>
            <p:spPr>
              <a:xfrm>
                <a:off x="4605253" y="5955709"/>
                <a:ext cx="8009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c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253" y="5955709"/>
                <a:ext cx="800989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4355976" y="5899422"/>
            <a:ext cx="1296144" cy="4819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6516216" y="4241191"/>
                <a:ext cx="2304256" cy="82246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𝑉𝑒𝑙𝑜𝑐𝑖𝑑𝑎𝑑𝑒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Κ</m:t>
                      </m:r>
                      <m:sSup>
                        <m:sSupPr>
                          <m:ctrlP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241191"/>
                <a:ext cx="2304256" cy="82246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ângulo arredondado 36"/>
          <p:cNvSpPr/>
          <p:nvPr/>
        </p:nvSpPr>
        <p:spPr>
          <a:xfrm>
            <a:off x="6768238" y="434766"/>
            <a:ext cx="1692194" cy="648072"/>
          </a:xfrm>
          <a:prstGeom prst="roundRect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37"/>
              <p:cNvSpPr/>
              <p:nvPr/>
            </p:nvSpPr>
            <p:spPr>
              <a:xfrm>
                <a:off x="4202373" y="3217332"/>
                <a:ext cx="2919004" cy="67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𝑉𝑒𝑙𝑜𝑐𝑖𝑑𝑎𝑑𝑒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𝑉𝑒𝑙𝑜𝑐𝑖𝑑𝑎𝑑𝑒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PT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Κ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Κ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c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373" y="3217332"/>
                <a:ext cx="2919004" cy="67576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1835696" y="373134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1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835696" y="76470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PT" dirty="0"/>
              <a:t>2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1835696" y="116644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PT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8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5" grpId="0" animBg="1"/>
      <p:bldP spid="16" grpId="0" animBg="1"/>
      <p:bldP spid="17" grpId="0"/>
      <p:bldP spid="18" grpId="0"/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4" grpId="0"/>
      <p:bldP spid="35" grpId="0" animBg="1"/>
      <p:bldP spid="36" grpId="0" animBg="1"/>
      <p:bldP spid="37" grpId="0" animBg="1"/>
      <p:bldP spid="3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28920</TotalTime>
  <Words>2302</Words>
  <Application>Microsoft Office PowerPoint</Application>
  <PresentationFormat>Apresentação na tela (4:3)</PresentationFormat>
  <Paragraphs>505</Paragraphs>
  <Slides>53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1" baseType="lpstr">
      <vt:lpstr>Arabic Typesetting</vt:lpstr>
      <vt:lpstr>Arial</vt:lpstr>
      <vt:lpstr>Britannic Bold</vt:lpstr>
      <vt:lpstr>Calibri</vt:lpstr>
      <vt:lpstr>Cambria Math</vt:lpstr>
      <vt:lpstr>Symbol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Vidinha</dc:creator>
  <cp:lastModifiedBy>Pedro Vidinha</cp:lastModifiedBy>
  <cp:revision>341</cp:revision>
  <dcterms:created xsi:type="dcterms:W3CDTF">2014-03-30T18:42:36Z</dcterms:created>
  <dcterms:modified xsi:type="dcterms:W3CDTF">2016-08-13T15:52:11Z</dcterms:modified>
</cp:coreProperties>
</file>