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4" r:id="rId4"/>
    <p:sldId id="261" r:id="rId5"/>
    <p:sldId id="262" r:id="rId6"/>
    <p:sldId id="256" r:id="rId7"/>
    <p:sldId id="257" r:id="rId8"/>
    <p:sldId id="258" r:id="rId9"/>
    <p:sldId id="263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5" d="100"/>
          <a:sy n="65" d="100"/>
        </p:scale>
        <p:origin x="5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72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51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9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23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79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68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90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75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32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50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34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2868-B92F-4B9E-BFDB-D8949DB6D99B}" type="datetimeFigureOut">
              <a:rPr lang="pt-BR" smtClean="0"/>
              <a:t>02/08/2016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45BE6-A66B-4019-8734-A649A9307F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28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hludN2e33TY" TargetMode="External"/><Relationship Id="rId3" Type="http://schemas.openxmlformats.org/officeDocument/2006/relationships/hyperlink" Target="http://www.bplans.com/sample_business_plans.php" TargetMode="External"/><Relationship Id="rId7" Type="http://schemas.openxmlformats.org/officeDocument/2006/relationships/hyperlink" Target="https://www.youtube.com/watch?v=x0y3VgjhGw0" TargetMode="External"/><Relationship Id="rId2" Type="http://schemas.openxmlformats.org/officeDocument/2006/relationships/hyperlink" Target="http://www.forbes.com/sites/patrickhull/2013/02/21/10-essential-business-plan-components/#7014699a14d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6sAcmyM3C_M" TargetMode="External"/><Relationship Id="rId5" Type="http://schemas.openxmlformats.org/officeDocument/2006/relationships/hyperlink" Target="https://www.entrepreneur.com/article/247574" TargetMode="External"/><Relationship Id="rId4" Type="http://schemas.openxmlformats.org/officeDocument/2006/relationships/hyperlink" Target="http://www.josedornelas.com.br/plano-de-negocio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607623" y="352607"/>
            <a:ext cx="47004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>
                <a:solidFill>
                  <a:schemeClr val="bg1"/>
                </a:solidFill>
              </a:rPr>
              <a:t>Fisico-química </a:t>
            </a:r>
          </a:p>
          <a:p>
            <a:pPr algn="ctr"/>
            <a:r>
              <a:rPr lang="pt-PT" sz="4000" b="1" dirty="0">
                <a:solidFill>
                  <a:schemeClr val="bg1"/>
                </a:solidFill>
              </a:rPr>
              <a:t>QFL - 0406 </a:t>
            </a:r>
          </a:p>
        </p:txBody>
      </p:sp>
      <p:pic>
        <p:nvPicPr>
          <p:cNvPr id="1026" name="Picture 2" descr="https://cdn.alison.com/images/crs/85/181/Alison_CoursewareIntro_18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75"/>
          <a:stretch/>
        </p:blipFill>
        <p:spPr bwMode="auto">
          <a:xfrm>
            <a:off x="1544768" y="-6538"/>
            <a:ext cx="4079285" cy="686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976333" y="2764010"/>
            <a:ext cx="4139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>
                <a:solidFill>
                  <a:schemeClr val="bg1"/>
                </a:solidFill>
              </a:rPr>
              <a:t>Aula de apresentação </a:t>
            </a:r>
          </a:p>
        </p:txBody>
      </p:sp>
    </p:spTree>
    <p:extLst>
      <p:ext uri="{BB962C8B-B14F-4D97-AF65-F5344CB8AC3E}">
        <p14:creationId xmlns:p14="http://schemas.microsoft.com/office/powerpoint/2010/main" val="268101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36161" y="1484785"/>
            <a:ext cx="2356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>Calendário </a:t>
            </a:r>
          </a:p>
        </p:txBody>
      </p:sp>
      <p:sp>
        <p:nvSpPr>
          <p:cNvPr id="3" name="AutoShape 2" descr="Resultado de imagem para calendario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3076" name="Picture 4" descr="http://www.calendariodopis2016.com/wp-content/uploads/2015/06/Calend%C3%A1rio-do-PIS-2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260" y="0"/>
            <a:ext cx="5353050" cy="3333750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25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584" y="0"/>
            <a:ext cx="5449801" cy="30415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584" y="3041500"/>
            <a:ext cx="5449801" cy="30415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584" y="6073168"/>
            <a:ext cx="5449801" cy="8085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8315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36160" y="1484785"/>
            <a:ext cx="222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>
                <a:solidFill>
                  <a:schemeClr val="bg1"/>
                </a:solidFill>
              </a:rPr>
              <a:t>Avaliação  </a:t>
            </a:r>
          </a:p>
        </p:txBody>
      </p:sp>
      <p:sp>
        <p:nvSpPr>
          <p:cNvPr id="3" name="AutoShape 2" descr="Resultado de imagem para calendario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4098" name="Picture 2" descr="http://www.crub.org.br/wp-content/uploads/2015/10/Avalia%C3%A7%C3%A3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7432"/>
            <a:ext cx="5508104" cy="4136840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64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423592" y="3535888"/>
            <a:ext cx="6048672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hangingPunct="0"/>
            <a:r>
              <a:rPr lang="pt-BR" sz="2400" b="1" dirty="0"/>
              <a:t>Avaliação</a:t>
            </a:r>
            <a:r>
              <a:rPr lang="pt-BR" sz="2400" dirty="0"/>
              <a:t> </a:t>
            </a:r>
            <a:r>
              <a:rPr lang="pt-BR" sz="2400" b="1" dirty="0"/>
              <a:t>substitutiva</a:t>
            </a:r>
            <a:r>
              <a:rPr lang="pt-BR" sz="2400" dirty="0"/>
              <a:t> = peso 2 </a:t>
            </a:r>
            <a:endParaRPr lang="pt-PT" sz="2400" dirty="0"/>
          </a:p>
          <a:p>
            <a:pPr hangingPunct="0"/>
            <a:r>
              <a:rPr lang="pt-BR" sz="2400" b="1" dirty="0"/>
              <a:t>Recuperação: somente se 3,0 </a:t>
            </a:r>
            <a:r>
              <a:rPr lang="pt-BR" sz="2400" b="1" dirty="0">
                <a:sym typeface="Symbol"/>
              </a:rPr>
              <a:t></a:t>
            </a:r>
            <a:r>
              <a:rPr lang="pt-BR" sz="2400" b="1" dirty="0"/>
              <a:t> </a:t>
            </a:r>
            <a:r>
              <a:rPr lang="pt-BR" sz="2400" b="1" dirty="0">
                <a:solidFill>
                  <a:srgbClr val="FF0000"/>
                </a:solidFill>
              </a:rPr>
              <a:t>A</a:t>
            </a:r>
            <a:r>
              <a:rPr lang="pt-BR" sz="2400" b="1" dirty="0"/>
              <a:t> </a:t>
            </a:r>
            <a:r>
              <a:rPr lang="pt-BR" sz="2400" b="1" dirty="0">
                <a:sym typeface="Symbol"/>
              </a:rPr>
              <a:t></a:t>
            </a:r>
            <a:r>
              <a:rPr lang="pt-BR" sz="2400" b="1" dirty="0"/>
              <a:t> 5,0   </a:t>
            </a:r>
            <a:endParaRPr lang="pt-PT" sz="2400" b="1" dirty="0"/>
          </a:p>
          <a:p>
            <a:pPr hangingPunct="0"/>
            <a:r>
              <a:rPr lang="pt-BR" sz="2400" b="1" dirty="0"/>
              <a:t>Média final  (2ª. Avaliação)</a:t>
            </a:r>
            <a:r>
              <a:rPr lang="pt-BR" sz="2400" dirty="0"/>
              <a:t> =  </a:t>
            </a:r>
            <a:r>
              <a:rPr lang="pt-BR" sz="2400" b="1" dirty="0"/>
              <a:t>(2.REC + </a:t>
            </a:r>
            <a:r>
              <a:rPr lang="pt-BR" sz="2400" b="1" dirty="0">
                <a:solidFill>
                  <a:srgbClr val="FF0000"/>
                </a:solidFill>
              </a:rPr>
              <a:t>A</a:t>
            </a:r>
            <a:r>
              <a:rPr lang="pt-BR" sz="2400" b="1" dirty="0"/>
              <a:t>)/3</a:t>
            </a:r>
            <a:r>
              <a:rPr lang="pt-BR" sz="2400" dirty="0"/>
              <a:t>   </a:t>
            </a:r>
            <a:endParaRPr lang="pt-PT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75520" y="188640"/>
            <a:ext cx="22183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4000" b="1" u="sng" dirty="0">
                <a:solidFill>
                  <a:schemeClr val="bg1"/>
                </a:solidFill>
              </a:rPr>
              <a:t>Avaliação</a:t>
            </a:r>
          </a:p>
        </p:txBody>
      </p:sp>
      <p:sp>
        <p:nvSpPr>
          <p:cNvPr id="4" name="Rectângulo 3"/>
          <p:cNvSpPr/>
          <p:nvPr/>
        </p:nvSpPr>
        <p:spPr>
          <a:xfrm>
            <a:off x="2423592" y="1124745"/>
            <a:ext cx="6048672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hangingPunct="0"/>
            <a:r>
              <a:rPr lang="pt-BR" sz="2400" b="1" dirty="0">
                <a:solidFill>
                  <a:srgbClr val="FF0000"/>
                </a:solidFill>
              </a:rPr>
              <a:t>A</a:t>
            </a:r>
            <a:r>
              <a:rPr lang="pt-BR" sz="2400" b="1" dirty="0">
                <a:solidFill>
                  <a:prstClr val="black"/>
                </a:solidFill>
              </a:rPr>
              <a:t> = </a:t>
            </a:r>
            <a:r>
              <a:rPr lang="pt-BR" sz="2400" b="1" u="sng" dirty="0">
                <a:solidFill>
                  <a:prstClr val="black"/>
                </a:solidFill>
              </a:rPr>
              <a:t>x</a:t>
            </a:r>
            <a:r>
              <a:rPr lang="pt-BR" sz="2400" b="1" u="sng" dirty="0">
                <a:solidFill>
                  <a:srgbClr val="00B0F0"/>
                </a:solidFill>
              </a:rPr>
              <a:t>P</a:t>
            </a:r>
            <a:r>
              <a:rPr lang="pt-BR" sz="2400" b="1" u="sng" dirty="0">
                <a:solidFill>
                  <a:prstClr val="black"/>
                </a:solidFill>
              </a:rPr>
              <a:t>  + y</a:t>
            </a:r>
            <a:r>
              <a:rPr lang="pt-BR" sz="2400" b="1" u="sng" dirty="0">
                <a:solidFill>
                  <a:srgbClr val="00B050"/>
                </a:solidFill>
              </a:rPr>
              <a:t>L</a:t>
            </a:r>
            <a:r>
              <a:rPr lang="pt-BR" sz="2400" b="1" dirty="0">
                <a:solidFill>
                  <a:prstClr val="black"/>
                </a:solidFill>
              </a:rPr>
              <a:t>    </a:t>
            </a:r>
            <a:r>
              <a:rPr lang="en-US" sz="2400" b="1" dirty="0">
                <a:solidFill>
                  <a:prstClr val="black"/>
                </a:solidFill>
                <a:sym typeface="Symbol"/>
              </a:rPr>
              <a:t></a:t>
            </a:r>
            <a:r>
              <a:rPr lang="pt-BR" sz="2400" b="1" dirty="0">
                <a:solidFill>
                  <a:prstClr val="black"/>
                </a:solidFill>
              </a:rPr>
              <a:t>  5,0    Se  </a:t>
            </a:r>
            <a:r>
              <a:rPr lang="pt-BR" sz="2400" dirty="0">
                <a:solidFill>
                  <a:prstClr val="black"/>
                </a:solidFill>
              </a:rPr>
              <a:t>P </a:t>
            </a:r>
            <a:r>
              <a:rPr lang="en-US" sz="2400" dirty="0">
                <a:solidFill>
                  <a:prstClr val="black"/>
                </a:solidFill>
                <a:sym typeface="Symbol"/>
              </a:rPr>
              <a:t></a:t>
            </a:r>
            <a:r>
              <a:rPr lang="pt-BR" sz="2400" dirty="0">
                <a:solidFill>
                  <a:prstClr val="black"/>
                </a:solidFill>
              </a:rPr>
              <a:t> 5,0 ; x = 2 e y = 1   </a:t>
            </a:r>
            <a:endParaRPr lang="pt-PT" sz="2400" dirty="0">
              <a:solidFill>
                <a:prstClr val="black"/>
              </a:solidFill>
            </a:endParaRPr>
          </a:p>
          <a:p>
            <a:pPr lvl="0" hangingPunct="0"/>
            <a:r>
              <a:rPr lang="pt-BR" sz="2400" dirty="0">
                <a:solidFill>
                  <a:prstClr val="black"/>
                </a:solidFill>
              </a:rPr>
              <a:t>          </a:t>
            </a:r>
            <a:r>
              <a:rPr lang="es-ES_tradnl" sz="2400" b="1" dirty="0">
                <a:solidFill>
                  <a:prstClr val="black"/>
                </a:solidFill>
              </a:rPr>
              <a:t>x + y</a:t>
            </a:r>
            <a:r>
              <a:rPr lang="es-ES_tradnl" sz="2400" dirty="0">
                <a:solidFill>
                  <a:prstClr val="black"/>
                </a:solidFill>
              </a:rPr>
              <a:t>	                   </a:t>
            </a:r>
            <a:r>
              <a:rPr lang="es-ES_tradnl" sz="2400" b="1" dirty="0">
                <a:solidFill>
                  <a:srgbClr val="FF0000"/>
                </a:solidFill>
              </a:rPr>
              <a:t>P &lt; 5,0 ; y = 0</a:t>
            </a:r>
            <a:endParaRPr lang="pt-PT" sz="2400" b="1" dirty="0">
              <a:solidFill>
                <a:srgbClr val="FF0000"/>
              </a:solidFill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2423592" y="2276873"/>
            <a:ext cx="604867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hangingPunct="0"/>
            <a:r>
              <a:rPr lang="pt-BR" sz="2400" b="1" dirty="0">
                <a:solidFill>
                  <a:srgbClr val="00B0F0"/>
                </a:solidFill>
              </a:rPr>
              <a:t>P</a:t>
            </a:r>
            <a:r>
              <a:rPr lang="pt-BR" sz="2400" dirty="0">
                <a:solidFill>
                  <a:prstClr val="black"/>
                </a:solidFill>
              </a:rPr>
              <a:t> = </a:t>
            </a:r>
            <a:r>
              <a:rPr lang="pt-BR" sz="2400" u="sng" dirty="0">
                <a:solidFill>
                  <a:prstClr val="black"/>
                </a:solidFill>
              </a:rPr>
              <a:t>P</a:t>
            </a:r>
            <a:r>
              <a:rPr lang="pt-BR" sz="2400" u="sng" baseline="-25000" dirty="0">
                <a:solidFill>
                  <a:prstClr val="black"/>
                </a:solidFill>
              </a:rPr>
              <a:t>1</a:t>
            </a:r>
            <a:r>
              <a:rPr lang="pt-BR" sz="2400" u="sng" dirty="0">
                <a:solidFill>
                  <a:prstClr val="black"/>
                </a:solidFill>
              </a:rPr>
              <a:t> + P</a:t>
            </a:r>
            <a:r>
              <a:rPr lang="pt-BR" sz="2400" u="sng" baseline="-25000" dirty="0">
                <a:solidFill>
                  <a:prstClr val="black"/>
                </a:solidFill>
              </a:rPr>
              <a:t>2 </a:t>
            </a:r>
            <a:r>
              <a:rPr lang="pt-BR" sz="2400" dirty="0">
                <a:solidFill>
                  <a:prstClr val="black"/>
                </a:solidFill>
              </a:rPr>
              <a:t>               P</a:t>
            </a:r>
            <a:r>
              <a:rPr lang="pt-BR" sz="2400" baseline="-25000" dirty="0">
                <a:solidFill>
                  <a:prstClr val="black"/>
                </a:solidFill>
              </a:rPr>
              <a:t>1</a:t>
            </a:r>
            <a:r>
              <a:rPr lang="pt-BR" sz="2400" dirty="0">
                <a:solidFill>
                  <a:prstClr val="black"/>
                </a:solidFill>
              </a:rPr>
              <a:t> e P</a:t>
            </a:r>
            <a:r>
              <a:rPr lang="pt-BR" sz="2400" baseline="-25000" dirty="0">
                <a:solidFill>
                  <a:prstClr val="black"/>
                </a:solidFill>
              </a:rPr>
              <a:t>2</a:t>
            </a:r>
            <a:r>
              <a:rPr lang="pt-BR" sz="2400" dirty="0">
                <a:solidFill>
                  <a:prstClr val="black"/>
                </a:solidFill>
              </a:rPr>
              <a:t> = 2 melhores notas </a:t>
            </a:r>
            <a:endParaRPr lang="pt-PT" sz="2400" dirty="0">
              <a:solidFill>
                <a:prstClr val="black"/>
              </a:solidFill>
            </a:endParaRPr>
          </a:p>
          <a:p>
            <a:pPr lvl="0" hangingPunct="0"/>
            <a:r>
              <a:rPr lang="pt-BR" sz="2400" dirty="0">
                <a:solidFill>
                  <a:prstClr val="black"/>
                </a:solidFill>
              </a:rPr>
              <a:t>             2                     entre 3 provas efetuadas.</a:t>
            </a:r>
            <a:endParaRPr lang="pt-PT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80259" y="2290916"/>
            <a:ext cx="107842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</a:rPr>
              <a:t>Projeto parte II</a:t>
            </a:r>
          </a:p>
          <a:p>
            <a:pPr algn="ctr"/>
            <a:endParaRPr lang="pt-BR" sz="5400" b="1" dirty="0">
              <a:solidFill>
                <a:schemeClr val="bg1"/>
              </a:solidFill>
            </a:endParaRPr>
          </a:p>
          <a:p>
            <a:pPr algn="ctr"/>
            <a:r>
              <a:rPr lang="pt-BR" sz="5400" b="1" dirty="0" err="1">
                <a:highlight>
                  <a:srgbClr val="00FF00"/>
                </a:highlight>
              </a:rPr>
              <a:t>Biohacking</a:t>
            </a:r>
            <a:r>
              <a:rPr lang="pt-BR" sz="5400" b="1" dirty="0">
                <a:solidFill>
                  <a:schemeClr val="bg1"/>
                </a:solidFill>
              </a:rPr>
              <a:t> – </a:t>
            </a:r>
            <a:r>
              <a:rPr lang="pt-BR" sz="5400" b="1" i="1" dirty="0" err="1">
                <a:solidFill>
                  <a:schemeClr val="bg1"/>
                </a:solidFill>
              </a:rPr>
              <a:t>From</a:t>
            </a:r>
            <a:r>
              <a:rPr lang="pt-BR" sz="5400" b="1" i="1" dirty="0">
                <a:solidFill>
                  <a:schemeClr val="bg1"/>
                </a:solidFill>
              </a:rPr>
              <a:t> </a:t>
            </a:r>
            <a:r>
              <a:rPr lang="pt-BR" sz="5400" b="1" i="1" dirty="0" err="1">
                <a:solidFill>
                  <a:schemeClr val="bg1"/>
                </a:solidFill>
              </a:rPr>
              <a:t>cradle</a:t>
            </a:r>
            <a:r>
              <a:rPr lang="pt-BR" sz="5400" b="1" i="1" dirty="0">
                <a:solidFill>
                  <a:schemeClr val="bg1"/>
                </a:solidFill>
              </a:rPr>
              <a:t> </a:t>
            </a:r>
            <a:r>
              <a:rPr lang="pt-BR" sz="5400" b="1" i="1" dirty="0" err="1">
                <a:solidFill>
                  <a:schemeClr val="bg1"/>
                </a:solidFill>
              </a:rPr>
              <a:t>to</a:t>
            </a:r>
            <a:r>
              <a:rPr lang="pt-BR" sz="5400" b="1" i="1" dirty="0">
                <a:solidFill>
                  <a:schemeClr val="bg1"/>
                </a:solidFill>
              </a:rPr>
              <a:t> business </a:t>
            </a:r>
          </a:p>
        </p:txBody>
      </p:sp>
    </p:spTree>
    <p:extLst>
      <p:ext uri="{BB962C8B-B14F-4D97-AF65-F5344CB8AC3E}">
        <p14:creationId xmlns:p14="http://schemas.microsoft.com/office/powerpoint/2010/main" val="420942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5548" y="122902"/>
            <a:ext cx="3211713" cy="6832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FFFF00"/>
                </a:solidFill>
              </a:rPr>
              <a:t>Plano cientifico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b="1" dirty="0">
                <a:solidFill>
                  <a:schemeClr val="bg1"/>
                </a:solidFill>
              </a:rPr>
              <a:t>Resumo</a:t>
            </a:r>
            <a:r>
              <a:rPr lang="pt-BR" dirty="0">
                <a:solidFill>
                  <a:schemeClr val="bg1"/>
                </a:solidFill>
              </a:rPr>
              <a:t> (4000 </a:t>
            </a:r>
            <a:r>
              <a:rPr lang="pt-BR" dirty="0" err="1">
                <a:solidFill>
                  <a:schemeClr val="bg1"/>
                </a:solidFill>
              </a:rPr>
              <a:t>carat</a:t>
            </a:r>
            <a:r>
              <a:rPr lang="pt-BR" dirty="0">
                <a:solidFill>
                  <a:schemeClr val="bg1"/>
                </a:solidFill>
              </a:rPr>
              <a:t>.)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Introdução</a:t>
            </a:r>
            <a:r>
              <a:rPr lang="pt-BR" dirty="0">
                <a:solidFill>
                  <a:schemeClr val="bg1"/>
                </a:solidFill>
              </a:rPr>
              <a:t> (8000 </a:t>
            </a:r>
            <a:r>
              <a:rPr lang="pt-BR" dirty="0" err="1">
                <a:solidFill>
                  <a:schemeClr val="bg1"/>
                </a:solidFill>
              </a:rPr>
              <a:t>carat</a:t>
            </a:r>
            <a:r>
              <a:rPr lang="pt-BR" dirty="0">
                <a:solidFill>
                  <a:schemeClr val="bg1"/>
                </a:solidFill>
              </a:rPr>
              <a:t>.)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Plano de trabalhos </a:t>
            </a:r>
            <a:r>
              <a:rPr lang="pt-BR" dirty="0">
                <a:solidFill>
                  <a:schemeClr val="bg1"/>
                </a:solidFill>
              </a:rPr>
              <a:t>(9000 </a:t>
            </a:r>
            <a:r>
              <a:rPr lang="pt-BR" dirty="0" err="1">
                <a:solidFill>
                  <a:schemeClr val="bg1"/>
                </a:solidFill>
              </a:rPr>
              <a:t>carat</a:t>
            </a:r>
            <a:r>
              <a:rPr lang="pt-BR" dirty="0">
                <a:solidFill>
                  <a:schemeClr val="bg1"/>
                </a:solidFill>
              </a:rPr>
              <a:t>.)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Tarefas</a:t>
            </a:r>
            <a:r>
              <a:rPr lang="pt-BR" dirty="0">
                <a:solidFill>
                  <a:schemeClr val="bg1"/>
                </a:solidFill>
              </a:rPr>
              <a:t> (4000 </a:t>
            </a:r>
            <a:r>
              <a:rPr lang="pt-BR" dirty="0" err="1">
                <a:solidFill>
                  <a:schemeClr val="bg1"/>
                </a:solidFill>
              </a:rPr>
              <a:t>carat</a:t>
            </a:r>
            <a:r>
              <a:rPr lang="pt-BR" dirty="0">
                <a:solidFill>
                  <a:schemeClr val="bg1"/>
                </a:solidFill>
              </a:rPr>
              <a:t>.)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Cronograma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Orçamento</a:t>
            </a:r>
          </a:p>
          <a:p>
            <a:pPr>
              <a:tabLst>
                <a:tab pos="354013" algn="l"/>
              </a:tabLst>
            </a:pPr>
            <a:r>
              <a:rPr lang="pt-BR" dirty="0">
                <a:solidFill>
                  <a:schemeClr val="bg1"/>
                </a:solidFill>
              </a:rPr>
              <a:t>	Recursos Humanos</a:t>
            </a:r>
          </a:p>
          <a:p>
            <a:pPr marL="354013" lvl="1">
              <a:tabLst>
                <a:tab pos="354013" algn="l"/>
                <a:tab pos="806450" algn="l"/>
              </a:tabLst>
            </a:pPr>
            <a:r>
              <a:rPr lang="pt-BR" dirty="0">
                <a:solidFill>
                  <a:schemeClr val="bg1"/>
                </a:solidFill>
              </a:rPr>
              <a:t>Serviços</a:t>
            </a:r>
          </a:p>
          <a:p>
            <a:pPr marL="354013" lvl="1">
              <a:tabLst>
                <a:tab pos="354013" algn="l"/>
                <a:tab pos="806450" algn="l"/>
              </a:tabLst>
            </a:pPr>
            <a:r>
              <a:rPr lang="pt-BR" dirty="0">
                <a:solidFill>
                  <a:schemeClr val="bg1"/>
                </a:solidFill>
              </a:rPr>
              <a:t>Equipamento </a:t>
            </a:r>
          </a:p>
          <a:p>
            <a:pPr marL="354013" lvl="1">
              <a:tabLst>
                <a:tab pos="354013" algn="l"/>
                <a:tab pos="806450" algn="l"/>
              </a:tabLst>
            </a:pPr>
            <a:r>
              <a:rPr lang="pt-BR" dirty="0">
                <a:solidFill>
                  <a:schemeClr val="bg1"/>
                </a:solidFill>
              </a:rPr>
              <a:t>Consumíveis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Justificação de orçamento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Referências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Plano 25 páginas máximo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13238" y="44246"/>
            <a:ext cx="7039897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FF00"/>
                </a:solidFill>
              </a:rPr>
              <a:t>Plano de negócios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Sumário executivo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Missão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Descrição do produto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Análise de mercado </a:t>
            </a:r>
          </a:p>
          <a:p>
            <a:r>
              <a:rPr lang="pt-BR" dirty="0">
                <a:solidFill>
                  <a:schemeClr val="bg1"/>
                </a:solidFill>
              </a:rPr>
              <a:t>Dimensão da oportunidade</a:t>
            </a:r>
          </a:p>
          <a:p>
            <a:r>
              <a:rPr lang="pt-BR" dirty="0">
                <a:solidFill>
                  <a:schemeClr val="bg1"/>
                </a:solidFill>
              </a:rPr>
              <a:t>Clientes ( 1º cliente)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Marketing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  <a:p>
            <a:r>
              <a:rPr lang="pt-BR" dirty="0">
                <a:solidFill>
                  <a:schemeClr val="bg1"/>
                </a:solidFill>
              </a:rPr>
              <a:t>Pontos fortes, Pontos Fracos, oportunidades e ameaças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Concorrência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Equipa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 err="1">
                <a:solidFill>
                  <a:schemeClr val="bg1"/>
                </a:solidFill>
              </a:rPr>
              <a:t>Roadmap</a:t>
            </a:r>
            <a:r>
              <a:rPr lang="pt-BR" dirty="0">
                <a:solidFill>
                  <a:schemeClr val="bg1"/>
                </a:solidFill>
              </a:rPr>
              <a:t> 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Propriedade intelectual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Analise financeira - Investimento</a:t>
            </a:r>
            <a:r>
              <a:rPr lang="pt-BR" dirty="0">
                <a:solidFill>
                  <a:schemeClr val="bg1"/>
                </a:solidFill>
              </a:rPr>
              <a:t>/</a:t>
            </a:r>
            <a:r>
              <a:rPr lang="pt-BR" b="1" dirty="0">
                <a:solidFill>
                  <a:schemeClr val="bg1"/>
                </a:solidFill>
              </a:rPr>
              <a:t>Retorno de investimento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788569" y="122902"/>
            <a:ext cx="3012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solidFill>
                  <a:srgbClr val="FFFF00"/>
                </a:solidFill>
              </a:rPr>
              <a:t>Elevator</a:t>
            </a:r>
            <a:r>
              <a:rPr lang="pt-BR" sz="2400" b="1" dirty="0">
                <a:solidFill>
                  <a:srgbClr val="FFFF00"/>
                </a:solidFill>
              </a:rPr>
              <a:t> </a:t>
            </a:r>
            <a:r>
              <a:rPr lang="pt-BR" sz="2400" b="1" dirty="0" err="1">
                <a:solidFill>
                  <a:srgbClr val="FFFF00"/>
                </a:solidFill>
              </a:rPr>
              <a:t>Pitch</a:t>
            </a:r>
            <a:r>
              <a:rPr lang="pt-BR" sz="2400" b="1" dirty="0">
                <a:solidFill>
                  <a:srgbClr val="FFFF00"/>
                </a:solidFill>
              </a:rPr>
              <a:t>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b="1" dirty="0">
                <a:solidFill>
                  <a:schemeClr val="bg1"/>
                </a:solidFill>
              </a:rPr>
              <a:t>(vídeo) – 2 minutos </a:t>
            </a:r>
          </a:p>
        </p:txBody>
      </p:sp>
    </p:spTree>
    <p:extLst>
      <p:ext uri="{BB962C8B-B14F-4D97-AF65-F5344CB8AC3E}">
        <p14:creationId xmlns:p14="http://schemas.microsoft.com/office/powerpoint/2010/main" val="378259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78426" y="648929"/>
            <a:ext cx="80427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FF00"/>
                </a:solidFill>
              </a:rPr>
              <a:t>Avaliação</a:t>
            </a:r>
          </a:p>
          <a:p>
            <a:endParaRPr lang="pt-BR" sz="2800" b="1" dirty="0">
              <a:solidFill>
                <a:srgbClr val="FFFF00"/>
              </a:solidFill>
            </a:endParaRPr>
          </a:p>
          <a:p>
            <a:r>
              <a:rPr lang="pt-BR" sz="2800" b="1" dirty="0">
                <a:solidFill>
                  <a:schemeClr val="bg1"/>
                </a:solidFill>
              </a:rPr>
              <a:t>A somar na média se o Projeto cientifico + Plano de negócios +  </a:t>
            </a:r>
            <a:r>
              <a:rPr lang="pt-BR" sz="2800" b="1" dirty="0" err="1">
                <a:solidFill>
                  <a:schemeClr val="bg1"/>
                </a:solidFill>
              </a:rPr>
              <a:t>elevator</a:t>
            </a:r>
            <a:r>
              <a:rPr lang="pt-BR" sz="2800" b="1" dirty="0">
                <a:solidFill>
                  <a:schemeClr val="bg1"/>
                </a:solidFill>
              </a:rPr>
              <a:t> </a:t>
            </a:r>
            <a:r>
              <a:rPr lang="pt-BR" sz="2800" b="1" dirty="0" err="1">
                <a:solidFill>
                  <a:schemeClr val="bg1"/>
                </a:solidFill>
              </a:rPr>
              <a:t>Pitch</a:t>
            </a:r>
            <a:r>
              <a:rPr lang="pt-BR" sz="2800" b="1" dirty="0">
                <a:solidFill>
                  <a:schemeClr val="bg1"/>
                </a:solidFill>
              </a:rPr>
              <a:t>:</a:t>
            </a:r>
            <a:endParaRPr lang="pt-BR" sz="2800" b="1" dirty="0">
              <a:solidFill>
                <a:srgbClr val="FFFF00"/>
              </a:solidFill>
            </a:endParaRPr>
          </a:p>
          <a:p>
            <a:endParaRPr lang="pt-BR" sz="2800" b="1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FF00"/>
                </a:solidFill>
              </a:rPr>
              <a:t>2,5 &gt; ou = 9,5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FF00"/>
                </a:solidFill>
              </a:rPr>
              <a:t>2,0 &gt; ou = 9,0.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FF00"/>
                </a:solidFill>
              </a:rPr>
              <a:t>1,5 &gt; ou = 8,5.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FF00"/>
                </a:solidFill>
              </a:rPr>
              <a:t>1 &gt; ou = 8,0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35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42452" y="196643"/>
            <a:ext cx="1129726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FF00"/>
                </a:solidFill>
              </a:rPr>
              <a:t>Referencias </a:t>
            </a:r>
          </a:p>
          <a:p>
            <a:endParaRPr lang="pt-BR" sz="2800" b="1" dirty="0">
              <a:solidFill>
                <a:srgbClr val="FFFF00"/>
              </a:solidFill>
            </a:endParaRPr>
          </a:p>
          <a:p>
            <a:r>
              <a:rPr lang="pt-BR" sz="2800" b="1" dirty="0">
                <a:solidFill>
                  <a:schemeClr val="bg1"/>
                </a:solidFill>
              </a:rPr>
              <a:t>Business </a:t>
            </a:r>
            <a:r>
              <a:rPr lang="pt-BR" sz="2800" b="1" dirty="0" err="1">
                <a:solidFill>
                  <a:schemeClr val="bg1"/>
                </a:solidFill>
              </a:rPr>
              <a:t>Plan</a:t>
            </a:r>
            <a:endParaRPr lang="pt-BR" sz="2800" b="1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FF00"/>
                </a:solidFill>
                <a:hlinkClick r:id="rId2"/>
              </a:rPr>
              <a:t>http://www.forbes.com/sites/patrickhull/2013/02/21/10-essential-business-plan-components/#7014699a14d3</a:t>
            </a:r>
            <a:endParaRPr lang="pt-BR" sz="2800" b="1" dirty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FF00"/>
                </a:solidFill>
                <a:hlinkClick r:id="rId3"/>
              </a:rPr>
              <a:t>http://www.bplans.com/sample_business_plans.php</a:t>
            </a:r>
            <a:endParaRPr lang="pt-BR" sz="2800" b="1" dirty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FF00"/>
                </a:solidFill>
                <a:hlinkClick r:id="rId4"/>
              </a:rPr>
              <a:t>http://www.josedornelas.com.br/plano-de-negocios/</a:t>
            </a:r>
            <a:endParaRPr lang="pt-BR" sz="2800" b="1" dirty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FF00"/>
                </a:solidFill>
                <a:hlinkClick r:id="rId5"/>
              </a:rPr>
              <a:t>https://www.entrepreneur.com/article/247574</a:t>
            </a:r>
            <a:endParaRPr lang="pt-BR" sz="2800" b="1" dirty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BR" sz="2800" b="1" dirty="0">
              <a:solidFill>
                <a:srgbClr val="FFFF00"/>
              </a:solidFill>
            </a:endParaRPr>
          </a:p>
          <a:p>
            <a:endParaRPr lang="pt-BR" sz="2800" b="1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b="1" dirty="0" err="1">
                <a:solidFill>
                  <a:srgbClr val="FFFF00"/>
                </a:solidFill>
              </a:rPr>
              <a:t>Videos</a:t>
            </a:r>
            <a:r>
              <a:rPr lang="pt-BR" sz="2800" b="1" dirty="0">
                <a:solidFill>
                  <a:srgbClr val="FFFF00"/>
                </a:solidFill>
              </a:rPr>
              <a:t> Business </a:t>
            </a:r>
            <a:r>
              <a:rPr lang="pt-BR" sz="2800" b="1" dirty="0" err="1">
                <a:solidFill>
                  <a:srgbClr val="FFFF00"/>
                </a:solidFill>
              </a:rPr>
              <a:t>Plan</a:t>
            </a:r>
            <a:r>
              <a:rPr lang="pt-BR" sz="2800" b="1" dirty="0">
                <a:solidFill>
                  <a:srgbClr val="FFFF00"/>
                </a:solidFill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FF00"/>
                </a:solidFill>
                <a:hlinkClick r:id="rId6"/>
              </a:rPr>
              <a:t>https://www.youtube.com/watch?v=6sAcmyM3C_M</a:t>
            </a:r>
            <a:endParaRPr lang="pt-BR" sz="2800" b="1" dirty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FF00"/>
                </a:solidFill>
              </a:rPr>
              <a:t> </a:t>
            </a:r>
            <a:r>
              <a:rPr lang="pt-BR" sz="2800" b="1" dirty="0">
                <a:solidFill>
                  <a:srgbClr val="FFFF00"/>
                </a:solidFill>
                <a:hlinkClick r:id="rId7"/>
              </a:rPr>
              <a:t>https://www.youtube.com/watch?v=x0y3VgjhGw0</a:t>
            </a:r>
            <a:endParaRPr lang="pt-BR" sz="2800" b="1" dirty="0">
              <a:solidFill>
                <a:srgbClr val="FFFF0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800" b="1" dirty="0">
                <a:solidFill>
                  <a:srgbClr val="FFFF00"/>
                </a:solidFill>
                <a:hlinkClick r:id="rId8"/>
              </a:rPr>
              <a:t>https://www.youtube.com/watch?v=hludN2e33TY</a:t>
            </a:r>
            <a:endParaRPr lang="pt-BR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36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235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Vidinha</dc:creator>
  <cp:lastModifiedBy>Pedro Vidinha</cp:lastModifiedBy>
  <cp:revision>14</cp:revision>
  <dcterms:created xsi:type="dcterms:W3CDTF">2016-08-02T21:09:15Z</dcterms:created>
  <dcterms:modified xsi:type="dcterms:W3CDTF">2016-08-02T23:51:41Z</dcterms:modified>
</cp:coreProperties>
</file>