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79" r:id="rId3"/>
    <p:sldId id="478" r:id="rId4"/>
    <p:sldId id="477" r:id="rId5"/>
    <p:sldId id="476" r:id="rId6"/>
    <p:sldId id="485" r:id="rId7"/>
    <p:sldId id="475" r:id="rId8"/>
    <p:sldId id="480" r:id="rId9"/>
    <p:sldId id="466" r:id="rId10"/>
    <p:sldId id="497" r:id="rId11"/>
    <p:sldId id="467" r:id="rId12"/>
    <p:sldId id="481" r:id="rId13"/>
    <p:sldId id="468" r:id="rId14"/>
    <p:sldId id="470" r:id="rId15"/>
    <p:sldId id="471" r:id="rId16"/>
    <p:sldId id="482" r:id="rId17"/>
    <p:sldId id="483" r:id="rId18"/>
    <p:sldId id="488" r:id="rId19"/>
    <p:sldId id="489" r:id="rId20"/>
    <p:sldId id="496" r:id="rId21"/>
    <p:sldId id="498" r:id="rId22"/>
    <p:sldId id="499" r:id="rId23"/>
    <p:sldId id="500" r:id="rId24"/>
    <p:sldId id="501" r:id="rId25"/>
    <p:sldId id="502" r:id="rId26"/>
    <p:sldId id="503" r:id="rId27"/>
    <p:sldId id="504" r:id="rId28"/>
    <p:sldId id="505" r:id="rId29"/>
    <p:sldId id="506" r:id="rId30"/>
    <p:sldId id="507" r:id="rId31"/>
    <p:sldId id="508" r:id="rId32"/>
    <p:sldId id="509" r:id="rId33"/>
    <p:sldId id="510" r:id="rId34"/>
    <p:sldId id="511" r:id="rId35"/>
    <p:sldId id="513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A629-87AC-4568-8EB1-9EF228064929}" type="datetimeFigureOut">
              <a:rPr lang="pt-BR" smtClean="0"/>
              <a:pPr/>
              <a:t>09/03/2014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B97C-F8B7-4CD5-A4B1-46E63ED9D2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53975" y="620688"/>
            <a:ext cx="6223050" cy="5628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t-BR" sz="21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</a:pPr>
            <a:endParaRPr lang="pt-BR" sz="1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Humana</a:t>
            </a:r>
          </a:p>
          <a:p>
            <a:pPr algn="ctr"/>
            <a:r>
              <a:rPr lang="pt-BR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Introdução - </a:t>
            </a:r>
          </a:p>
          <a:p>
            <a:pPr algn="ctr">
              <a:buFontTx/>
              <a:buChar char="-"/>
            </a:pP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	</a:t>
            </a:r>
            <a:endParaRPr lang="pt-B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17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BR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Silvia M G Molina  e  Manuel </a:t>
            </a:r>
            <a:r>
              <a:rPr lang="pt-BR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Cesario</a:t>
            </a:r>
            <a:endParaRPr lang="pt-BR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1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Professor Associado	 Pesquisador Visitante</a:t>
            </a:r>
            <a:endParaRPr lang="pt-BR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pt-BR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  <a:defRPr/>
            </a:pPr>
            <a:r>
              <a:rPr lang="pt-B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Lab. </a:t>
            </a:r>
            <a:r>
              <a:rPr lang="pt-BR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Ecogenética</a:t>
            </a:r>
            <a:r>
              <a:rPr lang="pt-B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Resíduos Agroindustriais e Ecologia Humana</a:t>
            </a:r>
            <a:br>
              <a:rPr lang="pt-B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Departamento de Genética - ESALQ-USP</a:t>
            </a:r>
            <a:br>
              <a:rPr lang="pt-B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pt-B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92696"/>
            <a:ext cx="7416824" cy="2952328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57338"/>
            <a:ext cx="1027113" cy="13684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www.esalq.usp.br/images2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2275" y="1557338"/>
            <a:ext cx="922338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1196752"/>
            <a:ext cx="8640960" cy="4057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Evolução: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MUDANÇA nas frequências de traços morfológicos, bioquímicos, comportamentais numa população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Não há um caráter valorativo neste conceito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 geral, mas não necessariamente, é acompanhada de um aumento da complexidade</a:t>
            </a: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332656"/>
            <a:ext cx="9036496" cy="5751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cientistas naturais, ecólogos estão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interessados em três grandes questões: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  <a:spcAft>
                <a:spcPts val="300"/>
              </a:spcAft>
              <a:buAutoNum type="arabicPeriod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ambiente afeta o organismo?</a:t>
            </a:r>
          </a:p>
          <a:p>
            <a:pPr marL="514350" indent="-514350" algn="ctr">
              <a:lnSpc>
                <a:spcPct val="114000"/>
              </a:lnSpc>
              <a:spcAft>
                <a:spcPts val="300"/>
              </a:spcAft>
              <a:buAutoNum type="arabicPeriod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organismo afeta o ambiente?</a:t>
            </a:r>
          </a:p>
          <a:p>
            <a:pPr marL="514350" indent="-514350" algn="ctr">
              <a:lnSpc>
                <a:spcPct val="114000"/>
              </a:lnSpc>
              <a:spcAft>
                <a:spcPts val="300"/>
              </a:spcAft>
              <a:buAutoNum type="arabicPeriod"/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um organismo afeta os outros organismos nos ambientes nos quais ele vive?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Respostas da Ecologia: física (energia) e evolução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444044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0" y="198747"/>
            <a:ext cx="8784976" cy="6139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1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cientistas naturais, ecólogos estão</a:t>
            </a:r>
          </a:p>
          <a:p>
            <a:pPr algn="ctr">
              <a:lnSpc>
                <a:spcPct val="114000"/>
              </a:lnSpc>
            </a:pPr>
            <a:r>
              <a:rPr lang="pt-BR" sz="1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interessados em três grandes questões:</a:t>
            </a:r>
          </a:p>
          <a:p>
            <a:pPr algn="ctr">
              <a:lnSpc>
                <a:spcPct val="114000"/>
              </a:lnSpc>
            </a:pPr>
            <a:endParaRPr lang="pt-BR" sz="1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  <a:buAutoNum type="arabicPeriod"/>
            </a:pPr>
            <a:r>
              <a:rPr lang="pt-BR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ambiente afeta o organismo?</a:t>
            </a:r>
          </a:p>
          <a:p>
            <a:pPr marL="514350" indent="-514350" algn="ctr">
              <a:lnSpc>
                <a:spcPct val="114000"/>
              </a:lnSpc>
              <a:buAutoNum type="arabicPeriod"/>
            </a:pPr>
            <a:r>
              <a:rPr lang="pt-BR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 organismo afeta o ambiente?</a:t>
            </a:r>
          </a:p>
          <a:p>
            <a:pPr marL="514350" indent="-514350" algn="ctr">
              <a:lnSpc>
                <a:spcPct val="114000"/>
              </a:lnSpc>
              <a:buAutoNum type="arabicPeriod"/>
            </a:pPr>
            <a:r>
              <a:rPr lang="pt-BR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um organismo afeta os outros organismos nos ambientes nos quais ele vive?</a:t>
            </a:r>
          </a:p>
          <a:p>
            <a:pPr algn="ctr">
              <a:lnSpc>
                <a:spcPct val="114000"/>
              </a:lnSpc>
            </a:pPr>
            <a:endParaRPr lang="pt-BR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Respostas da Ecologia: física (energia) e evolução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---------------------------------------------------------------------------------------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Para responder a essas questões a  ECOLOGIA HUMANA integra aspectos das disciplinas de antropologia, biologia, geografia, demografia, economia e outras disciplinas em busca de compreender as relações entre as pessoas e seus ambientes em termos daquelas três grandes questões acima apresentadas.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444044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198747"/>
            <a:ext cx="9036496" cy="6804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Nesse contexto, tanto a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dimensão temporal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como os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efeitos de mudanças históricas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e </a:t>
            </a:r>
            <a:r>
              <a:rPr lang="pt-BR" sz="2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influências externas</a:t>
            </a: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são foco de estudo.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Questão tradicional: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os comportamentos adotados habilitam uma população a se manter </a:t>
            </a: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em um </a:t>
            </a: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ambiente específico?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spcAft>
                <a:spcPts val="500"/>
              </a:spcAft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QUESTÕES ATUAIS: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  <a:buAutoNum type="arabicPeriod"/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Quais são os problemas enfrentados pela população local?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  <a:buAutoNum type="arabicPeriod"/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os atores individuais lidam com eles?</a:t>
            </a:r>
          </a:p>
          <a:p>
            <a:pPr marL="457200" indent="-457200" algn="ctr">
              <a:lnSpc>
                <a:spcPct val="114000"/>
              </a:lnSpc>
              <a:spcAft>
                <a:spcPts val="500"/>
              </a:spcAft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(nem todos os membros de um grupo necessariamente partilham dos mesmos problemas na mesma intensidade)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444044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5758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Hábitat: área de vida</a:t>
            </a: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Nicho: o que faz para manter a vida </a:t>
            </a: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[o que come, quem dele se alimenta, como se defende, como se reproduz e cuida dos jovens]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Humanos ocupam um nicho excepcionalmente grande, culturalmente construído</a:t>
            </a:r>
          </a:p>
          <a:p>
            <a:pPr marL="514350" indent="-514350" algn="ctr">
              <a:lnSpc>
                <a:spcPct val="114000"/>
              </a:lnSpc>
            </a:pPr>
            <a:r>
              <a:rPr lang="pt-BR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Consequentemente vivem em uma gama excepcionalmente grande de </a:t>
            </a:r>
            <a:r>
              <a:rPr lang="pt-BR" sz="2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hábitats</a:t>
            </a:r>
            <a:endParaRPr lang="pt-BR" sz="2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 nichos humanos podem ser rapidamente transformados, modificando desse modo, amplamente, relações </a:t>
            </a:r>
            <a:r>
              <a:rPr lang="pt-BR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inter-específicas</a:t>
            </a:r>
            <a:endParaRPr lang="pt-BR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372036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4583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Um outro aspecto continuamente relevante em estudos de Ecologia Humana é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Como os humanos percebem a si mesmos, às outras pessoas e ao seu ambiente.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Nós somos radicalmente afetados pelas nossas interpretações simbólicas e representações de nós mesmos e daqueles </a:t>
            </a: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em torno </a:t>
            </a: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 nós.</a:t>
            </a: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372036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5600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Tema de estudos contemporâneos de EH: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- Como fazemos uso de ENERGIA </a:t>
            </a: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  <a:sym typeface="Wingdings" pitchFamily="2" charset="2"/>
              </a:rPr>
              <a:t> </a:t>
            </a: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TECNOLOGIA – aspecto estruturante da relação da sociedade com o ambiente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buFontTx/>
              <a:buChar char="-"/>
            </a:pPr>
            <a:r>
              <a:rPr lang="pt-BR" sz="3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PERCEPÇÃO - somos radicalmente afetados pelas nossas interpretações simbólicas e representações de nós mesmos e daqueles entorno a nós.</a:t>
            </a:r>
          </a:p>
          <a:p>
            <a:pPr algn="ctr">
              <a:lnSpc>
                <a:spcPct val="114000"/>
              </a:lnSpc>
              <a:buFontTx/>
              <a:buChar char="-"/>
            </a:pPr>
            <a:endParaRPr lang="pt-BR" sz="3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buFontTx/>
              <a:buChar char="-"/>
            </a:pP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Trocas </a:t>
            </a:r>
            <a:r>
              <a:rPr lang="pt-BR" sz="30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intra-específicas</a:t>
            </a:r>
            <a:r>
              <a:rPr lang="pt-BR" sz="3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bens, serviços e informações</a:t>
            </a:r>
            <a:endParaRPr lang="pt-BR" sz="22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87099" y="6372036"/>
            <a:ext cx="232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>(BATES; TUCKER, 2010)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619931"/>
            <a:ext cx="9036496" cy="567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Temas em Estudo no Laboratório de </a:t>
            </a:r>
            <a:r>
              <a:rPr lang="pt-BR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Ecogenética</a:t>
            </a:r>
            <a:r>
              <a:rPr lang="pt-BR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de Resíduos Agroindustriais e Ecologia Humana:</a:t>
            </a:r>
          </a:p>
          <a:p>
            <a:pPr marL="514350" indent="-514350"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514350" indent="-514350" algn="ctr">
              <a:lnSpc>
                <a:spcPct val="114000"/>
              </a:lnSpc>
            </a:pPr>
            <a:r>
              <a:rPr lang="pt-BR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pt-BR" sz="3000" dirty="0" smtClean="0">
                <a:solidFill>
                  <a:srgbClr val="FFFF00"/>
                </a:solidFill>
              </a:rPr>
              <a:t>territorialidade; conhecimentos locais relativos ao uso de recursos naturais; adaptabilidade humana</a:t>
            </a: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  <a:buFontTx/>
              <a:buChar char="-"/>
            </a:pPr>
            <a:endParaRPr lang="pt-BR" sz="3200" i="1" dirty="0" smtClean="0"/>
          </a:p>
          <a:p>
            <a:pPr algn="ctr">
              <a:lnSpc>
                <a:spcPct val="114000"/>
              </a:lnSpc>
            </a:pPr>
            <a:r>
              <a:rPr lang="pt-BR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 a vinda do prof. </a:t>
            </a:r>
            <a:r>
              <a:rPr lang="pt-BR" sz="2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Cesario</a:t>
            </a:r>
            <a:r>
              <a:rPr lang="pt-BR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estamos incorporando </a:t>
            </a:r>
          </a:p>
          <a:p>
            <a:pPr algn="ctr">
              <a:lnSpc>
                <a:spcPct val="114000"/>
              </a:lnSpc>
            </a:pPr>
            <a:r>
              <a:rPr lang="pt-BR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 atuais e relevantes temas de:</a:t>
            </a:r>
          </a:p>
          <a:p>
            <a:pPr algn="ctr">
              <a:lnSpc>
                <a:spcPct val="114000"/>
              </a:lnSpc>
            </a:pPr>
            <a:r>
              <a:rPr lang="pt-BR" sz="3000" i="1" dirty="0" smtClean="0">
                <a:solidFill>
                  <a:schemeClr val="bg1"/>
                </a:solidFill>
              </a:rPr>
              <a:t>. </a:t>
            </a:r>
            <a:r>
              <a:rPr lang="pt-BR" sz="3000" b="1" i="1" dirty="0" smtClean="0">
                <a:solidFill>
                  <a:schemeClr val="bg1"/>
                </a:solidFill>
              </a:rPr>
              <a:t>Adaptação às Mudanças Ambientais Globais </a:t>
            </a:r>
          </a:p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chemeClr val="bg1"/>
                </a:solidFill>
              </a:rPr>
              <a:t>(Uso da Terra e Clima) </a:t>
            </a:r>
          </a:p>
          <a:p>
            <a:pPr algn="ctr">
              <a:lnSpc>
                <a:spcPct val="114000"/>
              </a:lnSpc>
            </a:pPr>
            <a:r>
              <a:rPr lang="pt-BR" sz="3000" b="1" i="1" dirty="0" smtClean="0">
                <a:solidFill>
                  <a:schemeClr val="bg1"/>
                </a:solidFill>
              </a:rPr>
              <a:t>. Serviços Ambientais de Regulação de Doenças</a:t>
            </a:r>
            <a:endParaRPr lang="pt-BR" sz="30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774" y="404813"/>
            <a:ext cx="7848674" cy="6119812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pt-BR" sz="4400" dirty="0" smtClean="0"/>
              <a:t> 	  </a:t>
            </a:r>
          </a:p>
          <a:p>
            <a:pPr algn="l" eaLnBrk="1" hangingPunct="1"/>
            <a:r>
              <a:rPr lang="pt-BR" dirty="0" smtClean="0">
                <a:solidFill>
                  <a:srgbClr val="FFC000"/>
                </a:solidFill>
              </a:rPr>
              <a:t>Ecologia Humana </a:t>
            </a:r>
            <a:r>
              <a:rPr lang="pt-BR" b="1" dirty="0" smtClean="0">
                <a:solidFill>
                  <a:srgbClr val="FFC000"/>
                </a:solidFill>
              </a:rPr>
              <a:t>dentro</a:t>
            </a:r>
            <a:r>
              <a:rPr lang="pt-BR" dirty="0" smtClean="0">
                <a:solidFill>
                  <a:srgbClr val="FFC000"/>
                </a:solidFill>
              </a:rPr>
              <a:t> da Ecologia:</a:t>
            </a:r>
          </a:p>
          <a:p>
            <a:pPr algn="l" eaLnBrk="1" hangingPunct="1"/>
            <a:endParaRPr lang="pt-BR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dirty="0" smtClean="0">
                <a:solidFill>
                  <a:srgbClr val="FFFF00"/>
                </a:solidFill>
              </a:rPr>
              <a:t>Relação da humanidade com os recursos</a:t>
            </a:r>
          </a:p>
          <a:p>
            <a:pPr algn="l" eaLnBrk="1" hangingPunct="1"/>
            <a:endParaRPr lang="pt-BR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dirty="0" smtClean="0">
                <a:solidFill>
                  <a:schemeClr val="bg1"/>
                </a:solidFill>
              </a:rPr>
              <a:t>Aspectos:</a:t>
            </a:r>
          </a:p>
          <a:p>
            <a:pPr algn="l" eaLnBrk="1" hangingPunct="1"/>
            <a:r>
              <a:rPr lang="pt-BR" dirty="0" smtClean="0">
                <a:solidFill>
                  <a:schemeClr val="bg1"/>
                </a:solidFill>
              </a:rPr>
              <a:t>Cognitivos</a:t>
            </a:r>
          </a:p>
          <a:p>
            <a:pPr algn="l" eaLnBrk="1" hangingPunct="1"/>
            <a:r>
              <a:rPr lang="pt-BR" dirty="0" smtClean="0">
                <a:solidFill>
                  <a:schemeClr val="bg1"/>
                </a:solidFill>
              </a:rPr>
              <a:t>Comportamentais</a:t>
            </a:r>
          </a:p>
          <a:p>
            <a:pPr algn="l" eaLnBrk="1" hangingPunct="1"/>
            <a:r>
              <a:rPr lang="pt-BR" dirty="0" smtClean="0">
                <a:solidFill>
                  <a:schemeClr val="bg1"/>
                </a:solidFill>
              </a:rPr>
              <a:t>De conservação  </a:t>
            </a:r>
          </a:p>
          <a:p>
            <a:pPr algn="l" eaLnBrk="1" hangingPunct="1"/>
            <a:endParaRPr lang="pt-BR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4400" dirty="0" smtClean="0"/>
              <a:t>		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0" y="0"/>
          <a:ext cx="841375" cy="184150"/>
        </p:xfrm>
        <a:graphic>
          <a:graphicData uri="http://schemas.openxmlformats.org/drawingml/2006/table">
            <a:tbl>
              <a:tblPr/>
              <a:tblGrid>
                <a:gridCol w="84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551668" y="6381328"/>
            <a:ext cx="1556836" cy="355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60350"/>
            <a:ext cx="8424863" cy="6119813"/>
          </a:xfrm>
        </p:spPr>
        <p:txBody>
          <a:bodyPr/>
          <a:lstStyle/>
          <a:p>
            <a:pPr marL="609600" indent="-609600" algn="l" eaLnBrk="1" hangingPunct="1"/>
            <a:r>
              <a:rPr lang="pt-BR" sz="4400" dirty="0" smtClean="0"/>
              <a:t> 	  </a:t>
            </a:r>
          </a:p>
          <a:p>
            <a:pPr marL="609600" indent="-609600" algn="l" eaLnBrk="1" hangingPunct="1"/>
            <a:r>
              <a:rPr lang="pt-BR" sz="2700" dirty="0" smtClean="0">
                <a:solidFill>
                  <a:srgbClr val="FFC000"/>
                </a:solidFill>
              </a:rPr>
              <a:t>Áreas de pesquisa relativamente mais bem definidas:</a:t>
            </a:r>
          </a:p>
          <a:p>
            <a:pPr marL="609600" indent="-609600" algn="l" eaLnBrk="1" hangingPunct="1"/>
            <a:endParaRPr lang="pt-BR" sz="3000" dirty="0" smtClean="0">
              <a:solidFill>
                <a:srgbClr val="800000"/>
              </a:solidFill>
            </a:endParaRP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1. </a:t>
            </a:r>
            <a:r>
              <a:rPr lang="pt-BR" sz="3000" dirty="0" err="1" smtClean="0">
                <a:solidFill>
                  <a:srgbClr val="FFFF00"/>
                </a:solidFill>
              </a:rPr>
              <a:t>Etnobiologia</a:t>
            </a:r>
            <a:endParaRPr lang="pt-BR" sz="3000" dirty="0" smtClean="0">
              <a:solidFill>
                <a:srgbClr val="FFFF00"/>
              </a:solidFill>
            </a:endParaRP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2. Sociobiologia e Coevolução Genes-Cultura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3. Psicologia Evolutiva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4. Economia Ecológica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5. Manejo e conservação</a:t>
            </a:r>
          </a:p>
          <a:p>
            <a:pPr marL="609600" indent="-609600" algn="l" eaLnBrk="1" hangingPunct="1"/>
            <a:r>
              <a:rPr lang="pt-BR" sz="3000" dirty="0" smtClean="0">
                <a:solidFill>
                  <a:srgbClr val="FFFF00"/>
                </a:solidFill>
              </a:rPr>
              <a:t>	(Gestão e Conservação)</a:t>
            </a:r>
          </a:p>
          <a:p>
            <a:pPr marL="609600" indent="-609600" algn="l" eaLnBrk="1" hangingPunct="1"/>
            <a:r>
              <a:rPr lang="pt-BR" sz="4400" dirty="0" smtClean="0">
                <a:solidFill>
                  <a:srgbClr val="800000"/>
                </a:solidFill>
              </a:rPr>
              <a:t>		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1444" name="Group 4"/>
          <p:cNvGraphicFramePr>
            <a:graphicFrameLocks noGrp="1"/>
          </p:cNvGraphicFramePr>
          <p:nvPr/>
        </p:nvGraphicFramePr>
        <p:xfrm>
          <a:off x="0" y="0"/>
          <a:ext cx="841375" cy="184150"/>
        </p:xfrm>
        <a:graphic>
          <a:graphicData uri="http://schemas.openxmlformats.org/drawingml/2006/table">
            <a:tbl>
              <a:tblPr/>
              <a:tblGrid>
                <a:gridCol w="84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551668" y="6381328"/>
            <a:ext cx="1556836" cy="355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260648"/>
            <a:ext cx="8784976" cy="528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pt-BR" sz="3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34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 :</a:t>
            </a: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Relações entre seres humanos e ambiente</a:t>
            </a: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r>
              <a:rPr lang="pt-BR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05531"/>
            <a:ext cx="8424738" cy="6119813"/>
          </a:xfrm>
        </p:spPr>
        <p:txBody>
          <a:bodyPr/>
          <a:lstStyle/>
          <a:p>
            <a:pPr marL="609600" indent="-609600" algn="l">
              <a:spcAft>
                <a:spcPts val="600"/>
              </a:spcAft>
            </a:pPr>
            <a:r>
              <a:rPr lang="pt-BR" sz="3000" b="1" i="1" dirty="0" smtClean="0">
                <a:solidFill>
                  <a:srgbClr val="FFC000"/>
                </a:solidFill>
              </a:rPr>
              <a:t>Ecologia Humana – referenciais teóricos: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-Ecologia de Sistemas </a:t>
            </a:r>
            <a:r>
              <a:rPr lang="pt-BR" sz="2200" dirty="0" smtClean="0">
                <a:solidFill>
                  <a:srgbClr val="FFFF00"/>
                </a:solidFill>
              </a:rPr>
              <a:t>(</a:t>
            </a:r>
            <a:r>
              <a:rPr lang="pt-BR" sz="2200" dirty="0" err="1" smtClean="0">
                <a:solidFill>
                  <a:srgbClr val="FFFF00"/>
                </a:solidFill>
              </a:rPr>
              <a:t>Odum</a:t>
            </a:r>
            <a:r>
              <a:rPr lang="pt-BR" sz="22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Ecologia Evolutiva/Ecologia de Populações </a:t>
            </a:r>
            <a:r>
              <a:rPr lang="pt-BR" sz="2000" dirty="0" smtClean="0">
                <a:solidFill>
                  <a:srgbClr val="FFFF00"/>
                </a:solidFill>
              </a:rPr>
              <a:t>(genética; </a:t>
            </a:r>
            <a:r>
              <a:rPr lang="pt-BR" sz="2000" dirty="0" err="1" smtClean="0">
                <a:solidFill>
                  <a:srgbClr val="FFFF00"/>
                </a:solidFill>
              </a:rPr>
              <a:t>Pianka</a:t>
            </a:r>
            <a:r>
              <a:rPr lang="pt-BR" sz="20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Ecologia Cultural/Antropologia Ecológica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200" dirty="0" smtClean="0">
                <a:solidFill>
                  <a:srgbClr val="FFFF00"/>
                </a:solidFill>
              </a:rPr>
              <a:t>(Steward/White) (R. </a:t>
            </a:r>
            <a:r>
              <a:rPr lang="pt-BR" sz="2200" dirty="0" err="1" smtClean="0">
                <a:solidFill>
                  <a:srgbClr val="FFFF00"/>
                </a:solidFill>
              </a:rPr>
              <a:t>Viertler</a:t>
            </a:r>
            <a:r>
              <a:rPr lang="pt-BR" sz="2200" dirty="0" smtClean="0">
                <a:solidFill>
                  <a:srgbClr val="FFFF00"/>
                </a:solidFill>
              </a:rPr>
              <a:t>/Valter Neves)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</a:t>
            </a:r>
            <a:r>
              <a:rPr lang="pt-BR" sz="2800" dirty="0" err="1" smtClean="0">
                <a:solidFill>
                  <a:srgbClr val="FFFF00"/>
                </a:solidFill>
              </a:rPr>
              <a:t>Etnobiologia</a:t>
            </a:r>
            <a:r>
              <a:rPr lang="pt-BR" sz="2800" dirty="0" smtClean="0">
                <a:solidFill>
                  <a:srgbClr val="FFFF00"/>
                </a:solidFill>
              </a:rPr>
              <a:t> </a:t>
            </a:r>
            <a:r>
              <a:rPr lang="pt-BR" sz="2200" dirty="0" smtClean="0">
                <a:solidFill>
                  <a:srgbClr val="FFFF00"/>
                </a:solidFill>
              </a:rPr>
              <a:t>(</a:t>
            </a:r>
            <a:r>
              <a:rPr lang="pt-BR" sz="2200" dirty="0" err="1" smtClean="0">
                <a:solidFill>
                  <a:srgbClr val="FFFF00"/>
                </a:solidFill>
              </a:rPr>
              <a:t>Posey</a:t>
            </a:r>
            <a:r>
              <a:rPr lang="pt-BR" sz="22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Modelos de Subsistência </a:t>
            </a:r>
            <a:r>
              <a:rPr lang="pt-BR" sz="2200" dirty="0" smtClean="0">
                <a:solidFill>
                  <a:srgbClr val="FFFF00"/>
                </a:solidFill>
              </a:rPr>
              <a:t>(</a:t>
            </a:r>
            <a:r>
              <a:rPr lang="pt-BR" sz="2200" dirty="0" err="1" smtClean="0">
                <a:solidFill>
                  <a:srgbClr val="FFFF00"/>
                </a:solidFill>
              </a:rPr>
              <a:t>Lenski</a:t>
            </a:r>
            <a:r>
              <a:rPr lang="pt-BR" sz="2200" dirty="0" smtClean="0">
                <a:solidFill>
                  <a:srgbClr val="FFFF00"/>
                </a:solidFill>
              </a:rPr>
              <a:t>/</a:t>
            </a:r>
            <a:r>
              <a:rPr lang="pt-BR" sz="2200" dirty="0" err="1" smtClean="0">
                <a:solidFill>
                  <a:srgbClr val="FFFF00"/>
                </a:solidFill>
              </a:rPr>
              <a:t>Nolan</a:t>
            </a:r>
            <a:r>
              <a:rPr lang="pt-BR" sz="22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Sociobiologia </a:t>
            </a:r>
            <a:r>
              <a:rPr lang="pt-BR" sz="2200" dirty="0" smtClean="0">
                <a:solidFill>
                  <a:srgbClr val="FFFF00"/>
                </a:solidFill>
              </a:rPr>
              <a:t>(Wilson/</a:t>
            </a:r>
            <a:r>
              <a:rPr lang="pt-BR" sz="2200" dirty="0" err="1" smtClean="0">
                <a:solidFill>
                  <a:srgbClr val="FFFF00"/>
                </a:solidFill>
              </a:rPr>
              <a:t>Dawkins</a:t>
            </a:r>
            <a:r>
              <a:rPr lang="pt-BR" sz="2200" dirty="0" smtClean="0">
                <a:solidFill>
                  <a:srgbClr val="FFFF00"/>
                </a:solidFill>
              </a:rPr>
              <a:t>)</a:t>
            </a:r>
          </a:p>
          <a:p>
            <a:pPr marL="609600" indent="-609600" algn="l" eaLnBrk="1" hangingPunct="1">
              <a:spcAft>
                <a:spcPts val="600"/>
              </a:spcAft>
            </a:pPr>
            <a:r>
              <a:rPr lang="pt-BR" sz="2800" dirty="0" smtClean="0">
                <a:solidFill>
                  <a:srgbClr val="FFFF00"/>
                </a:solidFill>
              </a:rPr>
              <a:t>- Modelos de Transmissão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sz="2800" dirty="0" smtClean="0">
                <a:solidFill>
                  <a:srgbClr val="FFFF00"/>
                </a:solidFill>
              </a:rPr>
              <a:t>Cultural</a:t>
            </a:r>
          </a:p>
          <a:p>
            <a:pPr marL="609600" indent="-609600" algn="l" eaLnBrk="1" hangingPunct="1"/>
            <a:r>
              <a:rPr lang="pt-BR" dirty="0" smtClean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841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7588" name="Group 4"/>
          <p:cNvGraphicFramePr>
            <a:graphicFrameLocks noGrp="1"/>
          </p:cNvGraphicFramePr>
          <p:nvPr/>
        </p:nvGraphicFramePr>
        <p:xfrm>
          <a:off x="0" y="0"/>
          <a:ext cx="841375" cy="184150"/>
        </p:xfrm>
        <a:graphic>
          <a:graphicData uri="http://schemas.openxmlformats.org/drawingml/2006/table">
            <a:tbl>
              <a:tblPr/>
              <a:tblGrid>
                <a:gridCol w="841375"/>
              </a:tblGrid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pt-B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551668" y="6381328"/>
            <a:ext cx="1556836" cy="355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Ao longo da pré-história e da história, </a:t>
            </a:r>
            <a:r>
              <a:rPr lang="pt-BR" sz="2400" i="1" dirty="0" smtClean="0">
                <a:solidFill>
                  <a:srgbClr val="FFC000"/>
                </a:solidFill>
                <a:latin typeface="Tahoma" charset="0"/>
              </a:rPr>
              <a:t>Homo sapiens</a:t>
            </a: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 e suas sociedades têm utilizado de muitos mecanismos diferentes: genotípicos, fenotípicos, psíquicos e sociais com a finalidade de se adaptar a novas situações ambientais.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Essa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versatilidade biológica e social</a:t>
            </a: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 concorreu para o sucesso da espécie humana.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endParaRPr lang="pt-BR" sz="2400" dirty="0" smtClean="0">
              <a:solidFill>
                <a:srgbClr val="A50021"/>
              </a:solidFill>
              <a:latin typeface="Tahoma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O ser humano já pode alterar tão profundamente seu ambiente e modificá-lo tão rapidamente em função de seus próprios objetivos, que há uma tendência a se acreditar que os </a:t>
            </a: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mecanismos biológicos dos quais dependeu para sua adaptação no passado</a:t>
            </a: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 venham a ter </a:t>
            </a: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importância cada vez mais reduzida</a:t>
            </a: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, senão desprezível.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Vêm-se inclusive assumindo que a espécie humana pode, sem perigo (!?), perder qualidades físicas e mentais que foram essenciais para sua sobrevivência no passado, uma vez que 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pode criar um ambiente no qual esses atributos não sejam mais necessários</a:t>
            </a: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.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pt-BR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Não é possível para a seleção natural manter um estado de adaptabilidade a um ambiente que não existe mais, nem adaptar uma população a um ambiente que ainda não foi criado.</a:t>
            </a: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Por causa dos avanços tecnológicos, novos ambientes continuam a aparecer, a</a:t>
            </a:r>
            <a:r>
              <a:rPr lang="pt-BR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</a:rPr>
              <a:t> taxas aceleradas</a:t>
            </a: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.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endParaRPr lang="pt-BR" sz="2400" dirty="0" smtClean="0">
              <a:solidFill>
                <a:srgbClr val="A50021"/>
              </a:solidFill>
              <a:latin typeface="Tahoma" charset="0"/>
            </a:endParaRP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3"/>
          <p:cNvSpPr>
            <a:spLocks noChangeArrowheads="1"/>
          </p:cNvSpPr>
          <p:nvPr/>
        </p:nvSpPr>
        <p:spPr bwMode="auto">
          <a:xfrm>
            <a:off x="827409" y="1556792"/>
            <a:ext cx="79930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solidFill>
                  <a:srgbClr val="FFC000"/>
                </a:solidFill>
                <a:latin typeface="Tahoma" charset="0"/>
              </a:rPr>
              <a:t>Para sobreviver nesse contexto, a humanidade dependerá cada vez mais de novas mudanças culturais e sociais, e se isto acontecer de forma irresponsável, poderá prejudicar ainda mais a qualidade de vida futura. 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38" y="2679700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O potencial da espécie humana para sobreviver a aglomerações, miséria emocional, poluição ambiental, escassez de recursos e outros tipos de ameaças constituem um dos aspectos limitantes do problema da adaptação.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A vida humana envolve valores que têm pouca relação com as necessidades biológicas e que transcendem a sobrevivência das pessoas individualmente.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Tahoma" charset="0"/>
              </a:rPr>
              <a:t>Soluções adaptativas tecnicamente possíveis podem ter um custo alto em termos de valores humanos. </a:t>
            </a:r>
            <a:br>
              <a:rPr lang="pt-BR" sz="2400" dirty="0" smtClean="0">
                <a:solidFill>
                  <a:schemeClr val="bg1"/>
                </a:solidFill>
                <a:latin typeface="Tahoma" charset="0"/>
              </a:rPr>
            </a:br>
            <a:endParaRPr lang="pt-BR" sz="240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  <a:defRPr/>
            </a:pPr>
            <a:r>
              <a:rPr lang="pt-BR" sz="2400" dirty="0" smtClean="0">
                <a:solidFill>
                  <a:srgbClr val="FFC000"/>
                </a:solidFill>
                <a:latin typeface="Tahoma" pitchFamily="34" charset="0"/>
              </a:rPr>
              <a:t>Ex: o mesmo desenvolvimento tecnológico que possibilita a sobrevivência e reprodução de indivíduos menos aptos geneticamente, determina a acumulação de defeitos hereditários. </a:t>
            </a:r>
            <a:br>
              <a:rPr lang="pt-BR" sz="2400" dirty="0" smtClean="0">
                <a:solidFill>
                  <a:srgbClr val="FFC000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pitchFamily="34" charset="0"/>
              </a:rPr>
              <a:t>A vida moderna vem interferindo na eliminação de genes indesejáveis. </a:t>
            </a:r>
            <a:br>
              <a:rPr lang="pt-BR" sz="2400" dirty="0" smtClean="0">
                <a:solidFill>
                  <a:srgbClr val="FFFF00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Paradoxalmente o mais crítico aspecto da adaptação humana é sua própria adaptabilidade, que torna essa espécie capaz de se ajustar a condições e hábitos que eventualmente destruirão os valores mais característicos da própria vida humana. 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6675"/>
            <a:ext cx="8207375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35000"/>
              </a:lnSpc>
            </a:pPr>
            <a:r>
              <a:rPr lang="pt-BR" sz="2400" dirty="0" smtClean="0">
                <a:solidFill>
                  <a:srgbClr val="FFC000"/>
                </a:solidFill>
                <a:latin typeface="Tahoma" charset="0"/>
              </a:rPr>
              <a:t>O ponto de vista estritamente biológico é inadequado para a vida humana porque não é suficiente para abarcar a complexidade da natureza humana. </a:t>
            </a:r>
            <a:br>
              <a:rPr lang="pt-BR" sz="2400" dirty="0" smtClean="0">
                <a:solidFill>
                  <a:srgbClr val="FFC000"/>
                </a:solidFill>
                <a:latin typeface="Tahoma" charset="0"/>
              </a:rPr>
            </a:br>
            <a:r>
              <a:rPr lang="pt-BR" sz="12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12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Singularidade da humanidade: ela não vive só no presente  ainda contém o passado em seu corpo e em sua mente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FFFF00"/>
                </a:solidFill>
                <a:latin typeface="Tahoma" charset="0"/>
              </a:rPr>
              <a:t>e está preocupada com o futuro. </a:t>
            </a:r>
            <a:br>
              <a:rPr lang="pt-BR" sz="2400" dirty="0" smtClean="0">
                <a:solidFill>
                  <a:srgbClr val="FFFF00"/>
                </a:solidFill>
                <a:latin typeface="Tahoma" charset="0"/>
              </a:rPr>
            </a:br>
            <a:r>
              <a:rPr lang="pt-BR" sz="2400" dirty="0" smtClean="0">
                <a:solidFill>
                  <a:srgbClr val="A50021"/>
                </a:solidFill>
                <a:latin typeface="Tahoma" charset="0"/>
              </a:rPr>
              <a:t/>
            </a:r>
            <a:br>
              <a:rPr lang="pt-BR" sz="2400" dirty="0" smtClean="0">
                <a:solidFill>
                  <a:srgbClr val="A50021"/>
                </a:solidFill>
                <a:latin typeface="Tahoma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Tahoma" charset="0"/>
              </a:rPr>
              <a:t>Acima de tudo é preciso considerar que a humanidade não pode romper sua ligação com a terra e com sua base biológica da qual emergiu e que ainda a alimentam física e emocionalmente.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524750" y="3789363"/>
            <a:ext cx="360363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647700"/>
            <a:ext cx="8640763" cy="5229225"/>
          </a:xfrm>
        </p:spPr>
        <p:txBody>
          <a:bodyPr/>
          <a:lstStyle/>
          <a:p>
            <a:pPr algn="l" eaLnBrk="1" hangingPunct="1">
              <a:lnSpc>
                <a:spcPct val="115000"/>
              </a:lnSpc>
            </a:pPr>
            <a:r>
              <a:rPr lang="pt-BR" sz="2600" dirty="0" smtClean="0">
                <a:solidFill>
                  <a:srgbClr val="FFC000"/>
                </a:solidFill>
              </a:rPr>
              <a:t>Em Ecologia Humana, pode-se assumir que deve existir um nível de </a:t>
            </a:r>
            <a:r>
              <a:rPr lang="pt-BR" sz="2600" u="sng" dirty="0" smtClean="0">
                <a:solidFill>
                  <a:srgbClr val="FFC000"/>
                </a:solidFill>
              </a:rPr>
              <a:t>cooperação</a:t>
            </a:r>
            <a:r>
              <a:rPr lang="pt-BR" sz="2600" dirty="0" smtClean="0">
                <a:solidFill>
                  <a:srgbClr val="FFC000"/>
                </a:solidFill>
              </a:rPr>
              <a:t> entre as sociedades humanas e a Terra e suas forças naturais. 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  <a:p>
            <a:pPr algn="l" eaLnBrk="1" hangingPunct="1">
              <a:lnSpc>
                <a:spcPct val="115000"/>
              </a:lnSpc>
            </a:pPr>
            <a:r>
              <a:rPr lang="pt-BR" sz="2600" dirty="0" smtClean="0">
                <a:solidFill>
                  <a:srgbClr val="FFFF00"/>
                </a:solidFill>
              </a:rPr>
              <a:t>Mas para que exista cooperação, é necessário um humano "ecológico", num sentido mais amplo, uma humanidade que preserve as características da Terra, não uma humanidade que se desenvolva sem metas conscientes, inclusive porque ao destruir o ambiente, a própria humanidade morrerá também. 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55763"/>
            <a:ext cx="8208962" cy="2493962"/>
          </a:xfrm>
        </p:spPr>
        <p:txBody>
          <a:bodyPr/>
          <a:lstStyle/>
          <a:p>
            <a:pPr algn="l" eaLnBrk="1" hangingPunct="1">
              <a:lnSpc>
                <a:spcPct val="115000"/>
              </a:lnSpc>
            </a:pPr>
            <a:r>
              <a:rPr lang="pt-BR" sz="2600" dirty="0" smtClean="0">
                <a:solidFill>
                  <a:srgbClr val="FFC000"/>
                </a:solidFill>
              </a:rPr>
              <a:t>Todas as culturas humanas na Terra sempre foram destrutivas em relação ao ambiente?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  <a:p>
            <a:pPr algn="l" eaLnBrk="1" hangingPunct="1">
              <a:lnSpc>
                <a:spcPct val="115000"/>
              </a:lnSpc>
            </a:pPr>
            <a:r>
              <a:rPr lang="pt-BR" sz="2600" dirty="0" smtClean="0">
                <a:solidFill>
                  <a:srgbClr val="FFFF00"/>
                </a:solidFill>
              </a:rPr>
              <a:t>Até que ponto?</a:t>
            </a:r>
          </a:p>
          <a:p>
            <a:pPr algn="l" eaLnBrk="1" hangingPunct="1">
              <a:lnSpc>
                <a:spcPct val="115000"/>
              </a:lnSpc>
            </a:pPr>
            <a:endParaRPr lang="pt-BR" sz="2600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496" y="116632"/>
            <a:ext cx="9036496" cy="6969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 – origens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Sociologia: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Durkheim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(Morfologia Social)/Spencer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1910 – 1940 : aprofundamento das bases teóricas para uma Teoria Sociológica de Sistemas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Escola de Chicago: Park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Modelo de Zonas Concêntricas (</a:t>
            </a:r>
            <a:r>
              <a:rPr lang="pt-BR" sz="2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Burgess</a:t>
            </a: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1925)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1950-1960 :  estudos demográficos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&gt;&gt;1970 : enfoque interdisciplinar e ênfase em política ambiental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Urbana: Escola de Chicago e Sociologia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455744" y="6453336"/>
            <a:ext cx="1556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67741" y="648047"/>
            <a:ext cx="8640763" cy="5229225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pt-BR" sz="2800" b="1" dirty="0" smtClean="0">
                <a:solidFill>
                  <a:srgbClr val="FFC000"/>
                </a:solidFill>
              </a:rPr>
              <a:t>ESTRATÉGIA MAXIMIN</a:t>
            </a:r>
            <a:endParaRPr lang="pt-BR" sz="2800" dirty="0" smtClean="0">
              <a:solidFill>
                <a:srgbClr val="FFC000"/>
              </a:solidFill>
            </a:endParaRPr>
          </a:p>
          <a:p>
            <a:pPr algn="l" eaLnBrk="1" hangingPunct="1"/>
            <a:r>
              <a:rPr lang="pt-BR" sz="2800" dirty="0" smtClean="0">
                <a:solidFill>
                  <a:srgbClr val="FFC000"/>
                </a:solidFill>
              </a:rPr>
              <a:t>Povos de economia primitiva são avessos a assumir riscos durante a busca de recursos. </a:t>
            </a:r>
          </a:p>
          <a:p>
            <a:pPr algn="l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dirty="0" smtClean="0">
                <a:solidFill>
                  <a:srgbClr val="FFFF00"/>
                </a:solidFill>
              </a:rPr>
              <a:t>Eles adotam estratégias que podem ser caracterizadas como MAXIMIN, as quais permitem que as táticas que eles empregam garantam um mínimo; o rendimento de comida necessário à manutenção da vida, a despeito de quão ruins tornem-se as condições durante as flutuações ambientais subsequentes. </a:t>
            </a:r>
          </a:p>
          <a:p>
            <a:pPr algn="l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b="1" i="1" dirty="0" smtClean="0">
                <a:solidFill>
                  <a:schemeClr val="bg1"/>
                </a:solidFill>
              </a:rPr>
              <a:t>Consumiremos hoje apenas o necessário a nossa subsistência, de modo a garantir que haverá esse necessário amanhã também.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5"/>
            <a:ext cx="8640763" cy="5229225"/>
          </a:xfrm>
        </p:spPr>
        <p:txBody>
          <a:bodyPr/>
          <a:lstStyle/>
          <a:p>
            <a:pPr algn="l" eaLnBrk="1" hangingPunct="1"/>
            <a:r>
              <a:rPr lang="pt-BR" sz="2800" dirty="0" smtClean="0">
                <a:solidFill>
                  <a:srgbClr val="FFC000"/>
                </a:solidFill>
              </a:rPr>
              <a:t>Por outro lado, as estratégias que garantem a possibilidade de rendimentos excepcionalmente grandes durante os anos bons, reduzem a média de rendimento nos outros anos. </a:t>
            </a:r>
          </a:p>
          <a:p>
            <a:pPr algn="l" eaLnBrk="1" hangingPunct="1"/>
            <a:endParaRPr lang="pt-BR" sz="28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b="1" i="1" dirty="0" smtClean="0">
                <a:solidFill>
                  <a:srgbClr val="FFFF00"/>
                </a:solidFill>
              </a:rPr>
              <a:t>Consumirei o que quero hoje, quanto seja, mesmo que com isso não tenha nada para consumir amanhã</a:t>
            </a:r>
            <a:r>
              <a:rPr lang="pt-BR" sz="2800" dirty="0" smtClean="0">
                <a:solidFill>
                  <a:srgbClr val="FFFF00"/>
                </a:solidFill>
              </a:rPr>
              <a:t> </a:t>
            </a:r>
            <a:r>
              <a:rPr lang="pt-BR" sz="2800" dirty="0" smtClean="0">
                <a:solidFill>
                  <a:srgbClr val="FFFF00"/>
                </a:solidFill>
              </a:rPr>
              <a:t>    (</a:t>
            </a:r>
            <a:r>
              <a:rPr lang="pt-BR" sz="2800" dirty="0" smtClean="0">
                <a:solidFill>
                  <a:srgbClr val="FFFF00"/>
                </a:solidFill>
              </a:rPr>
              <a:t>nesse local).</a:t>
            </a:r>
          </a:p>
          <a:p>
            <a:pPr algn="l" eaLnBrk="1" hangingPunct="1"/>
            <a:endParaRPr lang="pt-BR" sz="2800" dirty="0" smtClean="0">
              <a:solidFill>
                <a:srgbClr val="800000"/>
              </a:solidFill>
            </a:endParaRPr>
          </a:p>
          <a:p>
            <a:pPr algn="l" eaLnBrk="1" hangingPunct="1"/>
            <a:r>
              <a:rPr lang="pt-BR" sz="2800" dirty="0" smtClean="0">
                <a:solidFill>
                  <a:schemeClr val="bg1"/>
                </a:solidFill>
              </a:rPr>
              <a:t>(Estratégias MAXIMAX)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792163"/>
            <a:ext cx="8640763" cy="5229225"/>
          </a:xfrm>
        </p:spPr>
        <p:txBody>
          <a:bodyPr/>
          <a:lstStyle/>
          <a:p>
            <a:pPr algn="just" eaLnBrk="1" hangingPunct="1"/>
            <a:r>
              <a:rPr lang="pt-BR" sz="2600" dirty="0" smtClean="0">
                <a:solidFill>
                  <a:srgbClr val="FFC000"/>
                </a:solidFill>
              </a:rPr>
              <a:t>Na estratégia MAXIMIN as pessoas investem trabalho nos processo produtivos apenas o suficiente para manter os níveis satisfatórios de consumo, tal como determinado culturalmente. </a:t>
            </a:r>
          </a:p>
          <a:p>
            <a:pPr algn="just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600" dirty="0" smtClean="0">
                <a:solidFill>
                  <a:srgbClr val="FFFF00"/>
                </a:solidFill>
              </a:rPr>
              <a:t>Na maioria das sociedades de </a:t>
            </a:r>
            <a:r>
              <a:rPr lang="pt-BR" sz="2600" dirty="0" err="1" smtClean="0">
                <a:solidFill>
                  <a:srgbClr val="FFFF00"/>
                </a:solidFill>
              </a:rPr>
              <a:t>caçadores-coletores</a:t>
            </a:r>
            <a:r>
              <a:rPr lang="pt-BR" sz="2600" dirty="0" smtClean="0">
                <a:solidFill>
                  <a:srgbClr val="FFFF00"/>
                </a:solidFill>
              </a:rPr>
              <a:t> e sociedades agrícolas primitivas, estes níveis permanecem próximos ao MAXIMIN. </a:t>
            </a:r>
          </a:p>
          <a:p>
            <a:pPr algn="just" eaLnBrk="1" hangingPunct="1"/>
            <a:endParaRPr lang="pt-BR" sz="1200" dirty="0" smtClean="0">
              <a:solidFill>
                <a:srgbClr val="800000"/>
              </a:solidFill>
            </a:endParaRPr>
          </a:p>
          <a:p>
            <a:pPr algn="just" eaLnBrk="1" hangingPunct="1"/>
            <a:r>
              <a:rPr lang="pt-BR" sz="2600" dirty="0" smtClean="0">
                <a:solidFill>
                  <a:schemeClr val="bg1"/>
                </a:solidFill>
              </a:rPr>
              <a:t>Como resultado, muitas dessas sociedades estão bem abaixo do rendimento energético potencial. </a:t>
            </a:r>
            <a:endParaRPr lang="pt-BR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3"/>
          <p:cNvSpPr>
            <a:spLocks noChangeArrowheads="1"/>
          </p:cNvSpPr>
          <p:nvPr/>
        </p:nvSpPr>
        <p:spPr bwMode="auto">
          <a:xfrm>
            <a:off x="611188" y="692150"/>
            <a:ext cx="7993062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C000"/>
                </a:solidFill>
              </a:rPr>
              <a:t>Entretanto, sociedades MAXIMAX, que permitem temporariamente a elevação do tamanho de sua população, </a:t>
            </a:r>
            <a:r>
              <a:rPr lang="pt-BR" sz="2400" dirty="0" err="1">
                <a:solidFill>
                  <a:srgbClr val="FFC000"/>
                </a:solidFill>
              </a:rPr>
              <a:t>vêem-se</a:t>
            </a:r>
            <a:r>
              <a:rPr lang="pt-BR" sz="2400" dirty="0">
                <a:solidFill>
                  <a:srgbClr val="FFC000"/>
                </a:solidFill>
              </a:rPr>
              <a:t> forçadas a expandir territórios e a explorar sempre novas fontes de energia.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FF00"/>
                </a:solidFill>
              </a:rPr>
              <a:t>Isso gera, um </a:t>
            </a:r>
            <a:r>
              <a:rPr lang="pt-BR" sz="2400" i="1" dirty="0">
                <a:solidFill>
                  <a:srgbClr val="FFFF00"/>
                </a:solidFill>
              </a:rPr>
              <a:t>feedback positivo</a:t>
            </a:r>
            <a:r>
              <a:rPr lang="pt-BR" sz="2400" dirty="0">
                <a:solidFill>
                  <a:srgbClr val="FFFF00"/>
                </a:solidFill>
              </a:rPr>
              <a:t>, que permite que esta população continue crescendo, mas por um tempo limitado, e este processo todo tenderá a gerar um dano ambiental muito severo.</a:t>
            </a:r>
          </a:p>
          <a:p>
            <a:pPr algn="just"/>
            <a:endParaRPr lang="pt-BR" sz="2400" dirty="0">
              <a:solidFill>
                <a:srgbClr val="800000"/>
              </a:solidFill>
            </a:endParaRPr>
          </a:p>
          <a:p>
            <a:pPr algn="just"/>
            <a:endParaRPr lang="pt-BR" sz="2400" dirty="0">
              <a:solidFill>
                <a:srgbClr val="800000"/>
              </a:solidFill>
            </a:endParaRPr>
          </a:p>
          <a:p>
            <a:pPr algn="just"/>
            <a:endParaRPr lang="pt-BR" sz="24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ângulo 3"/>
          <p:cNvSpPr>
            <a:spLocks noChangeArrowheads="1"/>
          </p:cNvSpPr>
          <p:nvPr/>
        </p:nvSpPr>
        <p:spPr bwMode="auto">
          <a:xfrm>
            <a:off x="684213" y="908720"/>
            <a:ext cx="77041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C000"/>
                </a:solidFill>
              </a:rPr>
              <a:t>Em muitos casos, o dano ambiental causado destrói a própria capacidade de sustentação do processo, resultando no colapso dessa sociedade.</a:t>
            </a:r>
          </a:p>
          <a:p>
            <a:pPr algn="just">
              <a:lnSpc>
                <a:spcPct val="150000"/>
              </a:lnSpc>
            </a:pPr>
            <a:endParaRPr lang="pt-BR" sz="2400" dirty="0">
              <a:solidFill>
                <a:srgbClr val="8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solidFill>
                  <a:srgbClr val="FFFF00"/>
                </a:solidFill>
              </a:rPr>
              <a:t>O que não implica, necessariamente, no colapso da estratégia MAXIMAX, já que seres humanos envolvidos podem atribuir os acontecimentos a outros motivos e evitarem a </a:t>
            </a:r>
            <a:r>
              <a:rPr lang="pt-BR" sz="2400" dirty="0" err="1">
                <a:solidFill>
                  <a:srgbClr val="FFFF00"/>
                </a:solidFill>
              </a:rPr>
              <a:t>auto-crítica</a:t>
            </a:r>
            <a:r>
              <a:rPr lang="pt-BR" sz="2400" dirty="0">
                <a:solidFill>
                  <a:srgbClr val="FFFF00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2130425"/>
            <a:ext cx="7773987" cy="1470025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20000"/>
              </a:lnSpc>
            </a:pP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  <a:t/>
            </a:r>
            <a:br>
              <a:rPr lang="pt-BR" sz="2500" smtClean="0">
                <a:solidFill>
                  <a:schemeClr val="accent2"/>
                </a:solidFill>
                <a:latin typeface="Tahoma" pitchFamily="34" charset="0"/>
                <a:sym typeface="Symbol" pitchFamily="18" charset="2"/>
              </a:rPr>
            </a:br>
            <a:endParaRPr lang="pt-BR" sz="2500" smtClean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79388" y="3021013"/>
            <a:ext cx="871378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l">
              <a:lnSpc>
                <a:spcPct val="100000"/>
              </a:lnSpc>
            </a:pPr>
            <a:endParaRPr lang="en-US" sz="2500" b="0">
              <a:solidFill>
                <a:schemeClr val="accent2"/>
              </a:solidFill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250825" y="2898775"/>
            <a:ext cx="86423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tabLst>
                <a:tab pos="1308100" algn="l"/>
              </a:tabLst>
            </a:pPr>
            <a:endParaRPr lang="en-US" sz="2500" b="0">
              <a:solidFill>
                <a:schemeClr val="accent2"/>
              </a:solidFill>
            </a:endParaRPr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179512" y="188640"/>
            <a:ext cx="8676456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l">
              <a:lnSpc>
                <a:spcPct val="100000"/>
              </a:lnSpc>
              <a:spcAft>
                <a:spcPts val="600"/>
              </a:spcAft>
              <a:defRPr/>
            </a:pPr>
            <a:r>
              <a:rPr lang="pt-BR" sz="1400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	</a:t>
            </a: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BIBLIOGRAFIA</a:t>
            </a:r>
            <a:endParaRPr lang="pt-BR" sz="2200" b="1" i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marL="609600" indent="-609600"/>
            <a:r>
              <a:rPr lang="pt-BR" dirty="0" smtClean="0">
                <a:latin typeface="+mj-lt"/>
              </a:rPr>
              <a:t>	</a:t>
            </a:r>
            <a:endParaRPr lang="pt-BR" sz="1200" dirty="0" smtClean="0">
              <a:solidFill>
                <a:srgbClr val="FFFF00"/>
              </a:solidFill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BATES,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D.G.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; TUCKER, J.  (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eds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.)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Human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Ecology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contemporary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research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and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practice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.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US: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Springer-Verlag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, 2010, p. 1-21. 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</a:t>
            </a:r>
            <a:r>
              <a:rPr lang="pt-BR" dirty="0" smtClean="0">
                <a:solidFill>
                  <a:srgbClr val="FFFF00"/>
                </a:solidFill>
              </a:rPr>
              <a:t> BEGOSSI, A. (org.) </a:t>
            </a:r>
            <a:r>
              <a:rPr lang="pt-BR" b="1" dirty="0" smtClean="0">
                <a:solidFill>
                  <a:srgbClr val="FFFF00"/>
                </a:solidFill>
              </a:rPr>
              <a:t>Ecologia de Pescadores da Mata Atlântica e da Amazônia.</a:t>
            </a:r>
            <a:r>
              <a:rPr lang="pt-BR" dirty="0" smtClean="0">
                <a:solidFill>
                  <a:srgbClr val="FFFF00"/>
                </a:solidFill>
              </a:rPr>
              <a:t> São Paulo: </a:t>
            </a:r>
            <a:r>
              <a:rPr lang="pt-BR" dirty="0" err="1" smtClean="0">
                <a:solidFill>
                  <a:srgbClr val="FFFF00"/>
                </a:solidFill>
              </a:rPr>
              <a:t>Hucitec</a:t>
            </a:r>
            <a:r>
              <a:rPr lang="pt-BR" dirty="0" smtClean="0">
                <a:solidFill>
                  <a:srgbClr val="FFFF00"/>
                </a:solidFill>
              </a:rPr>
              <a:t>: NEPAM/Unicamp: </a:t>
            </a:r>
            <a:r>
              <a:rPr lang="pt-BR" dirty="0" err="1" smtClean="0">
                <a:solidFill>
                  <a:srgbClr val="FFFF00"/>
                </a:solidFill>
              </a:rPr>
              <a:t>Nupaub</a:t>
            </a:r>
            <a:r>
              <a:rPr lang="pt-BR" dirty="0" smtClean="0">
                <a:solidFill>
                  <a:srgbClr val="FFFF00"/>
                </a:solidFill>
              </a:rPr>
              <a:t>/ USP: </a:t>
            </a:r>
            <a:r>
              <a:rPr lang="pt-BR" dirty="0" err="1" smtClean="0">
                <a:solidFill>
                  <a:srgbClr val="FFFF00"/>
                </a:solidFill>
              </a:rPr>
              <a:t>Fapesp</a:t>
            </a:r>
            <a:r>
              <a:rPr lang="pt-BR" dirty="0" smtClean="0">
                <a:solidFill>
                  <a:srgbClr val="FFFF00"/>
                </a:solidFill>
              </a:rPr>
              <a:t>, 2004. 332 p. (</a:t>
            </a:r>
            <a:r>
              <a:rPr lang="pt-BR" dirty="0" err="1" smtClean="0">
                <a:solidFill>
                  <a:srgbClr val="FFFF00"/>
                </a:solidFill>
              </a:rPr>
              <a:t>pág</a:t>
            </a:r>
            <a:r>
              <a:rPr lang="pt-BR" dirty="0" smtClean="0">
                <a:solidFill>
                  <a:srgbClr val="FFFF00"/>
                </a:solidFill>
              </a:rPr>
              <a:t> 13-34).</a:t>
            </a:r>
            <a:endParaRPr lang="pt-BR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BEGOSSI, A. Ecologia Humana: um enfoque das relações homem-ambiente. 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Interciência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18(3): 121-132, 1993. </a:t>
            </a:r>
            <a:r>
              <a:rPr lang="pt-BR" dirty="0" smtClean="0">
                <a:solidFill>
                  <a:srgbClr val="FFFF00"/>
                </a:solidFill>
              </a:rPr>
              <a:t>&lt;www.interciencia.org/v18_03/art1/&gt;</a:t>
            </a:r>
            <a:endParaRPr lang="pt-BR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BENNETH, T. (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Dir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/Escr.)</a:t>
            </a:r>
            <a:r>
              <a:rPr lang="pt-BR" dirty="0" smtClean="0">
                <a:solidFill>
                  <a:srgbClr val="FFFF00"/>
                </a:solidFill>
              </a:rPr>
              <a:t> “</a:t>
            </a:r>
            <a:r>
              <a:rPr lang="pt-BR" dirty="0" err="1" smtClean="0">
                <a:solidFill>
                  <a:srgbClr val="FFFF00"/>
                </a:solidFill>
              </a:rPr>
              <a:t>What</a:t>
            </a:r>
            <a:r>
              <a:rPr lang="pt-BR" dirty="0" smtClean="0">
                <a:solidFill>
                  <a:srgbClr val="FFFF00"/>
                </a:solidFill>
              </a:rPr>
              <a:t> a </a:t>
            </a:r>
            <a:r>
              <a:rPr lang="pt-BR" dirty="0" err="1" smtClean="0">
                <a:solidFill>
                  <a:srgbClr val="FFFF00"/>
                </a:solidFill>
              </a:rPr>
              <a:t>way</a:t>
            </a:r>
            <a:r>
              <a:rPr lang="pt-BR" dirty="0" smtClean="0">
                <a:solidFill>
                  <a:srgbClr val="FFFF00"/>
                </a:solidFill>
              </a:rPr>
              <a:t> to </a:t>
            </a:r>
            <a:r>
              <a:rPr lang="pt-BR" dirty="0" err="1" smtClean="0">
                <a:solidFill>
                  <a:srgbClr val="FFFF00"/>
                </a:solidFill>
              </a:rPr>
              <a:t>go</a:t>
            </a:r>
            <a:r>
              <a:rPr lang="pt-BR" dirty="0" smtClean="0">
                <a:solidFill>
                  <a:srgbClr val="FFFF00"/>
                </a:solidFill>
              </a:rPr>
              <a:t>: </a:t>
            </a:r>
            <a:r>
              <a:rPr lang="pt-BR" dirty="0" err="1" smtClean="0">
                <a:solidFill>
                  <a:srgbClr val="FFFF00"/>
                </a:solidFill>
              </a:rPr>
              <a:t>Life</a:t>
            </a:r>
            <a:r>
              <a:rPr lang="pt-BR" dirty="0" smtClean="0">
                <a:solidFill>
                  <a:srgbClr val="FFFF00"/>
                </a:solidFill>
              </a:rPr>
              <a:t> in </a:t>
            </a:r>
            <a:r>
              <a:rPr lang="pt-BR" dirty="0" err="1" smtClean="0">
                <a:solidFill>
                  <a:srgbClr val="FFFF00"/>
                </a:solidFill>
              </a:rPr>
              <a:t>the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end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of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the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Empire</a:t>
            </a:r>
            <a:r>
              <a:rPr lang="pt-BR" dirty="0" smtClean="0">
                <a:solidFill>
                  <a:srgbClr val="FFFF00"/>
                </a:solidFill>
              </a:rPr>
              <a:t>. (2007), </a:t>
            </a:r>
            <a:r>
              <a:rPr lang="pt-BR" dirty="0" err="1" smtClean="0">
                <a:solidFill>
                  <a:srgbClr val="FFFF00"/>
                </a:solidFill>
              </a:rPr>
              <a:t>VisionQuest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err="1" smtClean="0">
                <a:solidFill>
                  <a:srgbClr val="FFFF00"/>
                </a:solidFill>
              </a:rPr>
              <a:t>Pictures</a:t>
            </a:r>
            <a:r>
              <a:rPr lang="pt-BR" dirty="0" smtClean="0">
                <a:solidFill>
                  <a:srgbClr val="FFFF00"/>
                </a:solidFill>
              </a:rPr>
              <a:t>. 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</a:rPr>
              <a:t>	DIAMOND, J. </a:t>
            </a:r>
            <a:r>
              <a:rPr lang="pt-BR" b="1" dirty="0" smtClean="0">
                <a:solidFill>
                  <a:srgbClr val="FFFF00"/>
                </a:solidFill>
              </a:rPr>
              <a:t>Colapso – Como as Sociedades optam entre o fracasso e o sucesso. </a:t>
            </a:r>
            <a:r>
              <a:rPr lang="pt-BR" dirty="0" smtClean="0">
                <a:solidFill>
                  <a:srgbClr val="FFFF00"/>
                </a:solidFill>
              </a:rPr>
              <a:t>Ed. Record, 2005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</a:rPr>
              <a:t>	MOLINA, </a:t>
            </a:r>
            <a:r>
              <a:rPr lang="pt-BR" dirty="0" err="1" smtClean="0">
                <a:solidFill>
                  <a:srgbClr val="FFFF00"/>
                </a:solidFill>
              </a:rPr>
              <a:t>S.M.G.</a:t>
            </a:r>
            <a:r>
              <a:rPr lang="pt-BR" dirty="0" smtClean="0">
                <a:solidFill>
                  <a:srgbClr val="FFFF00"/>
                </a:solidFill>
              </a:rPr>
              <a:t>; LUI,</a:t>
            </a:r>
            <a:r>
              <a:rPr lang="pt-BR" dirty="0" err="1" smtClean="0">
                <a:solidFill>
                  <a:srgbClr val="FFFF00"/>
                </a:solidFill>
              </a:rPr>
              <a:t>G.H.</a:t>
            </a:r>
            <a:r>
              <a:rPr lang="pt-BR" dirty="0" smtClean="0">
                <a:solidFill>
                  <a:srgbClr val="FFFF00"/>
                </a:solidFill>
              </a:rPr>
              <a:t>; PIVA-SILVA, M. Ecologia Humana como referencial teórico e metodológico para Gestão Ambiental. </a:t>
            </a:r>
            <a:r>
              <a:rPr lang="pt-BR" b="1" dirty="0" smtClean="0">
                <a:solidFill>
                  <a:srgbClr val="FFFF00"/>
                </a:solidFill>
              </a:rPr>
              <a:t>OLAM</a:t>
            </a:r>
            <a:r>
              <a:rPr lang="pt-BR" i="1" dirty="0" smtClean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FF00"/>
                </a:solidFill>
              </a:rPr>
              <a:t>(Rio Claro), 7(2):19-40, 2007.</a:t>
            </a:r>
            <a:endParaRPr lang="pt-BR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[SHUTKOWSKI, H. 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Biocultural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Adaptations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in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Human</a:t>
            </a:r>
            <a:r>
              <a:rPr lang="pt-BR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Communities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(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Ecological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Studies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). US: </a:t>
            </a:r>
            <a:r>
              <a:rPr lang="pt-BR" dirty="0" err="1" smtClean="0">
                <a:solidFill>
                  <a:srgbClr val="FFFF00"/>
                </a:solidFill>
                <a:latin typeface="+mj-lt"/>
                <a:cs typeface="Arial" pitchFamily="34" charset="0"/>
              </a:rPr>
              <a:t>Springer</a:t>
            </a: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, 2007. 305 p.]</a:t>
            </a:r>
          </a:p>
          <a:p>
            <a:pPr marL="342900" indent="-342900">
              <a:spcAft>
                <a:spcPts val="1200"/>
              </a:spcAft>
              <a:defRPr/>
            </a:pPr>
            <a:r>
              <a:rPr lang="pt-BR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STRATE, L.; LUM, C.M.K. Lewis Mumford and the ecology of </a:t>
            </a:r>
            <a:r>
              <a:rPr lang="en-US" dirty="0" err="1" smtClean="0">
                <a:solidFill>
                  <a:srgbClr val="FFFF00"/>
                </a:solidFill>
              </a:rPr>
              <a:t>technics</a:t>
            </a:r>
            <a:r>
              <a:rPr lang="en-US" dirty="0" smtClean="0">
                <a:solidFill>
                  <a:srgbClr val="FFFF00"/>
                </a:solidFill>
              </a:rPr>
              <a:t>. In: </a:t>
            </a:r>
            <a:r>
              <a:rPr lang="en-US" dirty="0" err="1" smtClean="0">
                <a:solidFill>
                  <a:srgbClr val="FFFF00"/>
                </a:solidFill>
              </a:rPr>
              <a:t>Lum</a:t>
            </a:r>
            <a:r>
              <a:rPr lang="en-US" dirty="0" smtClean="0">
                <a:solidFill>
                  <a:srgbClr val="FFFF00"/>
                </a:solidFill>
              </a:rPr>
              <a:t>, C.M.K. (ed.) </a:t>
            </a:r>
            <a:r>
              <a:rPr lang="en-US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Perspectives on culture, technology and communication</a:t>
            </a:r>
            <a:r>
              <a:rPr lang="en-US" dirty="0" smtClean="0">
                <a:solidFill>
                  <a:srgbClr val="FFFF00"/>
                </a:solidFill>
              </a:rPr>
              <a:t> - the media ecology tradition. Cresskill, NJ: Hampton </a:t>
            </a:r>
            <a:r>
              <a:rPr lang="en-US" dirty="0" err="1" smtClean="0">
                <a:solidFill>
                  <a:srgbClr val="FFFF00"/>
                </a:solidFill>
              </a:rPr>
              <a:t>Presse</a:t>
            </a:r>
            <a:r>
              <a:rPr lang="en-US" dirty="0" smtClean="0">
                <a:solidFill>
                  <a:srgbClr val="FFFF00"/>
                </a:solidFill>
              </a:rPr>
              <a:t>, Inc. 2006, 421 p. (p. 71-95)</a:t>
            </a:r>
            <a:endParaRPr lang="pt-BR" b="0" dirty="0" smtClean="0">
              <a:solidFill>
                <a:srgbClr val="FFFF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216024" y="4509120"/>
            <a:ext cx="25152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6"/>
          <p:cNvSpPr/>
          <p:nvPr/>
        </p:nvSpPr>
        <p:spPr>
          <a:xfrm>
            <a:off x="251520" y="2420888"/>
            <a:ext cx="25152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16024" y="1052736"/>
            <a:ext cx="251520" cy="144016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403799"/>
            <a:ext cx="9036496" cy="7636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Epidemiologia ~ Ecologia Humana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vertente europeia -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Centro Europeu de Ecologia Humana (Genebra)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Periódico: </a:t>
            </a:r>
            <a:r>
              <a:rPr lang="pt-BR" sz="28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Ecología</a:t>
            </a: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Humana y </a:t>
            </a:r>
            <a:r>
              <a:rPr lang="pt-BR" sz="28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Salud</a:t>
            </a: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(OMS)</a:t>
            </a:r>
          </a:p>
          <a:p>
            <a:pPr algn="ct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Etnologia Social – escola de EH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França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Sociedades industriais e não industriais</a:t>
            </a:r>
          </a:p>
          <a:p>
            <a:pPr algn="ctr">
              <a:lnSpc>
                <a:spcPct val="114000"/>
              </a:lnSpc>
            </a:pPr>
            <a:endParaRPr lang="pt-BR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EUA &gt;&gt;’50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Antropologia</a:t>
            </a: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Periódico: </a:t>
            </a:r>
            <a:r>
              <a:rPr lang="pt-BR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</a:t>
            </a: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Ecology</a:t>
            </a:r>
            <a:endParaRPr lang="pt-BR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r>
              <a:rPr lang="pt-B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-27384"/>
            <a:ext cx="9036496" cy="7285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Social: relações econômicas + sociais + variáveis ambientais</a:t>
            </a:r>
          </a:p>
          <a:p>
            <a:pPr algn="ctr">
              <a:lnSpc>
                <a:spcPct val="114000"/>
              </a:lnSpc>
            </a:pPr>
            <a:endParaRPr lang="pt-BR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Psicologia Ambiental: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percepção ambiental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efeito de poluentes sobre o comportamento humano</a:t>
            </a:r>
          </a:p>
          <a:p>
            <a:pPr algn="ctr">
              <a:lnSpc>
                <a:spcPct val="114000"/>
              </a:lnSpc>
            </a:pPr>
            <a:endParaRPr lang="pt-BR" sz="26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Também já se considerou que toda a Geografia poderia ser considerada como Ecologia Humana</a:t>
            </a:r>
          </a:p>
          <a:p>
            <a:pPr algn="ctr">
              <a:lnSpc>
                <a:spcPct val="114000"/>
              </a:lnSpc>
            </a:pPr>
            <a:endParaRPr lang="pt-BR" sz="2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Richerson</a:t>
            </a: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(1977):</a:t>
            </a:r>
          </a:p>
          <a:p>
            <a:pPr algn="ctr">
              <a:lnSpc>
                <a:spcPct val="114000"/>
              </a:lnSpc>
            </a:pPr>
            <a:r>
              <a:rPr lang="pt-BR" sz="2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Pode ser desenvolvida uma teoria em EH a partir de similaridades teóricas entre as ciências biológicas e as sociais</a:t>
            </a:r>
          </a:p>
          <a:p>
            <a:pPr algn="r">
              <a:lnSpc>
                <a:spcPct val="114000"/>
              </a:lnSpc>
            </a:pPr>
            <a:endParaRPr lang="pt-BR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r">
              <a:lnSpc>
                <a:spcPct val="114000"/>
              </a:lnSpc>
            </a:pPr>
            <a:r>
              <a:rPr lang="pt-BR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55576" y="642168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 smtClean="0">
                <a:solidFill>
                  <a:srgbClr val="FFC000"/>
                </a:solidFill>
              </a:rPr>
              <a:t>Ex de </a:t>
            </a:r>
            <a:r>
              <a:rPr lang="en-GB" sz="2400" dirty="0" err="1" smtClean="0">
                <a:solidFill>
                  <a:srgbClr val="FFC000"/>
                </a:solidFill>
              </a:rPr>
              <a:t>outras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associações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para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origem</a:t>
            </a:r>
            <a:r>
              <a:rPr lang="en-GB" sz="2400" dirty="0" smtClean="0">
                <a:solidFill>
                  <a:srgbClr val="FFC000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da</a:t>
            </a:r>
            <a:r>
              <a:rPr lang="en-GB" sz="2400" dirty="0" smtClean="0">
                <a:solidFill>
                  <a:srgbClr val="FFC000"/>
                </a:solidFill>
              </a:rPr>
              <a:t> EH:</a:t>
            </a:r>
          </a:p>
          <a:p>
            <a:pPr algn="just">
              <a:lnSpc>
                <a:spcPct val="150000"/>
              </a:lnSpc>
            </a:pPr>
            <a:endParaRPr lang="en-GB" sz="2000" dirty="0" smtClean="0">
              <a:solidFill>
                <a:srgbClr val="FFFFFF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De </a:t>
            </a:r>
            <a:r>
              <a:rPr lang="en-GB" sz="2000" dirty="0" err="1" smtClean="0">
                <a:solidFill>
                  <a:srgbClr val="FFFF00"/>
                </a:solidFill>
              </a:rPr>
              <a:t>acordo</a:t>
            </a:r>
            <a:r>
              <a:rPr lang="en-GB" sz="2000" dirty="0" smtClean="0">
                <a:solidFill>
                  <a:srgbClr val="FFFF00"/>
                </a:solidFill>
              </a:rPr>
              <a:t> com </a:t>
            </a:r>
            <a:r>
              <a:rPr lang="en-GB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 e LUM (2006, p. 75)</a:t>
            </a:r>
            <a:endParaRPr lang="en-GB" sz="2000" dirty="0" smtClean="0">
              <a:solidFill>
                <a:srgbClr val="FFFF00"/>
              </a:solidFill>
            </a:endParaRPr>
          </a:p>
          <a:p>
            <a:pPr algn="just">
              <a:lnSpc>
                <a:spcPct val="150000"/>
              </a:lnSpc>
            </a:pPr>
            <a:endParaRPr lang="en-GB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GEDDES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ECOLOGIA HUMANA, e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principal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discípulo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MUMFORD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fundador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GB" sz="28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 ECOLOGY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herdando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daquele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âmbito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GB" sz="28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interesses</a:t>
            </a:r>
            <a:r>
              <a:rPr lang="en-GB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260648"/>
            <a:ext cx="9036496" cy="713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 / </a:t>
            </a:r>
            <a:r>
              <a:rPr lang="pt-BR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dentro da Ecologia:</a:t>
            </a:r>
          </a:p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de Sistemas</a:t>
            </a:r>
          </a:p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Evolutiva</a:t>
            </a:r>
          </a:p>
          <a:p>
            <a:pPr algn="ctr">
              <a:lnSpc>
                <a:spcPct val="150000"/>
              </a:lnSpc>
            </a:pPr>
            <a:r>
              <a:rPr lang="pt-BR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Aplicada ou Demográfica</a:t>
            </a:r>
          </a:p>
          <a:p>
            <a:pPr>
              <a:lnSpc>
                <a:spcPct val="114000"/>
              </a:lnSpc>
            </a:pPr>
            <a:endParaRPr lang="pt-BR" sz="16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Ecologia Evolutiva Humana: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antropologia (ecologia cultural e </a:t>
            </a:r>
            <a:r>
              <a:rPr lang="pt-BR" sz="2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etnobiologia</a:t>
            </a: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modelos de ecologia animal (teoria do </a:t>
            </a:r>
            <a:r>
              <a:rPr lang="pt-BR" sz="2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forrageamento</a:t>
            </a: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ótimo)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modelos de evolução cultural </a:t>
            </a:r>
          </a:p>
          <a:p>
            <a:pPr>
              <a:lnSpc>
                <a:spcPct val="150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(modelos de subsistência e transmissão cultural)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>
              <a:lnSpc>
                <a:spcPct val="114000"/>
              </a:lnSpc>
            </a:pPr>
            <a:r>
              <a:rPr lang="pt-BR" sz="2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	[OBS: A ecologia cultural inclui as de sistemas e a evolutiva]</a:t>
            </a:r>
          </a:p>
          <a:p>
            <a:pPr algn="r">
              <a:lnSpc>
                <a:spcPct val="114000"/>
              </a:lnSpc>
            </a:pPr>
            <a:r>
              <a:rPr lang="pt-BR" sz="1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(BEGOSSI, 1993)</a:t>
            </a:r>
            <a:endParaRPr lang="pt-BR" sz="1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332656"/>
            <a:ext cx="792088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3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Ecologia Humana: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Orientação teórica que enfatiza a resolução de problemas da cultura e do comportamento humano, desde a busca de alimentos aos sistemas de suporte social, bem como a vida política e religiosa</a:t>
            </a:r>
          </a:p>
          <a:p>
            <a:pPr algn="ctr">
              <a:lnSpc>
                <a:spcPct val="114000"/>
              </a:lnSpc>
            </a:pPr>
            <a:endParaRPr lang="pt-BR" sz="1200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Ênfase nos modos complexos pelos quais os seres Humanos moldam (influenciam) e são moldados (influenciados) pelo seu ambiente</a:t>
            </a: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3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56872" y="5744289"/>
            <a:ext cx="3898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(SHUTKOWSKI, 2007, pp. 13-14 apud BATES; TUCKER, 2010)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536" y="298514"/>
            <a:ext cx="8640960" cy="6828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pt-BR" sz="2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Ecologia Evolutiva Humana</a:t>
            </a:r>
          </a:p>
          <a:p>
            <a:pPr algn="ctr">
              <a:lnSpc>
                <a:spcPct val="114000"/>
              </a:lnSpc>
            </a:pPr>
            <a:r>
              <a:rPr lang="pt-BR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(Ecologia Comportamental):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Investiga as implicações dos modelos de seleção natural a atividades humanas tão diversas como: </a:t>
            </a: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defesa territorial, gestão de propriedade comunal, padrões de </a:t>
            </a:r>
            <a:r>
              <a:rPr lang="pt-BR" sz="2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forrageamento</a:t>
            </a:r>
            <a:r>
              <a:rPr lang="pt-BR" sz="2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 escolhas de parceiros 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com relação à expectativa de que “os indivíduos se comportem de tal maneira que seu sucesso reprodutivo pessoal e(ou) aptidão inclusiva seja maximizado”</a:t>
            </a: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pt-BR" sz="2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CONCEITO CENTRAL: ADAPTABILIDADE HUMANA</a:t>
            </a:r>
          </a:p>
          <a:p>
            <a:pPr>
              <a:lnSpc>
                <a:spcPct val="114000"/>
              </a:lnSpc>
            </a:pPr>
            <a:endParaRPr lang="pt-BR" sz="2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</a:pPr>
            <a:endParaRPr lang="pt-BR" sz="2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56872" y="4797152"/>
            <a:ext cx="3898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(SHUTKOWSKI, 2007, pp. 13-14 apud BATES; TUCKER, 2010)</a:t>
            </a:r>
            <a:endParaRPr lang="pt-B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1644</Words>
  <Application>Microsoft Office PowerPoint</Application>
  <PresentationFormat>Apresentação na tela (4:3)</PresentationFormat>
  <Paragraphs>268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Ao longo da pré-história e da história, Homo sapiens e suas sociedades têm utilizado de muitos mecanismos diferentes: genotípicos, fenotípicos, psíquicos e sociais com a finalidade de se adaptar a novas situações ambientais.    Essa versatilidade biológica e social concorreu para o sucesso da espécie humana.   </vt:lpstr>
      <vt:lpstr>O ser humano já pode alterar tão profundamente seu ambiente e modificá-lo tão rapidamente em função de seus próprios objetivos, que há uma tendência a se acreditar que os mecanismos biológicos dos quais dependeu para sua adaptação no passado venham a ter importância cada vez mais reduzida, senão desprezível.   Vêm-se inclusive assumindo que a espécie humana pode, sem perigo (!?), perder qualidades físicas e mentais que foram essenciais para sua sobrevivência no passado, uma vez que pode criar um ambiente no qual esses atributos não sejam mais necessários.</vt:lpstr>
      <vt:lpstr>Não é possível para a seleção natural manter um estado de adaptabilidade a um ambiente que não existe mais, nem adaptar uma população a um ambiente que ainda não foi criado.    Por causa dos avanços tecnológicos, novos ambientes continuam a aparecer, a taxas aceleradas.   </vt:lpstr>
      <vt:lpstr>Slide 24</vt:lpstr>
      <vt:lpstr>O potencial da espécie humana para sobreviver a aglomerações, miséria emocional, poluição ambiental, escassez de recursos e outros tipos de ameaças constituem um dos aspectos limitantes do problema da adaptação.   A vida humana envolve valores que têm pouca relação com as necessidades biológicas e que transcendem a sobrevivência das pessoas individualmente.   Soluções adaptativas tecnicamente possíveis podem ter um custo alto em termos de valores humanos.  </vt:lpstr>
      <vt:lpstr>Ex: o mesmo desenvolvimento tecnológico que possibilita a sobrevivência e reprodução de indivíduos menos aptos geneticamente, determina a acumulação de defeitos hereditários.   A vida moderna vem interferindo na eliminação de genes indesejáveis.   Paradoxalmente o mais crítico aspecto da adaptação humana é sua própria adaptabilidade, que torna essa espécie capaz de se ajustar a condições e hábitos que eventualmente destruirão os valores mais característicos da própria vida humana. </vt:lpstr>
      <vt:lpstr>O ponto de vista estritamente biológico é inadequado para a vida humana porque não é suficiente para abarcar a complexidade da natureza humana.   Singularidade da humanidade: ela não vive só no presente  ainda contém o passado em seu corpo e em sua mente  e está preocupada com o futuro.   Acima de tudo é preciso considerar que a humanidade não pode romper sua ligação com a terra e com sua base biológica da qual emergiu e que ainda a alimentam física e emocionalmente.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    </vt:lpstr>
    </vt:vector>
  </TitlesOfParts>
  <Company>LGN/ESALQ/USP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 M.G. Molina</dc:creator>
  <cp:lastModifiedBy>Silvia M.G. Molina</cp:lastModifiedBy>
  <cp:revision>199</cp:revision>
  <dcterms:created xsi:type="dcterms:W3CDTF">2013-11-19T13:16:31Z</dcterms:created>
  <dcterms:modified xsi:type="dcterms:W3CDTF">2014-03-09T23:31:28Z</dcterms:modified>
</cp:coreProperties>
</file>