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7" r:id="rId3"/>
    <p:sldId id="258" r:id="rId4"/>
    <p:sldId id="270" r:id="rId5"/>
    <p:sldId id="273" r:id="rId6"/>
    <p:sldId id="272" r:id="rId7"/>
    <p:sldId id="353" r:id="rId8"/>
    <p:sldId id="348" r:id="rId9"/>
    <p:sldId id="274" r:id="rId10"/>
    <p:sldId id="275" r:id="rId11"/>
    <p:sldId id="260" r:id="rId12"/>
    <p:sldId id="261" r:id="rId13"/>
    <p:sldId id="277" r:id="rId14"/>
    <p:sldId id="279" r:id="rId15"/>
    <p:sldId id="284" r:id="rId16"/>
    <p:sldId id="283" r:id="rId17"/>
    <p:sldId id="262" r:id="rId18"/>
    <p:sldId id="285" r:id="rId19"/>
    <p:sldId id="288" r:id="rId20"/>
    <p:sldId id="290" r:id="rId21"/>
    <p:sldId id="349" r:id="rId22"/>
    <p:sldId id="264" r:id="rId23"/>
    <p:sldId id="296" r:id="rId24"/>
    <p:sldId id="297" r:id="rId25"/>
    <p:sldId id="335" r:id="rId26"/>
    <p:sldId id="338" r:id="rId27"/>
    <p:sldId id="356" r:id="rId28"/>
    <p:sldId id="350" r:id="rId29"/>
    <p:sldId id="351" r:id="rId30"/>
    <p:sldId id="293" r:id="rId31"/>
    <p:sldId id="265" r:id="rId32"/>
    <p:sldId id="354" r:id="rId33"/>
    <p:sldId id="266" r:id="rId34"/>
    <p:sldId id="359" r:id="rId35"/>
    <p:sldId id="304" r:id="rId36"/>
    <p:sldId id="305" r:id="rId37"/>
    <p:sldId id="267" r:id="rId38"/>
    <p:sldId id="309" r:id="rId39"/>
    <p:sldId id="344" r:id="rId40"/>
    <p:sldId id="345" r:id="rId41"/>
    <p:sldId id="340" r:id="rId42"/>
    <p:sldId id="316" r:id="rId43"/>
    <p:sldId id="358" r:id="rId44"/>
    <p:sldId id="357" r:id="rId45"/>
  </p:sldIdLst>
  <p:sldSz cx="9144000" cy="6858000" type="screen4x3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808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656B4F8-8B98-48F1-9DE0-392C6C7C39C1}" type="datetimeFigureOut">
              <a:rPr lang="de-DE" smtClean="0"/>
              <a:pPr/>
              <a:t>28.02.2014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D0B2F59-ACC9-415C-B408-7BFDE246F6D5}" type="slidenum">
              <a:rPr lang="de-DE" smtClean="0"/>
              <a:pPr/>
              <a:t>‹nº›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7A3A00FF-CCD8-4DBC-8541-792A2B5ADF8E}" type="datetimeFigureOut">
              <a:rPr lang="pt-BR" smtClean="0"/>
              <a:pPr/>
              <a:t>28/02/2014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FE71CE5-9A6B-4294-A89D-CE3BC06BF25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71CE5-9A6B-4294-A89D-CE3BC06BF257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1980 - Alexander P </a:t>
            </a:r>
            <a:r>
              <a:rPr kumimoji="0" lang="pt-B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Keilland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, Costa Norueguesa, Mar do Norte  </a:t>
            </a:r>
            <a:r>
              <a:rPr kumimoji="0" lang="pt-B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ocorrencia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de erros de projeto (fissura inicial hidrofone, </a:t>
            </a:r>
            <a:r>
              <a:rPr kumimoji="0" lang="pt-B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requsitos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de fadiga , </a:t>
            </a:r>
            <a:r>
              <a:rPr kumimoji="0" lang="pt-B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fabricacao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e operacional) e </a:t>
            </a:r>
            <a:r>
              <a:rPr kumimoji="0" lang="pt-B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omissoes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71CE5-9A6B-4294-A89D-CE3BC06BF257}" type="slidenum">
              <a:rPr lang="pt-BR" smtClean="0"/>
              <a:pPr/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3337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704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10261" y="4861567"/>
            <a:ext cx="5678783" cy="4606658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3337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011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10261" y="4861567"/>
            <a:ext cx="5678783" cy="4606658"/>
          </a:xfrm>
          <a:noFill/>
          <a:ln/>
        </p:spPr>
        <p:txBody>
          <a:bodyPr wrap="none" anchor="ctr"/>
          <a:lstStyle/>
          <a:p>
            <a:endParaRPr lang="pt-BR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71CE5-9A6B-4294-A89D-CE3BC06BF257}" type="slidenum">
              <a:rPr lang="pt-BR" smtClean="0"/>
              <a:pPr/>
              <a:t>40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tângulo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tângulo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tângulo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tângulo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etângulo de cantos arredondados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etângulo de cantos arredondados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tângulo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ângulo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80D35F2C-261A-4998-B56A-6B711FDAFD35}" type="datetimeFigureOut">
              <a:rPr lang="pt-BR" smtClean="0"/>
              <a:pPr/>
              <a:t>28/02/2014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1EDE1BB6-C812-4B4B-8776-8D76A32904E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5F2C-261A-4998-B56A-6B711FDAFD35}" type="datetimeFigureOut">
              <a:rPr lang="pt-BR" smtClean="0"/>
              <a:pPr/>
              <a:t>28/02/2014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E1BB6-C812-4B4B-8776-8D76A32904E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5F2C-261A-4998-B56A-6B711FDAFD35}" type="datetimeFigureOut">
              <a:rPr lang="pt-BR" smtClean="0"/>
              <a:pPr/>
              <a:t>28/02/2014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E1BB6-C812-4B4B-8776-8D76A32904E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30175"/>
            <a:ext cx="8228013" cy="1433513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2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AA073-640F-4F25-ACB2-8A2D63A1CA1E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496" y="476672"/>
            <a:ext cx="5328592" cy="792088"/>
          </a:xfrm>
        </p:spPr>
        <p:txBody>
          <a:bodyPr/>
          <a:lstStyle/>
          <a:p>
            <a:r>
              <a:rPr kumimoji="0" lang="pt-BR" dirty="0" smtClean="0"/>
              <a:t>Clique para editar o estilo do título mestre</a:t>
            </a:r>
            <a:endParaRPr kumimoji="0"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89752"/>
          </a:xfrm>
        </p:spPr>
        <p:txBody>
          <a:bodyPr/>
          <a:lstStyle/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5F2C-261A-4998-B56A-6B711FDAFD35}" type="datetimeFigureOut">
              <a:rPr lang="pt-BR" smtClean="0"/>
              <a:pPr/>
              <a:t>28/02/2014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E1BB6-C812-4B4B-8776-8D76A32904E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5F2C-261A-4998-B56A-6B711FDAFD35}" type="datetimeFigureOut">
              <a:rPr lang="pt-BR" smtClean="0"/>
              <a:pPr/>
              <a:t>28/02/2014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E1BB6-C812-4B4B-8776-8D76A32904E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5F2C-261A-4998-B56A-6B711FDAFD35}" type="datetimeFigureOut">
              <a:rPr lang="pt-BR" smtClean="0"/>
              <a:pPr/>
              <a:t>28/02/2014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E1BB6-C812-4B4B-8776-8D76A32904E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6" name="Espaço Reservado para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0D35F2C-261A-4998-B56A-6B711FDAFD35}" type="datetimeFigureOut">
              <a:rPr lang="pt-BR" smtClean="0"/>
              <a:pPr/>
              <a:t>28/02/2014</a:t>
            </a:fld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EDE1BB6-C812-4B4B-8776-8D76A32904E2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8" name="Espaço Reservado para Rodapé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pt-BR" dirty="0" smtClean="0"/>
              <a:t>Clique para editar o estilo do título mestre</a:t>
            </a:r>
            <a:endParaRPr kumimoji="0"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80D35F2C-261A-4998-B56A-6B711FDAFD35}" type="datetimeFigureOut">
              <a:rPr lang="pt-BR" smtClean="0"/>
              <a:pPr/>
              <a:t>28/02/2014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1EDE1BB6-C812-4B4B-8776-8D76A32904E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5F2C-261A-4998-B56A-6B711FDAFD35}" type="datetimeFigureOut">
              <a:rPr lang="pt-BR" smtClean="0"/>
              <a:pPr/>
              <a:t>28/02/2014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E1BB6-C812-4B4B-8776-8D76A32904E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5F2C-261A-4998-B56A-6B711FDAFD35}" type="datetimeFigureOut">
              <a:rPr lang="pt-BR" smtClean="0"/>
              <a:pPr/>
              <a:t>28/02/2014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E1BB6-C812-4B4B-8776-8D76A32904E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5F2C-261A-4998-B56A-6B711FDAFD35}" type="datetimeFigureOut">
              <a:rPr lang="pt-BR" smtClean="0"/>
              <a:pPr/>
              <a:t>28/02/2014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E1BB6-C812-4B4B-8776-8D76A32904E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tângulo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r>
              <a:rPr kumimoji="0" lang="en-US" sz="1500" dirty="0" err="1" smtClean="0"/>
              <a:t>Plataformas</a:t>
            </a:r>
            <a:r>
              <a:rPr kumimoji="0" lang="en-US" sz="1500" baseline="0" dirty="0" smtClean="0"/>
              <a:t> </a:t>
            </a:r>
            <a:r>
              <a:rPr kumimoji="0" lang="en-US" sz="1500" dirty="0" smtClean="0"/>
              <a:t>de </a:t>
            </a:r>
            <a:r>
              <a:rPr kumimoji="0" lang="en-US" sz="1500" dirty="0" err="1" smtClean="0"/>
              <a:t>Petróleo</a:t>
            </a:r>
            <a:r>
              <a:rPr kumimoji="0" lang="en-US" sz="1500" dirty="0" smtClean="0"/>
              <a:t> e </a:t>
            </a:r>
            <a:r>
              <a:rPr kumimoji="0" lang="en-US" sz="1500" dirty="0" err="1" smtClean="0"/>
              <a:t>Gás</a:t>
            </a:r>
            <a:endParaRPr kumimoji="0" lang="en-US" sz="1500" dirty="0"/>
          </a:p>
        </p:txBody>
      </p:sp>
      <p:sp>
        <p:nvSpPr>
          <p:cNvPr id="30" name="Retângulo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tângulo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ângulo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etângulo de cantos arredondados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etângulo de cantos arredondados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tângulo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tângulo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tângulo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tângulo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tângulo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tângulo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35496" y="404664"/>
            <a:ext cx="8856984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dirty="0" smtClean="0"/>
              <a:t>Clique para editar o estilo do título mestre</a:t>
            </a:r>
            <a:endParaRPr kumimoji="0" lang="en-US" dirty="0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556792"/>
            <a:ext cx="8229600" cy="501774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dirty="0" smtClean="0"/>
              <a:t>Clique para editar os estilos do texto mestre</a:t>
            </a:r>
          </a:p>
          <a:p>
            <a:pPr lvl="1" eaLnBrk="1" latinLnBrk="0" hangingPunct="1"/>
            <a:r>
              <a:rPr kumimoji="0" lang="pt-BR" dirty="0" smtClean="0"/>
              <a:t>Segundo nível</a:t>
            </a:r>
          </a:p>
          <a:p>
            <a:pPr lvl="2" eaLnBrk="1" latinLnBrk="0" hangingPunct="1"/>
            <a:r>
              <a:rPr kumimoji="0" lang="pt-BR" dirty="0" smtClean="0"/>
              <a:t>Terceiro nível</a:t>
            </a:r>
          </a:p>
          <a:p>
            <a:pPr lvl="3" eaLnBrk="1" latinLnBrk="0" hangingPunct="1"/>
            <a:r>
              <a:rPr kumimoji="0" lang="pt-BR" dirty="0" smtClean="0"/>
              <a:t>Quarto nível</a:t>
            </a:r>
          </a:p>
          <a:p>
            <a:pPr lvl="4" eaLnBrk="1" latinLnBrk="0" hangingPunct="1"/>
            <a:r>
              <a:rPr kumimoji="0" lang="pt-BR" dirty="0" smtClean="0"/>
              <a:t>Quinto nível</a:t>
            </a:r>
            <a:endParaRPr kumimoji="0" lang="en-US" dirty="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80D35F2C-261A-4998-B56A-6B711FDAFD35}" type="datetimeFigureOut">
              <a:rPr lang="pt-BR" smtClean="0"/>
              <a:pPr/>
              <a:t>28/02/2014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1EDE1BB6-C812-4B4B-8776-8D76A32904E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2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2247007"/>
            <a:ext cx="9144000" cy="1470025"/>
          </a:xfrm>
        </p:spPr>
        <p:txBody>
          <a:bodyPr>
            <a:normAutofit/>
          </a:bodyPr>
          <a:lstStyle/>
          <a:p>
            <a:pPr algn="ctr"/>
            <a:r>
              <a:rPr lang="pt-BR" dirty="0" smtClean="0"/>
              <a:t>Classificação das Plataformas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6707088" cy="1752600"/>
          </a:xfrm>
        </p:spPr>
        <p:txBody>
          <a:bodyPr/>
          <a:lstStyle/>
          <a:p>
            <a:r>
              <a:rPr lang="pt-BR" dirty="0" smtClean="0"/>
              <a:t>Prof. Dr. Kazuo Nishimoto</a:t>
            </a:r>
          </a:p>
          <a:p>
            <a:r>
              <a:rPr lang="pt-BR" dirty="0" smtClean="0"/>
              <a:t>Prof. Dr. Claudio Mueller P. Sampaio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Tipos de plataformas</a:t>
            </a:r>
            <a:endParaRPr lang="pt-BR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03074"/>
            <a:ext cx="7533803" cy="5050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Plataformas fixas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196752"/>
            <a:ext cx="4618857" cy="237626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Estruturas fixas no fundo mar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gravidade (apoiadas)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estaqueamento (fundeadas).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Material de Construção: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pt-BR" sz="1800" dirty="0" smtClean="0"/>
              <a:t>aço / concreto</a:t>
            </a:r>
          </a:p>
        </p:txBody>
      </p:sp>
      <p:pic>
        <p:nvPicPr>
          <p:cNvPr id="7" name="Grafik 6" descr="Fixas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5176" y="2996952"/>
            <a:ext cx="6793208" cy="3789894"/>
          </a:xfrm>
          <a:prstGeom prst="rect">
            <a:avLst/>
          </a:prstGeom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4345631" y="1196752"/>
            <a:ext cx="4618857" cy="172819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Profundidade</a:t>
            </a:r>
          </a:p>
          <a:p>
            <a:pPr marL="658368" marR="0" lvl="1" indent="-2468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Georgia"/>
              <a:buChar char="▫"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Lâminas d’água rasas,</a:t>
            </a:r>
          </a:p>
          <a:p>
            <a:pPr marL="658368" marR="0" lvl="1" indent="-2468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Georgia"/>
              <a:buChar char="▫"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Profundidades médias – analisar a opção flutuante.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052736"/>
            <a:ext cx="2808312" cy="5476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Fixas - Jaquetas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412776"/>
            <a:ext cx="5832648" cy="4824536"/>
          </a:xfrm>
        </p:spPr>
        <p:txBody>
          <a:bodyPr>
            <a:noAutofit/>
          </a:bodyPr>
          <a:lstStyle/>
          <a:p>
            <a:pPr marL="341313" indent="-341313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rgbClr val="7030A0"/>
              </a:buClr>
              <a:buSzPct val="80000"/>
              <a:buFont typeface="Arial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t-BR" sz="2000" dirty="0" smtClean="0"/>
              <a:t>Primeiro tipo de plataforma offshore instalada.</a:t>
            </a:r>
          </a:p>
          <a:p>
            <a:pPr marL="341313" indent="-341313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rgbClr val="7030A0"/>
              </a:buClr>
              <a:buSzPct val="80000"/>
              <a:buFont typeface="Arial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t-BR" sz="2000" dirty="0" smtClean="0"/>
              <a:t>Tipo mais comum.</a:t>
            </a:r>
          </a:p>
          <a:p>
            <a:pPr marL="341313" indent="-341313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rgbClr val="7030A0"/>
              </a:buClr>
              <a:buSzPct val="80000"/>
              <a:buFont typeface="Arial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t-BR" sz="2000" dirty="0" smtClean="0"/>
              <a:t>Estaqueadas no fundo do mar.</a:t>
            </a:r>
          </a:p>
          <a:p>
            <a:pPr marL="341313" indent="-341313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rgbClr val="7030A0"/>
              </a:buClr>
              <a:buSzPct val="80000"/>
              <a:buFont typeface="Arial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t-BR" sz="2000" dirty="0" smtClean="0"/>
              <a:t>Solução ideal águas rasas/médias</a:t>
            </a:r>
          </a:p>
          <a:p>
            <a:pPr marL="633921" lvl="1" indent="-341313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rgbClr val="7030A0"/>
              </a:buClr>
              <a:buSzPct val="80000"/>
              <a:buFont typeface="Arial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t-BR" sz="1800" dirty="0" smtClean="0"/>
              <a:t>Casos até de 412 m de profundidade (GoM).</a:t>
            </a:r>
          </a:p>
          <a:p>
            <a:pPr marL="341313" indent="-341313">
              <a:lnSpc>
                <a:spcPct val="110000"/>
              </a:lnSpc>
              <a:spcBef>
                <a:spcPts val="600"/>
              </a:spcBef>
              <a:spcAft>
                <a:spcPts val="500"/>
              </a:spcAft>
              <a:buClr>
                <a:srgbClr val="7030A0"/>
              </a:buClr>
              <a:buSzPct val="80000"/>
              <a:buFont typeface="Arial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t-BR" sz="2000" dirty="0" smtClean="0"/>
              <a:t>Estrutura principal tridimensional</a:t>
            </a:r>
            <a:r>
              <a:rPr lang="pt-BR" sz="1800" dirty="0" smtClean="0"/>
              <a:t>	</a:t>
            </a:r>
          </a:p>
          <a:p>
            <a:pPr lvl="1">
              <a:lnSpc>
                <a:spcPct val="110000"/>
              </a:lnSpc>
              <a:spcAft>
                <a:spcPts val="500"/>
              </a:spcAft>
              <a:defRPr/>
            </a:pPr>
            <a:r>
              <a:rPr lang="pt-BR" sz="1800" dirty="0" smtClean="0"/>
              <a:t>Pernas servem de guias para as estacas</a:t>
            </a:r>
            <a:endParaRPr lang="pt-BR" sz="2000" dirty="0" smtClean="0"/>
          </a:p>
          <a:p>
            <a:pPr marL="341313" indent="-341313">
              <a:lnSpc>
                <a:spcPct val="110000"/>
              </a:lnSpc>
              <a:spcBef>
                <a:spcPts val="600"/>
              </a:spcBef>
              <a:spcAft>
                <a:spcPts val="500"/>
              </a:spcAft>
              <a:buClr>
                <a:srgbClr val="7030A0"/>
              </a:buClr>
              <a:buSzPct val="80000"/>
              <a:buFont typeface="Arial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t-BR" sz="2000" dirty="0" smtClean="0"/>
              <a:t>Superestrutura de aço </a:t>
            </a:r>
          </a:p>
          <a:p>
            <a:pPr marL="341313" indent="-341313">
              <a:lnSpc>
                <a:spcPct val="110000"/>
              </a:lnSpc>
              <a:spcBef>
                <a:spcPts val="600"/>
              </a:spcBef>
              <a:spcAft>
                <a:spcPts val="500"/>
              </a:spcAft>
              <a:buClr>
                <a:srgbClr val="7030A0"/>
              </a:buClr>
              <a:buSzPct val="80000"/>
              <a:buFont typeface="Arial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t-BR" sz="2000" dirty="0" smtClean="0"/>
              <a:t>Operação</a:t>
            </a:r>
          </a:p>
          <a:p>
            <a:pPr lvl="1">
              <a:lnSpc>
                <a:spcPct val="110000"/>
              </a:lnSpc>
              <a:spcAft>
                <a:spcPts val="500"/>
              </a:spcAft>
              <a:defRPr/>
            </a:pPr>
            <a:r>
              <a:rPr lang="pt-BR" sz="1800" dirty="0" smtClean="0"/>
              <a:t>Isolada (com oleodutos)	</a:t>
            </a:r>
          </a:p>
          <a:p>
            <a:pPr lvl="1">
              <a:lnSpc>
                <a:spcPct val="110000"/>
              </a:lnSpc>
              <a:spcAft>
                <a:spcPts val="500"/>
              </a:spcAft>
              <a:defRPr/>
            </a:pPr>
            <a:r>
              <a:rPr lang="pt-BR" sz="1800" dirty="0" smtClean="0"/>
              <a:t>Com navio acoplado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Fixas - Jaquetas</a:t>
            </a:r>
            <a:endParaRPr lang="pt-BR" dirty="0"/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23528" y="1268760"/>
            <a:ext cx="4392488" cy="482453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41313" marR="0" lvl="0" indent="-341313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buClr>
                <a:srgbClr val="7030A0"/>
              </a:buClr>
              <a:buSzPct val="80000"/>
              <a:buFont typeface="Arial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pt-BR" sz="2000" dirty="0" smtClean="0"/>
              <a:t>Esforços Principais:</a:t>
            </a: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58368" marR="0" lvl="1" indent="-246888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buSzTx/>
              <a:buFont typeface="Georgia"/>
              <a:buChar char="▫"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Correntes</a:t>
            </a:r>
            <a:r>
              <a:rPr lang="pt-BR" dirty="0" smtClean="0">
                <a:solidFill>
                  <a:schemeClr val="accent2"/>
                </a:solidFill>
              </a:rPr>
              <a:t> , Ondas e Vento</a:t>
            </a:r>
          </a:p>
          <a:p>
            <a:pPr marL="658368" marR="0" lvl="1" indent="-246888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buSzTx/>
              <a:buFont typeface="Georgia"/>
              <a:buChar char="▫"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Peso</a:t>
            </a:r>
            <a:r>
              <a:rPr kumimoji="0" lang="pt-BR" sz="1800" b="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próprio</a:t>
            </a:r>
          </a:p>
          <a:p>
            <a:pPr marL="658368" marR="0" lvl="1" indent="-246888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buSzTx/>
              <a:buFont typeface="Georgia"/>
              <a:buChar char="▫"/>
              <a:tabLst/>
              <a:defRPr/>
            </a:pPr>
            <a:r>
              <a:rPr lang="pt-BR" baseline="0" dirty="0" smtClean="0">
                <a:solidFill>
                  <a:schemeClr val="accent2"/>
                </a:solidFill>
              </a:rPr>
              <a:t>Perfuração</a:t>
            </a:r>
            <a:r>
              <a:rPr lang="pt-BR" dirty="0" smtClean="0">
                <a:solidFill>
                  <a:schemeClr val="accent2"/>
                </a:solidFill>
              </a:rPr>
              <a:t> do Solo</a:t>
            </a:r>
          </a:p>
          <a:p>
            <a:pPr marL="658368" marR="0" lvl="1" indent="-246888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buSzTx/>
              <a:buFont typeface="Georgia"/>
              <a:buChar char="▫"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Prospecção</a:t>
            </a:r>
            <a:r>
              <a:rPr kumimoji="0" lang="pt-BR" sz="1800" b="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Petróleo</a:t>
            </a:r>
          </a:p>
          <a:p>
            <a:pPr marL="341313" lvl="0" indent="-341313">
              <a:lnSpc>
                <a:spcPct val="110000"/>
              </a:lnSpc>
              <a:spcBef>
                <a:spcPts val="600"/>
              </a:spcBef>
              <a:buClr>
                <a:srgbClr val="7030A0"/>
              </a:buClr>
              <a:buSzPct val="80000"/>
              <a:buFont typeface="Arial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pt-BR" sz="2000" dirty="0" smtClean="0"/>
              <a:t>Transporte:</a:t>
            </a:r>
          </a:p>
          <a:p>
            <a:pPr marL="658368" lvl="1" indent="-246888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/>
            </a:pPr>
            <a:r>
              <a:rPr lang="pt-BR" dirty="0" smtClean="0">
                <a:solidFill>
                  <a:schemeClr val="accent2"/>
                </a:solidFill>
              </a:rPr>
              <a:t>Grandes: arrastadas por flutuadores</a:t>
            </a:r>
          </a:p>
          <a:p>
            <a:pPr marL="658368" lvl="1" indent="-246888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/>
            </a:pPr>
            <a:r>
              <a:rPr lang="pt-BR" dirty="0" smtClean="0">
                <a:solidFill>
                  <a:schemeClr val="accent2"/>
                </a:solidFill>
              </a:rPr>
              <a:t>Pequenas (até 50m) : içadas</a:t>
            </a:r>
          </a:p>
          <a:p>
            <a:pPr marL="341313" lvl="0" indent="-341313">
              <a:lnSpc>
                <a:spcPct val="110000"/>
              </a:lnSpc>
              <a:spcBef>
                <a:spcPts val="600"/>
              </a:spcBef>
              <a:buClr>
                <a:srgbClr val="7030A0"/>
              </a:buClr>
              <a:buSzPct val="80000"/>
              <a:buFont typeface="Arial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pt-BR" sz="2000" dirty="0" smtClean="0"/>
              <a:t>Instalação:</a:t>
            </a:r>
          </a:p>
          <a:p>
            <a:pPr marL="658368" lvl="1" indent="-246888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/>
            </a:pPr>
            <a:r>
              <a:rPr lang="pt-BR" dirty="0" smtClean="0">
                <a:solidFill>
                  <a:schemeClr val="accent2"/>
                </a:solidFill>
              </a:rPr>
              <a:t>Erguimento</a:t>
            </a:r>
          </a:p>
          <a:p>
            <a:pPr marL="658368" lvl="1" indent="-246888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/>
            </a:pPr>
            <a:r>
              <a:rPr lang="pt-BR" dirty="0" smtClean="0">
                <a:solidFill>
                  <a:schemeClr val="accent2"/>
                </a:solidFill>
              </a:rPr>
              <a:t>Lançamento</a:t>
            </a:r>
          </a:p>
          <a:p>
            <a:pPr marL="658368" lvl="1" indent="-246888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/>
            </a:pPr>
            <a:r>
              <a:rPr lang="pt-BR" dirty="0" smtClean="0">
                <a:solidFill>
                  <a:schemeClr val="accent2"/>
                </a:solidFill>
              </a:rPr>
              <a:t>Flutuação</a:t>
            </a:r>
          </a:p>
          <a:p>
            <a:pPr marL="658368" lvl="1" indent="-246888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/>
            </a:pPr>
            <a:r>
              <a:rPr lang="pt-BR" dirty="0" smtClean="0">
                <a:solidFill>
                  <a:schemeClr val="accent2"/>
                </a:solidFill>
              </a:rPr>
              <a:t>Estaqueamento</a:t>
            </a:r>
          </a:p>
          <a:p>
            <a:pPr marL="658368" lvl="1" indent="-246888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/>
            </a:pPr>
            <a:r>
              <a:rPr lang="pt-BR" dirty="0" smtClean="0">
                <a:solidFill>
                  <a:schemeClr val="accent2"/>
                </a:solidFill>
              </a:rPr>
              <a:t>Colocação da superestrutura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933056"/>
            <a:ext cx="3744416" cy="26717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908720"/>
            <a:ext cx="3754503" cy="2953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Fixas - Jaquetas</a:t>
            </a:r>
            <a:endParaRPr lang="pt-BR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1547" y="1547466"/>
            <a:ext cx="7020905" cy="49632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Fixas - Jaquetas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6816" y="1412776"/>
            <a:ext cx="8229600" cy="576064"/>
          </a:xfrm>
        </p:spPr>
        <p:txBody>
          <a:bodyPr>
            <a:normAutofit/>
          </a:bodyPr>
          <a:lstStyle/>
          <a:p>
            <a:r>
              <a:rPr lang="pt-BR" sz="2000" dirty="0" smtClean="0"/>
              <a:t>Exemplos</a:t>
            </a:r>
            <a:endParaRPr lang="pt-BR" sz="2000" dirty="0"/>
          </a:p>
        </p:txBody>
      </p:sp>
      <p:pic>
        <p:nvPicPr>
          <p:cNvPr id="5" name="Grafik 4" descr="Fixas_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039167"/>
            <a:ext cx="8676456" cy="3262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Fixas - Jaquetas</a:t>
            </a:r>
            <a:endParaRPr lang="pt-BR" dirty="0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000" r="14286"/>
          <a:stretch>
            <a:fillRect/>
          </a:stretch>
        </p:blipFill>
        <p:spPr bwMode="auto">
          <a:xfrm>
            <a:off x="4932040" y="1243122"/>
            <a:ext cx="3024336" cy="26060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048270"/>
            <a:ext cx="3024336" cy="26210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058450"/>
            <a:ext cx="3024336" cy="26060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239203"/>
            <a:ext cx="3024336" cy="26060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Fixas - Gravidade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340768"/>
            <a:ext cx="4978896" cy="5400600"/>
          </a:xfrm>
        </p:spPr>
        <p:txBody>
          <a:bodyPr>
            <a:noAutofit/>
          </a:bodyPr>
          <a:lstStyle/>
          <a:p>
            <a:pPr marL="341313" indent="-341313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rgbClr val="7030A0"/>
              </a:buClr>
              <a:buSzPct val="80000"/>
              <a:buFont typeface="Arial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t-BR" sz="2000" dirty="0" smtClean="0"/>
              <a:t>GBS – </a:t>
            </a:r>
            <a:r>
              <a:rPr lang="pt-BR" sz="2000" dirty="0" err="1" smtClean="0"/>
              <a:t>Gravity</a:t>
            </a:r>
            <a:r>
              <a:rPr lang="pt-BR" sz="2000" dirty="0" smtClean="0"/>
              <a:t> Base </a:t>
            </a:r>
            <a:r>
              <a:rPr lang="pt-BR" sz="2000" dirty="0" err="1" smtClean="0"/>
              <a:t>Structure</a:t>
            </a:r>
            <a:endParaRPr lang="pt-BR" sz="2000" dirty="0" smtClean="0"/>
          </a:p>
          <a:p>
            <a:pPr marL="341313" indent="-341313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rgbClr val="7030A0"/>
              </a:buClr>
              <a:buSzPct val="80000"/>
              <a:buFont typeface="Arial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t-BR" sz="2000" dirty="0" smtClean="0"/>
              <a:t>Apoio no fundo do mar peso próprio.</a:t>
            </a:r>
          </a:p>
          <a:p>
            <a:pPr marL="341313" indent="-341313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rgbClr val="7030A0"/>
              </a:buClr>
              <a:buSzPct val="80000"/>
              <a:buFont typeface="Arial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t-BR" sz="2000" dirty="0" smtClean="0"/>
              <a:t>Estruturas submarinas compostas de tanques de armazenamento (lastro ou óleo). </a:t>
            </a:r>
          </a:p>
          <a:p>
            <a:pPr marL="341313" indent="-341313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rgbClr val="7030A0"/>
              </a:buClr>
              <a:buSzPct val="80000"/>
              <a:buFont typeface="Arial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t-BR" sz="2000" dirty="0" smtClean="0"/>
              <a:t>Baixas profundidades</a:t>
            </a:r>
          </a:p>
          <a:p>
            <a:pPr marL="341313" indent="-341313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rgbClr val="7030A0"/>
              </a:buClr>
              <a:buSzPct val="80000"/>
              <a:buFont typeface="Arial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t-BR" sz="2000" dirty="0" smtClean="0"/>
              <a:t>Condições ambientais severas. </a:t>
            </a:r>
          </a:p>
          <a:p>
            <a:pPr marL="633921" lvl="1" indent="-341313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rgbClr val="7030A0"/>
              </a:buClr>
              <a:buSzPct val="80000"/>
              <a:buFont typeface="Arial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t-BR" sz="1800" dirty="0" smtClean="0"/>
              <a:t>Mar do Norte (maioria) e regiões árticas.</a:t>
            </a:r>
          </a:p>
          <a:p>
            <a:pPr marL="341313" indent="-341313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rgbClr val="7030A0"/>
              </a:buClr>
              <a:buSzPct val="80000"/>
              <a:buFont typeface="Arial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t-BR" sz="2000" dirty="0" smtClean="0"/>
              <a:t>Construídas em concreto </a:t>
            </a:r>
            <a:r>
              <a:rPr lang="pt-BR" sz="2000" dirty="0" err="1" smtClean="0"/>
              <a:t>protendido</a:t>
            </a:r>
            <a:r>
              <a:rPr lang="pt-BR" sz="2000" dirty="0" smtClean="0"/>
              <a:t>, em peça única.</a:t>
            </a:r>
          </a:p>
          <a:p>
            <a:pPr marL="341313" indent="-341313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rgbClr val="7030A0"/>
              </a:buClr>
              <a:buSzPct val="80000"/>
              <a:buFont typeface="Arial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t-BR" sz="2000" dirty="0" smtClean="0"/>
              <a:t>Transporte e posicionamento complexo. </a:t>
            </a:r>
          </a:p>
          <a:p>
            <a:pPr marL="633921" lvl="1" indent="-341313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rgbClr val="7030A0"/>
              </a:buClr>
              <a:buSzPct val="80000"/>
              <a:buFont typeface="Arial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t-BR" sz="1800" dirty="0" smtClean="0"/>
              <a:t>Acidente com a unidade Sleipner A.</a:t>
            </a:r>
          </a:p>
          <a:p>
            <a:pPr marL="341313" indent="-341313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rgbClr val="7030A0"/>
              </a:buClr>
              <a:buSzPct val="80000"/>
              <a:buFont typeface="Arial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pt-BR" sz="2000" dirty="0" smtClean="0"/>
          </a:p>
          <a:p>
            <a:pPr marL="341313" indent="-341313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rgbClr val="7030A0"/>
              </a:buClr>
              <a:buSzPct val="80000"/>
              <a:buFont typeface="Arial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pt-BR" sz="2000" dirty="0" smtClean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5582" y="1268760"/>
            <a:ext cx="3300874" cy="52565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Fixas - Gravidade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8"/>
            <a:ext cx="8219256" cy="2592288"/>
          </a:xfrm>
        </p:spPr>
        <p:txBody>
          <a:bodyPr>
            <a:normAutofit/>
          </a:bodyPr>
          <a:lstStyle/>
          <a:p>
            <a:pPr algn="just">
              <a:lnSpc>
                <a:spcPct val="160000"/>
              </a:lnSpc>
            </a:pPr>
            <a:r>
              <a:rPr lang="pt-BR" sz="2000" dirty="0" smtClean="0"/>
              <a:t>Exemplos:</a:t>
            </a:r>
            <a:endParaRPr lang="pt-BR" sz="2000" dirty="0"/>
          </a:p>
        </p:txBody>
      </p:sp>
      <p:pic>
        <p:nvPicPr>
          <p:cNvPr id="7" name="Grafik 6" descr="Concrete_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6489" y="1080925"/>
            <a:ext cx="3011575" cy="5660443"/>
          </a:xfrm>
          <a:prstGeom prst="rect">
            <a:avLst/>
          </a:prstGeom>
        </p:spPr>
      </p:pic>
      <p:pic>
        <p:nvPicPr>
          <p:cNvPr id="8" name="Grafik 7" descr="Concrete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3660" y="766165"/>
            <a:ext cx="2494724" cy="6047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Fixas - Gravidade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6024" y="1268760"/>
            <a:ext cx="3563888" cy="93610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pt-BR" sz="2000" dirty="0" err="1" smtClean="0"/>
              <a:t>Concretagem</a:t>
            </a:r>
            <a:r>
              <a:rPr lang="pt-BR" sz="2000" dirty="0" smtClean="0"/>
              <a:t> dos tanques no continente</a:t>
            </a:r>
            <a:endParaRPr lang="pt-BR" sz="20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876951"/>
            <a:ext cx="4190527" cy="36483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4770" y="2878704"/>
            <a:ext cx="4173855" cy="36466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223056" y="1988840"/>
            <a:ext cx="4320480" cy="7920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Transporte dos tanques (parcialmente afundados)‏</a:t>
            </a:r>
          </a:p>
          <a:p>
            <a:pPr marL="365760" marR="0" lvl="0" indent="-256032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Grafik 7" descr="Concrete_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898317"/>
            <a:ext cx="4032448" cy="1738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496" y="476672"/>
            <a:ext cx="5328592" cy="792088"/>
          </a:xfrm>
        </p:spPr>
        <p:txBody>
          <a:bodyPr/>
          <a:lstStyle/>
          <a:p>
            <a:r>
              <a:rPr lang="pt-BR" dirty="0" smtClean="0"/>
              <a:t>Tópicos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457200" y="1435592"/>
            <a:ext cx="8229600" cy="5089752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pt-BR" sz="2000" dirty="0" smtClean="0"/>
              <a:t>Histórico da Exploração </a:t>
            </a:r>
            <a:r>
              <a:rPr lang="pt-BR" sz="2000" i="1" dirty="0" err="1" smtClean="0"/>
              <a:t>Offshore</a:t>
            </a:r>
            <a:endParaRPr lang="pt-BR" sz="2000" i="1" dirty="0" smtClean="0"/>
          </a:p>
          <a:p>
            <a:pPr>
              <a:spcAft>
                <a:spcPts val="300"/>
              </a:spcAft>
            </a:pPr>
            <a:r>
              <a:rPr lang="pt-BR" sz="2000" dirty="0" smtClean="0"/>
              <a:t>Exemplo de um Sistema </a:t>
            </a:r>
            <a:r>
              <a:rPr lang="pt-BR" sz="2000" i="1" dirty="0" err="1" smtClean="0"/>
              <a:t>Offshore</a:t>
            </a:r>
            <a:endParaRPr lang="pt-BR" sz="2000" i="1" dirty="0" smtClean="0"/>
          </a:p>
          <a:p>
            <a:pPr>
              <a:spcAft>
                <a:spcPts val="300"/>
              </a:spcAft>
            </a:pPr>
            <a:r>
              <a:rPr lang="pt-BR" sz="2000" dirty="0" smtClean="0"/>
              <a:t>Tipos de Plataformas </a:t>
            </a:r>
            <a:r>
              <a:rPr lang="pt-BR" sz="2000" i="1" dirty="0" err="1" smtClean="0"/>
              <a:t>Offshore</a:t>
            </a:r>
            <a:endParaRPr lang="pt-BR" sz="2000" i="1" dirty="0" smtClean="0"/>
          </a:p>
          <a:p>
            <a:pPr lvl="1">
              <a:spcAft>
                <a:spcPts val="300"/>
              </a:spcAft>
            </a:pPr>
            <a:r>
              <a:rPr lang="pt-BR" sz="1800" dirty="0" smtClean="0"/>
              <a:t>Plataformas  de Estrutura Fixa:</a:t>
            </a:r>
          </a:p>
          <a:p>
            <a:pPr lvl="2">
              <a:spcAft>
                <a:spcPts val="300"/>
              </a:spcAft>
            </a:pPr>
            <a:r>
              <a:rPr lang="pt-BR" sz="1600" dirty="0" smtClean="0"/>
              <a:t>Jaquetas</a:t>
            </a:r>
          </a:p>
          <a:p>
            <a:pPr lvl="2">
              <a:spcAft>
                <a:spcPts val="300"/>
              </a:spcAft>
            </a:pPr>
            <a:r>
              <a:rPr lang="pt-BR" sz="1600" dirty="0" smtClean="0"/>
              <a:t>Gravidade</a:t>
            </a:r>
          </a:p>
          <a:p>
            <a:pPr lvl="2">
              <a:spcAft>
                <a:spcPts val="300"/>
              </a:spcAft>
            </a:pPr>
            <a:r>
              <a:rPr lang="pt-BR" sz="1600" dirty="0" smtClean="0"/>
              <a:t>Auto Elevatórias</a:t>
            </a:r>
          </a:p>
          <a:p>
            <a:pPr lvl="1">
              <a:spcAft>
                <a:spcPts val="300"/>
              </a:spcAft>
            </a:pPr>
            <a:r>
              <a:rPr lang="pt-BR" sz="1800" dirty="0" smtClean="0"/>
              <a:t>Plataformas Complacentes:</a:t>
            </a:r>
          </a:p>
          <a:p>
            <a:pPr lvl="2">
              <a:spcAft>
                <a:spcPts val="300"/>
              </a:spcAft>
            </a:pPr>
            <a:r>
              <a:rPr lang="pt-BR" sz="1600" dirty="0" smtClean="0"/>
              <a:t>Torres Complacentes</a:t>
            </a:r>
          </a:p>
          <a:p>
            <a:pPr lvl="2">
              <a:spcAft>
                <a:spcPts val="300"/>
              </a:spcAft>
            </a:pPr>
            <a:r>
              <a:rPr lang="pt-BR" sz="1600" dirty="0" smtClean="0"/>
              <a:t>Tension Leg Platforms (TLP’s)</a:t>
            </a:r>
          </a:p>
          <a:p>
            <a:pPr lvl="1">
              <a:spcAft>
                <a:spcPts val="300"/>
              </a:spcAft>
            </a:pPr>
            <a:r>
              <a:rPr lang="pt-BR" sz="1800" dirty="0" smtClean="0"/>
              <a:t>Plataformas Flutuantes:</a:t>
            </a:r>
          </a:p>
          <a:p>
            <a:pPr lvl="2">
              <a:spcAft>
                <a:spcPts val="300"/>
              </a:spcAft>
            </a:pPr>
            <a:r>
              <a:rPr lang="pt-BR" sz="1600" dirty="0" smtClean="0"/>
              <a:t>Semi-Submersível</a:t>
            </a:r>
          </a:p>
          <a:p>
            <a:pPr lvl="2">
              <a:spcAft>
                <a:spcPts val="300"/>
              </a:spcAft>
            </a:pPr>
            <a:r>
              <a:rPr lang="pt-BR" sz="1600" dirty="0" err="1" smtClean="0"/>
              <a:t>SPAR’s</a:t>
            </a:r>
            <a:endParaRPr lang="pt-BR" sz="1600" dirty="0" smtClean="0"/>
          </a:p>
          <a:p>
            <a:pPr lvl="2">
              <a:spcAft>
                <a:spcPts val="300"/>
              </a:spcAft>
            </a:pPr>
            <a:r>
              <a:rPr lang="pt-BR" sz="1600" dirty="0" smtClean="0"/>
              <a:t>Floating, Production, Storage and Offloading (FPSO’s)</a:t>
            </a:r>
          </a:p>
          <a:p>
            <a:pPr lvl="2">
              <a:spcAft>
                <a:spcPts val="300"/>
              </a:spcAft>
            </a:pPr>
            <a:r>
              <a:rPr lang="pt-BR" sz="1600" dirty="0" smtClean="0"/>
              <a:t>Mono-Colunas</a:t>
            </a:r>
          </a:p>
          <a:p>
            <a:pPr lvl="1"/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Fixas - Gravidade</a:t>
            </a:r>
            <a:endParaRPr lang="pt-BR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260" y="2708920"/>
            <a:ext cx="4173731" cy="36558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0" y="1484784"/>
            <a:ext cx="3779912" cy="208823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Continuação da</a:t>
            </a:r>
            <a:r>
              <a:rPr kumimoji="0" lang="pt-B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construção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dos tanques 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81210"/>
            <a:ext cx="1950992" cy="36724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2708920"/>
            <a:ext cx="2232248" cy="36446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4499992" y="1484784"/>
            <a:ext cx="4320480" cy="151216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Construção das colunas</a:t>
            </a:r>
          </a:p>
          <a:p>
            <a:pPr marL="365760" marR="0" lvl="0" indent="-256032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Fixas - Gravidade</a:t>
            </a:r>
            <a:endParaRPr lang="pt-BR" dirty="0"/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0" y="1268760"/>
            <a:ext cx="3923928" cy="208823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Transporte e montagem das superestruturas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383" y="2708920"/>
            <a:ext cx="4162609" cy="36558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686589"/>
            <a:ext cx="4110014" cy="266944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922574"/>
            <a:ext cx="4104456" cy="26909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Fixas - Auto-Elevatórias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268760"/>
            <a:ext cx="6192688" cy="4464496"/>
          </a:xfrm>
        </p:spPr>
        <p:txBody>
          <a:bodyPr>
            <a:noAutofit/>
          </a:bodyPr>
          <a:lstStyle/>
          <a:p>
            <a:pPr marL="341313" indent="-341313">
              <a:lnSpc>
                <a:spcPct val="110000"/>
              </a:lnSpc>
              <a:spcBef>
                <a:spcPts val="600"/>
              </a:spcBef>
              <a:buClr>
                <a:srgbClr val="7030A0"/>
              </a:buClr>
              <a:buSzPct val="80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t-BR" sz="2000" dirty="0" smtClean="0"/>
              <a:t>Unidades móveis:</a:t>
            </a:r>
          </a:p>
          <a:p>
            <a:pPr marL="633921" lvl="1" indent="-341313">
              <a:lnSpc>
                <a:spcPct val="110000"/>
              </a:lnSpc>
              <a:spcBef>
                <a:spcPts val="600"/>
              </a:spcBef>
              <a:buClr>
                <a:srgbClr val="7030A0"/>
              </a:buClr>
              <a:buSzPct val="80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t-BR" sz="1800" dirty="0" smtClean="0"/>
              <a:t>Pernas se elevam para navegação</a:t>
            </a:r>
          </a:p>
          <a:p>
            <a:pPr marL="633921" lvl="1" indent="-341313">
              <a:lnSpc>
                <a:spcPct val="110000"/>
              </a:lnSpc>
              <a:spcBef>
                <a:spcPts val="600"/>
              </a:spcBef>
              <a:buClr>
                <a:srgbClr val="7030A0"/>
              </a:buClr>
              <a:buSzPct val="80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t-BR" sz="1800" dirty="0" smtClean="0"/>
              <a:t>Pernas apoiam-se no fundo para operação</a:t>
            </a:r>
          </a:p>
          <a:p>
            <a:pPr marL="341313" indent="-341313">
              <a:lnSpc>
                <a:spcPct val="110000"/>
              </a:lnSpc>
              <a:spcBef>
                <a:spcPts val="600"/>
              </a:spcBef>
              <a:buClr>
                <a:srgbClr val="7030A0"/>
              </a:buClr>
              <a:buSzPct val="80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t-BR" sz="2000" dirty="0" smtClean="0"/>
              <a:t>Pernas</a:t>
            </a:r>
          </a:p>
          <a:p>
            <a:pPr marL="633921" lvl="1" indent="-341313">
              <a:lnSpc>
                <a:spcPct val="110000"/>
              </a:lnSpc>
              <a:spcBef>
                <a:spcPts val="600"/>
              </a:spcBef>
              <a:buClr>
                <a:srgbClr val="7030A0"/>
              </a:buClr>
              <a:buSzPct val="80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t-BR" sz="1800" dirty="0" smtClean="0"/>
              <a:t>Cilindros</a:t>
            </a:r>
          </a:p>
          <a:p>
            <a:pPr marL="633921" lvl="1" indent="-341313">
              <a:lnSpc>
                <a:spcPct val="110000"/>
              </a:lnSpc>
              <a:spcBef>
                <a:spcPts val="600"/>
              </a:spcBef>
              <a:buClr>
                <a:srgbClr val="7030A0"/>
              </a:buClr>
              <a:buSzPct val="80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pt-BR" sz="1800" dirty="0" err="1" smtClean="0"/>
              <a:t>Treliçadas</a:t>
            </a:r>
            <a:r>
              <a:rPr lang="pt-BR" sz="1800" dirty="0" smtClean="0"/>
              <a:t>: mais resistentes à </a:t>
            </a:r>
            <a:r>
              <a:rPr lang="pt-BR" sz="1800" dirty="0" err="1" smtClean="0"/>
              <a:t>flambagem</a:t>
            </a:r>
            <a:r>
              <a:rPr lang="pt-BR" sz="1800" dirty="0" smtClean="0"/>
              <a:t>  e “transparentes” às ondas, melhor para águas.</a:t>
            </a:r>
            <a:endParaRPr lang="pt-BR" sz="2000" dirty="0" smtClean="0"/>
          </a:p>
          <a:p>
            <a:pPr>
              <a:lnSpc>
                <a:spcPct val="110000"/>
              </a:lnSpc>
            </a:pPr>
            <a:r>
              <a:rPr lang="pt-BR" sz="2000" dirty="0" smtClean="0"/>
              <a:t>Águas rasas (entre 10 e 110m)</a:t>
            </a:r>
          </a:p>
          <a:p>
            <a:pPr>
              <a:lnSpc>
                <a:spcPct val="110000"/>
              </a:lnSpc>
            </a:pPr>
            <a:r>
              <a:rPr lang="pt-BR" sz="2000" dirty="0" smtClean="0"/>
              <a:t>Solução barata e de grande flexibilidade (móvel).</a:t>
            </a:r>
          </a:p>
          <a:p>
            <a:pPr>
              <a:lnSpc>
                <a:spcPct val="110000"/>
              </a:lnSpc>
            </a:pPr>
            <a:r>
              <a:rPr lang="pt-BR" sz="2000" dirty="0" smtClean="0"/>
              <a:t>Aplicada para:</a:t>
            </a:r>
          </a:p>
          <a:p>
            <a:pPr lvl="1">
              <a:lnSpc>
                <a:spcPct val="110000"/>
              </a:lnSpc>
            </a:pPr>
            <a:r>
              <a:rPr lang="pt-BR" sz="1800" dirty="0" smtClean="0"/>
              <a:t>Perfuração</a:t>
            </a:r>
          </a:p>
          <a:p>
            <a:pPr lvl="1">
              <a:lnSpc>
                <a:spcPct val="110000"/>
              </a:lnSpc>
            </a:pPr>
            <a:r>
              <a:rPr lang="pt-BR" sz="1800" dirty="0" smtClean="0"/>
              <a:t>Complementação</a:t>
            </a:r>
          </a:p>
          <a:p>
            <a:pPr lvl="1">
              <a:lnSpc>
                <a:spcPct val="110000"/>
              </a:lnSpc>
            </a:pPr>
            <a:r>
              <a:rPr lang="pt-BR" sz="1800" dirty="0" smtClean="0"/>
              <a:t>Exploração em campos de reservas pequenas </a:t>
            </a:r>
          </a:p>
          <a:p>
            <a:pPr marL="360000">
              <a:lnSpc>
                <a:spcPct val="110000"/>
              </a:lnSpc>
            </a:pPr>
            <a:r>
              <a:rPr lang="pt-BR" sz="2000" dirty="0" smtClean="0"/>
              <a:t>18 </a:t>
            </a:r>
            <a:r>
              <a:rPr lang="pt-BR" sz="2000" dirty="0" err="1" smtClean="0"/>
              <a:t>jack</a:t>
            </a:r>
            <a:r>
              <a:rPr lang="pt-BR" sz="2000" dirty="0" smtClean="0"/>
              <a:t> </a:t>
            </a:r>
            <a:r>
              <a:rPr lang="pt-BR" sz="2000" dirty="0" err="1" smtClean="0"/>
              <a:t>up´</a:t>
            </a:r>
            <a:r>
              <a:rPr lang="pt-BR" sz="2000" dirty="0" smtClean="0"/>
              <a:t>s em operação no mundo (2000)</a:t>
            </a:r>
          </a:p>
          <a:p>
            <a:pPr>
              <a:lnSpc>
                <a:spcPct val="110000"/>
              </a:lnSpc>
            </a:pPr>
            <a:endParaRPr lang="pt-BR" sz="2000" dirty="0" smtClean="0"/>
          </a:p>
          <a:p>
            <a:pPr>
              <a:lnSpc>
                <a:spcPct val="110000"/>
              </a:lnSpc>
              <a:buNone/>
            </a:pPr>
            <a:endParaRPr lang="pt-BR" sz="2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t="4444" b="6667"/>
          <a:stretch>
            <a:fillRect/>
          </a:stretch>
        </p:blipFill>
        <p:spPr bwMode="auto">
          <a:xfrm>
            <a:off x="6588224" y="692696"/>
            <a:ext cx="2304255" cy="1987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2751962"/>
            <a:ext cx="2304256" cy="20964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4941168"/>
            <a:ext cx="2304256" cy="172819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Fixas - Auto-Elevatórias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668463"/>
            <a:ext cx="7993062" cy="4784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Fixas - Auto-Elevatórias</a:t>
            </a:r>
            <a:endParaRPr lang="pt-BR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557338"/>
            <a:ext cx="8208963" cy="4941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2166" y="3212976"/>
            <a:ext cx="6374210" cy="360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6588125" cy="1139825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dirty="0" smtClean="0"/>
              <a:t>Torres Complacentes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435975" cy="4525963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500"/>
              </a:spcBef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2000" b="1" dirty="0" smtClean="0"/>
          </a:p>
          <a:p>
            <a:pPr eaLnBrk="1" hangingPunct="1">
              <a:lnSpc>
                <a:spcPct val="100000"/>
              </a:lnSpc>
              <a:spcBef>
                <a:spcPts val="500"/>
              </a:spcBef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2000" b="1" dirty="0" smtClean="0"/>
          </a:p>
          <a:p>
            <a:pPr eaLnBrk="1" hangingPunct="1">
              <a:lnSpc>
                <a:spcPct val="100000"/>
              </a:lnSpc>
              <a:spcBef>
                <a:spcPts val="500"/>
              </a:spcBef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2000" b="1" dirty="0" smtClean="0"/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7799388" y="881063"/>
            <a:ext cx="9144000" cy="1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24744"/>
            <a:ext cx="8784976" cy="244827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Pivotadas (rótula base estrutura, fixa leito marinho).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Não oferece grandes resistências às forças externas.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Compartimento estanque (parte superior – restauração).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Estabilidade (“João Bobo” invertido).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Estrutura treliçada, seção quadrada (diferente jaquetas – pirâmide): diminuição de custo.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pt-BR" sz="18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Compl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708920"/>
            <a:ext cx="3168352" cy="2241910"/>
          </a:xfrm>
          <a:prstGeom prst="rect">
            <a:avLst/>
          </a:prstGeom>
        </p:spPr>
      </p:pic>
      <p:pic>
        <p:nvPicPr>
          <p:cNvPr id="10" name="Grafik 9" descr="Compl_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1275288"/>
            <a:ext cx="5544616" cy="5466080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435975" cy="4525963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500"/>
              </a:spcBef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pt-BR" sz="2000" b="1" dirty="0" smtClean="0"/>
          </a:p>
          <a:p>
            <a:pPr eaLnBrk="1" hangingPunct="1">
              <a:lnSpc>
                <a:spcPct val="100000"/>
              </a:lnSpc>
              <a:spcBef>
                <a:spcPts val="500"/>
              </a:spcBef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pt-BR" sz="2000" b="1" dirty="0" smtClean="0"/>
          </a:p>
          <a:p>
            <a:pPr eaLnBrk="1" hangingPunct="1">
              <a:lnSpc>
                <a:spcPct val="100000"/>
              </a:lnSpc>
              <a:spcBef>
                <a:spcPts val="500"/>
              </a:spcBef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pt-BR" sz="2000" b="1" dirty="0" smtClean="0"/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7799388" y="881063"/>
            <a:ext cx="9144000" cy="1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124744"/>
            <a:ext cx="6264696" cy="129614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Flexibilidade garantida pela haste.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Desvantagens: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Menor capacidade de carga</a:t>
            </a:r>
            <a:br>
              <a:rPr lang="pt-BR" sz="1800" dirty="0" smtClean="0"/>
            </a:br>
            <a:r>
              <a:rPr lang="pt-BR" sz="1800" dirty="0" smtClean="0"/>
              <a:t> no convés que a jaqueta.</a:t>
            </a:r>
          </a:p>
        </p:txBody>
      </p:sp>
      <p:sp>
        <p:nvSpPr>
          <p:cNvPr id="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6588125" cy="1139825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dirty="0" smtClean="0"/>
              <a:t>Torres Complacentes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5013176"/>
            <a:ext cx="1161801" cy="1621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5013176"/>
            <a:ext cx="1440160" cy="16320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Estruturas Flutuantes</a:t>
            </a:r>
            <a:endParaRPr lang="pt-BR" dirty="0"/>
          </a:p>
        </p:txBody>
      </p:sp>
      <p:pic>
        <p:nvPicPr>
          <p:cNvPr id="4" name="Grafik 3" descr="Espectro_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1628800"/>
            <a:ext cx="9073007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TLP_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1340768"/>
            <a:ext cx="5771046" cy="435292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628800"/>
            <a:ext cx="3312368" cy="475252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TLP’s convencionais: Flutuadores horizontais (</a:t>
            </a:r>
            <a:r>
              <a:rPr lang="pt-BR" sz="2000" i="1" dirty="0" smtClean="0"/>
              <a:t>pontoons</a:t>
            </a:r>
            <a:r>
              <a:rPr lang="pt-BR" sz="2000" dirty="0" smtClean="0"/>
              <a:t>) e colunas.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Volume deslocado: colunas &gt; </a:t>
            </a:r>
            <a:r>
              <a:rPr lang="pt-BR" sz="2000" i="1" dirty="0" smtClean="0"/>
              <a:t>pontoons</a:t>
            </a:r>
            <a:r>
              <a:rPr lang="pt-BR" sz="2000" dirty="0" smtClean="0"/>
              <a:t>.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Diminuir forças de excitação  - evitar compressão  tendões.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Movimentos de primeira ordem no plano vertical (heave, roll e pitch) são limitados.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35496" y="476672"/>
            <a:ext cx="5328592" cy="792088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TLP – Tension Leg Platform </a:t>
            </a:r>
            <a:endParaRPr lang="pt-BR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5517232"/>
            <a:ext cx="1373125" cy="11969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5517232"/>
            <a:ext cx="1080120" cy="11954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TLP – Tension Leg Platform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628800"/>
            <a:ext cx="5904656" cy="417646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Tendões (Tethers)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Permitem utilização de </a:t>
            </a:r>
            <a:r>
              <a:rPr lang="pt-BR" sz="1800" i="1" dirty="0" smtClean="0"/>
              <a:t>risers</a:t>
            </a:r>
            <a:r>
              <a:rPr lang="pt-BR" sz="1800" dirty="0" smtClean="0"/>
              <a:t> rígidos (sistema de compensação de movimentos e tracionamento de </a:t>
            </a:r>
            <a:r>
              <a:rPr lang="pt-BR" sz="1800" i="1" dirty="0" smtClean="0"/>
              <a:t>risers</a:t>
            </a:r>
            <a:r>
              <a:rPr lang="pt-BR" sz="1800" dirty="0" smtClean="0"/>
              <a:t> - absorver movimento de </a:t>
            </a:r>
            <a:r>
              <a:rPr lang="pt-BR" sz="1800" i="1" dirty="0" smtClean="0"/>
              <a:t>set-down</a:t>
            </a:r>
            <a:r>
              <a:rPr lang="pt-BR" sz="1800" dirty="0" smtClean="0"/>
              <a:t>).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Limitação do passeio horizontal (</a:t>
            </a:r>
            <a:r>
              <a:rPr lang="pt-BR" sz="1800" i="1" dirty="0" smtClean="0"/>
              <a:t>offset</a:t>
            </a:r>
            <a:r>
              <a:rPr lang="pt-BR" sz="1800" dirty="0" smtClean="0"/>
              <a:t>): ~ 10%  LDA; liberdade angular no máximo de 10 graus para cada lado.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Período natural de </a:t>
            </a:r>
            <a:r>
              <a:rPr lang="pt-BR" sz="1800" i="1" dirty="0" smtClean="0"/>
              <a:t>heave</a:t>
            </a:r>
            <a:r>
              <a:rPr lang="pt-BR" sz="1800" dirty="0" smtClean="0"/>
              <a:t>: entre 2 s e 4 s (semi-sub’s &gt;20 s)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Mínimo de 2 e máximo de 4 tendões por coluna.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Em operação tração no tendões o mais constante possível(faixa permissível).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pt-BR" sz="18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pt-BR" sz="18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pt-BR" sz="1800" i="1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pt-BR" sz="1800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pt-BR" sz="18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 l="22492" r="17528"/>
          <a:stretch>
            <a:fillRect/>
          </a:stretch>
        </p:blipFill>
        <p:spPr bwMode="auto">
          <a:xfrm>
            <a:off x="6516216" y="1556792"/>
            <a:ext cx="1934404" cy="4392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76672"/>
            <a:ext cx="5328592" cy="792088"/>
          </a:xfrm>
        </p:spPr>
        <p:txBody>
          <a:bodyPr/>
          <a:lstStyle/>
          <a:p>
            <a:r>
              <a:rPr lang="pt-BR" dirty="0" err="1" smtClean="0"/>
              <a:t>Offshore</a:t>
            </a:r>
            <a:r>
              <a:rPr lang="pt-BR" dirty="0" smtClean="0"/>
              <a:t> - Histórico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13184" y="1579608"/>
            <a:ext cx="4618856" cy="508975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pt-BR" sz="2000" b="1" dirty="0" smtClean="0"/>
              <a:t>Década de 40:</a:t>
            </a:r>
            <a:r>
              <a:rPr lang="pt-BR" sz="2000" dirty="0" smtClean="0"/>
              <a:t> Início da produção </a:t>
            </a:r>
            <a:r>
              <a:rPr lang="pt-BR" sz="2000" i="1" dirty="0" err="1" smtClean="0"/>
              <a:t>offshore</a:t>
            </a:r>
            <a:r>
              <a:rPr lang="pt-BR" sz="2000" i="1" dirty="0" smtClean="0"/>
              <a:t>,</a:t>
            </a:r>
            <a:r>
              <a:rPr lang="pt-BR" sz="2000" dirty="0" smtClean="0"/>
              <a:t> na Louisiana, EUA.</a:t>
            </a:r>
          </a:p>
          <a:p>
            <a:pPr lvl="1">
              <a:lnSpc>
                <a:spcPct val="11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pt-BR" sz="1800" dirty="0" smtClean="0"/>
              <a:t>4,2 metros de profundidade, à 1,5 km da costa</a:t>
            </a:r>
          </a:p>
          <a:p>
            <a:pPr lvl="1">
              <a:lnSpc>
                <a:spcPct val="11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pt-BR" sz="1800" dirty="0" smtClean="0"/>
              <a:t>Plataformas fixas</a:t>
            </a:r>
          </a:p>
          <a:p>
            <a:pPr>
              <a:lnSpc>
                <a:spcPct val="11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pt-BR" sz="2000" b="1" dirty="0" smtClean="0"/>
              <a:t>1954:</a:t>
            </a:r>
            <a:r>
              <a:rPr lang="pt-BR" sz="2000" dirty="0" smtClean="0"/>
              <a:t> Primeira plataforma auto-elevatórias (</a:t>
            </a:r>
            <a:r>
              <a:rPr lang="pt-BR" sz="2000" dirty="0" err="1" smtClean="0"/>
              <a:t>Jackup</a:t>
            </a:r>
            <a:r>
              <a:rPr lang="pt-BR" sz="2000" dirty="0" smtClean="0"/>
              <a:t>) – </a:t>
            </a:r>
            <a:r>
              <a:rPr lang="pt-BR" sz="2000" dirty="0" err="1" smtClean="0"/>
              <a:t>The</a:t>
            </a:r>
            <a:r>
              <a:rPr lang="pt-BR" sz="2000" dirty="0" smtClean="0"/>
              <a:t> </a:t>
            </a:r>
            <a:r>
              <a:rPr lang="pt-BR" sz="2000" dirty="0" err="1" smtClean="0"/>
              <a:t>Offshore</a:t>
            </a:r>
            <a:r>
              <a:rPr lang="pt-BR" sz="2000" dirty="0" smtClean="0"/>
              <a:t> </a:t>
            </a:r>
            <a:r>
              <a:rPr lang="pt-BR" sz="2000" dirty="0" err="1" smtClean="0"/>
              <a:t>Company</a:t>
            </a:r>
            <a:r>
              <a:rPr lang="pt-BR" sz="2000" dirty="0" smtClean="0"/>
              <a:t>, </a:t>
            </a:r>
            <a:r>
              <a:rPr lang="pt-BR" sz="2000" dirty="0" err="1" smtClean="0"/>
              <a:t>Offshore</a:t>
            </a:r>
            <a:r>
              <a:rPr lang="pt-BR" sz="2000" dirty="0" smtClean="0"/>
              <a:t> </a:t>
            </a:r>
            <a:r>
              <a:rPr lang="pt-BR" sz="2000" dirty="0" err="1" smtClean="0"/>
              <a:t>Rig</a:t>
            </a:r>
            <a:r>
              <a:rPr lang="pt-BR" sz="2000" dirty="0" smtClean="0"/>
              <a:t> 51.</a:t>
            </a:r>
          </a:p>
          <a:p>
            <a:pPr lvl="1">
              <a:lnSpc>
                <a:spcPct val="11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pt-BR" sz="1800" dirty="0" smtClean="0"/>
              <a:t>Nessa época já se alcançava profundidades de 30m.</a:t>
            </a:r>
          </a:p>
          <a:p>
            <a:pPr>
              <a:lnSpc>
                <a:spcPct val="11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pt-BR" sz="2000" b="1" dirty="0" smtClean="0"/>
              <a:t>1954:</a:t>
            </a:r>
            <a:r>
              <a:rPr lang="pt-BR" sz="2000" dirty="0" smtClean="0"/>
              <a:t> Início da </a:t>
            </a:r>
            <a:r>
              <a:rPr lang="pt-BR" sz="2000" dirty="0" err="1" smtClean="0"/>
              <a:t>exploracão</a:t>
            </a:r>
            <a:r>
              <a:rPr lang="pt-BR" sz="2000" dirty="0" smtClean="0"/>
              <a:t> </a:t>
            </a:r>
            <a:r>
              <a:rPr lang="pt-BR" sz="2000" i="1" dirty="0" err="1" smtClean="0"/>
              <a:t>offshore</a:t>
            </a:r>
            <a:r>
              <a:rPr lang="pt-BR" sz="2000" i="1" dirty="0" smtClean="0"/>
              <a:t> </a:t>
            </a:r>
            <a:r>
              <a:rPr lang="pt-BR" sz="2000" dirty="0" smtClean="0"/>
              <a:t>no Brasil.</a:t>
            </a:r>
          </a:p>
          <a:p>
            <a:pPr lvl="1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pt-BR" sz="18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l="1359" t="2541" b="4127"/>
          <a:stretch>
            <a:fillRect/>
          </a:stretch>
        </p:blipFill>
        <p:spPr bwMode="auto">
          <a:xfrm>
            <a:off x="5220072" y="1484784"/>
            <a:ext cx="3528392" cy="2205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1" y="4005064"/>
            <a:ext cx="3528391" cy="23042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Plataformas Flutuantes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340768"/>
            <a:ext cx="5616624" cy="525658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Estruturas sem vínculos com o fundo do mar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Movimentação livre no plano vertical sob a ação de ondas e outros agentes ambientais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Manutenção da posição garantida por linhas de ancoragem compostas de cabos de aço, cabos de material sintético ou amarras (sem rigidez flexional)</a:t>
            </a:r>
          </a:p>
          <a:p>
            <a:pPr>
              <a:lnSpc>
                <a:spcPct val="110000"/>
              </a:lnSpc>
              <a:spcAft>
                <a:spcPts val="500"/>
              </a:spcAft>
            </a:pPr>
            <a:r>
              <a:rPr lang="pt-BR" sz="2000" dirty="0" smtClean="0"/>
              <a:t>Tipos de </a:t>
            </a:r>
            <a:r>
              <a:rPr lang="pt-BR" sz="2000" dirty="0" err="1" smtClean="0"/>
              <a:t>UEP’s</a:t>
            </a:r>
            <a:r>
              <a:rPr lang="pt-BR" sz="2000" dirty="0" smtClean="0"/>
              <a:t>(Unidades Estacionárias de Produção:</a:t>
            </a:r>
          </a:p>
          <a:p>
            <a:pPr lvl="1">
              <a:lnSpc>
                <a:spcPct val="110000"/>
              </a:lnSpc>
              <a:spcAft>
                <a:spcPts val="500"/>
              </a:spcAft>
            </a:pPr>
            <a:r>
              <a:rPr lang="pt-BR" sz="1800" dirty="0" smtClean="0"/>
              <a:t>Semi-submersíveis</a:t>
            </a:r>
          </a:p>
          <a:p>
            <a:pPr lvl="1">
              <a:lnSpc>
                <a:spcPct val="110000"/>
              </a:lnSpc>
              <a:spcAft>
                <a:spcPts val="500"/>
              </a:spcAft>
            </a:pPr>
            <a:r>
              <a:rPr lang="pt-BR" sz="1800" dirty="0" err="1" smtClean="0"/>
              <a:t>Spar</a:t>
            </a:r>
            <a:endParaRPr lang="pt-BR" sz="1800" dirty="0" smtClean="0"/>
          </a:p>
          <a:p>
            <a:pPr lvl="1">
              <a:lnSpc>
                <a:spcPct val="110000"/>
              </a:lnSpc>
              <a:spcAft>
                <a:spcPts val="500"/>
              </a:spcAft>
            </a:pPr>
            <a:r>
              <a:rPr lang="pt-BR" sz="1800" dirty="0" smtClean="0"/>
              <a:t>FPSO (</a:t>
            </a:r>
            <a:r>
              <a:rPr lang="pt-BR" sz="1800" i="1" dirty="0" smtClean="0"/>
              <a:t>Floating Production Storage and Offloading System</a:t>
            </a:r>
            <a:r>
              <a:rPr lang="pt-BR" sz="1800" dirty="0" smtClean="0"/>
              <a:t>)</a:t>
            </a:r>
          </a:p>
          <a:p>
            <a:pPr lvl="1">
              <a:lnSpc>
                <a:spcPct val="110000"/>
              </a:lnSpc>
              <a:spcAft>
                <a:spcPts val="500"/>
              </a:spcAft>
            </a:pPr>
            <a:r>
              <a:rPr lang="pt-BR" sz="1800" dirty="0" smtClean="0"/>
              <a:t>Mono-colunas</a:t>
            </a:r>
            <a:endParaRPr lang="pt-BR" sz="2000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pt-BR" sz="2000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pt-BR" sz="20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1137" y="2348880"/>
            <a:ext cx="2167326" cy="18841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 r="9161" b="15891"/>
          <a:stretch>
            <a:fillRect/>
          </a:stretch>
        </p:blipFill>
        <p:spPr bwMode="auto">
          <a:xfrm>
            <a:off x="6588225" y="692696"/>
            <a:ext cx="2160239" cy="16561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3" descr="T:\Aulas_Projetos\PNV2412-11\Imagens\SPAR\PLATFORM.JPG"/>
          <p:cNvPicPr>
            <a:picLocks noChangeAspect="1" noChangeArrowheads="1"/>
          </p:cNvPicPr>
          <p:nvPr/>
        </p:nvPicPr>
        <p:blipFill>
          <a:blip r:embed="rId4" cstate="print"/>
          <a:srcRect l="23730" t="5522" r="20826" b="33733"/>
          <a:stretch>
            <a:fillRect/>
          </a:stretch>
        </p:blipFill>
        <p:spPr bwMode="auto">
          <a:xfrm>
            <a:off x="6588224" y="4221088"/>
            <a:ext cx="2160240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Flutuantes - </a:t>
            </a:r>
            <a:r>
              <a:rPr lang="pt-BR" dirty="0" err="1" smtClean="0"/>
              <a:t>Semi-Sub’s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556792"/>
            <a:ext cx="5904656" cy="496855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Estruturas flutuantes (calado regulado por lastro)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Composta de </a:t>
            </a:r>
            <a:r>
              <a:rPr lang="pt-BR" sz="2000" i="1" dirty="0" err="1" smtClean="0"/>
              <a:t>Pontoons</a:t>
            </a:r>
            <a:r>
              <a:rPr lang="pt-BR" sz="2000" dirty="0" smtClean="0"/>
              <a:t> e Colunas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Pequena capacidade de armazenamento.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Pequena área de flutuação e deslocamento (comparado navio)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Grandes lâminas d</a:t>
            </a:r>
            <a:r>
              <a:rPr lang="de-DE" sz="2000" dirty="0" smtClean="0"/>
              <a:t>‘</a:t>
            </a:r>
            <a:r>
              <a:rPr lang="de-DE" sz="2000" dirty="0" err="1" smtClean="0"/>
              <a:t>água</a:t>
            </a:r>
            <a:r>
              <a:rPr lang="pt-BR" sz="2000" dirty="0" smtClean="0"/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Capacidade simultânea de produção e perfuração.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Facilidade de remoção e reutilização.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pt-BR" sz="2000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3933056"/>
            <a:ext cx="2664295" cy="27179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023381"/>
            <a:ext cx="2664295" cy="26216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5517352"/>
            <a:ext cx="1852872" cy="108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5517352"/>
            <a:ext cx="1856167" cy="108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Semi-sub_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2717" y="908720"/>
            <a:ext cx="5921611" cy="5904656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35496" y="476672"/>
            <a:ext cx="5328592" cy="792088"/>
          </a:xfrm>
        </p:spPr>
        <p:txBody>
          <a:bodyPr>
            <a:normAutofit/>
          </a:bodyPr>
          <a:lstStyle/>
          <a:p>
            <a:r>
              <a:rPr lang="pt-BR" dirty="0" smtClean="0"/>
              <a:t>Flutuantes - </a:t>
            </a:r>
            <a:r>
              <a:rPr lang="pt-BR" dirty="0" err="1" smtClean="0"/>
              <a:t>Semi-Sub’s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Flutuantes – </a:t>
            </a:r>
            <a:r>
              <a:rPr lang="pt-BR" dirty="0" err="1" smtClean="0"/>
              <a:t>SPAR’s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302433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pt-BR" sz="2000" dirty="0" smtClean="0"/>
              <a:t>Estrutura: Secção transversal circular, flutua verticalmente (tanques estanques), CG baixo</a:t>
            </a:r>
          </a:p>
          <a:p>
            <a:pPr>
              <a:lnSpc>
                <a:spcPct val="110000"/>
              </a:lnSpc>
            </a:pPr>
            <a:r>
              <a:rPr lang="pt-BR" sz="2000" dirty="0" smtClean="0"/>
              <a:t>Tecnologia desde 1965: pesquisas oceanográficas, suporte telecomunicações, bóias de armazenamento e transferência de petróleo.</a:t>
            </a:r>
          </a:p>
          <a:p>
            <a:pPr>
              <a:lnSpc>
                <a:spcPct val="110000"/>
              </a:lnSpc>
            </a:pPr>
            <a:r>
              <a:rPr lang="pt-BR" sz="2000" dirty="0" smtClean="0"/>
              <a:t>1987: Edward Horton patenteou SPAR específica</a:t>
            </a:r>
          </a:p>
          <a:p>
            <a:pPr lvl="1">
              <a:lnSpc>
                <a:spcPct val="110000"/>
              </a:lnSpc>
            </a:pPr>
            <a:r>
              <a:rPr lang="pt-BR" sz="1800" dirty="0" smtClean="0"/>
              <a:t>Perfuração e produção em águas profundas.</a:t>
            </a: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79512" y="3501008"/>
            <a:ext cx="5832648" cy="316835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Principal característica: baixo movimento de </a:t>
            </a:r>
            <a:r>
              <a:rPr kumimoji="0" lang="pt-BR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heave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(grande calado)</a:t>
            </a:r>
          </a:p>
          <a:p>
            <a:pPr marL="658368" marR="0" lvl="1" indent="-2468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Georgia"/>
              <a:buChar char="▫"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Efeito ondas diminui com profundidade.</a:t>
            </a:r>
          </a:p>
          <a:p>
            <a:pPr marL="365760" marR="0" lvl="0" indent="-256032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Alto movimento de </a:t>
            </a:r>
            <a:r>
              <a:rPr kumimoji="0" lang="pt-BR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surge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(grande área exposta) </a:t>
            </a:r>
          </a:p>
          <a:p>
            <a:pPr marL="365760" marR="0" lvl="0" indent="-256032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Diferença na distribuição de pressão ao longo do casco</a:t>
            </a:r>
          </a:p>
          <a:p>
            <a:pPr marL="658368" marR="0" lvl="1" indent="-2468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Georgia"/>
              <a:buChar char="▫"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Efeito correnteza - VIM .</a:t>
            </a:r>
          </a:p>
          <a:p>
            <a:pPr marL="365760" marR="0" lvl="0" indent="-256032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3" descr="T:\Aulas_Projetos\PNV2412-11\Imagens\SPAR\TH_0503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3247096"/>
            <a:ext cx="2952328" cy="3206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340768"/>
            <a:ext cx="1440160" cy="50405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Tipos</a:t>
            </a:r>
            <a:endParaRPr lang="pt-BR" sz="18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pt-BR" sz="1800" i="1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pt-BR" sz="1800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pt-BR" sz="1800" dirty="0"/>
          </a:p>
        </p:txBody>
      </p:sp>
      <p:pic>
        <p:nvPicPr>
          <p:cNvPr id="9" name="Grafik 8" descr="SPAR_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216351"/>
            <a:ext cx="6984776" cy="5525017"/>
          </a:xfrm>
          <a:prstGeom prst="rect">
            <a:avLst/>
          </a:prstGeom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5496" y="476672"/>
            <a:ext cx="5328592" cy="792088"/>
          </a:xfrm>
        </p:spPr>
        <p:txBody>
          <a:bodyPr/>
          <a:lstStyle/>
          <a:p>
            <a:r>
              <a:rPr lang="pt-BR" dirty="0" smtClean="0"/>
              <a:t>Flutuantes – </a:t>
            </a:r>
            <a:r>
              <a:rPr lang="pt-BR" dirty="0" err="1" smtClean="0"/>
              <a:t>SPAR’s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Flutuantes – </a:t>
            </a:r>
            <a:r>
              <a:rPr lang="pt-BR" dirty="0" err="1" smtClean="0"/>
              <a:t>SPAR’s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571062"/>
            <a:ext cx="4896544" cy="508975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Aplicações possíveis: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 </a:t>
            </a:r>
            <a:r>
              <a:rPr lang="pt-BR" sz="1800" dirty="0" err="1" smtClean="0"/>
              <a:t>Heliponto</a:t>
            </a:r>
            <a:r>
              <a:rPr lang="pt-BR" sz="1800" dirty="0" smtClean="0"/>
              <a:t> flutuante (baixos movimentos de </a:t>
            </a:r>
            <a:r>
              <a:rPr lang="pt-BR" sz="1800" i="1" dirty="0" err="1" smtClean="0"/>
              <a:t>heave</a:t>
            </a:r>
            <a:r>
              <a:rPr lang="pt-BR" sz="1800" dirty="0" smtClean="0"/>
              <a:t>)‏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Terminal de transferência de óleo </a:t>
            </a:r>
            <a:r>
              <a:rPr lang="pt-BR" sz="1800" i="1" dirty="0" err="1" smtClean="0"/>
              <a:t>offshore</a:t>
            </a:r>
            <a:endParaRPr lang="pt-BR" sz="1800" i="1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Terminal de armazenamento de óleo (capacidade para grandes volumes de óleo)‏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Produção de petróleo com </a:t>
            </a:r>
            <a:r>
              <a:rPr lang="pt-BR" sz="1800" dirty="0" err="1" smtClean="0"/>
              <a:t>completação</a:t>
            </a:r>
            <a:r>
              <a:rPr lang="pt-BR" sz="1800" dirty="0" smtClean="0"/>
              <a:t> seca.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Perfuração de poços.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Combinação de duas ou mais funções.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pt-BR" sz="2000" dirty="0"/>
          </a:p>
        </p:txBody>
      </p:sp>
      <p:pic>
        <p:nvPicPr>
          <p:cNvPr id="2050" name="Picture 2" descr="T:\Aulas_Projetos\PNV2412-11\Imagens\SPAR\050124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848803"/>
            <a:ext cx="2952769" cy="2748549"/>
          </a:xfrm>
          <a:prstGeom prst="rect">
            <a:avLst/>
          </a:prstGeom>
          <a:noFill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 l="14286"/>
          <a:stretch>
            <a:fillRect/>
          </a:stretch>
        </p:blipFill>
        <p:spPr bwMode="auto">
          <a:xfrm>
            <a:off x="5580112" y="980728"/>
            <a:ext cx="2952000" cy="25634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Flutuantes – Truss Spar’s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700808"/>
            <a:ext cx="5760640" cy="424847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Spar convencional: casco contínuo </a:t>
            </a:r>
            <a:br>
              <a:rPr lang="pt-BR" sz="2000" dirty="0" smtClean="0"/>
            </a:br>
            <a:r>
              <a:rPr lang="pt-BR" sz="2000" dirty="0" smtClean="0"/>
              <a:t>     (do topo à quilha)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Truss-Spar: estruturas reticuladas ou treliçadas </a:t>
            </a:r>
            <a:br>
              <a:rPr lang="pt-BR" sz="2000" dirty="0" smtClean="0"/>
            </a:br>
            <a:r>
              <a:rPr lang="pt-BR" sz="2000" dirty="0" smtClean="0"/>
              <a:t>conexão entre tanques de flutuação do topo e do fundo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200" dirty="0" smtClean="0"/>
              <a:t>Redução</a:t>
            </a:r>
            <a:r>
              <a:rPr lang="pt-BR" dirty="0" smtClean="0"/>
              <a:t>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900" dirty="0" smtClean="0"/>
              <a:t>peso estrutural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900" dirty="0" smtClean="0"/>
              <a:t>tempo e custo de fabricação.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900" dirty="0" smtClean="0"/>
              <a:t>ação da corrente sobre o casco (transparente),</a:t>
            </a:r>
            <a:br>
              <a:rPr lang="pt-BR" sz="1900" dirty="0" smtClean="0"/>
            </a:br>
            <a:r>
              <a:rPr lang="pt-BR" sz="1900" dirty="0" smtClean="0"/>
              <a:t>sistema de ancoragem menos robusto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pt-BR" sz="2000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2063618"/>
            <a:ext cx="2808312" cy="30215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Flutuantes - FPSO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12776"/>
            <a:ext cx="4824536" cy="482453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“FPSO”: Floating, Production, Storage and Offloading.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Sistema flutuante de produção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Planta de processo / risers suportados navios, balsas ou similares.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Unidade de produção: Forma de navio (armazena óleo em seu casco)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1976: Primeiro FPSO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Shell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Campo de </a:t>
            </a:r>
            <a:r>
              <a:rPr lang="pt-BR" sz="1800" dirty="0" err="1" smtClean="0"/>
              <a:t>Castellon</a:t>
            </a:r>
            <a:r>
              <a:rPr lang="pt-BR" sz="1800" dirty="0" smtClean="0"/>
              <a:t>, Espanha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Conversão petroleiro de 60.000 DWT.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pt-BR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980728"/>
            <a:ext cx="3312368" cy="18342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763836"/>
            <a:ext cx="3312368" cy="19442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605500"/>
            <a:ext cx="3312368" cy="192899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Flutuantes - FPSO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412776"/>
            <a:ext cx="4735940" cy="5112568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Década de 70: Costa Brasileira, Costa Africana, Mar Mediterrâneo e Mar da Ásia (predominantemente)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Década de 80: Aumento e sofisticação das unidades e abrangência mundial (Exceto Golfo do México)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Disponibilidade de petroleiros relativamente novos  e a preços atraentes.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Desenvolvimento contínuo da tecnologia de </a:t>
            </a:r>
            <a:r>
              <a:rPr lang="pt-BR" sz="1800" dirty="0" err="1" smtClean="0"/>
              <a:t>swivels</a:t>
            </a:r>
            <a:r>
              <a:rPr lang="pt-BR" sz="1800" dirty="0" smtClean="0"/>
              <a:t>, </a:t>
            </a:r>
            <a:r>
              <a:rPr lang="pt-BR" sz="1800" dirty="0" err="1" smtClean="0"/>
              <a:t>risers</a:t>
            </a:r>
            <a:r>
              <a:rPr lang="pt-BR" sz="1800" dirty="0" smtClean="0"/>
              <a:t> flexíveis e de sistemas submarinos.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pt-BR" sz="200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852936"/>
            <a:ext cx="3024336" cy="189900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874536"/>
            <a:ext cx="3024335" cy="19442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771514"/>
            <a:ext cx="3024336" cy="172819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Flutuantes - FPSO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512168"/>
            <a:ext cx="5688632" cy="537321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t-BR" sz="2000" dirty="0" smtClean="0"/>
              <a:t>Produção de Gás</a:t>
            </a:r>
          </a:p>
          <a:p>
            <a:pPr lvl="1">
              <a:lnSpc>
                <a:spcPct val="110000"/>
              </a:lnSpc>
            </a:pPr>
            <a:r>
              <a:rPr lang="pt-BR" sz="1800" dirty="0" smtClean="0"/>
              <a:t>Exportação via gasoduto (quando disponível)</a:t>
            </a:r>
          </a:p>
          <a:p>
            <a:pPr lvl="1">
              <a:lnSpc>
                <a:spcPct val="110000"/>
              </a:lnSpc>
            </a:pPr>
            <a:r>
              <a:rPr lang="pt-BR" sz="1800" dirty="0" smtClean="0"/>
              <a:t>consumo a bordo </a:t>
            </a:r>
          </a:p>
          <a:p>
            <a:pPr lvl="1">
              <a:lnSpc>
                <a:spcPct val="110000"/>
              </a:lnSpc>
            </a:pPr>
            <a:r>
              <a:rPr lang="pt-BR" sz="1800" dirty="0" smtClean="0"/>
              <a:t>excedente </a:t>
            </a:r>
          </a:p>
          <a:p>
            <a:pPr lvl="2">
              <a:lnSpc>
                <a:spcPct val="110000"/>
              </a:lnSpc>
            </a:pPr>
            <a:r>
              <a:rPr lang="pt-BR" sz="1600" dirty="0" smtClean="0"/>
              <a:t>queimado </a:t>
            </a:r>
          </a:p>
          <a:p>
            <a:pPr lvl="2">
              <a:lnSpc>
                <a:spcPct val="110000"/>
              </a:lnSpc>
            </a:pPr>
            <a:r>
              <a:rPr lang="pt-BR" sz="1600" dirty="0" smtClean="0"/>
              <a:t>re-injetado no reservatório.</a:t>
            </a:r>
          </a:p>
          <a:p>
            <a:pPr>
              <a:lnSpc>
                <a:spcPct val="110000"/>
              </a:lnSpc>
            </a:pPr>
            <a:r>
              <a:rPr lang="pt-BR" sz="2000" dirty="0" smtClean="0"/>
              <a:t>Estrutura móvel: re-alocação ou re-utilização (possibilidade de arrendamento)</a:t>
            </a:r>
          </a:p>
          <a:p>
            <a:pPr>
              <a:lnSpc>
                <a:spcPct val="110000"/>
              </a:lnSpc>
            </a:pPr>
            <a:r>
              <a:rPr lang="pt-BR" sz="2000" dirty="0" smtClean="0"/>
              <a:t>Tendência: cascos específicos para FPSO (Ex: FPSOBR)‏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Desvantagem:</a:t>
            </a:r>
          </a:p>
          <a:p>
            <a:pPr lvl="1" algn="just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FPSO’s convertidos: problemas (fadiga, manu-tenção, etc.). </a:t>
            </a:r>
          </a:p>
          <a:p>
            <a:pPr>
              <a:lnSpc>
                <a:spcPct val="110000"/>
              </a:lnSpc>
            </a:pPr>
            <a:endParaRPr lang="pt-BR" sz="2000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12381" t="23461" r="10963" b="36642"/>
          <a:stretch>
            <a:fillRect/>
          </a:stretch>
        </p:blipFill>
        <p:spPr bwMode="auto">
          <a:xfrm>
            <a:off x="5957244" y="5157192"/>
            <a:ext cx="2880320" cy="1440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279562" y="1609400"/>
            <a:ext cx="4250136" cy="28487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Offshore</a:t>
            </a:r>
            <a:r>
              <a:rPr lang="pt-BR" dirty="0" smtClean="0"/>
              <a:t> - Histórico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340768"/>
            <a:ext cx="5904656" cy="518457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pt-BR" sz="2000" b="1" dirty="0" smtClean="0"/>
              <a:t>1961</a:t>
            </a:r>
            <a:r>
              <a:rPr lang="pt-BR" sz="2000" dirty="0" smtClean="0"/>
              <a:t>: 1° Plataforma semi-submersível (</a:t>
            </a:r>
            <a:r>
              <a:rPr lang="pt-BR" sz="2000" dirty="0" err="1" smtClean="0"/>
              <a:t>Blue</a:t>
            </a:r>
            <a:r>
              <a:rPr lang="pt-BR" sz="2000" dirty="0" smtClean="0"/>
              <a:t> </a:t>
            </a:r>
            <a:r>
              <a:rPr lang="pt-BR" sz="2000" dirty="0" err="1" smtClean="0"/>
              <a:t>Water</a:t>
            </a:r>
            <a:r>
              <a:rPr lang="pt-BR" sz="2000" dirty="0" smtClean="0"/>
              <a:t> I - Shell)</a:t>
            </a:r>
          </a:p>
          <a:p>
            <a:pPr marL="360000">
              <a:lnSpc>
                <a:spcPct val="110000"/>
              </a:lnSpc>
              <a:spcBef>
                <a:spcPts val="1800"/>
              </a:spcBef>
            </a:pPr>
            <a:r>
              <a:rPr lang="pt-BR" sz="2000" b="1" dirty="0" smtClean="0"/>
              <a:t>1972</a:t>
            </a:r>
            <a:r>
              <a:rPr lang="pt-BR" sz="2000" dirty="0" smtClean="0"/>
              <a:t> – Profundidades próximas dos 60m</a:t>
            </a:r>
          </a:p>
          <a:p>
            <a:pPr marL="360000">
              <a:lnSpc>
                <a:spcPct val="110000"/>
              </a:lnSpc>
              <a:spcBef>
                <a:spcPts val="1800"/>
              </a:spcBef>
            </a:pPr>
            <a:r>
              <a:rPr lang="pt-BR" sz="2000" b="1" dirty="0" smtClean="0"/>
              <a:t>1975:</a:t>
            </a:r>
            <a:r>
              <a:rPr lang="pt-BR" sz="2000" dirty="0" smtClean="0"/>
              <a:t> Profundidade de 300m com plataformas fixas.</a:t>
            </a:r>
          </a:p>
          <a:p>
            <a:pPr marL="360000">
              <a:lnSpc>
                <a:spcPct val="110000"/>
              </a:lnSpc>
              <a:spcBef>
                <a:spcPts val="1800"/>
              </a:spcBef>
            </a:pPr>
            <a:r>
              <a:rPr lang="pt-BR" sz="2000" b="1" dirty="0" smtClean="0"/>
              <a:t>1983:</a:t>
            </a:r>
            <a:r>
              <a:rPr lang="pt-BR" sz="2000" dirty="0" smtClean="0"/>
              <a:t> Primeira TLP.</a:t>
            </a:r>
          </a:p>
          <a:p>
            <a:pPr marL="360000">
              <a:lnSpc>
                <a:spcPct val="110000"/>
              </a:lnSpc>
              <a:spcBef>
                <a:spcPts val="1800"/>
              </a:spcBef>
            </a:pPr>
            <a:r>
              <a:rPr lang="pt-BR" sz="2000" b="1" dirty="0" smtClean="0"/>
              <a:t>1984:</a:t>
            </a:r>
            <a:r>
              <a:rPr lang="pt-BR" sz="2000" dirty="0" smtClean="0"/>
              <a:t> Produção </a:t>
            </a:r>
            <a:r>
              <a:rPr lang="pt-BR" sz="2000" i="1" dirty="0" err="1" smtClean="0"/>
              <a:t>offshore</a:t>
            </a:r>
            <a:r>
              <a:rPr lang="pt-BR" sz="2000" dirty="0" smtClean="0"/>
              <a:t> ultrapassa 14 </a:t>
            </a:r>
            <a:r>
              <a:rPr lang="pt-BR" sz="2000" dirty="0" err="1" smtClean="0"/>
              <a:t>MMb</a:t>
            </a:r>
            <a:r>
              <a:rPr lang="pt-BR" sz="2000" dirty="0" smtClean="0"/>
              <a:t>/d (26% da produção de óleo mundial)</a:t>
            </a:r>
          </a:p>
          <a:p>
            <a:pPr marL="360000">
              <a:lnSpc>
                <a:spcPct val="110000"/>
              </a:lnSpc>
              <a:spcBef>
                <a:spcPts val="1800"/>
              </a:spcBef>
            </a:pPr>
            <a:r>
              <a:rPr lang="pt-BR" sz="2000" b="1" dirty="0" smtClean="0"/>
              <a:t>1985: </a:t>
            </a:r>
            <a:r>
              <a:rPr lang="pt-BR" sz="2000" dirty="0" smtClean="0"/>
              <a:t> Crise Mundial do Petróleo (US$ 10,00 por barril)</a:t>
            </a:r>
          </a:p>
          <a:p>
            <a:pPr marL="360000">
              <a:lnSpc>
                <a:spcPct val="110000"/>
              </a:lnSpc>
              <a:spcBef>
                <a:spcPts val="1800"/>
              </a:spcBef>
            </a:pPr>
            <a:r>
              <a:rPr lang="pt-BR" sz="2000" b="1" dirty="0" smtClean="0"/>
              <a:t>1988: </a:t>
            </a:r>
            <a:r>
              <a:rPr lang="pt-BR" sz="2000" dirty="0" smtClean="0"/>
              <a:t>Perfuração atinge 2.280m.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14685" t="3775" r="19674" b="3739"/>
          <a:stretch>
            <a:fillRect/>
          </a:stretch>
        </p:blipFill>
        <p:spPr bwMode="auto">
          <a:xfrm>
            <a:off x="6588224" y="1336904"/>
            <a:ext cx="1800200" cy="20920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 l="22492" r="17528"/>
          <a:stretch>
            <a:fillRect/>
          </a:stretch>
        </p:blipFill>
        <p:spPr bwMode="auto">
          <a:xfrm>
            <a:off x="6588224" y="3501008"/>
            <a:ext cx="1809904" cy="30243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Flutuantes - FPSO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496" y="1412776"/>
            <a:ext cx="6264696" cy="504056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Vantagens sobre </a:t>
            </a:r>
            <a:r>
              <a:rPr lang="pt-BR" sz="2000" dirty="0" err="1" smtClean="0"/>
              <a:t>semi-sub’s</a:t>
            </a:r>
            <a:r>
              <a:rPr lang="pt-BR" sz="2000" dirty="0" smtClean="0"/>
              <a:t> e </a:t>
            </a:r>
            <a:r>
              <a:rPr lang="pt-BR" sz="2000" dirty="0" err="1" smtClean="0"/>
              <a:t>TLP’s</a:t>
            </a:r>
            <a:r>
              <a:rPr lang="pt-BR" sz="2000" dirty="0" smtClean="0"/>
              <a:t> ($)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Excesso de área no convés - alta capacidade de carga.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Estabilidade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Menor corrosão - menor área estrutural exposta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Arranjos dos equipamentos mais simples.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Grande armazenamento - aplicação em locações remotas (não  requer infra-estrutura local para escoamento da produção).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600" dirty="0" smtClean="0"/>
              <a:t>Semi-Sub: sem armazenamento – unidade FSO. </a:t>
            </a:r>
            <a:endParaRPr lang="pt-BR" sz="18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Regras e classificadoras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600" dirty="0" smtClean="0"/>
              <a:t>Indústria Naval: brandas e padronizadas (as tradicionais)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600" dirty="0" smtClean="0"/>
              <a:t>Indústria </a:t>
            </a:r>
            <a:r>
              <a:rPr lang="pt-BR" sz="1600" i="1" dirty="0" err="1" smtClean="0"/>
              <a:t>Offshore</a:t>
            </a:r>
            <a:r>
              <a:rPr lang="pt-BR" sz="1600" dirty="0" smtClean="0"/>
              <a:t>: variadas (classificadoras, autoridades estatuárias, companhias de petróleo)</a:t>
            </a:r>
            <a:endParaRPr lang="pt-BR" sz="1600" i="1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pt-BR" sz="1800" dirty="0" smtClean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367" y="1138996"/>
            <a:ext cx="2592288" cy="17859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 t="2007" b="1120"/>
          <a:stretch>
            <a:fillRect/>
          </a:stretch>
        </p:blipFill>
        <p:spPr bwMode="auto">
          <a:xfrm>
            <a:off x="6300367" y="2951383"/>
            <a:ext cx="2592288" cy="17859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762968"/>
            <a:ext cx="2604649" cy="180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Flutuantes - FPSO</a:t>
            </a:r>
            <a:endParaRPr lang="pt-BR" dirty="0"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755576" y="5301208"/>
            <a:ext cx="7704856" cy="1008112"/>
            <a:chOff x="204" y="1752"/>
            <a:chExt cx="4770" cy="958"/>
          </a:xfrm>
        </p:grpSpPr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3938" y="2344"/>
              <a:ext cx="1035" cy="3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marL="341313" indent="-341313" algn="ctr">
                <a:lnSpc>
                  <a:spcPct val="100000"/>
                </a:lnSpc>
                <a:buClr>
                  <a:srgbClr val="0068AE"/>
                </a:buClr>
                <a:buSzPct val="80000"/>
                <a:buFont typeface="Tahoma" pitchFamily="32" charset="0"/>
                <a:buNone/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r>
                <a:rPr lang="en-GB" sz="1400" b="1" dirty="0">
                  <a:solidFill>
                    <a:srgbClr val="0068AE"/>
                  </a:solidFill>
                  <a:latin typeface="Tahoma" pitchFamily="32" charset="0"/>
                  <a:cs typeface="Times New Roman" pitchFamily="16" charset="0"/>
                </a:rPr>
                <a:t>19000</a:t>
              </a: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2846" y="2344"/>
              <a:ext cx="1092" cy="3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marL="341313" indent="-341313" algn="ctr">
                <a:lnSpc>
                  <a:spcPct val="100000"/>
                </a:lnSpc>
                <a:buClr>
                  <a:srgbClr val="0068AE"/>
                </a:buClr>
                <a:buSzPct val="80000"/>
                <a:buFont typeface="Tahoma" pitchFamily="32" charset="0"/>
                <a:buNone/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r>
                <a:rPr lang="en-GB" sz="1400" b="1" dirty="0">
                  <a:solidFill>
                    <a:srgbClr val="0068AE"/>
                  </a:solidFill>
                  <a:latin typeface="Tahoma" pitchFamily="32" charset="0"/>
                  <a:cs typeface="Times New Roman" pitchFamily="16" charset="0"/>
                </a:rPr>
                <a:t>14000</a:t>
              </a: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1927" y="2344"/>
              <a:ext cx="919" cy="3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marL="341313" indent="-341313" algn="ctr">
                <a:lnSpc>
                  <a:spcPct val="100000"/>
                </a:lnSpc>
                <a:buClr>
                  <a:srgbClr val="0068AE"/>
                </a:buClr>
                <a:buSzPct val="80000"/>
                <a:buFont typeface="Tahoma" pitchFamily="32" charset="0"/>
                <a:buNone/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r>
                <a:rPr lang="en-GB" sz="1400" b="1">
                  <a:solidFill>
                    <a:srgbClr val="0068AE"/>
                  </a:solidFill>
                  <a:latin typeface="Tahoma" pitchFamily="32" charset="0"/>
                  <a:cs typeface="Times New Roman" pitchFamily="16" charset="0"/>
                </a:rPr>
                <a:t>2500</a:t>
              </a: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294" y="2342"/>
              <a:ext cx="1723" cy="3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marL="341313" indent="-341313" algn="ctr">
                <a:lnSpc>
                  <a:spcPct val="100000"/>
                </a:lnSpc>
                <a:buClr>
                  <a:srgbClr val="0068AE"/>
                </a:buClr>
                <a:buSzPct val="80000"/>
                <a:buFont typeface="Tahoma" pitchFamily="32" charset="0"/>
                <a:buNone/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r>
                <a:rPr lang="en-GB" sz="1200" b="1" dirty="0" err="1">
                  <a:solidFill>
                    <a:srgbClr val="0068AE"/>
                  </a:solidFill>
                  <a:latin typeface="Tahoma" pitchFamily="32" charset="0"/>
                  <a:cs typeface="Times New Roman" pitchFamily="16" charset="0"/>
                </a:rPr>
                <a:t>Custo</a:t>
              </a:r>
              <a:r>
                <a:rPr lang="en-GB" sz="1200" b="1" dirty="0">
                  <a:solidFill>
                    <a:srgbClr val="0068AE"/>
                  </a:solidFill>
                  <a:latin typeface="Tahoma" pitchFamily="32" charset="0"/>
                  <a:cs typeface="Times New Roman" pitchFamily="16" charset="0"/>
                </a:rPr>
                <a:t> </a:t>
              </a:r>
              <a:r>
                <a:rPr lang="en-GB" sz="1200" b="1" dirty="0" err="1">
                  <a:solidFill>
                    <a:srgbClr val="0068AE"/>
                  </a:solidFill>
                  <a:latin typeface="Tahoma" pitchFamily="32" charset="0"/>
                  <a:cs typeface="Times New Roman" pitchFamily="16" charset="0"/>
                </a:rPr>
                <a:t>por</a:t>
              </a:r>
              <a:r>
                <a:rPr lang="en-GB" sz="1200" b="1" dirty="0">
                  <a:solidFill>
                    <a:srgbClr val="0068AE"/>
                  </a:solidFill>
                  <a:latin typeface="Tahoma" pitchFamily="32" charset="0"/>
                  <a:cs typeface="Times New Roman" pitchFamily="16" charset="0"/>
                </a:rPr>
                <a:t> </a:t>
              </a:r>
              <a:r>
                <a:rPr lang="en-GB" sz="1200" b="1" dirty="0" err="1">
                  <a:solidFill>
                    <a:srgbClr val="0068AE"/>
                  </a:solidFill>
                  <a:latin typeface="Tahoma" pitchFamily="32" charset="0"/>
                  <a:cs typeface="Times New Roman" pitchFamily="16" charset="0"/>
                </a:rPr>
                <a:t>tonelada</a:t>
              </a:r>
              <a:r>
                <a:rPr lang="en-GB" sz="1200" b="1" dirty="0">
                  <a:solidFill>
                    <a:srgbClr val="0068AE"/>
                  </a:solidFill>
                  <a:latin typeface="Tahoma" pitchFamily="32" charset="0"/>
                  <a:cs typeface="Times New Roman" pitchFamily="16" charset="0"/>
                </a:rPr>
                <a:t> de peso </a:t>
              </a:r>
              <a:r>
                <a:rPr lang="en-GB" sz="1200" b="1" dirty="0" err="1">
                  <a:solidFill>
                    <a:srgbClr val="0068AE"/>
                  </a:solidFill>
                  <a:latin typeface="Tahoma" pitchFamily="32" charset="0"/>
                  <a:cs typeface="Times New Roman" pitchFamily="16" charset="0"/>
                </a:rPr>
                <a:t>leve</a:t>
              </a:r>
              <a:r>
                <a:rPr lang="en-GB" sz="1200" b="1" dirty="0">
                  <a:solidFill>
                    <a:srgbClr val="0068AE"/>
                  </a:solidFill>
                  <a:latin typeface="Tahoma" pitchFamily="32" charset="0"/>
                  <a:cs typeface="Times New Roman" pitchFamily="16" charset="0"/>
                </a:rPr>
                <a:t> (US$)‏</a:t>
              </a: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3938" y="1979"/>
              <a:ext cx="1035" cy="3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marL="341313" indent="-341313" algn="ctr">
                <a:lnSpc>
                  <a:spcPct val="100000"/>
                </a:lnSpc>
                <a:buClr>
                  <a:srgbClr val="0068AE"/>
                </a:buClr>
                <a:buSzPct val="80000"/>
                <a:buFont typeface="Tahoma" pitchFamily="32" charset="0"/>
                <a:buNone/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r>
                <a:rPr lang="en-GB" sz="1400" b="1">
                  <a:solidFill>
                    <a:srgbClr val="0068AE"/>
                  </a:solidFill>
                  <a:latin typeface="Tahoma" pitchFamily="32" charset="0"/>
                  <a:cs typeface="Times New Roman" pitchFamily="16" charset="0"/>
                </a:rPr>
                <a:t>5600</a:t>
              </a: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2834" y="1979"/>
              <a:ext cx="1092" cy="3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marL="341313" indent="-341313" algn="ctr">
                <a:lnSpc>
                  <a:spcPct val="100000"/>
                </a:lnSpc>
                <a:buClr>
                  <a:srgbClr val="0068AE"/>
                </a:buClr>
                <a:buSzPct val="80000"/>
                <a:buFont typeface="Tahoma" pitchFamily="32" charset="0"/>
                <a:buNone/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r>
                <a:rPr lang="en-GB" sz="1400" b="1">
                  <a:solidFill>
                    <a:srgbClr val="0068AE"/>
                  </a:solidFill>
                  <a:latin typeface="Tahoma" pitchFamily="32" charset="0"/>
                  <a:cs typeface="Times New Roman" pitchFamily="16" charset="0"/>
                </a:rPr>
                <a:t>8600</a:t>
              </a: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1927" y="1979"/>
              <a:ext cx="919" cy="3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marL="341313" indent="-341313" algn="ctr">
                <a:lnSpc>
                  <a:spcPct val="100000"/>
                </a:lnSpc>
                <a:buClr>
                  <a:srgbClr val="0068AE"/>
                </a:buClr>
                <a:buSzPct val="80000"/>
                <a:buFont typeface="Tahoma" pitchFamily="32" charset="0"/>
                <a:buNone/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r>
                <a:rPr lang="en-GB" sz="1400" b="1" dirty="0">
                  <a:solidFill>
                    <a:srgbClr val="0068AE"/>
                  </a:solidFill>
                  <a:latin typeface="Tahoma" pitchFamily="32" charset="0"/>
                  <a:cs typeface="Times New Roman" pitchFamily="16" charset="0"/>
                </a:rPr>
                <a:t>250</a:t>
              </a:r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249" y="1979"/>
              <a:ext cx="1723" cy="3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marL="341313" indent="-341313" algn="ctr">
                <a:lnSpc>
                  <a:spcPct val="100000"/>
                </a:lnSpc>
                <a:buClr>
                  <a:srgbClr val="0068AE"/>
                </a:buClr>
                <a:buSzPct val="80000"/>
                <a:buFont typeface="Tahoma" pitchFamily="32" charset="0"/>
                <a:buNone/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r>
                <a:rPr lang="en-GB" sz="1200" b="1" dirty="0" err="1">
                  <a:solidFill>
                    <a:srgbClr val="0068AE"/>
                  </a:solidFill>
                  <a:latin typeface="Tahoma" pitchFamily="32" charset="0"/>
                  <a:cs typeface="Times New Roman" pitchFamily="16" charset="0"/>
                </a:rPr>
                <a:t>Custo</a:t>
              </a:r>
              <a:r>
                <a:rPr lang="en-GB" sz="1200" b="1" dirty="0">
                  <a:solidFill>
                    <a:srgbClr val="0068AE"/>
                  </a:solidFill>
                  <a:latin typeface="Tahoma" pitchFamily="32" charset="0"/>
                  <a:cs typeface="Times New Roman" pitchFamily="16" charset="0"/>
                </a:rPr>
                <a:t> </a:t>
              </a:r>
              <a:r>
                <a:rPr lang="en-GB" sz="1200" b="1" dirty="0" err="1">
                  <a:solidFill>
                    <a:srgbClr val="0068AE"/>
                  </a:solidFill>
                  <a:latin typeface="Tahoma" pitchFamily="32" charset="0"/>
                  <a:cs typeface="Times New Roman" pitchFamily="16" charset="0"/>
                </a:rPr>
                <a:t>por</a:t>
              </a:r>
              <a:r>
                <a:rPr lang="en-GB" sz="1200" b="1" dirty="0">
                  <a:solidFill>
                    <a:srgbClr val="0068AE"/>
                  </a:solidFill>
                  <a:latin typeface="Tahoma" pitchFamily="32" charset="0"/>
                  <a:cs typeface="Times New Roman" pitchFamily="16" charset="0"/>
                </a:rPr>
                <a:t> </a:t>
              </a:r>
              <a:r>
                <a:rPr lang="en-GB" sz="1200" b="1" dirty="0" err="1">
                  <a:solidFill>
                    <a:srgbClr val="0068AE"/>
                  </a:solidFill>
                  <a:latin typeface="Tahoma" pitchFamily="32" charset="0"/>
                  <a:cs typeface="Times New Roman" pitchFamily="16" charset="0"/>
                </a:rPr>
                <a:t>tonelada</a:t>
              </a:r>
              <a:r>
                <a:rPr lang="en-GB" sz="1200" b="1" dirty="0">
                  <a:solidFill>
                    <a:srgbClr val="0068AE"/>
                  </a:solidFill>
                  <a:latin typeface="Tahoma" pitchFamily="32" charset="0"/>
                  <a:cs typeface="Times New Roman" pitchFamily="16" charset="0"/>
                </a:rPr>
                <a:t> de </a:t>
              </a:r>
              <a:r>
                <a:rPr lang="en-GB" sz="1200" b="1" dirty="0" err="1">
                  <a:solidFill>
                    <a:srgbClr val="0068AE"/>
                  </a:solidFill>
                  <a:latin typeface="Tahoma" pitchFamily="32" charset="0"/>
                  <a:cs typeface="Times New Roman" pitchFamily="16" charset="0"/>
                </a:rPr>
                <a:t>deslocamento</a:t>
              </a:r>
              <a:r>
                <a:rPr lang="en-GB" sz="1200" b="1" dirty="0">
                  <a:solidFill>
                    <a:srgbClr val="0068AE"/>
                  </a:solidFill>
                  <a:latin typeface="Tahoma" pitchFamily="32" charset="0"/>
                  <a:cs typeface="Times New Roman" pitchFamily="16" charset="0"/>
                </a:rPr>
                <a:t> (US$)‏</a:t>
              </a:r>
            </a:p>
          </p:txBody>
        </p:sp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>
              <a:off x="3938" y="1752"/>
              <a:ext cx="1035" cy="227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marL="341313" indent="-341313" algn="ctr">
                <a:lnSpc>
                  <a:spcPct val="100000"/>
                </a:lnSpc>
                <a:buClr>
                  <a:srgbClr val="0068AE"/>
                </a:buClr>
                <a:buSzPct val="80000"/>
                <a:buFont typeface="Tahoma" pitchFamily="32" charset="0"/>
                <a:buNone/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r>
                <a:rPr lang="en-GB" sz="1400" b="1">
                  <a:solidFill>
                    <a:srgbClr val="0068AE"/>
                  </a:solidFill>
                  <a:latin typeface="Tahoma" pitchFamily="32" charset="0"/>
                  <a:cs typeface="Times New Roman" pitchFamily="16" charset="0"/>
                </a:rPr>
                <a:t>SEMI-SUB</a:t>
              </a:r>
            </a:p>
          </p:txBody>
        </p:sp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2846" y="1752"/>
              <a:ext cx="1092" cy="227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marL="341313" indent="-341313" algn="ctr">
                <a:lnSpc>
                  <a:spcPct val="100000"/>
                </a:lnSpc>
                <a:buClr>
                  <a:srgbClr val="0068AE"/>
                </a:buClr>
                <a:buSzPct val="80000"/>
                <a:buFont typeface="Tahoma" pitchFamily="32" charset="0"/>
                <a:buNone/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r>
                <a:rPr lang="en-GB" sz="1400" b="1">
                  <a:solidFill>
                    <a:srgbClr val="0068AE"/>
                  </a:solidFill>
                  <a:latin typeface="Tahoma" pitchFamily="32" charset="0"/>
                  <a:cs typeface="Times New Roman" pitchFamily="16" charset="0"/>
                </a:rPr>
                <a:t>TLP</a:t>
              </a:r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1927" y="1752"/>
              <a:ext cx="919" cy="227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marL="341313" indent="-341313" algn="ctr">
                <a:lnSpc>
                  <a:spcPct val="100000"/>
                </a:lnSpc>
                <a:buClr>
                  <a:srgbClr val="0068AE"/>
                </a:buClr>
                <a:buSzPct val="80000"/>
                <a:buFont typeface="Tahoma" pitchFamily="32" charset="0"/>
                <a:buNone/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</a:pPr>
              <a:r>
                <a:rPr lang="en-GB" sz="1400" b="1">
                  <a:solidFill>
                    <a:srgbClr val="0068AE"/>
                  </a:solidFill>
                  <a:latin typeface="Tahoma" pitchFamily="32" charset="0"/>
                  <a:cs typeface="Times New Roman" pitchFamily="16" charset="0"/>
                </a:rPr>
                <a:t>VLCC</a:t>
              </a:r>
            </a:p>
          </p:txBody>
        </p:sp>
        <p:sp>
          <p:nvSpPr>
            <p:cNvPr id="17" name="Rectangle 19"/>
            <p:cNvSpPr>
              <a:spLocks noChangeArrowheads="1"/>
            </p:cNvSpPr>
            <p:nvPr/>
          </p:nvSpPr>
          <p:spPr bwMode="auto">
            <a:xfrm>
              <a:off x="204" y="1752"/>
              <a:ext cx="1723" cy="227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 sz="1400"/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204" y="1752"/>
              <a:ext cx="4769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pt-BR" sz="1400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204" y="2709"/>
              <a:ext cx="4769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 sz="1400"/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204" y="1752"/>
              <a:ext cx="1" cy="95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 sz="1400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>
              <a:off x="4973" y="1752"/>
              <a:ext cx="1" cy="95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 sz="1400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204" y="1979"/>
              <a:ext cx="4769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 sz="1400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>
              <a:off x="1927" y="1752"/>
              <a:ext cx="1" cy="95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 sz="1400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>
              <a:off x="2846" y="1752"/>
              <a:ext cx="1" cy="95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 sz="1400"/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>
              <a:off x="3938" y="1752"/>
              <a:ext cx="1" cy="95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 sz="1400"/>
            </a:p>
          </p:txBody>
        </p: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>
              <a:off x="204" y="2344"/>
              <a:ext cx="4769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 sz="1400"/>
            </a:p>
          </p:txBody>
        </p:sp>
      </p:grpSp>
      <p:sp>
        <p:nvSpPr>
          <p:cNvPr id="27" name="Espaço Reservado para Conteúdo 2"/>
          <p:cNvSpPr>
            <a:spLocks noGrp="1"/>
          </p:cNvSpPr>
          <p:nvPr>
            <p:ph idx="1"/>
          </p:nvPr>
        </p:nvSpPr>
        <p:spPr>
          <a:xfrm>
            <a:off x="35496" y="1268760"/>
            <a:ext cx="5184576" cy="554461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pt-BR" sz="2000" dirty="0" smtClean="0"/>
              <a:t>Vantagens sobre </a:t>
            </a:r>
            <a:r>
              <a:rPr lang="pt-BR" sz="2000" dirty="0" err="1" smtClean="0"/>
              <a:t>semi-sub’s</a:t>
            </a:r>
            <a:r>
              <a:rPr lang="pt-BR" sz="2000" dirty="0" smtClean="0"/>
              <a:t> e </a:t>
            </a:r>
            <a:r>
              <a:rPr lang="pt-BR" sz="2000" dirty="0" err="1" smtClean="0"/>
              <a:t>TLP’s</a:t>
            </a:r>
            <a:r>
              <a:rPr lang="pt-BR" sz="2000" dirty="0" smtClean="0"/>
              <a:t> ($)</a:t>
            </a:r>
          </a:p>
          <a:p>
            <a:pPr lvl="1">
              <a:lnSpc>
                <a:spcPct val="110000"/>
              </a:lnSpc>
            </a:pPr>
            <a:r>
              <a:rPr lang="pt-BR" sz="1800" dirty="0" smtClean="0"/>
              <a:t>Tempo de projeto e construção curtos</a:t>
            </a:r>
          </a:p>
          <a:p>
            <a:pPr lvl="2">
              <a:lnSpc>
                <a:spcPct val="110000"/>
              </a:lnSpc>
            </a:pPr>
            <a:r>
              <a:rPr lang="pt-BR" sz="1600" dirty="0" smtClean="0"/>
              <a:t>Estaleiros – otimizados para construção de navios</a:t>
            </a:r>
          </a:p>
          <a:p>
            <a:pPr lvl="2">
              <a:lnSpc>
                <a:spcPct val="110000"/>
              </a:lnSpc>
            </a:pPr>
            <a:r>
              <a:rPr lang="pt-BR" sz="1600" dirty="0" err="1" smtClean="0"/>
              <a:t>TLP’s</a:t>
            </a:r>
            <a:r>
              <a:rPr lang="pt-BR" sz="1600" dirty="0" smtClean="0"/>
              <a:t> e </a:t>
            </a:r>
            <a:r>
              <a:rPr lang="pt-BR" sz="1600" dirty="0" err="1" smtClean="0"/>
              <a:t>Semi-sub’s</a:t>
            </a:r>
            <a:r>
              <a:rPr lang="pt-BR" sz="1600" dirty="0" smtClean="0"/>
              <a:t> – projetos isolados (caso a caso).</a:t>
            </a:r>
          </a:p>
          <a:p>
            <a:pPr lvl="2">
              <a:lnSpc>
                <a:spcPct val="110000"/>
              </a:lnSpc>
            </a:pPr>
            <a:r>
              <a:rPr lang="pt-BR" sz="1600" dirty="0" smtClean="0"/>
              <a:t>Conversões de navios (tempo e custo menor ainda)</a:t>
            </a:r>
            <a:endParaRPr lang="pt-BR" sz="1800" dirty="0" smtClean="0"/>
          </a:p>
          <a:p>
            <a:pPr lvl="1">
              <a:lnSpc>
                <a:spcPct val="110000"/>
              </a:lnSpc>
            </a:pPr>
            <a:r>
              <a:rPr lang="pt-BR" sz="1800" dirty="0" smtClean="0"/>
              <a:t>Custo de Matéria Prima</a:t>
            </a:r>
          </a:p>
          <a:p>
            <a:pPr lvl="2">
              <a:lnSpc>
                <a:spcPct val="110000"/>
              </a:lnSpc>
            </a:pPr>
            <a:r>
              <a:rPr lang="pt-BR" sz="1600" dirty="0" err="1" smtClean="0"/>
              <a:t>TLP’s</a:t>
            </a:r>
            <a:r>
              <a:rPr lang="pt-BR" sz="1600" dirty="0" smtClean="0"/>
              <a:t> e </a:t>
            </a:r>
            <a:r>
              <a:rPr lang="pt-BR" sz="1600" dirty="0" err="1" smtClean="0"/>
              <a:t>Semi-sub’s</a:t>
            </a:r>
            <a:r>
              <a:rPr lang="pt-BR" sz="1600" dirty="0" smtClean="0"/>
              <a:t> : concentração de esforços em estruturas pequenas (Ex:</a:t>
            </a:r>
            <a:r>
              <a:rPr lang="pt-BR" sz="1600" dirty="0" err="1" smtClean="0"/>
              <a:t>bracings</a:t>
            </a:r>
            <a:r>
              <a:rPr lang="pt-BR" sz="1600" dirty="0" smtClean="0"/>
              <a:t> e viga de convés) – necessidade de materiais de maior resistência ($)</a:t>
            </a:r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2" cstate="print"/>
          <a:srcRect t="14815" b="7407"/>
          <a:stretch>
            <a:fillRect/>
          </a:stretch>
        </p:blipFill>
        <p:spPr bwMode="auto">
          <a:xfrm>
            <a:off x="5912061" y="2293964"/>
            <a:ext cx="2548371" cy="1372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 cstate="print"/>
          <a:srcRect t="10587" b="7362"/>
          <a:stretch>
            <a:fillRect/>
          </a:stretch>
        </p:blipFill>
        <p:spPr bwMode="auto">
          <a:xfrm>
            <a:off x="5912061" y="3723314"/>
            <a:ext cx="2548371" cy="14118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2061" y="812094"/>
            <a:ext cx="2548371" cy="14222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Flutuantes - FPSO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5089752"/>
          </a:xfrm>
        </p:spPr>
        <p:txBody>
          <a:bodyPr>
            <a:normAutofit/>
          </a:bodyPr>
          <a:lstStyle/>
          <a:p>
            <a:r>
              <a:rPr lang="pt-BR" sz="2000" dirty="0" smtClean="0"/>
              <a:t>Exemplo de navio convertido: Esso SABA – FPSO Brasil</a:t>
            </a:r>
            <a:endParaRPr lang="pt-BR" sz="20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1815"/>
          <a:stretch>
            <a:fillRect/>
          </a:stretch>
        </p:blipFill>
        <p:spPr bwMode="auto">
          <a:xfrm>
            <a:off x="5567926" y="4221089"/>
            <a:ext cx="3283090" cy="22322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 r="1419" b="2083"/>
          <a:stretch>
            <a:fillRect/>
          </a:stretch>
        </p:blipFill>
        <p:spPr bwMode="auto">
          <a:xfrm>
            <a:off x="5686304" y="1913085"/>
            <a:ext cx="3168352" cy="22909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04" y="1905248"/>
            <a:ext cx="5419936" cy="4548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Monocoluna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340768"/>
            <a:ext cx="5904656" cy="108012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SEVAN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Grande capacidade de </a:t>
            </a:r>
            <a:br>
              <a:rPr lang="pt-BR" sz="1800" dirty="0" smtClean="0"/>
            </a:br>
            <a:r>
              <a:rPr lang="pt-BR" sz="1800" dirty="0" smtClean="0"/>
              <a:t>armazenamento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pt-BR" sz="18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pt-BR" sz="1800" i="1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pt-BR" sz="1800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pt-BR" sz="1800" dirty="0"/>
          </a:p>
        </p:txBody>
      </p:sp>
      <p:pic>
        <p:nvPicPr>
          <p:cNvPr id="4" name="Grafik 3" descr="Sevan_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2564904"/>
            <a:ext cx="4824536" cy="3504437"/>
          </a:xfrm>
          <a:prstGeom prst="rect">
            <a:avLst/>
          </a:prstGeom>
        </p:spPr>
      </p:pic>
      <p:pic>
        <p:nvPicPr>
          <p:cNvPr id="5" name="Grafik 4" descr="Sevan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1336" y="4198765"/>
            <a:ext cx="3661104" cy="2452940"/>
          </a:xfrm>
          <a:prstGeom prst="rect">
            <a:avLst/>
          </a:prstGeom>
        </p:spPr>
      </p:pic>
      <p:pic>
        <p:nvPicPr>
          <p:cNvPr id="6" name="Grafik 5" descr="Sevan_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980728"/>
            <a:ext cx="3653839" cy="3049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Monocoluna - </a:t>
            </a:r>
            <a:r>
              <a:rPr lang="pt-BR" dirty="0" err="1" smtClean="0"/>
              <a:t>Moonpool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340768"/>
            <a:ext cx="1656184" cy="50405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dirty="0" smtClean="0"/>
              <a:t>MonoBR</a:t>
            </a:r>
            <a:endParaRPr lang="pt-BR" sz="18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pt-BR" sz="1800" i="1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pt-BR" sz="1800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pt-BR" sz="1800" dirty="0"/>
          </a:p>
        </p:txBody>
      </p:sp>
      <p:pic>
        <p:nvPicPr>
          <p:cNvPr id="4" name="Grafik 3" descr="Mono_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122" y="1772816"/>
            <a:ext cx="4939974" cy="4671064"/>
          </a:xfrm>
          <a:prstGeom prst="rect">
            <a:avLst/>
          </a:prstGeom>
        </p:spPr>
      </p:pic>
      <p:pic>
        <p:nvPicPr>
          <p:cNvPr id="5" name="Grafik 4" descr="Mono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77361" y="3256201"/>
            <a:ext cx="2827087" cy="1756975"/>
          </a:xfrm>
          <a:prstGeom prst="rect">
            <a:avLst/>
          </a:prstGeom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5468754" y="2204864"/>
            <a:ext cx="3240360" cy="108012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58368" marR="0" lvl="1" indent="-2468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Georgia"/>
              <a:buChar char="▫"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Completação Seca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Offshore</a:t>
            </a:r>
            <a:r>
              <a:rPr lang="pt-BR" dirty="0" smtClean="0"/>
              <a:t> - Histórico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363584"/>
            <a:ext cx="5338936" cy="508975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sz="2000" b="1" dirty="0" smtClean="0"/>
              <a:t>1988</a:t>
            </a:r>
            <a:r>
              <a:rPr lang="pt-BR" sz="2000" dirty="0" smtClean="0"/>
              <a:t> – Plataforma fixa instalada a 410 metros de profundidade.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sz="2000" b="1" dirty="0" smtClean="0"/>
              <a:t>1991</a:t>
            </a:r>
            <a:r>
              <a:rPr lang="pt-BR" sz="2000" dirty="0" smtClean="0"/>
              <a:t> – Brasil atinge a marca de exploração a 720 m de profundidade.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sz="2000" b="1" dirty="0" smtClean="0"/>
              <a:t>1993</a:t>
            </a:r>
            <a:r>
              <a:rPr lang="pt-BR" sz="2000" dirty="0" smtClean="0"/>
              <a:t> – Petrobras encomenda árvores de natal para 1800 m de profundidade.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sz="2000" b="1" dirty="0" smtClean="0"/>
              <a:t>1996</a:t>
            </a:r>
            <a:r>
              <a:rPr lang="pt-BR" sz="2000" dirty="0" smtClean="0"/>
              <a:t> – Instalada a primeira plataforma do tipo SPAR.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sz="2000" b="1" dirty="0" smtClean="0"/>
              <a:t>1999</a:t>
            </a:r>
            <a:r>
              <a:rPr lang="pt-BR" sz="2000" dirty="0" smtClean="0"/>
              <a:t> – Brasil produz óleo e gás em profundidades de 1.800m.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sz="2000" b="1" dirty="0" smtClean="0"/>
              <a:t>2004</a:t>
            </a:r>
            <a:r>
              <a:rPr lang="pt-BR" sz="2000" dirty="0" smtClean="0"/>
              <a:t> – Produção no GM à 2.300m de profundidade.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555241"/>
            <a:ext cx="2952328" cy="17540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3" descr="T:\Aulas_Projetos\PNV2412-11\Imagens\SPAR\TH_0503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170866"/>
            <a:ext cx="2952328" cy="3206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OceanRanger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422931"/>
            <a:ext cx="3764628" cy="3429000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496" y="1196752"/>
            <a:ext cx="4320480" cy="2520280"/>
          </a:xfrm>
        </p:spPr>
        <p:txBody>
          <a:bodyPr>
            <a:noAutofit/>
          </a:bodyPr>
          <a:lstStyle/>
          <a:p>
            <a:r>
              <a:rPr lang="pt-BR" sz="2000" b="1" dirty="0" smtClean="0"/>
              <a:t>1980:</a:t>
            </a:r>
            <a:r>
              <a:rPr lang="pt-BR" sz="2000" dirty="0" smtClean="0"/>
              <a:t> Alexander P. Keilland, Costa Norueguesa, Mar do Norte</a:t>
            </a:r>
          </a:p>
          <a:p>
            <a:pPr lvl="1"/>
            <a:r>
              <a:rPr lang="pt-BR" sz="1800" dirty="0" smtClean="0"/>
              <a:t>Semi-submersível: Acomodações;</a:t>
            </a:r>
          </a:p>
          <a:p>
            <a:pPr lvl="1"/>
            <a:r>
              <a:rPr lang="pt-BR" sz="1800" dirty="0" smtClean="0"/>
              <a:t>Erros de projeto (fissura inicial hidrofone, requisitos de fadiga), de fabricação e operacional (omissão);</a:t>
            </a:r>
          </a:p>
          <a:p>
            <a:pPr lvl="1"/>
            <a:r>
              <a:rPr lang="pt-BR" sz="1800" dirty="0" smtClean="0"/>
              <a:t>123 fatalidades</a:t>
            </a:r>
            <a:r>
              <a:rPr lang="pt-BR" sz="2000" b="1" dirty="0" smtClean="0"/>
              <a:t>.</a:t>
            </a:r>
            <a:endParaRPr lang="de-DE" sz="1800" dirty="0" smtClean="0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35496" y="476672"/>
            <a:ext cx="5328592" cy="792088"/>
          </a:xfrm>
        </p:spPr>
        <p:txBody>
          <a:bodyPr>
            <a:normAutofit/>
          </a:bodyPr>
          <a:lstStyle/>
          <a:p>
            <a:r>
              <a:rPr lang="pt-BR" dirty="0" smtClean="0"/>
              <a:t>Offshore - Acidentes</a:t>
            </a:r>
            <a:endParaRPr lang="pt-BR" dirty="0"/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90100"/>
            <a:ext cx="11961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123 fatalidades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4320480" y="764704"/>
            <a:ext cx="4932040" cy="302433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1982: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pt-BR" sz="2000" dirty="0" smtClean="0"/>
              <a:t>Ocean Ranger, Newfoundland (Canada)</a:t>
            </a: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58368" lvl="1" indent="-246888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Semi-submersível</a:t>
            </a:r>
            <a:r>
              <a:rPr lang="pt-BR" dirty="0" smtClean="0">
                <a:solidFill>
                  <a:srgbClr val="438086"/>
                </a:solidFill>
              </a:rPr>
              <a:t> de perfuração</a:t>
            </a:r>
          </a:p>
          <a:p>
            <a:pPr marL="658368" lvl="1" indent="-246888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</a:pPr>
            <a:r>
              <a:rPr lang="pt-BR" dirty="0" smtClean="0">
                <a:solidFill>
                  <a:srgbClr val="438086"/>
                </a:solidFill>
              </a:rPr>
              <a:t>84 mortos</a:t>
            </a:r>
          </a:p>
          <a:p>
            <a:pPr marL="658368" lvl="1" indent="-246888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</a:pPr>
            <a:r>
              <a:rPr lang="pt-BR" dirty="0" smtClean="0">
                <a:solidFill>
                  <a:srgbClr val="438086"/>
                </a:solidFill>
              </a:rPr>
              <a:t>Eventos: Onda, janela sala de controle (coluna abaixo do convés), sistema elétrico inoperante, </a:t>
            </a:r>
          </a:p>
          <a:p>
            <a:pPr marL="658368" lvl="1" indent="-246888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</a:pPr>
            <a:r>
              <a:rPr lang="pt-BR" dirty="0" smtClean="0">
                <a:solidFill>
                  <a:srgbClr val="438086"/>
                </a:solidFill>
              </a:rPr>
              <a:t>Uso válvulas de lastreamento (abrir em vez de fechar),</a:t>
            </a:r>
          </a:p>
          <a:p>
            <a:pPr marL="658368" lvl="1" indent="-246888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</a:pPr>
            <a:r>
              <a:rPr lang="pt-BR" dirty="0" smtClean="0">
                <a:solidFill>
                  <a:srgbClr val="438086"/>
                </a:solidFill>
              </a:rPr>
              <a:t>Inclinação, alagamento  progressivo compartimento de amarras. </a:t>
            </a: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Grafik 12" descr="Alex_Kiel_B_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789040"/>
            <a:ext cx="3024336" cy="2557896"/>
          </a:xfrm>
          <a:prstGeom prst="rect">
            <a:avLst/>
          </a:prstGeom>
        </p:spPr>
      </p:pic>
      <p:pic>
        <p:nvPicPr>
          <p:cNvPr id="14" name="Grafik 13" descr="Alex_Kiel_A_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3645024"/>
            <a:ext cx="1368152" cy="2743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221088"/>
            <a:ext cx="3672409" cy="24482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Offshore - Acidentes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496" y="980728"/>
            <a:ext cx="6408712" cy="496855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endParaRPr lang="pt-BR" sz="2000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2000" b="1" dirty="0" smtClean="0"/>
              <a:t>1988: </a:t>
            </a:r>
            <a:r>
              <a:rPr lang="pt-BR" sz="2000" dirty="0" smtClean="0"/>
              <a:t>Plataforma Piper Alpha, </a:t>
            </a:r>
            <a:br>
              <a:rPr lang="pt-BR" sz="2000" dirty="0" smtClean="0"/>
            </a:br>
            <a:r>
              <a:rPr lang="pt-BR" sz="2000" dirty="0" smtClean="0"/>
              <a:t>       Aberdeen (UK) - Mar do Norte.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Operada pela Occidental Petroleum </a:t>
            </a:r>
            <a:br>
              <a:rPr lang="pt-BR" sz="1800" dirty="0" smtClean="0"/>
            </a:br>
            <a:r>
              <a:rPr lang="pt-BR" sz="1800" dirty="0" smtClean="0"/>
              <a:t>e Texaco.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Matou 167 homens, 62 sobreviveram.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Falha bomba condensado, remoção da válvula de segurança para manutenção, escape da gás (explosão)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</a:pPr>
            <a:r>
              <a:rPr lang="pt-BR" sz="1800" dirty="0" smtClean="0"/>
              <a:t>Fator humano: Deficiência comunicação entre pessoal manutenção e sala de controle. </a:t>
            </a:r>
            <a:endParaRPr lang="de-DE" sz="18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pt-BR" sz="1800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4644" y="1456283"/>
            <a:ext cx="2257836" cy="31248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894854"/>
            <a:ext cx="2087563" cy="1670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35496" y="4221088"/>
            <a:ext cx="4644008" cy="207961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Março 2001: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Petrobras P-36, Bacia de Campos </a:t>
            </a:r>
          </a:p>
          <a:p>
            <a:pPr marL="658368" lvl="1" indent="-246888">
              <a:lnSpc>
                <a:spcPct val="110000"/>
              </a:lnSpc>
              <a:spcAft>
                <a:spcPts val="500"/>
              </a:spcAft>
              <a:buClr>
                <a:schemeClr val="accent2"/>
              </a:buClr>
              <a:buFont typeface="Georgia"/>
              <a:buChar char="▫"/>
            </a:pPr>
            <a:r>
              <a:rPr lang="pt-BR" dirty="0" smtClean="0">
                <a:solidFill>
                  <a:srgbClr val="438086"/>
                </a:solidFill>
              </a:rPr>
              <a:t>Maior sistema de produção flutuante, </a:t>
            </a:r>
          </a:p>
          <a:p>
            <a:pPr marL="658368" lvl="1" indent="-246888">
              <a:lnSpc>
                <a:spcPct val="110000"/>
              </a:lnSpc>
              <a:spcAft>
                <a:spcPts val="500"/>
              </a:spcAft>
              <a:buClr>
                <a:schemeClr val="accent2"/>
              </a:buClr>
              <a:buFont typeface="Georgia"/>
              <a:buChar char="▫"/>
            </a:pPr>
            <a:r>
              <a:rPr lang="pt-BR" dirty="0" smtClean="0">
                <a:solidFill>
                  <a:srgbClr val="438086"/>
                </a:solidFill>
              </a:rPr>
              <a:t>10 vidas.</a:t>
            </a:r>
            <a:endParaRPr lang="de-DE" dirty="0" smtClean="0">
              <a:solidFill>
                <a:srgbClr val="438086"/>
              </a:solidFill>
            </a:endParaRPr>
          </a:p>
          <a:p>
            <a:pPr marL="658368" marR="0" lvl="1" indent="-2468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Georgia"/>
              <a:buChar char="▫"/>
              <a:tabLst/>
              <a:defRPr/>
            </a:pP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700808"/>
            <a:ext cx="1615392" cy="45407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7308304" y="2708920"/>
            <a:ext cx="720725" cy="358775"/>
          </a:xfrm>
          <a:prstGeom prst="ellips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7308304" y="3212976"/>
            <a:ext cx="720725" cy="431800"/>
          </a:xfrm>
          <a:prstGeom prst="ellips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7308304" y="3717032"/>
            <a:ext cx="720725" cy="863600"/>
          </a:xfrm>
          <a:prstGeom prst="ellips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7524328" y="4797152"/>
            <a:ext cx="288925" cy="214313"/>
          </a:xfrm>
          <a:prstGeom prst="ellips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4" name="Oval 21"/>
          <p:cNvSpPr>
            <a:spLocks noChangeArrowheads="1"/>
          </p:cNvSpPr>
          <p:nvPr/>
        </p:nvSpPr>
        <p:spPr bwMode="auto">
          <a:xfrm>
            <a:off x="7380312" y="5445224"/>
            <a:ext cx="504825" cy="649287"/>
          </a:xfrm>
          <a:prstGeom prst="ellips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>
            <a:off x="4644008" y="2924945"/>
            <a:ext cx="2667918" cy="0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3995935" y="3429000"/>
            <a:ext cx="3315542" cy="0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 flipH="1">
            <a:off x="3923927" y="4221089"/>
            <a:ext cx="3388171" cy="0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H="1">
            <a:off x="3923927" y="4941168"/>
            <a:ext cx="3603997" cy="0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 flipH="1">
            <a:off x="5004047" y="5805265"/>
            <a:ext cx="2378993" cy="0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314062" y="2645741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Planta de Produção</a:t>
            </a:r>
            <a:endParaRPr lang="pt-BR" sz="2400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899592" y="3156489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Sistema Flutuante</a:t>
            </a:r>
            <a:endParaRPr lang="pt-BR" sz="240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1026030" y="3937691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 smtClean="0"/>
              <a:t>Riser</a:t>
            </a:r>
            <a:r>
              <a:rPr lang="pt-BR" sz="2400" dirty="0" smtClean="0"/>
              <a:t> e Amarração</a:t>
            </a:r>
            <a:endParaRPr lang="pt-BR" sz="24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971600" y="4618421"/>
            <a:ext cx="54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Sistema Submerso</a:t>
            </a:r>
          </a:p>
          <a:p>
            <a:r>
              <a:rPr lang="pt-BR" sz="2000" dirty="0" smtClean="0"/>
              <a:t>(árvore de natal,  cabeça de poço e manifold)</a:t>
            </a:r>
            <a:endParaRPr lang="pt-BR" sz="2000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3042254" y="5478323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Reservatório</a:t>
            </a:r>
          </a:p>
          <a:p>
            <a:r>
              <a:rPr lang="pt-BR" sz="2400" dirty="0" smtClean="0"/>
              <a:t>  Óleo &amp; Gás</a:t>
            </a:r>
            <a:endParaRPr lang="pt-BR" sz="2400" dirty="0"/>
          </a:p>
        </p:txBody>
      </p:sp>
      <p:sp>
        <p:nvSpPr>
          <p:cNvPr id="27" name="Título 1"/>
          <p:cNvSpPr>
            <a:spLocks noGrp="1"/>
          </p:cNvSpPr>
          <p:nvPr>
            <p:ph type="title"/>
          </p:nvPr>
        </p:nvSpPr>
        <p:spPr>
          <a:xfrm>
            <a:off x="35496" y="476672"/>
            <a:ext cx="5832648" cy="792088"/>
          </a:xfrm>
        </p:spPr>
        <p:txBody>
          <a:bodyPr>
            <a:noAutofit/>
          </a:bodyPr>
          <a:lstStyle/>
          <a:p>
            <a:r>
              <a:rPr lang="pt-BR" dirty="0" smtClean="0"/>
              <a:t>Exemplo: Sistema </a:t>
            </a:r>
            <a:r>
              <a:rPr lang="pt-BR" i="1" dirty="0" err="1" smtClean="0"/>
              <a:t>Offshore</a:t>
            </a:r>
            <a:endParaRPr lang="pt-BR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Tipos de plataformas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496" y="1196752"/>
            <a:ext cx="3384376" cy="2808312"/>
          </a:xfrm>
        </p:spPr>
        <p:txBody>
          <a:bodyPr>
            <a:normAutofit/>
          </a:bodyPr>
          <a:lstStyle/>
          <a:p>
            <a:r>
              <a:rPr lang="pt-BR" sz="2000" dirty="0" smtClean="0"/>
              <a:t>Plataformas fixas</a:t>
            </a:r>
          </a:p>
          <a:p>
            <a:pPr lvl="1"/>
            <a:r>
              <a:rPr lang="pt-BR" sz="1800" dirty="0" smtClean="0"/>
              <a:t>Jaqueta</a:t>
            </a:r>
          </a:p>
          <a:p>
            <a:pPr lvl="1"/>
            <a:r>
              <a:rPr lang="pt-BR" sz="1800" dirty="0" smtClean="0"/>
              <a:t>Gravidade</a:t>
            </a:r>
          </a:p>
          <a:p>
            <a:pPr lvl="1"/>
            <a:r>
              <a:rPr lang="pt-BR" sz="1800" dirty="0" smtClean="0"/>
              <a:t>Auto-elevatórias (</a:t>
            </a:r>
            <a:r>
              <a:rPr lang="pt-BR" sz="1800" dirty="0" err="1" smtClean="0"/>
              <a:t>Jackup</a:t>
            </a:r>
            <a:r>
              <a:rPr lang="pt-BR" sz="1800" dirty="0" smtClean="0"/>
              <a:t>)</a:t>
            </a:r>
          </a:p>
          <a:p>
            <a:pPr>
              <a:buNone/>
            </a:pPr>
            <a:endParaRPr lang="pt-BR" sz="2200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996952"/>
            <a:ext cx="6480720" cy="34563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5796136" y="822857"/>
            <a:ext cx="3456384" cy="20882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pt-B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Complacentes</a:t>
            </a:r>
          </a:p>
          <a:p>
            <a:pPr marL="658368" marR="0" lvl="1" indent="-24688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Georgia"/>
              <a:buChar char="▫"/>
              <a:tabLst/>
              <a:defRPr/>
            </a:pP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TLPs, </a:t>
            </a:r>
          </a:p>
          <a:p>
            <a:pPr marL="658368" marR="0" lvl="1" indent="-24688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Georgia"/>
              <a:buChar char="▫"/>
              <a:tabLst/>
              <a:defRPr/>
            </a:pP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Torres Complacentes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3059832" y="828166"/>
            <a:ext cx="3600400" cy="202477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pt-B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Flutuantes</a:t>
            </a:r>
          </a:p>
          <a:p>
            <a:pPr marL="658368" marR="0" lvl="1" indent="-24688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Georgia"/>
              <a:buChar char="▫"/>
              <a:tabLst/>
              <a:defRPr/>
            </a:pPr>
            <a:r>
              <a:rPr kumimoji="0" lang="pt-BR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Semisubmersíveis</a:t>
            </a:r>
            <a:endParaRPr kumimoji="0" lang="pt-BR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58368" marR="0" lvl="1" indent="-24688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Georgia"/>
              <a:buChar char="▫"/>
              <a:tabLst/>
              <a:defRPr/>
            </a:pPr>
            <a:r>
              <a:rPr kumimoji="0" lang="pt-BR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SPAR’s</a:t>
            </a:r>
            <a:endParaRPr kumimoji="0" lang="pt-BR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58368" marR="0" lvl="1" indent="-24688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Georgia"/>
              <a:buChar char="▫"/>
              <a:tabLst/>
              <a:defRPr/>
            </a:pP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FPSO’s (Navios)</a:t>
            </a:r>
          </a:p>
          <a:p>
            <a:pPr marL="658368" marR="0" lvl="1" indent="-24688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Georgia"/>
              <a:buChar char="▫"/>
              <a:tabLst/>
              <a:defRPr/>
            </a:pPr>
            <a:r>
              <a:rPr lang="pt-BR" dirty="0" smtClean="0">
                <a:solidFill>
                  <a:schemeClr val="accent2"/>
                </a:solidFill>
              </a:rPr>
              <a:t>Mono-Colunas</a:t>
            </a: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6090</TotalTime>
  <Words>1673</Words>
  <Application>Microsoft Office PowerPoint</Application>
  <PresentationFormat>Apresentação na tela (4:3)</PresentationFormat>
  <Paragraphs>310</Paragraphs>
  <Slides>44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45" baseType="lpstr">
      <vt:lpstr>Urbano</vt:lpstr>
      <vt:lpstr>Classificação das Plataformas</vt:lpstr>
      <vt:lpstr>Tópicos</vt:lpstr>
      <vt:lpstr>Offshore - Histórico</vt:lpstr>
      <vt:lpstr>Offshore - Histórico</vt:lpstr>
      <vt:lpstr>Offshore - Histórico</vt:lpstr>
      <vt:lpstr>Offshore - Acidentes</vt:lpstr>
      <vt:lpstr>Offshore - Acidentes</vt:lpstr>
      <vt:lpstr>Exemplo: Sistema Offshore</vt:lpstr>
      <vt:lpstr>Tipos de plataformas </vt:lpstr>
      <vt:lpstr>Tipos de plataformas</vt:lpstr>
      <vt:lpstr>Plataformas fixas</vt:lpstr>
      <vt:lpstr>Fixas - Jaquetas</vt:lpstr>
      <vt:lpstr>Fixas - Jaquetas</vt:lpstr>
      <vt:lpstr>Fixas - Jaquetas</vt:lpstr>
      <vt:lpstr>Fixas - Jaquetas</vt:lpstr>
      <vt:lpstr>Fixas - Jaquetas</vt:lpstr>
      <vt:lpstr>Fixas - Gravidade</vt:lpstr>
      <vt:lpstr>Fixas - Gravidade</vt:lpstr>
      <vt:lpstr>Fixas - Gravidade</vt:lpstr>
      <vt:lpstr>Fixas - Gravidade</vt:lpstr>
      <vt:lpstr>Fixas - Gravidade</vt:lpstr>
      <vt:lpstr>Fixas - Auto-Elevatórias</vt:lpstr>
      <vt:lpstr>Fixas - Auto-Elevatórias</vt:lpstr>
      <vt:lpstr>Fixas - Auto-Elevatórias</vt:lpstr>
      <vt:lpstr>Torres Complacentes</vt:lpstr>
      <vt:lpstr>Torres Complacentes</vt:lpstr>
      <vt:lpstr>Estruturas Flutuantes</vt:lpstr>
      <vt:lpstr>TLP – Tension Leg Platform </vt:lpstr>
      <vt:lpstr>TLP – Tension Leg Platform </vt:lpstr>
      <vt:lpstr>Plataformas Flutuantes</vt:lpstr>
      <vt:lpstr>Flutuantes - Semi-Sub’s</vt:lpstr>
      <vt:lpstr>Flutuantes - Semi-Sub’s</vt:lpstr>
      <vt:lpstr>Flutuantes – SPAR’s</vt:lpstr>
      <vt:lpstr>Flutuantes – SPAR’s</vt:lpstr>
      <vt:lpstr>Flutuantes – SPAR’s</vt:lpstr>
      <vt:lpstr>Flutuantes – Truss Spar’s</vt:lpstr>
      <vt:lpstr>Flutuantes - FPSO</vt:lpstr>
      <vt:lpstr>Flutuantes - FPSO</vt:lpstr>
      <vt:lpstr>Flutuantes - FPSO</vt:lpstr>
      <vt:lpstr>Flutuantes - FPSO</vt:lpstr>
      <vt:lpstr>Flutuantes - FPSO</vt:lpstr>
      <vt:lpstr>Flutuantes - FPSO</vt:lpstr>
      <vt:lpstr>Monocoluna</vt:lpstr>
      <vt:lpstr>Monocoluna - Moonpool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Panorama Atual do Petróleo</dc:title>
  <dc:creator>daniel.prata</dc:creator>
  <cp:lastModifiedBy>labrisco</cp:lastModifiedBy>
  <cp:revision>230</cp:revision>
  <dcterms:created xsi:type="dcterms:W3CDTF">2011-05-19T14:21:07Z</dcterms:created>
  <dcterms:modified xsi:type="dcterms:W3CDTF">2014-03-04T20:36:52Z</dcterms:modified>
</cp:coreProperties>
</file>