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>
        <p:scale>
          <a:sx n="80" d="100"/>
          <a:sy n="80" d="100"/>
        </p:scale>
        <p:origin x="915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07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99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04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17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1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6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37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1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66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39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D6FA-4BF2-4A96-B520-240CB4613CEF}" type="datetimeFigureOut">
              <a:rPr lang="pt-BR" smtClean="0"/>
              <a:t>17/08/15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8940-5820-40F7-A3BA-164A80080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2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Caso 12.1 </a:t>
            </a:r>
            <a:r>
              <a:rPr lang="pt-BR" dirty="0" err="1"/>
              <a:t>Seleção</a:t>
            </a:r>
            <a:r>
              <a:rPr lang="pt-BR" dirty="0"/>
              <a:t> </a:t>
            </a:r>
            <a:r>
              <a:rPr lang="pt-BR" dirty="0" err="1"/>
              <a:t>pragmática</a:t>
            </a:r>
            <a:r>
              <a:rPr lang="pt-BR" dirty="0"/>
              <a:t> de </a:t>
            </a:r>
            <a:r>
              <a:rPr lang="pt-BR" dirty="0" err="1"/>
              <a:t>aç</a:t>
            </a:r>
            <a:r>
              <a:rPr lang="pt-BR" dirty="0" err="1" smtClean="0"/>
              <a:t>ões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Livro do Lieberman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68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3448"/>
            <a:ext cx="10515600" cy="5923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Desde o dia em que teve sua primeira aula de economia no Ensino </a:t>
            </a:r>
            <a:r>
              <a:rPr lang="pt-BR" dirty="0" err="1"/>
              <a:t>Médio</a:t>
            </a:r>
            <a:r>
              <a:rPr lang="pt-BR" dirty="0"/>
              <a:t>, </a:t>
            </a:r>
            <a:r>
              <a:rPr lang="pt-BR" dirty="0" err="1"/>
              <a:t>Lydia</a:t>
            </a:r>
            <a:r>
              <a:rPr lang="pt-BR" dirty="0"/>
              <a:t> ficava pensando sobre as </a:t>
            </a:r>
            <a:r>
              <a:rPr lang="pt-BR" dirty="0" err="1" smtClean="0"/>
              <a:t>práticas</a:t>
            </a:r>
            <a:r>
              <a:rPr lang="pt-BR" dirty="0" smtClean="0"/>
              <a:t> </a:t>
            </a:r>
            <a:r>
              <a:rPr lang="pt-BR" dirty="0"/>
              <a:t>no campo financeiro de seus pais. Eles trabalhavam muito para ganhar dinheiro suficiente que possibilitava ter uma vida </a:t>
            </a:r>
            <a:r>
              <a:rPr lang="pt-BR" dirty="0" err="1"/>
              <a:t>confortável</a:t>
            </a:r>
            <a:r>
              <a:rPr lang="pt-BR" dirty="0"/>
              <a:t> </a:t>
            </a:r>
            <a:r>
              <a:rPr lang="pt-BR" dirty="0" err="1"/>
              <a:t>típica</a:t>
            </a:r>
            <a:r>
              <a:rPr lang="pt-BR" dirty="0"/>
              <a:t> de classe </a:t>
            </a:r>
            <a:r>
              <a:rPr lang="pt-BR" dirty="0" err="1"/>
              <a:t>média</a:t>
            </a:r>
            <a:r>
              <a:rPr lang="pt-BR" dirty="0"/>
              <a:t>, mas eles jamais colocaram seu dinheiro para trabalhar para si </a:t>
            </a:r>
            <a:r>
              <a:rPr lang="pt-BR" dirty="0" err="1" smtClean="0"/>
              <a:t>próprios</a:t>
            </a:r>
            <a:r>
              <a:rPr lang="pt-BR" dirty="0"/>
              <a:t>. Eles simplesmente depositavam seu suado </a:t>
            </a:r>
            <a:r>
              <a:rPr lang="pt-BR" dirty="0" err="1"/>
              <a:t>salário</a:t>
            </a:r>
            <a:r>
              <a:rPr lang="pt-BR" dirty="0"/>
              <a:t> na </a:t>
            </a:r>
            <a:r>
              <a:rPr lang="pt-BR" dirty="0" err="1"/>
              <a:t>poupança</a:t>
            </a:r>
            <a:r>
              <a:rPr lang="pt-BR" dirty="0"/>
              <a:t>, que rendia certa quantia nominal de juros. Felizmente, sempre havia dinheiro suficiente para </a:t>
            </a:r>
            <a:r>
              <a:rPr lang="pt-BR" dirty="0" smtClean="0"/>
              <a:t>pagar </a:t>
            </a:r>
            <a:r>
              <a:rPr lang="pt-BR" dirty="0"/>
              <a:t>a faculdade. Ela prometeu a si mesma que ao se tornar adulta </a:t>
            </a:r>
            <a:r>
              <a:rPr lang="pt-BR" dirty="0" err="1"/>
              <a:t>não</a:t>
            </a:r>
            <a:r>
              <a:rPr lang="pt-BR" dirty="0"/>
              <a:t> seguiria essas mesmas </a:t>
            </a:r>
            <a:r>
              <a:rPr lang="pt-BR" dirty="0" err="1"/>
              <a:t>práticas</a:t>
            </a:r>
            <a:r>
              <a:rPr lang="pt-BR" dirty="0"/>
              <a:t> financeiras conservadoras de seus pais</a:t>
            </a:r>
            <a:r>
              <a:rPr lang="pt-BR" dirty="0" smtClean="0"/>
              <a:t>. E </a:t>
            </a:r>
            <a:r>
              <a:rPr lang="pt-BR" dirty="0" err="1"/>
              <a:t>Lydia</a:t>
            </a:r>
            <a:r>
              <a:rPr lang="pt-BR" dirty="0"/>
              <a:t> manteve essa promessa. Toda manhã ao se preparar para o trabalho, ela assiste </a:t>
            </a:r>
            <a:r>
              <a:rPr lang="pt-BR" dirty="0" err="1"/>
              <a:t>às</a:t>
            </a:r>
            <a:r>
              <a:rPr lang="pt-BR" dirty="0"/>
              <a:t> reportagens </a:t>
            </a:r>
            <a:r>
              <a:rPr lang="pt-BR" dirty="0" err="1"/>
              <a:t>finan</a:t>
            </a:r>
            <a:r>
              <a:rPr lang="pt-BR" dirty="0"/>
              <a:t>- ceiras da CNN. Ela usa jogos de investimentos na World </a:t>
            </a:r>
            <a:r>
              <a:rPr lang="pt-BR" dirty="0" err="1"/>
              <a:t>Wide</a:t>
            </a:r>
            <a:r>
              <a:rPr lang="pt-BR" dirty="0"/>
              <a:t> Web, encontrando carteiras que maximizam seu </a:t>
            </a:r>
            <a:r>
              <a:rPr lang="pt-BR" dirty="0" err="1"/>
              <a:t>re</a:t>
            </a:r>
            <a:r>
              <a:rPr lang="pt-BR" dirty="0"/>
              <a:t>- torno e, ao mesmo tempo, minimizam seu risco. Ela </a:t>
            </a:r>
            <a:r>
              <a:rPr lang="pt-BR" dirty="0" err="1"/>
              <a:t>le</a:t>
            </a:r>
            <a:r>
              <a:rPr lang="pt-BR" dirty="0"/>
              <a:t>̂ o The Wall Street Journal e Financial Times com uma “sede </a:t>
            </a:r>
            <a:r>
              <a:rPr lang="pt-BR" dirty="0" err="1"/>
              <a:t>insaciável</a:t>
            </a:r>
            <a:r>
              <a:rPr lang="pt-BR" dirty="0" smtClean="0"/>
              <a:t>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6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3448"/>
            <a:ext cx="10515600" cy="59235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err="1"/>
              <a:t>Lydia</a:t>
            </a:r>
            <a:r>
              <a:rPr lang="pt-BR" dirty="0"/>
              <a:t> </a:t>
            </a:r>
            <a:r>
              <a:rPr lang="pt-BR" dirty="0" err="1"/>
              <a:t>também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̂ as colunas de conselhos sobre investimentos de revistas especializadas em </a:t>
            </a:r>
            <a:r>
              <a:rPr lang="pt-BR" dirty="0" err="1"/>
              <a:t>finanças</a:t>
            </a:r>
            <a:r>
              <a:rPr lang="pt-BR" dirty="0"/>
              <a:t> e percebeu que, na </a:t>
            </a:r>
            <a:r>
              <a:rPr lang="pt-BR" dirty="0" err="1"/>
              <a:t>média</a:t>
            </a:r>
            <a:r>
              <a:rPr lang="pt-BR" dirty="0"/>
              <a:t>, os conselhos dados pelos </a:t>
            </a:r>
            <a:r>
              <a:rPr lang="pt-BR" dirty="0" smtClean="0"/>
              <a:t>consultores </a:t>
            </a:r>
            <a:r>
              <a:rPr lang="pt-BR" dirty="0"/>
              <a:t>de investimentos acabavam sendo muito bons. Portanto, ela decide seguir os conselhos da </a:t>
            </a:r>
            <a:r>
              <a:rPr lang="pt-BR" dirty="0" err="1"/>
              <a:t>última</a:t>
            </a:r>
            <a:r>
              <a:rPr lang="pt-BR" dirty="0"/>
              <a:t> </a:t>
            </a:r>
            <a:r>
              <a:rPr lang="pt-BR" dirty="0" err="1"/>
              <a:t>edição</a:t>
            </a:r>
            <a:r>
              <a:rPr lang="pt-BR" dirty="0"/>
              <a:t> dessas revistas. Em sua coluna mensal o editor Jonathan Taylor recomenda </a:t>
            </a:r>
            <a:r>
              <a:rPr lang="pt-BR" dirty="0" err="1"/>
              <a:t>três</a:t>
            </a:r>
            <a:r>
              <a:rPr lang="pt-BR" dirty="0"/>
              <a:t> </a:t>
            </a:r>
            <a:r>
              <a:rPr lang="pt-BR" dirty="0" err="1"/>
              <a:t>ações</a:t>
            </a:r>
            <a:r>
              <a:rPr lang="pt-BR" dirty="0"/>
              <a:t> que ele acredita que </a:t>
            </a:r>
            <a:r>
              <a:rPr lang="pt-BR" dirty="0" err="1"/>
              <a:t>subirão</a:t>
            </a:r>
            <a:r>
              <a:rPr lang="pt-BR" dirty="0"/>
              <a:t> muito mais que a </a:t>
            </a:r>
            <a:r>
              <a:rPr lang="pt-BR" dirty="0" err="1"/>
              <a:t>média</a:t>
            </a:r>
            <a:r>
              <a:rPr lang="pt-BR" dirty="0"/>
              <a:t> de mercado. </a:t>
            </a:r>
            <a:r>
              <a:rPr lang="pt-BR" dirty="0" err="1"/>
              <a:t>Além</a:t>
            </a:r>
            <a:r>
              <a:rPr lang="pt-BR" dirty="0"/>
              <a:t> disso, a </a:t>
            </a:r>
            <a:r>
              <a:rPr lang="pt-BR" dirty="0" smtClean="0"/>
              <a:t>famosa </a:t>
            </a:r>
            <a:r>
              <a:rPr lang="pt-BR" dirty="0"/>
              <a:t>guru de fundos </a:t>
            </a:r>
            <a:r>
              <a:rPr lang="pt-BR" dirty="0" err="1"/>
              <a:t>mútuos</a:t>
            </a:r>
            <a:r>
              <a:rPr lang="pt-BR" dirty="0"/>
              <a:t>, Donna Carter, recomenda a compra de </a:t>
            </a:r>
            <a:r>
              <a:rPr lang="pt-BR" dirty="0" err="1"/>
              <a:t>três</a:t>
            </a:r>
            <a:r>
              <a:rPr lang="pt-BR" dirty="0"/>
              <a:t> outras </a:t>
            </a:r>
            <a:r>
              <a:rPr lang="pt-BR" dirty="0" err="1"/>
              <a:t>ações</a:t>
            </a:r>
            <a:r>
              <a:rPr lang="pt-BR" dirty="0"/>
              <a:t> que ela acredita que </a:t>
            </a:r>
            <a:r>
              <a:rPr lang="pt-BR" dirty="0" err="1"/>
              <a:t>vão</a:t>
            </a:r>
            <a:r>
              <a:rPr lang="pt-BR" dirty="0"/>
              <a:t> suplantar a </a:t>
            </a:r>
            <a:r>
              <a:rPr lang="pt-BR" dirty="0" err="1"/>
              <a:t>média</a:t>
            </a:r>
            <a:r>
              <a:rPr lang="pt-BR" dirty="0"/>
              <a:t> do mercado ao longo do </a:t>
            </a:r>
            <a:r>
              <a:rPr lang="pt-BR" dirty="0" err="1"/>
              <a:t>próximo</a:t>
            </a:r>
            <a:r>
              <a:rPr lang="pt-BR" dirty="0"/>
              <a:t> ano</a:t>
            </a:r>
            <a:r>
              <a:rPr lang="pt-BR" dirty="0" smtClean="0"/>
              <a:t>. </a:t>
            </a:r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 err="1"/>
              <a:t>Bigbell</a:t>
            </a:r>
            <a:r>
              <a:rPr lang="pt-BR" dirty="0"/>
              <a:t> (cujo </a:t>
            </a:r>
            <a:r>
              <a:rPr lang="pt-BR" dirty="0" err="1"/>
              <a:t>símbolo</a:t>
            </a:r>
            <a:r>
              <a:rPr lang="pt-BR" dirty="0"/>
              <a:t> na Bolsa de Valores é BB), uma das maiores empresas de </a:t>
            </a:r>
            <a:r>
              <a:rPr lang="pt-BR" dirty="0" err="1"/>
              <a:t>telecomunicações</a:t>
            </a:r>
            <a:r>
              <a:rPr lang="pt-BR" dirty="0"/>
              <a:t> do </a:t>
            </a:r>
            <a:r>
              <a:rPr lang="pt-BR" dirty="0" err="1"/>
              <a:t>país</a:t>
            </a:r>
            <a:r>
              <a:rPr lang="pt-BR" dirty="0"/>
              <a:t>, oferece uma taxa ganho/</a:t>
            </a:r>
            <a:r>
              <a:rPr lang="pt-BR" dirty="0" err="1"/>
              <a:t>preço</a:t>
            </a:r>
            <a:r>
              <a:rPr lang="pt-BR" dirty="0"/>
              <a:t> abaixo da </a:t>
            </a:r>
            <a:r>
              <a:rPr lang="pt-BR" dirty="0" err="1"/>
              <a:t>média</a:t>
            </a:r>
            <a:r>
              <a:rPr lang="pt-BR" dirty="0"/>
              <a:t> do </a:t>
            </a:r>
            <a:r>
              <a:rPr lang="pt-BR" dirty="0" smtClean="0"/>
              <a:t>mercado</a:t>
            </a:r>
            <a:r>
              <a:rPr lang="pt-BR" dirty="0"/>
              <a:t>. Investimentos enormes ao longo dos </a:t>
            </a:r>
            <a:r>
              <a:rPr lang="pt-BR" dirty="0" err="1"/>
              <a:t>últimos</a:t>
            </a:r>
            <a:r>
              <a:rPr lang="pt-BR" dirty="0"/>
              <a:t> oito meses acabaram reduzindo consideravelmente os ganhos. Entre- tanto, com sua nova tecnologia de ponta, espera-se que a empresa aumente significativamente suas margens de </a:t>
            </a:r>
            <a:r>
              <a:rPr lang="pt-BR" dirty="0" smtClean="0"/>
              <a:t>lucro</a:t>
            </a:r>
            <a:r>
              <a:rPr lang="pt-BR" dirty="0"/>
              <a:t>. Taylor </a:t>
            </a:r>
            <a:r>
              <a:rPr lang="pt-BR" dirty="0" err="1"/>
              <a:t>preve</a:t>
            </a:r>
            <a:r>
              <a:rPr lang="pt-BR" dirty="0"/>
              <a:t>̂ que a </a:t>
            </a:r>
            <a:r>
              <a:rPr lang="pt-BR" dirty="0" err="1"/>
              <a:t>ação</a:t>
            </a:r>
            <a:r>
              <a:rPr lang="pt-BR" dirty="0"/>
              <a:t> subirá dos seus atuais US$ 60 por </a:t>
            </a:r>
            <a:r>
              <a:rPr lang="pt-BR" dirty="0" err="1"/>
              <a:t>ação</a:t>
            </a:r>
            <a:r>
              <a:rPr lang="pt-BR" dirty="0"/>
              <a:t> para US$ 72 por </a:t>
            </a:r>
            <a:r>
              <a:rPr lang="pt-BR" dirty="0" err="1"/>
              <a:t>ação</a:t>
            </a:r>
            <a:r>
              <a:rPr lang="pt-BR" dirty="0"/>
              <a:t> no </a:t>
            </a:r>
            <a:r>
              <a:rPr lang="pt-BR" dirty="0" err="1"/>
              <a:t>próximo</a:t>
            </a:r>
            <a:r>
              <a:rPr lang="pt-BR" dirty="0"/>
              <a:t> ano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4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3448"/>
            <a:ext cx="10515600" cy="5923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dirty="0" err="1"/>
              <a:t>Lotsofplace</a:t>
            </a:r>
            <a:r>
              <a:rPr lang="pt-BR" dirty="0"/>
              <a:t> (LOP) é um dos </a:t>
            </a:r>
            <a:r>
              <a:rPr lang="pt-BR" dirty="0" err="1"/>
              <a:t>líderes</a:t>
            </a:r>
            <a:r>
              <a:rPr lang="pt-BR" dirty="0"/>
              <a:t> mundiais na </a:t>
            </a:r>
            <a:r>
              <a:rPr lang="pt-BR" dirty="0" err="1"/>
              <a:t>fabricação</a:t>
            </a:r>
            <a:r>
              <a:rPr lang="pt-BR" dirty="0"/>
              <a:t> de discos </a:t>
            </a:r>
            <a:r>
              <a:rPr lang="pt-BR" dirty="0" err="1"/>
              <a:t>rígidos</a:t>
            </a:r>
            <a:r>
              <a:rPr lang="pt-BR" dirty="0"/>
              <a:t>. Esse segmento passou </a:t>
            </a:r>
            <a:r>
              <a:rPr lang="pt-BR" dirty="0" smtClean="0"/>
              <a:t>recentemente </a:t>
            </a:r>
            <a:r>
              <a:rPr lang="pt-BR" dirty="0"/>
              <a:t>por </a:t>
            </a:r>
            <a:r>
              <a:rPr lang="pt-BR" dirty="0" err="1"/>
              <a:t>consolidação</a:t>
            </a:r>
            <a:r>
              <a:rPr lang="pt-BR" dirty="0"/>
              <a:t> importante, </a:t>
            </a:r>
            <a:r>
              <a:rPr lang="pt-BR" dirty="0" err="1"/>
              <a:t>ja</a:t>
            </a:r>
            <a:r>
              <a:rPr lang="pt-BR" dirty="0"/>
              <a:t>́ que a feroz guerra de </a:t>
            </a:r>
            <a:r>
              <a:rPr lang="pt-BR" dirty="0" err="1"/>
              <a:t>preços</a:t>
            </a:r>
            <a:r>
              <a:rPr lang="pt-BR" dirty="0"/>
              <a:t> dos </a:t>
            </a:r>
            <a:r>
              <a:rPr lang="pt-BR" dirty="0" err="1"/>
              <a:t>últimos</a:t>
            </a:r>
            <a:r>
              <a:rPr lang="pt-BR" dirty="0"/>
              <a:t> anos foi seguida de </a:t>
            </a:r>
            <a:r>
              <a:rPr lang="pt-BR" dirty="0" err="1"/>
              <a:t>várias</a:t>
            </a:r>
            <a:r>
              <a:rPr lang="pt-BR" dirty="0"/>
              <a:t> </a:t>
            </a:r>
            <a:r>
              <a:rPr lang="pt-BR" dirty="0" err="1"/>
              <a:t>falências</a:t>
            </a:r>
            <a:r>
              <a:rPr lang="pt-BR" dirty="0"/>
              <a:t> ou pela </a:t>
            </a:r>
            <a:r>
              <a:rPr lang="pt-BR" dirty="0" err="1"/>
              <a:t>aquisição</a:t>
            </a:r>
            <a:r>
              <a:rPr lang="pt-BR" dirty="0"/>
              <a:t> por parte da </a:t>
            </a:r>
            <a:r>
              <a:rPr lang="pt-BR" dirty="0" err="1"/>
              <a:t>Lotsofplace</a:t>
            </a:r>
            <a:r>
              <a:rPr lang="pt-BR" dirty="0"/>
              <a:t> e seus </a:t>
            </a:r>
            <a:r>
              <a:rPr lang="pt-BR" dirty="0" smtClean="0"/>
              <a:t>concorrentes</a:t>
            </a:r>
            <a:r>
              <a:rPr lang="pt-BR" dirty="0"/>
              <a:t>. Em </a:t>
            </a:r>
            <a:r>
              <a:rPr lang="pt-BR" dirty="0" err="1"/>
              <a:t>razão</a:t>
            </a:r>
            <a:r>
              <a:rPr lang="pt-BR" dirty="0"/>
              <a:t> da </a:t>
            </a:r>
            <a:r>
              <a:rPr lang="pt-BR" dirty="0" err="1"/>
              <a:t>concorrência</a:t>
            </a:r>
            <a:r>
              <a:rPr lang="pt-BR" dirty="0"/>
              <a:t> reduzida no mercado de discos </a:t>
            </a:r>
            <a:r>
              <a:rPr lang="pt-BR" dirty="0" err="1"/>
              <a:t>rígidos</a:t>
            </a:r>
            <a:r>
              <a:rPr lang="pt-BR" dirty="0"/>
              <a:t>, espera-se que as receitas e os ganhos </a:t>
            </a:r>
            <a:r>
              <a:rPr lang="pt-BR" dirty="0" smtClean="0"/>
              <a:t>aumentem </a:t>
            </a:r>
            <a:r>
              <a:rPr lang="pt-BR" dirty="0"/>
              <a:t>consideravelmente no </a:t>
            </a:r>
            <a:r>
              <a:rPr lang="pt-BR" dirty="0" err="1"/>
              <a:t>próximo</a:t>
            </a:r>
            <a:r>
              <a:rPr lang="pt-BR" dirty="0"/>
              <a:t> ano. Taylor </a:t>
            </a:r>
            <a:r>
              <a:rPr lang="pt-BR" dirty="0" err="1"/>
              <a:t>preve</a:t>
            </a:r>
            <a:r>
              <a:rPr lang="pt-BR" dirty="0"/>
              <a:t>̂ um aumento anual de 42% na </a:t>
            </a:r>
            <a:r>
              <a:rPr lang="pt-BR" dirty="0" err="1"/>
              <a:t>ação</a:t>
            </a:r>
            <a:r>
              <a:rPr lang="pt-BR" dirty="0"/>
              <a:t> da </a:t>
            </a:r>
            <a:r>
              <a:rPr lang="pt-BR" dirty="0" err="1"/>
              <a:t>Lotsofplace</a:t>
            </a:r>
            <a:r>
              <a:rPr lang="pt-BR" dirty="0"/>
              <a:t> em </a:t>
            </a:r>
            <a:r>
              <a:rPr lang="pt-BR" dirty="0" err="1" smtClean="0"/>
              <a:t>relac</a:t>
            </a:r>
            <a:r>
              <a:rPr lang="pt-BR" dirty="0" err="1"/>
              <a:t>̧ão</a:t>
            </a:r>
            <a:r>
              <a:rPr lang="pt-BR" dirty="0"/>
              <a:t> ao </a:t>
            </a:r>
            <a:r>
              <a:rPr lang="pt-BR" dirty="0" err="1"/>
              <a:t>preço</a:t>
            </a:r>
            <a:r>
              <a:rPr lang="pt-BR" dirty="0"/>
              <a:t> atual de US$ 127 por </a:t>
            </a:r>
            <a:r>
              <a:rPr lang="pt-BR" dirty="0" err="1"/>
              <a:t>ação</a:t>
            </a:r>
            <a:r>
              <a:rPr lang="pt-BR" dirty="0" smtClean="0"/>
              <a:t>. </a:t>
            </a:r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 err="1"/>
              <a:t>Internetlife</a:t>
            </a:r>
            <a:r>
              <a:rPr lang="pt-BR" dirty="0"/>
              <a:t> (ILI) sobreviveu a muitos altos e </a:t>
            </a:r>
            <a:r>
              <a:rPr lang="pt-BR" dirty="0" smtClean="0"/>
              <a:t>baixos </a:t>
            </a:r>
            <a:r>
              <a:rPr lang="pt-BR" dirty="0"/>
              <a:t>das empresas do mercado da internet. Com o </a:t>
            </a:r>
            <a:r>
              <a:rPr lang="pt-BR" dirty="0" err="1"/>
              <a:t>próximo</a:t>
            </a:r>
            <a:r>
              <a:rPr lang="pt-BR" dirty="0"/>
              <a:t> frenesi da internet logo por vir, Taylor espera que o </a:t>
            </a:r>
            <a:r>
              <a:rPr lang="pt-BR" dirty="0" err="1"/>
              <a:t>preço</a:t>
            </a:r>
            <a:r>
              <a:rPr lang="pt-BR" dirty="0"/>
              <a:t> da </a:t>
            </a:r>
            <a:r>
              <a:rPr lang="pt-BR" dirty="0" err="1"/>
              <a:t>ação</a:t>
            </a:r>
            <a:r>
              <a:rPr lang="pt-BR" dirty="0"/>
              <a:t> dessa empresa dobre, passando dos atuais US$ 4 para US$ 8 em um ano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2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3448"/>
            <a:ext cx="10515600" cy="5923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dirty="0" err="1"/>
              <a:t>Healthtomorrow</a:t>
            </a:r>
            <a:r>
              <a:rPr lang="pt-BR" dirty="0"/>
              <a:t> (HEAL) é uma empresa </a:t>
            </a:r>
            <a:r>
              <a:rPr lang="pt-BR" dirty="0" err="1"/>
              <a:t>líder</a:t>
            </a:r>
            <a:r>
              <a:rPr lang="pt-BR" dirty="0"/>
              <a:t> em biotecnologia que está para receber a </a:t>
            </a:r>
            <a:r>
              <a:rPr lang="pt-BR" dirty="0" err="1"/>
              <a:t>aprovação</a:t>
            </a:r>
            <a:r>
              <a:rPr lang="pt-BR" dirty="0"/>
              <a:t> para </a:t>
            </a:r>
            <a:r>
              <a:rPr lang="pt-BR" dirty="0" smtClean="0"/>
              <a:t>diversos </a:t>
            </a:r>
            <a:r>
              <a:rPr lang="pt-BR" dirty="0"/>
              <a:t>medicamentos novos por parte da </a:t>
            </a:r>
            <a:r>
              <a:rPr lang="pt-BR" dirty="0" err="1"/>
              <a:t>Food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Drug</a:t>
            </a:r>
            <a:r>
              <a:rPr lang="pt-BR" dirty="0"/>
              <a:t> </a:t>
            </a:r>
            <a:r>
              <a:rPr lang="pt-BR" dirty="0" err="1" smtClean="0"/>
              <a:t>Administration</a:t>
            </a:r>
            <a:r>
              <a:rPr lang="pt-BR" dirty="0"/>
              <a:t>, que ajudará em um aumento de 20% nos </a:t>
            </a:r>
            <a:r>
              <a:rPr lang="pt-BR" dirty="0" smtClean="0"/>
              <a:t>ganhos </a:t>
            </a:r>
            <a:r>
              <a:rPr lang="pt-BR" dirty="0"/>
              <a:t>ao longo dos </a:t>
            </a:r>
            <a:r>
              <a:rPr lang="pt-BR" dirty="0" err="1"/>
              <a:t>próximos</a:t>
            </a:r>
            <a:r>
              <a:rPr lang="pt-BR" dirty="0"/>
              <a:t> anos. Em particular, um novo medicamento para </a:t>
            </a:r>
            <a:r>
              <a:rPr lang="pt-BR" dirty="0" err="1"/>
              <a:t>redução</a:t>
            </a:r>
            <a:r>
              <a:rPr lang="pt-BR" dirty="0"/>
              <a:t> significativa do risco de ataques </a:t>
            </a:r>
            <a:r>
              <a:rPr lang="pt-BR" dirty="0" err="1"/>
              <a:t>cardíacos</a:t>
            </a:r>
            <a:r>
              <a:rPr lang="pt-BR" dirty="0"/>
              <a:t> supostamente </a:t>
            </a:r>
            <a:r>
              <a:rPr lang="pt-BR" dirty="0" err="1"/>
              <a:t>trara</a:t>
            </a:r>
            <a:r>
              <a:rPr lang="pt-BR" dirty="0"/>
              <a:t>́ lucros enormes à empresa. Da mesma forma, devido a diversos medicamentos novos com sabor bem </a:t>
            </a:r>
            <a:r>
              <a:rPr lang="pt-BR" dirty="0" err="1"/>
              <a:t>agradável</a:t>
            </a:r>
            <a:r>
              <a:rPr lang="pt-BR" dirty="0"/>
              <a:t> para </a:t>
            </a:r>
            <a:r>
              <a:rPr lang="pt-BR" dirty="0" err="1"/>
              <a:t>crianças</a:t>
            </a:r>
            <a:r>
              <a:rPr lang="pt-BR" dirty="0"/>
              <a:t>, a empresa tem </a:t>
            </a:r>
            <a:r>
              <a:rPr lang="pt-BR" dirty="0" smtClean="0"/>
              <a:t>conseguido </a:t>
            </a:r>
            <a:r>
              <a:rPr lang="pt-BR" dirty="0"/>
              <a:t>passar uma excelente imagem na </a:t>
            </a:r>
            <a:r>
              <a:rPr lang="pt-BR" dirty="0" err="1"/>
              <a:t>mídia</a:t>
            </a:r>
            <a:r>
              <a:rPr lang="pt-BR" dirty="0"/>
              <a:t>. Esse golpe de mestre na </a:t>
            </a:r>
            <a:r>
              <a:rPr lang="pt-BR" dirty="0" err="1"/>
              <a:t>área</a:t>
            </a:r>
            <a:r>
              <a:rPr lang="pt-BR" dirty="0"/>
              <a:t> de </a:t>
            </a:r>
            <a:r>
              <a:rPr lang="pt-BR" dirty="0" err="1"/>
              <a:t>relações</a:t>
            </a:r>
            <a:r>
              <a:rPr lang="pt-BR" dirty="0"/>
              <a:t> </a:t>
            </a:r>
            <a:r>
              <a:rPr lang="pt-BR" dirty="0" err="1"/>
              <a:t>públicas</a:t>
            </a:r>
            <a:r>
              <a:rPr lang="pt-BR" dirty="0"/>
              <a:t> certamente </a:t>
            </a:r>
            <a:r>
              <a:rPr lang="pt-BR" dirty="0" err="1"/>
              <a:t>tera</a:t>
            </a:r>
            <a:r>
              <a:rPr lang="pt-BR" dirty="0"/>
              <a:t>́ impacto positivo nas vendas dos medicamentos que se pode comprar sem receita produzidos pela empresa. Carter está </a:t>
            </a:r>
            <a:r>
              <a:rPr lang="pt-BR" dirty="0" smtClean="0"/>
              <a:t>convencida </a:t>
            </a:r>
            <a:r>
              <a:rPr lang="pt-BR" dirty="0"/>
              <a:t>de que uma </a:t>
            </a:r>
            <a:r>
              <a:rPr lang="pt-BR" dirty="0" err="1"/>
              <a:t>ação</a:t>
            </a:r>
            <a:r>
              <a:rPr lang="pt-BR" dirty="0"/>
              <a:t> subirá dos atuais US$ 50 para US$ 75 por </a:t>
            </a:r>
            <a:r>
              <a:rPr lang="pt-BR" dirty="0" err="1"/>
              <a:t>ação</a:t>
            </a:r>
            <a:r>
              <a:rPr lang="pt-BR" dirty="0"/>
              <a:t> em um ano.</a:t>
            </a:r>
          </a:p>
          <a:p>
            <a:pPr marL="0" indent="0">
              <a:buNone/>
            </a:pP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5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3448"/>
            <a:ext cx="10515600" cy="592351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</a:t>
            </a:r>
            <a:r>
              <a:rPr lang="pt-BR" dirty="0" err="1"/>
              <a:t>Quicky</a:t>
            </a:r>
            <a:r>
              <a:rPr lang="pt-BR" dirty="0"/>
              <a:t> (QUI) é uma rede de </a:t>
            </a:r>
            <a:r>
              <a:rPr lang="pt-BR" dirty="0" err="1"/>
              <a:t>fast-food</a:t>
            </a:r>
            <a:r>
              <a:rPr lang="pt-BR" dirty="0"/>
              <a:t> que tem expandido muito nos Estados Unidos. Carter tem </a:t>
            </a:r>
            <a:r>
              <a:rPr lang="pt-BR" dirty="0" smtClean="0"/>
              <a:t>acompanhado </a:t>
            </a:r>
            <a:r>
              <a:rPr lang="pt-BR" dirty="0"/>
              <a:t>essa empresa de perto desde que ela se tornou aberta, cerca de 15 anos </a:t>
            </a:r>
            <a:r>
              <a:rPr lang="pt-BR" dirty="0" err="1"/>
              <a:t>atrás</a:t>
            </a:r>
            <a:r>
              <a:rPr lang="pt-BR" dirty="0"/>
              <a:t> quando ela tinha apenas uma dezena de lojas na costa oeste norte-americana. </a:t>
            </a:r>
            <a:r>
              <a:rPr lang="pt-BR" dirty="0" smtClean="0"/>
              <a:t>Desde </a:t>
            </a:r>
            <a:r>
              <a:rPr lang="pt-BR" dirty="0"/>
              <a:t>essa </a:t>
            </a:r>
            <a:r>
              <a:rPr lang="pt-BR" dirty="0" err="1"/>
              <a:t>época</a:t>
            </a:r>
            <a:r>
              <a:rPr lang="pt-BR" dirty="0"/>
              <a:t>, a empresa tem-se expandido e agora conta com lojas em todos os estados do </a:t>
            </a:r>
            <a:r>
              <a:rPr lang="pt-BR" dirty="0" err="1"/>
              <a:t>país</a:t>
            </a:r>
            <a:r>
              <a:rPr lang="pt-BR" dirty="0"/>
              <a:t>. Em virtude de sua </a:t>
            </a:r>
            <a:r>
              <a:rPr lang="pt-BR" dirty="0" err="1"/>
              <a:t>ênfase</a:t>
            </a:r>
            <a:r>
              <a:rPr lang="pt-BR" dirty="0"/>
              <a:t> em alimentos </a:t>
            </a:r>
            <a:r>
              <a:rPr lang="pt-BR" dirty="0" err="1"/>
              <a:t>saudáveis</a:t>
            </a:r>
            <a:r>
              <a:rPr lang="pt-BR" dirty="0"/>
              <a:t>, ela está ganhando uma </a:t>
            </a:r>
            <a:r>
              <a:rPr lang="pt-BR" dirty="0" smtClean="0"/>
              <a:t>fatia </a:t>
            </a:r>
            <a:r>
              <a:rPr lang="pt-BR" dirty="0"/>
              <a:t>de mercado cada vez maior. Carter acredita que a </a:t>
            </a:r>
            <a:r>
              <a:rPr lang="pt-BR" dirty="0" err="1"/>
              <a:t>ação</a:t>
            </a:r>
            <a:r>
              <a:rPr lang="pt-BR" dirty="0"/>
              <a:t> continuará a ter bom desempenho acima da </a:t>
            </a:r>
            <a:r>
              <a:rPr lang="pt-BR" dirty="0" err="1"/>
              <a:t>média</a:t>
            </a:r>
            <a:r>
              <a:rPr lang="pt-BR" dirty="0"/>
              <a:t> do </a:t>
            </a:r>
            <a:r>
              <a:rPr lang="pt-BR" dirty="0" smtClean="0"/>
              <a:t>mercado </a:t>
            </a:r>
            <a:r>
              <a:rPr lang="pt-BR" dirty="0"/>
              <a:t>com uma expectativa de crescimento de 46% em um ano em </a:t>
            </a:r>
            <a:r>
              <a:rPr lang="pt-BR" dirty="0" err="1"/>
              <a:t>relação</a:t>
            </a:r>
            <a:r>
              <a:rPr lang="pt-BR" dirty="0"/>
              <a:t> ao </a:t>
            </a:r>
            <a:r>
              <a:rPr lang="pt-BR" dirty="0" err="1"/>
              <a:t>preço</a:t>
            </a:r>
            <a:r>
              <a:rPr lang="pt-BR" dirty="0"/>
              <a:t> atual de sua </a:t>
            </a:r>
            <a:r>
              <a:rPr lang="pt-BR" dirty="0" err="1"/>
              <a:t>ação</a:t>
            </a:r>
            <a:r>
              <a:rPr lang="pt-BR" dirty="0"/>
              <a:t> de US$ 150</a:t>
            </a:r>
            <a:r>
              <a:rPr lang="pt-BR" dirty="0" smtClean="0"/>
              <a:t>. A </a:t>
            </a:r>
            <a:r>
              <a:rPr lang="pt-BR" dirty="0" err="1"/>
              <a:t>Automobile</a:t>
            </a:r>
            <a:r>
              <a:rPr lang="pt-BR" dirty="0"/>
              <a:t> Alliance (AUA) é um fabricante de </a:t>
            </a:r>
            <a:r>
              <a:rPr lang="pt-BR" dirty="0" err="1"/>
              <a:t>automóveis</a:t>
            </a:r>
            <a:r>
              <a:rPr lang="pt-BR" dirty="0"/>
              <a:t> </a:t>
            </a:r>
            <a:r>
              <a:rPr lang="pt-BR" dirty="0" err="1"/>
              <a:t>líder</a:t>
            </a:r>
            <a:r>
              <a:rPr lang="pt-BR" dirty="0"/>
              <a:t> de mercado da </a:t>
            </a:r>
            <a:r>
              <a:rPr lang="pt-BR" dirty="0" err="1"/>
              <a:t>região</a:t>
            </a:r>
            <a:r>
              <a:rPr lang="pt-BR" dirty="0"/>
              <a:t> de Detroit que </a:t>
            </a:r>
            <a:r>
              <a:rPr lang="pt-BR" dirty="0" smtClean="0"/>
              <a:t>acaba </a:t>
            </a:r>
            <a:r>
              <a:rPr lang="pt-BR" dirty="0"/>
              <a:t>de </a:t>
            </a:r>
            <a:r>
              <a:rPr lang="pt-BR" dirty="0" err="1"/>
              <a:t>lançar</a:t>
            </a:r>
            <a:r>
              <a:rPr lang="pt-BR" dirty="0"/>
              <a:t> dois novos modelos. Esses modelos </a:t>
            </a:r>
            <a:r>
              <a:rPr lang="pt-BR" dirty="0" err="1"/>
              <a:t>têm</a:t>
            </a:r>
            <a:r>
              <a:rPr lang="pt-BR" dirty="0"/>
              <a:t> </a:t>
            </a:r>
            <a:r>
              <a:rPr lang="pt-BR" dirty="0" smtClean="0"/>
              <a:t>mostrado </a:t>
            </a:r>
            <a:r>
              <a:rPr lang="pt-BR" dirty="0"/>
              <a:t>fortes vendas iniciais e, consequentemente, </a:t>
            </a:r>
            <a:r>
              <a:rPr lang="pt-BR" dirty="0" err="1"/>
              <a:t>preve</a:t>
            </a:r>
            <a:r>
              <a:rPr lang="pt-BR" dirty="0"/>
              <a:t>̂-se que a </a:t>
            </a:r>
            <a:r>
              <a:rPr lang="pt-BR" dirty="0" err="1"/>
              <a:t>ação</a:t>
            </a:r>
            <a:r>
              <a:rPr lang="pt-BR" dirty="0"/>
              <a:t> da empresa suba de US$ 20 para US$ 26 ao longo do </a:t>
            </a:r>
            <a:r>
              <a:rPr lang="pt-BR" dirty="0" err="1"/>
              <a:t>próximo</a:t>
            </a:r>
            <a:r>
              <a:rPr lang="pt-BR" dirty="0"/>
              <a:t> ano.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1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4422"/>
            <a:ext cx="10515600" cy="60825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Na Web, </a:t>
            </a:r>
            <a:r>
              <a:rPr lang="pt-BR" dirty="0" err="1"/>
              <a:t>Lydia</a:t>
            </a:r>
            <a:r>
              <a:rPr lang="pt-BR" dirty="0"/>
              <a:t> encontrou dados a respeito do risco envolvido nas </a:t>
            </a:r>
            <a:r>
              <a:rPr lang="pt-BR" dirty="0" err="1"/>
              <a:t>ações</a:t>
            </a:r>
            <a:r>
              <a:rPr lang="pt-BR" dirty="0"/>
              <a:t> dessas empresas. As </a:t>
            </a:r>
            <a:r>
              <a:rPr lang="pt-BR" dirty="0" err="1"/>
              <a:t>variâncias</a:t>
            </a:r>
            <a:r>
              <a:rPr lang="pt-BR" dirty="0"/>
              <a:t> de </a:t>
            </a:r>
            <a:r>
              <a:rPr lang="pt-BR" dirty="0" smtClean="0"/>
              <a:t>re</a:t>
            </a:r>
            <a:r>
              <a:rPr lang="pt-BR" dirty="0"/>
              <a:t>torno </a:t>
            </a:r>
            <a:r>
              <a:rPr lang="pt-BR" dirty="0" err="1"/>
              <a:t>históricas</a:t>
            </a:r>
            <a:r>
              <a:rPr lang="pt-BR" dirty="0"/>
              <a:t> de seis </a:t>
            </a:r>
            <a:r>
              <a:rPr lang="pt-BR" dirty="0" err="1"/>
              <a:t>ações</a:t>
            </a:r>
            <a:r>
              <a:rPr lang="pt-BR" dirty="0"/>
              <a:t> e suas </a:t>
            </a:r>
            <a:r>
              <a:rPr lang="pt-BR" dirty="0" err="1"/>
              <a:t>covariâncias</a:t>
            </a:r>
            <a:r>
              <a:rPr lang="pt-BR" dirty="0"/>
              <a:t> </a:t>
            </a:r>
            <a:r>
              <a:rPr lang="pt-BR" dirty="0" err="1"/>
              <a:t>são</a:t>
            </a:r>
            <a:r>
              <a:rPr lang="pt-BR" dirty="0"/>
              <a:t> </a:t>
            </a:r>
            <a:r>
              <a:rPr lang="pt-BR" dirty="0" smtClean="0"/>
              <a:t>mostradas </a:t>
            </a:r>
            <a:r>
              <a:rPr lang="pt-BR" dirty="0"/>
              <a:t>a seguir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(</a:t>
            </a:r>
            <a:r>
              <a:rPr lang="pt-BR" dirty="0"/>
              <a:t>a)	A </a:t>
            </a:r>
            <a:r>
              <a:rPr lang="pt-BR" dirty="0" err="1"/>
              <a:t>princípio</a:t>
            </a:r>
            <a:r>
              <a:rPr lang="pt-BR" dirty="0"/>
              <a:t>, </a:t>
            </a:r>
            <a:r>
              <a:rPr lang="pt-BR" dirty="0" err="1"/>
              <a:t>Lydia</a:t>
            </a:r>
            <a:r>
              <a:rPr lang="pt-BR" dirty="0"/>
              <a:t> quer ignorar o risco de todos </a:t>
            </a:r>
            <a:r>
              <a:rPr lang="pt-BR" dirty="0" smtClean="0"/>
              <a:t>esses </a:t>
            </a:r>
            <a:r>
              <a:rPr lang="pt-BR" dirty="0"/>
              <a:t>investimentos. Dada essa </a:t>
            </a:r>
            <a:r>
              <a:rPr lang="pt-BR" dirty="0" err="1"/>
              <a:t>estratégia</a:t>
            </a:r>
            <a:r>
              <a:rPr lang="pt-BR" dirty="0"/>
              <a:t>, qual seria a carteira de investimentos </a:t>
            </a:r>
            <a:r>
              <a:rPr lang="pt-BR" dirty="0" err="1"/>
              <a:t>ótima</a:t>
            </a:r>
            <a:r>
              <a:rPr lang="pt-BR" dirty="0"/>
              <a:t>; isto é, que parcela de seu dinheiro ela deveria investir em cada uma </a:t>
            </a:r>
            <a:r>
              <a:rPr lang="pt-BR" dirty="0" smtClean="0"/>
              <a:t>dessas </a:t>
            </a:r>
            <a:r>
              <a:rPr lang="pt-BR" dirty="0"/>
              <a:t>seis </a:t>
            </a:r>
            <a:r>
              <a:rPr lang="pt-BR" dirty="0" err="1"/>
              <a:t>ações</a:t>
            </a:r>
            <a:r>
              <a:rPr lang="pt-BR" dirty="0"/>
              <a:t>? Qual é o risco total de sua carteira</a:t>
            </a:r>
            <a:r>
              <a:rPr lang="pt-BR" dirty="0" smtClean="0"/>
              <a:t>?</a:t>
            </a:r>
          </a:p>
          <a:p>
            <a:pPr algn="just"/>
            <a:r>
              <a:rPr lang="pt-BR" dirty="0" smtClean="0"/>
              <a:t>(</a:t>
            </a:r>
            <a:r>
              <a:rPr lang="pt-BR" dirty="0"/>
              <a:t>b)	</a:t>
            </a:r>
            <a:r>
              <a:rPr lang="pt-BR" dirty="0" err="1"/>
              <a:t>Lydia</a:t>
            </a:r>
            <a:r>
              <a:rPr lang="pt-BR" dirty="0"/>
              <a:t> decide que ela </a:t>
            </a:r>
            <a:r>
              <a:rPr lang="pt-BR" dirty="0" err="1"/>
              <a:t>não</a:t>
            </a:r>
            <a:r>
              <a:rPr lang="pt-BR" dirty="0"/>
              <a:t> quer investir mais que 40% em qualquer uma das </a:t>
            </a:r>
            <a:r>
              <a:rPr lang="pt-BR" dirty="0" err="1"/>
              <a:t>ações</a:t>
            </a:r>
            <a:r>
              <a:rPr lang="pt-BR" dirty="0"/>
              <a:t>. Embora ainda </a:t>
            </a:r>
            <a:r>
              <a:rPr lang="pt-BR" dirty="0" smtClean="0"/>
              <a:t>ignorando </a:t>
            </a:r>
            <a:r>
              <a:rPr lang="pt-BR" dirty="0"/>
              <a:t>o fator risco, qual seria sua nova carteira de </a:t>
            </a:r>
            <a:r>
              <a:rPr lang="pt-BR" dirty="0" smtClean="0"/>
              <a:t>investimentos </a:t>
            </a:r>
            <a:r>
              <a:rPr lang="pt-BR" dirty="0" err="1"/>
              <a:t>ótima</a:t>
            </a:r>
            <a:r>
              <a:rPr lang="pt-BR" dirty="0"/>
              <a:t>? Qual é o risco total de sua nova carteira</a:t>
            </a:r>
            <a:r>
              <a:rPr lang="pt-BR" dirty="0" smtClean="0"/>
              <a:t>?</a:t>
            </a:r>
          </a:p>
          <a:p>
            <a:pPr algn="just"/>
            <a:r>
              <a:rPr lang="pt-BR" dirty="0" smtClean="0"/>
              <a:t>(</a:t>
            </a:r>
            <a:r>
              <a:rPr lang="pt-BR" dirty="0"/>
              <a:t>c)	Agora </a:t>
            </a:r>
            <a:r>
              <a:rPr lang="pt-BR" dirty="0" err="1"/>
              <a:t>Lydia</a:t>
            </a:r>
            <a:r>
              <a:rPr lang="pt-BR" dirty="0"/>
              <a:t> quer levar em conta o risco de suas oportunidades de investimento. Para emprego nas seguintes partes, formule um modelo de </a:t>
            </a:r>
            <a:r>
              <a:rPr lang="pt-BR" dirty="0" err="1" smtClean="0"/>
              <a:t>programac</a:t>
            </a:r>
            <a:r>
              <a:rPr lang="pt-BR" dirty="0" err="1"/>
              <a:t>̧ão</a:t>
            </a:r>
            <a:r>
              <a:rPr lang="pt-BR" dirty="0"/>
              <a:t> </a:t>
            </a:r>
            <a:r>
              <a:rPr lang="pt-BR" dirty="0" err="1"/>
              <a:t>quadrática</a:t>
            </a:r>
            <a:r>
              <a:rPr lang="pt-BR" dirty="0"/>
              <a:t> que vai minimizar seu risco (</a:t>
            </a:r>
            <a:r>
              <a:rPr lang="pt-BR" dirty="0" smtClean="0"/>
              <a:t>medido </a:t>
            </a:r>
            <a:r>
              <a:rPr lang="pt-BR" dirty="0"/>
              <a:t>pela </a:t>
            </a:r>
            <a:r>
              <a:rPr lang="pt-BR" dirty="0" err="1"/>
              <a:t>variância</a:t>
            </a:r>
            <a:r>
              <a:rPr lang="pt-BR" dirty="0"/>
              <a:t> do retorno de sua carteira) e </a:t>
            </a:r>
            <a:r>
              <a:rPr lang="pt-BR" dirty="0" smtClean="0"/>
              <a:t>garantindo</a:t>
            </a:r>
            <a:r>
              <a:rPr lang="pt-BR" dirty="0"/>
              <a:t>, ao mesmo tempo, que seu retorno esperado seja pelo menos </a:t>
            </a:r>
            <a:r>
              <a:rPr lang="pt-BR" dirty="0" err="1"/>
              <a:t>tão</a:t>
            </a:r>
            <a:r>
              <a:rPr lang="pt-BR" dirty="0"/>
              <a:t> grande quanto sua </a:t>
            </a:r>
            <a:r>
              <a:rPr lang="pt-BR" dirty="0" err="1"/>
              <a:t>opção</a:t>
            </a:r>
            <a:r>
              <a:rPr lang="pt-BR" dirty="0"/>
              <a:t> de um valor </a:t>
            </a:r>
            <a:r>
              <a:rPr lang="pt-BR" dirty="0" err="1"/>
              <a:t>aceitável</a:t>
            </a:r>
            <a:r>
              <a:rPr lang="pt-BR" dirty="0"/>
              <a:t> </a:t>
            </a:r>
            <a:r>
              <a:rPr lang="pt-BR" dirty="0" err="1"/>
              <a:t>mínimo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6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4422"/>
            <a:ext cx="10515600" cy="6082541"/>
          </a:xfrm>
        </p:spPr>
        <p:txBody>
          <a:bodyPr/>
          <a:lstStyle/>
          <a:p>
            <a:pPr algn="just"/>
            <a:r>
              <a:rPr lang="pt-BR" dirty="0"/>
              <a:t>(d)	</a:t>
            </a:r>
            <a:r>
              <a:rPr lang="pt-BR" dirty="0" err="1"/>
              <a:t>Lydia</a:t>
            </a:r>
            <a:r>
              <a:rPr lang="pt-BR" dirty="0"/>
              <a:t> quer garantir um retorno esperado de pelo </a:t>
            </a:r>
            <a:r>
              <a:rPr lang="pt-BR" dirty="0" smtClean="0"/>
              <a:t>menos </a:t>
            </a:r>
            <a:r>
              <a:rPr lang="pt-BR" dirty="0"/>
              <a:t>35%. Ela quer atingir essa meta a um risco </a:t>
            </a:r>
            <a:r>
              <a:rPr lang="pt-BR" dirty="0" err="1" smtClean="0"/>
              <a:t>mínimo</a:t>
            </a:r>
            <a:r>
              <a:rPr lang="pt-BR" dirty="0"/>
              <a:t>. Qual carteira de investimentos lhe permitiria </a:t>
            </a:r>
            <a:r>
              <a:rPr lang="pt-BR" dirty="0" err="1"/>
              <a:t>alcançar</a:t>
            </a:r>
            <a:r>
              <a:rPr lang="pt-BR" dirty="0"/>
              <a:t> essa meta</a:t>
            </a:r>
            <a:r>
              <a:rPr lang="pt-BR" dirty="0" smtClean="0"/>
              <a:t>?</a:t>
            </a:r>
          </a:p>
          <a:p>
            <a:pPr algn="just"/>
            <a:r>
              <a:rPr lang="pt-BR" dirty="0" smtClean="0"/>
              <a:t>(</a:t>
            </a:r>
            <a:r>
              <a:rPr lang="pt-BR" dirty="0"/>
              <a:t>e)	Qual é o risco </a:t>
            </a:r>
            <a:r>
              <a:rPr lang="pt-BR" dirty="0" err="1"/>
              <a:t>mínimo</a:t>
            </a:r>
            <a:r>
              <a:rPr lang="pt-BR" dirty="0"/>
              <a:t> que </a:t>
            </a:r>
            <a:r>
              <a:rPr lang="pt-BR" dirty="0" err="1"/>
              <a:t>Lydia</a:t>
            </a:r>
            <a:r>
              <a:rPr lang="pt-BR" dirty="0"/>
              <a:t> pode correr se </a:t>
            </a:r>
            <a:r>
              <a:rPr lang="pt-BR" dirty="0" err="1"/>
              <a:t>qui</a:t>
            </a:r>
            <a:r>
              <a:rPr lang="pt-BR" dirty="0"/>
              <a:t>- ser um retorno esperado de pelo menos 25%? E para pelo menos 40</a:t>
            </a:r>
            <a:r>
              <a:rPr lang="pt-BR" dirty="0" smtClean="0"/>
              <a:t>%?</a:t>
            </a:r>
          </a:p>
          <a:p>
            <a:pPr algn="just"/>
            <a:r>
              <a:rPr lang="pt-BR" dirty="0" smtClean="0"/>
              <a:t>(</a:t>
            </a:r>
            <a:r>
              <a:rPr lang="pt-BR" dirty="0"/>
              <a:t>f)	</a:t>
            </a:r>
            <a:r>
              <a:rPr lang="pt-BR" dirty="0" err="1"/>
              <a:t>Voce</a:t>
            </a:r>
            <a:r>
              <a:rPr lang="pt-BR" dirty="0"/>
              <a:t>̂ </a:t>
            </a:r>
            <a:r>
              <a:rPr lang="pt-BR" dirty="0" err="1"/>
              <a:t>ve</a:t>
            </a:r>
            <a:r>
              <a:rPr lang="pt-BR" dirty="0"/>
              <a:t>̂ algum problema ou desvantagem na </a:t>
            </a:r>
            <a:r>
              <a:rPr lang="pt-BR" dirty="0" smtClean="0"/>
              <a:t>abordagem </a:t>
            </a:r>
            <a:r>
              <a:rPr lang="pt-BR" dirty="0"/>
              <a:t>de </a:t>
            </a:r>
            <a:r>
              <a:rPr lang="pt-BR" dirty="0" err="1"/>
              <a:t>Lydia</a:t>
            </a:r>
            <a:r>
              <a:rPr lang="pt-BR" dirty="0"/>
              <a:t> em </a:t>
            </a:r>
            <a:r>
              <a:rPr lang="pt-BR" dirty="0" err="1"/>
              <a:t>relação</a:t>
            </a:r>
            <a:r>
              <a:rPr lang="pt-BR" dirty="0"/>
              <a:t> à sua </a:t>
            </a:r>
            <a:r>
              <a:rPr lang="pt-BR" dirty="0" err="1"/>
              <a:t>estratégia</a:t>
            </a:r>
            <a:r>
              <a:rPr lang="pt-BR" dirty="0"/>
              <a:t> de </a:t>
            </a:r>
            <a:r>
              <a:rPr lang="pt-BR" dirty="0" smtClean="0"/>
              <a:t>in </a:t>
            </a:r>
            <a:r>
              <a:rPr lang="pt-BR" dirty="0" err="1" smtClean="0"/>
              <a:t>vestimentos</a:t>
            </a:r>
            <a:r>
              <a:rPr lang="pt-BR" dirty="0" smtClean="0"/>
              <a:t>?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09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980" t="29003" r="21440" b="30752"/>
          <a:stretch/>
        </p:blipFill>
        <p:spPr>
          <a:xfrm>
            <a:off x="146105" y="220649"/>
            <a:ext cx="11550097" cy="61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994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Caso 12.1 Seleção pragmática de ações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12.1 Seleção pragmática de ações</dc:title>
  <dc:creator>Marcio Mattos Borges de Oliveira</dc:creator>
  <cp:lastModifiedBy>Marcio Mattos Borges de Oliveira</cp:lastModifiedBy>
  <cp:revision>6</cp:revision>
  <dcterms:created xsi:type="dcterms:W3CDTF">2015-08-17T12:19:25Z</dcterms:created>
  <dcterms:modified xsi:type="dcterms:W3CDTF">2015-08-17T12:38:15Z</dcterms:modified>
</cp:coreProperties>
</file>