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726" r:id="rId1"/>
    <p:sldMasterId id="2147483738" r:id="rId2"/>
  </p:sldMasterIdLst>
  <p:notesMasterIdLst>
    <p:notesMasterId r:id="rId24"/>
  </p:notesMasterIdLst>
  <p:handoutMasterIdLst>
    <p:handoutMasterId r:id="rId25"/>
  </p:handoutMasterIdLst>
  <p:sldIdLst>
    <p:sldId id="382" r:id="rId3"/>
    <p:sldId id="392" r:id="rId4"/>
    <p:sldId id="393" r:id="rId5"/>
    <p:sldId id="394" r:id="rId6"/>
    <p:sldId id="395" r:id="rId7"/>
    <p:sldId id="427" r:id="rId8"/>
    <p:sldId id="419" r:id="rId9"/>
    <p:sldId id="420" r:id="rId10"/>
    <p:sldId id="402" r:id="rId11"/>
    <p:sldId id="415" r:id="rId12"/>
    <p:sldId id="417" r:id="rId13"/>
    <p:sldId id="481" r:id="rId14"/>
    <p:sldId id="418" r:id="rId15"/>
    <p:sldId id="423" r:id="rId16"/>
    <p:sldId id="458" r:id="rId17"/>
    <p:sldId id="452" r:id="rId18"/>
    <p:sldId id="453" r:id="rId19"/>
    <p:sldId id="454" r:id="rId20"/>
    <p:sldId id="455" r:id="rId21"/>
    <p:sldId id="482" r:id="rId22"/>
    <p:sldId id="480" r:id="rId23"/>
  </p:sldIdLst>
  <p:sldSz cx="9144000" cy="6858000" type="screen4x3"/>
  <p:notesSz cx="6797675" cy="9926638"/>
  <p:embeddedFontLst>
    <p:embeddedFont>
      <p:font typeface="Marlett" pitchFamily="2" charset="2"/>
      <p:regular r:id="rId26"/>
    </p:embeddedFont>
    <p:embeddedFont>
      <p:font typeface="ＭＳ Ｐゴシック" panose="020B0604020202020204" charset="-128"/>
      <p:regular r:id="rId27"/>
    </p:embeddedFont>
    <p:embeddedFont>
      <p:font typeface="ＭＳ Ｐゴシック" panose="020B0604020202020204" charset="-128"/>
      <p:regular r:id="rId27"/>
    </p:embeddedFont>
    <p:embeddedFont>
      <p:font typeface="Georgia" panose="02040502050405020303" pitchFamily="18" charset="0"/>
      <p:regular r:id="rId28"/>
      <p:bold r:id="rId29"/>
      <p:italic r:id="rId30"/>
      <p:boldItalic r:id="rId31"/>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3600">
          <p15:clr>
            <a:srgbClr val="A4A3A4"/>
          </p15:clr>
        </p15:guide>
        <p15:guide id="2" pos="3504">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a:srgbClr val="66FF99"/>
    <a:srgbClr val="FFFF00"/>
    <a:srgbClr val="FFFFFF"/>
    <a:srgbClr val="00FFFF"/>
    <a:srgbClr val="000000"/>
    <a:srgbClr val="000066"/>
    <a:srgbClr val="00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4707" autoAdjust="0"/>
  </p:normalViewPr>
  <p:slideViewPr>
    <p:cSldViewPr>
      <p:cViewPr>
        <p:scale>
          <a:sx n="72" d="100"/>
          <a:sy n="72" d="100"/>
        </p:scale>
        <p:origin x="2892" y="918"/>
      </p:cViewPr>
      <p:guideLst>
        <p:guide orient="horz" pos="3600"/>
        <p:guide pos="35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6" d="100"/>
        <a:sy n="106" d="100"/>
      </p:scale>
      <p:origin x="0" y="-2196"/>
    </p:cViewPr>
  </p:sorterViewPr>
  <p:notesViewPr>
    <p:cSldViewPr>
      <p:cViewPr varScale="1">
        <p:scale>
          <a:sx n="52" d="100"/>
          <a:sy n="52" d="100"/>
        </p:scale>
        <p:origin x="-1818"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defRPr>
            </a:lvl1pPr>
          </a:lstStyle>
          <a:p>
            <a:pPr>
              <a:defRPr/>
            </a:pPr>
            <a:endParaRPr lang="pt-BR"/>
          </a:p>
        </p:txBody>
      </p:sp>
      <p:sp>
        <p:nvSpPr>
          <p:cNvPr id="186371" name="Rectangle 3"/>
          <p:cNvSpPr>
            <a:spLocks noGrp="1" noChangeArrowheads="1"/>
          </p:cNvSpPr>
          <p:nvPr>
            <p:ph type="dt" sz="quarter" idx="1"/>
          </p:nvPr>
        </p:nvSpPr>
        <p:spPr bwMode="auto">
          <a:xfrm>
            <a:off x="3886200" y="0"/>
            <a:ext cx="2895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pPr>
              <a:defRPr/>
            </a:pPr>
            <a:endParaRPr lang="pt-BR"/>
          </a:p>
        </p:txBody>
      </p:sp>
      <p:sp>
        <p:nvSpPr>
          <p:cNvPr id="186372" name="Rectangle 4"/>
          <p:cNvSpPr>
            <a:spLocks noGrp="1" noChangeArrowheads="1"/>
          </p:cNvSpPr>
          <p:nvPr>
            <p:ph type="ftr" sz="quarter" idx="2"/>
          </p:nvPr>
        </p:nvSpPr>
        <p:spPr bwMode="auto">
          <a:xfrm>
            <a:off x="0" y="9448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C0C0C0"/>
                  </a:outerShdw>
                </a:effectLst>
              </a:defRPr>
            </a:lvl1pPr>
          </a:lstStyle>
          <a:p>
            <a:pPr>
              <a:defRPr/>
            </a:pPr>
            <a:endParaRPr lang="pt-BR"/>
          </a:p>
        </p:txBody>
      </p:sp>
      <p:sp>
        <p:nvSpPr>
          <p:cNvPr id="186373" name="Rectangle 5"/>
          <p:cNvSpPr>
            <a:spLocks noGrp="1" noChangeArrowheads="1"/>
          </p:cNvSpPr>
          <p:nvPr>
            <p:ph type="sldNum" sz="quarter" idx="3"/>
          </p:nvPr>
        </p:nvSpPr>
        <p:spPr bwMode="auto">
          <a:xfrm>
            <a:off x="3886200" y="9448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C0C0C0"/>
                  </a:outerShdw>
                </a:effectLst>
              </a:defRPr>
            </a:lvl1pPr>
          </a:lstStyle>
          <a:p>
            <a:pPr>
              <a:defRPr/>
            </a:pPr>
            <a:fld id="{795978B8-A974-4DFA-BFC1-B5FC7D273249}" type="slidenum">
              <a:rPr lang="pt-BR" altLang="pt-BR"/>
              <a:pPr>
                <a:defRPr/>
              </a:pPr>
              <a:t>‹nº›</a:t>
            </a:fld>
            <a:endParaRPr lang="pt-BR" altLang="pt-BR"/>
          </a:p>
        </p:txBody>
      </p:sp>
    </p:spTree>
    <p:extLst>
      <p:ext uri="{BB962C8B-B14F-4D97-AF65-F5344CB8AC3E}">
        <p14:creationId xmlns:p14="http://schemas.microsoft.com/office/powerpoint/2010/main" val="843085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ffectLst/>
              </a:defRPr>
            </a:lvl1pPr>
          </a:lstStyle>
          <a:p>
            <a:pPr>
              <a:defRPr/>
            </a:pPr>
            <a:endParaRPr lang="en-US"/>
          </a:p>
        </p:txBody>
      </p:sp>
      <p:sp>
        <p:nvSpPr>
          <p:cNvPr id="2051"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Clique para editar os estilos do texto mestre</a:t>
            </a:r>
          </a:p>
          <a:p>
            <a:pPr lvl="1"/>
            <a:r>
              <a:rPr lang="en-US" noProof="0" smtClean="0"/>
              <a:t>Segundo nível</a:t>
            </a:r>
          </a:p>
          <a:p>
            <a:pPr lvl="2"/>
            <a:r>
              <a:rPr lang="en-US" noProof="0" smtClean="0"/>
              <a:t>Terceiro nível</a:t>
            </a:r>
          </a:p>
          <a:p>
            <a:pPr lvl="3"/>
            <a:r>
              <a:rPr lang="en-US" noProof="0" smtClean="0"/>
              <a:t>Quarto nível</a:t>
            </a:r>
          </a:p>
          <a:p>
            <a:pPr lvl="4"/>
            <a:r>
              <a:rPr lang="en-US" noProof="0" smtClean="0"/>
              <a:t>Quinto nível</a:t>
            </a:r>
          </a:p>
        </p:txBody>
      </p:sp>
      <p:sp>
        <p:nvSpPr>
          <p:cNvPr id="2054"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defRPr>
            </a:lvl1pPr>
          </a:lstStyle>
          <a:p>
            <a:pPr>
              <a:defRPr/>
            </a:pPr>
            <a:endParaRPr lang="en-US"/>
          </a:p>
        </p:txBody>
      </p:sp>
      <p:sp>
        <p:nvSpPr>
          <p:cNvPr id="2055"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effectLst/>
              </a:defRPr>
            </a:lvl1pPr>
          </a:lstStyle>
          <a:p>
            <a:pPr>
              <a:defRPr/>
            </a:pPr>
            <a:fld id="{14550A4D-297E-4F89-A1A8-21A09C871E1D}" type="slidenum">
              <a:rPr lang="en-US" altLang="pt-BR"/>
              <a:pPr>
                <a:defRPr/>
              </a:pPr>
              <a:t>‹nº›</a:t>
            </a:fld>
            <a:endParaRPr lang="en-US" altLang="pt-BR"/>
          </a:p>
        </p:txBody>
      </p:sp>
    </p:spTree>
    <p:extLst>
      <p:ext uri="{BB962C8B-B14F-4D97-AF65-F5344CB8AC3E}">
        <p14:creationId xmlns:p14="http://schemas.microsoft.com/office/powerpoint/2010/main" val="3058451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B5F7811-6B14-4F58-909C-FCB478509E60}" type="slidenum">
              <a:rPr lang="en-US" altLang="pt-BR" sz="1300">
                <a:latin typeface="Arial" panose="020B0604020202020204" pitchFamily="34" charset="0"/>
                <a:ea typeface="ＭＳ Ｐゴシック" panose="020B0600070205080204" pitchFamily="34" charset="-128"/>
              </a:rPr>
              <a:pPr eaLnBrk="1" hangingPunct="1">
                <a:spcBef>
                  <a:spcPct val="0"/>
                </a:spcBef>
              </a:pPr>
              <a:t>6</a:t>
            </a:fld>
            <a:endParaRPr lang="en-US" altLang="pt-BR" sz="1300">
              <a:latin typeface="Arial" panose="020B0604020202020204" pitchFamily="34" charset="0"/>
              <a:ea typeface="ＭＳ Ｐゴシック" panose="020B0600070205080204" pitchFamily="34" charset="-128"/>
            </a:endParaRPr>
          </a:p>
        </p:txBody>
      </p:sp>
      <p:sp>
        <p:nvSpPr>
          <p:cNvPr id="46083" name="Rectangle 2"/>
          <p:cNvSpPr>
            <a:spLocks noGrp="1" noRot="1" noChangeAspect="1" noChangeArrowheads="1" noTextEdit="1"/>
          </p:cNvSpPr>
          <p:nvPr>
            <p:ph type="sldImg"/>
          </p:nvPr>
        </p:nvSpPr>
        <p:spPr>
          <a:xfrm>
            <a:off x="917575" y="744538"/>
            <a:ext cx="4962525" cy="3722687"/>
          </a:xfrm>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latin typeface="Arial" panose="020B0604020202020204" pitchFamily="34" charset="0"/>
            </a:endParaRPr>
          </a:p>
        </p:txBody>
      </p:sp>
    </p:spTree>
    <p:extLst>
      <p:ext uri="{BB962C8B-B14F-4D97-AF65-F5344CB8AC3E}">
        <p14:creationId xmlns:p14="http://schemas.microsoft.com/office/powerpoint/2010/main" val="90676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A965703-D938-4137-A117-D337637D5978}" type="slidenum">
              <a:rPr lang="en-US" altLang="pt-BR" sz="1300">
                <a:latin typeface="Arial" panose="020B0604020202020204" pitchFamily="34" charset="0"/>
                <a:ea typeface="ＭＳ Ｐゴシック" panose="020B0600070205080204" pitchFamily="34" charset="-128"/>
              </a:rPr>
              <a:pPr eaLnBrk="1" hangingPunct="1">
                <a:spcBef>
                  <a:spcPct val="0"/>
                </a:spcBef>
              </a:pPr>
              <a:t>15</a:t>
            </a:fld>
            <a:endParaRPr lang="en-US" altLang="pt-BR" sz="1300">
              <a:latin typeface="Arial" panose="020B0604020202020204" pitchFamily="34" charset="0"/>
              <a:ea typeface="ＭＳ Ｐゴシック" panose="020B0600070205080204" pitchFamily="34" charset="-128"/>
            </a:endParaRPr>
          </a:p>
        </p:txBody>
      </p:sp>
      <p:sp>
        <p:nvSpPr>
          <p:cNvPr id="91139" name="Rectangle 2"/>
          <p:cNvSpPr>
            <a:spLocks noGrp="1" noRot="1" noChangeAspect="1" noChangeArrowheads="1" noTextEdit="1"/>
          </p:cNvSpPr>
          <p:nvPr>
            <p:ph type="sldImg"/>
          </p:nvPr>
        </p:nvSpPr>
        <p:spPr>
          <a:xfrm>
            <a:off x="917575" y="744538"/>
            <a:ext cx="4962525" cy="3722687"/>
          </a:xfrm>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latin typeface="Arial" panose="020B0604020202020204" pitchFamily="34" charset="0"/>
            </a:endParaRPr>
          </a:p>
        </p:txBody>
      </p:sp>
    </p:spTree>
    <p:extLst>
      <p:ext uri="{BB962C8B-B14F-4D97-AF65-F5344CB8AC3E}">
        <p14:creationId xmlns:p14="http://schemas.microsoft.com/office/powerpoint/2010/main" val="4119838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4619F27-0FF5-421B-BA9B-72A4C2B7EC21}" type="slidenum">
              <a:rPr lang="en-US" altLang="pt-BR" sz="1300">
                <a:latin typeface="Arial" panose="020B0604020202020204" pitchFamily="34" charset="0"/>
                <a:ea typeface="ＭＳ Ｐゴシック" panose="020B0600070205080204" pitchFamily="34" charset="-128"/>
              </a:rPr>
              <a:pPr eaLnBrk="1" hangingPunct="1">
                <a:spcBef>
                  <a:spcPct val="0"/>
                </a:spcBef>
              </a:pPr>
              <a:t>16</a:t>
            </a:fld>
            <a:endParaRPr lang="en-US" altLang="pt-BR" sz="1300">
              <a:latin typeface="Arial" panose="020B0604020202020204" pitchFamily="34" charset="0"/>
              <a:ea typeface="ＭＳ Ｐゴシック" panose="020B0600070205080204" pitchFamily="34" charset="-128"/>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13668" name="Text Box 3"/>
          <p:cNvSpPr>
            <a:spLocks noGrp="1" noChangeArrowheads="1"/>
          </p:cNvSpPr>
          <p:nvPr>
            <p:ph type="body"/>
          </p:nvPr>
        </p:nvSpPr>
        <p:spPr>
          <a:xfrm>
            <a:off x="731838" y="4559300"/>
            <a:ext cx="5848350" cy="431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pt-BR" altLang="pt-BR" smtClean="0">
              <a:latin typeface="Arial" panose="020B0604020202020204" pitchFamily="34" charset="0"/>
            </a:endParaRPr>
          </a:p>
        </p:txBody>
      </p:sp>
    </p:spTree>
    <p:extLst>
      <p:ext uri="{BB962C8B-B14F-4D97-AF65-F5344CB8AC3E}">
        <p14:creationId xmlns:p14="http://schemas.microsoft.com/office/powerpoint/2010/main" val="329912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38E3C9E-291C-4C84-BE3C-8DA9DA6CD328}" type="slidenum">
              <a:rPr lang="en-US" altLang="pt-BR" sz="1300">
                <a:latin typeface="Arial" panose="020B0604020202020204" pitchFamily="34" charset="0"/>
                <a:ea typeface="ＭＳ Ｐゴシック" panose="020B0600070205080204" pitchFamily="34" charset="-128"/>
              </a:rPr>
              <a:pPr eaLnBrk="1" hangingPunct="1">
                <a:spcBef>
                  <a:spcPct val="0"/>
                </a:spcBef>
              </a:pPr>
              <a:t>17</a:t>
            </a:fld>
            <a:endParaRPr lang="en-US" altLang="pt-BR" sz="1300">
              <a:latin typeface="Arial" panose="020B0604020202020204" pitchFamily="34" charset="0"/>
              <a:ea typeface="ＭＳ Ｐゴシック" panose="020B0600070205080204" pitchFamily="34" charset="-128"/>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15716" name="Text Box 3"/>
          <p:cNvSpPr>
            <a:spLocks noGrp="1" noChangeArrowheads="1"/>
          </p:cNvSpPr>
          <p:nvPr>
            <p:ph type="body"/>
          </p:nvPr>
        </p:nvSpPr>
        <p:spPr>
          <a:xfrm>
            <a:off x="731838" y="4559300"/>
            <a:ext cx="5848350" cy="431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pt-BR" altLang="pt-BR" smtClean="0">
              <a:latin typeface="Arial" panose="020B0604020202020204" pitchFamily="34" charset="0"/>
            </a:endParaRPr>
          </a:p>
        </p:txBody>
      </p:sp>
    </p:spTree>
    <p:extLst>
      <p:ext uri="{BB962C8B-B14F-4D97-AF65-F5344CB8AC3E}">
        <p14:creationId xmlns:p14="http://schemas.microsoft.com/office/powerpoint/2010/main" val="2554767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7EE32DA-038B-42A7-912E-F7605E815552}" type="slidenum">
              <a:rPr lang="en-US" altLang="pt-BR" sz="1300">
                <a:latin typeface="Arial" panose="020B0604020202020204" pitchFamily="34" charset="0"/>
                <a:ea typeface="ＭＳ Ｐゴシック" panose="020B0600070205080204" pitchFamily="34" charset="-128"/>
              </a:rPr>
              <a:pPr eaLnBrk="1" hangingPunct="1">
                <a:spcBef>
                  <a:spcPct val="0"/>
                </a:spcBef>
              </a:pPr>
              <a:t>18</a:t>
            </a:fld>
            <a:endParaRPr lang="en-US" altLang="pt-BR" sz="1300">
              <a:latin typeface="Arial" panose="020B0604020202020204" pitchFamily="34" charset="0"/>
              <a:ea typeface="ＭＳ Ｐゴシック" panose="020B0600070205080204" pitchFamily="34" charset="-128"/>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17764" name="Text Box 3"/>
          <p:cNvSpPr>
            <a:spLocks noGrp="1" noChangeArrowheads="1"/>
          </p:cNvSpPr>
          <p:nvPr>
            <p:ph type="body"/>
          </p:nvPr>
        </p:nvSpPr>
        <p:spPr>
          <a:xfrm>
            <a:off x="731838" y="4559300"/>
            <a:ext cx="5848350" cy="431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pt-BR" altLang="pt-BR" smtClean="0">
              <a:latin typeface="Arial" panose="020B0604020202020204" pitchFamily="34" charset="0"/>
            </a:endParaRPr>
          </a:p>
        </p:txBody>
      </p:sp>
    </p:spTree>
    <p:extLst>
      <p:ext uri="{BB962C8B-B14F-4D97-AF65-F5344CB8AC3E}">
        <p14:creationId xmlns:p14="http://schemas.microsoft.com/office/powerpoint/2010/main" val="397034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6C3B704-BAF4-41D6-9D26-73872B8A4872}" type="slidenum">
              <a:rPr lang="en-US" altLang="pt-BR" sz="1300">
                <a:latin typeface="Arial" panose="020B0604020202020204" pitchFamily="34" charset="0"/>
                <a:ea typeface="ＭＳ Ｐゴシック" panose="020B0600070205080204" pitchFamily="34" charset="-128"/>
              </a:rPr>
              <a:pPr eaLnBrk="1" hangingPunct="1">
                <a:spcBef>
                  <a:spcPct val="0"/>
                </a:spcBef>
              </a:pPr>
              <a:t>19</a:t>
            </a:fld>
            <a:endParaRPr lang="en-US" altLang="pt-BR" sz="1300">
              <a:latin typeface="Arial" panose="020B0604020202020204" pitchFamily="34" charset="0"/>
              <a:ea typeface="ＭＳ Ｐゴシック" panose="020B0600070205080204" pitchFamily="34" charset="-128"/>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19812" name="Text Box 3"/>
          <p:cNvSpPr>
            <a:spLocks noGrp="1" noChangeArrowheads="1"/>
          </p:cNvSpPr>
          <p:nvPr>
            <p:ph type="body"/>
          </p:nvPr>
        </p:nvSpPr>
        <p:spPr>
          <a:xfrm>
            <a:off x="731838" y="4559300"/>
            <a:ext cx="5848350" cy="431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pt-BR" altLang="pt-BR" smtClean="0">
              <a:latin typeface="Arial" panose="020B0604020202020204" pitchFamily="34" charset="0"/>
            </a:endParaRPr>
          </a:p>
        </p:txBody>
      </p:sp>
    </p:spTree>
    <p:extLst>
      <p:ext uri="{BB962C8B-B14F-4D97-AF65-F5344CB8AC3E}">
        <p14:creationId xmlns:p14="http://schemas.microsoft.com/office/powerpoint/2010/main" val="527308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6C3B704-BAF4-41D6-9D26-73872B8A4872}" type="slidenum">
              <a:rPr lang="en-US" altLang="pt-BR" sz="1300">
                <a:latin typeface="Arial" panose="020B0604020202020204" pitchFamily="34" charset="0"/>
                <a:ea typeface="ＭＳ Ｐゴシック" panose="020B0600070205080204" pitchFamily="34" charset="-128"/>
              </a:rPr>
              <a:pPr eaLnBrk="1" hangingPunct="1">
                <a:spcBef>
                  <a:spcPct val="0"/>
                </a:spcBef>
              </a:pPr>
              <a:t>20</a:t>
            </a:fld>
            <a:endParaRPr lang="en-US" altLang="pt-BR" sz="1300">
              <a:latin typeface="Arial" panose="020B0604020202020204" pitchFamily="34" charset="0"/>
              <a:ea typeface="ＭＳ Ｐゴシック" panose="020B0600070205080204" pitchFamily="34" charset="-128"/>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19812" name="Text Box 3"/>
          <p:cNvSpPr>
            <a:spLocks noGrp="1" noChangeArrowheads="1"/>
          </p:cNvSpPr>
          <p:nvPr>
            <p:ph type="body"/>
          </p:nvPr>
        </p:nvSpPr>
        <p:spPr>
          <a:xfrm>
            <a:off x="731838" y="4559300"/>
            <a:ext cx="5848350" cy="431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pt-BR" altLang="pt-BR" smtClean="0">
              <a:latin typeface="Arial" panose="020B0604020202020204" pitchFamily="34" charset="0"/>
            </a:endParaRPr>
          </a:p>
        </p:txBody>
      </p:sp>
    </p:spTree>
    <p:extLst>
      <p:ext uri="{BB962C8B-B14F-4D97-AF65-F5344CB8AC3E}">
        <p14:creationId xmlns:p14="http://schemas.microsoft.com/office/powerpoint/2010/main" val="71003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AutoShape 8"/>
          <p:cNvSpPr>
            <a:spLocks noChangeArrowheads="1"/>
          </p:cNvSpPr>
          <p:nvPr/>
        </p:nvSpPr>
        <p:spPr bwMode="auto">
          <a:xfrm>
            <a:off x="0" y="0"/>
            <a:ext cx="9144000" cy="6858000"/>
          </a:xfrm>
          <a:prstGeom prst="parallelogram">
            <a:avLst>
              <a:gd name="adj" fmla="val 17093"/>
            </a:avLst>
          </a:prstGeom>
          <a:gradFill rotWithShape="0">
            <a:gsLst>
              <a:gs pos="0">
                <a:srgbClr val="000099">
                  <a:gamma/>
                  <a:shade val="46275"/>
                  <a:invGamma/>
                </a:srgbClr>
              </a:gs>
              <a:gs pos="50000">
                <a:srgbClr val="000099"/>
              </a:gs>
              <a:gs pos="100000">
                <a:srgbClr val="000099">
                  <a:gamma/>
                  <a:shade val="46275"/>
                  <a:invGamma/>
                </a:srgb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t-BR">
              <a:effectLst>
                <a:outerShdw blurRad="38100" dist="38100" dir="2700000" algn="tl">
                  <a:srgbClr val="000000">
                    <a:alpha val="43137"/>
                  </a:srgbClr>
                </a:outerShdw>
              </a:effectLst>
            </a:endParaRPr>
          </a:p>
        </p:txBody>
      </p:sp>
      <p:sp>
        <p:nvSpPr>
          <p:cNvPr id="5" name="AutoShape 7"/>
          <p:cNvSpPr>
            <a:spLocks noChangeArrowheads="1"/>
          </p:cNvSpPr>
          <p:nvPr/>
        </p:nvSpPr>
        <p:spPr bwMode="auto">
          <a:xfrm>
            <a:off x="533400" y="304800"/>
            <a:ext cx="8077200" cy="3581400"/>
          </a:xfrm>
          <a:prstGeom prst="roundRect">
            <a:avLst>
              <a:gd name="adj" fmla="val 16667"/>
            </a:avLst>
          </a:prstGeom>
          <a:gradFill rotWithShape="0">
            <a:gsLst>
              <a:gs pos="0">
                <a:srgbClr val="000099"/>
              </a:gs>
              <a:gs pos="100000">
                <a:srgbClr val="00006E"/>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t-BR">
              <a:effectLst>
                <a:outerShdw blurRad="38100" dist="38100" dir="2700000" algn="tl">
                  <a:srgbClr val="000000">
                    <a:alpha val="43137"/>
                  </a:srgbClr>
                </a:outerShdw>
              </a:effectLst>
            </a:endParaRPr>
          </a:p>
        </p:txBody>
      </p:sp>
      <p:sp>
        <p:nvSpPr>
          <p:cNvPr id="6" name="Oval 9"/>
          <p:cNvSpPr>
            <a:spLocks noChangeArrowheads="1"/>
          </p:cNvSpPr>
          <p:nvPr/>
        </p:nvSpPr>
        <p:spPr bwMode="auto">
          <a:xfrm>
            <a:off x="3886200" y="3505200"/>
            <a:ext cx="4953000" cy="1371600"/>
          </a:xfrm>
          <a:prstGeom prst="ellipse">
            <a:avLst/>
          </a:prstGeom>
          <a:gradFill rotWithShape="0">
            <a:gsLst>
              <a:gs pos="0">
                <a:srgbClr val="000099"/>
              </a:gs>
              <a:gs pos="100000">
                <a:srgbClr val="00006E"/>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t-BR">
              <a:effectLst>
                <a:outerShdw blurRad="38100" dist="38100" dir="2700000" algn="tl">
                  <a:srgbClr val="000000">
                    <a:alpha val="43137"/>
                  </a:srgbClr>
                </a:outerShdw>
              </a:effectLst>
            </a:endParaRPr>
          </a:p>
        </p:txBody>
      </p:sp>
      <p:sp>
        <p:nvSpPr>
          <p:cNvPr id="177154" name="Rectangle 2"/>
          <p:cNvSpPr>
            <a:spLocks noGrp="1" noChangeArrowheads="1"/>
          </p:cNvSpPr>
          <p:nvPr>
            <p:ph type="ctrTitle"/>
          </p:nvPr>
        </p:nvSpPr>
        <p:spPr bwMode="auto">
          <a:xfrm>
            <a:off x="685800" y="762000"/>
            <a:ext cx="7772400" cy="2667000"/>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a:solidFill>
                  <a:schemeClr val="bg1"/>
                </a:solidFill>
                <a:effectLst>
                  <a:outerShdw blurRad="38100" dist="38100" dir="2700000" algn="tl">
                    <a:srgbClr val="000000"/>
                  </a:outerShdw>
                </a:effectLst>
              </a:defRPr>
            </a:lvl1pPr>
          </a:lstStyle>
          <a:p>
            <a:pPr lvl="0"/>
            <a:endParaRPr lang="pt-BR" noProof="0" smtClean="0"/>
          </a:p>
        </p:txBody>
      </p:sp>
      <p:sp>
        <p:nvSpPr>
          <p:cNvPr id="177155" name="Rectangle 3"/>
          <p:cNvSpPr>
            <a:spLocks noGrp="1" noChangeArrowheads="1"/>
          </p:cNvSpPr>
          <p:nvPr>
            <p:ph type="subTitle"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a:buFontTx/>
              <a:buNone/>
              <a:defRPr sz="2000"/>
            </a:lvl1pPr>
          </a:lstStyle>
          <a:p>
            <a:pPr lvl="0"/>
            <a:r>
              <a:rPr lang="pt-BR" noProof="0" smtClean="0"/>
              <a:t>Clique para editar o estilo do subtítulo mestre</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6050CAB3-2CA3-4ABD-ACEF-F776A0173B59}" type="slidenum">
              <a:rPr lang="en-US" altLang="pt-BR"/>
              <a:pPr>
                <a:defRPr/>
              </a:pPr>
              <a:t>‹nº›</a:t>
            </a:fld>
            <a:endParaRPr lang="en-US" altLang="pt-BR"/>
          </a:p>
        </p:txBody>
      </p:sp>
    </p:spTree>
    <p:extLst>
      <p:ext uri="{BB962C8B-B14F-4D97-AF65-F5344CB8AC3E}">
        <p14:creationId xmlns:p14="http://schemas.microsoft.com/office/powerpoint/2010/main" val="36319848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5" name="Espaço Reservado para Rodapé 4"/>
          <p:cNvSpPr>
            <a:spLocks noGrp="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6" name="Espaço Reservado para Número de Slide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8D547556-6B5D-445A-88EB-DB64562CD909}" type="slidenum">
              <a:rPr lang="en-US" altLang="pt-BR"/>
              <a:pPr>
                <a:defRPr/>
              </a:pPr>
              <a:t>‹nº›</a:t>
            </a:fld>
            <a:endParaRPr lang="en-US" altLang="pt-BR"/>
          </a:p>
        </p:txBody>
      </p:sp>
    </p:spTree>
    <p:extLst>
      <p:ext uri="{BB962C8B-B14F-4D97-AF65-F5344CB8AC3E}">
        <p14:creationId xmlns:p14="http://schemas.microsoft.com/office/powerpoint/2010/main" val="18597034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5" name="Espaço Reservado para Rodapé 4"/>
          <p:cNvSpPr>
            <a:spLocks noGrp="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6" name="Espaço Reservado para Número de Slide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5E1A88A4-0D46-4EEC-8B0D-934399DC8F80}" type="slidenum">
              <a:rPr lang="en-US" altLang="pt-BR"/>
              <a:pPr>
                <a:defRPr/>
              </a:pPr>
              <a:t>‹nº›</a:t>
            </a:fld>
            <a:endParaRPr lang="en-US" altLang="pt-BR"/>
          </a:p>
        </p:txBody>
      </p:sp>
    </p:spTree>
    <p:extLst>
      <p:ext uri="{BB962C8B-B14F-4D97-AF65-F5344CB8AC3E}">
        <p14:creationId xmlns:p14="http://schemas.microsoft.com/office/powerpoint/2010/main" val="37998031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AutoShape 8"/>
          <p:cNvSpPr>
            <a:spLocks noChangeArrowheads="1"/>
          </p:cNvSpPr>
          <p:nvPr/>
        </p:nvSpPr>
        <p:spPr bwMode="auto">
          <a:xfrm>
            <a:off x="0" y="0"/>
            <a:ext cx="9144000" cy="6858000"/>
          </a:xfrm>
          <a:prstGeom prst="parallelogram">
            <a:avLst>
              <a:gd name="adj" fmla="val 17093"/>
            </a:avLst>
          </a:prstGeom>
          <a:gradFill rotWithShape="0">
            <a:gsLst>
              <a:gs pos="0">
                <a:srgbClr val="000099">
                  <a:gamma/>
                  <a:shade val="46275"/>
                  <a:invGamma/>
                </a:srgbClr>
              </a:gs>
              <a:gs pos="50000">
                <a:srgbClr val="000099"/>
              </a:gs>
              <a:gs pos="100000">
                <a:srgbClr val="000099">
                  <a:gamma/>
                  <a:shade val="46275"/>
                  <a:invGamma/>
                </a:srgb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t-BR">
              <a:effectLst>
                <a:outerShdw blurRad="38100" dist="38100" dir="2700000" algn="tl">
                  <a:srgbClr val="000000">
                    <a:alpha val="43137"/>
                  </a:srgbClr>
                </a:outerShdw>
              </a:effectLst>
            </a:endParaRPr>
          </a:p>
        </p:txBody>
      </p:sp>
      <p:sp>
        <p:nvSpPr>
          <p:cNvPr id="5" name="AutoShape 7"/>
          <p:cNvSpPr>
            <a:spLocks noChangeArrowheads="1"/>
          </p:cNvSpPr>
          <p:nvPr/>
        </p:nvSpPr>
        <p:spPr bwMode="auto">
          <a:xfrm>
            <a:off x="533400" y="304800"/>
            <a:ext cx="8077200" cy="3581400"/>
          </a:xfrm>
          <a:prstGeom prst="roundRect">
            <a:avLst>
              <a:gd name="adj" fmla="val 16667"/>
            </a:avLst>
          </a:prstGeom>
          <a:gradFill rotWithShape="0">
            <a:gsLst>
              <a:gs pos="0">
                <a:srgbClr val="000099"/>
              </a:gs>
              <a:gs pos="100000">
                <a:srgbClr val="00006E"/>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t-BR">
              <a:effectLst>
                <a:outerShdw blurRad="38100" dist="38100" dir="2700000" algn="tl">
                  <a:srgbClr val="000000">
                    <a:alpha val="43137"/>
                  </a:srgbClr>
                </a:outerShdw>
              </a:effectLst>
            </a:endParaRPr>
          </a:p>
        </p:txBody>
      </p:sp>
      <p:sp>
        <p:nvSpPr>
          <p:cNvPr id="6" name="Oval 9"/>
          <p:cNvSpPr>
            <a:spLocks noChangeArrowheads="1"/>
          </p:cNvSpPr>
          <p:nvPr/>
        </p:nvSpPr>
        <p:spPr bwMode="auto">
          <a:xfrm>
            <a:off x="3886200" y="3505200"/>
            <a:ext cx="4953000" cy="1371600"/>
          </a:xfrm>
          <a:prstGeom prst="ellipse">
            <a:avLst/>
          </a:prstGeom>
          <a:gradFill rotWithShape="0">
            <a:gsLst>
              <a:gs pos="0">
                <a:srgbClr val="000099"/>
              </a:gs>
              <a:gs pos="100000">
                <a:srgbClr val="00006E"/>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t-BR">
              <a:effectLst>
                <a:outerShdw blurRad="38100" dist="38100" dir="2700000" algn="tl">
                  <a:srgbClr val="000000">
                    <a:alpha val="43137"/>
                  </a:srgbClr>
                </a:outerShdw>
              </a:effectLst>
            </a:endParaRPr>
          </a:p>
        </p:txBody>
      </p:sp>
      <p:sp>
        <p:nvSpPr>
          <p:cNvPr id="177154" name="Rectangle 2"/>
          <p:cNvSpPr>
            <a:spLocks noGrp="1" noChangeArrowheads="1"/>
          </p:cNvSpPr>
          <p:nvPr>
            <p:ph type="ctrTitle"/>
          </p:nvPr>
        </p:nvSpPr>
        <p:spPr bwMode="auto">
          <a:xfrm>
            <a:off x="685800" y="762000"/>
            <a:ext cx="7772400" cy="2667000"/>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a:solidFill>
                  <a:schemeClr val="bg1"/>
                </a:solidFill>
                <a:effectLst>
                  <a:outerShdw blurRad="38100" dist="38100" dir="2700000" algn="tl">
                    <a:srgbClr val="000000"/>
                  </a:outerShdw>
                </a:effectLst>
              </a:defRPr>
            </a:lvl1pPr>
          </a:lstStyle>
          <a:p>
            <a:pPr lvl="0"/>
            <a:endParaRPr lang="pt-BR" noProof="0" smtClean="0"/>
          </a:p>
        </p:txBody>
      </p:sp>
      <p:sp>
        <p:nvSpPr>
          <p:cNvPr id="177155" name="Rectangle 3"/>
          <p:cNvSpPr>
            <a:spLocks noGrp="1" noChangeArrowheads="1"/>
          </p:cNvSpPr>
          <p:nvPr>
            <p:ph type="subTitle"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a:buFontTx/>
              <a:buNone/>
              <a:defRPr sz="2000"/>
            </a:lvl1pPr>
          </a:lstStyle>
          <a:p>
            <a:pPr lvl="0"/>
            <a:r>
              <a:rPr lang="pt-BR" noProof="0" smtClean="0"/>
              <a:t>Clique para editar o estilo do subtítulo mestre</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189D09E9-1AC6-4395-821A-D97691B7F998}" type="slidenum">
              <a:rPr lang="en-US" altLang="pt-BR"/>
              <a:pPr>
                <a:defRPr/>
              </a:pPr>
              <a:t>‹nº›</a:t>
            </a:fld>
            <a:endParaRPr lang="en-US" altLang="pt-BR"/>
          </a:p>
        </p:txBody>
      </p:sp>
    </p:spTree>
    <p:extLst>
      <p:ext uri="{BB962C8B-B14F-4D97-AF65-F5344CB8AC3E}">
        <p14:creationId xmlns:p14="http://schemas.microsoft.com/office/powerpoint/2010/main" val="1302446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5" name="Espaço Reservado para Rodapé 4"/>
          <p:cNvSpPr>
            <a:spLocks noGrp="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6" name="Espaço Reservado para Número de Slide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1CBE0A12-2BA7-4114-8EB1-9A4541E52412}" type="slidenum">
              <a:rPr lang="en-US" altLang="pt-BR"/>
              <a:pPr>
                <a:defRPr/>
              </a:pPr>
              <a:t>‹nº›</a:t>
            </a:fld>
            <a:endParaRPr lang="en-US" altLang="pt-BR"/>
          </a:p>
        </p:txBody>
      </p:sp>
    </p:spTree>
    <p:extLst>
      <p:ext uri="{BB962C8B-B14F-4D97-AF65-F5344CB8AC3E}">
        <p14:creationId xmlns:p14="http://schemas.microsoft.com/office/powerpoint/2010/main" val="117380109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Espaço Reservado para Data 3"/>
          <p:cNvSpPr>
            <a:spLocks noGrp="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5" name="Espaço Reservado para Rodapé 4"/>
          <p:cNvSpPr>
            <a:spLocks noGrp="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6" name="Espaço Reservado para Número de Slide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B9ECD6CE-AB85-44EB-B41E-B6E83E8D4663}" type="slidenum">
              <a:rPr lang="en-US" altLang="pt-BR"/>
              <a:pPr>
                <a:defRPr/>
              </a:pPr>
              <a:t>‹nº›</a:t>
            </a:fld>
            <a:endParaRPr lang="en-US" altLang="pt-BR"/>
          </a:p>
        </p:txBody>
      </p:sp>
    </p:spTree>
    <p:extLst>
      <p:ext uri="{BB962C8B-B14F-4D97-AF65-F5344CB8AC3E}">
        <p14:creationId xmlns:p14="http://schemas.microsoft.com/office/powerpoint/2010/main" val="219759044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6" name="Espaço Reservado para Rodapé 5"/>
          <p:cNvSpPr>
            <a:spLocks noGrp="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7" name="Espaço Reservado para Número de Slide 6"/>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DA5811B3-52A8-431A-B7D0-A6548EDB4F0A}" type="slidenum">
              <a:rPr lang="en-US" altLang="pt-BR"/>
              <a:pPr>
                <a:defRPr/>
              </a:pPr>
              <a:t>‹nº›</a:t>
            </a:fld>
            <a:endParaRPr lang="en-US" altLang="pt-BR"/>
          </a:p>
        </p:txBody>
      </p:sp>
    </p:spTree>
    <p:extLst>
      <p:ext uri="{BB962C8B-B14F-4D97-AF65-F5344CB8AC3E}">
        <p14:creationId xmlns:p14="http://schemas.microsoft.com/office/powerpoint/2010/main" val="253145553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8" name="Espaço Reservado para Rodapé 7"/>
          <p:cNvSpPr>
            <a:spLocks noGrp="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9" name="Espaço Reservado para Número de Slide 8"/>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1CA13B95-DE47-460A-9109-4E4431FA90E8}" type="slidenum">
              <a:rPr lang="en-US" altLang="pt-BR"/>
              <a:pPr>
                <a:defRPr/>
              </a:pPr>
              <a:t>‹nº›</a:t>
            </a:fld>
            <a:endParaRPr lang="en-US" altLang="pt-BR"/>
          </a:p>
        </p:txBody>
      </p:sp>
    </p:spTree>
    <p:extLst>
      <p:ext uri="{BB962C8B-B14F-4D97-AF65-F5344CB8AC3E}">
        <p14:creationId xmlns:p14="http://schemas.microsoft.com/office/powerpoint/2010/main" val="242618991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4" name="Espaço Reservado para Rodapé 3"/>
          <p:cNvSpPr>
            <a:spLocks noGrp="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5" name="Espaço Reservado para Número de Slide 4"/>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2DE263A9-1DCA-4B44-B9C1-A27AB4384166}" type="slidenum">
              <a:rPr lang="en-US" altLang="pt-BR"/>
              <a:pPr>
                <a:defRPr/>
              </a:pPr>
              <a:t>‹nº›</a:t>
            </a:fld>
            <a:endParaRPr lang="en-US" altLang="pt-BR"/>
          </a:p>
        </p:txBody>
      </p:sp>
    </p:spTree>
    <p:extLst>
      <p:ext uri="{BB962C8B-B14F-4D97-AF65-F5344CB8AC3E}">
        <p14:creationId xmlns:p14="http://schemas.microsoft.com/office/powerpoint/2010/main" val="241158045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3" name="Espaço Reservado para Rodapé 2"/>
          <p:cNvSpPr>
            <a:spLocks noGrp="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4" name="Espaço Reservado para Número de Slide 3"/>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3FF87178-F5A2-4856-A6FB-1AAB7976797E}" type="slidenum">
              <a:rPr lang="en-US" altLang="pt-BR"/>
              <a:pPr>
                <a:defRPr/>
              </a:pPr>
              <a:t>‹nº›</a:t>
            </a:fld>
            <a:endParaRPr lang="en-US" altLang="pt-BR"/>
          </a:p>
        </p:txBody>
      </p:sp>
    </p:spTree>
    <p:extLst>
      <p:ext uri="{BB962C8B-B14F-4D97-AF65-F5344CB8AC3E}">
        <p14:creationId xmlns:p14="http://schemas.microsoft.com/office/powerpoint/2010/main" val="191336090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6" name="Espaço Reservado para Rodapé 5"/>
          <p:cNvSpPr>
            <a:spLocks noGrp="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7" name="Espaço Reservado para Número de Slide 6"/>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F7D343A1-09B7-4846-9303-D7D01BEA9B01}" type="slidenum">
              <a:rPr lang="en-US" altLang="pt-BR"/>
              <a:pPr>
                <a:defRPr/>
              </a:pPr>
              <a:t>‹nº›</a:t>
            </a:fld>
            <a:endParaRPr lang="en-US" altLang="pt-BR"/>
          </a:p>
        </p:txBody>
      </p:sp>
    </p:spTree>
    <p:extLst>
      <p:ext uri="{BB962C8B-B14F-4D97-AF65-F5344CB8AC3E}">
        <p14:creationId xmlns:p14="http://schemas.microsoft.com/office/powerpoint/2010/main" val="15424444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5" name="Espaço Reservado para Rodapé 4"/>
          <p:cNvSpPr>
            <a:spLocks noGrp="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6" name="Espaço Reservado para Número de Slide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61915CFD-9A25-4380-8C74-3B42E2F877E3}" type="slidenum">
              <a:rPr lang="en-US" altLang="pt-BR"/>
              <a:pPr>
                <a:defRPr/>
              </a:pPr>
              <a:t>‹nº›</a:t>
            </a:fld>
            <a:endParaRPr lang="en-US" altLang="pt-BR"/>
          </a:p>
        </p:txBody>
      </p:sp>
    </p:spTree>
    <p:extLst>
      <p:ext uri="{BB962C8B-B14F-4D97-AF65-F5344CB8AC3E}">
        <p14:creationId xmlns:p14="http://schemas.microsoft.com/office/powerpoint/2010/main" val="28405985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6" name="Espaço Reservado para Rodapé 5"/>
          <p:cNvSpPr>
            <a:spLocks noGrp="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7" name="Espaço Reservado para Número de Slide 6"/>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FD75465E-7BA4-4110-8E31-3BE3BE7E78B3}" type="slidenum">
              <a:rPr lang="en-US" altLang="pt-BR"/>
              <a:pPr>
                <a:defRPr/>
              </a:pPr>
              <a:t>‹nº›</a:t>
            </a:fld>
            <a:endParaRPr lang="en-US" altLang="pt-BR"/>
          </a:p>
        </p:txBody>
      </p:sp>
    </p:spTree>
    <p:extLst>
      <p:ext uri="{BB962C8B-B14F-4D97-AF65-F5344CB8AC3E}">
        <p14:creationId xmlns:p14="http://schemas.microsoft.com/office/powerpoint/2010/main" val="111767032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5" name="Espaço Reservado para Rodapé 4"/>
          <p:cNvSpPr>
            <a:spLocks noGrp="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6" name="Espaço Reservado para Número de Slide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FAC5AF88-E427-4711-A7B1-5A72D22F1F1A}" type="slidenum">
              <a:rPr lang="en-US" altLang="pt-BR"/>
              <a:pPr>
                <a:defRPr/>
              </a:pPr>
              <a:t>‹nº›</a:t>
            </a:fld>
            <a:endParaRPr lang="en-US" altLang="pt-BR"/>
          </a:p>
        </p:txBody>
      </p:sp>
    </p:spTree>
    <p:extLst>
      <p:ext uri="{BB962C8B-B14F-4D97-AF65-F5344CB8AC3E}">
        <p14:creationId xmlns:p14="http://schemas.microsoft.com/office/powerpoint/2010/main" val="215496425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5" name="Espaço Reservado para Rodapé 4"/>
          <p:cNvSpPr>
            <a:spLocks noGrp="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6" name="Espaço Reservado para Número de Slide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BEB9C958-8A56-4F9D-8547-9A76C86137EE}" type="slidenum">
              <a:rPr lang="en-US" altLang="pt-BR"/>
              <a:pPr>
                <a:defRPr/>
              </a:pPr>
              <a:t>‹nº›</a:t>
            </a:fld>
            <a:endParaRPr lang="en-US" altLang="pt-BR"/>
          </a:p>
        </p:txBody>
      </p:sp>
    </p:spTree>
    <p:extLst>
      <p:ext uri="{BB962C8B-B14F-4D97-AF65-F5344CB8AC3E}">
        <p14:creationId xmlns:p14="http://schemas.microsoft.com/office/powerpoint/2010/main" val="6994163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Espaço Reservado para Data 3"/>
          <p:cNvSpPr>
            <a:spLocks noGrp="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5" name="Espaço Reservado para Rodapé 4"/>
          <p:cNvSpPr>
            <a:spLocks noGrp="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6" name="Espaço Reservado para Número de Slide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0C6FC7B1-968D-47B1-87EC-CC44BB47648B}" type="slidenum">
              <a:rPr lang="en-US" altLang="pt-BR"/>
              <a:pPr>
                <a:defRPr/>
              </a:pPr>
              <a:t>‹nº›</a:t>
            </a:fld>
            <a:endParaRPr lang="en-US" altLang="pt-BR"/>
          </a:p>
        </p:txBody>
      </p:sp>
    </p:spTree>
    <p:extLst>
      <p:ext uri="{BB962C8B-B14F-4D97-AF65-F5344CB8AC3E}">
        <p14:creationId xmlns:p14="http://schemas.microsoft.com/office/powerpoint/2010/main" val="30384844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6" name="Espaço Reservado para Rodapé 5"/>
          <p:cNvSpPr>
            <a:spLocks noGrp="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7" name="Espaço Reservado para Número de Slide 6"/>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9D732388-C505-4707-972A-A3A5B9905F25}" type="slidenum">
              <a:rPr lang="en-US" altLang="pt-BR"/>
              <a:pPr>
                <a:defRPr/>
              </a:pPr>
              <a:t>‹nº›</a:t>
            </a:fld>
            <a:endParaRPr lang="en-US" altLang="pt-BR"/>
          </a:p>
        </p:txBody>
      </p:sp>
    </p:spTree>
    <p:extLst>
      <p:ext uri="{BB962C8B-B14F-4D97-AF65-F5344CB8AC3E}">
        <p14:creationId xmlns:p14="http://schemas.microsoft.com/office/powerpoint/2010/main" val="166382021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8" name="Espaço Reservado para Rodapé 7"/>
          <p:cNvSpPr>
            <a:spLocks noGrp="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9" name="Espaço Reservado para Número de Slide 8"/>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079917DF-BDD2-42D9-9F56-E40D651DD162}" type="slidenum">
              <a:rPr lang="en-US" altLang="pt-BR"/>
              <a:pPr>
                <a:defRPr/>
              </a:pPr>
              <a:t>‹nº›</a:t>
            </a:fld>
            <a:endParaRPr lang="en-US" altLang="pt-BR"/>
          </a:p>
        </p:txBody>
      </p:sp>
    </p:spTree>
    <p:extLst>
      <p:ext uri="{BB962C8B-B14F-4D97-AF65-F5344CB8AC3E}">
        <p14:creationId xmlns:p14="http://schemas.microsoft.com/office/powerpoint/2010/main" val="19681376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4" name="Espaço Reservado para Rodapé 3"/>
          <p:cNvSpPr>
            <a:spLocks noGrp="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5" name="Espaço Reservado para Número de Slide 4"/>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974B9ED9-55E3-46B2-B1DC-87F190881F7C}" type="slidenum">
              <a:rPr lang="en-US" altLang="pt-BR"/>
              <a:pPr>
                <a:defRPr/>
              </a:pPr>
              <a:t>‹nº›</a:t>
            </a:fld>
            <a:endParaRPr lang="en-US" altLang="pt-BR"/>
          </a:p>
        </p:txBody>
      </p:sp>
    </p:spTree>
    <p:extLst>
      <p:ext uri="{BB962C8B-B14F-4D97-AF65-F5344CB8AC3E}">
        <p14:creationId xmlns:p14="http://schemas.microsoft.com/office/powerpoint/2010/main" val="24034677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3" name="Espaço Reservado para Rodapé 2"/>
          <p:cNvSpPr>
            <a:spLocks noGrp="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4" name="Espaço Reservado para Número de Slide 3"/>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64068BDA-E95D-40E4-BE68-B1403EAEBA41}" type="slidenum">
              <a:rPr lang="en-US" altLang="pt-BR"/>
              <a:pPr>
                <a:defRPr/>
              </a:pPr>
              <a:t>‹nº›</a:t>
            </a:fld>
            <a:endParaRPr lang="en-US" altLang="pt-BR"/>
          </a:p>
        </p:txBody>
      </p:sp>
    </p:spTree>
    <p:extLst>
      <p:ext uri="{BB962C8B-B14F-4D97-AF65-F5344CB8AC3E}">
        <p14:creationId xmlns:p14="http://schemas.microsoft.com/office/powerpoint/2010/main" val="31189511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6" name="Espaço Reservado para Rodapé 5"/>
          <p:cNvSpPr>
            <a:spLocks noGrp="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7" name="Espaço Reservado para Número de Slide 6"/>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BE8E85AF-FA26-4449-A03C-2641C4C726D4}" type="slidenum">
              <a:rPr lang="en-US" altLang="pt-BR"/>
              <a:pPr>
                <a:defRPr/>
              </a:pPr>
              <a:t>‹nº›</a:t>
            </a:fld>
            <a:endParaRPr lang="en-US" altLang="pt-BR"/>
          </a:p>
        </p:txBody>
      </p:sp>
    </p:spTree>
    <p:extLst>
      <p:ext uri="{BB962C8B-B14F-4D97-AF65-F5344CB8AC3E}">
        <p14:creationId xmlns:p14="http://schemas.microsoft.com/office/powerpoint/2010/main" val="419966711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685800" y="6248400"/>
            <a:ext cx="19050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6" name="Espaço Reservado para Rodapé 5"/>
          <p:cNvSpPr>
            <a:spLocks noGrp="1"/>
          </p:cNvSpPr>
          <p:nvPr>
            <p:ph type="ftr" sz="quarter" idx="11"/>
          </p:nvPr>
        </p:nvSpPr>
        <p:spPr>
          <a:xfrm>
            <a:off x="3124200" y="6248400"/>
            <a:ext cx="2895600" cy="457200"/>
          </a:xfrm>
          <a:prstGeom prst="rect">
            <a:avLst/>
          </a:prstGeo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7" name="Espaço Reservado para Número de Slide 6"/>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ffectLst>
                  <a:outerShdw blurRad="38100" dist="38100" dir="2700000" algn="tl">
                    <a:srgbClr val="FFFFFF"/>
                  </a:outerShdw>
                </a:effectLst>
              </a:defRPr>
            </a:lvl1pPr>
          </a:lstStyle>
          <a:p>
            <a:pPr>
              <a:defRPr/>
            </a:pPr>
            <a:fld id="{5563ACF2-ED50-44BC-9529-18B464230101}" type="slidenum">
              <a:rPr lang="en-US" altLang="pt-BR"/>
              <a:pPr>
                <a:defRPr/>
              </a:pPr>
              <a:t>‹nº›</a:t>
            </a:fld>
            <a:endParaRPr lang="en-US" altLang="pt-BR"/>
          </a:p>
        </p:txBody>
      </p:sp>
    </p:spTree>
    <p:extLst>
      <p:ext uri="{BB962C8B-B14F-4D97-AF65-F5344CB8AC3E}">
        <p14:creationId xmlns:p14="http://schemas.microsoft.com/office/powerpoint/2010/main" val="19048513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99"/>
            </a:gs>
            <a:gs pos="50000">
              <a:schemeClr val="accent2"/>
            </a:gs>
            <a:gs pos="100000">
              <a:srgbClr val="000099"/>
            </a:gs>
          </a:gsLst>
          <a:lin ang="0" scaled="1"/>
        </a:gradFill>
        <a:effectLst/>
      </p:bgPr>
    </p:bg>
    <p:spTree>
      <p:nvGrpSpPr>
        <p:cNvPr id="1" name=""/>
        <p:cNvGrpSpPr/>
        <p:nvPr/>
      </p:nvGrpSpPr>
      <p:grpSpPr>
        <a:xfrm>
          <a:off x="0" y="0"/>
          <a:ext cx="0" cy="0"/>
          <a:chOff x="0" y="0"/>
          <a:chExt cx="0" cy="0"/>
        </a:xfrm>
      </p:grpSpPr>
      <p:sp>
        <p:nvSpPr>
          <p:cNvPr id="1035" name="Rectangle 11"/>
          <p:cNvSpPr>
            <a:spLocks noChangeArrowheads="1"/>
          </p:cNvSpPr>
          <p:nvPr/>
        </p:nvSpPr>
        <p:spPr bwMode="auto">
          <a:xfrm flipV="1">
            <a:off x="0" y="762000"/>
            <a:ext cx="9144000" cy="76200"/>
          </a:xfrm>
          <a:prstGeom prst="rect">
            <a:avLst/>
          </a:prstGeom>
          <a:gradFill rotWithShape="0">
            <a:gsLst>
              <a:gs pos="0">
                <a:schemeClr val="accent2"/>
              </a:gs>
              <a:gs pos="50000">
                <a:srgbClr val="000099"/>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t-BR">
              <a:effectLst>
                <a:outerShdw blurRad="38100" dist="38100" dir="2700000" algn="tl">
                  <a:srgbClr val="000000">
                    <a:alpha val="43137"/>
                  </a:srgbClr>
                </a:outerShdw>
              </a:effectLst>
            </a:endParaRPr>
          </a:p>
        </p:txBody>
      </p:sp>
      <p:sp>
        <p:nvSpPr>
          <p:cNvPr id="1033" name="Arc 9"/>
          <p:cNvSpPr>
            <a:spLocks/>
          </p:cNvSpPr>
          <p:nvPr/>
        </p:nvSpPr>
        <p:spPr bwMode="auto">
          <a:xfrm flipV="1">
            <a:off x="0" y="-1588"/>
            <a:ext cx="685800" cy="6861176"/>
          </a:xfrm>
          <a:custGeom>
            <a:avLst/>
            <a:gdLst>
              <a:gd name="G0" fmla="+- 0 0 0"/>
              <a:gd name="G1" fmla="+- 21600 0 0"/>
              <a:gd name="G2" fmla="+- 21600 0 0"/>
              <a:gd name="T0" fmla="*/ 0 w 21600"/>
              <a:gd name="T1" fmla="*/ 0 h 21609"/>
              <a:gd name="T2" fmla="*/ 21600 w 21600"/>
              <a:gd name="T3" fmla="*/ 21609 h 21609"/>
              <a:gd name="T4" fmla="*/ 0 w 21600"/>
              <a:gd name="T5" fmla="*/ 21600 h 21609"/>
            </a:gdLst>
            <a:ahLst/>
            <a:cxnLst>
              <a:cxn ang="0">
                <a:pos x="T0" y="T1"/>
              </a:cxn>
              <a:cxn ang="0">
                <a:pos x="T2" y="T3"/>
              </a:cxn>
              <a:cxn ang="0">
                <a:pos x="T4" y="T5"/>
              </a:cxn>
            </a:cxnLst>
            <a:rect l="0" t="0" r="r" b="b"/>
            <a:pathLst>
              <a:path w="21600" h="21609" fill="none" extrusionOk="0">
                <a:moveTo>
                  <a:pt x="0" y="0"/>
                </a:moveTo>
                <a:cubicBezTo>
                  <a:pt x="11929" y="0"/>
                  <a:pt x="21600" y="9670"/>
                  <a:pt x="21600" y="21600"/>
                </a:cubicBezTo>
                <a:cubicBezTo>
                  <a:pt x="21600" y="21602"/>
                  <a:pt x="21599" y="21605"/>
                  <a:pt x="21599" y="21608"/>
                </a:cubicBezTo>
              </a:path>
              <a:path w="21600" h="21609" stroke="0" extrusionOk="0">
                <a:moveTo>
                  <a:pt x="0" y="0"/>
                </a:moveTo>
                <a:cubicBezTo>
                  <a:pt x="11929" y="0"/>
                  <a:pt x="21600" y="9670"/>
                  <a:pt x="21600" y="21600"/>
                </a:cubicBezTo>
                <a:cubicBezTo>
                  <a:pt x="21600" y="21602"/>
                  <a:pt x="21599" y="21605"/>
                  <a:pt x="21599" y="21608"/>
                </a:cubicBezTo>
                <a:lnTo>
                  <a:pt x="0" y="21600"/>
                </a:lnTo>
                <a:close/>
              </a:path>
            </a:pathLst>
          </a:custGeom>
          <a:gradFill rotWithShape="0">
            <a:gsLst>
              <a:gs pos="0">
                <a:srgbClr val="000099"/>
              </a:gs>
              <a:gs pos="50000">
                <a:schemeClr val="accent2"/>
              </a:gs>
              <a:gs pos="100000">
                <a:srgbClr val="000099"/>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t-BR">
              <a:effectLst>
                <a:outerShdw blurRad="38100" dist="38100" dir="2700000" algn="tl">
                  <a:srgbClr val="000000">
                    <a:alpha val="43137"/>
                  </a:srgbClr>
                </a:outerShdw>
              </a:effectLst>
            </a:endParaRPr>
          </a:p>
        </p:txBody>
      </p:sp>
      <p:sp>
        <p:nvSpPr>
          <p:cNvPr id="1038" name="Rectangle 14"/>
          <p:cNvSpPr>
            <a:spLocks noChangeArrowheads="1"/>
          </p:cNvSpPr>
          <p:nvPr/>
        </p:nvSpPr>
        <p:spPr bwMode="auto">
          <a:xfrm rot="5400000" flipH="1" flipV="1">
            <a:off x="5638800" y="3352800"/>
            <a:ext cx="6858000" cy="152400"/>
          </a:xfrm>
          <a:prstGeom prst="rect">
            <a:avLst/>
          </a:prstGeom>
          <a:gradFill rotWithShape="0">
            <a:gsLst>
              <a:gs pos="0">
                <a:srgbClr val="000099"/>
              </a:gs>
              <a:gs pos="50000">
                <a:schemeClr val="accent2"/>
              </a:gs>
              <a:gs pos="100000">
                <a:srgbClr val="0000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t-BR">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35"/>
                                        </p:tgtEl>
                                        <p:attrNameLst>
                                          <p:attrName>style.visibility</p:attrName>
                                        </p:attrNameLst>
                                      </p:cBhvr>
                                      <p:to>
                                        <p:strVal val="visible"/>
                                      </p:to>
                                    </p:set>
                                    <p:anim calcmode="lin" valueType="num">
                                      <p:cBhvr additive="base">
                                        <p:cTn id="7" dur="500" fill="hold"/>
                                        <p:tgtEl>
                                          <p:spTgt spid="1035"/>
                                        </p:tgtEl>
                                        <p:attrNameLst>
                                          <p:attrName>ppt_x</p:attrName>
                                        </p:attrNameLst>
                                      </p:cBhvr>
                                      <p:tavLst>
                                        <p:tav tm="0">
                                          <p:val>
                                            <p:strVal val="0-#ppt_w/2"/>
                                          </p:val>
                                        </p:tav>
                                        <p:tav tm="100000">
                                          <p:val>
                                            <p:strVal val="#ppt_x"/>
                                          </p:val>
                                        </p:tav>
                                      </p:tavLst>
                                    </p:anim>
                                    <p:anim calcmode="lin" valueType="num">
                                      <p:cBhvr additive="base">
                                        <p:cTn id="8" dur="500" fill="hold"/>
                                        <p:tgtEl>
                                          <p:spTgt spid="103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038"/>
                                        </p:tgtEl>
                                        <p:attrNameLst>
                                          <p:attrName>style.visibility</p:attrName>
                                        </p:attrNameLst>
                                      </p:cBhvr>
                                      <p:to>
                                        <p:strVal val="visible"/>
                                      </p:to>
                                    </p:set>
                                    <p:anim calcmode="lin" valueType="num">
                                      <p:cBhvr additive="base">
                                        <p:cTn id="12" dur="500" fill="hold"/>
                                        <p:tgtEl>
                                          <p:spTgt spid="1038"/>
                                        </p:tgtEl>
                                        <p:attrNameLst>
                                          <p:attrName>ppt_x</p:attrName>
                                        </p:attrNameLst>
                                      </p:cBhvr>
                                      <p:tavLst>
                                        <p:tav tm="0">
                                          <p:val>
                                            <p:strVal val="#ppt_x"/>
                                          </p:val>
                                        </p:tav>
                                        <p:tav tm="100000">
                                          <p:val>
                                            <p:strVal val="#ppt_x"/>
                                          </p:val>
                                        </p:tav>
                                      </p:tavLst>
                                    </p:anim>
                                    <p:anim calcmode="lin" valueType="num">
                                      <p:cBhvr additive="base">
                                        <p:cTn id="13" dur="500" fill="hold"/>
                                        <p:tgtEl>
                                          <p:spTgt spid="10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8" grpId="0" animBg="1"/>
    </p:bldLst>
  </p:timing>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a:solidFill>
            <a:schemeClr val="bg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a:solidFill>
            <a:schemeClr val="bg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a:solidFill>
            <a:schemeClr val="bg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a:solidFill>
            <a:schemeClr val="bg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a:solidFill>
            <a:schemeClr val="bg1"/>
          </a:solidFill>
          <a:effectLst>
            <a:outerShdw blurRad="38100" dist="38100" dir="2700000" algn="tl">
              <a:srgbClr val="000000"/>
            </a:outerShdw>
          </a:effectLst>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99"/>
            </a:gs>
            <a:gs pos="50000">
              <a:schemeClr val="accent2"/>
            </a:gs>
            <a:gs pos="100000">
              <a:srgbClr val="000099"/>
            </a:gs>
          </a:gsLst>
          <a:lin ang="0" scaled="1"/>
        </a:gradFill>
        <a:effectLst/>
      </p:bgPr>
    </p:bg>
    <p:spTree>
      <p:nvGrpSpPr>
        <p:cNvPr id="1" name=""/>
        <p:cNvGrpSpPr/>
        <p:nvPr/>
      </p:nvGrpSpPr>
      <p:grpSpPr>
        <a:xfrm>
          <a:off x="0" y="0"/>
          <a:ext cx="0" cy="0"/>
          <a:chOff x="0" y="0"/>
          <a:chExt cx="0" cy="0"/>
        </a:xfrm>
      </p:grpSpPr>
      <p:sp>
        <p:nvSpPr>
          <p:cNvPr id="1035" name="Rectangle 11"/>
          <p:cNvSpPr>
            <a:spLocks noChangeArrowheads="1"/>
          </p:cNvSpPr>
          <p:nvPr/>
        </p:nvSpPr>
        <p:spPr bwMode="auto">
          <a:xfrm flipV="1">
            <a:off x="0" y="762000"/>
            <a:ext cx="9144000" cy="76200"/>
          </a:xfrm>
          <a:prstGeom prst="rect">
            <a:avLst/>
          </a:prstGeom>
          <a:gradFill rotWithShape="0">
            <a:gsLst>
              <a:gs pos="0">
                <a:schemeClr val="accent2"/>
              </a:gs>
              <a:gs pos="50000">
                <a:srgbClr val="000099"/>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t-BR">
              <a:effectLst>
                <a:outerShdw blurRad="38100" dist="38100" dir="2700000" algn="tl">
                  <a:srgbClr val="000000">
                    <a:alpha val="43137"/>
                  </a:srgbClr>
                </a:outerShdw>
              </a:effectLst>
            </a:endParaRPr>
          </a:p>
        </p:txBody>
      </p:sp>
      <p:sp>
        <p:nvSpPr>
          <p:cNvPr id="1033" name="Arc 9"/>
          <p:cNvSpPr>
            <a:spLocks/>
          </p:cNvSpPr>
          <p:nvPr/>
        </p:nvSpPr>
        <p:spPr bwMode="auto">
          <a:xfrm flipV="1">
            <a:off x="0" y="-1588"/>
            <a:ext cx="685800" cy="6861176"/>
          </a:xfrm>
          <a:custGeom>
            <a:avLst/>
            <a:gdLst>
              <a:gd name="G0" fmla="+- 0 0 0"/>
              <a:gd name="G1" fmla="+- 21600 0 0"/>
              <a:gd name="G2" fmla="+- 21600 0 0"/>
              <a:gd name="T0" fmla="*/ 0 w 21600"/>
              <a:gd name="T1" fmla="*/ 0 h 21609"/>
              <a:gd name="T2" fmla="*/ 21600 w 21600"/>
              <a:gd name="T3" fmla="*/ 21609 h 21609"/>
              <a:gd name="T4" fmla="*/ 0 w 21600"/>
              <a:gd name="T5" fmla="*/ 21600 h 21609"/>
            </a:gdLst>
            <a:ahLst/>
            <a:cxnLst>
              <a:cxn ang="0">
                <a:pos x="T0" y="T1"/>
              </a:cxn>
              <a:cxn ang="0">
                <a:pos x="T2" y="T3"/>
              </a:cxn>
              <a:cxn ang="0">
                <a:pos x="T4" y="T5"/>
              </a:cxn>
            </a:cxnLst>
            <a:rect l="0" t="0" r="r" b="b"/>
            <a:pathLst>
              <a:path w="21600" h="21609" fill="none" extrusionOk="0">
                <a:moveTo>
                  <a:pt x="0" y="0"/>
                </a:moveTo>
                <a:cubicBezTo>
                  <a:pt x="11929" y="0"/>
                  <a:pt x="21600" y="9670"/>
                  <a:pt x="21600" y="21600"/>
                </a:cubicBezTo>
                <a:cubicBezTo>
                  <a:pt x="21600" y="21602"/>
                  <a:pt x="21599" y="21605"/>
                  <a:pt x="21599" y="21608"/>
                </a:cubicBezTo>
              </a:path>
              <a:path w="21600" h="21609" stroke="0" extrusionOk="0">
                <a:moveTo>
                  <a:pt x="0" y="0"/>
                </a:moveTo>
                <a:cubicBezTo>
                  <a:pt x="11929" y="0"/>
                  <a:pt x="21600" y="9670"/>
                  <a:pt x="21600" y="21600"/>
                </a:cubicBezTo>
                <a:cubicBezTo>
                  <a:pt x="21600" y="21602"/>
                  <a:pt x="21599" y="21605"/>
                  <a:pt x="21599" y="21608"/>
                </a:cubicBezTo>
                <a:lnTo>
                  <a:pt x="0" y="21600"/>
                </a:lnTo>
                <a:close/>
              </a:path>
            </a:pathLst>
          </a:custGeom>
          <a:gradFill rotWithShape="0">
            <a:gsLst>
              <a:gs pos="0">
                <a:srgbClr val="000099"/>
              </a:gs>
              <a:gs pos="50000">
                <a:schemeClr val="accent2"/>
              </a:gs>
              <a:gs pos="100000">
                <a:srgbClr val="000099"/>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t-BR">
              <a:effectLst>
                <a:outerShdw blurRad="38100" dist="38100" dir="2700000" algn="tl">
                  <a:srgbClr val="000000">
                    <a:alpha val="43137"/>
                  </a:srgbClr>
                </a:outerShdw>
              </a:effectLst>
            </a:endParaRPr>
          </a:p>
        </p:txBody>
      </p:sp>
      <p:sp>
        <p:nvSpPr>
          <p:cNvPr id="1038" name="Rectangle 14"/>
          <p:cNvSpPr>
            <a:spLocks noChangeArrowheads="1"/>
          </p:cNvSpPr>
          <p:nvPr/>
        </p:nvSpPr>
        <p:spPr bwMode="auto">
          <a:xfrm rot="5400000" flipH="1" flipV="1">
            <a:off x="5638800" y="3352800"/>
            <a:ext cx="6858000" cy="152400"/>
          </a:xfrm>
          <a:prstGeom prst="rect">
            <a:avLst/>
          </a:prstGeom>
          <a:gradFill rotWithShape="0">
            <a:gsLst>
              <a:gs pos="0">
                <a:srgbClr val="000099"/>
              </a:gs>
              <a:gs pos="50000">
                <a:schemeClr val="accent2"/>
              </a:gs>
              <a:gs pos="100000">
                <a:srgbClr val="0000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t-BR">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35"/>
                                        </p:tgtEl>
                                        <p:attrNameLst>
                                          <p:attrName>style.visibility</p:attrName>
                                        </p:attrNameLst>
                                      </p:cBhvr>
                                      <p:to>
                                        <p:strVal val="visible"/>
                                      </p:to>
                                    </p:set>
                                    <p:anim calcmode="lin" valueType="num">
                                      <p:cBhvr additive="base">
                                        <p:cTn id="7" dur="500" fill="hold"/>
                                        <p:tgtEl>
                                          <p:spTgt spid="1035"/>
                                        </p:tgtEl>
                                        <p:attrNameLst>
                                          <p:attrName>ppt_x</p:attrName>
                                        </p:attrNameLst>
                                      </p:cBhvr>
                                      <p:tavLst>
                                        <p:tav tm="0">
                                          <p:val>
                                            <p:strVal val="0-#ppt_w/2"/>
                                          </p:val>
                                        </p:tav>
                                        <p:tav tm="100000">
                                          <p:val>
                                            <p:strVal val="#ppt_x"/>
                                          </p:val>
                                        </p:tav>
                                      </p:tavLst>
                                    </p:anim>
                                    <p:anim calcmode="lin" valueType="num">
                                      <p:cBhvr additive="base">
                                        <p:cTn id="8" dur="500" fill="hold"/>
                                        <p:tgtEl>
                                          <p:spTgt spid="103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038"/>
                                        </p:tgtEl>
                                        <p:attrNameLst>
                                          <p:attrName>style.visibility</p:attrName>
                                        </p:attrNameLst>
                                      </p:cBhvr>
                                      <p:to>
                                        <p:strVal val="visible"/>
                                      </p:to>
                                    </p:set>
                                    <p:anim calcmode="lin" valueType="num">
                                      <p:cBhvr additive="base">
                                        <p:cTn id="12" dur="500" fill="hold"/>
                                        <p:tgtEl>
                                          <p:spTgt spid="1038"/>
                                        </p:tgtEl>
                                        <p:attrNameLst>
                                          <p:attrName>ppt_x</p:attrName>
                                        </p:attrNameLst>
                                      </p:cBhvr>
                                      <p:tavLst>
                                        <p:tav tm="0">
                                          <p:val>
                                            <p:strVal val="#ppt_x"/>
                                          </p:val>
                                        </p:tav>
                                        <p:tav tm="100000">
                                          <p:val>
                                            <p:strVal val="#ppt_x"/>
                                          </p:val>
                                        </p:tav>
                                      </p:tavLst>
                                    </p:anim>
                                    <p:anim calcmode="lin" valueType="num">
                                      <p:cBhvr additive="base">
                                        <p:cTn id="13" dur="500" fill="hold"/>
                                        <p:tgtEl>
                                          <p:spTgt spid="10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8" grpId="0" animBg="1"/>
    </p:bldLst>
  </p:timing>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a:solidFill>
            <a:schemeClr val="bg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a:solidFill>
            <a:schemeClr val="bg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a:solidFill>
            <a:schemeClr val="bg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a:solidFill>
            <a:schemeClr val="bg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a:solidFill>
            <a:schemeClr val="bg1"/>
          </a:solidFill>
          <a:effectLst>
            <a:outerShdw blurRad="38100" dist="38100" dir="2700000" algn="tl">
              <a:srgbClr val="000000"/>
            </a:outerShdw>
          </a:effectLst>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sbis.org.br/"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www.iso.org/iso/home/about.htm"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2.datasus.gov.br/DATASUS/index.php?area=04"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in.gov.br/autenticidad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apps.who.int/iris/bitstream/10665/66203/1/WHO_EIP_OSD_00.6.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9" name="Rectangle 3"/>
          <p:cNvSpPr>
            <a:spLocks noGrp="1" noChangeArrowheads="1"/>
          </p:cNvSpPr>
          <p:nvPr>
            <p:ph idx="1"/>
          </p:nvPr>
        </p:nvSpPr>
        <p:spPr bwMode="auto">
          <a:xfrm>
            <a:off x="107950" y="188913"/>
            <a:ext cx="8856663" cy="6288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p>
            <a:pPr algn="ctr">
              <a:buFontTx/>
              <a:buNone/>
              <a:defRPr/>
            </a:pPr>
            <a:endParaRPr lang="pt-BR" sz="3200" b="1" dirty="0" smtClean="0"/>
          </a:p>
          <a:p>
            <a:pPr algn="ctr">
              <a:buFontTx/>
              <a:buNone/>
              <a:defRPr/>
            </a:pPr>
            <a:r>
              <a:rPr lang="pt-BR" sz="3200" b="1" dirty="0" smtClean="0">
                <a:solidFill>
                  <a:srgbClr val="FFFF00"/>
                </a:solidFill>
              </a:rPr>
              <a:t>INTRODUÇÃO AOS</a:t>
            </a:r>
          </a:p>
          <a:p>
            <a:pPr algn="ctr">
              <a:buFontTx/>
              <a:buNone/>
              <a:defRPr/>
            </a:pPr>
            <a:r>
              <a:rPr lang="pt-BR" sz="3200" b="1" dirty="0" smtClean="0">
                <a:solidFill>
                  <a:srgbClr val="FFFF00"/>
                </a:solidFill>
              </a:rPr>
              <a:t>SISTEMAS </a:t>
            </a:r>
            <a:r>
              <a:rPr lang="pt-BR" sz="3200" b="1" dirty="0" smtClean="0">
                <a:solidFill>
                  <a:srgbClr val="FFFF00"/>
                </a:solidFill>
              </a:rPr>
              <a:t>DE INFORMAÇÃO EM SAÚDE</a:t>
            </a:r>
          </a:p>
          <a:p>
            <a:pPr algn="ctr">
              <a:buFontTx/>
              <a:buNone/>
              <a:defRPr/>
            </a:pPr>
            <a:endParaRPr lang="pt-BR" sz="1200" b="1" dirty="0" smtClean="0"/>
          </a:p>
          <a:p>
            <a:pPr algn="ctr">
              <a:buFontTx/>
              <a:buNone/>
              <a:defRPr/>
            </a:pPr>
            <a:endParaRPr lang="pt-BR" sz="2000" dirty="0" smtClean="0"/>
          </a:p>
          <a:p>
            <a:pPr algn="ctr">
              <a:buFontTx/>
              <a:buNone/>
              <a:defRPr/>
            </a:pPr>
            <a:r>
              <a:rPr lang="pt-BR" dirty="0" smtClean="0">
                <a:effectLst/>
              </a:rPr>
              <a:t>Paulo </a:t>
            </a:r>
            <a:r>
              <a:rPr lang="pt-BR" dirty="0" err="1" smtClean="0">
                <a:effectLst/>
              </a:rPr>
              <a:t>Mazzoncini</a:t>
            </a:r>
            <a:r>
              <a:rPr lang="pt-BR" dirty="0" smtClean="0">
                <a:effectLst/>
              </a:rPr>
              <a:t> de Azevedo Marques - PhD</a:t>
            </a:r>
          </a:p>
          <a:p>
            <a:pPr algn="ctr">
              <a:buFontTx/>
              <a:buNone/>
              <a:defRPr/>
            </a:pPr>
            <a:endParaRPr lang="pt-BR" sz="2000" dirty="0" smtClean="0"/>
          </a:p>
          <a:p>
            <a:pPr algn="ctr">
              <a:buFontTx/>
              <a:buNone/>
              <a:defRPr/>
            </a:pPr>
            <a:endParaRPr lang="pt-BR" sz="2000" dirty="0" smtClean="0"/>
          </a:p>
          <a:p>
            <a:pPr algn="ctr">
              <a:buFontTx/>
              <a:buNone/>
              <a:defRPr/>
            </a:pPr>
            <a:r>
              <a:rPr lang="pt-BR" sz="2000" dirty="0" smtClean="0"/>
              <a:t>Bacharel e Mestr</a:t>
            </a:r>
            <a:r>
              <a:rPr lang="pt-BR" sz="2000" dirty="0"/>
              <a:t>e</a:t>
            </a:r>
            <a:r>
              <a:rPr lang="pt-BR" sz="2000" dirty="0" smtClean="0"/>
              <a:t> em Engenharia Elétrica – USP</a:t>
            </a:r>
          </a:p>
          <a:p>
            <a:pPr algn="ctr">
              <a:buFontTx/>
              <a:buNone/>
              <a:defRPr/>
            </a:pPr>
            <a:r>
              <a:rPr lang="pt-BR" sz="2000" dirty="0" smtClean="0"/>
              <a:t>Doutor em Física Computacional – USP</a:t>
            </a:r>
          </a:p>
          <a:p>
            <a:pPr algn="ctr">
              <a:buFontTx/>
              <a:buNone/>
              <a:defRPr/>
            </a:pPr>
            <a:r>
              <a:rPr lang="pt-BR" sz="2000" dirty="0" smtClean="0"/>
              <a:t>Pós-Doutor em Processamento de Imagens Médicas  - U </a:t>
            </a:r>
            <a:r>
              <a:rPr lang="pt-BR" sz="2000" dirty="0" err="1" smtClean="0"/>
              <a:t>of</a:t>
            </a:r>
            <a:r>
              <a:rPr lang="pt-BR" sz="2000" dirty="0" smtClean="0"/>
              <a:t> Chicago</a:t>
            </a:r>
          </a:p>
          <a:p>
            <a:pPr algn="ctr">
              <a:buFontTx/>
              <a:buNone/>
              <a:defRPr/>
            </a:pPr>
            <a:endParaRPr lang="pt-BR" sz="2000" dirty="0" smtClean="0"/>
          </a:p>
          <a:p>
            <a:pPr algn="ctr">
              <a:buFontTx/>
              <a:buNone/>
              <a:defRPr/>
            </a:pPr>
            <a:r>
              <a:rPr lang="pt-BR" sz="2000" dirty="0" smtClean="0"/>
              <a:t>Professor Associado 3 – FMRP/USP - Departamento de Clínica Médica</a:t>
            </a:r>
          </a:p>
          <a:p>
            <a:pPr algn="ctr">
              <a:buFontTx/>
              <a:buNone/>
              <a:defRPr/>
            </a:pPr>
            <a:r>
              <a:rPr lang="pt-BR" sz="2000" dirty="0" smtClean="0"/>
              <a:t>Coordenador – Serviço de Física Médica HCFMRP</a:t>
            </a:r>
          </a:p>
          <a:p>
            <a:pPr algn="ctr">
              <a:buFontTx/>
              <a:buNone/>
              <a:defRPr/>
            </a:pPr>
            <a:r>
              <a:rPr lang="pt-BR" sz="2000" dirty="0" smtClean="0"/>
              <a:t>Vice-Presidente da Sociedade Brasileira de Informática em Saúde</a:t>
            </a:r>
          </a:p>
          <a:p>
            <a:pPr algn="ctr">
              <a:buFontTx/>
              <a:buNone/>
              <a:defRPr/>
            </a:pPr>
            <a:endParaRPr lang="pt-BR" sz="2000" dirty="0" smtClean="0"/>
          </a:p>
          <a:p>
            <a:pPr algn="ctr">
              <a:buFontTx/>
              <a:buNone/>
              <a:defRPr/>
            </a:pPr>
            <a:r>
              <a:rPr lang="pt-BR" sz="2000" dirty="0" smtClean="0"/>
              <a:t>pmarques@fmrp.usp.br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ext Box 2"/>
          <p:cNvSpPr txBox="1">
            <a:spLocks noChangeArrowheads="1"/>
          </p:cNvSpPr>
          <p:nvPr/>
        </p:nvSpPr>
        <p:spPr bwMode="auto">
          <a:xfrm>
            <a:off x="1066800" y="228600"/>
            <a:ext cx="7367588" cy="460375"/>
          </a:xfrm>
          <a:prstGeom prst="rect">
            <a:avLst/>
          </a:prstGeom>
          <a:noFill/>
          <a:ln>
            <a:noFill/>
          </a:ln>
          <a:effectLst/>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Bef>
                <a:spcPts val="500"/>
              </a:spcBef>
              <a:spcAft>
                <a:spcPts val="500"/>
              </a:spcAft>
              <a:defRPr/>
            </a:pPr>
            <a:r>
              <a:rPr lang="pt-BR" i="1" dirty="0" smtClean="0">
                <a:solidFill>
                  <a:schemeClr val="bg1"/>
                </a:solidFill>
                <a:effectLst>
                  <a:outerShdw blurRad="38100" dist="38100" dir="2700000" algn="tl">
                    <a:srgbClr val="000000">
                      <a:alpha val="43137"/>
                    </a:srgbClr>
                  </a:outerShdw>
                </a:effectLst>
                <a:latin typeface="Arial" charset="0"/>
                <a:sym typeface="Marlett" pitchFamily="2" charset="2"/>
              </a:rPr>
              <a:t>ASPECTOS LEGAIS E CERTIFICAÇÃO DE S-RES</a:t>
            </a:r>
          </a:p>
        </p:txBody>
      </p:sp>
      <p:sp>
        <p:nvSpPr>
          <p:cNvPr id="308228" name="Text Box 4"/>
          <p:cNvSpPr txBox="1">
            <a:spLocks noChangeArrowheads="1"/>
          </p:cNvSpPr>
          <p:nvPr/>
        </p:nvSpPr>
        <p:spPr bwMode="auto">
          <a:xfrm>
            <a:off x="1166813" y="4408488"/>
            <a:ext cx="7437437" cy="336550"/>
          </a:xfrm>
          <a:prstGeom prst="rect">
            <a:avLst/>
          </a:prstGeom>
          <a:noFill/>
          <a:ln>
            <a:noFill/>
          </a:ln>
          <a:effectLst/>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defRPr/>
            </a:pPr>
            <a:endParaRPr lang="pt-BR">
              <a:effectLst>
                <a:outerShdw blurRad="38100" dist="38100" dir="2700000" algn="tl">
                  <a:srgbClr val="000000">
                    <a:alpha val="43137"/>
                  </a:srgbClr>
                </a:outerShdw>
              </a:effectLst>
            </a:endParaRPr>
          </a:p>
        </p:txBody>
      </p:sp>
      <p:sp>
        <p:nvSpPr>
          <p:cNvPr id="308229" name="Rectangle 5"/>
          <p:cNvSpPr>
            <a:spLocks noChangeArrowheads="1"/>
          </p:cNvSpPr>
          <p:nvPr/>
        </p:nvSpPr>
        <p:spPr bwMode="auto">
          <a:xfrm>
            <a:off x="914400" y="9144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pt-BR" sz="3200" i="1" u="sng" dirty="0">
                <a:solidFill>
                  <a:schemeClr val="bg1"/>
                </a:solidFill>
                <a:effectLst>
                  <a:outerShdw blurRad="38100" dist="38100" dir="2700000" algn="tl">
                    <a:srgbClr val="C0C0C0"/>
                  </a:outerShdw>
                </a:effectLst>
              </a:rPr>
              <a:t>Resolução CFM nº 1.821/2007</a:t>
            </a:r>
            <a:endParaRPr lang="pt-BR" dirty="0">
              <a:solidFill>
                <a:schemeClr val="bg1"/>
              </a:solidFill>
              <a:effectLst>
                <a:outerShdw blurRad="38100" dist="38100" dir="2700000" algn="tl">
                  <a:srgbClr val="000000">
                    <a:alpha val="43137"/>
                  </a:srgbClr>
                </a:outerShdw>
              </a:effectLst>
            </a:endParaRPr>
          </a:p>
        </p:txBody>
      </p:sp>
      <p:sp>
        <p:nvSpPr>
          <p:cNvPr id="308230" name="Rectangle 6"/>
          <p:cNvSpPr>
            <a:spLocks noChangeArrowheads="1"/>
          </p:cNvSpPr>
          <p:nvPr/>
        </p:nvSpPr>
        <p:spPr bwMode="auto">
          <a:xfrm>
            <a:off x="914400" y="1752600"/>
            <a:ext cx="7848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defRPr/>
            </a:pPr>
            <a:r>
              <a:rPr lang="pt-BR" i="1" dirty="0">
                <a:solidFill>
                  <a:schemeClr val="bg1"/>
                </a:solidFill>
                <a:effectLst>
                  <a:outerShdw blurRad="38100" dist="38100" dir="2700000" algn="tl">
                    <a:srgbClr val="000000">
                      <a:alpha val="43137"/>
                    </a:srgbClr>
                  </a:outerShdw>
                </a:effectLst>
              </a:rPr>
              <a:t>Art. 1º Aprovar o Manual de Certificação para Sistemas de Registro Eletrônico em Saúde, versão 3.0 e/ou outra versão aprovada pelo Conselho Federal de Medicina, anexo e também disponível nos sites do Conselho Federal de Medicina e Sociedade Brasileira de Informática em Saúde (SBIS), respectivamente, www.portalmedico.org.br e www.sbis.org.br.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8" name="Text Box 4"/>
          <p:cNvSpPr txBox="1">
            <a:spLocks noChangeArrowheads="1"/>
          </p:cNvSpPr>
          <p:nvPr/>
        </p:nvSpPr>
        <p:spPr bwMode="auto">
          <a:xfrm>
            <a:off x="1166813" y="4408488"/>
            <a:ext cx="7437437" cy="336550"/>
          </a:xfrm>
          <a:prstGeom prst="rect">
            <a:avLst/>
          </a:prstGeom>
          <a:noFill/>
          <a:ln>
            <a:noFill/>
          </a:ln>
          <a:effectLst/>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defRPr/>
            </a:pPr>
            <a:endParaRPr lang="pt-BR">
              <a:effectLst>
                <a:outerShdw blurRad="38100" dist="38100" dir="2700000" algn="tl">
                  <a:srgbClr val="000000">
                    <a:alpha val="43137"/>
                  </a:srgbClr>
                </a:outerShdw>
              </a:effectLst>
            </a:endParaRPr>
          </a:p>
        </p:txBody>
      </p:sp>
      <p:sp>
        <p:nvSpPr>
          <p:cNvPr id="308229" name="Rectangle 5"/>
          <p:cNvSpPr>
            <a:spLocks noChangeArrowheads="1"/>
          </p:cNvSpPr>
          <p:nvPr/>
        </p:nvSpPr>
        <p:spPr bwMode="auto">
          <a:xfrm>
            <a:off x="914400" y="9144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pt-BR" sz="3200" i="1" u="sng" dirty="0">
                <a:solidFill>
                  <a:schemeClr val="bg1"/>
                </a:solidFill>
                <a:effectLst>
                  <a:outerShdw blurRad="38100" dist="38100" dir="2700000" algn="tl">
                    <a:srgbClr val="C0C0C0"/>
                  </a:outerShdw>
                </a:effectLst>
              </a:rPr>
              <a:t>Resolução CFM nº 1.821/2007</a:t>
            </a:r>
            <a:endParaRPr lang="pt-BR" dirty="0">
              <a:solidFill>
                <a:schemeClr val="bg1"/>
              </a:solidFill>
              <a:effectLst>
                <a:outerShdw blurRad="38100" dist="38100" dir="2700000" algn="tl">
                  <a:srgbClr val="000000">
                    <a:alpha val="43137"/>
                  </a:srgbClr>
                </a:outerShdw>
              </a:effectLst>
            </a:endParaRPr>
          </a:p>
        </p:txBody>
      </p:sp>
      <p:sp>
        <p:nvSpPr>
          <p:cNvPr id="308230" name="Rectangle 6"/>
          <p:cNvSpPr>
            <a:spLocks noChangeArrowheads="1"/>
          </p:cNvSpPr>
          <p:nvPr/>
        </p:nvSpPr>
        <p:spPr bwMode="auto">
          <a:xfrm>
            <a:off x="914400" y="1752600"/>
            <a:ext cx="7848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defRPr/>
            </a:pPr>
            <a:r>
              <a:rPr lang="pt-BR" i="1" dirty="0">
                <a:solidFill>
                  <a:schemeClr val="bg1"/>
                </a:solidFill>
                <a:effectLst>
                  <a:outerShdw blurRad="38100" dist="38100" dir="2700000" algn="tl">
                    <a:srgbClr val="000000">
                      <a:alpha val="43137"/>
                    </a:srgbClr>
                  </a:outerShdw>
                </a:effectLst>
              </a:rPr>
              <a:t>Art. 3º Autorizar o uso de sistemas informatizados para a guarda e manuseio de prontuários de pacientes e para a troca de informação identificada em saúde, eliminando a obrigatoriedade do registro em papel, desde que esses sistemas atendam integralmente aos requisitos do "Nível de garantia de segurança 2 (NGS2)", estabelecidos no Manual de Certificação para Sistemas de Registro Eletrônico em Saúde.</a:t>
            </a:r>
          </a:p>
        </p:txBody>
      </p:sp>
      <p:sp>
        <p:nvSpPr>
          <p:cNvPr id="6" name="Text Box 2"/>
          <p:cNvSpPr txBox="1">
            <a:spLocks noChangeArrowheads="1"/>
          </p:cNvSpPr>
          <p:nvPr/>
        </p:nvSpPr>
        <p:spPr bwMode="auto">
          <a:xfrm>
            <a:off x="1066800" y="228600"/>
            <a:ext cx="7367588" cy="460375"/>
          </a:xfrm>
          <a:prstGeom prst="rect">
            <a:avLst/>
          </a:prstGeom>
          <a:noFill/>
          <a:ln>
            <a:noFill/>
          </a:ln>
          <a:effectLst/>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Bef>
                <a:spcPts val="500"/>
              </a:spcBef>
              <a:spcAft>
                <a:spcPts val="500"/>
              </a:spcAft>
              <a:defRPr/>
            </a:pPr>
            <a:r>
              <a:rPr lang="pt-BR" i="1" dirty="0" smtClean="0">
                <a:solidFill>
                  <a:schemeClr val="bg1"/>
                </a:solidFill>
                <a:effectLst>
                  <a:outerShdw blurRad="38100" dist="38100" dir="2700000" algn="tl">
                    <a:srgbClr val="000000">
                      <a:alpha val="43137"/>
                    </a:srgbClr>
                  </a:outerShdw>
                </a:effectLst>
                <a:latin typeface="Arial" charset="0"/>
                <a:sym typeface="Marlett" pitchFamily="2" charset="2"/>
              </a:rPr>
              <a:t>ASPECTOS LEGAIS E CERTIFICAÇÃO DE S-RES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8" name="Text Box 4"/>
          <p:cNvSpPr txBox="1">
            <a:spLocks noChangeArrowheads="1"/>
          </p:cNvSpPr>
          <p:nvPr/>
        </p:nvSpPr>
        <p:spPr bwMode="auto">
          <a:xfrm>
            <a:off x="1166813" y="4408488"/>
            <a:ext cx="7437437" cy="336550"/>
          </a:xfrm>
          <a:prstGeom prst="rect">
            <a:avLst/>
          </a:prstGeom>
          <a:noFill/>
          <a:ln>
            <a:noFill/>
          </a:ln>
          <a:effectLst/>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defRPr/>
            </a:pPr>
            <a:endParaRPr lang="pt-BR">
              <a:effectLst>
                <a:outerShdw blurRad="38100" dist="38100" dir="2700000" algn="tl">
                  <a:srgbClr val="000000">
                    <a:alpha val="43137"/>
                  </a:srgbClr>
                </a:outerShdw>
              </a:effectLst>
            </a:endParaRPr>
          </a:p>
        </p:txBody>
      </p:sp>
      <p:pic>
        <p:nvPicPr>
          <p:cNvPr id="2" name="Imagem 1"/>
          <p:cNvPicPr>
            <a:picLocks noChangeAspect="1"/>
          </p:cNvPicPr>
          <p:nvPr/>
        </p:nvPicPr>
        <p:blipFill>
          <a:blip r:embed="rId2"/>
          <a:stretch>
            <a:fillRect/>
          </a:stretch>
        </p:blipFill>
        <p:spPr>
          <a:xfrm>
            <a:off x="2411760" y="105423"/>
            <a:ext cx="4335037" cy="6635945"/>
          </a:xfrm>
          <a:prstGeom prst="rect">
            <a:avLst/>
          </a:prstGeom>
        </p:spPr>
      </p:pic>
    </p:spTree>
    <p:extLst>
      <p:ext uri="{BB962C8B-B14F-4D97-AF65-F5344CB8AC3E}">
        <p14:creationId xmlns:p14="http://schemas.microsoft.com/office/powerpoint/2010/main" val="72220338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30" name="Rectangle 6"/>
          <p:cNvSpPr>
            <a:spLocks noChangeArrowheads="1"/>
          </p:cNvSpPr>
          <p:nvPr/>
        </p:nvSpPr>
        <p:spPr bwMode="auto">
          <a:xfrm>
            <a:off x="684213" y="1000125"/>
            <a:ext cx="8280400" cy="32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defRPr/>
            </a:pPr>
            <a:r>
              <a:rPr lang="pt-BR" sz="2000" i="1" dirty="0">
                <a:solidFill>
                  <a:schemeClr val="bg1"/>
                </a:solidFill>
                <a:effectLst>
                  <a:outerShdw blurRad="38100" dist="38100" dir="2700000" algn="tl">
                    <a:srgbClr val="000000">
                      <a:alpha val="43137"/>
                    </a:srgbClr>
                  </a:outerShdw>
                </a:effectLst>
              </a:rPr>
              <a:t>O Processo de Certificação SBIS/CFM destina-se, genericamente, a Sistemas de Registro Eletrônico de Saúde (S-RES). Podem ser considerados S-RES: sistemas de gestão hospitalar, prontuário eletrônico do paciente, sistemas para clínicas e consultórios, sistemas de resultado de exames laboratoriais, sistemas para laudos de exames de imagens e sistemas para saúde do trabalhador, dentre outros.</a:t>
            </a:r>
          </a:p>
          <a:p>
            <a:pPr algn="just">
              <a:spcBef>
                <a:spcPct val="20000"/>
              </a:spcBef>
              <a:defRPr/>
            </a:pPr>
            <a:r>
              <a:rPr lang="pt-BR" sz="2000" i="1" dirty="0" smtClean="0">
                <a:solidFill>
                  <a:schemeClr val="bg1"/>
                </a:solidFill>
                <a:effectLst>
                  <a:outerShdw blurRad="38100" dist="38100" dir="2700000" algn="tl">
                    <a:srgbClr val="000000">
                      <a:alpha val="43137"/>
                    </a:srgbClr>
                  </a:outerShdw>
                </a:effectLst>
              </a:rPr>
              <a:t>De </a:t>
            </a:r>
            <a:r>
              <a:rPr lang="pt-BR" sz="2000" i="1" dirty="0">
                <a:solidFill>
                  <a:schemeClr val="bg1"/>
                </a:solidFill>
                <a:effectLst>
                  <a:outerShdw blurRad="38100" dist="38100" dir="2700000" algn="tl">
                    <a:srgbClr val="000000">
                      <a:alpha val="43137"/>
                    </a:srgbClr>
                  </a:outerShdw>
                </a:effectLst>
              </a:rPr>
              <a:t>acordo com a definição das normas ISO, um Sistemas de Registro Eletrônico de Saúde (S-RES) é qualquer sistema que capture, armazene, apresente, transmita ou imprima informação identificada em saúde. </a:t>
            </a:r>
          </a:p>
          <a:p>
            <a:pPr algn="just">
              <a:spcBef>
                <a:spcPct val="20000"/>
              </a:spcBef>
              <a:defRPr/>
            </a:pPr>
            <a:r>
              <a:rPr lang="en-US" sz="1800" i="1" dirty="0">
                <a:solidFill>
                  <a:schemeClr val="bg1"/>
                </a:solidFill>
                <a:effectLst>
                  <a:outerShdw blurRad="38100" dist="38100" dir="2700000" algn="tl">
                    <a:srgbClr val="000000">
                      <a:alpha val="43137"/>
                    </a:srgbClr>
                  </a:outerShdw>
                </a:effectLst>
              </a:rPr>
              <a:t>(ISO - International Organization for Standardization)</a:t>
            </a:r>
            <a:endParaRPr lang="pt-BR" sz="1800" i="1" dirty="0">
              <a:solidFill>
                <a:schemeClr val="bg1"/>
              </a:solidFill>
              <a:effectLst>
                <a:outerShdw blurRad="38100" dist="38100" dir="2700000" algn="tl">
                  <a:srgbClr val="000000">
                    <a:alpha val="43137"/>
                  </a:srgbClr>
                </a:outerShdw>
              </a:effectLst>
            </a:endParaRPr>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7444" y="4863355"/>
            <a:ext cx="3529012" cy="187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ângulo 1"/>
          <p:cNvSpPr/>
          <p:nvPr/>
        </p:nvSpPr>
        <p:spPr>
          <a:xfrm>
            <a:off x="6833926" y="4520514"/>
            <a:ext cx="1840056" cy="307777"/>
          </a:xfrm>
          <a:prstGeom prst="rect">
            <a:avLst/>
          </a:prstGeom>
        </p:spPr>
        <p:txBody>
          <a:bodyPr wrap="none">
            <a:spAutoFit/>
          </a:bodyPr>
          <a:lstStyle/>
          <a:p>
            <a:pPr>
              <a:defRPr/>
            </a:pPr>
            <a:r>
              <a:rPr lang="pt-BR" sz="1400" dirty="0">
                <a:solidFill>
                  <a:srgbClr val="FFFF00"/>
                </a:solidFill>
                <a:effectLst>
                  <a:outerShdw blurRad="38100" dist="38100" dir="2700000" algn="tl">
                    <a:srgbClr val="000000">
                      <a:alpha val="43137"/>
                    </a:srgbClr>
                  </a:outerShdw>
                </a:effectLst>
                <a:hlinkClick r:id="rId3"/>
              </a:rPr>
              <a:t>http://www.sbis.org.br/</a:t>
            </a:r>
            <a:endParaRPr lang="pt-BR" sz="1400" dirty="0">
              <a:solidFill>
                <a:srgbClr val="FFFF00"/>
              </a:solidFill>
              <a:effectLst>
                <a:outerShdw blurRad="38100" dist="38100" dir="2700000" algn="tl">
                  <a:srgbClr val="000000">
                    <a:alpha val="43137"/>
                  </a:srgbClr>
                </a:outerShdw>
              </a:effectLst>
            </a:endParaRPr>
          </a:p>
        </p:txBody>
      </p:sp>
      <p:sp>
        <p:nvSpPr>
          <p:cNvPr id="6" name="Text Box 2"/>
          <p:cNvSpPr txBox="1">
            <a:spLocks noChangeArrowheads="1"/>
          </p:cNvSpPr>
          <p:nvPr/>
        </p:nvSpPr>
        <p:spPr bwMode="auto">
          <a:xfrm>
            <a:off x="1066800" y="228600"/>
            <a:ext cx="7367588" cy="460375"/>
          </a:xfrm>
          <a:prstGeom prst="rect">
            <a:avLst/>
          </a:prstGeom>
          <a:noFill/>
          <a:ln>
            <a:noFill/>
          </a:ln>
          <a:effectLst/>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Bef>
                <a:spcPts val="500"/>
              </a:spcBef>
              <a:spcAft>
                <a:spcPts val="500"/>
              </a:spcAft>
              <a:defRPr/>
            </a:pPr>
            <a:r>
              <a:rPr lang="pt-BR" i="1" dirty="0" smtClean="0">
                <a:solidFill>
                  <a:schemeClr val="bg1"/>
                </a:solidFill>
                <a:effectLst>
                  <a:outerShdw blurRad="38100" dist="38100" dir="2700000" algn="tl">
                    <a:srgbClr val="000000">
                      <a:alpha val="43137"/>
                    </a:srgbClr>
                  </a:outerShdw>
                </a:effectLst>
                <a:latin typeface="Arial" charset="0"/>
                <a:sym typeface="Marlett" pitchFamily="2" charset="2"/>
              </a:rPr>
              <a:t>ASPECTOS LEGAIS E CERTIFICAÇÃO DE S-RES</a:t>
            </a:r>
          </a:p>
        </p:txBody>
      </p:sp>
      <p:sp>
        <p:nvSpPr>
          <p:cNvPr id="7" name="Retângulo 3"/>
          <p:cNvSpPr>
            <a:spLocks noChangeArrowheads="1"/>
          </p:cNvSpPr>
          <p:nvPr/>
        </p:nvSpPr>
        <p:spPr bwMode="auto">
          <a:xfrm>
            <a:off x="467544" y="4524796"/>
            <a:ext cx="4464744"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pt-BR" sz="1800" b="1" dirty="0">
                <a:solidFill>
                  <a:schemeClr val="bg1"/>
                </a:solidFill>
              </a:rPr>
              <a:t>What is ISO?</a:t>
            </a:r>
          </a:p>
          <a:p>
            <a:pPr algn="just"/>
            <a:r>
              <a:rPr lang="en-US" altLang="pt-BR" sz="1800" dirty="0">
                <a:solidFill>
                  <a:schemeClr val="bg1"/>
                </a:solidFill>
              </a:rPr>
              <a:t>ISO (International Organization for Standardization) </a:t>
            </a:r>
            <a:r>
              <a:rPr lang="en-US" altLang="pt-BR" sz="1400" dirty="0">
                <a:solidFill>
                  <a:schemeClr val="bg1"/>
                </a:solidFill>
              </a:rPr>
              <a:t>is the world’s largest developer of voluntary International Standards. International Standards give state of the art specifications for products, services and good practice, helping to make industry more efficient and effective. Developed through global consensus, they help to break down barriers to international trade.</a:t>
            </a:r>
          </a:p>
        </p:txBody>
      </p:sp>
      <p:sp>
        <p:nvSpPr>
          <p:cNvPr id="8" name="Retângulo 7"/>
          <p:cNvSpPr/>
          <p:nvPr/>
        </p:nvSpPr>
        <p:spPr>
          <a:xfrm>
            <a:off x="1547664" y="6505401"/>
            <a:ext cx="3024188" cy="307975"/>
          </a:xfrm>
          <a:prstGeom prst="rect">
            <a:avLst/>
          </a:prstGeom>
        </p:spPr>
        <p:txBody>
          <a:bodyPr>
            <a:spAutoFit/>
          </a:bodyPr>
          <a:lstStyle/>
          <a:p>
            <a:pPr>
              <a:defRPr/>
            </a:pPr>
            <a:r>
              <a:rPr lang="pt-BR" sz="1400" dirty="0">
                <a:solidFill>
                  <a:srgbClr val="FFFF00"/>
                </a:solidFill>
                <a:effectLst>
                  <a:outerShdw blurRad="38100" dist="38100" dir="2700000" algn="tl">
                    <a:srgbClr val="000000">
                      <a:alpha val="43137"/>
                    </a:srgbClr>
                  </a:outerShdw>
                </a:effectLst>
                <a:hlinkClick r:id="rId4"/>
              </a:rPr>
              <a:t>http://www.iso.org/iso/home/about.htm</a:t>
            </a:r>
            <a:endParaRPr lang="pt-BR" sz="1400" dirty="0">
              <a:solidFill>
                <a:srgbClr val="FFFF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aixaDeTexto 1"/>
          <p:cNvSpPr txBox="1">
            <a:spLocks noChangeArrowheads="1"/>
          </p:cNvSpPr>
          <p:nvPr/>
        </p:nvSpPr>
        <p:spPr bwMode="auto">
          <a:xfrm>
            <a:off x="827088" y="260350"/>
            <a:ext cx="7489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pt-BR" sz="2800" b="1" i="1">
                <a:solidFill>
                  <a:srgbClr val="FFFF00"/>
                </a:solidFill>
              </a:rPr>
              <a:t>Sistemas de Informação de Âmbito Nacional </a:t>
            </a:r>
          </a:p>
        </p:txBody>
      </p:sp>
      <p:sp>
        <p:nvSpPr>
          <p:cNvPr id="6" name="CaixaDeTexto 5"/>
          <p:cNvSpPr txBox="1"/>
          <p:nvPr/>
        </p:nvSpPr>
        <p:spPr>
          <a:xfrm>
            <a:off x="827088" y="981075"/>
            <a:ext cx="7705725" cy="5262979"/>
          </a:xfrm>
          <a:prstGeom prst="rect">
            <a:avLst/>
          </a:prstGeom>
          <a:noFill/>
        </p:spPr>
        <p:txBody>
          <a:bodyPr>
            <a:spAutoFit/>
          </a:bodyPr>
          <a:lstStyle/>
          <a:p>
            <a:pPr>
              <a:defRPr/>
            </a:pPr>
            <a:r>
              <a:rPr lang="pt-BR" dirty="0">
                <a:solidFill>
                  <a:schemeClr val="bg1"/>
                </a:solidFill>
              </a:rPr>
              <a:t>SIA-SUS: Sistema de Informação Ambulatorial do SUS </a:t>
            </a:r>
          </a:p>
          <a:p>
            <a:pPr>
              <a:defRPr/>
            </a:pPr>
            <a:endParaRPr lang="pt-BR" dirty="0">
              <a:solidFill>
                <a:schemeClr val="bg1"/>
              </a:solidFill>
            </a:endParaRPr>
          </a:p>
          <a:p>
            <a:pPr>
              <a:defRPr/>
            </a:pPr>
            <a:r>
              <a:rPr lang="pt-BR" dirty="0">
                <a:solidFill>
                  <a:schemeClr val="bg1"/>
                </a:solidFill>
              </a:rPr>
              <a:t>AIH-SUS: Autorização de Internação Hospitalar do SUS</a:t>
            </a:r>
          </a:p>
          <a:p>
            <a:pPr>
              <a:defRPr/>
            </a:pPr>
            <a:endParaRPr lang="pt-BR" dirty="0">
              <a:solidFill>
                <a:schemeClr val="bg1"/>
              </a:solidFill>
            </a:endParaRPr>
          </a:p>
          <a:p>
            <a:pPr>
              <a:defRPr/>
            </a:pPr>
            <a:r>
              <a:rPr lang="pt-BR" dirty="0" smtClean="0">
                <a:solidFill>
                  <a:schemeClr val="bg1"/>
                </a:solidFill>
              </a:rPr>
              <a:t>SISAB: </a:t>
            </a:r>
            <a:r>
              <a:rPr lang="pt-BR" dirty="0">
                <a:solidFill>
                  <a:schemeClr val="bg1"/>
                </a:solidFill>
              </a:rPr>
              <a:t>Sistema de Informação em Saúde para a Atenção Básica (substitui o SIAB)</a:t>
            </a:r>
          </a:p>
          <a:p>
            <a:pPr>
              <a:defRPr/>
            </a:pPr>
            <a:endParaRPr lang="pt-BR" dirty="0">
              <a:solidFill>
                <a:schemeClr val="bg1"/>
              </a:solidFill>
            </a:endParaRPr>
          </a:p>
          <a:p>
            <a:pPr>
              <a:defRPr/>
            </a:pPr>
            <a:r>
              <a:rPr lang="pt-BR" u="sng" dirty="0">
                <a:solidFill>
                  <a:schemeClr val="bg1"/>
                </a:solidFill>
              </a:rPr>
              <a:t>Notificação Compulsória</a:t>
            </a:r>
            <a:r>
              <a:rPr lang="pt-BR" dirty="0">
                <a:solidFill>
                  <a:schemeClr val="bg1"/>
                </a:solidFill>
              </a:rPr>
              <a:t>:</a:t>
            </a:r>
          </a:p>
          <a:p>
            <a:pPr>
              <a:defRPr/>
            </a:pPr>
            <a:endParaRPr lang="pt-BR" dirty="0">
              <a:solidFill>
                <a:schemeClr val="bg1"/>
              </a:solidFill>
            </a:endParaRPr>
          </a:p>
          <a:p>
            <a:pPr>
              <a:defRPr/>
            </a:pPr>
            <a:r>
              <a:rPr lang="pt-BR" dirty="0">
                <a:solidFill>
                  <a:schemeClr val="bg1"/>
                </a:solidFill>
              </a:rPr>
              <a:t>SINAN: Sistema de Informações de Agravos de Notificação </a:t>
            </a:r>
          </a:p>
          <a:p>
            <a:pPr>
              <a:defRPr/>
            </a:pPr>
            <a:r>
              <a:rPr lang="pt-BR" dirty="0">
                <a:solidFill>
                  <a:schemeClr val="bg1"/>
                </a:solidFill>
              </a:rPr>
              <a:t> </a:t>
            </a:r>
          </a:p>
          <a:p>
            <a:pPr>
              <a:defRPr/>
            </a:pPr>
            <a:r>
              <a:rPr lang="pt-BR" dirty="0">
                <a:solidFill>
                  <a:schemeClr val="bg1"/>
                </a:solidFill>
              </a:rPr>
              <a:t>SIM: Sistema de Informação Sobre Mortalidade  </a:t>
            </a:r>
          </a:p>
          <a:p>
            <a:pPr>
              <a:defRPr/>
            </a:pPr>
            <a:endParaRPr lang="pt-BR" dirty="0">
              <a:solidFill>
                <a:schemeClr val="bg1"/>
              </a:solidFill>
            </a:endParaRPr>
          </a:p>
          <a:p>
            <a:pPr>
              <a:defRPr/>
            </a:pPr>
            <a:r>
              <a:rPr lang="pt-BR" dirty="0">
                <a:solidFill>
                  <a:schemeClr val="bg1"/>
                </a:solidFill>
              </a:rPr>
              <a:t>SINASC: Sistema de Informações sobre Nascidos Vivos</a:t>
            </a:r>
            <a:endParaRPr lang="pt-BR" dirty="0">
              <a:effectLst>
                <a:outerShdw blurRad="38100" dist="38100" dir="2700000" algn="tl">
                  <a:srgbClr val="000000">
                    <a:alpha val="43137"/>
                  </a:srgbClr>
                </a:outerShdw>
              </a:effectLst>
            </a:endParaRPr>
          </a:p>
        </p:txBody>
      </p:sp>
      <p:sp>
        <p:nvSpPr>
          <p:cNvPr id="7" name="Retângulo 6"/>
          <p:cNvSpPr/>
          <p:nvPr/>
        </p:nvSpPr>
        <p:spPr>
          <a:xfrm>
            <a:off x="2339975" y="6309320"/>
            <a:ext cx="6248400" cy="400050"/>
          </a:xfrm>
          <a:prstGeom prst="rect">
            <a:avLst/>
          </a:prstGeom>
        </p:spPr>
        <p:txBody>
          <a:bodyPr>
            <a:spAutoFit/>
          </a:bodyPr>
          <a:lstStyle/>
          <a:p>
            <a:pPr>
              <a:defRPr/>
            </a:pPr>
            <a:r>
              <a:rPr lang="pt-BR" sz="2000" dirty="0">
                <a:solidFill>
                  <a:schemeClr val="bg1"/>
                </a:solidFill>
                <a:effectLst>
                  <a:outerShdw blurRad="38100" dist="38100" dir="2700000" algn="tl">
                    <a:srgbClr val="000000">
                      <a:alpha val="43137"/>
                    </a:srgbClr>
                  </a:outerShdw>
                </a:effectLst>
                <a:hlinkClick r:id="rId2"/>
              </a:rPr>
              <a:t>http://www2.datasus.gov.br/DATASUS/index.php?area=04</a:t>
            </a:r>
            <a:endParaRPr lang="pt-BR" sz="2000"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
          <p:cNvSpPr txBox="1">
            <a:spLocks noChangeArrowheads="1"/>
          </p:cNvSpPr>
          <p:nvPr/>
        </p:nvSpPr>
        <p:spPr>
          <a:xfrm>
            <a:off x="1619672" y="-99392"/>
            <a:ext cx="6408712" cy="1143000"/>
          </a:xfrm>
          <a:prstGeom prst="rect">
            <a:avLst/>
          </a:prstGeom>
          <a:ln algn="ctr">
            <a:miter lim="800000"/>
            <a:headEnd/>
            <a:tailEnd/>
          </a:ln>
          <a:extLst>
            <a:ext uri="{FAA26D3D-D897-4be2-8F04-BA451C77F1D7}"/>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pPr fontAlgn="auto">
              <a:spcBef>
                <a:spcPts val="0"/>
              </a:spcBef>
              <a:spcAft>
                <a:spcPts val="0"/>
              </a:spcAft>
              <a:defRPr/>
            </a:pPr>
            <a:r>
              <a:rPr lang="en-GB" sz="2800" dirty="0" smtClean="0">
                <a:ln w="11430"/>
                <a:solidFill>
                  <a:srgbClr val="FFFF00"/>
                </a:solidFill>
                <a:effectLst>
                  <a:outerShdw blurRad="50800" dist="39000" dir="5460000" algn="tl">
                    <a:srgbClr val="000000">
                      <a:alpha val="38000"/>
                    </a:srgbClr>
                  </a:outerShdw>
                </a:effectLst>
                <a:latin typeface="+mn-lt"/>
                <a:ea typeface="+mn-ea"/>
                <a:cs typeface="+mn-cs"/>
              </a:rPr>
              <a:t>MS PORTARIA No- 2.073, </a:t>
            </a:r>
            <a:br>
              <a:rPr lang="en-GB" sz="2800" dirty="0" smtClean="0">
                <a:ln w="11430"/>
                <a:solidFill>
                  <a:srgbClr val="FFFF00"/>
                </a:solidFill>
                <a:effectLst>
                  <a:outerShdw blurRad="50800" dist="39000" dir="5460000" algn="tl">
                    <a:srgbClr val="000000">
                      <a:alpha val="38000"/>
                    </a:srgbClr>
                  </a:outerShdw>
                </a:effectLst>
                <a:latin typeface="+mn-lt"/>
                <a:ea typeface="+mn-ea"/>
                <a:cs typeface="+mn-cs"/>
              </a:rPr>
            </a:br>
            <a:r>
              <a:rPr lang="en-GB" sz="2800" dirty="0" smtClean="0">
                <a:ln w="11430"/>
                <a:solidFill>
                  <a:srgbClr val="FFFF00"/>
                </a:solidFill>
                <a:effectLst>
                  <a:outerShdw blurRad="50800" dist="39000" dir="5460000" algn="tl">
                    <a:srgbClr val="000000">
                      <a:alpha val="38000"/>
                    </a:srgbClr>
                  </a:outerShdw>
                </a:effectLst>
                <a:latin typeface="+mn-lt"/>
                <a:ea typeface="+mn-ea"/>
                <a:cs typeface="+mn-cs"/>
              </a:rPr>
              <a:t>DE 31 DE AGOSTO DE 2011  </a:t>
            </a:r>
            <a:endParaRPr lang="en-GB" sz="2800" dirty="0">
              <a:ln w="11430"/>
              <a:solidFill>
                <a:srgbClr val="FFFF00"/>
              </a:solidFill>
              <a:effectLst>
                <a:outerShdw blurRad="50800" dist="39000" dir="5460000" algn="tl">
                  <a:srgbClr val="000000">
                    <a:alpha val="38000"/>
                  </a:srgbClr>
                </a:outerShdw>
              </a:effectLst>
              <a:latin typeface="+mn-lt"/>
              <a:ea typeface="+mn-ea"/>
              <a:cs typeface="+mn-cs"/>
            </a:endParaRPr>
          </a:p>
        </p:txBody>
      </p:sp>
      <p:sp>
        <p:nvSpPr>
          <p:cNvPr id="41" name="Rectangle 3"/>
          <p:cNvSpPr txBox="1">
            <a:spLocks noChangeArrowheads="1"/>
          </p:cNvSpPr>
          <p:nvPr/>
        </p:nvSpPr>
        <p:spPr bwMode="auto">
          <a:xfrm>
            <a:off x="539750" y="1196752"/>
            <a:ext cx="7704138"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marL="471487" lvl="1" indent="0" algn="just" eaLnBrk="1" hangingPunct="1">
              <a:lnSpc>
                <a:spcPct val="180000"/>
              </a:lnSpc>
              <a:buFont typeface="Wingdings" pitchFamily="2" charset="2"/>
              <a:buNone/>
              <a:defRPr/>
            </a:pPr>
            <a:r>
              <a:rPr lang="pt-BR" dirty="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Regulamenta </a:t>
            </a:r>
            <a:r>
              <a:rPr lang="pt-BR"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uso de padrões de </a:t>
            </a:r>
            <a:r>
              <a:rPr lang="pt-BR" dirty="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interoperabilidade e </a:t>
            </a:r>
            <a:r>
              <a:rPr lang="pt-BR"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informação em saúde </a:t>
            </a:r>
            <a:r>
              <a:rPr lang="pt-BR" dirty="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 sistemas </a:t>
            </a:r>
            <a:r>
              <a:rPr lang="pt-BR"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informação em saúde no </a:t>
            </a:r>
            <a:r>
              <a:rPr lang="pt-BR" dirty="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âmbito do </a:t>
            </a:r>
            <a:r>
              <a:rPr lang="pt-BR"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Sistema Único de Saúde, nos </a:t>
            </a:r>
            <a:r>
              <a:rPr lang="pt-BR" dirty="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níveis Municipal</a:t>
            </a:r>
            <a:r>
              <a:rPr lang="pt-BR"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Distrital, Estadual e Federal, </a:t>
            </a:r>
            <a:r>
              <a:rPr lang="pt-BR" dirty="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 para </a:t>
            </a:r>
            <a:r>
              <a:rPr lang="pt-BR"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 sistemas privados e do setor </a:t>
            </a:r>
            <a:r>
              <a:rPr lang="pt-BR" dirty="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saúde </a:t>
            </a:r>
            <a:r>
              <a:rPr lang="pt-BR"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suplementar</a:t>
            </a:r>
            <a:r>
              <a:rPr lang="pt-BR" dirty="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471487" lvl="1" indent="0" eaLnBrk="1" hangingPunct="1">
              <a:lnSpc>
                <a:spcPct val="180000"/>
              </a:lnSpc>
              <a:buFont typeface="Wingdings" pitchFamily="2" charset="2"/>
              <a:buNone/>
              <a:defRPr/>
            </a:pPr>
            <a:endParaRPr lang="pt-BR" dirty="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71487" lvl="1" indent="0" eaLnBrk="1" hangingPunct="1">
              <a:lnSpc>
                <a:spcPct val="180000"/>
              </a:lnSpc>
              <a:buFont typeface="Wingdings" pitchFamily="2" charset="2"/>
              <a:buNone/>
              <a:defRPr/>
            </a:pPr>
            <a:endParaRPr lang="pt-BR" dirty="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71487" lvl="1" indent="0" eaLnBrk="1" hangingPunct="1">
              <a:lnSpc>
                <a:spcPct val="180000"/>
              </a:lnSpc>
              <a:buFont typeface="Wingdings" pitchFamily="2" charset="2"/>
              <a:buNone/>
              <a:defRPr/>
            </a:pPr>
            <a:endParaRPr lang="pt-BR" sz="1400" dirty="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71487" lvl="1" indent="0" eaLnBrk="1" hangingPunct="1">
              <a:lnSpc>
                <a:spcPct val="180000"/>
              </a:lnSpc>
              <a:buFont typeface="Wingdings" pitchFamily="2" charset="2"/>
              <a:buNone/>
              <a:defRPr/>
            </a:pPr>
            <a:endParaRPr lang="pt-BR" sz="14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71487" lvl="1" indent="0" eaLnBrk="1" hangingPunct="1">
              <a:lnSpc>
                <a:spcPct val="180000"/>
              </a:lnSpc>
              <a:buFont typeface="Wingdings" pitchFamily="2" charset="2"/>
              <a:buNone/>
              <a:defRPr/>
            </a:pPr>
            <a:r>
              <a:rPr lang="pt-BR" sz="1400" dirty="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Este </a:t>
            </a:r>
            <a:r>
              <a:rPr lang="pt-BR" sz="14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documento pode ser verificado no endereço </a:t>
            </a:r>
            <a:r>
              <a:rPr lang="pt-BR" sz="1400" dirty="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eletrônico </a:t>
            </a:r>
            <a:r>
              <a:rPr lang="pt-BR" sz="1400" dirty="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http</a:t>
            </a:r>
            <a:r>
              <a:rPr lang="pt-BR" sz="14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a:t>
            </a:r>
            <a:r>
              <a:rPr lang="pt-BR" sz="1400" dirty="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www.in.gov.br/autenticidade.html</a:t>
            </a:r>
            <a:r>
              <a:rPr lang="pt-BR" sz="1400" dirty="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pelo </a:t>
            </a:r>
            <a:r>
              <a:rPr lang="pt-BR" sz="14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código 00012011090100063</a:t>
            </a:r>
          </a:p>
          <a:p>
            <a:pPr marL="471487" lvl="1" indent="0" eaLnBrk="1" hangingPunct="1">
              <a:lnSpc>
                <a:spcPct val="180000"/>
              </a:lnSpc>
              <a:buFont typeface="Wingdings" pitchFamily="2" charset="2"/>
              <a:buNone/>
              <a:defRPr/>
            </a:pPr>
            <a:r>
              <a:rPr lang="pt-BR" sz="14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Documento assinado digitalmente conforme MP no- 2.200-2 de </a:t>
            </a:r>
            <a:r>
              <a:rPr lang="pt-BR" sz="1400" dirty="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24/08/2001</a:t>
            </a:r>
            <a:r>
              <a:rPr lang="pt-BR" sz="14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901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6460" y="3501008"/>
            <a:ext cx="243393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115616" y="-27384"/>
            <a:ext cx="6408712" cy="1143000"/>
          </a:xfrm>
          <a:ln algn="ctr">
            <a:miter lim="800000"/>
            <a:headEnd/>
            <a:tailEnd/>
          </a:ln>
          <a:extLst>
            <a:ext uri="{FAA26D3D-D897-4be2-8F04-BA451C77F1D7}"/>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pt-BR" sz="2800" kern="1200" dirty="0">
                <a:ln w="11430"/>
                <a:solidFill>
                  <a:srgbClr val="FFFF00"/>
                </a:solidFill>
                <a:effectLst>
                  <a:outerShdw blurRad="50800" dist="39000" dir="5460000" algn="tl">
                    <a:srgbClr val="000000">
                      <a:alpha val="38000"/>
                    </a:srgbClr>
                  </a:outerShdw>
                </a:effectLst>
                <a:latin typeface="+mn-lt"/>
                <a:ea typeface="+mn-ea"/>
                <a:cs typeface="+mn-cs"/>
              </a:rPr>
              <a:t>e-SUS AB/SISAB</a:t>
            </a:r>
            <a:endParaRPr lang="en-GB" sz="2800" kern="1200" dirty="0">
              <a:ln w="11430"/>
              <a:solidFill>
                <a:srgbClr val="FFFF00"/>
              </a:solidFill>
              <a:effectLst>
                <a:outerShdw blurRad="50800" dist="39000" dir="5460000" algn="tl">
                  <a:srgbClr val="000000">
                    <a:alpha val="38000"/>
                  </a:srgbClr>
                </a:outerShdw>
              </a:effectLst>
              <a:latin typeface="+mn-lt"/>
              <a:ea typeface="+mn-ea"/>
              <a:cs typeface="+mn-cs"/>
            </a:endParaRPr>
          </a:p>
        </p:txBody>
      </p:sp>
      <p:sp>
        <p:nvSpPr>
          <p:cNvPr id="2" name="Retângulo 1"/>
          <p:cNvSpPr/>
          <p:nvPr/>
        </p:nvSpPr>
        <p:spPr>
          <a:xfrm>
            <a:off x="2193925" y="6237288"/>
            <a:ext cx="6769100" cy="307975"/>
          </a:xfrm>
          <a:prstGeom prst="rect">
            <a:avLst/>
          </a:prstGeom>
        </p:spPr>
        <p:txBody>
          <a:bodyPr>
            <a:spAutoFit/>
          </a:bodyPr>
          <a:lstStyle/>
          <a:p>
            <a:pPr>
              <a:defRPr/>
            </a:pPr>
            <a:r>
              <a:rPr lang="pt-BR" sz="1400" dirty="0">
                <a:solidFill>
                  <a:schemeClr val="bg1"/>
                </a:solidFill>
                <a:effectLst>
                  <a:outerShdw blurRad="38100" dist="38100" dir="2700000" algn="tl">
                    <a:srgbClr val="000000">
                      <a:alpha val="43137"/>
                    </a:srgbClr>
                  </a:outerShdw>
                </a:effectLst>
              </a:rPr>
              <a:t>http://dab.saude.gov.br/portaldab/esus.php?conteudo=implantacao</a:t>
            </a:r>
          </a:p>
        </p:txBody>
      </p:sp>
      <p:sp>
        <p:nvSpPr>
          <p:cNvPr id="6" name="Rectangle 3"/>
          <p:cNvSpPr txBox="1">
            <a:spLocks noChangeArrowheads="1"/>
          </p:cNvSpPr>
          <p:nvPr/>
        </p:nvSpPr>
        <p:spPr bwMode="auto">
          <a:xfrm>
            <a:off x="866849" y="836712"/>
            <a:ext cx="7521575"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defRPr/>
            </a:pPr>
            <a:r>
              <a:rPr lang="pt-BR"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SISAB**: Sistema de Informação em Saúde para a Atenção Básica (substitui o SIAB)</a:t>
            </a:r>
          </a:p>
          <a:p>
            <a:pPr eaLnBrk="1" hangingPunct="1">
              <a:lnSpc>
                <a:spcPct val="180000"/>
              </a:lnSpc>
              <a:defRPr/>
            </a:pPr>
            <a:r>
              <a:rPr lang="pt-BR" sz="1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**Portaria 1.412, 10 de julho de </a:t>
            </a:r>
            <a:r>
              <a:rPr lang="pt-BR" sz="1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2013</a:t>
            </a:r>
          </a:p>
          <a:p>
            <a:pPr eaLnBrk="1" hangingPunct="1">
              <a:lnSpc>
                <a:spcPct val="180000"/>
              </a:lnSpc>
              <a:defRPr/>
            </a:pPr>
            <a:r>
              <a:rPr lang="pt-BR" sz="1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e-SUS </a:t>
            </a:r>
            <a:r>
              <a:rPr lang="pt-BR"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 Software que alimenta o SISAB</a:t>
            </a:r>
            <a:r>
              <a:rPr lang="pt-BR" sz="1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eaLnBrk="1" hangingPunct="1">
              <a:lnSpc>
                <a:spcPct val="180000"/>
              </a:lnSpc>
              <a:defRPr/>
            </a:pPr>
            <a:r>
              <a:rPr lang="pt-BR" sz="1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Apresenta-se </a:t>
            </a:r>
            <a:r>
              <a:rPr lang="pt-BR"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2 formas:</a:t>
            </a:r>
          </a:p>
          <a:p>
            <a:pPr eaLnBrk="1" hangingPunct="1">
              <a:lnSpc>
                <a:spcPct val="180000"/>
              </a:lnSpc>
              <a:defRPr/>
            </a:pPr>
            <a:r>
              <a:rPr lang="pt-BR"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Coleta de Dados Simplificada (CDS) e</a:t>
            </a:r>
          </a:p>
          <a:p>
            <a:pPr eaLnBrk="1" hangingPunct="1">
              <a:lnSpc>
                <a:spcPct val="180000"/>
              </a:lnSpc>
              <a:defRPr/>
            </a:pPr>
            <a:r>
              <a:rPr lang="pt-BR"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Prontuário Eletrônico do Cidadão (PEC</a:t>
            </a:r>
            <a:r>
              <a:rPr lang="pt-BR" sz="1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eaLnBrk="1" hangingPunct="1">
              <a:lnSpc>
                <a:spcPct val="180000"/>
              </a:lnSpc>
              <a:defRPr/>
            </a:pPr>
            <a:r>
              <a:rPr lang="pt-BR" sz="1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Portaria 1.976</a:t>
            </a:r>
            <a:r>
              <a:rPr lang="pt-BR" sz="1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12 </a:t>
            </a:r>
            <a:r>
              <a:rPr lang="pt-BR" sz="1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a:t>
            </a:r>
            <a:r>
              <a:rPr lang="pt-BR" sz="1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setembro </a:t>
            </a:r>
            <a:r>
              <a:rPr lang="pt-BR" sz="1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a:t>
            </a:r>
            <a:r>
              <a:rPr lang="pt-BR" sz="1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2014: </a:t>
            </a:r>
            <a:r>
              <a:rPr lang="pt-BR" sz="1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BR" sz="1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3º - “...</a:t>
            </a:r>
            <a:r>
              <a:rPr lang="pt-BR" sz="1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partir da competência de junho de 2015 as informações deverão ser enviadas obrigatoriamente para a base de dados do </a:t>
            </a:r>
            <a:r>
              <a:rPr lang="pt-BR" sz="1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SISAB”</a:t>
            </a:r>
            <a:endParaRPr lang="en-US" sz="18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2645" name="Picture 2" descr="http://www.adelsonmeira.com.br/v1/wp-content/uploads/2014/09/e-s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927" y="2132856"/>
            <a:ext cx="1837061" cy="122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547664" y="125760"/>
            <a:ext cx="6408712" cy="1143000"/>
          </a:xfrm>
          <a:ln algn="ctr">
            <a:miter lim="800000"/>
            <a:headEnd/>
            <a:tailEnd/>
          </a:ln>
          <a:extLst>
            <a:ext uri="{FAA26D3D-D897-4be2-8F04-BA451C77F1D7}"/>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pt-BR" sz="2800" kern="1200" dirty="0">
                <a:ln w="11430"/>
                <a:solidFill>
                  <a:srgbClr val="FFFF00"/>
                </a:solidFill>
                <a:effectLst>
                  <a:outerShdw blurRad="50800" dist="39000" dir="5460000" algn="tl">
                    <a:srgbClr val="000000">
                      <a:alpha val="38000"/>
                    </a:srgbClr>
                  </a:outerShdw>
                </a:effectLst>
                <a:latin typeface="+mn-lt"/>
                <a:ea typeface="+mn-ea"/>
                <a:cs typeface="+mn-cs"/>
              </a:rPr>
              <a:t>Fluxo da Informação </a:t>
            </a:r>
            <a:r>
              <a:rPr lang="pt-BR" sz="2800" kern="1200" dirty="0" smtClean="0">
                <a:ln w="11430"/>
                <a:solidFill>
                  <a:srgbClr val="FFFF00"/>
                </a:solidFill>
                <a:effectLst>
                  <a:outerShdw blurRad="50800" dist="39000" dir="5460000" algn="tl">
                    <a:srgbClr val="000000">
                      <a:alpha val="38000"/>
                    </a:srgbClr>
                  </a:outerShdw>
                </a:effectLst>
                <a:latin typeface="+mn-lt"/>
                <a:ea typeface="+mn-ea"/>
                <a:cs typeface="+mn-cs"/>
              </a:rPr>
              <a:t/>
            </a:r>
            <a:br>
              <a:rPr lang="pt-BR" sz="2800" kern="1200" dirty="0" smtClean="0">
                <a:ln w="11430"/>
                <a:solidFill>
                  <a:srgbClr val="FFFF00"/>
                </a:solidFill>
                <a:effectLst>
                  <a:outerShdw blurRad="50800" dist="39000" dir="5460000" algn="tl">
                    <a:srgbClr val="000000">
                      <a:alpha val="38000"/>
                    </a:srgbClr>
                  </a:outerShdw>
                </a:effectLst>
                <a:latin typeface="+mn-lt"/>
                <a:ea typeface="+mn-ea"/>
                <a:cs typeface="+mn-cs"/>
              </a:rPr>
            </a:br>
            <a:r>
              <a:rPr lang="pt-BR" sz="2800" kern="1200" dirty="0" smtClean="0">
                <a:ln w="11430"/>
                <a:solidFill>
                  <a:srgbClr val="FFFF00"/>
                </a:solidFill>
                <a:effectLst>
                  <a:outerShdw blurRad="50800" dist="39000" dir="5460000" algn="tl">
                    <a:srgbClr val="000000">
                      <a:alpha val="38000"/>
                    </a:srgbClr>
                  </a:outerShdw>
                </a:effectLst>
                <a:latin typeface="+mn-lt"/>
                <a:ea typeface="+mn-ea"/>
                <a:cs typeface="+mn-cs"/>
              </a:rPr>
              <a:t>e-SUS </a:t>
            </a:r>
            <a:r>
              <a:rPr lang="pt-BR" sz="2800" kern="1200" dirty="0">
                <a:ln w="11430"/>
                <a:solidFill>
                  <a:srgbClr val="FFFF00"/>
                </a:solidFill>
                <a:effectLst>
                  <a:outerShdw blurRad="50800" dist="39000" dir="5460000" algn="tl">
                    <a:srgbClr val="000000">
                      <a:alpha val="38000"/>
                    </a:srgbClr>
                  </a:outerShdw>
                </a:effectLst>
                <a:latin typeface="+mn-lt"/>
                <a:ea typeface="+mn-ea"/>
                <a:cs typeface="+mn-cs"/>
              </a:rPr>
              <a:t>AB / SISAB</a:t>
            </a:r>
            <a:endParaRPr lang="en-GB" sz="2800" kern="1200" dirty="0">
              <a:ln w="11430"/>
              <a:solidFill>
                <a:srgbClr val="FFFF00"/>
              </a:solidFill>
              <a:effectLst>
                <a:outerShdw blurRad="50800" dist="39000" dir="5460000" algn="tl">
                  <a:srgbClr val="000000">
                    <a:alpha val="38000"/>
                  </a:srgbClr>
                </a:outerShdw>
              </a:effectLst>
              <a:latin typeface="+mn-lt"/>
              <a:ea typeface="+mn-ea"/>
              <a:cs typeface="+mn-cs"/>
            </a:endParaRPr>
          </a:p>
        </p:txBody>
      </p:sp>
      <p:sp>
        <p:nvSpPr>
          <p:cNvPr id="2" name="Retângulo 1"/>
          <p:cNvSpPr/>
          <p:nvPr/>
        </p:nvSpPr>
        <p:spPr>
          <a:xfrm>
            <a:off x="755650" y="6454775"/>
            <a:ext cx="6769100" cy="307975"/>
          </a:xfrm>
          <a:prstGeom prst="rect">
            <a:avLst/>
          </a:prstGeom>
        </p:spPr>
        <p:txBody>
          <a:bodyPr>
            <a:spAutoFit/>
          </a:bodyPr>
          <a:lstStyle/>
          <a:p>
            <a:pPr>
              <a:defRPr/>
            </a:pPr>
            <a:r>
              <a:rPr lang="pt-BR" sz="1400" dirty="0">
                <a:solidFill>
                  <a:schemeClr val="bg1"/>
                </a:solidFill>
                <a:effectLst>
                  <a:outerShdw blurRad="38100" dist="38100" dir="2700000" algn="tl">
                    <a:srgbClr val="000000">
                      <a:alpha val="43137"/>
                    </a:srgbClr>
                  </a:outerShdw>
                </a:effectLst>
              </a:rPr>
              <a:t>http://www.sesa.pr.gov.br/arquivos/File/ACS/oficina_esus.pdf</a:t>
            </a:r>
          </a:p>
        </p:txBody>
      </p:sp>
      <p:pic>
        <p:nvPicPr>
          <p:cNvPr id="114692" name="Image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515" y="1268760"/>
            <a:ext cx="7833933" cy="482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115616" y="-171400"/>
            <a:ext cx="6408712" cy="1143000"/>
          </a:xfrm>
          <a:ln algn="ctr">
            <a:miter lim="800000"/>
            <a:headEnd/>
            <a:tailEnd/>
          </a:ln>
          <a:extLst>
            <a:ext uri="{FAA26D3D-D897-4be2-8F04-BA451C77F1D7}"/>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pt-BR" sz="2800"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pt-BR" sz="2800"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800" kern="1200" dirty="0">
                <a:ln w="11430"/>
                <a:solidFill>
                  <a:srgbClr val="580000"/>
                </a:solidFill>
                <a:effectLst>
                  <a:outerShdw blurRad="50800" dist="39000" dir="5460000" algn="tl">
                    <a:srgbClr val="000000">
                      <a:alpha val="38000"/>
                    </a:srgbClr>
                  </a:outerShdw>
                </a:effectLst>
                <a:latin typeface="+mn-lt"/>
                <a:ea typeface="+mn-ea"/>
                <a:cs typeface="+mn-cs"/>
              </a:rPr>
              <a:t> </a:t>
            </a:r>
            <a:r>
              <a:rPr lang="pt-BR" sz="2800" kern="1200" dirty="0">
                <a:ln w="11430"/>
                <a:solidFill>
                  <a:srgbClr val="FFFF00"/>
                </a:solidFill>
                <a:effectLst>
                  <a:outerShdw blurRad="50800" dist="39000" dir="5460000" algn="tl">
                    <a:srgbClr val="000000">
                      <a:alpha val="38000"/>
                    </a:srgbClr>
                  </a:outerShdw>
                </a:effectLst>
                <a:latin typeface="+mn-lt"/>
                <a:ea typeface="+mn-ea"/>
                <a:cs typeface="+mn-cs"/>
              </a:rPr>
              <a:t>e-SUS </a:t>
            </a:r>
            <a:r>
              <a:rPr lang="pt-BR" sz="2800" kern="1200" dirty="0" smtClean="0">
                <a:ln w="11430"/>
                <a:solidFill>
                  <a:srgbClr val="FFFF00"/>
                </a:solidFill>
                <a:effectLst>
                  <a:outerShdw blurRad="50800" dist="39000" dir="5460000" algn="tl">
                    <a:srgbClr val="000000">
                      <a:alpha val="38000"/>
                    </a:srgbClr>
                  </a:outerShdw>
                </a:effectLst>
                <a:latin typeface="+mn-lt"/>
                <a:ea typeface="+mn-ea"/>
                <a:cs typeface="+mn-cs"/>
              </a:rPr>
              <a:t>Hospitalar</a:t>
            </a:r>
            <a:endParaRPr lang="en-GB" sz="2800" kern="1200" dirty="0">
              <a:ln w="11430"/>
              <a:solidFill>
                <a:srgbClr val="FFFF00"/>
              </a:solidFill>
              <a:effectLst>
                <a:outerShdw blurRad="50800" dist="39000" dir="5460000" algn="tl">
                  <a:srgbClr val="000000">
                    <a:alpha val="38000"/>
                  </a:srgbClr>
                </a:outerShdw>
              </a:effectLst>
              <a:latin typeface="+mn-lt"/>
              <a:ea typeface="+mn-ea"/>
              <a:cs typeface="+mn-cs"/>
            </a:endParaRPr>
          </a:p>
        </p:txBody>
      </p:sp>
      <p:sp>
        <p:nvSpPr>
          <p:cNvPr id="2" name="Retângulo 1"/>
          <p:cNvSpPr/>
          <p:nvPr/>
        </p:nvSpPr>
        <p:spPr>
          <a:xfrm>
            <a:off x="2771800" y="6381328"/>
            <a:ext cx="4176713" cy="307975"/>
          </a:xfrm>
          <a:prstGeom prst="rect">
            <a:avLst/>
          </a:prstGeom>
        </p:spPr>
        <p:txBody>
          <a:bodyPr>
            <a:spAutoFit/>
          </a:bodyPr>
          <a:lstStyle/>
          <a:p>
            <a:pPr>
              <a:defRPr/>
            </a:pPr>
            <a:r>
              <a:rPr lang="pt-BR" sz="1400" dirty="0">
                <a:solidFill>
                  <a:srgbClr val="FFFFFF"/>
                </a:solidFill>
                <a:effectLst>
                  <a:outerShdw blurRad="38100" dist="38100" dir="2700000" algn="tl">
                    <a:srgbClr val="000000">
                      <a:alpha val="43137"/>
                    </a:srgbClr>
                  </a:outerShdw>
                </a:effectLst>
              </a:rPr>
              <a:t>http://www2.datasus.gov.br/ESUSHOSP</a:t>
            </a:r>
          </a:p>
        </p:txBody>
      </p:sp>
      <p:pic>
        <p:nvPicPr>
          <p:cNvPr id="116740" name="Picture 2" descr="http://www2.datasus.gov.br/ESUSHOSP/imagens/MODULO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064" y="1052736"/>
            <a:ext cx="5318208" cy="482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234280"/>
            <a:ext cx="6408712" cy="1143000"/>
          </a:xfrm>
          <a:ln algn="ctr">
            <a:miter lim="800000"/>
            <a:headEnd/>
            <a:tailEnd/>
          </a:ln>
          <a:extLst>
            <a:ext uri="{FAA26D3D-D897-4be2-8F04-BA451C77F1D7}"/>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pt-BR" sz="2800"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pt-BR" sz="2800"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800" kern="1200" dirty="0">
                <a:ln w="11430"/>
                <a:solidFill>
                  <a:srgbClr val="580000"/>
                </a:solidFill>
                <a:effectLst>
                  <a:outerShdw blurRad="50800" dist="39000" dir="5460000" algn="tl">
                    <a:srgbClr val="000000">
                      <a:alpha val="38000"/>
                    </a:srgbClr>
                  </a:outerShdw>
                </a:effectLst>
                <a:latin typeface="+mn-lt"/>
                <a:ea typeface="+mn-ea"/>
                <a:cs typeface="+mn-cs"/>
              </a:rPr>
              <a:t> </a:t>
            </a:r>
            <a:r>
              <a:rPr lang="pt-BR" sz="2800" kern="1200" dirty="0">
                <a:ln w="11430"/>
                <a:solidFill>
                  <a:srgbClr val="FFFF00"/>
                </a:solidFill>
                <a:effectLst>
                  <a:outerShdw blurRad="50800" dist="39000" dir="5460000" algn="tl">
                    <a:srgbClr val="000000">
                      <a:alpha val="38000"/>
                    </a:srgbClr>
                  </a:outerShdw>
                </a:effectLst>
                <a:latin typeface="+mn-lt"/>
                <a:ea typeface="+mn-ea"/>
                <a:cs typeface="+mn-cs"/>
              </a:rPr>
              <a:t>e-SUS </a:t>
            </a:r>
            <a:r>
              <a:rPr lang="pt-BR" sz="2800" kern="1200" dirty="0" smtClean="0">
                <a:ln w="11430"/>
                <a:solidFill>
                  <a:srgbClr val="FFFF00"/>
                </a:solidFill>
                <a:effectLst>
                  <a:outerShdw blurRad="50800" dist="39000" dir="5460000" algn="tl">
                    <a:srgbClr val="000000">
                      <a:alpha val="38000"/>
                    </a:srgbClr>
                  </a:outerShdw>
                </a:effectLst>
                <a:latin typeface="+mn-lt"/>
                <a:ea typeface="+mn-ea"/>
                <a:cs typeface="+mn-cs"/>
              </a:rPr>
              <a:t>SAMU</a:t>
            </a:r>
            <a:endParaRPr lang="en-GB" sz="2800" kern="1200" dirty="0">
              <a:ln w="11430"/>
              <a:solidFill>
                <a:srgbClr val="FFFF00"/>
              </a:solidFill>
              <a:effectLst>
                <a:outerShdw blurRad="50800" dist="39000" dir="5460000" algn="tl">
                  <a:srgbClr val="000000">
                    <a:alpha val="38000"/>
                  </a:srgbClr>
                </a:outerShdw>
              </a:effectLst>
              <a:latin typeface="+mn-lt"/>
              <a:ea typeface="+mn-ea"/>
              <a:cs typeface="+mn-cs"/>
            </a:endParaRPr>
          </a:p>
        </p:txBody>
      </p:sp>
      <p:sp>
        <p:nvSpPr>
          <p:cNvPr id="2" name="Retângulo 1"/>
          <p:cNvSpPr/>
          <p:nvPr/>
        </p:nvSpPr>
        <p:spPr>
          <a:xfrm>
            <a:off x="3708400" y="6165304"/>
            <a:ext cx="4751388" cy="307777"/>
          </a:xfrm>
          <a:prstGeom prst="rect">
            <a:avLst/>
          </a:prstGeom>
        </p:spPr>
        <p:txBody>
          <a:bodyPr>
            <a:spAutoFit/>
          </a:bodyPr>
          <a:lstStyle/>
          <a:p>
            <a:pPr>
              <a:defRPr/>
            </a:pPr>
            <a:r>
              <a:rPr lang="pt-BR" sz="1400" dirty="0">
                <a:solidFill>
                  <a:srgbClr val="FFFFFF"/>
                </a:solidFill>
                <a:effectLst>
                  <a:outerShdw blurRad="38100" dist="38100" dir="2700000" algn="tl">
                    <a:srgbClr val="000000">
                      <a:alpha val="43137"/>
                    </a:srgbClr>
                  </a:outerShdw>
                </a:effectLst>
              </a:rPr>
              <a:t>http://datasus.saude.gov.br/projetos/50-e-sus</a:t>
            </a:r>
          </a:p>
        </p:txBody>
      </p:sp>
      <p:sp>
        <p:nvSpPr>
          <p:cNvPr id="5" name="Rectangle 3"/>
          <p:cNvSpPr txBox="1">
            <a:spLocks noChangeArrowheads="1"/>
          </p:cNvSpPr>
          <p:nvPr/>
        </p:nvSpPr>
        <p:spPr bwMode="auto">
          <a:xfrm>
            <a:off x="611561" y="1124744"/>
            <a:ext cx="7560839"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algn="just">
              <a:defRPr/>
            </a:pPr>
            <a:r>
              <a:rPr lang="pt-BR"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Conceitos</a:t>
            </a:r>
          </a:p>
          <a:p>
            <a:pPr algn="just">
              <a:defRPr/>
            </a:pPr>
            <a:r>
              <a:rPr lang="pt-BR"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sistema utilizado para captura de dados do SAMU (Serviço de Atendimento Móvel de Urgência) foi desenvolvido para funcionar de forma autônoma, será realizada a integração do sistema desenvolvido para o SAMU, e também os registros dos procedimentos que tiverem sido realizados nos atendimentos de urgência e que deverão ser incorporados nos boletins de produção gerenciados pela central de regulação.</a:t>
            </a:r>
          </a:p>
          <a:p>
            <a:pPr algn="just">
              <a:defRPr/>
            </a:pPr>
            <a:endParaRPr lang="pt-BR"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defRPr/>
            </a:pPr>
            <a:r>
              <a:rPr lang="pt-BR"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Fidedignidade nas </a:t>
            </a:r>
            <a:r>
              <a:rPr lang="pt-BR" sz="1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informações - O </a:t>
            </a:r>
            <a:r>
              <a:rPr lang="pt-BR"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sistema funcionará com absoluta fidelidade das informações coleta das através da conversação telefônica que dará origem a estes dados.</a:t>
            </a:r>
          </a:p>
          <a:p>
            <a:pPr algn="just">
              <a:defRPr/>
            </a:pPr>
            <a:endParaRPr lang="pt-BR"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defRPr/>
            </a:pPr>
            <a:r>
              <a:rPr lang="pt-BR"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Rapidez na coleta de </a:t>
            </a:r>
            <a:r>
              <a:rPr lang="pt-BR" sz="1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dados - O </a:t>
            </a:r>
            <a:r>
              <a:rPr lang="pt-BR"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sistema poderá ser vinculado ao serviço telefônico e possuir o endereçamento do município, sendo a coleta de dados mais rápida.</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042988" y="304800"/>
            <a:ext cx="7367587" cy="522288"/>
          </a:xfrm>
          <a:prstGeom prst="rect">
            <a:avLst/>
          </a:prstGeom>
          <a:noFill/>
          <a:ln>
            <a:noFill/>
          </a:ln>
          <a:effectLst/>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500"/>
              </a:spcBef>
              <a:spcAft>
                <a:spcPts val="500"/>
              </a:spcAft>
            </a:pPr>
            <a:r>
              <a:rPr lang="pt-BR" altLang="pt-BR" sz="2800">
                <a:solidFill>
                  <a:schemeClr val="bg1"/>
                </a:solidFill>
                <a:cs typeface="Times New Roman" panose="02020603050405020304" pitchFamily="18" charset="0"/>
                <a:sym typeface="Marlett" pitchFamily="2" charset="2"/>
              </a:rPr>
              <a:t>Contextualização</a:t>
            </a:r>
          </a:p>
        </p:txBody>
      </p:sp>
      <p:sp>
        <p:nvSpPr>
          <p:cNvPr id="297987" name="Text Box 3"/>
          <p:cNvSpPr txBox="1">
            <a:spLocks noChangeArrowheads="1"/>
          </p:cNvSpPr>
          <p:nvPr/>
        </p:nvSpPr>
        <p:spPr bwMode="auto">
          <a:xfrm>
            <a:off x="684213" y="1492250"/>
            <a:ext cx="7993062" cy="3784600"/>
          </a:xfrm>
          <a:prstGeom prst="rect">
            <a:avLst/>
          </a:prstGeom>
          <a:noFill/>
          <a:ln>
            <a:noFill/>
          </a:ln>
          <a:effectLst/>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just">
              <a:defRPr/>
            </a:pPr>
            <a:r>
              <a:rPr lang="pt-BR" dirty="0" smtClean="0">
                <a:solidFill>
                  <a:schemeClr val="bg1"/>
                </a:solidFill>
                <a:cs typeface="Times New Roman" panose="02020603050405020304" pitchFamily="18" charset="0"/>
                <a:sym typeface="Marlett" pitchFamily="2" charset="2"/>
              </a:rPr>
              <a:t>O prontuário (médico) do paciente foi desenvolvido por médicos e enfermeiros para garantir que se lembrassem de forma sistemática dos fatos e eventos clínicos sobre cada indivíduo, de forma que todos os demais profissionais envolvidos no processo de atenção à saúde pudessem também ter as mesmas informações. Na instituição onde o paciente está recebendo cuidados, </a:t>
            </a:r>
            <a:r>
              <a:rPr lang="pt-BR" u="sng" dirty="0" smtClean="0">
                <a:solidFill>
                  <a:schemeClr val="bg1"/>
                </a:solidFill>
                <a:cs typeface="Times New Roman" panose="02020603050405020304" pitchFamily="18" charset="0"/>
                <a:sym typeface="Marlett" pitchFamily="2" charset="2"/>
              </a:rPr>
              <a:t>o prontuário representa o mais importante veículo de comunicação entre membros da equipe de saúde responsável pelo atendimento</a:t>
            </a:r>
            <a:r>
              <a:rPr lang="pt-BR" dirty="0" smtClean="0">
                <a:solidFill>
                  <a:schemeClr val="bg1"/>
                </a:solidFill>
                <a:cs typeface="Times New Roman" panose="02020603050405020304" pitchFamily="18" charset="0"/>
                <a:sym typeface="Marlett" pitchFamily="2" charset="2"/>
              </a:rPr>
              <a:t>.</a:t>
            </a:r>
          </a:p>
          <a:p>
            <a:pPr algn="just">
              <a:defRPr/>
            </a:pPr>
            <a:endParaRPr lang="pt-BR" dirty="0" smtClean="0">
              <a:solidFill>
                <a:schemeClr val="bg1"/>
              </a:solidFill>
              <a:effectLst>
                <a:outerShdw blurRad="38100" dist="38100" dir="2700000" algn="tl">
                  <a:srgbClr val="000000">
                    <a:alpha val="43137"/>
                  </a:srgbClr>
                </a:outerShdw>
              </a:effectLst>
              <a:latin typeface="Arial" charset="0"/>
              <a:sym typeface="Marlett" pitchFamily="2" charset="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stretch>
            <a:fillRect/>
          </a:stretch>
        </p:blipFill>
        <p:spPr>
          <a:xfrm>
            <a:off x="2281500" y="116632"/>
            <a:ext cx="4624332" cy="6563235"/>
          </a:xfrm>
          <a:prstGeom prst="rect">
            <a:avLst/>
          </a:prstGeom>
        </p:spPr>
      </p:pic>
    </p:spTree>
    <p:extLst>
      <p:ext uri="{BB962C8B-B14F-4D97-AF65-F5344CB8AC3E}">
        <p14:creationId xmlns:p14="http://schemas.microsoft.com/office/powerpoint/2010/main" val="112372089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hape 267"/>
          <p:cNvCxnSpPr>
            <a:stCxn id="34" idx="1"/>
            <a:endCxn id="13" idx="0"/>
          </p:cNvCxnSpPr>
          <p:nvPr/>
        </p:nvCxnSpPr>
        <p:spPr>
          <a:xfrm flipH="1">
            <a:off x="1340925" y="2575500"/>
            <a:ext cx="1983000" cy="1528500"/>
          </a:xfrm>
          <a:prstGeom prst="curvedConnector4">
            <a:avLst>
              <a:gd name="adj1" fmla="val -12008"/>
              <a:gd name="adj2" fmla="val 67414"/>
            </a:avLst>
          </a:prstGeom>
          <a:noFill/>
          <a:ln w="19050" cap="flat" cmpd="sng">
            <a:solidFill>
              <a:schemeClr val="bg1"/>
            </a:solidFill>
            <a:prstDash val="solid"/>
            <a:round/>
            <a:headEnd type="none" w="lg" len="lg"/>
            <a:tailEnd type="stealth" w="lg" len="lg"/>
          </a:ln>
        </p:spPr>
      </p:cxnSp>
      <p:sp>
        <p:nvSpPr>
          <p:cNvPr id="3" name="Shape 270"/>
          <p:cNvSpPr/>
          <p:nvPr/>
        </p:nvSpPr>
        <p:spPr>
          <a:xfrm>
            <a:off x="316376" y="3586199"/>
            <a:ext cx="1996499" cy="3081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400" kern="0">
              <a:solidFill>
                <a:schemeClr val="bg1"/>
              </a:solidFill>
              <a:latin typeface="Arial"/>
              <a:cs typeface="Arial"/>
              <a:sym typeface="Arial"/>
            </a:endParaRPr>
          </a:p>
        </p:txBody>
      </p:sp>
      <p:sp>
        <p:nvSpPr>
          <p:cNvPr id="4" name="Shape 271"/>
          <p:cNvSpPr txBox="1">
            <a:spLocks/>
          </p:cNvSpPr>
          <p:nvPr/>
        </p:nvSpPr>
        <p:spPr>
          <a:xfrm>
            <a:off x="0" y="889000"/>
            <a:ext cx="9396413" cy="523875"/>
          </a:xfrm>
          <a:prstGeom prst="rect">
            <a:avLst/>
          </a:prstGeom>
          <a:noFill/>
          <a:ln>
            <a:noFill/>
          </a:ln>
        </p:spPr>
        <p:txBody>
          <a:bodyPr lIns="91425" tIns="91425" rIns="91425" bIns="91425" anchor="b" anchorCtr="0">
            <a:noAutofit/>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 sz="3000" kern="0" smtClean="0">
                <a:solidFill>
                  <a:schemeClr val="bg1"/>
                </a:solidFill>
              </a:rPr>
              <a:t>Atual                                  Futuro</a:t>
            </a:r>
            <a:endParaRPr lang="en" sz="3000" kern="0" dirty="0">
              <a:solidFill>
                <a:schemeClr val="bg1"/>
              </a:solidFill>
            </a:endParaRPr>
          </a:p>
        </p:txBody>
      </p:sp>
      <p:sp>
        <p:nvSpPr>
          <p:cNvPr id="5" name="Shape 272"/>
          <p:cNvSpPr/>
          <p:nvPr/>
        </p:nvSpPr>
        <p:spPr>
          <a:xfrm>
            <a:off x="380025" y="4781101"/>
            <a:ext cx="812700" cy="237599"/>
          </a:xfrm>
          <a:prstGeom prst="rect">
            <a:avLst/>
          </a:prstGeom>
          <a:solidFill>
            <a:srgbClr val="1155CC"/>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chemeClr val="bg1"/>
                </a:solidFill>
                <a:latin typeface="Arial"/>
                <a:cs typeface="Arial"/>
                <a:sym typeface="Arial"/>
              </a:rPr>
              <a:t>BPA-C</a:t>
            </a:r>
          </a:p>
        </p:txBody>
      </p:sp>
      <p:sp>
        <p:nvSpPr>
          <p:cNvPr id="6" name="Shape 273"/>
          <p:cNvSpPr/>
          <p:nvPr/>
        </p:nvSpPr>
        <p:spPr>
          <a:xfrm>
            <a:off x="380025" y="5085901"/>
            <a:ext cx="812700" cy="237599"/>
          </a:xfrm>
          <a:prstGeom prst="rect">
            <a:avLst/>
          </a:prstGeom>
          <a:solidFill>
            <a:srgbClr val="1155CC"/>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chemeClr val="bg1"/>
                </a:solidFill>
                <a:latin typeface="Arial"/>
                <a:cs typeface="Arial"/>
                <a:sym typeface="Arial"/>
              </a:rPr>
              <a:t>BPA-I</a:t>
            </a:r>
          </a:p>
        </p:txBody>
      </p:sp>
      <p:sp>
        <p:nvSpPr>
          <p:cNvPr id="7" name="Shape 274"/>
          <p:cNvSpPr/>
          <p:nvPr/>
        </p:nvSpPr>
        <p:spPr>
          <a:xfrm>
            <a:off x="380025" y="5390701"/>
            <a:ext cx="812700" cy="237599"/>
          </a:xfrm>
          <a:prstGeom prst="rect">
            <a:avLst/>
          </a:prstGeom>
          <a:solidFill>
            <a:srgbClr val="1155CC"/>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chemeClr val="bg1"/>
                </a:solidFill>
                <a:latin typeface="Arial"/>
                <a:cs typeface="Arial"/>
                <a:sym typeface="Arial"/>
              </a:rPr>
              <a:t>APAC</a:t>
            </a:r>
          </a:p>
        </p:txBody>
      </p:sp>
      <p:sp>
        <p:nvSpPr>
          <p:cNvPr id="8" name="Shape 275"/>
          <p:cNvSpPr/>
          <p:nvPr/>
        </p:nvSpPr>
        <p:spPr>
          <a:xfrm>
            <a:off x="380025" y="5695501"/>
            <a:ext cx="812700" cy="237599"/>
          </a:xfrm>
          <a:prstGeom prst="rect">
            <a:avLst/>
          </a:prstGeom>
          <a:solidFill>
            <a:srgbClr val="1155CC"/>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chemeClr val="bg1"/>
                </a:solidFill>
                <a:latin typeface="Arial"/>
                <a:cs typeface="Arial"/>
                <a:sym typeface="Arial"/>
              </a:rPr>
              <a:t>RAAS</a:t>
            </a:r>
          </a:p>
        </p:txBody>
      </p:sp>
      <p:sp>
        <p:nvSpPr>
          <p:cNvPr id="9" name="Shape 276"/>
          <p:cNvSpPr/>
          <p:nvPr/>
        </p:nvSpPr>
        <p:spPr>
          <a:xfrm>
            <a:off x="1556325" y="4814851"/>
            <a:ext cx="812700" cy="237599"/>
          </a:xfrm>
          <a:prstGeom prst="rect">
            <a:avLst/>
          </a:prstGeom>
          <a:solidFill>
            <a:srgbClr val="980000"/>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chemeClr val="bg1"/>
                </a:solidFill>
                <a:latin typeface="Arial"/>
                <a:cs typeface="Arial"/>
                <a:sym typeface="Arial"/>
              </a:rPr>
              <a:t>AIH</a:t>
            </a:r>
          </a:p>
        </p:txBody>
      </p:sp>
      <p:sp>
        <p:nvSpPr>
          <p:cNvPr id="10" name="Shape 277"/>
          <p:cNvSpPr/>
          <p:nvPr/>
        </p:nvSpPr>
        <p:spPr>
          <a:xfrm>
            <a:off x="1556325" y="5153101"/>
            <a:ext cx="812700" cy="237599"/>
          </a:xfrm>
          <a:prstGeom prst="rect">
            <a:avLst/>
          </a:prstGeom>
          <a:solidFill>
            <a:srgbClr val="134F5C"/>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chemeClr val="bg1"/>
                </a:solidFill>
                <a:latin typeface="Arial"/>
                <a:cs typeface="Arial"/>
                <a:sym typeface="Arial"/>
              </a:rPr>
              <a:t>CIHA</a:t>
            </a:r>
          </a:p>
        </p:txBody>
      </p:sp>
      <p:sp>
        <p:nvSpPr>
          <p:cNvPr id="11" name="Shape 278"/>
          <p:cNvSpPr/>
          <p:nvPr/>
        </p:nvSpPr>
        <p:spPr>
          <a:xfrm>
            <a:off x="1218225" y="5695501"/>
            <a:ext cx="550200" cy="237599"/>
          </a:xfrm>
          <a:prstGeom prst="rect">
            <a:avLst/>
          </a:prstGeom>
          <a:solidFill>
            <a:srgbClr val="1155CC"/>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chemeClr val="bg1"/>
                </a:solidFill>
                <a:latin typeface="Arial"/>
                <a:cs typeface="Arial"/>
                <a:sym typeface="Arial"/>
              </a:rPr>
              <a:t>AD</a:t>
            </a:r>
          </a:p>
        </p:txBody>
      </p:sp>
      <p:sp>
        <p:nvSpPr>
          <p:cNvPr id="12" name="Shape 279"/>
          <p:cNvSpPr/>
          <p:nvPr/>
        </p:nvSpPr>
        <p:spPr>
          <a:xfrm>
            <a:off x="1775375" y="5695501"/>
            <a:ext cx="550200" cy="237599"/>
          </a:xfrm>
          <a:prstGeom prst="rect">
            <a:avLst/>
          </a:prstGeom>
          <a:solidFill>
            <a:srgbClr val="1155CC"/>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chemeClr val="bg1"/>
                </a:solidFill>
                <a:latin typeface="Arial"/>
                <a:cs typeface="Arial"/>
                <a:sym typeface="Arial"/>
              </a:rPr>
              <a:t>PS</a:t>
            </a:r>
          </a:p>
        </p:txBody>
      </p:sp>
      <p:sp>
        <p:nvSpPr>
          <p:cNvPr id="13" name="Shape 269"/>
          <p:cNvSpPr txBox="1"/>
          <p:nvPr/>
        </p:nvSpPr>
        <p:spPr>
          <a:xfrm>
            <a:off x="284026" y="4104001"/>
            <a:ext cx="2113799" cy="524699"/>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900" b="1" kern="0">
                <a:solidFill>
                  <a:schemeClr val="bg1"/>
                </a:solidFill>
                <a:latin typeface="Arial"/>
                <a:cs typeface="Arial"/>
                <a:sym typeface="Arial"/>
              </a:rPr>
              <a:t>CONJUNTOS DE DADOS HISTÓRICAMENTE CONSTRUIDOS EM DECORRENCIA DE NECESSIDADES ESPEFÍCIAS</a:t>
            </a:r>
          </a:p>
        </p:txBody>
      </p:sp>
      <p:sp>
        <p:nvSpPr>
          <p:cNvPr id="14" name="Shape 280"/>
          <p:cNvSpPr/>
          <p:nvPr/>
        </p:nvSpPr>
        <p:spPr>
          <a:xfrm>
            <a:off x="303825" y="2876101"/>
            <a:ext cx="1227000" cy="237599"/>
          </a:xfrm>
          <a:prstGeom prst="rect">
            <a:avLst/>
          </a:prstGeom>
          <a:solidFill>
            <a:srgbClr val="1155CC"/>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chemeClr val="bg1"/>
                </a:solidFill>
                <a:latin typeface="Arial"/>
                <a:cs typeface="Arial"/>
                <a:sym typeface="Arial"/>
              </a:rPr>
              <a:t>BPA-MAG</a:t>
            </a:r>
          </a:p>
        </p:txBody>
      </p:sp>
      <p:sp>
        <p:nvSpPr>
          <p:cNvPr id="15" name="Shape 281"/>
          <p:cNvSpPr/>
          <p:nvPr/>
        </p:nvSpPr>
        <p:spPr>
          <a:xfrm>
            <a:off x="303825" y="2571301"/>
            <a:ext cx="1227000" cy="237599"/>
          </a:xfrm>
          <a:prstGeom prst="rect">
            <a:avLst/>
          </a:prstGeom>
          <a:solidFill>
            <a:srgbClr val="B45F06"/>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chemeClr val="bg1"/>
                </a:solidFill>
                <a:latin typeface="Arial"/>
                <a:cs typeface="Arial"/>
                <a:sym typeface="Arial"/>
              </a:rPr>
              <a:t>APAC-MAG</a:t>
            </a:r>
          </a:p>
        </p:txBody>
      </p:sp>
      <p:sp>
        <p:nvSpPr>
          <p:cNvPr id="16" name="Shape 282"/>
          <p:cNvSpPr/>
          <p:nvPr/>
        </p:nvSpPr>
        <p:spPr>
          <a:xfrm>
            <a:off x="913425" y="2266501"/>
            <a:ext cx="1227000" cy="237599"/>
          </a:xfrm>
          <a:prstGeom prst="rect">
            <a:avLst/>
          </a:prstGeom>
          <a:solidFill>
            <a:srgbClr val="980000"/>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chemeClr val="bg1"/>
                </a:solidFill>
                <a:latin typeface="Arial"/>
                <a:cs typeface="Arial"/>
                <a:sym typeface="Arial"/>
              </a:rPr>
              <a:t>SISAIH01</a:t>
            </a:r>
          </a:p>
        </p:txBody>
      </p:sp>
      <p:sp>
        <p:nvSpPr>
          <p:cNvPr id="17" name="Shape 283"/>
          <p:cNvSpPr/>
          <p:nvPr/>
        </p:nvSpPr>
        <p:spPr>
          <a:xfrm>
            <a:off x="1599225" y="2876101"/>
            <a:ext cx="1227000" cy="237599"/>
          </a:xfrm>
          <a:prstGeom prst="rect">
            <a:avLst/>
          </a:prstGeom>
          <a:solidFill>
            <a:srgbClr val="0C343D"/>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chemeClr val="bg1"/>
                </a:solidFill>
                <a:latin typeface="Arial"/>
                <a:cs typeface="Arial"/>
                <a:sym typeface="Arial"/>
              </a:rPr>
              <a:t>CIHA</a:t>
            </a:r>
          </a:p>
        </p:txBody>
      </p:sp>
      <p:sp>
        <p:nvSpPr>
          <p:cNvPr id="18" name="Shape 284"/>
          <p:cNvSpPr/>
          <p:nvPr/>
        </p:nvSpPr>
        <p:spPr>
          <a:xfrm>
            <a:off x="1599225" y="2571301"/>
            <a:ext cx="1227000" cy="237599"/>
          </a:xfrm>
          <a:prstGeom prst="rect">
            <a:avLst/>
          </a:prstGeom>
          <a:solidFill>
            <a:srgbClr val="741B47"/>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chemeClr val="bg1"/>
                </a:solidFill>
                <a:latin typeface="Arial"/>
                <a:cs typeface="Arial"/>
                <a:sym typeface="Arial"/>
              </a:rPr>
              <a:t>RAAS</a:t>
            </a:r>
          </a:p>
        </p:txBody>
      </p:sp>
      <p:sp>
        <p:nvSpPr>
          <p:cNvPr id="19" name="Shape 285"/>
          <p:cNvSpPr/>
          <p:nvPr/>
        </p:nvSpPr>
        <p:spPr>
          <a:xfrm>
            <a:off x="6705650" y="1580701"/>
            <a:ext cx="1295400" cy="237599"/>
          </a:xfrm>
          <a:prstGeom prst="rect">
            <a:avLst/>
          </a:prstGeom>
          <a:solidFill>
            <a:srgbClr val="980000"/>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chemeClr val="bg1"/>
                </a:solidFill>
                <a:latin typeface="Arial"/>
                <a:cs typeface="Arial"/>
                <a:sym typeface="Arial"/>
              </a:rPr>
              <a:t>PEP</a:t>
            </a:r>
          </a:p>
        </p:txBody>
      </p:sp>
      <p:sp>
        <p:nvSpPr>
          <p:cNvPr id="20" name="Shape 286"/>
          <p:cNvSpPr/>
          <p:nvPr/>
        </p:nvSpPr>
        <p:spPr>
          <a:xfrm>
            <a:off x="6705650" y="1885501"/>
            <a:ext cx="1295400" cy="237599"/>
          </a:xfrm>
          <a:prstGeom prst="rect">
            <a:avLst/>
          </a:prstGeom>
          <a:solidFill>
            <a:srgbClr val="1155CC"/>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chemeClr val="bg1"/>
                </a:solidFill>
                <a:latin typeface="Arial"/>
                <a:cs typeface="Arial"/>
                <a:sym typeface="Arial"/>
              </a:rPr>
              <a:t>e-SUS AB</a:t>
            </a:r>
          </a:p>
        </p:txBody>
      </p:sp>
      <p:sp>
        <p:nvSpPr>
          <p:cNvPr id="21" name="Shape 287"/>
          <p:cNvSpPr/>
          <p:nvPr/>
        </p:nvSpPr>
        <p:spPr>
          <a:xfrm>
            <a:off x="6704175" y="2497076"/>
            <a:ext cx="1295400" cy="237599"/>
          </a:xfrm>
          <a:prstGeom prst="rect">
            <a:avLst/>
          </a:prstGeom>
          <a:solidFill>
            <a:srgbClr val="1155CC"/>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chemeClr val="bg1"/>
                </a:solidFill>
                <a:latin typeface="Arial"/>
                <a:cs typeface="Arial"/>
                <a:sym typeface="Arial"/>
              </a:rPr>
              <a:t>e-SUS HOSP</a:t>
            </a:r>
          </a:p>
        </p:txBody>
      </p:sp>
      <p:sp>
        <p:nvSpPr>
          <p:cNvPr id="22" name="Shape 288"/>
          <p:cNvSpPr/>
          <p:nvPr/>
        </p:nvSpPr>
        <p:spPr>
          <a:xfrm>
            <a:off x="6705650" y="2190301"/>
            <a:ext cx="1295400" cy="237599"/>
          </a:xfrm>
          <a:prstGeom prst="rect">
            <a:avLst/>
          </a:prstGeom>
          <a:solidFill>
            <a:srgbClr val="1155CC"/>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chemeClr val="bg1"/>
                </a:solidFill>
                <a:latin typeface="Arial"/>
                <a:cs typeface="Arial"/>
                <a:sym typeface="Arial"/>
              </a:rPr>
              <a:t>e-SUS AMB</a:t>
            </a:r>
          </a:p>
        </p:txBody>
      </p:sp>
      <p:sp>
        <p:nvSpPr>
          <p:cNvPr id="23" name="Shape 289"/>
          <p:cNvSpPr/>
          <p:nvPr/>
        </p:nvSpPr>
        <p:spPr>
          <a:xfrm>
            <a:off x="6705650" y="2799901"/>
            <a:ext cx="1295400" cy="237599"/>
          </a:xfrm>
          <a:prstGeom prst="rect">
            <a:avLst/>
          </a:prstGeom>
          <a:solidFill>
            <a:srgbClr val="274E13"/>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chemeClr val="bg1"/>
                </a:solidFill>
                <a:latin typeface="Arial"/>
                <a:cs typeface="Arial"/>
                <a:sym typeface="Arial"/>
              </a:rPr>
              <a:t>SISRCA</a:t>
            </a:r>
          </a:p>
        </p:txBody>
      </p:sp>
      <p:sp>
        <p:nvSpPr>
          <p:cNvPr id="24" name="Shape 290"/>
          <p:cNvSpPr txBox="1"/>
          <p:nvPr/>
        </p:nvSpPr>
        <p:spPr>
          <a:xfrm>
            <a:off x="6137576" y="1224300"/>
            <a:ext cx="761099" cy="7980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9600" kern="0">
                <a:solidFill>
                  <a:schemeClr val="bg1"/>
                </a:solidFill>
                <a:latin typeface="Arial"/>
                <a:cs typeface="Arial"/>
                <a:sym typeface="Arial"/>
              </a:rPr>
              <a:t>{</a:t>
            </a:r>
          </a:p>
        </p:txBody>
      </p:sp>
      <p:sp>
        <p:nvSpPr>
          <p:cNvPr id="25" name="Shape 291"/>
          <p:cNvSpPr txBox="1"/>
          <p:nvPr/>
        </p:nvSpPr>
        <p:spPr>
          <a:xfrm>
            <a:off x="4869876" y="1640026"/>
            <a:ext cx="1567499" cy="1068899"/>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100" kern="0">
                <a:solidFill>
                  <a:schemeClr val="bg1"/>
                </a:solidFill>
                <a:latin typeface="Arial"/>
                <a:cs typeface="Arial"/>
                <a:sym typeface="Arial"/>
              </a:rPr>
              <a:t>Coleta </a:t>
            </a:r>
            <a:r>
              <a:rPr lang="en" sz="1100" b="1" kern="0">
                <a:solidFill>
                  <a:schemeClr val="bg1"/>
                </a:solidFill>
                <a:latin typeface="Arial"/>
                <a:cs typeface="Arial"/>
                <a:sym typeface="Arial"/>
              </a:rPr>
              <a:t>durante</a:t>
            </a:r>
            <a:r>
              <a:rPr lang="en" sz="1100" kern="0">
                <a:solidFill>
                  <a:schemeClr val="bg1"/>
                </a:solidFill>
                <a:latin typeface="Arial"/>
                <a:cs typeface="Arial"/>
                <a:sym typeface="Arial"/>
              </a:rPr>
              <a:t> o processo de atenção ao indivúduo.</a:t>
            </a:r>
          </a:p>
          <a:p>
            <a:pPr eaLnBrk="1" fontAlgn="auto" hangingPunct="1">
              <a:spcBef>
                <a:spcPts val="0"/>
              </a:spcBef>
              <a:spcAft>
                <a:spcPts val="0"/>
              </a:spcAft>
            </a:pPr>
            <a:r>
              <a:rPr lang="en" sz="1100" kern="0">
                <a:solidFill>
                  <a:schemeClr val="bg1"/>
                </a:solidFill>
                <a:latin typeface="Arial"/>
                <a:cs typeface="Arial"/>
                <a:sym typeface="Arial"/>
              </a:rPr>
              <a:t>Informatização no processo assistêncial.</a:t>
            </a:r>
          </a:p>
        </p:txBody>
      </p:sp>
      <p:sp>
        <p:nvSpPr>
          <p:cNvPr id="26" name="Shape 292"/>
          <p:cNvSpPr txBox="1"/>
          <p:nvPr/>
        </p:nvSpPr>
        <p:spPr>
          <a:xfrm>
            <a:off x="4866903" y="2668724"/>
            <a:ext cx="1782299" cy="6078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100" kern="0">
                <a:solidFill>
                  <a:schemeClr val="bg1"/>
                </a:solidFill>
                <a:latin typeface="Arial"/>
                <a:cs typeface="Arial"/>
                <a:sym typeface="Arial"/>
              </a:rPr>
              <a:t>Coleta </a:t>
            </a:r>
            <a:r>
              <a:rPr lang="en" sz="1100" b="1" kern="0">
                <a:solidFill>
                  <a:schemeClr val="bg1"/>
                </a:solidFill>
                <a:latin typeface="Arial"/>
                <a:cs typeface="Arial"/>
                <a:sym typeface="Arial"/>
              </a:rPr>
              <a:t>pós-atenção</a:t>
            </a:r>
            <a:r>
              <a:rPr lang="en" sz="1100" kern="0">
                <a:solidFill>
                  <a:schemeClr val="bg1"/>
                </a:solidFill>
                <a:latin typeface="Arial"/>
                <a:cs typeface="Arial"/>
                <a:sym typeface="Arial"/>
              </a:rPr>
              <a:t>. Sumário do atendimento.</a:t>
            </a:r>
          </a:p>
        </p:txBody>
      </p:sp>
      <p:sp>
        <p:nvSpPr>
          <p:cNvPr id="27" name="Shape 293"/>
          <p:cNvSpPr txBox="1"/>
          <p:nvPr/>
        </p:nvSpPr>
        <p:spPr>
          <a:xfrm>
            <a:off x="6442376" y="2631525"/>
            <a:ext cx="761099" cy="7980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kern="0">
                <a:solidFill>
                  <a:schemeClr val="bg1"/>
                </a:solidFill>
                <a:latin typeface="Arial"/>
                <a:cs typeface="Arial"/>
                <a:sym typeface="Arial"/>
              </a:rPr>
              <a:t>{</a:t>
            </a:r>
          </a:p>
        </p:txBody>
      </p:sp>
      <p:sp>
        <p:nvSpPr>
          <p:cNvPr id="28" name="Shape 294"/>
          <p:cNvSpPr/>
          <p:nvPr/>
        </p:nvSpPr>
        <p:spPr>
          <a:xfrm flipH="1">
            <a:off x="8109051" y="1592525"/>
            <a:ext cx="429299" cy="1445100"/>
          </a:xfrm>
          <a:prstGeom prst="rect">
            <a:avLst/>
          </a:prstGeom>
          <a:solidFill>
            <a:srgbClr val="CCCCCC"/>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400" kern="0">
              <a:solidFill>
                <a:schemeClr val="bg1"/>
              </a:solidFill>
              <a:latin typeface="Arial"/>
              <a:cs typeface="Arial"/>
              <a:sym typeface="Arial"/>
            </a:endParaRPr>
          </a:p>
        </p:txBody>
      </p:sp>
      <p:cxnSp>
        <p:nvCxnSpPr>
          <p:cNvPr id="29" name="Shape 295"/>
          <p:cNvCxnSpPr/>
          <p:nvPr/>
        </p:nvCxnSpPr>
        <p:spPr>
          <a:xfrm>
            <a:off x="4515600" y="833500"/>
            <a:ext cx="0" cy="5177400"/>
          </a:xfrm>
          <a:prstGeom prst="straightConnector1">
            <a:avLst/>
          </a:prstGeom>
          <a:noFill/>
          <a:ln w="19050" cap="flat" cmpd="sng">
            <a:solidFill>
              <a:schemeClr val="accent1"/>
            </a:solidFill>
            <a:prstDash val="solid"/>
            <a:round/>
            <a:headEnd type="none" w="lg" len="lg"/>
            <a:tailEnd type="none" w="lg" len="lg"/>
          </a:ln>
        </p:spPr>
      </p:cxnSp>
      <p:sp>
        <p:nvSpPr>
          <p:cNvPr id="30" name="Shape 296"/>
          <p:cNvSpPr/>
          <p:nvPr/>
        </p:nvSpPr>
        <p:spPr>
          <a:xfrm>
            <a:off x="3192387" y="2725676"/>
            <a:ext cx="2541300" cy="2435999"/>
          </a:xfrm>
          <a:prstGeom prst="rightArrow">
            <a:avLst>
              <a:gd name="adj1" fmla="val 50000"/>
              <a:gd name="adj2" fmla="val 5000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800" b="1" kern="0" dirty="0">
                <a:latin typeface="Arial"/>
                <a:cs typeface="Arial"/>
                <a:sym typeface="Arial"/>
              </a:rPr>
              <a:t>Estratégia</a:t>
            </a:r>
          </a:p>
        </p:txBody>
      </p:sp>
      <p:sp>
        <p:nvSpPr>
          <p:cNvPr id="31" name="Shape 297"/>
          <p:cNvSpPr txBox="1"/>
          <p:nvPr/>
        </p:nvSpPr>
        <p:spPr>
          <a:xfrm>
            <a:off x="588826" y="1589401"/>
            <a:ext cx="2113799" cy="524699"/>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1100" b="1" kern="0">
                <a:solidFill>
                  <a:schemeClr val="bg1"/>
                </a:solidFill>
                <a:latin typeface="Arial"/>
                <a:cs typeface="Arial"/>
                <a:sym typeface="Arial"/>
              </a:rPr>
              <a:t>Diversos sistemas de coleta pós processo assistencial</a:t>
            </a:r>
          </a:p>
        </p:txBody>
      </p:sp>
      <p:cxnSp>
        <p:nvCxnSpPr>
          <p:cNvPr id="32" name="Shape 298"/>
          <p:cNvCxnSpPr/>
          <p:nvPr/>
        </p:nvCxnSpPr>
        <p:spPr>
          <a:xfrm>
            <a:off x="0" y="1327350"/>
            <a:ext cx="9144000" cy="0"/>
          </a:xfrm>
          <a:prstGeom prst="straightConnector1">
            <a:avLst/>
          </a:prstGeom>
          <a:noFill/>
          <a:ln w="19050" cap="flat" cmpd="sng">
            <a:solidFill>
              <a:schemeClr val="accent1"/>
            </a:solidFill>
            <a:prstDash val="solid"/>
            <a:round/>
            <a:headEnd type="none" w="lg" len="lg"/>
            <a:tailEnd type="none" w="lg" len="lg"/>
          </a:ln>
        </p:spPr>
      </p:cxnSp>
      <p:sp>
        <p:nvSpPr>
          <p:cNvPr id="33" name="Shape 299"/>
          <p:cNvSpPr txBox="1"/>
          <p:nvPr/>
        </p:nvSpPr>
        <p:spPr>
          <a:xfrm rot="-5400000">
            <a:off x="7437574" y="2190300"/>
            <a:ext cx="1447800" cy="237599"/>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1100" b="1" kern="0">
                <a:solidFill>
                  <a:schemeClr val="bg1"/>
                </a:solidFill>
                <a:latin typeface="Arial"/>
                <a:cs typeface="Arial"/>
                <a:sym typeface="Arial"/>
              </a:rPr>
              <a:t>XML HL7 v.3</a:t>
            </a:r>
          </a:p>
          <a:p>
            <a:pPr algn="ctr" eaLnBrk="1" fontAlgn="auto" hangingPunct="1">
              <a:spcBef>
                <a:spcPts val="0"/>
              </a:spcBef>
              <a:spcAft>
                <a:spcPts val="0"/>
              </a:spcAft>
            </a:pPr>
            <a:r>
              <a:rPr lang="en" sz="1100" b="1" kern="0">
                <a:solidFill>
                  <a:schemeClr val="bg1"/>
                </a:solidFill>
                <a:latin typeface="Arial"/>
                <a:cs typeface="Arial"/>
                <a:sym typeface="Arial"/>
              </a:rPr>
              <a:t>OpenEHR</a:t>
            </a:r>
          </a:p>
        </p:txBody>
      </p:sp>
      <p:sp>
        <p:nvSpPr>
          <p:cNvPr id="34" name="Shape 268"/>
          <p:cNvSpPr/>
          <p:nvPr/>
        </p:nvSpPr>
        <p:spPr>
          <a:xfrm flipH="1">
            <a:off x="2894626" y="2043150"/>
            <a:ext cx="429299" cy="1064700"/>
          </a:xfrm>
          <a:prstGeom prst="rect">
            <a:avLst/>
          </a:prstGeom>
          <a:solidFill>
            <a:srgbClr val="CCCCCC"/>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400" kern="0">
              <a:solidFill>
                <a:schemeClr val="bg1"/>
              </a:solidFill>
              <a:latin typeface="Arial"/>
              <a:cs typeface="Arial"/>
              <a:sym typeface="Arial"/>
            </a:endParaRPr>
          </a:p>
        </p:txBody>
      </p:sp>
      <p:sp>
        <p:nvSpPr>
          <p:cNvPr id="35" name="Shape 300"/>
          <p:cNvSpPr txBox="1"/>
          <p:nvPr/>
        </p:nvSpPr>
        <p:spPr>
          <a:xfrm rot="-5400000">
            <a:off x="2232224" y="2466402"/>
            <a:ext cx="1447800" cy="237599"/>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1100" b="1" kern="0" dirty="0" smtClean="0">
                <a:solidFill>
                  <a:schemeClr val="bg1"/>
                </a:solidFill>
                <a:latin typeface="Arial"/>
                <a:cs typeface="Arial"/>
                <a:sym typeface="Arial"/>
              </a:rPr>
              <a:t>Arquivos </a:t>
            </a:r>
            <a:r>
              <a:rPr lang="en" sz="1100" b="1" kern="0" dirty="0">
                <a:solidFill>
                  <a:schemeClr val="bg1"/>
                </a:solidFill>
                <a:latin typeface="Arial"/>
                <a:cs typeface="Arial"/>
                <a:sym typeface="Arial"/>
              </a:rPr>
              <a:t>TXT Proprietários</a:t>
            </a:r>
          </a:p>
        </p:txBody>
      </p:sp>
      <p:cxnSp>
        <p:nvCxnSpPr>
          <p:cNvPr id="36" name="Shape 301"/>
          <p:cNvCxnSpPr>
            <a:stCxn id="28" idx="1"/>
            <a:endCxn id="40" idx="1"/>
          </p:cNvCxnSpPr>
          <p:nvPr/>
        </p:nvCxnSpPr>
        <p:spPr>
          <a:xfrm flipH="1">
            <a:off x="6292850" y="2315075"/>
            <a:ext cx="2245500" cy="2256300"/>
          </a:xfrm>
          <a:prstGeom prst="curvedConnector4">
            <a:avLst>
              <a:gd name="adj1" fmla="val -10605"/>
              <a:gd name="adj2" fmla="val 66010"/>
            </a:avLst>
          </a:prstGeom>
          <a:noFill/>
          <a:ln w="19050" cap="flat" cmpd="sng">
            <a:solidFill>
              <a:schemeClr val="bg1"/>
            </a:solidFill>
            <a:prstDash val="solid"/>
            <a:round/>
            <a:headEnd type="oval" w="lg" len="lg"/>
            <a:tailEnd type="triangle" w="lg" len="lg"/>
          </a:ln>
        </p:spPr>
      </p:cxnSp>
      <p:sp>
        <p:nvSpPr>
          <p:cNvPr id="37" name="Shape 303"/>
          <p:cNvSpPr txBox="1"/>
          <p:nvPr/>
        </p:nvSpPr>
        <p:spPr>
          <a:xfrm>
            <a:off x="318651" y="3548926"/>
            <a:ext cx="1917899" cy="524699"/>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1100" b="1" kern="0">
                <a:solidFill>
                  <a:schemeClr val="bg1"/>
                </a:solidFill>
                <a:latin typeface="Arial"/>
                <a:cs typeface="Arial"/>
                <a:sym typeface="Arial"/>
              </a:rPr>
              <a:t>Processamento Local</a:t>
            </a:r>
          </a:p>
        </p:txBody>
      </p:sp>
      <p:sp>
        <p:nvSpPr>
          <p:cNvPr id="38" name="Shape 304"/>
          <p:cNvSpPr txBox="1"/>
          <p:nvPr/>
        </p:nvSpPr>
        <p:spPr>
          <a:xfrm>
            <a:off x="5957451" y="3548926"/>
            <a:ext cx="1917899" cy="524699"/>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1100" b="1" kern="0">
                <a:solidFill>
                  <a:schemeClr val="bg1"/>
                </a:solidFill>
                <a:latin typeface="Arial"/>
                <a:cs typeface="Arial"/>
                <a:sym typeface="Arial"/>
              </a:rPr>
              <a:t>Barramento - Serviço</a:t>
            </a:r>
          </a:p>
        </p:txBody>
      </p:sp>
      <p:sp>
        <p:nvSpPr>
          <p:cNvPr id="39" name="Shape 305"/>
          <p:cNvSpPr/>
          <p:nvPr/>
        </p:nvSpPr>
        <p:spPr>
          <a:xfrm>
            <a:off x="5955176" y="3586199"/>
            <a:ext cx="1996499" cy="3081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100" b="1" kern="0">
                <a:solidFill>
                  <a:schemeClr val="bg1"/>
                </a:solidFill>
                <a:latin typeface="Arial"/>
                <a:cs typeface="Arial"/>
                <a:sym typeface="Arial"/>
              </a:rPr>
              <a:t>Barramento Serviço</a:t>
            </a:r>
          </a:p>
        </p:txBody>
      </p:sp>
      <p:sp>
        <p:nvSpPr>
          <p:cNvPr id="40" name="Shape 302"/>
          <p:cNvSpPr/>
          <p:nvPr/>
        </p:nvSpPr>
        <p:spPr>
          <a:xfrm>
            <a:off x="5022275" y="4571300"/>
            <a:ext cx="2541300" cy="1361800"/>
          </a:xfrm>
          <a:prstGeom prst="flowChartMagneticDisk">
            <a:avLst/>
          </a:prstGeom>
          <a:solidFill>
            <a:srgbClr val="1155CC"/>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800" b="1" kern="0">
                <a:solidFill>
                  <a:schemeClr val="bg1"/>
                </a:solidFill>
                <a:latin typeface="Arial"/>
                <a:cs typeface="Arial"/>
                <a:sym typeface="Arial"/>
              </a:rPr>
              <a:t>RES</a:t>
            </a:r>
          </a:p>
          <a:p>
            <a:pPr algn="ctr" eaLnBrk="1" fontAlgn="auto" hangingPunct="1">
              <a:spcBef>
                <a:spcPts val="0"/>
              </a:spcBef>
              <a:spcAft>
                <a:spcPts val="0"/>
              </a:spcAft>
            </a:pPr>
            <a:r>
              <a:rPr lang="en" sz="1400" kern="0">
                <a:solidFill>
                  <a:schemeClr val="bg1"/>
                </a:solidFill>
                <a:latin typeface="Arial"/>
                <a:cs typeface="Arial"/>
                <a:sym typeface="Arial"/>
              </a:rPr>
              <a:t>Registro Eletrônico de Saúde</a:t>
            </a:r>
          </a:p>
        </p:txBody>
      </p:sp>
      <p:sp>
        <p:nvSpPr>
          <p:cNvPr id="41" name="Shape 306"/>
          <p:cNvSpPr/>
          <p:nvPr/>
        </p:nvSpPr>
        <p:spPr>
          <a:xfrm>
            <a:off x="8042675" y="4624676"/>
            <a:ext cx="986100" cy="1245274"/>
          </a:xfrm>
          <a:prstGeom prst="flowChartMagneticDisk">
            <a:avLst/>
          </a:prstGeom>
          <a:solidFill>
            <a:srgbClr val="000000"/>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800" b="1" kern="0">
                <a:solidFill>
                  <a:schemeClr val="bg1"/>
                </a:solidFill>
                <a:latin typeface="Arial"/>
                <a:cs typeface="Arial"/>
                <a:sym typeface="Arial"/>
              </a:rPr>
              <a:t>CMD</a:t>
            </a:r>
          </a:p>
          <a:p>
            <a:pPr algn="ctr" eaLnBrk="1" fontAlgn="auto" hangingPunct="1">
              <a:spcBef>
                <a:spcPts val="0"/>
              </a:spcBef>
              <a:spcAft>
                <a:spcPts val="0"/>
              </a:spcAft>
            </a:pPr>
            <a:r>
              <a:rPr lang="en" sz="1200" b="1" kern="0">
                <a:solidFill>
                  <a:schemeClr val="bg1"/>
                </a:solidFill>
                <a:latin typeface="Arial"/>
                <a:cs typeface="Arial"/>
                <a:sym typeface="Arial"/>
              </a:rPr>
              <a:t>Conjunto Mínimo</a:t>
            </a:r>
          </a:p>
        </p:txBody>
      </p:sp>
      <p:cxnSp>
        <p:nvCxnSpPr>
          <p:cNvPr id="42" name="Shape 307"/>
          <p:cNvCxnSpPr/>
          <p:nvPr/>
        </p:nvCxnSpPr>
        <p:spPr>
          <a:xfrm rot="10800000" flipH="1">
            <a:off x="7563575" y="5323601"/>
            <a:ext cx="479100" cy="4799"/>
          </a:xfrm>
          <a:prstGeom prst="straightConnector1">
            <a:avLst/>
          </a:prstGeom>
          <a:noFill/>
          <a:ln w="19050" cap="flat" cmpd="sng">
            <a:solidFill>
              <a:schemeClr val="dk2"/>
            </a:solidFill>
            <a:prstDash val="solid"/>
            <a:round/>
            <a:headEnd type="none" w="lg" len="lg"/>
            <a:tailEnd type="triangle" w="lg" len="lg"/>
          </a:ln>
        </p:spPr>
      </p:cxnSp>
      <p:cxnSp>
        <p:nvCxnSpPr>
          <p:cNvPr id="43" name="Shape 308"/>
          <p:cNvCxnSpPr>
            <a:stCxn id="28" idx="1"/>
            <a:endCxn id="41" idx="1"/>
          </p:cNvCxnSpPr>
          <p:nvPr/>
        </p:nvCxnSpPr>
        <p:spPr>
          <a:xfrm flipH="1">
            <a:off x="8535650" y="2315075"/>
            <a:ext cx="2700" cy="2309700"/>
          </a:xfrm>
          <a:prstGeom prst="curvedConnector4">
            <a:avLst>
              <a:gd name="adj1" fmla="val -8819444"/>
              <a:gd name="adj2" fmla="val 65640"/>
            </a:avLst>
          </a:prstGeom>
          <a:noFill/>
          <a:ln w="19050" cap="flat" cmpd="sng">
            <a:solidFill>
              <a:schemeClr val="bg1"/>
            </a:solidFill>
            <a:prstDash val="solid"/>
            <a:round/>
            <a:headEnd type="oval" w="lg" len="lg"/>
            <a:tailEnd type="triangle" w="lg" len="lg"/>
          </a:ln>
        </p:spPr>
      </p:cxnSp>
      <p:sp>
        <p:nvSpPr>
          <p:cNvPr id="44" name="Shape 309"/>
          <p:cNvSpPr txBox="1"/>
          <p:nvPr/>
        </p:nvSpPr>
        <p:spPr>
          <a:xfrm>
            <a:off x="304801" y="3349781"/>
            <a:ext cx="1996499" cy="237599"/>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1100" b="1" kern="0">
                <a:solidFill>
                  <a:schemeClr val="bg1"/>
                </a:solidFill>
                <a:latin typeface="Arial"/>
                <a:cs typeface="Arial"/>
                <a:sym typeface="Arial"/>
              </a:rPr>
              <a:t>SIA SIH CIHA</a:t>
            </a:r>
          </a:p>
        </p:txBody>
      </p:sp>
      <p:sp>
        <p:nvSpPr>
          <p:cNvPr id="45" name="Shape 310"/>
          <p:cNvSpPr txBox="1"/>
          <p:nvPr/>
        </p:nvSpPr>
        <p:spPr>
          <a:xfrm>
            <a:off x="6315494" y="3345550"/>
            <a:ext cx="1295400" cy="3081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100" b="1" kern="0">
                <a:solidFill>
                  <a:schemeClr val="bg1"/>
                </a:solidFill>
                <a:latin typeface="Arial"/>
                <a:cs typeface="Arial"/>
                <a:sym typeface="Arial"/>
              </a:rPr>
              <a:t>Portal do Gestor</a:t>
            </a:r>
          </a:p>
        </p:txBody>
      </p:sp>
    </p:spTree>
    <p:extLst>
      <p:ext uri="{BB962C8B-B14F-4D97-AF65-F5344CB8AC3E}">
        <p14:creationId xmlns:p14="http://schemas.microsoft.com/office/powerpoint/2010/main" val="397014557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5"/>
          <p:cNvSpPr txBox="1">
            <a:spLocks noChangeArrowheads="1"/>
          </p:cNvSpPr>
          <p:nvPr/>
        </p:nvSpPr>
        <p:spPr bwMode="auto">
          <a:xfrm>
            <a:off x="827088" y="1433513"/>
            <a:ext cx="7993062" cy="4400550"/>
          </a:xfrm>
          <a:prstGeom prst="rect">
            <a:avLst/>
          </a:prstGeom>
          <a:noFill/>
          <a:ln>
            <a:noFill/>
          </a:ln>
          <a:effectLst/>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pt-BR" altLang="pt-BR" sz="2000">
                <a:solidFill>
                  <a:schemeClr val="bg1"/>
                </a:solidFill>
                <a:cs typeface="Times New Roman" panose="02020603050405020304" pitchFamily="18" charset="0"/>
                <a:sym typeface="Marlett" pitchFamily="2" charset="2"/>
              </a:rPr>
              <a:t>Os primeiros exemplos de prontuário em papel datam do século V a.c.. </a:t>
            </a:r>
          </a:p>
          <a:p>
            <a:pPr algn="just"/>
            <a:endParaRPr lang="pt-BR" altLang="pt-BR" sz="2000">
              <a:solidFill>
                <a:schemeClr val="bg1"/>
              </a:solidFill>
              <a:cs typeface="Times New Roman" panose="02020603050405020304" pitchFamily="18" charset="0"/>
              <a:sym typeface="Marlett" pitchFamily="2" charset="2"/>
            </a:endParaRPr>
          </a:p>
          <a:p>
            <a:pPr algn="just"/>
            <a:r>
              <a:rPr lang="pt-BR" altLang="pt-BR" sz="2000">
                <a:solidFill>
                  <a:schemeClr val="bg1"/>
                </a:solidFill>
                <a:cs typeface="Times New Roman" panose="02020603050405020304" pitchFamily="18" charset="0"/>
                <a:sym typeface="Marlett" pitchFamily="2" charset="2"/>
              </a:rPr>
              <a:t>No século XIX as observações médicas eram registradas em ordem cronológica (prontuário orientado pelo tempo). </a:t>
            </a:r>
          </a:p>
          <a:p>
            <a:pPr algn="just"/>
            <a:endParaRPr lang="pt-BR" altLang="pt-BR" sz="2000">
              <a:solidFill>
                <a:schemeClr val="bg1"/>
              </a:solidFill>
              <a:cs typeface="Times New Roman" panose="02020603050405020304" pitchFamily="18" charset="0"/>
              <a:sym typeface="Marlett" pitchFamily="2" charset="2"/>
            </a:endParaRPr>
          </a:p>
          <a:p>
            <a:pPr algn="just"/>
            <a:r>
              <a:rPr lang="pt-BR" altLang="pt-BR" sz="2000">
                <a:solidFill>
                  <a:schemeClr val="bg1"/>
                </a:solidFill>
                <a:cs typeface="Times New Roman" panose="02020603050405020304" pitchFamily="18" charset="0"/>
                <a:sym typeface="Marlett" pitchFamily="2" charset="2"/>
              </a:rPr>
              <a:t>Em 1907, a Clínica Mayo - USA adota um registro individual das informações de cada paciente separadamente, dando origem ao prontuário médico centrado no paciente e orientado ainda de forma cronológica.</a:t>
            </a:r>
          </a:p>
          <a:p>
            <a:pPr algn="just"/>
            <a:endParaRPr lang="pt-BR" altLang="pt-BR" sz="2000">
              <a:solidFill>
                <a:schemeClr val="bg1"/>
              </a:solidFill>
              <a:cs typeface="Times New Roman" panose="02020603050405020304" pitchFamily="18" charset="0"/>
              <a:sym typeface="Marlett" pitchFamily="2" charset="2"/>
            </a:endParaRPr>
          </a:p>
          <a:p>
            <a:pPr algn="just"/>
            <a:r>
              <a:rPr lang="pt-BR" altLang="pt-BR" sz="2000">
                <a:solidFill>
                  <a:schemeClr val="bg1"/>
                </a:solidFill>
                <a:cs typeface="Times New Roman" panose="02020603050405020304" pitchFamily="18" charset="0"/>
                <a:sym typeface="Marlett" pitchFamily="2" charset="2"/>
              </a:rPr>
              <a:t>Em 1920, ainda na Clínica Mayo houve um movimento para padronizar o conteúdo mínimo dos prontuários através da definição de um conjunto mínimo de dados que deveriam ser registrados, criando a estrutura de prontuário do paciente que é utilizada até hoje.</a:t>
            </a:r>
          </a:p>
        </p:txBody>
      </p:sp>
      <p:sp>
        <p:nvSpPr>
          <p:cNvPr id="41987" name="Text Box 2"/>
          <p:cNvSpPr txBox="1">
            <a:spLocks noChangeArrowheads="1"/>
          </p:cNvSpPr>
          <p:nvPr/>
        </p:nvSpPr>
        <p:spPr bwMode="auto">
          <a:xfrm>
            <a:off x="1042988" y="312738"/>
            <a:ext cx="7367587" cy="523875"/>
          </a:xfrm>
          <a:prstGeom prst="rect">
            <a:avLst/>
          </a:prstGeom>
          <a:noFill/>
          <a:ln>
            <a:noFill/>
          </a:ln>
          <a:effectLst/>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500"/>
              </a:spcBef>
              <a:spcAft>
                <a:spcPts val="500"/>
              </a:spcAft>
            </a:pPr>
            <a:r>
              <a:rPr lang="pt-BR" altLang="pt-BR" sz="2800">
                <a:solidFill>
                  <a:schemeClr val="bg1"/>
                </a:solidFill>
                <a:cs typeface="Times New Roman" panose="02020603050405020304" pitchFamily="18" charset="0"/>
                <a:sym typeface="Marlett" pitchFamily="2" charset="2"/>
              </a:rPr>
              <a:t>Contextualização</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042988" y="333375"/>
            <a:ext cx="7367587" cy="460375"/>
          </a:xfrm>
          <a:prstGeom prst="rect">
            <a:avLst/>
          </a:prstGeom>
          <a:noFill/>
          <a:ln>
            <a:noFill/>
          </a:ln>
          <a:effectLst/>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500"/>
              </a:spcBef>
              <a:spcAft>
                <a:spcPts val="500"/>
              </a:spcAft>
            </a:pPr>
            <a:r>
              <a:rPr lang="pt-BR" altLang="pt-BR">
                <a:solidFill>
                  <a:schemeClr val="bg1"/>
                </a:solidFill>
                <a:cs typeface="Times New Roman" panose="02020603050405020304" pitchFamily="18" charset="0"/>
                <a:sym typeface="Marlett" pitchFamily="2" charset="2"/>
              </a:rPr>
              <a:t>FUNÇÕES DO PRONTUÁRIO DO PACIENTE</a:t>
            </a:r>
          </a:p>
        </p:txBody>
      </p:sp>
      <p:sp>
        <p:nvSpPr>
          <p:cNvPr id="299012" name="Text Box 4"/>
          <p:cNvSpPr txBox="1">
            <a:spLocks noChangeArrowheads="1"/>
          </p:cNvSpPr>
          <p:nvPr/>
        </p:nvSpPr>
        <p:spPr bwMode="auto">
          <a:xfrm>
            <a:off x="703263" y="1335088"/>
            <a:ext cx="8116887" cy="4954587"/>
          </a:xfrm>
          <a:prstGeom prst="rect">
            <a:avLst/>
          </a:prstGeom>
          <a:noFill/>
          <a:ln>
            <a:noFill/>
          </a:ln>
          <a:effectLst/>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p>
            <a:pPr algn="just">
              <a:spcBef>
                <a:spcPct val="50000"/>
              </a:spcBef>
              <a:buFontTx/>
              <a:buChar char="•"/>
              <a:defRPr/>
            </a:pPr>
            <a:r>
              <a:rPr lang="pt-BR" sz="2000" dirty="0">
                <a:solidFill>
                  <a:schemeClr val="bg1"/>
                </a:solidFill>
                <a:effectLst>
                  <a:outerShdw blurRad="38100" dist="38100" dir="2700000" algn="tl">
                    <a:srgbClr val="000000">
                      <a:alpha val="43137"/>
                    </a:srgbClr>
                  </a:outerShdw>
                </a:effectLst>
              </a:rPr>
              <a:t> </a:t>
            </a:r>
            <a:r>
              <a:rPr lang="pt-BR" sz="2000" dirty="0">
                <a:solidFill>
                  <a:schemeClr val="bg1"/>
                </a:solidFill>
              </a:rPr>
              <a:t>Apoiar o processo de atenção à saúde, servindo de fonte de informação clínica e administrativa para tomada de decisão e meio de comunicação compartilhado entre todos os profissionais;</a:t>
            </a:r>
          </a:p>
          <a:p>
            <a:pPr algn="just">
              <a:spcBef>
                <a:spcPct val="50000"/>
              </a:spcBef>
              <a:buFontTx/>
              <a:buChar char="•"/>
              <a:defRPr/>
            </a:pPr>
            <a:r>
              <a:rPr lang="pt-BR" sz="2000" dirty="0">
                <a:solidFill>
                  <a:schemeClr val="bg1"/>
                </a:solidFill>
              </a:rPr>
              <a:t> É o registro legal das ações médicas e da equipe de saúde;</a:t>
            </a:r>
          </a:p>
          <a:p>
            <a:pPr algn="just">
              <a:spcBef>
                <a:spcPct val="50000"/>
              </a:spcBef>
              <a:buFontTx/>
              <a:buChar char="•"/>
              <a:defRPr/>
            </a:pPr>
            <a:r>
              <a:rPr lang="pt-BR" sz="2000" dirty="0">
                <a:solidFill>
                  <a:schemeClr val="bg1"/>
                </a:solidFill>
              </a:rPr>
              <a:t> Deve apoiar a pesquisa (estudos clínicos, epidemiológicos, avaliação da qualidade);</a:t>
            </a:r>
          </a:p>
          <a:p>
            <a:pPr algn="just">
              <a:spcBef>
                <a:spcPct val="50000"/>
              </a:spcBef>
              <a:buFontTx/>
              <a:buChar char="•"/>
              <a:defRPr/>
            </a:pPr>
            <a:r>
              <a:rPr lang="pt-BR" sz="2000" dirty="0">
                <a:solidFill>
                  <a:schemeClr val="bg1"/>
                </a:solidFill>
              </a:rPr>
              <a:t> Deve promover o ensino e gerenciamento dos serviços, fornecendo dados para cobranças e reembolso, autorização dos seguros, suporte para aspectos organizacionais e gerenciamento de custo.</a:t>
            </a:r>
          </a:p>
          <a:p>
            <a:pPr algn="just">
              <a:spcBef>
                <a:spcPct val="50000"/>
              </a:spcBef>
              <a:buFontTx/>
              <a:buChar char="•"/>
              <a:defRPr/>
            </a:pPr>
            <a:r>
              <a:rPr lang="pt-BR" sz="2000" dirty="0">
                <a:solidFill>
                  <a:srgbClr val="FFFF00"/>
                </a:solidFill>
              </a:rPr>
              <a:t> Deve estar em conformidade com a Resolução CFM Nº 1638/2002 que define prontuário médico e torna obrigatória a criação da Comissão de Revisão de Prontuários nas instituições de saúde.</a:t>
            </a:r>
          </a:p>
          <a:p>
            <a:pPr algn="just">
              <a:spcBef>
                <a:spcPct val="50000"/>
              </a:spcBef>
              <a:defRPr/>
            </a:pPr>
            <a:r>
              <a:rPr lang="pt-BR" sz="2000" dirty="0">
                <a:solidFill>
                  <a:schemeClr val="bg1"/>
                </a:solidFill>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84213" y="301625"/>
            <a:ext cx="8137525" cy="461963"/>
          </a:xfrm>
          <a:prstGeom prst="rect">
            <a:avLst/>
          </a:prstGeom>
          <a:noFill/>
          <a:ln>
            <a:noFill/>
          </a:ln>
          <a:effectLst/>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500"/>
              </a:spcBef>
              <a:spcAft>
                <a:spcPts val="500"/>
              </a:spcAft>
            </a:pPr>
            <a:r>
              <a:rPr lang="pt-BR" altLang="pt-BR">
                <a:solidFill>
                  <a:schemeClr val="bg1"/>
                </a:solidFill>
                <a:cs typeface="Times New Roman" panose="02020603050405020304" pitchFamily="18" charset="0"/>
                <a:sym typeface="Marlett" pitchFamily="2" charset="2"/>
              </a:rPr>
              <a:t>MODELO ATUAL DE ATENÇÃO À SAÚDE</a:t>
            </a:r>
          </a:p>
        </p:txBody>
      </p:sp>
      <p:sp>
        <p:nvSpPr>
          <p:cNvPr id="300036" name="Text Box 4"/>
          <p:cNvSpPr txBox="1">
            <a:spLocks noChangeArrowheads="1"/>
          </p:cNvSpPr>
          <p:nvPr/>
        </p:nvSpPr>
        <p:spPr bwMode="auto">
          <a:xfrm>
            <a:off x="827088" y="1247269"/>
            <a:ext cx="7921625" cy="3477875"/>
          </a:xfrm>
          <a:prstGeom prst="rect">
            <a:avLst/>
          </a:prstGeom>
          <a:noFill/>
          <a:ln>
            <a:noFill/>
          </a:ln>
          <a:effectLst/>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just">
              <a:buFontTx/>
              <a:buChar char="•"/>
              <a:defRPr/>
            </a:pPr>
            <a:r>
              <a:rPr lang="pt-BR" sz="2000" dirty="0">
                <a:solidFill>
                  <a:schemeClr val="bg1"/>
                </a:solidFill>
                <a:effectLst>
                  <a:outerShdw blurRad="38100" dist="38100" dir="2700000" algn="tl">
                    <a:srgbClr val="000000">
                      <a:alpha val="43137"/>
                    </a:srgbClr>
                  </a:outerShdw>
                </a:effectLst>
              </a:rPr>
              <a:t> </a:t>
            </a:r>
            <a:r>
              <a:rPr lang="pt-BR" sz="2000" dirty="0">
                <a:solidFill>
                  <a:schemeClr val="bg1"/>
                </a:solidFill>
              </a:rPr>
              <a:t>Maior integração e gerenciamento do cuidado, ou seja, o atendimento clínico tem que ser visto como um todo (informação integrada);</a:t>
            </a:r>
          </a:p>
          <a:p>
            <a:pPr algn="just">
              <a:buFontTx/>
              <a:buChar char="•"/>
              <a:defRPr/>
            </a:pPr>
            <a:endParaRPr lang="pt-BR" sz="2000" dirty="0">
              <a:solidFill>
                <a:schemeClr val="bg1"/>
              </a:solidFill>
            </a:endParaRPr>
          </a:p>
          <a:p>
            <a:pPr algn="just">
              <a:buFontTx/>
              <a:buChar char="•"/>
              <a:defRPr/>
            </a:pPr>
            <a:r>
              <a:rPr lang="pt-BR" sz="2000" dirty="0">
                <a:solidFill>
                  <a:schemeClr val="bg1"/>
                </a:solidFill>
              </a:rPr>
              <a:t> Foco de atendimento é o nível primário;</a:t>
            </a:r>
          </a:p>
          <a:p>
            <a:pPr algn="just">
              <a:buFontTx/>
              <a:buChar char="•"/>
              <a:defRPr/>
            </a:pPr>
            <a:endParaRPr lang="pt-BR" sz="2000" dirty="0">
              <a:solidFill>
                <a:schemeClr val="bg1"/>
              </a:solidFill>
            </a:endParaRPr>
          </a:p>
          <a:p>
            <a:pPr algn="just">
              <a:buFontTx/>
              <a:buChar char="•"/>
              <a:defRPr/>
            </a:pPr>
            <a:r>
              <a:rPr lang="pt-BR" sz="2000" dirty="0">
                <a:solidFill>
                  <a:schemeClr val="bg1"/>
                </a:solidFill>
              </a:rPr>
              <a:t> Otimização do gerenciamento do processo de atenção buscando a eficiência (custo-benefício) no atendimento e na utilização dos recursos;</a:t>
            </a:r>
          </a:p>
          <a:p>
            <a:pPr algn="just">
              <a:buFontTx/>
              <a:buChar char="•"/>
              <a:defRPr/>
            </a:pPr>
            <a:endParaRPr lang="pt-BR" sz="2000" dirty="0">
              <a:solidFill>
                <a:schemeClr val="bg1"/>
              </a:solidFill>
            </a:endParaRPr>
          </a:p>
          <a:p>
            <a:pPr algn="just">
              <a:buFontTx/>
              <a:buChar char="•"/>
              <a:defRPr/>
            </a:pPr>
            <a:r>
              <a:rPr lang="pt-BR" sz="2000" dirty="0">
                <a:solidFill>
                  <a:schemeClr val="bg1"/>
                </a:solidFill>
              </a:rPr>
              <a:t> </a:t>
            </a:r>
            <a:r>
              <a:rPr lang="pt-BR" sz="2000" dirty="0" smtClean="0">
                <a:solidFill>
                  <a:schemeClr val="bg1"/>
                </a:solidFill>
              </a:rPr>
              <a:t> </a:t>
            </a:r>
            <a:r>
              <a:rPr lang="pt-BR" sz="2000" dirty="0">
                <a:solidFill>
                  <a:schemeClr val="bg1"/>
                </a:solidFill>
              </a:rPr>
              <a:t>A equipe que atende é multidisciplinar, interdisciplinar, colaborativa, conduzida por uma organização horizontal (não existe um profissional que seja mais importante do que o outro).</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91680" y="333028"/>
            <a:ext cx="5976664" cy="359668"/>
          </a:xfrm>
          <a:ln algn="ctr">
            <a:miter lim="800000"/>
            <a:headEnd/>
            <a:tailEnd/>
          </a:ln>
          <a:extLst>
            <a:ext uri="{FAA26D3D-D897-4be2-8F04-BA451C77F1D7}"/>
          </a:extLst>
        </p:spPr>
        <p:txBody>
          <a:bodyPr anchor="ct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pt-BR" sz="2800" b="0" kern="1200" dirty="0" smtClean="0">
                <a:ln w="11430"/>
                <a:solidFill>
                  <a:srgbClr val="FFFF00"/>
                </a:solidFill>
                <a:latin typeface="Times New Roman" panose="02020603050405020304" pitchFamily="18" charset="0"/>
                <a:ea typeface="+mn-ea"/>
                <a:cs typeface="Times New Roman" panose="02020603050405020304" pitchFamily="18" charset="0"/>
              </a:rPr>
              <a:t>e – Saúde (e-Health) </a:t>
            </a:r>
            <a:endParaRPr lang="en-US" sz="2800" b="0" kern="1200" dirty="0">
              <a:ln w="11430"/>
              <a:solidFill>
                <a:srgbClr val="FFFF00"/>
              </a:solidFill>
              <a:latin typeface="Times New Roman" panose="02020603050405020304" pitchFamily="18" charset="0"/>
              <a:ea typeface="+mn-ea"/>
              <a:cs typeface="Times New Roman" panose="02020603050405020304" pitchFamily="18" charset="0"/>
            </a:endParaRPr>
          </a:p>
        </p:txBody>
      </p:sp>
      <p:sp>
        <p:nvSpPr>
          <p:cNvPr id="15" name="Rectangle 3"/>
          <p:cNvSpPr txBox="1">
            <a:spLocks noChangeArrowheads="1"/>
          </p:cNvSpPr>
          <p:nvPr/>
        </p:nvSpPr>
        <p:spPr bwMode="auto">
          <a:xfrm>
            <a:off x="755576" y="764704"/>
            <a:ext cx="8064896"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marL="342900" indent="-342900" eaLnBrk="1" hangingPunct="1">
              <a:lnSpc>
                <a:spcPct val="120000"/>
              </a:lnSpc>
              <a:spcAft>
                <a:spcPct val="35000"/>
              </a:spcAft>
              <a:defRPr/>
            </a:pPr>
            <a:r>
              <a:rPr lang="pt-BR" sz="2400" kern="0" dirty="0">
                <a:solidFill>
                  <a:schemeClr val="bg1"/>
                </a:solidFill>
                <a:latin typeface="Times New Roman" panose="02020603050405020304" pitchFamily="18" charset="0"/>
                <a:cs typeface="Times New Roman" panose="02020603050405020304" pitchFamily="18" charset="0"/>
              </a:rPr>
              <a:t>Saúde (atenção à saúde) integral e integrada baseada em Tecnologias da Informação e Comunicação (</a:t>
            </a:r>
            <a:r>
              <a:rPr lang="pt-BR" sz="2400" kern="0" dirty="0" err="1">
                <a:solidFill>
                  <a:schemeClr val="bg1"/>
                </a:solidFill>
                <a:latin typeface="Times New Roman" panose="02020603050405020304" pitchFamily="18" charset="0"/>
                <a:cs typeface="Times New Roman" panose="02020603050405020304" pitchFamily="18" charset="0"/>
              </a:rPr>
              <a:t>TICs</a:t>
            </a:r>
            <a:r>
              <a:rPr lang="pt-BR" sz="2400" kern="0" dirty="0">
                <a:solidFill>
                  <a:schemeClr val="bg1"/>
                </a:solidFill>
                <a:latin typeface="Times New Roman" panose="02020603050405020304" pitchFamily="18" charset="0"/>
                <a:cs typeface="Times New Roman" panose="02020603050405020304" pitchFamily="18" charset="0"/>
              </a:rPr>
              <a:t>) e dispositivos </a:t>
            </a:r>
            <a:r>
              <a:rPr lang="pt-BR" sz="2400" kern="0" dirty="0" smtClean="0">
                <a:solidFill>
                  <a:schemeClr val="bg1"/>
                </a:solidFill>
                <a:latin typeface="Times New Roman" panose="02020603050405020304" pitchFamily="18" charset="0"/>
                <a:cs typeface="Times New Roman" panose="02020603050405020304" pitchFamily="18" charset="0"/>
              </a:rPr>
              <a:t>eletrônicos</a:t>
            </a:r>
            <a:r>
              <a:rPr lang="pt-BR" sz="2400" kern="0" dirty="0" smtClean="0">
                <a:solidFill>
                  <a:schemeClr val="bg1"/>
                </a:solidFill>
                <a:latin typeface="Times New Roman" panose="02020603050405020304" pitchFamily="18" charset="0"/>
                <a:cs typeface="Times New Roman" panose="02020603050405020304" pitchFamily="18" charset="0"/>
              </a:rPr>
              <a:t>.</a:t>
            </a:r>
          </a:p>
          <a:p>
            <a:pPr marL="342900" indent="-342900" eaLnBrk="1" hangingPunct="1">
              <a:lnSpc>
                <a:spcPct val="120000"/>
              </a:lnSpc>
              <a:spcAft>
                <a:spcPct val="35000"/>
              </a:spcAft>
              <a:defRPr/>
            </a:pPr>
            <a:r>
              <a:rPr lang="pt-BR" sz="2400" kern="0" dirty="0">
                <a:solidFill>
                  <a:schemeClr val="bg1"/>
                </a:solidFill>
                <a:latin typeface="Times New Roman" panose="02020603050405020304" pitchFamily="18" charset="0"/>
                <a:cs typeface="Times New Roman" panose="02020603050405020304" pitchFamily="18" charset="0"/>
              </a:rPr>
              <a:t>Em tese, a e-Saúde poderia melhorar o acompanhamento, o gerenciamento, e a qualidade da atenção à saúde do indivíduo e de sua família. </a:t>
            </a:r>
            <a:endParaRPr lang="pt-BR" sz="2400" kern="0" dirty="0" smtClean="0">
              <a:solidFill>
                <a:schemeClr val="bg1"/>
              </a:solidFill>
              <a:latin typeface="Times New Roman" panose="02020603050405020304" pitchFamily="18" charset="0"/>
              <a:cs typeface="Times New Roman" panose="02020603050405020304" pitchFamily="18" charset="0"/>
            </a:endParaRPr>
          </a:p>
          <a:p>
            <a:pPr marL="342900" indent="-342900" eaLnBrk="1" hangingPunct="1">
              <a:lnSpc>
                <a:spcPct val="120000"/>
              </a:lnSpc>
              <a:spcAft>
                <a:spcPct val="35000"/>
              </a:spcAft>
              <a:defRPr/>
            </a:pPr>
            <a:r>
              <a:rPr lang="pt-BR" sz="2400" kern="0" dirty="0">
                <a:solidFill>
                  <a:schemeClr val="bg1"/>
                </a:solidFill>
                <a:latin typeface="Times New Roman" panose="02020603050405020304" pitchFamily="18" charset="0"/>
                <a:cs typeface="Times New Roman" panose="02020603050405020304" pitchFamily="18" charset="0"/>
              </a:rPr>
              <a:t>Poderia também auxiliar a redução de ineficiências na atenção à saúde, ampliar o acesso, reduzir custos, aumentar a qualidade e propiciar uma medicina mais personalizada e precisa </a:t>
            </a:r>
          </a:p>
          <a:p>
            <a:pPr marL="342900" indent="-342900" eaLnBrk="1" hangingPunct="1">
              <a:lnSpc>
                <a:spcPct val="120000"/>
              </a:lnSpc>
              <a:spcAft>
                <a:spcPct val="35000"/>
              </a:spcAft>
              <a:defRPr/>
            </a:pPr>
            <a:r>
              <a:rPr lang="pt-BR" sz="2400" kern="0" dirty="0">
                <a:solidFill>
                  <a:schemeClr val="bg1"/>
                </a:solidFill>
                <a:latin typeface="Times New Roman" panose="02020603050405020304" pitchFamily="18" charset="0"/>
                <a:cs typeface="Times New Roman" panose="02020603050405020304" pitchFamily="18" charset="0"/>
              </a:rPr>
              <a:t>Necessidade Básica: </a:t>
            </a:r>
            <a:r>
              <a:rPr lang="pt-BR" sz="2400" u="sng" kern="0" dirty="0">
                <a:solidFill>
                  <a:schemeClr val="bg1"/>
                </a:solidFill>
                <a:latin typeface="Times New Roman" panose="02020603050405020304" pitchFamily="18" charset="0"/>
                <a:cs typeface="Times New Roman" panose="02020603050405020304" pitchFamily="18" charset="0"/>
              </a:rPr>
              <a:t>Sistemas de Registro Eletrônico em Saúde </a:t>
            </a:r>
            <a:r>
              <a:rPr lang="pt-BR" sz="2400" kern="0" dirty="0">
                <a:solidFill>
                  <a:schemeClr val="bg1"/>
                </a:solidFill>
                <a:latin typeface="Times New Roman" panose="02020603050405020304" pitchFamily="18" charset="0"/>
                <a:cs typeface="Times New Roman" panose="02020603050405020304" pitchFamily="18" charset="0"/>
              </a:rPr>
              <a:t>(S-RES) </a:t>
            </a:r>
            <a:r>
              <a:rPr lang="pt-BR" sz="2400" kern="0" dirty="0" smtClean="0">
                <a:solidFill>
                  <a:schemeClr val="bg1"/>
                </a:solidFill>
                <a:latin typeface="Times New Roman" panose="02020603050405020304" pitchFamily="18" charset="0"/>
                <a:cs typeface="Times New Roman" panose="02020603050405020304" pitchFamily="18" charset="0"/>
              </a:rPr>
              <a:t>– </a:t>
            </a:r>
            <a:r>
              <a:rPr lang="pt-BR" sz="2400" b="1" i="1" kern="0" dirty="0" smtClean="0">
                <a:solidFill>
                  <a:schemeClr val="bg1"/>
                </a:solidFill>
                <a:latin typeface="Times New Roman" panose="02020603050405020304" pitchFamily="18" charset="0"/>
                <a:cs typeface="Times New Roman" panose="02020603050405020304" pitchFamily="18" charset="0"/>
              </a:rPr>
              <a:t>Adequados e Interoperáveis</a:t>
            </a:r>
            <a:r>
              <a:rPr lang="pt-BR" sz="2400" kern="0" dirty="0">
                <a:solidFill>
                  <a:schemeClr val="bg1"/>
                </a:solidFill>
                <a:latin typeface="Times New Roman" panose="02020603050405020304" pitchFamily="18" charset="0"/>
                <a:cs typeface="Times New Roman" panose="02020603050405020304" pitchFamily="18" charset="0"/>
              </a:rPr>
              <a:t>.</a:t>
            </a:r>
          </a:p>
          <a:p>
            <a:pPr marL="342900" indent="-342900" eaLnBrk="1" hangingPunct="1">
              <a:lnSpc>
                <a:spcPct val="120000"/>
              </a:lnSpc>
              <a:spcAft>
                <a:spcPct val="35000"/>
              </a:spcAft>
              <a:defRPr/>
            </a:pPr>
            <a:endParaRPr lang="pt-BR" sz="2400" kern="0" dirty="0">
              <a:solidFill>
                <a:schemeClr val="bg1"/>
              </a:solidFill>
              <a:latin typeface="Times New Roman" panose="02020603050405020304" pitchFamily="18" charset="0"/>
              <a:cs typeface="Times New Roman" panose="02020603050405020304" pitchFamily="18" charset="0"/>
            </a:endParaRPr>
          </a:p>
          <a:p>
            <a:pPr marL="342900" indent="-342900" eaLnBrk="1" hangingPunct="1">
              <a:lnSpc>
                <a:spcPct val="120000"/>
              </a:lnSpc>
              <a:spcAft>
                <a:spcPct val="35000"/>
              </a:spcAft>
              <a:defRPr/>
            </a:pPr>
            <a:endParaRPr lang="pt-BR" sz="2400" kern="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936625"/>
            <a:ext cx="7221538" cy="979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6338" y="3071813"/>
            <a:ext cx="437515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ângulo 2"/>
          <p:cNvSpPr/>
          <p:nvPr/>
        </p:nvSpPr>
        <p:spPr>
          <a:xfrm>
            <a:off x="1547813" y="5867400"/>
            <a:ext cx="7272337" cy="369888"/>
          </a:xfrm>
          <a:prstGeom prst="rect">
            <a:avLst/>
          </a:prstGeom>
        </p:spPr>
        <p:txBody>
          <a:bodyPr>
            <a:spAutoFit/>
          </a:bodyPr>
          <a:lstStyle/>
          <a:p>
            <a:pPr>
              <a:defRPr/>
            </a:pPr>
            <a:r>
              <a:rPr lang="pt-BR" sz="1800" dirty="0">
                <a:effectLst>
                  <a:outerShdw blurRad="38100" dist="38100" dir="2700000" algn="tl">
                    <a:srgbClr val="000000">
                      <a:alpha val="43137"/>
                    </a:srgbClr>
                  </a:outerShdw>
                </a:effectLst>
                <a:hlinkClick r:id="rId4"/>
              </a:rPr>
              <a:t>http://apps.who.int/iris/bitstream/10665/66203/1/WHO_EIP_OSD_00.6.pdf</a:t>
            </a:r>
            <a:endParaRPr lang="pt-BR" sz="18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762125"/>
            <a:ext cx="8904288" cy="260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323850" y="1052513"/>
            <a:ext cx="2087563" cy="461962"/>
          </a:xfrm>
          <a:prstGeom prst="rect">
            <a:avLst/>
          </a:prstGeom>
          <a:noFill/>
        </p:spPr>
        <p:txBody>
          <a:bodyPr>
            <a:spAutoFit/>
          </a:bodyPr>
          <a:lstStyle/>
          <a:p>
            <a:pPr>
              <a:defRPr/>
            </a:pPr>
            <a:r>
              <a:rPr lang="pt-BR" dirty="0">
                <a:solidFill>
                  <a:schemeClr val="bg1"/>
                </a:solidFill>
                <a:effectLst>
                  <a:outerShdw blurRad="38100" dist="38100" dir="2700000" algn="tl">
                    <a:srgbClr val="000000">
                      <a:alpha val="43137"/>
                    </a:srgbClr>
                  </a:outerShdw>
                </a:effectLst>
              </a:rPr>
              <a:t>DEFINIÇÕES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ext Box 2"/>
          <p:cNvSpPr txBox="1">
            <a:spLocks noChangeArrowheads="1"/>
          </p:cNvSpPr>
          <p:nvPr/>
        </p:nvSpPr>
        <p:spPr bwMode="auto">
          <a:xfrm>
            <a:off x="1066800" y="228600"/>
            <a:ext cx="7367588" cy="460375"/>
          </a:xfrm>
          <a:prstGeom prst="rect">
            <a:avLst/>
          </a:prstGeom>
          <a:noFill/>
          <a:ln>
            <a:noFill/>
          </a:ln>
          <a:effectLst/>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Bef>
                <a:spcPts val="500"/>
              </a:spcBef>
              <a:spcAft>
                <a:spcPts val="500"/>
              </a:spcAft>
              <a:defRPr/>
            </a:pPr>
            <a:r>
              <a:rPr lang="pt-BR" i="1" dirty="0" smtClean="0">
                <a:solidFill>
                  <a:schemeClr val="bg1"/>
                </a:solidFill>
                <a:effectLst>
                  <a:outerShdw blurRad="38100" dist="38100" dir="2700000" algn="tl">
                    <a:srgbClr val="000000">
                      <a:alpha val="43137"/>
                    </a:srgbClr>
                  </a:outerShdw>
                </a:effectLst>
                <a:latin typeface="Arial" charset="0"/>
                <a:sym typeface="Marlett" pitchFamily="2" charset="2"/>
              </a:rPr>
              <a:t>ASPECTOS LEGAIS E CERTIFICAÇÃO DE S-RES</a:t>
            </a:r>
          </a:p>
        </p:txBody>
      </p:sp>
      <p:sp>
        <p:nvSpPr>
          <p:cNvPr id="308228" name="Text Box 4"/>
          <p:cNvSpPr txBox="1">
            <a:spLocks noChangeArrowheads="1"/>
          </p:cNvSpPr>
          <p:nvPr/>
        </p:nvSpPr>
        <p:spPr bwMode="auto">
          <a:xfrm>
            <a:off x="1166813" y="4408488"/>
            <a:ext cx="7437437" cy="336550"/>
          </a:xfrm>
          <a:prstGeom prst="rect">
            <a:avLst/>
          </a:prstGeom>
          <a:noFill/>
          <a:ln>
            <a:noFill/>
          </a:ln>
          <a:effectLst/>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defRPr/>
            </a:pPr>
            <a:endParaRPr lang="pt-BR">
              <a:effectLst>
                <a:outerShdw blurRad="38100" dist="38100" dir="2700000" algn="tl">
                  <a:srgbClr val="000000">
                    <a:alpha val="43137"/>
                  </a:srgbClr>
                </a:outerShdw>
              </a:effectLst>
            </a:endParaRPr>
          </a:p>
        </p:txBody>
      </p:sp>
      <p:sp>
        <p:nvSpPr>
          <p:cNvPr id="308229" name="Rectangle 5"/>
          <p:cNvSpPr>
            <a:spLocks noChangeArrowheads="1"/>
          </p:cNvSpPr>
          <p:nvPr/>
        </p:nvSpPr>
        <p:spPr bwMode="auto">
          <a:xfrm>
            <a:off x="914400" y="9144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pt-BR" sz="3200" i="1" u="sng" dirty="0">
                <a:solidFill>
                  <a:schemeClr val="bg1"/>
                </a:solidFill>
                <a:effectLst>
                  <a:outerShdw blurRad="38100" dist="38100" dir="2700000" algn="tl">
                    <a:srgbClr val="C0C0C0"/>
                  </a:outerShdw>
                </a:effectLst>
              </a:rPr>
              <a:t>Resolução CFM nº 1.821/2007</a:t>
            </a:r>
            <a:endParaRPr lang="pt-BR" dirty="0">
              <a:solidFill>
                <a:schemeClr val="bg1"/>
              </a:solidFill>
              <a:effectLst>
                <a:outerShdw blurRad="38100" dist="38100" dir="2700000" algn="tl">
                  <a:srgbClr val="000000">
                    <a:alpha val="43137"/>
                  </a:srgbClr>
                </a:outerShdw>
              </a:effectLst>
            </a:endParaRPr>
          </a:p>
        </p:txBody>
      </p:sp>
      <p:sp>
        <p:nvSpPr>
          <p:cNvPr id="308230" name="Rectangle 6"/>
          <p:cNvSpPr>
            <a:spLocks noChangeArrowheads="1"/>
          </p:cNvSpPr>
          <p:nvPr/>
        </p:nvSpPr>
        <p:spPr bwMode="auto">
          <a:xfrm>
            <a:off x="914400" y="1752600"/>
            <a:ext cx="78486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defRPr/>
            </a:pPr>
            <a:r>
              <a:rPr lang="pt-BR" i="1" dirty="0">
                <a:solidFill>
                  <a:schemeClr val="bg1"/>
                </a:solidFill>
                <a:effectLst>
                  <a:outerShdw blurRad="38100" dist="38100" dir="2700000" algn="tl">
                    <a:srgbClr val="000000">
                      <a:alpha val="43137"/>
                    </a:srgbClr>
                  </a:outerShdw>
                </a:effectLst>
              </a:rPr>
              <a:t>RESOLUÇÃO CFM Nº 1.821, DE 11 DE JULHO DE 2007</a:t>
            </a:r>
          </a:p>
          <a:p>
            <a:pPr algn="just">
              <a:spcBef>
                <a:spcPct val="20000"/>
              </a:spcBef>
              <a:defRPr/>
            </a:pPr>
            <a:r>
              <a:rPr lang="pt-BR" i="1" dirty="0">
                <a:solidFill>
                  <a:schemeClr val="bg1"/>
                </a:solidFill>
                <a:effectLst>
                  <a:outerShdw blurRad="38100" dist="38100" dir="2700000" algn="tl">
                    <a:srgbClr val="000000">
                      <a:alpha val="43137"/>
                    </a:srgbClr>
                  </a:outerShdw>
                </a:effectLst>
              </a:rPr>
              <a:t>Diário Oficial da União; Poder Executivo, Brasília, DF, 23 nov. 2007. Seção I, p. 252</a:t>
            </a:r>
          </a:p>
          <a:p>
            <a:pPr algn="just">
              <a:spcBef>
                <a:spcPct val="20000"/>
              </a:spcBef>
              <a:defRPr/>
            </a:pPr>
            <a:endParaRPr lang="pt-BR" i="1" dirty="0">
              <a:solidFill>
                <a:schemeClr val="bg1"/>
              </a:solidFill>
              <a:effectLst>
                <a:outerShdw blurRad="38100" dist="38100" dir="2700000" algn="tl">
                  <a:srgbClr val="000000">
                    <a:alpha val="43137"/>
                  </a:srgbClr>
                </a:outerShdw>
              </a:effectLst>
            </a:endParaRPr>
          </a:p>
          <a:p>
            <a:pPr algn="just">
              <a:spcBef>
                <a:spcPct val="20000"/>
              </a:spcBef>
              <a:defRPr/>
            </a:pPr>
            <a:r>
              <a:rPr lang="pt-BR" i="1" dirty="0">
                <a:solidFill>
                  <a:schemeClr val="bg1"/>
                </a:solidFill>
                <a:effectLst>
                  <a:outerShdw blurRad="38100" dist="38100" dir="2700000" algn="tl">
                    <a:srgbClr val="000000">
                      <a:alpha val="43137"/>
                    </a:srgbClr>
                  </a:outerShdw>
                </a:effectLst>
              </a:rPr>
              <a:t>Aprova as normas técnicas concernentes à digitalização e uso dos sistemas informatizados para a guarda e manuseio dos documentos dos prontuários dos pacientes, autorizando a eliminação do papel e a troca de informação identificada em saúde.</a:t>
            </a:r>
            <a:endParaRPr lang="pt-BR" dirty="0">
              <a:solidFill>
                <a:srgbClr val="006699"/>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Apresentação em branco">
  <a:themeElements>
    <a:clrScheme name="Apresentação em branco.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po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Apresentação em branco.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presentação em branco">
  <a:themeElements>
    <a:clrScheme name="Apresentação em branco.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po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Apresentação em branco.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1540</TotalTime>
  <Words>1459</Words>
  <Application>Microsoft Office PowerPoint</Application>
  <PresentationFormat>Apresentação na tela (4:3)</PresentationFormat>
  <Paragraphs>159</Paragraphs>
  <Slides>21</Slides>
  <Notes>7</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21</vt:i4>
      </vt:variant>
    </vt:vector>
  </HeadingPairs>
  <TitlesOfParts>
    <vt:vector size="30" baseType="lpstr">
      <vt:lpstr>Arial</vt:lpstr>
      <vt:lpstr>Wingdings</vt:lpstr>
      <vt:lpstr>Marlett</vt:lpstr>
      <vt:lpstr>ＭＳ Ｐゴシック</vt:lpstr>
      <vt:lpstr>Times New Roman</vt:lpstr>
      <vt:lpstr>ＭＳ Ｐゴシック</vt:lpstr>
      <vt:lpstr>Georgia</vt:lpstr>
      <vt:lpstr>1_Apresentação em branco</vt:lpstr>
      <vt:lpstr>2_Apresentação em branco</vt:lpstr>
      <vt:lpstr>Apresentação do PowerPoint</vt:lpstr>
      <vt:lpstr>Apresentação do PowerPoint</vt:lpstr>
      <vt:lpstr>Apresentação do PowerPoint</vt:lpstr>
      <vt:lpstr>Apresentação do PowerPoint</vt:lpstr>
      <vt:lpstr>Apresentação do PowerPoint</vt:lpstr>
      <vt:lpstr>e – Saúde (e-Health)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e-SUS AB/SISAB</vt:lpstr>
      <vt:lpstr>Fluxo da Informação  e-SUS AB / SISAB</vt:lpstr>
      <vt:lpstr>  e-SUS Hospitalar</vt:lpstr>
      <vt:lpstr>  e-SUS SAMU</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PRONTUÁRIO ELETRÔNICO</dc:title>
  <dc:creator>PROTOCOLO</dc:creator>
  <cp:lastModifiedBy>Paulo</cp:lastModifiedBy>
  <cp:revision>154</cp:revision>
  <cp:lastPrinted>2002-12-11T21:58:23Z</cp:lastPrinted>
  <dcterms:created xsi:type="dcterms:W3CDTF">2002-11-07T19:58:17Z</dcterms:created>
  <dcterms:modified xsi:type="dcterms:W3CDTF">2016-02-28T13:53:49Z</dcterms:modified>
</cp:coreProperties>
</file>