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3"/>
  </p:notesMasterIdLst>
  <p:sldIdLst>
    <p:sldId id="277" r:id="rId2"/>
    <p:sldId id="279" r:id="rId3"/>
    <p:sldId id="303" r:id="rId4"/>
    <p:sldId id="304" r:id="rId5"/>
    <p:sldId id="257" r:id="rId6"/>
    <p:sldId id="287" r:id="rId7"/>
    <p:sldId id="288" r:id="rId8"/>
    <p:sldId id="289" r:id="rId9"/>
    <p:sldId id="290" r:id="rId10"/>
    <p:sldId id="292" r:id="rId11"/>
    <p:sldId id="261" r:id="rId12"/>
    <p:sldId id="295" r:id="rId13"/>
    <p:sldId id="297" r:id="rId14"/>
    <p:sldId id="298" r:id="rId15"/>
    <p:sldId id="300" r:id="rId16"/>
    <p:sldId id="301" r:id="rId17"/>
    <p:sldId id="286" r:id="rId18"/>
    <p:sldId id="262" r:id="rId19"/>
    <p:sldId id="258" r:id="rId20"/>
    <p:sldId id="296" r:id="rId21"/>
    <p:sldId id="302" r:id="rId22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1ED7"/>
    <a:srgbClr val="09C804"/>
    <a:srgbClr val="DEA900"/>
    <a:srgbClr val="F6C40C"/>
    <a:srgbClr val="F31801"/>
    <a:srgbClr val="1D12F0"/>
    <a:srgbClr val="00CC00"/>
    <a:srgbClr val="D9D8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 horzBarState="maximized">
    <p:restoredLeft sz="32787"/>
    <p:restoredTop sz="90929"/>
  </p:normalViewPr>
  <p:slideViewPr>
    <p:cSldViewPr>
      <p:cViewPr varScale="1">
        <p:scale>
          <a:sx n="88" d="100"/>
          <a:sy n="88" d="100"/>
        </p:scale>
        <p:origin x="-213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C11C7E-3526-4557-A547-07C2D9050F4F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pt-BR"/>
        </a:p>
      </dgm:t>
    </dgm:pt>
    <dgm:pt modelId="{BD22FD7B-4141-469E-92F3-A4B9F7640DED}">
      <dgm:prSet/>
      <dgm:spPr/>
      <dgm:t>
        <a:bodyPr/>
        <a:lstStyle/>
        <a:p>
          <a:pPr rtl="0"/>
          <a:r>
            <a:rPr lang="pt-BR" b="1" dirty="0" smtClean="0">
              <a:solidFill>
                <a:schemeClr val="bg2"/>
              </a:solidFill>
            </a:rPr>
            <a:t>Planejamento Conservador</a:t>
          </a:r>
          <a:r>
            <a:rPr lang="pt-BR" dirty="0" smtClean="0">
              <a:solidFill>
                <a:schemeClr val="bg2"/>
              </a:solidFill>
            </a:rPr>
            <a:t>: não procura fazer mudanças radicais na empresa, conservando as práticas atualmente vigentes. Está mais preocupado em identificar deficiências e problemas internos do que em explorar oportunidades ambientais futuras.</a:t>
          </a:r>
          <a:endParaRPr lang="pt-BR" dirty="0">
            <a:solidFill>
              <a:schemeClr val="bg2"/>
            </a:solidFill>
          </a:endParaRPr>
        </a:p>
      </dgm:t>
    </dgm:pt>
    <dgm:pt modelId="{C8D2CF54-9CA1-4232-AEE5-D4E83542B09D}" type="parTrans" cxnId="{F3C6EC23-20D5-4AED-B684-9F40752CA710}">
      <dgm:prSet/>
      <dgm:spPr/>
      <dgm:t>
        <a:bodyPr/>
        <a:lstStyle/>
        <a:p>
          <a:endParaRPr lang="pt-BR"/>
        </a:p>
      </dgm:t>
    </dgm:pt>
    <dgm:pt modelId="{CE93BA18-B355-4401-80B5-15D1BC4031C5}" type="sibTrans" cxnId="{F3C6EC23-20D5-4AED-B684-9F40752CA710}">
      <dgm:prSet/>
      <dgm:spPr/>
      <dgm:t>
        <a:bodyPr/>
        <a:lstStyle/>
        <a:p>
          <a:endParaRPr lang="pt-BR"/>
        </a:p>
      </dgm:t>
    </dgm:pt>
    <dgm:pt modelId="{2C9AD783-FB76-4A74-BF6C-CA5A640B702A}">
      <dgm:prSet/>
      <dgm:spPr/>
      <dgm:t>
        <a:bodyPr/>
        <a:lstStyle/>
        <a:p>
          <a:pPr rtl="0"/>
          <a:endParaRPr lang="pt-BR" dirty="0"/>
        </a:p>
      </dgm:t>
    </dgm:pt>
    <dgm:pt modelId="{AF1E9AF2-E3B0-411C-A157-2D92A61FB7BF}" type="parTrans" cxnId="{F9D97B33-17A4-49F0-9B5E-37156CBA8032}">
      <dgm:prSet/>
      <dgm:spPr/>
      <dgm:t>
        <a:bodyPr/>
        <a:lstStyle/>
        <a:p>
          <a:endParaRPr lang="pt-BR"/>
        </a:p>
      </dgm:t>
    </dgm:pt>
    <dgm:pt modelId="{F527F4EE-1EA3-46DD-9843-2E43D1672497}" type="sibTrans" cxnId="{F9D97B33-17A4-49F0-9B5E-37156CBA8032}">
      <dgm:prSet/>
      <dgm:spPr/>
      <dgm:t>
        <a:bodyPr/>
        <a:lstStyle/>
        <a:p>
          <a:endParaRPr lang="pt-BR"/>
        </a:p>
      </dgm:t>
    </dgm:pt>
    <dgm:pt modelId="{DD0AC58F-B883-431D-969B-A8390A84E4BC}">
      <dgm:prSet/>
      <dgm:spPr/>
      <dgm:t>
        <a:bodyPr/>
        <a:lstStyle/>
        <a:p>
          <a:pPr rtl="0"/>
          <a:r>
            <a:rPr lang="pt-BR" b="1" dirty="0" smtClean="0">
              <a:solidFill>
                <a:schemeClr val="bg2"/>
              </a:solidFill>
            </a:rPr>
            <a:t>Planejamento Otimista:</a:t>
          </a:r>
          <a:r>
            <a:rPr lang="pt-BR" dirty="0" smtClean="0">
              <a:solidFill>
                <a:schemeClr val="bg2"/>
              </a:solidFill>
            </a:rPr>
            <a:t> Geralmente está baseado numa preocupação de quantificar todas as decisões e melhorar as práticas atualmente vigentes na empresa.</a:t>
          </a:r>
          <a:endParaRPr lang="pt-BR" dirty="0">
            <a:solidFill>
              <a:schemeClr val="bg2"/>
            </a:solidFill>
          </a:endParaRPr>
        </a:p>
      </dgm:t>
    </dgm:pt>
    <dgm:pt modelId="{35F6456B-6D4F-48C9-B9EF-FF07796184CF}" type="parTrans" cxnId="{74C21A5A-022A-4631-8533-DDF705C7BCA4}">
      <dgm:prSet/>
      <dgm:spPr/>
      <dgm:t>
        <a:bodyPr/>
        <a:lstStyle/>
        <a:p>
          <a:endParaRPr lang="pt-BR"/>
        </a:p>
      </dgm:t>
    </dgm:pt>
    <dgm:pt modelId="{C58E26DA-F017-46EE-A422-1E9DC4E63359}" type="sibTrans" cxnId="{74C21A5A-022A-4631-8533-DDF705C7BCA4}">
      <dgm:prSet/>
      <dgm:spPr/>
      <dgm:t>
        <a:bodyPr/>
        <a:lstStyle/>
        <a:p>
          <a:endParaRPr lang="pt-BR"/>
        </a:p>
      </dgm:t>
    </dgm:pt>
    <dgm:pt modelId="{C4BA206D-AA65-4028-BEF9-74772022389F}">
      <dgm:prSet/>
      <dgm:spPr/>
      <dgm:t>
        <a:bodyPr/>
        <a:lstStyle/>
        <a:p>
          <a:pPr rtl="0"/>
          <a:endParaRPr lang="pt-BR" dirty="0"/>
        </a:p>
      </dgm:t>
    </dgm:pt>
    <dgm:pt modelId="{F5DF040D-9C9E-41DF-9448-3D383519AD36}" type="parTrans" cxnId="{DE1586C5-0386-4407-9376-9C5D6E84251E}">
      <dgm:prSet/>
      <dgm:spPr/>
      <dgm:t>
        <a:bodyPr/>
        <a:lstStyle/>
        <a:p>
          <a:endParaRPr lang="pt-BR"/>
        </a:p>
      </dgm:t>
    </dgm:pt>
    <dgm:pt modelId="{0EF7917B-BCB6-45D8-B11B-AB01887C967B}" type="sibTrans" cxnId="{DE1586C5-0386-4407-9376-9C5D6E84251E}">
      <dgm:prSet/>
      <dgm:spPr/>
      <dgm:t>
        <a:bodyPr/>
        <a:lstStyle/>
        <a:p>
          <a:endParaRPr lang="pt-BR"/>
        </a:p>
      </dgm:t>
    </dgm:pt>
    <dgm:pt modelId="{C11D1F68-F93F-4100-ACF9-389445D9CEBA}">
      <dgm:prSet/>
      <dgm:spPr/>
      <dgm:t>
        <a:bodyPr/>
        <a:lstStyle/>
        <a:p>
          <a:pPr rtl="0"/>
          <a:r>
            <a:rPr lang="pt-BR" b="1" dirty="0" smtClean="0">
              <a:solidFill>
                <a:schemeClr val="bg2"/>
              </a:solidFill>
            </a:rPr>
            <a:t>Planejamento Adaptativo</a:t>
          </a:r>
          <a:r>
            <a:rPr lang="pt-BR" dirty="0" smtClean="0">
              <a:solidFill>
                <a:schemeClr val="bg2"/>
              </a:solidFill>
            </a:rPr>
            <a:t>: Procura a eliminação das deficiências localizadas no passado da empresa.</a:t>
          </a:r>
          <a:endParaRPr lang="pt-BR" dirty="0">
            <a:solidFill>
              <a:schemeClr val="bg2"/>
            </a:solidFill>
          </a:endParaRPr>
        </a:p>
      </dgm:t>
    </dgm:pt>
    <dgm:pt modelId="{B3A5185C-D88D-4C94-9199-D1FA0A93C39F}" type="parTrans" cxnId="{8EC24520-D91D-4437-AF28-0AFBFD1BBAC8}">
      <dgm:prSet/>
      <dgm:spPr/>
      <dgm:t>
        <a:bodyPr/>
        <a:lstStyle/>
        <a:p>
          <a:endParaRPr lang="pt-BR"/>
        </a:p>
      </dgm:t>
    </dgm:pt>
    <dgm:pt modelId="{A1E729F2-95D3-4B29-9D82-133B9F1473BD}" type="sibTrans" cxnId="{8EC24520-D91D-4437-AF28-0AFBFD1BBAC8}">
      <dgm:prSet/>
      <dgm:spPr/>
      <dgm:t>
        <a:bodyPr/>
        <a:lstStyle/>
        <a:p>
          <a:endParaRPr lang="pt-BR"/>
        </a:p>
      </dgm:t>
    </dgm:pt>
    <dgm:pt modelId="{474ACE84-116E-4594-842E-21816D8B42E7}">
      <dgm:prSet/>
      <dgm:spPr/>
      <dgm:t>
        <a:bodyPr/>
        <a:lstStyle/>
        <a:p>
          <a:pPr rtl="0"/>
          <a:endParaRPr lang="pt-BR" dirty="0"/>
        </a:p>
      </dgm:t>
    </dgm:pt>
    <dgm:pt modelId="{1E52AD53-21B1-4933-96E4-5EF3CEBA682B}" type="parTrans" cxnId="{73113867-DFB2-41DC-A1C5-21B4FB5D7BF4}">
      <dgm:prSet/>
      <dgm:spPr/>
      <dgm:t>
        <a:bodyPr/>
        <a:lstStyle/>
        <a:p>
          <a:endParaRPr lang="pt-BR"/>
        </a:p>
      </dgm:t>
    </dgm:pt>
    <dgm:pt modelId="{B626FE6B-1911-4510-9027-A3FC28D485D5}" type="sibTrans" cxnId="{73113867-DFB2-41DC-A1C5-21B4FB5D7BF4}">
      <dgm:prSet/>
      <dgm:spPr/>
      <dgm:t>
        <a:bodyPr/>
        <a:lstStyle/>
        <a:p>
          <a:endParaRPr lang="pt-BR"/>
        </a:p>
      </dgm:t>
    </dgm:pt>
    <dgm:pt modelId="{A10186A7-965F-4DDB-8F2C-1E644E924DF8}" type="pres">
      <dgm:prSet presAssocID="{E6C11C7E-3526-4557-A547-07C2D9050F4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4ADD6AA7-D2E9-49D7-849B-15324E1B3829}" type="pres">
      <dgm:prSet presAssocID="{BD22FD7B-4141-469E-92F3-A4B9F7640DE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608B128-327A-490C-B8ED-C80CEAF6ABE7}" type="pres">
      <dgm:prSet presAssocID="{BD22FD7B-4141-469E-92F3-A4B9F7640DED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DE03A60-B3D2-4A76-944E-B0C5A81A6246}" type="pres">
      <dgm:prSet presAssocID="{DD0AC58F-B883-431D-969B-A8390A84E4B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FEEAB98-D7D5-4D80-BB8D-A4D938B05A51}" type="pres">
      <dgm:prSet presAssocID="{DD0AC58F-B883-431D-969B-A8390A84E4BC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398B5A5-F44D-49C0-9240-83B615938091}" type="pres">
      <dgm:prSet presAssocID="{C11D1F68-F93F-4100-ACF9-389445D9CEB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BECDAFE-5DFE-4673-83E3-D42A082CDEBB}" type="pres">
      <dgm:prSet presAssocID="{C11D1F68-F93F-4100-ACF9-389445D9CEBA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DE1586C5-0386-4407-9376-9C5D6E84251E}" srcId="{DD0AC58F-B883-431D-969B-A8390A84E4BC}" destId="{C4BA206D-AA65-4028-BEF9-74772022389F}" srcOrd="0" destOrd="0" parTransId="{F5DF040D-9C9E-41DF-9448-3D383519AD36}" sibTransId="{0EF7917B-BCB6-45D8-B11B-AB01887C967B}"/>
    <dgm:cxn modelId="{F3C6EC23-20D5-4AED-B684-9F40752CA710}" srcId="{E6C11C7E-3526-4557-A547-07C2D9050F4F}" destId="{BD22FD7B-4141-469E-92F3-A4B9F7640DED}" srcOrd="0" destOrd="0" parTransId="{C8D2CF54-9CA1-4232-AEE5-D4E83542B09D}" sibTransId="{CE93BA18-B355-4401-80B5-15D1BC4031C5}"/>
    <dgm:cxn modelId="{153E8A74-D169-4D65-B5EF-7C108CF53C1E}" type="presOf" srcId="{474ACE84-116E-4594-842E-21816D8B42E7}" destId="{9BECDAFE-5DFE-4673-83E3-D42A082CDEBB}" srcOrd="0" destOrd="0" presId="urn:microsoft.com/office/officeart/2005/8/layout/vList2"/>
    <dgm:cxn modelId="{8EC24520-D91D-4437-AF28-0AFBFD1BBAC8}" srcId="{E6C11C7E-3526-4557-A547-07C2D9050F4F}" destId="{C11D1F68-F93F-4100-ACF9-389445D9CEBA}" srcOrd="2" destOrd="0" parTransId="{B3A5185C-D88D-4C94-9199-D1FA0A93C39F}" sibTransId="{A1E729F2-95D3-4B29-9D82-133B9F1473BD}"/>
    <dgm:cxn modelId="{1F6E6515-BD3E-4933-A641-517F9AFE7FDD}" type="presOf" srcId="{E6C11C7E-3526-4557-A547-07C2D9050F4F}" destId="{A10186A7-965F-4DDB-8F2C-1E644E924DF8}" srcOrd="0" destOrd="0" presId="urn:microsoft.com/office/officeart/2005/8/layout/vList2"/>
    <dgm:cxn modelId="{F9D97B33-17A4-49F0-9B5E-37156CBA8032}" srcId="{BD22FD7B-4141-469E-92F3-A4B9F7640DED}" destId="{2C9AD783-FB76-4A74-BF6C-CA5A640B702A}" srcOrd="0" destOrd="0" parTransId="{AF1E9AF2-E3B0-411C-A157-2D92A61FB7BF}" sibTransId="{F527F4EE-1EA3-46DD-9843-2E43D1672497}"/>
    <dgm:cxn modelId="{74C21A5A-022A-4631-8533-DDF705C7BCA4}" srcId="{E6C11C7E-3526-4557-A547-07C2D9050F4F}" destId="{DD0AC58F-B883-431D-969B-A8390A84E4BC}" srcOrd="1" destOrd="0" parTransId="{35F6456B-6D4F-48C9-B9EF-FF07796184CF}" sibTransId="{C58E26DA-F017-46EE-A422-1E9DC4E63359}"/>
    <dgm:cxn modelId="{9549140E-D38C-4383-BC3C-A6723025600A}" type="presOf" srcId="{DD0AC58F-B883-431D-969B-A8390A84E4BC}" destId="{7DE03A60-B3D2-4A76-944E-B0C5A81A6246}" srcOrd="0" destOrd="0" presId="urn:microsoft.com/office/officeart/2005/8/layout/vList2"/>
    <dgm:cxn modelId="{658BC1BB-A1A6-453A-B22A-4564AA24CA26}" type="presOf" srcId="{BD22FD7B-4141-469E-92F3-A4B9F7640DED}" destId="{4ADD6AA7-D2E9-49D7-849B-15324E1B3829}" srcOrd="0" destOrd="0" presId="urn:microsoft.com/office/officeart/2005/8/layout/vList2"/>
    <dgm:cxn modelId="{CB35C192-1417-418E-BBC0-78249F64ADA2}" type="presOf" srcId="{2C9AD783-FB76-4A74-BF6C-CA5A640B702A}" destId="{3608B128-327A-490C-B8ED-C80CEAF6ABE7}" srcOrd="0" destOrd="0" presId="urn:microsoft.com/office/officeart/2005/8/layout/vList2"/>
    <dgm:cxn modelId="{8EBBFC3F-B101-4981-9EC1-6A344675EF75}" type="presOf" srcId="{C11D1F68-F93F-4100-ACF9-389445D9CEBA}" destId="{0398B5A5-F44D-49C0-9240-83B615938091}" srcOrd="0" destOrd="0" presId="urn:microsoft.com/office/officeart/2005/8/layout/vList2"/>
    <dgm:cxn modelId="{3761F897-5E06-4A88-864C-A750C7AB8E99}" type="presOf" srcId="{C4BA206D-AA65-4028-BEF9-74772022389F}" destId="{6FEEAB98-D7D5-4D80-BB8D-A4D938B05A51}" srcOrd="0" destOrd="0" presId="urn:microsoft.com/office/officeart/2005/8/layout/vList2"/>
    <dgm:cxn modelId="{73113867-DFB2-41DC-A1C5-21B4FB5D7BF4}" srcId="{C11D1F68-F93F-4100-ACF9-389445D9CEBA}" destId="{474ACE84-116E-4594-842E-21816D8B42E7}" srcOrd="0" destOrd="0" parTransId="{1E52AD53-21B1-4933-96E4-5EF3CEBA682B}" sibTransId="{B626FE6B-1911-4510-9027-A3FC28D485D5}"/>
    <dgm:cxn modelId="{A84F21B5-89D4-4AE4-966D-3815E916A4E7}" type="presParOf" srcId="{A10186A7-965F-4DDB-8F2C-1E644E924DF8}" destId="{4ADD6AA7-D2E9-49D7-849B-15324E1B3829}" srcOrd="0" destOrd="0" presId="urn:microsoft.com/office/officeart/2005/8/layout/vList2"/>
    <dgm:cxn modelId="{0926B0D6-C2A4-4998-BCAE-D2BCC9FCDCA3}" type="presParOf" srcId="{A10186A7-965F-4DDB-8F2C-1E644E924DF8}" destId="{3608B128-327A-490C-B8ED-C80CEAF6ABE7}" srcOrd="1" destOrd="0" presId="urn:microsoft.com/office/officeart/2005/8/layout/vList2"/>
    <dgm:cxn modelId="{1B76F04E-1656-40E6-B9C9-EA19D6E59A3A}" type="presParOf" srcId="{A10186A7-965F-4DDB-8F2C-1E644E924DF8}" destId="{7DE03A60-B3D2-4A76-944E-B0C5A81A6246}" srcOrd="2" destOrd="0" presId="urn:microsoft.com/office/officeart/2005/8/layout/vList2"/>
    <dgm:cxn modelId="{1C4B141F-42F4-4AF2-B04A-495A1F762FE5}" type="presParOf" srcId="{A10186A7-965F-4DDB-8F2C-1E644E924DF8}" destId="{6FEEAB98-D7D5-4D80-BB8D-A4D938B05A51}" srcOrd="3" destOrd="0" presId="urn:microsoft.com/office/officeart/2005/8/layout/vList2"/>
    <dgm:cxn modelId="{CE1617E3-354C-444A-A83F-7AADE3B5BCF8}" type="presParOf" srcId="{A10186A7-965F-4DDB-8F2C-1E644E924DF8}" destId="{0398B5A5-F44D-49C0-9240-83B615938091}" srcOrd="4" destOrd="0" presId="urn:microsoft.com/office/officeart/2005/8/layout/vList2"/>
    <dgm:cxn modelId="{573BC57C-3C18-4189-A710-9C625E38E69C}" type="presParOf" srcId="{A10186A7-965F-4DDB-8F2C-1E644E924DF8}" destId="{9BECDAFE-5DFE-4673-83E3-D42A082CDEBB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DD6AA7-D2E9-49D7-849B-15324E1B3829}">
      <dsp:nvSpPr>
        <dsp:cNvPr id="0" name=""/>
        <dsp:cNvSpPr/>
      </dsp:nvSpPr>
      <dsp:spPr>
        <a:xfrm>
          <a:off x="0" y="27359"/>
          <a:ext cx="8305800" cy="12635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>
              <a:solidFill>
                <a:schemeClr val="bg2"/>
              </a:solidFill>
            </a:rPr>
            <a:t>Planejamento Conservador</a:t>
          </a:r>
          <a:r>
            <a:rPr lang="pt-BR" sz="1800" kern="1200" dirty="0" smtClean="0">
              <a:solidFill>
                <a:schemeClr val="bg2"/>
              </a:solidFill>
            </a:rPr>
            <a:t>: não procura fazer mudanças radicais na empresa, conservando as práticas atualmente vigentes. Está mais preocupado em identificar deficiências e problemas internos do que em explorar oportunidades ambientais futuras.</a:t>
          </a:r>
          <a:endParaRPr lang="pt-BR" sz="1800" kern="1200" dirty="0">
            <a:solidFill>
              <a:schemeClr val="bg2"/>
            </a:solidFill>
          </a:endParaRPr>
        </a:p>
      </dsp:txBody>
      <dsp:txXfrm>
        <a:off x="61684" y="89043"/>
        <a:ext cx="8182432" cy="1140231"/>
      </dsp:txXfrm>
    </dsp:sp>
    <dsp:sp modelId="{3608B128-327A-490C-B8ED-C80CEAF6ABE7}">
      <dsp:nvSpPr>
        <dsp:cNvPr id="0" name=""/>
        <dsp:cNvSpPr/>
      </dsp:nvSpPr>
      <dsp:spPr>
        <a:xfrm>
          <a:off x="0" y="1290959"/>
          <a:ext cx="8305800" cy="298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709" tIns="22860" rIns="128016" bIns="2286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pt-BR" sz="1400" kern="1200" dirty="0"/>
        </a:p>
      </dsp:txBody>
      <dsp:txXfrm>
        <a:off x="0" y="1290959"/>
        <a:ext cx="8305800" cy="298080"/>
      </dsp:txXfrm>
    </dsp:sp>
    <dsp:sp modelId="{7DE03A60-B3D2-4A76-944E-B0C5A81A6246}">
      <dsp:nvSpPr>
        <dsp:cNvPr id="0" name=""/>
        <dsp:cNvSpPr/>
      </dsp:nvSpPr>
      <dsp:spPr>
        <a:xfrm>
          <a:off x="0" y="1589039"/>
          <a:ext cx="8305800" cy="1263599"/>
        </a:xfrm>
        <a:prstGeom prst="roundRect">
          <a:avLst/>
        </a:prstGeom>
        <a:solidFill>
          <a:schemeClr val="accent5">
            <a:hueOff val="-7200000"/>
            <a:satOff val="-8585"/>
            <a:lumOff val="-87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>
              <a:solidFill>
                <a:schemeClr val="bg2"/>
              </a:solidFill>
            </a:rPr>
            <a:t>Planejamento Otimista:</a:t>
          </a:r>
          <a:r>
            <a:rPr lang="pt-BR" sz="1800" kern="1200" dirty="0" smtClean="0">
              <a:solidFill>
                <a:schemeClr val="bg2"/>
              </a:solidFill>
            </a:rPr>
            <a:t> Geralmente está baseado numa preocupação de quantificar todas as decisões e melhorar as práticas atualmente vigentes na empresa.</a:t>
          </a:r>
          <a:endParaRPr lang="pt-BR" sz="1800" kern="1200" dirty="0">
            <a:solidFill>
              <a:schemeClr val="bg2"/>
            </a:solidFill>
          </a:endParaRPr>
        </a:p>
      </dsp:txBody>
      <dsp:txXfrm>
        <a:off x="61684" y="1650723"/>
        <a:ext cx="8182432" cy="1140231"/>
      </dsp:txXfrm>
    </dsp:sp>
    <dsp:sp modelId="{6FEEAB98-D7D5-4D80-BB8D-A4D938B05A51}">
      <dsp:nvSpPr>
        <dsp:cNvPr id="0" name=""/>
        <dsp:cNvSpPr/>
      </dsp:nvSpPr>
      <dsp:spPr>
        <a:xfrm>
          <a:off x="0" y="2852639"/>
          <a:ext cx="8305800" cy="298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709" tIns="22860" rIns="128016" bIns="2286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pt-BR" sz="1400" kern="1200" dirty="0"/>
        </a:p>
      </dsp:txBody>
      <dsp:txXfrm>
        <a:off x="0" y="2852639"/>
        <a:ext cx="8305800" cy="298080"/>
      </dsp:txXfrm>
    </dsp:sp>
    <dsp:sp modelId="{0398B5A5-F44D-49C0-9240-83B615938091}">
      <dsp:nvSpPr>
        <dsp:cNvPr id="0" name=""/>
        <dsp:cNvSpPr/>
      </dsp:nvSpPr>
      <dsp:spPr>
        <a:xfrm>
          <a:off x="0" y="3150719"/>
          <a:ext cx="8305800" cy="1263599"/>
        </a:xfrm>
        <a:prstGeom prst="roundRect">
          <a:avLst/>
        </a:prstGeom>
        <a:solidFill>
          <a:schemeClr val="accent5">
            <a:hueOff val="-14400000"/>
            <a:satOff val="-17171"/>
            <a:lumOff val="-1745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>
              <a:solidFill>
                <a:schemeClr val="bg2"/>
              </a:solidFill>
            </a:rPr>
            <a:t>Planejamento Adaptativo</a:t>
          </a:r>
          <a:r>
            <a:rPr lang="pt-BR" sz="1800" kern="1200" dirty="0" smtClean="0">
              <a:solidFill>
                <a:schemeClr val="bg2"/>
              </a:solidFill>
            </a:rPr>
            <a:t>: Procura a eliminação das deficiências localizadas no passado da empresa.</a:t>
          </a:r>
          <a:endParaRPr lang="pt-BR" sz="1800" kern="1200" dirty="0">
            <a:solidFill>
              <a:schemeClr val="bg2"/>
            </a:solidFill>
          </a:endParaRPr>
        </a:p>
      </dsp:txBody>
      <dsp:txXfrm>
        <a:off x="61684" y="3212403"/>
        <a:ext cx="8182432" cy="1140231"/>
      </dsp:txXfrm>
    </dsp:sp>
    <dsp:sp modelId="{9BECDAFE-5DFE-4673-83E3-D42A082CDEBB}">
      <dsp:nvSpPr>
        <dsp:cNvPr id="0" name=""/>
        <dsp:cNvSpPr/>
      </dsp:nvSpPr>
      <dsp:spPr>
        <a:xfrm>
          <a:off x="0" y="4414319"/>
          <a:ext cx="8305800" cy="298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709" tIns="22860" rIns="128016" bIns="2286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pt-BR" sz="1400" kern="1200" dirty="0"/>
        </a:p>
      </dsp:txBody>
      <dsp:txXfrm>
        <a:off x="0" y="4414319"/>
        <a:ext cx="8305800" cy="2980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11AF329-51F4-4136-8EF3-CBB7A02F97F6}" type="datetimeFigureOut">
              <a:rPr lang="pt-BR"/>
              <a:pPr>
                <a:defRPr/>
              </a:pPr>
              <a:t>21/09/2015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D8931C8-D600-4968-982C-2F0B2FFBFC6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31317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0305FDC-BB23-4378-A69D-E1E2762D6E75}" type="slidenum">
              <a:rPr lang="pt-PT" smtClean="0"/>
              <a:pPr/>
              <a:t>20</a:t>
            </a:fld>
            <a:endParaRPr lang="pt-PT" smtClean="0"/>
          </a:p>
        </p:txBody>
      </p:sp>
      <p:sp>
        <p:nvSpPr>
          <p:cNvPr id="23555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7763" y="687388"/>
            <a:ext cx="4567237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Marcador de Posição de Notas 2"/>
          <p:cNvSpPr>
            <a:spLocks noGrp="1"/>
          </p:cNvSpPr>
          <p:nvPr>
            <p:ph type="body" idx="1"/>
          </p:nvPr>
        </p:nvSpPr>
        <p:spPr bwMode="auto">
          <a:xfrm>
            <a:off x="914400" y="4341813"/>
            <a:ext cx="5029200" cy="4116387"/>
          </a:xfrm>
          <a:noFill/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smtClean="0"/>
          </a:p>
        </p:txBody>
      </p:sp>
      <p:sp>
        <p:nvSpPr>
          <p:cNvPr id="23557" name="Marcador de Posição do Número do Diapositivo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 eaLnBrk="0" hangingPunct="0"/>
            <a:fld id="{2AB2C290-682F-49F4-9D69-A89CE8ED5214}" type="slidenum">
              <a:rPr lang="pt-BR" sz="1000" i="1">
                <a:latin typeface="Times New Roman" pitchFamily="18" charset="0"/>
              </a:rPr>
              <a:pPr algn="r" defTabSz="762000" eaLnBrk="0" hangingPunct="0"/>
              <a:t>20</a:t>
            </a:fld>
            <a:endParaRPr lang="pt-BR" sz="1000" i="1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96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</p:grpSp>
      <p:sp>
        <p:nvSpPr>
          <p:cNvPr id="416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416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DBF9C-D2ED-4332-90A4-9594E296D76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8DCC1-3726-451E-9351-EBAC9396465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9E53C3-A5F2-46E7-B290-C62E2B6B2C0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7772400" cy="4114800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2268D9-AA88-4935-90BE-0D3068FFCDE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ítulo e diagrama ou organo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SmartArt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4D98D-8B86-4BDA-9589-7E0D31DA801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4713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482AC-1A2B-4FC3-8021-CAE8C743048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F3874C-6F8E-440E-9FF2-243E90B739C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5A616-F569-4580-AC79-9CF49A4F179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6F7B9-2C69-47E5-A03F-4BCDC700BC6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69542E-63D3-4B55-8A64-8784D732C92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3CBD3-38F4-4EA1-B769-806677B37CA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9EE4AA-6011-4368-9E37-C99CEC2CC79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40B09A-5629-48C8-9CBE-EDDD1CD9AD6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2056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2063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3077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78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79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80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81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8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8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8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8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8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8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8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8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9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9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9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9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9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9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9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9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9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</p:grpSp>
          <p:grpSp>
            <p:nvGrpSpPr>
              <p:cNvPr id="2064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310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0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0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0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0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0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0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0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0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0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1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1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1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1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1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1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1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1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1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1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2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2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2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2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2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2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2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2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2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</p:grpSp>
        </p:grpSp>
        <p:sp>
          <p:nvSpPr>
            <p:cNvPr id="3129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130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grpSp>
          <p:nvGrpSpPr>
            <p:cNvPr id="2059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3132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3133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3134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</p:grpSp>
      <p:sp>
        <p:nvSpPr>
          <p:cNvPr id="2051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2052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3137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138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139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9271380-2D0E-47CF-ACC2-633CE2F1595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2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  <p:sldLayoutId id="214748375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upload.wikimedia.org/wikipedia/commons/8/8d/BSC.pn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axzb3hBV_8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axzb3hBV_8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UAS024pwHRg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Microsoft_Word_97_-_2003_Document1.doc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tângulo de cantos arredondados 2"/>
          <p:cNvSpPr>
            <a:spLocks noChangeArrowheads="1"/>
          </p:cNvSpPr>
          <p:nvPr/>
        </p:nvSpPr>
        <p:spPr bwMode="auto">
          <a:xfrm>
            <a:off x="0" y="1"/>
            <a:ext cx="9144000" cy="90872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51520" y="0"/>
            <a:ext cx="8642350" cy="806375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600" b="1" dirty="0">
                <a:latin typeface="+mn-lt"/>
                <a:cs typeface="Times New Roman" pitchFamily="18" charset="0"/>
              </a:rPr>
              <a:t>DIMENSÕES ECONÔMICAS E ADMINISTRATIVAS </a:t>
            </a:r>
            <a:br>
              <a:rPr lang="pt-BR" sz="1600" b="1" dirty="0">
                <a:latin typeface="+mn-lt"/>
                <a:cs typeface="Times New Roman" pitchFamily="18" charset="0"/>
              </a:rPr>
            </a:br>
            <a:r>
              <a:rPr lang="pt-BR" sz="1600" b="1" dirty="0">
                <a:latin typeface="+mn-lt"/>
                <a:cs typeface="Times New Roman" pitchFamily="18" charset="0"/>
              </a:rPr>
              <a:t>DA EDUCAÇÃO FÍSICA E DO ESPORTE</a:t>
            </a:r>
            <a:endParaRPr lang="en-GB" sz="1600" dirty="0">
              <a:latin typeface="+mn-lt"/>
              <a:cs typeface="Times New Roman" pitchFamily="18" charset="0"/>
            </a:endParaRPr>
          </a:p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600" b="1" dirty="0">
                <a:latin typeface="+mn-lt"/>
                <a:cs typeface="Times New Roman" pitchFamily="18" charset="0"/>
              </a:rPr>
              <a:t>Professora responsável: Dra. Flávia da Cunha Bastos</a:t>
            </a:r>
            <a:endParaRPr lang="en-GB" sz="1600" dirty="0">
              <a:latin typeface="+mn-lt"/>
              <a:cs typeface="Times New Roman" pitchFamily="18" charset="0"/>
            </a:endParaRPr>
          </a:p>
        </p:txBody>
      </p:sp>
      <p:grpSp>
        <p:nvGrpSpPr>
          <p:cNvPr id="4100" name="Group 29"/>
          <p:cNvGrpSpPr>
            <a:grpSpLocks/>
          </p:cNvGrpSpPr>
          <p:nvPr/>
        </p:nvGrpSpPr>
        <p:grpSpPr bwMode="auto">
          <a:xfrm>
            <a:off x="304800" y="1882229"/>
            <a:ext cx="8515350" cy="4283075"/>
            <a:chOff x="192" y="720"/>
            <a:chExt cx="5568" cy="2698"/>
          </a:xfrm>
        </p:grpSpPr>
        <p:sp>
          <p:nvSpPr>
            <p:cNvPr id="4101" name="Text Box 5"/>
            <p:cNvSpPr txBox="1">
              <a:spLocks noChangeArrowheads="1"/>
            </p:cNvSpPr>
            <p:nvPr/>
          </p:nvSpPr>
          <p:spPr bwMode="auto">
            <a:xfrm>
              <a:off x="2112" y="2448"/>
              <a:ext cx="1968" cy="25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2000" b="1" dirty="0"/>
                <a:t>Tomada de decisões</a:t>
              </a:r>
            </a:p>
          </p:txBody>
        </p:sp>
        <p:sp>
          <p:nvSpPr>
            <p:cNvPr id="4102" name="Text Box 6"/>
            <p:cNvSpPr txBox="1">
              <a:spLocks noChangeArrowheads="1"/>
            </p:cNvSpPr>
            <p:nvPr/>
          </p:nvSpPr>
          <p:spPr bwMode="auto">
            <a:xfrm>
              <a:off x="204" y="1584"/>
              <a:ext cx="1507" cy="25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2000" b="1" dirty="0" smtClean="0">
                  <a:solidFill>
                    <a:srgbClr val="FF0000"/>
                  </a:solidFill>
                </a:rPr>
                <a:t>PLANEJAMENTO</a:t>
              </a:r>
              <a:endParaRPr lang="pt-BR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4103" name="Text Box 7"/>
            <p:cNvSpPr txBox="1">
              <a:spLocks noChangeArrowheads="1"/>
            </p:cNvSpPr>
            <p:nvPr/>
          </p:nvSpPr>
          <p:spPr bwMode="auto">
            <a:xfrm>
              <a:off x="4656" y="1632"/>
              <a:ext cx="1104" cy="4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lang="pt-BR" sz="2000" b="1" dirty="0">
                  <a:solidFill>
                    <a:srgbClr val="FFFF00"/>
                  </a:solidFill>
                </a:rPr>
                <a:t>Direção</a:t>
              </a:r>
            </a:p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lang="pt-BR" sz="2000" b="1" dirty="0">
                  <a:solidFill>
                    <a:srgbClr val="FFFF00"/>
                  </a:solidFill>
                </a:rPr>
                <a:t>(liderança)</a:t>
              </a:r>
            </a:p>
          </p:txBody>
        </p:sp>
        <p:sp>
          <p:nvSpPr>
            <p:cNvPr id="4104" name="Text Box 8"/>
            <p:cNvSpPr txBox="1">
              <a:spLocks noChangeArrowheads="1"/>
            </p:cNvSpPr>
            <p:nvPr/>
          </p:nvSpPr>
          <p:spPr bwMode="auto">
            <a:xfrm>
              <a:off x="2448" y="1824"/>
              <a:ext cx="1296" cy="25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2000" b="1" dirty="0"/>
                <a:t>Comunicação</a:t>
              </a:r>
            </a:p>
          </p:txBody>
        </p:sp>
        <p:sp>
          <p:nvSpPr>
            <p:cNvPr id="4105" name="Text Box 9"/>
            <p:cNvSpPr txBox="1">
              <a:spLocks noChangeArrowheads="1"/>
            </p:cNvSpPr>
            <p:nvPr/>
          </p:nvSpPr>
          <p:spPr bwMode="auto">
            <a:xfrm>
              <a:off x="251" y="2081"/>
              <a:ext cx="1200" cy="25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2000" b="1" dirty="0"/>
                <a:t>Organização</a:t>
              </a:r>
            </a:p>
          </p:txBody>
        </p:sp>
        <p:sp>
          <p:nvSpPr>
            <p:cNvPr id="4106" name="Text Box 10"/>
            <p:cNvSpPr txBox="1">
              <a:spLocks noChangeArrowheads="1"/>
            </p:cNvSpPr>
            <p:nvPr/>
          </p:nvSpPr>
          <p:spPr bwMode="auto">
            <a:xfrm>
              <a:off x="192" y="2592"/>
              <a:ext cx="1200" cy="44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2000" b="1" dirty="0"/>
                <a:t>Seleção e contratação</a:t>
              </a:r>
            </a:p>
          </p:txBody>
        </p:sp>
        <p:sp>
          <p:nvSpPr>
            <p:cNvPr id="4107" name="Text Box 11"/>
            <p:cNvSpPr txBox="1">
              <a:spLocks noChangeArrowheads="1"/>
            </p:cNvSpPr>
            <p:nvPr/>
          </p:nvSpPr>
          <p:spPr bwMode="auto">
            <a:xfrm>
              <a:off x="2592" y="720"/>
              <a:ext cx="1056" cy="25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2000" b="1" dirty="0"/>
                <a:t>Gestão</a:t>
              </a:r>
            </a:p>
          </p:txBody>
        </p:sp>
        <p:sp>
          <p:nvSpPr>
            <p:cNvPr id="4108" name="Text Box 12"/>
            <p:cNvSpPr txBox="1">
              <a:spLocks noChangeArrowheads="1"/>
            </p:cNvSpPr>
            <p:nvPr/>
          </p:nvSpPr>
          <p:spPr bwMode="auto">
            <a:xfrm>
              <a:off x="2544" y="3168"/>
              <a:ext cx="1104" cy="25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2000" b="1" dirty="0"/>
                <a:t>Avaliação</a:t>
              </a:r>
            </a:p>
          </p:txBody>
        </p:sp>
        <p:sp>
          <p:nvSpPr>
            <p:cNvPr id="4109" name="Text Box 13"/>
            <p:cNvSpPr txBox="1">
              <a:spLocks noChangeArrowheads="1"/>
            </p:cNvSpPr>
            <p:nvPr/>
          </p:nvSpPr>
          <p:spPr bwMode="auto">
            <a:xfrm>
              <a:off x="4656" y="2640"/>
              <a:ext cx="1104" cy="25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2000" b="1" dirty="0">
                  <a:solidFill>
                    <a:srgbClr val="FFFF00"/>
                  </a:solidFill>
                </a:rPr>
                <a:t>Motivação</a:t>
              </a:r>
            </a:p>
          </p:txBody>
        </p:sp>
        <p:sp>
          <p:nvSpPr>
            <p:cNvPr id="4110" name="Line 14"/>
            <p:cNvSpPr>
              <a:spLocks noChangeShapeType="1"/>
            </p:cNvSpPr>
            <p:nvPr/>
          </p:nvSpPr>
          <p:spPr bwMode="auto">
            <a:xfrm>
              <a:off x="1664" y="1718"/>
              <a:ext cx="706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4111" name="Line 15"/>
            <p:cNvSpPr>
              <a:spLocks noChangeShapeType="1"/>
            </p:cNvSpPr>
            <p:nvPr/>
          </p:nvSpPr>
          <p:spPr bwMode="auto">
            <a:xfrm flipV="1">
              <a:off x="1428" y="2036"/>
              <a:ext cx="942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4112" name="Line 16"/>
            <p:cNvSpPr>
              <a:spLocks noChangeShapeType="1"/>
            </p:cNvSpPr>
            <p:nvPr/>
          </p:nvSpPr>
          <p:spPr bwMode="auto">
            <a:xfrm flipH="1">
              <a:off x="3783" y="1809"/>
              <a:ext cx="847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4113" name="Line 17"/>
            <p:cNvSpPr>
              <a:spLocks noChangeShapeType="1"/>
            </p:cNvSpPr>
            <p:nvPr/>
          </p:nvSpPr>
          <p:spPr bwMode="auto">
            <a:xfrm flipH="1" flipV="1">
              <a:off x="3830" y="2036"/>
              <a:ext cx="800" cy="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4114" name="Line 18"/>
            <p:cNvSpPr>
              <a:spLocks noChangeShapeType="1"/>
            </p:cNvSpPr>
            <p:nvPr/>
          </p:nvSpPr>
          <p:spPr bwMode="auto">
            <a:xfrm>
              <a:off x="3120" y="96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4115" name="Line 19"/>
            <p:cNvSpPr>
              <a:spLocks noChangeShapeType="1"/>
            </p:cNvSpPr>
            <p:nvPr/>
          </p:nvSpPr>
          <p:spPr bwMode="auto">
            <a:xfrm>
              <a:off x="816" y="1152"/>
              <a:ext cx="43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4116" name="Line 20"/>
            <p:cNvSpPr>
              <a:spLocks noChangeShapeType="1"/>
            </p:cNvSpPr>
            <p:nvPr/>
          </p:nvSpPr>
          <p:spPr bwMode="auto">
            <a:xfrm>
              <a:off x="816" y="115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4117" name="Line 21"/>
            <p:cNvSpPr>
              <a:spLocks noChangeShapeType="1"/>
            </p:cNvSpPr>
            <p:nvPr/>
          </p:nvSpPr>
          <p:spPr bwMode="auto">
            <a:xfrm>
              <a:off x="5184" y="115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4118" name="Line 22"/>
            <p:cNvSpPr>
              <a:spLocks noChangeShapeType="1"/>
            </p:cNvSpPr>
            <p:nvPr/>
          </p:nvSpPr>
          <p:spPr bwMode="auto">
            <a:xfrm flipH="1">
              <a:off x="768" y="3312"/>
              <a:ext cx="18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4119" name="Line 23"/>
            <p:cNvSpPr>
              <a:spLocks noChangeShapeType="1"/>
            </p:cNvSpPr>
            <p:nvPr/>
          </p:nvSpPr>
          <p:spPr bwMode="auto">
            <a:xfrm>
              <a:off x="3648" y="3312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4120" name="Line 24"/>
            <p:cNvSpPr>
              <a:spLocks noChangeShapeType="1"/>
            </p:cNvSpPr>
            <p:nvPr/>
          </p:nvSpPr>
          <p:spPr bwMode="auto">
            <a:xfrm flipV="1">
              <a:off x="768" y="302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4121" name="Line 25"/>
            <p:cNvSpPr>
              <a:spLocks noChangeShapeType="1"/>
            </p:cNvSpPr>
            <p:nvPr/>
          </p:nvSpPr>
          <p:spPr bwMode="auto">
            <a:xfrm flipV="1">
              <a:off x="5184" y="302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4122" name="Line 26"/>
            <p:cNvSpPr>
              <a:spLocks noChangeShapeType="1"/>
            </p:cNvSpPr>
            <p:nvPr/>
          </p:nvSpPr>
          <p:spPr bwMode="auto">
            <a:xfrm flipV="1">
              <a:off x="3072" y="2736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pt-BR"/>
            </a:p>
          </p:txBody>
        </p:sp>
      </p:grpSp>
      <p:sp>
        <p:nvSpPr>
          <p:cNvPr id="27" name="CaixaDeTexto 26"/>
          <p:cNvSpPr txBox="1"/>
          <p:nvPr/>
        </p:nvSpPr>
        <p:spPr>
          <a:xfrm>
            <a:off x="7668344" y="6597352"/>
            <a:ext cx="14756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dirty="0" err="1" smtClean="0"/>
              <a:t>Celma</a:t>
            </a:r>
            <a:endParaRPr lang="pt-B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9"/>
          <p:cNvSpPr txBox="1">
            <a:spLocks noChangeArrowheads="1"/>
          </p:cNvSpPr>
          <p:nvPr/>
        </p:nvSpPr>
        <p:spPr bwMode="auto">
          <a:xfrm>
            <a:off x="152400" y="469900"/>
            <a:ext cx="70866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pt-BR" sz="3200" b="1"/>
              <a:t>Características do Planejamento</a:t>
            </a:r>
          </a:p>
          <a:p>
            <a:pPr eaLnBrk="0" hangingPunct="0"/>
            <a:endParaRPr lang="pt-BR" sz="3200"/>
          </a:p>
          <a:p>
            <a:pPr eaLnBrk="0" hangingPunct="0">
              <a:spcBef>
                <a:spcPct val="50000"/>
              </a:spcBef>
            </a:pPr>
            <a:endParaRPr lang="pt-BR" sz="3200">
              <a:latin typeface="Times New Roman" pitchFamily="18" charset="0"/>
            </a:endParaRPr>
          </a:p>
        </p:txBody>
      </p:sp>
      <p:graphicFrame>
        <p:nvGraphicFramePr>
          <p:cNvPr id="37923" name="Group 35"/>
          <p:cNvGraphicFramePr>
            <a:graphicFrameLocks noGrp="1"/>
          </p:cNvGraphicFramePr>
          <p:nvPr/>
        </p:nvGraphicFramePr>
        <p:xfrm>
          <a:off x="457200" y="1752600"/>
          <a:ext cx="8229600" cy="4419600"/>
        </p:xfrm>
        <a:graphic>
          <a:graphicData uri="http://schemas.openxmlformats.org/drawingml/2006/table">
            <a:tbl>
              <a:tblPr/>
              <a:tblGrid>
                <a:gridCol w="1752600"/>
                <a:gridCol w="1782763"/>
                <a:gridCol w="1768475"/>
                <a:gridCol w="1325562"/>
                <a:gridCol w="16002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NÍVEL DE PLANEJAMENTO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TIPOS DE PLANEJAMENTO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ABRANGÊNCIA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EXTENSÃO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GRAU DE INCERTEZA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Institucional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Estratégico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 empresa como uma totalidade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Longo Prazo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Elevado em face das coações e contingências que não pode prever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E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Intermediário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Tático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Uma área específica da empresa (departamento)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Médio Prazo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Limitação das variáveis envolvidas para reduzir a incerteza e permitir a programação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F6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Operacional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Operacional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Uma tarefa ou operação específica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Curto Prazo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Reduzido, graças à programação e à racionalização de todas as atividades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EC"/>
                    </a:solidFill>
                  </a:tcPr>
                </a:tc>
              </a:tr>
            </a:tbl>
          </a:graphicData>
        </a:graphic>
      </p:graphicFrame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240387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DIMENSÕES ECONÔMICAS E ADMINISTRATIVAS DA EDUCAÇÃO FÍSICA E DO </a:t>
            </a:r>
            <a:r>
              <a:rPr lang="pt-BR" sz="1200" b="1" dirty="0" smtClean="0">
                <a:latin typeface="Comic Sans MS" pitchFamily="66" charset="0"/>
                <a:cs typeface="Times New Roman" pitchFamily="18" charset="0"/>
              </a:rPr>
              <a:t>ESPORTE</a:t>
            </a:r>
            <a:endParaRPr lang="en-GB" sz="12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33400"/>
            <a:ext cx="7391400" cy="762000"/>
          </a:xfrm>
        </p:spPr>
        <p:txBody>
          <a:bodyPr/>
          <a:lstStyle/>
          <a:p>
            <a:pPr eaLnBrk="1" hangingPunct="1"/>
            <a:r>
              <a:rPr lang="pt-BR" sz="3600" smtClean="0"/>
              <a:t>PLANEJAMENTO x PROGRAMAÇÃO</a:t>
            </a:r>
          </a:p>
        </p:txBody>
      </p:sp>
      <p:grpSp>
        <p:nvGrpSpPr>
          <p:cNvPr id="14339" name="Group 3"/>
          <p:cNvGrpSpPr>
            <a:grpSpLocks/>
          </p:cNvGrpSpPr>
          <p:nvPr/>
        </p:nvGrpSpPr>
        <p:grpSpPr bwMode="auto">
          <a:xfrm>
            <a:off x="533400" y="2209800"/>
            <a:ext cx="8096250" cy="4191000"/>
            <a:chOff x="-3" y="-3"/>
            <a:chExt cx="4908" cy="2852"/>
          </a:xfrm>
        </p:grpSpPr>
        <p:grpSp>
          <p:nvGrpSpPr>
            <p:cNvPr id="14341" name="Group 4"/>
            <p:cNvGrpSpPr>
              <a:grpSpLocks/>
            </p:cNvGrpSpPr>
            <p:nvPr/>
          </p:nvGrpSpPr>
          <p:grpSpPr bwMode="auto">
            <a:xfrm>
              <a:off x="0" y="0"/>
              <a:ext cx="4902" cy="2846"/>
              <a:chOff x="0" y="0"/>
              <a:chExt cx="4902" cy="2846"/>
            </a:xfrm>
          </p:grpSpPr>
          <p:grpSp>
            <p:nvGrpSpPr>
              <p:cNvPr id="14343" name="Group 5"/>
              <p:cNvGrpSpPr>
                <a:grpSpLocks/>
              </p:cNvGrpSpPr>
              <p:nvPr/>
            </p:nvGrpSpPr>
            <p:grpSpPr bwMode="auto">
              <a:xfrm>
                <a:off x="0" y="0"/>
                <a:ext cx="1370" cy="442"/>
                <a:chOff x="0" y="0"/>
                <a:chExt cx="1370" cy="442"/>
              </a:xfrm>
            </p:grpSpPr>
            <p:sp>
              <p:nvSpPr>
                <p:cNvPr id="14377" name="Rectangle 6"/>
                <p:cNvSpPr>
                  <a:spLocks noChangeArrowheads="1"/>
                </p:cNvSpPr>
                <p:nvPr/>
              </p:nvSpPr>
              <p:spPr bwMode="auto">
                <a:xfrm>
                  <a:off x="28" y="0"/>
                  <a:ext cx="1314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pt-BR" sz="14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pt-BR">
                    <a:latin typeface="Times New Roman" pitchFamily="18" charset="0"/>
                  </a:endParaRPr>
                </a:p>
              </p:txBody>
            </p:sp>
            <p:sp>
              <p:nvSpPr>
                <p:cNvPr id="14378" name="Rectangle 7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370" cy="442"/>
                </a:xfrm>
                <a:prstGeom prst="rect">
                  <a:avLst/>
                </a:prstGeom>
                <a:noFill/>
                <a:ln w="7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grpSp>
            <p:nvGrpSpPr>
              <p:cNvPr id="14344" name="Group 8"/>
              <p:cNvGrpSpPr>
                <a:grpSpLocks/>
              </p:cNvGrpSpPr>
              <p:nvPr/>
            </p:nvGrpSpPr>
            <p:grpSpPr bwMode="auto">
              <a:xfrm>
                <a:off x="1370" y="0"/>
                <a:ext cx="1718" cy="442"/>
                <a:chOff x="1370" y="0"/>
                <a:chExt cx="1718" cy="442"/>
              </a:xfrm>
            </p:grpSpPr>
            <p:sp>
              <p:nvSpPr>
                <p:cNvPr id="2" name="Rectangle 9"/>
                <p:cNvSpPr>
                  <a:spLocks noChangeArrowheads="1"/>
                </p:cNvSpPr>
                <p:nvPr/>
              </p:nvSpPr>
              <p:spPr bwMode="auto">
                <a:xfrm>
                  <a:off x="1398" y="0"/>
                  <a:ext cx="1662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r>
                    <a:rPr lang="pt-BR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charset="0"/>
                      <a:cs typeface="Times New Roman" charset="0"/>
                    </a:rPr>
                    <a:t>    PLANO</a:t>
                  </a:r>
                  <a:endParaRPr lang="pt-BR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charset="0"/>
                    <a:cs typeface="Times New Roman" charset="0"/>
                  </a:endParaRPr>
                </a:p>
                <a:p>
                  <a:pPr eaLnBrk="0" hangingPunct="0">
                    <a:defRPr/>
                  </a:pPr>
                  <a:endParaRPr lang="pt-BR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charset="0"/>
                  </a:endParaRPr>
                </a:p>
              </p:txBody>
            </p:sp>
            <p:sp>
              <p:nvSpPr>
                <p:cNvPr id="14376" name="Rectangle 10"/>
                <p:cNvSpPr>
                  <a:spLocks noChangeArrowheads="1"/>
                </p:cNvSpPr>
                <p:nvPr/>
              </p:nvSpPr>
              <p:spPr bwMode="auto">
                <a:xfrm>
                  <a:off x="1370" y="0"/>
                  <a:ext cx="1718" cy="442"/>
                </a:xfrm>
                <a:prstGeom prst="rect">
                  <a:avLst/>
                </a:prstGeom>
                <a:noFill/>
                <a:ln w="7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grpSp>
            <p:nvGrpSpPr>
              <p:cNvPr id="14345" name="Group 11"/>
              <p:cNvGrpSpPr>
                <a:grpSpLocks/>
              </p:cNvGrpSpPr>
              <p:nvPr/>
            </p:nvGrpSpPr>
            <p:grpSpPr bwMode="auto">
              <a:xfrm>
                <a:off x="3088" y="0"/>
                <a:ext cx="1814" cy="442"/>
                <a:chOff x="3088" y="0"/>
                <a:chExt cx="1814" cy="442"/>
              </a:xfrm>
            </p:grpSpPr>
            <p:sp>
              <p:nvSpPr>
                <p:cNvPr id="3" name="Rectangle 12"/>
                <p:cNvSpPr>
                  <a:spLocks noChangeArrowheads="1"/>
                </p:cNvSpPr>
                <p:nvPr/>
              </p:nvSpPr>
              <p:spPr bwMode="auto">
                <a:xfrm>
                  <a:off x="3116" y="0"/>
                  <a:ext cx="1758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r>
                    <a:rPr lang="pt-BR">
                      <a:latin typeface="Arial" charset="0"/>
                      <a:cs typeface="Arial" charset="0"/>
                    </a:rPr>
                    <a:t>  </a:t>
                  </a:r>
                  <a:r>
                    <a:rPr lang="pt-BR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charset="0"/>
                      <a:cs typeface="Arial" charset="0"/>
                    </a:rPr>
                    <a:t>PROGRAMA</a:t>
                  </a:r>
                  <a:endParaRPr lang="pt-BR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charset="0"/>
                    <a:cs typeface="Times New Roman" charset="0"/>
                  </a:endParaRPr>
                </a:p>
                <a:p>
                  <a:pPr eaLnBrk="0" hangingPunct="0">
                    <a:defRPr/>
                  </a:pPr>
                  <a:endParaRPr lang="pt-BR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charset="0"/>
                  </a:endParaRPr>
                </a:p>
              </p:txBody>
            </p:sp>
            <p:sp>
              <p:nvSpPr>
                <p:cNvPr id="14374" name="Rectangle 13"/>
                <p:cNvSpPr>
                  <a:spLocks noChangeArrowheads="1"/>
                </p:cNvSpPr>
                <p:nvPr/>
              </p:nvSpPr>
              <p:spPr bwMode="auto">
                <a:xfrm>
                  <a:off x="3088" y="0"/>
                  <a:ext cx="1814" cy="442"/>
                </a:xfrm>
                <a:prstGeom prst="rect">
                  <a:avLst/>
                </a:prstGeom>
                <a:noFill/>
                <a:ln w="7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grpSp>
            <p:nvGrpSpPr>
              <p:cNvPr id="14346" name="Group 14"/>
              <p:cNvGrpSpPr>
                <a:grpSpLocks/>
              </p:cNvGrpSpPr>
              <p:nvPr/>
            </p:nvGrpSpPr>
            <p:grpSpPr bwMode="auto">
              <a:xfrm>
                <a:off x="0" y="442"/>
                <a:ext cx="1370" cy="442"/>
                <a:chOff x="0" y="442"/>
                <a:chExt cx="1370" cy="442"/>
              </a:xfrm>
            </p:grpSpPr>
            <p:sp>
              <p:nvSpPr>
                <p:cNvPr id="14371" name="Rectangle 15"/>
                <p:cNvSpPr>
                  <a:spLocks noChangeArrowheads="1"/>
                </p:cNvSpPr>
                <p:nvPr/>
              </p:nvSpPr>
              <p:spPr bwMode="auto">
                <a:xfrm>
                  <a:off x="28" y="442"/>
                  <a:ext cx="1314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marL="287338" indent="90488"/>
                  <a:endParaRPr lang="pt-BR" sz="1600">
                    <a:latin typeface="Arial" charset="0"/>
                    <a:cs typeface="Arial" charset="0"/>
                  </a:endParaRPr>
                </a:p>
                <a:p>
                  <a:pPr marL="287338" indent="90488"/>
                  <a:r>
                    <a:rPr lang="pt-BR" sz="1600">
                      <a:latin typeface="Arial" charset="0"/>
                      <a:cs typeface="Arial" charset="0"/>
                    </a:rPr>
                    <a:t>TEMPO</a:t>
                  </a:r>
                </a:p>
                <a:p>
                  <a:pPr marL="287338" indent="90488"/>
                  <a:endParaRPr lang="pt-BR" sz="14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marL="287338" indent="90488" eaLnBrk="0" hangingPunct="0"/>
                  <a:endParaRPr lang="pt-BR">
                    <a:latin typeface="Times New Roman" pitchFamily="18" charset="0"/>
                  </a:endParaRPr>
                </a:p>
              </p:txBody>
            </p:sp>
            <p:sp>
              <p:nvSpPr>
                <p:cNvPr id="14372" name="Rectangle 16"/>
                <p:cNvSpPr>
                  <a:spLocks noChangeArrowheads="1"/>
                </p:cNvSpPr>
                <p:nvPr/>
              </p:nvSpPr>
              <p:spPr bwMode="auto">
                <a:xfrm>
                  <a:off x="0" y="442"/>
                  <a:ext cx="1370" cy="442"/>
                </a:xfrm>
                <a:prstGeom prst="rect">
                  <a:avLst/>
                </a:prstGeom>
                <a:noFill/>
                <a:ln w="7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grpSp>
            <p:nvGrpSpPr>
              <p:cNvPr id="14347" name="Group 17"/>
              <p:cNvGrpSpPr>
                <a:grpSpLocks/>
              </p:cNvGrpSpPr>
              <p:nvPr/>
            </p:nvGrpSpPr>
            <p:grpSpPr bwMode="auto">
              <a:xfrm>
                <a:off x="1370" y="442"/>
                <a:ext cx="1718" cy="442"/>
                <a:chOff x="1370" y="442"/>
                <a:chExt cx="1718" cy="442"/>
              </a:xfrm>
            </p:grpSpPr>
            <p:sp>
              <p:nvSpPr>
                <p:cNvPr id="14369" name="Rectangle 18"/>
                <p:cNvSpPr>
                  <a:spLocks noChangeArrowheads="1"/>
                </p:cNvSpPr>
                <p:nvPr/>
              </p:nvSpPr>
              <p:spPr bwMode="auto">
                <a:xfrm>
                  <a:off x="1398" y="442"/>
                  <a:ext cx="1662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pt-BR" sz="1600">
                    <a:latin typeface="Arial" charset="0"/>
                    <a:cs typeface="Arial" charset="0"/>
                  </a:endParaRPr>
                </a:p>
                <a:p>
                  <a:r>
                    <a:rPr lang="pt-BR" sz="1600">
                      <a:latin typeface="Arial" charset="0"/>
                      <a:cs typeface="Arial" charset="0"/>
                    </a:rPr>
                    <a:t>MÉDIO E LONGO PRAZO</a:t>
                  </a:r>
                  <a:endParaRPr lang="pt-BR" sz="14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/>
                  <a:endParaRPr lang="pt-BR">
                    <a:latin typeface="Times New Roman" pitchFamily="18" charset="0"/>
                  </a:endParaRPr>
                </a:p>
              </p:txBody>
            </p:sp>
            <p:sp>
              <p:nvSpPr>
                <p:cNvPr id="14370" name="Rectangle 19"/>
                <p:cNvSpPr>
                  <a:spLocks noChangeArrowheads="1"/>
                </p:cNvSpPr>
                <p:nvPr/>
              </p:nvSpPr>
              <p:spPr bwMode="auto">
                <a:xfrm>
                  <a:off x="1370" y="442"/>
                  <a:ext cx="1718" cy="442"/>
                </a:xfrm>
                <a:prstGeom prst="rect">
                  <a:avLst/>
                </a:prstGeom>
                <a:noFill/>
                <a:ln w="7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grpSp>
            <p:nvGrpSpPr>
              <p:cNvPr id="14348" name="Group 20"/>
              <p:cNvGrpSpPr>
                <a:grpSpLocks/>
              </p:cNvGrpSpPr>
              <p:nvPr/>
            </p:nvGrpSpPr>
            <p:grpSpPr bwMode="auto">
              <a:xfrm>
                <a:off x="3088" y="442"/>
                <a:ext cx="1814" cy="442"/>
                <a:chOff x="3088" y="442"/>
                <a:chExt cx="1814" cy="442"/>
              </a:xfrm>
            </p:grpSpPr>
            <p:sp>
              <p:nvSpPr>
                <p:cNvPr id="14367" name="Rectangle 21"/>
                <p:cNvSpPr>
                  <a:spLocks noChangeArrowheads="1"/>
                </p:cNvSpPr>
                <p:nvPr/>
              </p:nvSpPr>
              <p:spPr bwMode="auto">
                <a:xfrm>
                  <a:off x="3116" y="442"/>
                  <a:ext cx="1758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pt-BR" sz="1600">
                    <a:latin typeface="Arial" charset="0"/>
                    <a:cs typeface="Arial" charset="0"/>
                  </a:endParaRPr>
                </a:p>
                <a:p>
                  <a:r>
                    <a:rPr lang="pt-BR" sz="1600">
                      <a:latin typeface="Arial" charset="0"/>
                      <a:cs typeface="Arial" charset="0"/>
                    </a:rPr>
                    <a:t>CURTO E MÉDIO PRAZO</a:t>
                  </a:r>
                  <a:endParaRPr lang="pt-BR" sz="14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/>
                  <a:endParaRPr lang="pt-BR">
                    <a:latin typeface="Times New Roman" pitchFamily="18" charset="0"/>
                  </a:endParaRPr>
                </a:p>
              </p:txBody>
            </p:sp>
            <p:sp>
              <p:nvSpPr>
                <p:cNvPr id="14368" name="Rectangle 22"/>
                <p:cNvSpPr>
                  <a:spLocks noChangeArrowheads="1"/>
                </p:cNvSpPr>
                <p:nvPr/>
              </p:nvSpPr>
              <p:spPr bwMode="auto">
                <a:xfrm>
                  <a:off x="3088" y="442"/>
                  <a:ext cx="1814" cy="442"/>
                </a:xfrm>
                <a:prstGeom prst="rect">
                  <a:avLst/>
                </a:prstGeom>
                <a:noFill/>
                <a:ln w="7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grpSp>
            <p:nvGrpSpPr>
              <p:cNvPr id="14349" name="Group 23"/>
              <p:cNvGrpSpPr>
                <a:grpSpLocks/>
              </p:cNvGrpSpPr>
              <p:nvPr/>
            </p:nvGrpSpPr>
            <p:grpSpPr bwMode="auto">
              <a:xfrm>
                <a:off x="0" y="884"/>
                <a:ext cx="1370" cy="596"/>
                <a:chOff x="0" y="884"/>
                <a:chExt cx="1370" cy="596"/>
              </a:xfrm>
            </p:grpSpPr>
            <p:sp>
              <p:nvSpPr>
                <p:cNvPr id="14365" name="Rectangle 24"/>
                <p:cNvSpPr>
                  <a:spLocks noChangeArrowheads="1"/>
                </p:cNvSpPr>
                <p:nvPr/>
              </p:nvSpPr>
              <p:spPr bwMode="auto">
                <a:xfrm>
                  <a:off x="28" y="884"/>
                  <a:ext cx="1314" cy="59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indent="377825"/>
                  <a:endParaRPr lang="pt-BR" sz="1600">
                    <a:latin typeface="Arial" charset="0"/>
                    <a:cs typeface="Arial" charset="0"/>
                  </a:endParaRPr>
                </a:p>
                <a:p>
                  <a:pPr indent="377825"/>
                  <a:r>
                    <a:rPr lang="pt-BR" sz="1600">
                      <a:latin typeface="Arial" charset="0"/>
                      <a:cs typeface="Arial" charset="0"/>
                    </a:rPr>
                    <a:t>DETALHE</a:t>
                  </a:r>
                  <a:endParaRPr lang="pt-BR">
                    <a:latin typeface="Times New Roman" pitchFamily="18" charset="0"/>
                  </a:endParaRPr>
                </a:p>
              </p:txBody>
            </p:sp>
            <p:sp>
              <p:nvSpPr>
                <p:cNvPr id="14366" name="Rectangle 25"/>
                <p:cNvSpPr>
                  <a:spLocks noChangeArrowheads="1"/>
                </p:cNvSpPr>
                <p:nvPr/>
              </p:nvSpPr>
              <p:spPr bwMode="auto">
                <a:xfrm>
                  <a:off x="0" y="884"/>
                  <a:ext cx="1370" cy="596"/>
                </a:xfrm>
                <a:prstGeom prst="rect">
                  <a:avLst/>
                </a:prstGeom>
                <a:noFill/>
                <a:ln w="7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grpSp>
            <p:nvGrpSpPr>
              <p:cNvPr id="14350" name="Group 26"/>
              <p:cNvGrpSpPr>
                <a:grpSpLocks/>
              </p:cNvGrpSpPr>
              <p:nvPr/>
            </p:nvGrpSpPr>
            <p:grpSpPr bwMode="auto">
              <a:xfrm>
                <a:off x="1370" y="884"/>
                <a:ext cx="1718" cy="596"/>
                <a:chOff x="1370" y="884"/>
                <a:chExt cx="1718" cy="596"/>
              </a:xfrm>
            </p:grpSpPr>
            <p:sp>
              <p:nvSpPr>
                <p:cNvPr id="14363" name="Rectangle 27"/>
                <p:cNvSpPr>
                  <a:spLocks noChangeArrowheads="1"/>
                </p:cNvSpPr>
                <p:nvPr/>
              </p:nvSpPr>
              <p:spPr bwMode="auto">
                <a:xfrm>
                  <a:off x="1398" y="884"/>
                  <a:ext cx="1662" cy="59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pt-BR" sz="1600">
                    <a:latin typeface="Arial" charset="0"/>
                    <a:cs typeface="Arial" charset="0"/>
                  </a:endParaRPr>
                </a:p>
                <a:p>
                  <a:r>
                    <a:rPr lang="pt-BR" sz="1600">
                      <a:latin typeface="Arial" charset="0"/>
                      <a:cs typeface="Arial" charset="0"/>
                    </a:rPr>
                    <a:t>GERAIS E + FLEXÍVEIS</a:t>
                  </a:r>
                  <a:endParaRPr lang="pt-BR">
                    <a:latin typeface="Times New Roman" pitchFamily="18" charset="0"/>
                  </a:endParaRPr>
                </a:p>
              </p:txBody>
            </p:sp>
            <p:sp>
              <p:nvSpPr>
                <p:cNvPr id="14364" name="Rectangle 28"/>
                <p:cNvSpPr>
                  <a:spLocks noChangeArrowheads="1"/>
                </p:cNvSpPr>
                <p:nvPr/>
              </p:nvSpPr>
              <p:spPr bwMode="auto">
                <a:xfrm>
                  <a:off x="1370" y="884"/>
                  <a:ext cx="1718" cy="596"/>
                </a:xfrm>
                <a:prstGeom prst="rect">
                  <a:avLst/>
                </a:prstGeom>
                <a:noFill/>
                <a:ln w="7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grpSp>
            <p:nvGrpSpPr>
              <p:cNvPr id="14351" name="Group 29"/>
              <p:cNvGrpSpPr>
                <a:grpSpLocks/>
              </p:cNvGrpSpPr>
              <p:nvPr/>
            </p:nvGrpSpPr>
            <p:grpSpPr bwMode="auto">
              <a:xfrm>
                <a:off x="3088" y="884"/>
                <a:ext cx="1814" cy="596"/>
                <a:chOff x="3088" y="884"/>
                <a:chExt cx="1814" cy="596"/>
              </a:xfrm>
            </p:grpSpPr>
            <p:sp>
              <p:nvSpPr>
                <p:cNvPr id="14361" name="Rectangle 30"/>
                <p:cNvSpPr>
                  <a:spLocks noChangeArrowheads="1"/>
                </p:cNvSpPr>
                <p:nvPr/>
              </p:nvSpPr>
              <p:spPr bwMode="auto">
                <a:xfrm>
                  <a:off x="3116" y="884"/>
                  <a:ext cx="1758" cy="59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pt-BR" sz="1600">
                    <a:latin typeface="Arial" charset="0"/>
                    <a:cs typeface="Arial" charset="0"/>
                  </a:endParaRPr>
                </a:p>
                <a:p>
                  <a:r>
                    <a:rPr lang="pt-BR" sz="1600">
                      <a:latin typeface="Arial" charset="0"/>
                      <a:cs typeface="Arial" charset="0"/>
                    </a:rPr>
                    <a:t>DETALHADOS E + RÍGIDOS</a:t>
                  </a:r>
                  <a:endParaRPr lang="pt-BR">
                    <a:latin typeface="Times New Roman" pitchFamily="18" charset="0"/>
                  </a:endParaRPr>
                </a:p>
              </p:txBody>
            </p:sp>
            <p:sp>
              <p:nvSpPr>
                <p:cNvPr id="14362" name="Rectangle 31"/>
                <p:cNvSpPr>
                  <a:spLocks noChangeArrowheads="1"/>
                </p:cNvSpPr>
                <p:nvPr/>
              </p:nvSpPr>
              <p:spPr bwMode="auto">
                <a:xfrm>
                  <a:off x="3088" y="884"/>
                  <a:ext cx="1814" cy="596"/>
                </a:xfrm>
                <a:prstGeom prst="rect">
                  <a:avLst/>
                </a:prstGeom>
                <a:noFill/>
                <a:ln w="7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grpSp>
            <p:nvGrpSpPr>
              <p:cNvPr id="14352" name="Group 32"/>
              <p:cNvGrpSpPr>
                <a:grpSpLocks/>
              </p:cNvGrpSpPr>
              <p:nvPr/>
            </p:nvGrpSpPr>
            <p:grpSpPr bwMode="auto">
              <a:xfrm>
                <a:off x="0" y="1480"/>
                <a:ext cx="1370" cy="1366"/>
                <a:chOff x="0" y="1480"/>
                <a:chExt cx="1370" cy="1366"/>
              </a:xfrm>
            </p:grpSpPr>
            <p:sp>
              <p:nvSpPr>
                <p:cNvPr id="14359" name="Rectangle 33"/>
                <p:cNvSpPr>
                  <a:spLocks noChangeArrowheads="1"/>
                </p:cNvSpPr>
                <p:nvPr/>
              </p:nvSpPr>
              <p:spPr bwMode="auto">
                <a:xfrm>
                  <a:off x="28" y="1480"/>
                  <a:ext cx="1314" cy="13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marL="377825"/>
                  <a:r>
                    <a:rPr lang="pt-BR" sz="1600">
                      <a:latin typeface="Arial" charset="0"/>
                      <a:cs typeface="Arial" charset="0"/>
                    </a:rPr>
                    <a:t>NÚCLEO DOS CONTEÚDOS</a:t>
                  </a:r>
                  <a:endParaRPr lang="pt-BR" sz="14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marL="377825" eaLnBrk="0" hangingPunct="0"/>
                  <a:endParaRPr lang="pt-BR">
                    <a:latin typeface="Times New Roman" pitchFamily="18" charset="0"/>
                  </a:endParaRPr>
                </a:p>
              </p:txBody>
            </p:sp>
            <p:sp>
              <p:nvSpPr>
                <p:cNvPr id="14360" name="Rectangle 34"/>
                <p:cNvSpPr>
                  <a:spLocks noChangeArrowheads="1"/>
                </p:cNvSpPr>
                <p:nvPr/>
              </p:nvSpPr>
              <p:spPr bwMode="auto">
                <a:xfrm>
                  <a:off x="0" y="1480"/>
                  <a:ext cx="1370" cy="1366"/>
                </a:xfrm>
                <a:prstGeom prst="rect">
                  <a:avLst/>
                </a:prstGeom>
                <a:noFill/>
                <a:ln w="7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grpSp>
            <p:nvGrpSpPr>
              <p:cNvPr id="14353" name="Group 35"/>
              <p:cNvGrpSpPr>
                <a:grpSpLocks/>
              </p:cNvGrpSpPr>
              <p:nvPr/>
            </p:nvGrpSpPr>
            <p:grpSpPr bwMode="auto">
              <a:xfrm>
                <a:off x="1370" y="1480"/>
                <a:ext cx="1718" cy="1366"/>
                <a:chOff x="1370" y="1480"/>
                <a:chExt cx="1718" cy="1366"/>
              </a:xfrm>
            </p:grpSpPr>
            <p:sp>
              <p:nvSpPr>
                <p:cNvPr id="14357" name="Rectangle 36"/>
                <p:cNvSpPr>
                  <a:spLocks noChangeArrowheads="1"/>
                </p:cNvSpPr>
                <p:nvPr/>
              </p:nvSpPr>
              <p:spPr bwMode="auto">
                <a:xfrm>
                  <a:off x="1398" y="1480"/>
                  <a:ext cx="1662" cy="13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pt-BR" sz="1600">
                      <a:latin typeface="Arial" charset="0"/>
                      <a:cs typeface="Arial" charset="0"/>
                    </a:rPr>
                    <a:t>ÊNFASE:</a:t>
                  </a:r>
                </a:p>
                <a:p>
                  <a:endParaRPr lang="pt-BR" sz="14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>
                    <a:buFont typeface="Wingdings" pitchFamily="2" charset="2"/>
                    <a:buChar char="§"/>
                  </a:pPr>
                  <a:r>
                    <a:rPr lang="pt-BR" sz="1600">
                      <a:latin typeface="Arial" charset="0"/>
                      <a:cs typeface="Arial" charset="0"/>
                    </a:rPr>
                    <a:t>  NOS OBJETIVOS</a:t>
                  </a:r>
                  <a:endParaRPr lang="pt-BR" sz="14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>
                    <a:buFont typeface="Wingdings" pitchFamily="2" charset="2"/>
                    <a:buChar char="§"/>
                  </a:pPr>
                  <a:r>
                    <a:rPr lang="pt-BR" sz="1600">
                      <a:latin typeface="Arial" charset="0"/>
                      <a:cs typeface="Arial" charset="0"/>
                    </a:rPr>
                    <a:t>  NOS PROJETOS</a:t>
                  </a:r>
                  <a:endParaRPr lang="pt-BR" sz="14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>
                    <a:buFont typeface="Wingdings" pitchFamily="2" charset="2"/>
                    <a:buChar char="§"/>
                  </a:pPr>
                  <a:r>
                    <a:rPr lang="pt-BR" sz="1600">
                      <a:latin typeface="Arial" charset="0"/>
                      <a:cs typeface="Arial" charset="0"/>
                    </a:rPr>
                    <a:t>  NOS INDICADORES</a:t>
                  </a:r>
                  <a:endParaRPr lang="pt-BR" sz="14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/>
                  <a:endParaRPr lang="pt-BR">
                    <a:latin typeface="Times New Roman" pitchFamily="18" charset="0"/>
                  </a:endParaRPr>
                </a:p>
              </p:txBody>
            </p:sp>
            <p:sp>
              <p:nvSpPr>
                <p:cNvPr id="14358" name="Rectangle 37"/>
                <p:cNvSpPr>
                  <a:spLocks noChangeArrowheads="1"/>
                </p:cNvSpPr>
                <p:nvPr/>
              </p:nvSpPr>
              <p:spPr bwMode="auto">
                <a:xfrm>
                  <a:off x="1370" y="1480"/>
                  <a:ext cx="1718" cy="1366"/>
                </a:xfrm>
                <a:prstGeom prst="rect">
                  <a:avLst/>
                </a:prstGeom>
                <a:noFill/>
                <a:ln w="7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grpSp>
            <p:nvGrpSpPr>
              <p:cNvPr id="14354" name="Group 38"/>
              <p:cNvGrpSpPr>
                <a:grpSpLocks/>
              </p:cNvGrpSpPr>
              <p:nvPr/>
            </p:nvGrpSpPr>
            <p:grpSpPr bwMode="auto">
              <a:xfrm>
                <a:off x="3088" y="1480"/>
                <a:ext cx="1814" cy="1366"/>
                <a:chOff x="3088" y="1480"/>
                <a:chExt cx="1814" cy="1366"/>
              </a:xfrm>
            </p:grpSpPr>
            <p:sp>
              <p:nvSpPr>
                <p:cNvPr id="14355" name="Rectangle 39"/>
                <p:cNvSpPr>
                  <a:spLocks noChangeArrowheads="1"/>
                </p:cNvSpPr>
                <p:nvPr/>
              </p:nvSpPr>
              <p:spPr bwMode="auto">
                <a:xfrm>
                  <a:off x="3116" y="1480"/>
                  <a:ext cx="1758" cy="13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pt-BR" sz="1600">
                      <a:latin typeface="Arial" charset="0"/>
                      <a:cs typeface="Arial" charset="0"/>
                    </a:rPr>
                    <a:t>AÇÕES CONCRETAS</a:t>
                  </a:r>
                  <a:endParaRPr lang="pt-BR" sz="14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pt-BR" sz="1600">
                      <a:latin typeface="Arial" charset="0"/>
                      <a:cs typeface="Arial" charset="0"/>
                    </a:rPr>
                    <a:t>PRAZOS DEFINIDOS</a:t>
                  </a:r>
                  <a:endParaRPr lang="pt-BR" sz="14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pt-BR" sz="1600">
                      <a:latin typeface="Arial" charset="0"/>
                      <a:cs typeface="Arial" charset="0"/>
                    </a:rPr>
                    <a:t>RESULTADOS ESPERADOS</a:t>
                  </a:r>
                  <a:endParaRPr lang="pt-BR" sz="14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pt-BR" sz="1600">
                      <a:latin typeface="Arial" charset="0"/>
                      <a:cs typeface="Arial" charset="0"/>
                    </a:rPr>
                    <a:t>RESPONSÁVEIS</a:t>
                  </a:r>
                  <a:endParaRPr lang="pt-BR" sz="14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pt-BR" sz="1600">
                      <a:latin typeface="Arial" charset="0"/>
                      <a:cs typeface="Arial" charset="0"/>
                    </a:rPr>
                    <a:t>RECURSOS NECESSÁRIOS</a:t>
                  </a:r>
                  <a:endParaRPr lang="pt-BR" sz="14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/>
                  <a:endParaRPr lang="pt-BR">
                    <a:latin typeface="Times New Roman" pitchFamily="18" charset="0"/>
                  </a:endParaRPr>
                </a:p>
              </p:txBody>
            </p:sp>
            <p:sp>
              <p:nvSpPr>
                <p:cNvPr id="14356" name="Rectangle 40"/>
                <p:cNvSpPr>
                  <a:spLocks noChangeArrowheads="1"/>
                </p:cNvSpPr>
                <p:nvPr/>
              </p:nvSpPr>
              <p:spPr bwMode="auto">
                <a:xfrm>
                  <a:off x="3088" y="1480"/>
                  <a:ext cx="1814" cy="1366"/>
                </a:xfrm>
                <a:prstGeom prst="rect">
                  <a:avLst/>
                </a:prstGeom>
                <a:noFill/>
                <a:ln w="7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</p:grpSp>
        <p:sp>
          <p:nvSpPr>
            <p:cNvPr id="14342" name="Rectangle 41"/>
            <p:cNvSpPr>
              <a:spLocks noChangeArrowheads="1"/>
            </p:cNvSpPr>
            <p:nvPr/>
          </p:nvSpPr>
          <p:spPr bwMode="auto">
            <a:xfrm>
              <a:off x="-3" y="-3"/>
              <a:ext cx="4908" cy="2852"/>
            </a:xfrm>
            <a:prstGeom prst="rect">
              <a:avLst/>
            </a:prstGeom>
            <a:noFill/>
            <a:ln w="11112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4340" name="Text Box 42"/>
          <p:cNvSpPr txBox="1">
            <a:spLocks noChangeArrowheads="1"/>
          </p:cNvSpPr>
          <p:nvPr/>
        </p:nvSpPr>
        <p:spPr bwMode="auto">
          <a:xfrm>
            <a:off x="6781800" y="12192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400"/>
              <a:t>ROCHE, 2002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331913" y="549275"/>
            <a:ext cx="6400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t-BR" sz="3200" b="1">
                <a:solidFill>
                  <a:srgbClr val="FFC000"/>
                </a:solidFill>
              </a:rPr>
              <a:t>Filosofias do Planejamento</a:t>
            </a:r>
            <a:endParaRPr lang="pt-BR" sz="3200">
              <a:solidFill>
                <a:srgbClr val="FFC000"/>
              </a:solidFill>
              <a:latin typeface="Times New Roman" pitchFamily="18" charset="0"/>
            </a:endParaRPr>
          </a:p>
        </p:txBody>
      </p:sp>
      <p:graphicFrame>
        <p:nvGraphicFramePr>
          <p:cNvPr id="4" name="Diagrama 3"/>
          <p:cNvGraphicFramePr/>
          <p:nvPr/>
        </p:nvGraphicFramePr>
        <p:xfrm>
          <a:off x="539552" y="1556792"/>
          <a:ext cx="8305800" cy="47397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240387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DIMENSÕES ECONÔMICAS E ADMINISTRATIVAS DA EDUCAÇÃO FÍSICA E DO </a:t>
            </a:r>
            <a:r>
              <a:rPr lang="pt-BR" sz="1200" b="1" dirty="0" smtClean="0">
                <a:latin typeface="Comic Sans MS" pitchFamily="66" charset="0"/>
                <a:cs typeface="Times New Roman" pitchFamily="18" charset="0"/>
              </a:rPr>
              <a:t>ESPORTE</a:t>
            </a:r>
            <a:endParaRPr lang="en-GB" sz="12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tângulo 3"/>
          <p:cNvSpPr>
            <a:spLocks noChangeArrowheads="1"/>
          </p:cNvSpPr>
          <p:nvPr/>
        </p:nvSpPr>
        <p:spPr bwMode="auto">
          <a:xfrm>
            <a:off x="0" y="908050"/>
            <a:ext cx="5651500" cy="4524375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PT" b="1">
                <a:cs typeface="Arial" charset="0"/>
              </a:rPr>
              <a:t>O Balanced Scorecard materializa a visão e a estratégia da empresa por meio de um mapa com objetivos e indicadores de desempenho, organizados segundo quatro perspectivas diferentes: </a:t>
            </a:r>
          </a:p>
          <a:p>
            <a:pPr algn="just"/>
            <a:endParaRPr lang="pt-PT" b="1">
              <a:cs typeface="Arial" charset="0"/>
            </a:endParaRPr>
          </a:p>
          <a:p>
            <a:pPr algn="just">
              <a:buFont typeface="Arial" charset="0"/>
              <a:buChar char="•"/>
            </a:pPr>
            <a:r>
              <a:rPr lang="pt-PT" b="1">
                <a:cs typeface="Arial" charset="0"/>
              </a:rPr>
              <a:t> Financeira; </a:t>
            </a:r>
          </a:p>
          <a:p>
            <a:pPr algn="just">
              <a:buFont typeface="Arial" charset="0"/>
              <a:buChar char="•"/>
            </a:pPr>
            <a:r>
              <a:rPr lang="pt-PT" b="1">
                <a:cs typeface="Arial" charset="0"/>
              </a:rPr>
              <a:t> Clientes, </a:t>
            </a:r>
          </a:p>
          <a:p>
            <a:pPr algn="just">
              <a:buFont typeface="Arial" charset="0"/>
              <a:buChar char="•"/>
            </a:pPr>
            <a:r>
              <a:rPr lang="pt-PT" b="1">
                <a:cs typeface="Arial" charset="0"/>
              </a:rPr>
              <a:t> Processos internos </a:t>
            </a:r>
          </a:p>
          <a:p>
            <a:pPr>
              <a:buFont typeface="Arial" charset="0"/>
              <a:buChar char="•"/>
            </a:pPr>
            <a:r>
              <a:rPr lang="pt-PT" b="1">
                <a:cs typeface="Arial" charset="0"/>
              </a:rPr>
              <a:t> Aprendizagem </a:t>
            </a:r>
            <a:br>
              <a:rPr lang="pt-PT" b="1">
                <a:cs typeface="Arial" charset="0"/>
              </a:rPr>
            </a:br>
            <a:r>
              <a:rPr lang="pt-PT" b="1">
                <a:cs typeface="Arial" charset="0"/>
              </a:rPr>
              <a:t>e Crescimento. 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15999"/>
            <a:ext cx="7772400" cy="620713"/>
          </a:xfrm>
        </p:spPr>
        <p:txBody>
          <a:bodyPr/>
          <a:lstStyle/>
          <a:p>
            <a:pPr algn="ctr" eaLnBrk="1" hangingPunct="1"/>
            <a:r>
              <a:rPr lang="pt-PT" sz="3200" b="1" dirty="0" smtClean="0">
                <a:solidFill>
                  <a:srgbClr val="FFC000"/>
                </a:solidFill>
                <a:cs typeface="Arial" charset="0"/>
              </a:rPr>
              <a:t>Balanced Scorecard (BSC)</a:t>
            </a:r>
          </a:p>
        </p:txBody>
      </p:sp>
      <p:sp>
        <p:nvSpPr>
          <p:cNvPr id="18436" name="CaixaDeTexto 4"/>
          <p:cNvSpPr txBox="1">
            <a:spLocks noChangeArrowheads="1"/>
          </p:cNvSpPr>
          <p:nvPr/>
        </p:nvSpPr>
        <p:spPr bwMode="auto">
          <a:xfrm>
            <a:off x="4427538" y="3317875"/>
            <a:ext cx="4716462" cy="35401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PT" b="1">
                <a:solidFill>
                  <a:schemeClr val="bg2"/>
                </a:solidFill>
                <a:cs typeface="Arial" charset="0"/>
              </a:rPr>
              <a:t>Estes indicadores devem ser interligados para comunicar um pequeno número de temas estratégicos, como:</a:t>
            </a:r>
          </a:p>
          <a:p>
            <a:pPr algn="r"/>
            <a:endParaRPr lang="pt-PT" b="1">
              <a:solidFill>
                <a:schemeClr val="bg2"/>
              </a:solidFill>
              <a:cs typeface="Arial" charset="0"/>
            </a:endParaRPr>
          </a:p>
          <a:p>
            <a:pPr algn="r">
              <a:buFont typeface="Arial" charset="0"/>
              <a:buChar char="•"/>
            </a:pPr>
            <a:r>
              <a:rPr lang="pt-PT" b="1">
                <a:solidFill>
                  <a:schemeClr val="bg2"/>
                </a:solidFill>
                <a:cs typeface="Arial" charset="0"/>
              </a:rPr>
              <a:t> Crescimento da empresa, </a:t>
            </a:r>
          </a:p>
          <a:p>
            <a:pPr algn="r">
              <a:buFont typeface="Arial" charset="0"/>
              <a:buChar char="•"/>
            </a:pPr>
            <a:r>
              <a:rPr lang="pt-PT" b="1">
                <a:solidFill>
                  <a:schemeClr val="bg2"/>
                </a:solidFill>
                <a:cs typeface="Arial" charset="0"/>
              </a:rPr>
              <a:t> Redução de riscos</a:t>
            </a:r>
          </a:p>
          <a:p>
            <a:pPr algn="r">
              <a:buFont typeface="Arial" charset="0"/>
              <a:buChar char="•"/>
            </a:pPr>
            <a:r>
              <a:rPr lang="pt-PT" b="1">
                <a:solidFill>
                  <a:schemeClr val="bg2"/>
                </a:solidFill>
                <a:cs typeface="Arial" charset="0"/>
              </a:rPr>
              <a:t> Aumento da produtividade.</a:t>
            </a:r>
          </a:p>
          <a:p>
            <a:pPr algn="r"/>
            <a:r>
              <a:rPr lang="pt-PT" sz="800" b="1">
                <a:solidFill>
                  <a:schemeClr val="bg2"/>
                </a:solidFill>
                <a:cs typeface="Arial" charset="0"/>
              </a:rPr>
              <a:t/>
            </a:r>
            <a:br>
              <a:rPr lang="pt-PT" sz="800" b="1">
                <a:solidFill>
                  <a:schemeClr val="bg2"/>
                </a:solidFill>
                <a:cs typeface="Arial" charset="0"/>
              </a:rPr>
            </a:br>
            <a:r>
              <a:rPr lang="pt-PT" b="1">
                <a:solidFill>
                  <a:schemeClr val="bg2"/>
                </a:solidFill>
                <a:cs typeface="Arial" charset="0"/>
              </a:rPr>
              <a:t>                     </a:t>
            </a:r>
            <a:r>
              <a:rPr lang="pt-PT" sz="1000" b="1">
                <a:solidFill>
                  <a:schemeClr val="bg2"/>
                </a:solidFill>
                <a:cs typeface="Arial" charset="0"/>
              </a:rPr>
              <a:t>Kaplan &amp; Norton, 1997</a:t>
            </a:r>
            <a:endParaRPr lang="pt-BR" sz="1000" b="1">
              <a:solidFill>
                <a:schemeClr val="bg2"/>
              </a:solidFill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240387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DIMENSÕES ECONÔMICAS E ADMINISTRATIVAS DA EDUCAÇÃO FÍSICA E DO </a:t>
            </a:r>
            <a:r>
              <a:rPr lang="pt-BR" sz="1200" b="1" dirty="0" smtClean="0">
                <a:latin typeface="Comic Sans MS" pitchFamily="66" charset="0"/>
                <a:cs typeface="Times New Roman" pitchFamily="18" charset="0"/>
              </a:rPr>
              <a:t>ESPORTE</a:t>
            </a:r>
            <a:endParaRPr lang="en-GB" sz="12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Ficheiro:BSC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827058"/>
            <a:ext cx="8065839" cy="60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CaixaDeTexto 42"/>
          <p:cNvSpPr txBox="1">
            <a:spLocks noChangeArrowheads="1"/>
          </p:cNvSpPr>
          <p:nvPr/>
        </p:nvSpPr>
        <p:spPr bwMode="auto">
          <a:xfrm>
            <a:off x="1908175" y="302741"/>
            <a:ext cx="53276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 dirty="0"/>
              <a:t>As Quatro perspectivas do BSC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240387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DIMENSÕES ECONÔMICAS E ADMINISTRATIVAS DA EDUCAÇÃO FÍSICA E DO </a:t>
            </a:r>
            <a:r>
              <a:rPr lang="pt-BR" sz="1200" b="1" dirty="0" smtClean="0">
                <a:latin typeface="Comic Sans MS" pitchFamily="66" charset="0"/>
                <a:cs typeface="Times New Roman" pitchFamily="18" charset="0"/>
              </a:rPr>
              <a:t>ESPORTE</a:t>
            </a:r>
            <a:endParaRPr lang="en-GB" sz="12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88913"/>
            <a:ext cx="7772400" cy="603250"/>
          </a:xfrm>
        </p:spPr>
        <p:txBody>
          <a:bodyPr/>
          <a:lstStyle/>
          <a:p>
            <a:pPr algn="ctr" eaLnBrk="1" hangingPunct="1"/>
            <a:r>
              <a:rPr lang="pt-PT" sz="3200" b="1" smtClean="0">
                <a:solidFill>
                  <a:schemeClr val="tx1"/>
                </a:solidFill>
              </a:rPr>
              <a:t>Business Intelligence (BI)</a:t>
            </a:r>
          </a:p>
        </p:txBody>
      </p:sp>
      <p:sp>
        <p:nvSpPr>
          <p:cNvPr id="2048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2048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20485" name="CaixaDeTexto 18"/>
          <p:cNvSpPr txBox="1">
            <a:spLocks noChangeArrowheads="1"/>
          </p:cNvSpPr>
          <p:nvPr/>
        </p:nvSpPr>
        <p:spPr bwMode="auto">
          <a:xfrm>
            <a:off x="395288" y="908050"/>
            <a:ext cx="8458200" cy="193992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2000">
                <a:solidFill>
                  <a:srgbClr val="FFC000"/>
                </a:solidFill>
              </a:rPr>
              <a:t>É um conjunto de ferramentas para definir estratégias de competitividade nos negócios de uma empresa. </a:t>
            </a:r>
          </a:p>
          <a:p>
            <a:pPr algn="just"/>
            <a:r>
              <a:rPr lang="pt-BR" sz="2000">
                <a:solidFill>
                  <a:srgbClr val="FFC000"/>
                </a:solidFill>
              </a:rPr>
              <a:t>O objetivo maior das técnicas de BI é a definição das regras e técnicas para a formatação adequada de dados, visando transformá-los em depósitos estruturados de informações, que servirão para tomada de decisão.  </a:t>
            </a:r>
          </a:p>
        </p:txBody>
      </p:sp>
      <p:pic>
        <p:nvPicPr>
          <p:cNvPr id="204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5413" y="2859088"/>
            <a:ext cx="4427537" cy="399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240387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DIMENSÕES ECONÔMICAS E ADMINISTRATIVAS DA EDUCAÇÃO FÍSICA E DO </a:t>
            </a:r>
            <a:r>
              <a:rPr lang="pt-BR" sz="1200" b="1" dirty="0" smtClean="0">
                <a:latin typeface="Comic Sans MS" pitchFamily="66" charset="0"/>
                <a:cs typeface="Times New Roman" pitchFamily="18" charset="0"/>
              </a:rPr>
              <a:t>ESPORTE</a:t>
            </a:r>
            <a:endParaRPr lang="en-GB" sz="12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tângulo 3"/>
          <p:cNvSpPr>
            <a:spLocks noChangeArrowheads="1"/>
          </p:cNvSpPr>
          <p:nvPr/>
        </p:nvSpPr>
        <p:spPr bwMode="auto">
          <a:xfrm>
            <a:off x="0" y="722932"/>
            <a:ext cx="2484438" cy="403187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 b="1" dirty="0">
                <a:solidFill>
                  <a:schemeClr val="bg2"/>
                </a:solidFill>
              </a:rPr>
              <a:t>O foi criado na década de 20 por Walter A. </a:t>
            </a:r>
            <a:r>
              <a:rPr lang="pt-BR" sz="1600" b="1" dirty="0" err="1">
                <a:solidFill>
                  <a:schemeClr val="bg2"/>
                </a:solidFill>
              </a:rPr>
              <a:t>Shewart</a:t>
            </a:r>
            <a:r>
              <a:rPr lang="pt-BR" sz="1600" b="1" dirty="0">
                <a:solidFill>
                  <a:schemeClr val="bg2"/>
                </a:solidFill>
              </a:rPr>
              <a:t>, </a:t>
            </a:r>
          </a:p>
          <a:p>
            <a:r>
              <a:rPr lang="pt-BR" sz="1600" b="1" dirty="0">
                <a:solidFill>
                  <a:schemeClr val="bg2"/>
                </a:solidFill>
              </a:rPr>
              <a:t>mas foi William Edward Deming, o “guru do gerenciamento da qualidade”, quem disseminou seu uso no mundo todo (por isso, a partir da década de 50, o ciclo PDCA passou a ser conhecido </a:t>
            </a:r>
            <a:endParaRPr lang="pt-BR" sz="1600" b="1" dirty="0" smtClean="0">
              <a:solidFill>
                <a:schemeClr val="bg2"/>
              </a:solidFill>
            </a:endParaRPr>
          </a:p>
          <a:p>
            <a:r>
              <a:rPr lang="pt-BR" sz="1600" b="1" dirty="0" smtClean="0">
                <a:solidFill>
                  <a:schemeClr val="bg2"/>
                </a:solidFill>
              </a:rPr>
              <a:t>como </a:t>
            </a:r>
            <a:r>
              <a:rPr lang="pt-BR" sz="1600" b="1" dirty="0">
                <a:solidFill>
                  <a:schemeClr val="bg2"/>
                </a:solidFill>
              </a:rPr>
              <a:t>“Ciclo Deming”).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52688" y="240387"/>
            <a:ext cx="6691312" cy="66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4" descr="http://www.empresasedinheiro.com/wp-content/uploads/2011/07/pdca_ferramenta-administrativ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4277182"/>
            <a:ext cx="2933700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tângulo 4"/>
          <p:cNvSpPr>
            <a:spLocks noChangeArrowheads="1"/>
          </p:cNvSpPr>
          <p:nvPr/>
        </p:nvSpPr>
        <p:spPr bwMode="auto">
          <a:xfrm>
            <a:off x="684213" y="302741"/>
            <a:ext cx="1033462" cy="4619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>
                <a:solidFill>
                  <a:schemeClr val="bg2"/>
                </a:solidFill>
              </a:rPr>
              <a:t>PDCA</a:t>
            </a:r>
            <a:endParaRPr lang="pt-BR" b="1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240387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DIMENSÕES ECONÔMICAS E ADMINISTRATIVAS DA EDUCAÇÃO FÍSICA E DO </a:t>
            </a:r>
            <a:r>
              <a:rPr lang="pt-BR" sz="1200" b="1" dirty="0" smtClean="0">
                <a:latin typeface="Comic Sans MS" pitchFamily="66" charset="0"/>
                <a:cs typeface="Times New Roman" pitchFamily="18" charset="0"/>
              </a:rPr>
              <a:t>ESPORTE</a:t>
            </a:r>
            <a:endParaRPr lang="en-GB" sz="12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 txBox="1">
            <a:spLocks noChangeArrowheads="1"/>
          </p:cNvSpPr>
          <p:nvPr/>
        </p:nvSpPr>
        <p:spPr bwMode="auto">
          <a:xfrm>
            <a:off x="216024" y="661864"/>
            <a:ext cx="8676456" cy="894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pt-BR" sz="3200" b="1" dirty="0" smtClean="0"/>
              <a:t>PLANEJAMENTO ESTRATÉGICO</a:t>
            </a:r>
            <a:r>
              <a:rPr lang="pt-BR" sz="3200" dirty="0"/>
              <a:t/>
            </a:r>
            <a:br>
              <a:rPr lang="pt-BR" sz="3200" dirty="0"/>
            </a:br>
            <a:endParaRPr lang="pt-BR" sz="3200" dirty="0"/>
          </a:p>
        </p:txBody>
      </p:sp>
      <p:sp>
        <p:nvSpPr>
          <p:cNvPr id="6147" name="Rectangle 3"/>
          <p:cNvSpPr txBox="1">
            <a:spLocks noChangeArrowheads="1"/>
          </p:cNvSpPr>
          <p:nvPr/>
        </p:nvSpPr>
        <p:spPr bwMode="auto">
          <a:xfrm>
            <a:off x="323850" y="1700213"/>
            <a:ext cx="8534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</a:pPr>
            <a:r>
              <a:rPr lang="pt-BR" sz="2800" b="1" dirty="0">
                <a:cs typeface="Arial" charset="0"/>
              </a:rPr>
              <a:t>    Conceito</a:t>
            </a: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</a:pPr>
            <a:endParaRPr lang="pt-BR" b="1" dirty="0">
              <a:cs typeface="Arial" charset="0"/>
            </a:endParaRP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</a:pPr>
            <a:r>
              <a:rPr lang="pt-BR" i="1" dirty="0">
                <a:cs typeface="Arial" charset="0"/>
              </a:rPr>
              <a:t>	Planejar é o ato de analisar as condições presentes para determinar formas de atingir um futuro predeterminado.</a:t>
            </a: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</a:pPr>
            <a:endParaRPr lang="pt-BR" i="1" dirty="0">
              <a:cs typeface="Arial" charset="0"/>
            </a:endParaRP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</a:pPr>
            <a:endParaRPr lang="pt-BR" i="1" dirty="0">
              <a:cs typeface="Arial" charset="0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</a:pPr>
            <a:r>
              <a:rPr lang="pt-BR" b="1" dirty="0">
                <a:cs typeface="Arial" charset="0"/>
              </a:rPr>
              <a:t>O conjunto dessas ações chama-se </a:t>
            </a:r>
            <a:r>
              <a:rPr lang="pt-BR" b="1" dirty="0">
                <a:solidFill>
                  <a:srgbClr val="FFC000"/>
                </a:solidFill>
                <a:cs typeface="Arial" charset="0"/>
              </a:rPr>
              <a:t>Estratégia. 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</a:pPr>
            <a:endParaRPr lang="pt-BR" b="1" dirty="0">
              <a:cs typeface="Arial" charset="0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</a:pPr>
            <a:endParaRPr lang="pt-BR" b="1" dirty="0">
              <a:cs typeface="Arial" charset="0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</a:pPr>
            <a:r>
              <a:rPr lang="pt-BR" b="1" dirty="0">
                <a:cs typeface="Arial" charset="0"/>
              </a:rPr>
              <a:t>O processo de elaboração de uma estratégia chama-se 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</a:pPr>
            <a:endParaRPr lang="pt-BR" b="1" dirty="0">
              <a:solidFill>
                <a:srgbClr val="FFC000"/>
              </a:solidFill>
              <a:cs typeface="Arial" charset="0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</a:pPr>
            <a:r>
              <a:rPr lang="pt-BR" b="1" dirty="0">
                <a:solidFill>
                  <a:srgbClr val="FFC000"/>
                </a:solidFill>
                <a:cs typeface="Arial" charset="0"/>
              </a:rPr>
              <a:t>Planejamento Estratégico</a:t>
            </a:r>
            <a:r>
              <a:rPr lang="pt-BR" b="1" dirty="0">
                <a:cs typeface="Arial" charset="0"/>
              </a:rPr>
              <a:t>.</a:t>
            </a:r>
            <a:endParaRPr lang="pt-BR" dirty="0">
              <a:cs typeface="Arial" charset="0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</a:pPr>
            <a:r>
              <a:rPr lang="pt-BR" dirty="0">
                <a:cs typeface="Arial" charset="0"/>
              </a:rPr>
              <a:t>	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240387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DIMENSÕES ECONÔMICAS E ADMINISTRATIVAS DA EDUCAÇÃO FÍSICA E DO </a:t>
            </a:r>
            <a:r>
              <a:rPr lang="pt-BR" sz="1200" b="1" dirty="0" smtClean="0">
                <a:latin typeface="Comic Sans MS" pitchFamily="66" charset="0"/>
                <a:cs typeface="Times New Roman" pitchFamily="18" charset="0"/>
              </a:rPr>
              <a:t>ESPORTE</a:t>
            </a:r>
            <a:endParaRPr lang="en-GB" sz="12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391400" cy="762000"/>
          </a:xfrm>
        </p:spPr>
        <p:txBody>
          <a:bodyPr/>
          <a:lstStyle/>
          <a:p>
            <a:pPr eaLnBrk="1" hangingPunct="1"/>
            <a:r>
              <a:rPr lang="pt-BR" sz="3600" smtClean="0"/>
              <a:t>PLANEJAMENTO ESTRATÉGICO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6781800" y="12192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400"/>
              <a:t>ROCHE, 2002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611188" y="1484313"/>
            <a:ext cx="8697912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40000"/>
              </a:lnSpc>
            </a:pPr>
            <a:r>
              <a:rPr lang="pt-BR" sz="1800" b="1">
                <a:solidFill>
                  <a:schemeClr val="tx2"/>
                </a:solidFill>
              </a:rPr>
              <a:t>O processo pelo qual uma organização, </a:t>
            </a:r>
          </a:p>
          <a:p>
            <a:pPr>
              <a:lnSpc>
                <a:spcPct val="140000"/>
              </a:lnSpc>
            </a:pPr>
            <a:r>
              <a:rPr lang="pt-BR" sz="1800" b="1">
                <a:solidFill>
                  <a:schemeClr val="tx2"/>
                </a:solidFill>
              </a:rPr>
              <a:t>uma vez analisado o ambiente no qual ela se desenvolve e está </a:t>
            </a:r>
            <a:br>
              <a:rPr lang="pt-BR" sz="1800" b="1">
                <a:solidFill>
                  <a:schemeClr val="tx2"/>
                </a:solidFill>
              </a:rPr>
            </a:br>
            <a:r>
              <a:rPr lang="pt-BR" sz="1800" b="1">
                <a:solidFill>
                  <a:schemeClr val="tx2"/>
                </a:solidFill>
              </a:rPr>
              <a:t>localizada,</a:t>
            </a:r>
          </a:p>
          <a:p>
            <a:pPr>
              <a:lnSpc>
                <a:spcPct val="140000"/>
              </a:lnSpc>
            </a:pPr>
            <a:r>
              <a:rPr lang="pt-BR" sz="1800" b="1">
                <a:solidFill>
                  <a:schemeClr val="tx2"/>
                </a:solidFill>
              </a:rPr>
              <a:t>e fixados seus objetivos a médio e longo prazo, </a:t>
            </a:r>
          </a:p>
          <a:p>
            <a:pPr>
              <a:lnSpc>
                <a:spcPct val="140000"/>
              </a:lnSpc>
            </a:pPr>
            <a:r>
              <a:rPr lang="pt-BR" sz="1800" b="1">
                <a:solidFill>
                  <a:schemeClr val="tx2"/>
                </a:solidFill>
              </a:rPr>
              <a:t>escolhe (seleciona) as estratégias mais adequadas para atingir esses objetivos e</a:t>
            </a:r>
          </a:p>
          <a:p>
            <a:pPr>
              <a:lnSpc>
                <a:spcPct val="140000"/>
              </a:lnSpc>
            </a:pPr>
            <a:r>
              <a:rPr lang="pt-BR" sz="1800" b="1">
                <a:solidFill>
                  <a:schemeClr val="tx2"/>
                </a:solidFill>
              </a:rPr>
              <a:t>define os projetos a executar para o desenvolvimento dessas estratégias.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755650" y="4292600"/>
            <a:ext cx="7772400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40000"/>
              </a:lnSpc>
            </a:pPr>
            <a:r>
              <a:rPr lang="pt-BR" b="1">
                <a:solidFill>
                  <a:srgbClr val="FFC000"/>
                </a:solidFill>
              </a:rPr>
              <a:t>Estabelece-se, assim, um sistema de acompanhamento e atualização permanente que adapte os objetivos, as estratégias e os programas às possíveis mudanças, externas e internas, que afetem a organização</a:t>
            </a:r>
            <a:r>
              <a:rPr lang="pt-BR">
                <a:solidFill>
                  <a:srgbClr val="FFC000"/>
                </a:solidFill>
              </a:rPr>
              <a:t>.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240387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DIMENSÕES ECONÔMICAS E ADMINISTRATIVAS DA EDUCAÇÃO FÍSICA E DO </a:t>
            </a:r>
            <a:r>
              <a:rPr lang="pt-BR" sz="1200" b="1" dirty="0" smtClean="0">
                <a:latin typeface="Comic Sans MS" pitchFamily="66" charset="0"/>
                <a:cs typeface="Times New Roman" pitchFamily="18" charset="0"/>
              </a:rPr>
              <a:t>ESPORTE</a:t>
            </a:r>
            <a:endParaRPr lang="en-GB" sz="12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6324600" cy="685800"/>
          </a:xfrm>
        </p:spPr>
        <p:txBody>
          <a:bodyPr/>
          <a:lstStyle/>
          <a:p>
            <a:pPr algn="r" eaLnBrk="1" hangingPunct="1"/>
            <a:r>
              <a:rPr lang="pt-BR" sz="2800" smtClean="0"/>
              <a:t>ELEMENTOS DO PLANO </a:t>
            </a:r>
            <a:br>
              <a:rPr lang="pt-BR" sz="2800" smtClean="0"/>
            </a:br>
            <a:r>
              <a:rPr lang="pt-BR" sz="1400" smtClean="0"/>
              <a:t>Souci, 2002</a:t>
            </a:r>
          </a:p>
        </p:txBody>
      </p:sp>
      <p:graphicFrame>
        <p:nvGraphicFramePr>
          <p:cNvPr id="5279" name="Group 159"/>
          <p:cNvGraphicFramePr>
            <a:graphicFrameLocks noGrp="1"/>
          </p:cNvGraphicFramePr>
          <p:nvPr>
            <p:ph type="tbl" idx="1"/>
          </p:nvPr>
        </p:nvGraphicFramePr>
        <p:xfrm>
          <a:off x="539750" y="1412875"/>
          <a:ext cx="8284840" cy="5173664"/>
        </p:xfrm>
        <a:graphic>
          <a:graphicData uri="http://schemas.openxmlformats.org/drawingml/2006/table">
            <a:tbl>
              <a:tblPr/>
              <a:tblGrid>
                <a:gridCol w="1543450"/>
                <a:gridCol w="4829504"/>
                <a:gridCol w="1911886"/>
              </a:tblGrid>
              <a:tr h="617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C804"/>
                          </a:solidFill>
                          <a:effectLst/>
                          <a:latin typeface="Tahoma" pitchFamily="34" charset="0"/>
                        </a:rPr>
                        <a:t>PERGUNTA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C804"/>
                          </a:solidFill>
                          <a:effectLst/>
                          <a:latin typeface="Tahoma" pitchFamily="34" charset="0"/>
                        </a:rPr>
                        <a:t>ELEMENTOS DO PLANO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C804"/>
                          </a:solidFill>
                          <a:effectLst/>
                          <a:latin typeface="Tahoma" pitchFamily="34" charset="0"/>
                        </a:rPr>
                        <a:t>TIPO DE PLANO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</a:rPr>
                        <a:t>Por quê?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31801"/>
                          </a:solidFill>
                          <a:effectLst/>
                          <a:latin typeface="Tahoma" pitchFamily="34" charset="0"/>
                        </a:rPr>
                        <a:t>Missão, Metas (múltiplas), Objetivos (variados)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EA900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ahoma" pitchFamily="34" charset="0"/>
                        </a:rPr>
                        <a:t>ESTRATÉGICO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</a:tr>
              <a:tr h="617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</a:rPr>
                        <a:t>O que?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31801"/>
                          </a:solidFill>
                          <a:effectLst/>
                          <a:latin typeface="Tahoma" pitchFamily="34" charset="0"/>
                        </a:rPr>
                        <a:t>Tarefas e responsabilidades, Programa de atividades, Projetos principais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EA900"/>
                          </a:solidFill>
                          <a:effectLst/>
                          <a:latin typeface="Tahoma" pitchFamily="34" charset="0"/>
                        </a:rPr>
                        <a:t>ESTRUTURAL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</a:tr>
              <a:tr h="617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</a:rPr>
                        <a:t>Quem?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31801"/>
                          </a:solidFill>
                          <a:effectLst/>
                          <a:latin typeface="Tahoma" pitchFamily="34" charset="0"/>
                        </a:rPr>
                        <a:t>Recursos humanos, Capacidade das pessoas, Organograma (relação de autoridade)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EA900"/>
                          </a:solidFill>
                          <a:effectLst/>
                          <a:latin typeface="Tahoma" pitchFamily="34" charset="0"/>
                        </a:rPr>
                        <a:t>ESTRUTURAL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</a:tr>
              <a:tr h="617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</a:rPr>
                        <a:t>Como?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31801"/>
                          </a:solidFill>
                          <a:effectLst/>
                          <a:latin typeface="Tahoma" pitchFamily="34" charset="0"/>
                        </a:rPr>
                        <a:t>Métodos de trabalho, Motivação do pessoal, Normas e avaliação, Políticas e procedimentos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ahoma" pitchFamily="34" charset="0"/>
                        </a:rPr>
                        <a:t>OPERACIONAL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</a:tr>
              <a:tr h="669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</a:rPr>
                        <a:t>Quanto?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31801"/>
                          </a:solidFill>
                          <a:effectLst/>
                          <a:latin typeface="Tahoma" pitchFamily="34" charset="0"/>
                        </a:rPr>
                        <a:t>Recursos financeiros,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31801"/>
                          </a:solidFill>
                          <a:effectLst/>
                          <a:latin typeface="Tahoma" pitchFamily="34" charset="0"/>
                        </a:rPr>
                        <a:t>Pressupostos (receitas e despesas)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ahoma" pitchFamily="34" charset="0"/>
                        </a:rPr>
                        <a:t>OPERACIONAL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</a:rPr>
                        <a:t>Onde?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31801"/>
                          </a:solidFill>
                          <a:effectLst/>
                          <a:latin typeface="Tahoma" pitchFamily="34" charset="0"/>
                        </a:rPr>
                        <a:t>Recursos materiais, Instalações e equipamentos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ahoma" pitchFamily="34" charset="0"/>
                        </a:rPr>
                        <a:t>OPERACIONAL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</a:tr>
              <a:tr h="669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</a:rPr>
                        <a:t>Quando?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31801"/>
                          </a:solidFill>
                          <a:effectLst/>
                          <a:latin typeface="Tahoma" pitchFamily="34" charset="0"/>
                        </a:rPr>
                        <a:t>Recursos temporais, Prazos, horários,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31801"/>
                          </a:solidFill>
                          <a:effectLst/>
                          <a:latin typeface="Tahoma" pitchFamily="34" charset="0"/>
                        </a:rPr>
                        <a:t>Prioridades a curto, médio e longo prazo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ahoma" pitchFamily="34" charset="0"/>
                        </a:rPr>
                        <a:t>OPERACIONAL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</a:tr>
            </a:tbl>
          </a:graphicData>
        </a:graphic>
      </p:graphicFrame>
      <p:sp>
        <p:nvSpPr>
          <p:cNvPr id="2" name="Botão de ação: Filme 1">
            <a:hlinkClick r:id="rId2" action="ppaction://program" highlightClick="1"/>
          </p:cNvPr>
          <p:cNvSpPr/>
          <p:nvPr/>
        </p:nvSpPr>
        <p:spPr bwMode="auto">
          <a:xfrm>
            <a:off x="8244408" y="231440"/>
            <a:ext cx="576064" cy="451520"/>
          </a:xfrm>
          <a:prstGeom prst="actionButtonMovi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7704348" y="800100"/>
            <a:ext cx="1116124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pt-BR" dirty="0" smtClean="0">
                <a:hlinkClick r:id="rId2"/>
              </a:rPr>
              <a:t>VÍDEO</a:t>
            </a:r>
            <a:endParaRPr lang="pt-BR" dirty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240387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DIMENSÕES ECONÔMICAS E ADMINISTRATIVAS DA EDUCAÇÃO FÍSICA E DO </a:t>
            </a:r>
            <a:r>
              <a:rPr lang="pt-BR" sz="1200" b="1" dirty="0" smtClean="0">
                <a:latin typeface="Comic Sans MS" pitchFamily="66" charset="0"/>
                <a:cs typeface="Times New Roman" pitchFamily="18" charset="0"/>
              </a:rPr>
              <a:t>ESPORTE</a:t>
            </a:r>
            <a:endParaRPr lang="en-GB" sz="12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tângulo de cantos arredondados 5"/>
          <p:cNvSpPr>
            <a:spLocks noChangeArrowheads="1"/>
          </p:cNvSpPr>
          <p:nvPr/>
        </p:nvSpPr>
        <p:spPr bwMode="auto">
          <a:xfrm>
            <a:off x="1187450" y="2205038"/>
            <a:ext cx="6840538" cy="309562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5123" name="CaixaDeTexto 6"/>
          <p:cNvSpPr txBox="1">
            <a:spLocks noChangeArrowheads="1"/>
          </p:cNvSpPr>
          <p:nvPr/>
        </p:nvSpPr>
        <p:spPr bwMode="auto">
          <a:xfrm>
            <a:off x="2339975" y="2708275"/>
            <a:ext cx="4319588" cy="220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200000"/>
              </a:lnSpc>
            </a:pPr>
            <a:r>
              <a:rPr lang="pt-BR" b="1">
                <a:latin typeface="Comic Sans MS" pitchFamily="66" charset="0"/>
              </a:rPr>
              <a:t>Conceitos e Instrumentos de </a:t>
            </a:r>
          </a:p>
          <a:p>
            <a:pPr algn="ctr">
              <a:lnSpc>
                <a:spcPct val="200000"/>
              </a:lnSpc>
            </a:pPr>
            <a:r>
              <a:rPr lang="pt-BR" b="1">
                <a:latin typeface="Comic Sans MS" pitchFamily="66" charset="0"/>
              </a:rPr>
              <a:t>PLANEJAMENTO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479425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DIMENSÕES ECONÔMICAS E ADMINISTRATIVAS DA EDUCAÇÃO FÍSICA E DO ESPORTE</a:t>
            </a:r>
            <a:endParaRPr lang="en-GB" sz="1200" dirty="0">
              <a:cs typeface="Times New Roman" pitchFamily="18" charset="0"/>
            </a:endParaRPr>
          </a:p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Professora responsável: Dra. Flávia da Cunha </a:t>
            </a:r>
            <a:r>
              <a:rPr lang="pt-BR" sz="1200" b="1" dirty="0" smtClean="0">
                <a:latin typeface="Comic Sans MS" pitchFamily="66" charset="0"/>
                <a:cs typeface="Times New Roman" pitchFamily="18" charset="0"/>
              </a:rPr>
              <a:t>Bastos</a:t>
            </a:r>
            <a:endParaRPr lang="en-GB" sz="12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8"/>
          <p:cNvSpPr txBox="1">
            <a:spLocks noChangeArrowheads="1"/>
          </p:cNvSpPr>
          <p:nvPr/>
        </p:nvSpPr>
        <p:spPr bwMode="auto">
          <a:xfrm>
            <a:off x="3995738" y="5842000"/>
            <a:ext cx="5148262" cy="1016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r" eaLnBrk="0" hangingPunct="0"/>
            <a:r>
              <a:rPr lang="pt-BR" sz="2000" b="1" dirty="0">
                <a:latin typeface="Book Antiqua" pitchFamily="18" charset="0"/>
              </a:rPr>
              <a:t>AMBIENTE  OPERACIONAL</a:t>
            </a:r>
          </a:p>
          <a:p>
            <a:pPr algn="r" eaLnBrk="0" hangingPunct="0"/>
            <a:r>
              <a:rPr lang="pt-BR" sz="2000" b="1" dirty="0">
                <a:latin typeface="Book Antiqua" pitchFamily="18" charset="0"/>
              </a:rPr>
              <a:t> ou microambiente, </a:t>
            </a:r>
          </a:p>
          <a:p>
            <a:pPr algn="r" eaLnBrk="0" hangingPunct="0"/>
            <a:r>
              <a:rPr lang="pt-BR" sz="2000" b="1" dirty="0">
                <a:latin typeface="Book Antiqua" pitchFamily="18" charset="0"/>
              </a:rPr>
              <a:t>ou ambiente-tarefa ou ambiente próximo </a:t>
            </a:r>
          </a:p>
        </p:txBody>
      </p:sp>
      <p:sp>
        <p:nvSpPr>
          <p:cNvPr id="16387" name="Marcador de Posição do Número do Diapositivo 2"/>
          <p:cNvSpPr txBox="1">
            <a:spLocks noGrp="1"/>
          </p:cNvSpPr>
          <p:nvPr/>
        </p:nvSpPr>
        <p:spPr bwMode="auto">
          <a:xfrm>
            <a:off x="6540500" y="6400800"/>
            <a:ext cx="1900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 defTabSz="762000" eaLnBrk="0" hangingPunct="0"/>
            <a:fld id="{EC103F8F-CEE7-4887-A783-F718D498B113}" type="slidenum">
              <a:rPr lang="pt-BR" sz="1400">
                <a:latin typeface="Times New Roman" pitchFamily="18" charset="0"/>
              </a:rPr>
              <a:pPr algn="r" defTabSz="762000" eaLnBrk="0" hangingPunct="0"/>
              <a:t>20</a:t>
            </a:fld>
            <a:endParaRPr lang="pt-BR" sz="1400">
              <a:latin typeface="Times New Roman" pitchFamily="18" charset="0"/>
            </a:endParaRPr>
          </a:p>
        </p:txBody>
      </p:sp>
      <p:grpSp>
        <p:nvGrpSpPr>
          <p:cNvPr id="16388" name="Group 4"/>
          <p:cNvGrpSpPr>
            <a:grpSpLocks/>
          </p:cNvGrpSpPr>
          <p:nvPr/>
        </p:nvGrpSpPr>
        <p:grpSpPr bwMode="auto">
          <a:xfrm>
            <a:off x="2170113" y="1905000"/>
            <a:ext cx="4078287" cy="4038600"/>
            <a:chOff x="1488" y="1104"/>
            <a:chExt cx="2784" cy="2544"/>
          </a:xfrm>
        </p:grpSpPr>
        <p:sp>
          <p:nvSpPr>
            <p:cNvPr id="16399" name="AutoShape 5"/>
            <p:cNvSpPr>
              <a:spLocks noChangeArrowheads="1"/>
            </p:cNvSpPr>
            <p:nvPr/>
          </p:nvSpPr>
          <p:spPr bwMode="auto">
            <a:xfrm>
              <a:off x="1488" y="1248"/>
              <a:ext cx="2784" cy="240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6 w 21600"/>
                <a:gd name="T25" fmla="*/ 3159 h 21600"/>
                <a:gd name="T26" fmla="*/ 18434 w 21600"/>
                <a:gd name="T27" fmla="*/ 18441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3757" y="10800"/>
                  </a:moveTo>
                  <a:cubicBezTo>
                    <a:pt x="3757" y="14690"/>
                    <a:pt x="6910" y="17843"/>
                    <a:pt x="10800" y="17843"/>
                  </a:cubicBezTo>
                  <a:cubicBezTo>
                    <a:pt x="14690" y="17843"/>
                    <a:pt x="17843" y="14690"/>
                    <a:pt x="17843" y="10800"/>
                  </a:cubicBezTo>
                  <a:cubicBezTo>
                    <a:pt x="17843" y="6910"/>
                    <a:pt x="14690" y="3757"/>
                    <a:pt x="10800" y="3757"/>
                  </a:cubicBezTo>
                  <a:cubicBezTo>
                    <a:pt x="6910" y="3757"/>
                    <a:pt x="3757" y="6910"/>
                    <a:pt x="3757" y="10800"/>
                  </a:cubicBezTo>
                  <a:close/>
                </a:path>
              </a:pathLst>
            </a:cu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93894" name="Oval 6"/>
            <p:cNvSpPr>
              <a:spLocks noChangeArrowheads="1"/>
            </p:cNvSpPr>
            <p:nvPr/>
          </p:nvSpPr>
          <p:spPr bwMode="auto">
            <a:xfrm>
              <a:off x="2400" y="2016"/>
              <a:ext cx="959" cy="816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folHlink"/>
              </a:solidFill>
              <a:round/>
              <a:headEnd/>
              <a:tailEnd/>
            </a:ln>
            <a:effectLst>
              <a:outerShdw dist="89803" dir="2700000" algn="ctr" rotWithShape="0">
                <a:srgbClr val="FF9900"/>
              </a:outerShdw>
            </a:effectLst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pt-BR" sz="1600" b="1" dirty="0">
                  <a:cs typeface="Times New Roman" pitchFamily="18" charset="0"/>
                </a:rPr>
                <a:t>Organização</a:t>
              </a:r>
            </a:p>
          </p:txBody>
        </p:sp>
        <p:sp>
          <p:nvSpPr>
            <p:cNvPr id="16401" name="Text Box 7"/>
            <p:cNvSpPr txBox="1">
              <a:spLocks noChangeArrowheads="1"/>
            </p:cNvSpPr>
            <p:nvPr/>
          </p:nvSpPr>
          <p:spPr bwMode="auto">
            <a:xfrm rot="-2557039">
              <a:off x="1749" y="1631"/>
              <a:ext cx="625" cy="213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just" eaLnBrk="0" hangingPunct="0">
                <a:spcBef>
                  <a:spcPct val="50000"/>
                </a:spcBef>
                <a:buClr>
                  <a:schemeClr val="tx2"/>
                </a:buClr>
                <a:buSzPct val="75000"/>
                <a:buFont typeface="Wingdings" pitchFamily="2" charset="2"/>
                <a:buNone/>
              </a:pPr>
              <a:r>
                <a:rPr lang="pt-BR" sz="1600" b="1"/>
                <a:t>Política</a:t>
              </a:r>
              <a:endParaRPr lang="pt-BR"/>
            </a:p>
          </p:txBody>
        </p:sp>
        <p:sp>
          <p:nvSpPr>
            <p:cNvPr id="16402" name="Text Box 8"/>
            <p:cNvSpPr txBox="1">
              <a:spLocks noChangeArrowheads="1"/>
            </p:cNvSpPr>
            <p:nvPr/>
          </p:nvSpPr>
          <p:spPr bwMode="auto">
            <a:xfrm>
              <a:off x="2544" y="1344"/>
              <a:ext cx="795" cy="213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just" eaLnBrk="0" hangingPunct="0">
                <a:spcBef>
                  <a:spcPct val="50000"/>
                </a:spcBef>
                <a:buClr>
                  <a:schemeClr val="tx2"/>
                </a:buClr>
                <a:buSzPct val="75000"/>
                <a:buFont typeface="Wingdings" pitchFamily="2" charset="2"/>
                <a:buNone/>
              </a:pPr>
              <a:r>
                <a:rPr lang="pt-BR" sz="1600" b="1"/>
                <a:t>Economia</a:t>
              </a:r>
              <a:endParaRPr lang="pt-BR"/>
            </a:p>
          </p:txBody>
        </p:sp>
        <p:sp>
          <p:nvSpPr>
            <p:cNvPr id="16403" name="Text Box 9"/>
            <p:cNvSpPr txBox="1">
              <a:spLocks noChangeArrowheads="1"/>
            </p:cNvSpPr>
            <p:nvPr/>
          </p:nvSpPr>
          <p:spPr bwMode="auto">
            <a:xfrm rot="2780577">
              <a:off x="3356" y="1670"/>
              <a:ext cx="827" cy="231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just" eaLnBrk="0" hangingPunct="0">
                <a:spcBef>
                  <a:spcPct val="50000"/>
                </a:spcBef>
                <a:buClr>
                  <a:schemeClr val="tx2"/>
                </a:buClr>
                <a:buSzPct val="75000"/>
                <a:buFont typeface="Wingdings" pitchFamily="2" charset="2"/>
                <a:buNone/>
              </a:pPr>
              <a:r>
                <a:rPr lang="pt-BR" sz="1600" b="1"/>
                <a:t>Demografia</a:t>
              </a:r>
              <a:endParaRPr lang="pt-BR"/>
            </a:p>
          </p:txBody>
        </p:sp>
        <p:sp>
          <p:nvSpPr>
            <p:cNvPr id="16404" name="Text Box 10"/>
            <p:cNvSpPr txBox="1">
              <a:spLocks noChangeArrowheads="1"/>
            </p:cNvSpPr>
            <p:nvPr/>
          </p:nvSpPr>
          <p:spPr bwMode="auto">
            <a:xfrm rot="1461868">
              <a:off x="1936" y="3167"/>
              <a:ext cx="854" cy="213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just" eaLnBrk="0" hangingPunct="0">
                <a:spcBef>
                  <a:spcPct val="50000"/>
                </a:spcBef>
                <a:buClr>
                  <a:schemeClr val="tx2"/>
                </a:buClr>
                <a:buSzPct val="75000"/>
                <a:buFont typeface="Wingdings" pitchFamily="2" charset="2"/>
                <a:buNone/>
              </a:pPr>
              <a:r>
                <a:rPr lang="pt-BR" sz="1600" b="1"/>
                <a:t>Tecnologia</a:t>
              </a:r>
              <a:endParaRPr lang="pt-BR"/>
            </a:p>
          </p:txBody>
        </p:sp>
        <p:sp>
          <p:nvSpPr>
            <p:cNvPr id="16405" name="Text Box 11"/>
            <p:cNvSpPr txBox="1">
              <a:spLocks noChangeArrowheads="1"/>
            </p:cNvSpPr>
            <p:nvPr/>
          </p:nvSpPr>
          <p:spPr bwMode="auto">
            <a:xfrm rot="-1519589">
              <a:off x="2994" y="3215"/>
              <a:ext cx="717" cy="213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just" eaLnBrk="0" hangingPunct="0">
                <a:spcBef>
                  <a:spcPct val="50000"/>
                </a:spcBef>
                <a:buClr>
                  <a:schemeClr val="tx2"/>
                </a:buClr>
                <a:buSzPct val="75000"/>
                <a:buFont typeface="Wingdings" pitchFamily="2" charset="2"/>
                <a:buNone/>
              </a:pPr>
              <a:r>
                <a:rPr lang="pt-BR" sz="1600" b="1"/>
                <a:t>Natureza</a:t>
              </a:r>
              <a:endParaRPr lang="pt-BR"/>
            </a:p>
          </p:txBody>
        </p:sp>
        <p:sp>
          <p:nvSpPr>
            <p:cNvPr id="16406" name="Text Box 12"/>
            <p:cNvSpPr txBox="1">
              <a:spLocks noChangeArrowheads="1"/>
            </p:cNvSpPr>
            <p:nvPr/>
          </p:nvSpPr>
          <p:spPr bwMode="auto">
            <a:xfrm rot="-5856274">
              <a:off x="1502" y="2470"/>
              <a:ext cx="569" cy="231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just" eaLnBrk="0" hangingPunct="0">
                <a:spcBef>
                  <a:spcPct val="50000"/>
                </a:spcBef>
                <a:buClr>
                  <a:schemeClr val="tx2"/>
                </a:buClr>
                <a:buSzPct val="75000"/>
                <a:buFont typeface="Wingdings" pitchFamily="2" charset="2"/>
                <a:buNone/>
              </a:pPr>
              <a:r>
                <a:rPr lang="pt-BR" sz="1600" b="1"/>
                <a:t>Cultura</a:t>
              </a:r>
              <a:endParaRPr lang="pt-BR"/>
            </a:p>
          </p:txBody>
        </p:sp>
        <p:sp>
          <p:nvSpPr>
            <p:cNvPr id="16407" name="Text Box 13"/>
            <p:cNvSpPr txBox="1">
              <a:spLocks noChangeArrowheads="1"/>
            </p:cNvSpPr>
            <p:nvPr/>
          </p:nvSpPr>
          <p:spPr bwMode="auto">
            <a:xfrm rot="6180194">
              <a:off x="3550" y="2517"/>
              <a:ext cx="805" cy="372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just" eaLnBrk="0" hangingPunct="0">
                <a:spcBef>
                  <a:spcPct val="50000"/>
                </a:spcBef>
                <a:buClr>
                  <a:schemeClr val="tx2"/>
                </a:buClr>
                <a:buSzPct val="75000"/>
                <a:buFont typeface="Wingdings" pitchFamily="2" charset="2"/>
                <a:buNone/>
              </a:pPr>
              <a:r>
                <a:rPr lang="pt-BR" sz="1600" b="1"/>
                <a:t>Política</a:t>
              </a:r>
            </a:p>
            <a:p>
              <a:pPr algn="just" eaLnBrk="0" hangingPunct="0">
                <a:lnSpc>
                  <a:spcPct val="20000"/>
                </a:lnSpc>
                <a:spcBef>
                  <a:spcPct val="50000"/>
                </a:spcBef>
                <a:buClr>
                  <a:schemeClr val="tx2"/>
                </a:buClr>
                <a:buSzPct val="75000"/>
                <a:buFont typeface="Wingdings" pitchFamily="2" charset="2"/>
                <a:buNone/>
              </a:pPr>
              <a:r>
                <a:rPr lang="pt-BR" sz="1600" b="1"/>
                <a:t>Econômica</a:t>
              </a:r>
              <a:endParaRPr lang="pt-BR"/>
            </a:p>
          </p:txBody>
        </p:sp>
        <p:sp>
          <p:nvSpPr>
            <p:cNvPr id="16408" name="Line 14"/>
            <p:cNvSpPr>
              <a:spLocks noChangeShapeType="1"/>
            </p:cNvSpPr>
            <p:nvPr/>
          </p:nvSpPr>
          <p:spPr bwMode="auto">
            <a:xfrm>
              <a:off x="2352" y="1344"/>
              <a:ext cx="192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6409" name="Line 15"/>
            <p:cNvSpPr>
              <a:spLocks noChangeShapeType="1"/>
            </p:cNvSpPr>
            <p:nvPr/>
          </p:nvSpPr>
          <p:spPr bwMode="auto">
            <a:xfrm flipH="1">
              <a:off x="3264" y="1344"/>
              <a:ext cx="192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6410" name="Line 16"/>
            <p:cNvSpPr>
              <a:spLocks noChangeShapeType="1"/>
            </p:cNvSpPr>
            <p:nvPr/>
          </p:nvSpPr>
          <p:spPr bwMode="auto">
            <a:xfrm flipH="1">
              <a:off x="3744" y="2112"/>
              <a:ext cx="48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6411" name="Line 17"/>
            <p:cNvSpPr>
              <a:spLocks noChangeShapeType="1"/>
            </p:cNvSpPr>
            <p:nvPr/>
          </p:nvSpPr>
          <p:spPr bwMode="auto">
            <a:xfrm>
              <a:off x="3552" y="2976"/>
              <a:ext cx="288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6412" name="Line 18"/>
            <p:cNvSpPr>
              <a:spLocks noChangeShapeType="1"/>
            </p:cNvSpPr>
            <p:nvPr/>
          </p:nvSpPr>
          <p:spPr bwMode="auto">
            <a:xfrm>
              <a:off x="1584" y="2016"/>
              <a:ext cx="432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6413" name="Line 19"/>
            <p:cNvSpPr>
              <a:spLocks noChangeShapeType="1"/>
            </p:cNvSpPr>
            <p:nvPr/>
          </p:nvSpPr>
          <p:spPr bwMode="auto">
            <a:xfrm flipV="1">
              <a:off x="1680" y="2880"/>
              <a:ext cx="432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6414" name="Line 20"/>
            <p:cNvSpPr>
              <a:spLocks noChangeShapeType="1"/>
            </p:cNvSpPr>
            <p:nvPr/>
          </p:nvSpPr>
          <p:spPr bwMode="auto">
            <a:xfrm>
              <a:off x="2880" y="3216"/>
              <a:ext cx="0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6415" name="AutoShape 21"/>
            <p:cNvSpPr>
              <a:spLocks noChangeArrowheads="1"/>
            </p:cNvSpPr>
            <p:nvPr/>
          </p:nvSpPr>
          <p:spPr bwMode="auto">
            <a:xfrm rot="5427968">
              <a:off x="2783" y="1393"/>
              <a:ext cx="241" cy="624"/>
            </a:xfrm>
            <a:prstGeom prst="flowChartOnlineStorag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rot="10800000" vert="eaVert" wrap="none"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None/>
              </a:pPr>
              <a:r>
                <a:rPr lang="pt-BR" sz="1400" b="1"/>
                <a:t>Públicos</a:t>
              </a:r>
              <a:endParaRPr lang="pt-BR"/>
            </a:p>
          </p:txBody>
        </p:sp>
        <p:sp>
          <p:nvSpPr>
            <p:cNvPr id="16416" name="AutoShape 22"/>
            <p:cNvSpPr>
              <a:spLocks noChangeArrowheads="1"/>
            </p:cNvSpPr>
            <p:nvPr/>
          </p:nvSpPr>
          <p:spPr bwMode="auto">
            <a:xfrm rot="5406956">
              <a:off x="2784" y="672"/>
              <a:ext cx="288" cy="1152"/>
            </a:xfrm>
            <a:prstGeom prst="flowChartOnlineStorag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rot="10800000" vert="eaVert" wrap="none"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Ø"/>
              </a:pPr>
              <a:endParaRPr lang="pt-PT"/>
            </a:p>
          </p:txBody>
        </p:sp>
        <p:sp>
          <p:nvSpPr>
            <p:cNvPr id="16417" name="Text Box 23"/>
            <p:cNvSpPr txBox="1">
              <a:spLocks noChangeArrowheads="1"/>
            </p:cNvSpPr>
            <p:nvPr/>
          </p:nvSpPr>
          <p:spPr bwMode="auto">
            <a:xfrm>
              <a:off x="2292" y="1132"/>
              <a:ext cx="1328" cy="213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Clr>
                  <a:schemeClr val="tx2"/>
                </a:buClr>
                <a:buSzPct val="75000"/>
                <a:buFont typeface="Wingdings" pitchFamily="2" charset="2"/>
                <a:buNone/>
              </a:pPr>
              <a:r>
                <a:rPr lang="pt-BR" sz="1600" b="1"/>
                <a:t>Macroambiente</a:t>
              </a:r>
            </a:p>
          </p:txBody>
        </p:sp>
      </p:grpSp>
      <p:sp>
        <p:nvSpPr>
          <p:cNvPr id="293913" name="Rectangle 25"/>
          <p:cNvSpPr>
            <a:spLocks noChangeArrowheads="1"/>
          </p:cNvSpPr>
          <p:nvPr/>
        </p:nvSpPr>
        <p:spPr bwMode="auto">
          <a:xfrm>
            <a:off x="762000" y="989013"/>
            <a:ext cx="5716588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 eaLnBrk="0" hangingPunct="0">
              <a:defRPr/>
            </a:pPr>
            <a:r>
              <a:rPr lang="pt-BR" sz="3200" b="1" dirty="0">
                <a:latin typeface="+mj-lt"/>
              </a:rPr>
              <a:t>  COMPONENTES DO AMBIENTE </a:t>
            </a:r>
          </a:p>
        </p:txBody>
      </p:sp>
      <p:sp>
        <p:nvSpPr>
          <p:cNvPr id="16390" name="Text Box 26"/>
          <p:cNvSpPr txBox="1">
            <a:spLocks noChangeArrowheads="1"/>
          </p:cNvSpPr>
          <p:nvPr/>
        </p:nvSpPr>
        <p:spPr bwMode="auto">
          <a:xfrm>
            <a:off x="0" y="1484313"/>
            <a:ext cx="2990850" cy="15700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b="1">
                <a:latin typeface="Book Antiqua" pitchFamily="18" charset="0"/>
              </a:rPr>
              <a:t>AMBIENTE GERAL ou macroambiente ou ambiente externo</a:t>
            </a:r>
          </a:p>
        </p:txBody>
      </p:sp>
      <p:sp>
        <p:nvSpPr>
          <p:cNvPr id="16391" name="Text Box 29"/>
          <p:cNvSpPr txBox="1">
            <a:spLocks noChangeArrowheads="1"/>
          </p:cNvSpPr>
          <p:nvPr/>
        </p:nvSpPr>
        <p:spPr bwMode="auto">
          <a:xfrm rot="-4190630">
            <a:off x="2371725" y="3724275"/>
            <a:ext cx="1944688" cy="3063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400" b="1">
                <a:latin typeface="Book Antiqua" pitchFamily="18" charset="0"/>
              </a:rPr>
              <a:t>Fornecedores</a:t>
            </a:r>
          </a:p>
        </p:txBody>
      </p:sp>
      <p:sp>
        <p:nvSpPr>
          <p:cNvPr id="16392" name="Text Box 30"/>
          <p:cNvSpPr txBox="1">
            <a:spLocks noChangeArrowheads="1"/>
          </p:cNvSpPr>
          <p:nvPr/>
        </p:nvSpPr>
        <p:spPr bwMode="auto">
          <a:xfrm>
            <a:off x="3308350" y="3076575"/>
            <a:ext cx="1795463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400" b="1">
                <a:latin typeface="Book Antiqua" pitchFamily="18" charset="0"/>
              </a:rPr>
              <a:t>Mão-de-Obra</a:t>
            </a:r>
          </a:p>
        </p:txBody>
      </p:sp>
      <p:sp>
        <p:nvSpPr>
          <p:cNvPr id="16393" name="Text Box 31"/>
          <p:cNvSpPr txBox="1">
            <a:spLocks noChangeArrowheads="1"/>
          </p:cNvSpPr>
          <p:nvPr/>
        </p:nvSpPr>
        <p:spPr bwMode="auto">
          <a:xfrm rot="2697338">
            <a:off x="4105275" y="3509963"/>
            <a:ext cx="1795463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400" b="1">
                <a:latin typeface="Book Antiqua" pitchFamily="18" charset="0"/>
              </a:rPr>
              <a:t>Clientes</a:t>
            </a:r>
          </a:p>
        </p:txBody>
      </p:sp>
      <p:sp>
        <p:nvSpPr>
          <p:cNvPr id="16394" name="Text Box 32"/>
          <p:cNvSpPr txBox="1">
            <a:spLocks noChangeArrowheads="1"/>
          </p:cNvSpPr>
          <p:nvPr/>
        </p:nvSpPr>
        <p:spPr bwMode="auto">
          <a:xfrm>
            <a:off x="3376613" y="4660900"/>
            <a:ext cx="1795462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400" b="1">
                <a:latin typeface="Book Antiqua" pitchFamily="18" charset="0"/>
              </a:rPr>
              <a:t>Concorrência</a:t>
            </a:r>
          </a:p>
        </p:txBody>
      </p:sp>
      <p:sp>
        <p:nvSpPr>
          <p:cNvPr id="16395" name="Text Box 34"/>
          <p:cNvSpPr txBox="1">
            <a:spLocks noChangeArrowheads="1"/>
          </p:cNvSpPr>
          <p:nvPr/>
        </p:nvSpPr>
        <p:spPr bwMode="auto">
          <a:xfrm>
            <a:off x="6096000" y="1466850"/>
            <a:ext cx="2990850" cy="23082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b="1">
                <a:latin typeface="Book Antiqua" pitchFamily="18" charset="0"/>
              </a:rPr>
              <a:t>AMBIENTE  INTERNO: recursos, aspectos estruturais, produtivos, humanos </a:t>
            </a:r>
          </a:p>
        </p:txBody>
      </p:sp>
      <p:sp>
        <p:nvSpPr>
          <p:cNvPr id="16396" name="Line 35"/>
          <p:cNvSpPr>
            <a:spLocks noChangeShapeType="1"/>
          </p:cNvSpPr>
          <p:nvPr/>
        </p:nvSpPr>
        <p:spPr bwMode="auto">
          <a:xfrm flipH="1">
            <a:off x="4438650" y="2286000"/>
            <a:ext cx="1795463" cy="1511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t-BR"/>
          </a:p>
        </p:txBody>
      </p:sp>
      <p:sp>
        <p:nvSpPr>
          <p:cNvPr id="16397" name="Line 36"/>
          <p:cNvSpPr>
            <a:spLocks noChangeShapeType="1"/>
          </p:cNvSpPr>
          <p:nvPr/>
        </p:nvSpPr>
        <p:spPr bwMode="auto">
          <a:xfrm flipH="1" flipV="1">
            <a:off x="5170488" y="4343400"/>
            <a:ext cx="1262062" cy="14398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t-BR"/>
          </a:p>
        </p:txBody>
      </p:sp>
      <p:sp>
        <p:nvSpPr>
          <p:cNvPr id="16398" name="Line 37"/>
          <p:cNvSpPr>
            <a:spLocks noChangeShapeType="1"/>
          </p:cNvSpPr>
          <p:nvPr/>
        </p:nvSpPr>
        <p:spPr bwMode="auto">
          <a:xfrm>
            <a:off x="1714500" y="2357438"/>
            <a:ext cx="1062038" cy="719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t-BR"/>
          </a:p>
        </p:txBody>
      </p:sp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240387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DIMENSÕES ECONÔMICAS E ADMINISTRATIVAS DA EDUCAÇÃO FÍSICA E DO </a:t>
            </a:r>
            <a:r>
              <a:rPr lang="pt-BR" sz="1200" b="1" dirty="0" smtClean="0">
                <a:latin typeface="Comic Sans MS" pitchFamily="66" charset="0"/>
                <a:cs typeface="Times New Roman" pitchFamily="18" charset="0"/>
              </a:rPr>
              <a:t>ESPORTE</a:t>
            </a:r>
            <a:endParaRPr lang="en-GB" sz="12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4437112"/>
            <a:ext cx="70922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hlinkClick r:id="rId2"/>
              </a:rPr>
              <a:t>https://www.youtube.com/watch?v=baxzb3hBV_8</a:t>
            </a: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395536" y="3975447"/>
            <a:ext cx="44064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http://</a:t>
            </a:r>
            <a:r>
              <a:rPr lang="pt-BR" dirty="0" smtClean="0"/>
              <a:t>youtu.be/UAS024pwHRg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240387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DIMENSÕES ECONÔMICAS E ADMINISTRATIVAS DA EDUCAÇÃO FÍSICA E DO </a:t>
            </a:r>
            <a:r>
              <a:rPr lang="pt-BR" sz="1200" b="1" dirty="0" smtClean="0">
                <a:latin typeface="Comic Sans MS" pitchFamily="66" charset="0"/>
                <a:cs typeface="Times New Roman" pitchFamily="18" charset="0"/>
              </a:rPr>
              <a:t>ESPORTE</a:t>
            </a:r>
            <a:endParaRPr lang="en-GB" sz="12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548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5576" y="1556792"/>
            <a:ext cx="79928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200000"/>
              </a:lnSpc>
              <a:tabLst>
                <a:tab pos="2519363" algn="l"/>
                <a:tab pos="3527425" algn="l"/>
                <a:tab pos="4537075" algn="l"/>
                <a:tab pos="5545138" algn="l"/>
                <a:tab pos="6553200" algn="l"/>
              </a:tabLst>
            </a:pPr>
            <a:r>
              <a:rPr lang="pt-BR" b="1" dirty="0">
                <a:latin typeface="Arial" pitchFamily="34" charset="0"/>
                <a:cs typeface="Times New Roman" pitchFamily="18" charset="0"/>
              </a:rPr>
              <a:t>PLANEJAMENTO</a:t>
            </a:r>
          </a:p>
          <a:p>
            <a:pPr lvl="0" eaLnBrk="0" hangingPunct="0">
              <a:lnSpc>
                <a:spcPct val="200000"/>
              </a:lnSpc>
              <a:tabLst>
                <a:tab pos="2519363" algn="l"/>
                <a:tab pos="3527425" algn="l"/>
                <a:tab pos="4537075" algn="l"/>
                <a:tab pos="5545138" algn="l"/>
                <a:tab pos="6553200" algn="l"/>
              </a:tabLst>
            </a:pPr>
            <a:r>
              <a:rPr lang="pt-BR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Qual é a missão e/ou objetivos da organização?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 lvl="0" eaLnBrk="0" hangingPunct="0">
              <a:lnSpc>
                <a:spcPct val="200000"/>
              </a:lnSpc>
              <a:tabLst>
                <a:tab pos="2519363" algn="l"/>
                <a:tab pos="3527425" algn="l"/>
                <a:tab pos="4537075" algn="l"/>
                <a:tab pos="5545138" algn="l"/>
                <a:tab pos="6553200" algn="l"/>
              </a:tabLst>
            </a:pPr>
            <a:r>
              <a:rPr lang="pt-BR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Como é feito o planejamento ? Objetivos, metas, programas, ações – curto, médio e longo prazo.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 lvl="0" eaLnBrk="0" hangingPunct="0">
              <a:lnSpc>
                <a:spcPct val="200000"/>
              </a:lnSpc>
              <a:tabLst>
                <a:tab pos="2519363" algn="l"/>
                <a:tab pos="3527425" algn="l"/>
                <a:tab pos="4537075" algn="l"/>
                <a:tab pos="5545138" algn="l"/>
                <a:tab pos="6553200" algn="l"/>
              </a:tabLst>
            </a:pPr>
            <a:r>
              <a:rPr lang="pt-BR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Quais são os recursos orçamentários e como eles são distribuídos/destinados para os setores ?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240387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DIMENSÕES ECONÔMICAS E ADMINISTRATIVAS DA EDUCAÇÃO FÍSICA E DO </a:t>
            </a:r>
            <a:r>
              <a:rPr lang="pt-BR" sz="1200" b="1" dirty="0" smtClean="0">
                <a:latin typeface="Comic Sans MS" pitchFamily="66" charset="0"/>
                <a:cs typeface="Times New Roman" pitchFamily="18" charset="0"/>
              </a:rPr>
              <a:t>ESPORTE</a:t>
            </a:r>
            <a:endParaRPr lang="en-GB" sz="12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43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13"/>
          <p:cNvSpPr>
            <a:spLocks noChangeShapeType="1"/>
          </p:cNvSpPr>
          <p:nvPr/>
        </p:nvSpPr>
        <p:spPr bwMode="auto">
          <a:xfrm>
            <a:off x="1476375" y="378936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333375"/>
            <a:ext cx="7772400" cy="628650"/>
          </a:xfrm>
        </p:spPr>
        <p:txBody>
          <a:bodyPr/>
          <a:lstStyle/>
          <a:p>
            <a:pPr eaLnBrk="1" hangingPunct="1"/>
            <a:r>
              <a:rPr lang="pt-BR" sz="2400" b="1" smtClean="0">
                <a:solidFill>
                  <a:srgbClr val="FF0000"/>
                </a:solidFill>
                <a:latin typeface="Arial" charset="0"/>
              </a:rPr>
              <a:t>INDÚSTRIA DO ESPORTE</a:t>
            </a:r>
            <a:r>
              <a:rPr lang="pt-BR" sz="2800" b="1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pt-BR" sz="2800" b="1" smtClean="0">
                <a:solidFill>
                  <a:srgbClr val="FF0000"/>
                </a:solidFill>
                <a:latin typeface="Arial" charset="0"/>
              </a:rPr>
            </a:br>
            <a:r>
              <a:rPr lang="pt-BR" sz="400" b="1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pt-BR" sz="400" b="1" smtClean="0">
                <a:solidFill>
                  <a:srgbClr val="FF0000"/>
                </a:solidFill>
                <a:latin typeface="Arial" charset="0"/>
              </a:rPr>
            </a:br>
            <a:r>
              <a:rPr lang="pt-BR" sz="400" b="1" smtClean="0">
                <a:solidFill>
                  <a:srgbClr val="FF0000"/>
                </a:solidFill>
                <a:latin typeface="Arial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pt-BR" sz="1400" b="1" smtClean="0">
                <a:solidFill>
                  <a:srgbClr val="FF0000"/>
                </a:solidFill>
                <a:latin typeface="Arial" charset="0"/>
              </a:rPr>
              <a:t>Pitts; Stotlar, 2006</a:t>
            </a:r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323850" y="1052513"/>
            <a:ext cx="84963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pt-BR" sz="1600" b="1" dirty="0">
                <a:latin typeface="Arial" charset="0"/>
              </a:rPr>
              <a:t>TODO ESPORTE E PRODUTOS RELACIONADOS -   BENS, SERVIÇOS, LUGARES, PESSOAS E IDÉIAS    -  OFERECIDOS AO CONSUMIDOR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95288" y="2133600"/>
            <a:ext cx="2479675" cy="19389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pt-BR" sz="1600" b="1" dirty="0">
                <a:solidFill>
                  <a:srgbClr val="FF0000"/>
                </a:solidFill>
                <a:latin typeface="Arial" charset="0"/>
              </a:rPr>
              <a:t>PRÁTICA </a:t>
            </a:r>
          </a:p>
          <a:p>
            <a:pPr algn="ctr">
              <a:spcBef>
                <a:spcPts val="0"/>
              </a:spcBef>
              <a:defRPr/>
            </a:pPr>
            <a:r>
              <a:rPr lang="pt-BR" sz="1600" b="1" dirty="0">
                <a:solidFill>
                  <a:srgbClr val="FF0000"/>
                </a:solidFill>
                <a:latin typeface="Arial" charset="0"/>
              </a:rPr>
              <a:t>ESPORTIVA</a:t>
            </a:r>
          </a:p>
          <a:p>
            <a:pPr algn="ctr">
              <a:spcBef>
                <a:spcPct val="50000"/>
              </a:spcBef>
              <a:defRPr/>
            </a:pPr>
            <a:r>
              <a:rPr lang="pt-BR" sz="1600" b="1" dirty="0">
                <a:solidFill>
                  <a:schemeClr val="bg2"/>
                </a:solidFill>
                <a:latin typeface="Arial" charset="0"/>
              </a:rPr>
              <a:t>Oferecida ao consumidor como produto de participação ou entretenimento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07951" y="4566027"/>
            <a:ext cx="2963067" cy="20313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0975" indent="-180975">
              <a:lnSpc>
                <a:spcPct val="150000"/>
              </a:lnSpc>
              <a:spcBef>
                <a:spcPts val="0"/>
              </a:spcBef>
              <a:buFontTx/>
              <a:buAutoNum type="arabicPeriod"/>
              <a:defRPr/>
            </a:pPr>
            <a:r>
              <a:rPr lang="pt-BR" sz="1200" b="1" dirty="0">
                <a:solidFill>
                  <a:srgbClr val="00B050"/>
                </a:solidFill>
                <a:latin typeface="Arial" charset="0"/>
              </a:rPr>
              <a:t>Modalidades esportivas</a:t>
            </a:r>
          </a:p>
          <a:p>
            <a:pPr marL="180975" indent="-180975">
              <a:lnSpc>
                <a:spcPct val="150000"/>
              </a:lnSpc>
              <a:spcBef>
                <a:spcPts val="0"/>
              </a:spcBef>
              <a:buFontTx/>
              <a:buAutoNum type="arabicPeriod"/>
              <a:defRPr/>
            </a:pPr>
            <a:r>
              <a:rPr lang="pt-BR" sz="1200" b="1" dirty="0">
                <a:solidFill>
                  <a:srgbClr val="00B050"/>
                </a:solidFill>
                <a:latin typeface="Arial" charset="0"/>
              </a:rPr>
              <a:t>Esporte de Iniciativa privada</a:t>
            </a:r>
          </a:p>
          <a:p>
            <a:pPr marL="180975" indent="-180975">
              <a:lnSpc>
                <a:spcPct val="150000"/>
              </a:lnSpc>
              <a:spcBef>
                <a:spcPts val="0"/>
              </a:spcBef>
              <a:buFontTx/>
              <a:buAutoNum type="arabicPeriod"/>
              <a:defRPr/>
            </a:pPr>
            <a:r>
              <a:rPr lang="pt-BR" sz="1200" b="1" dirty="0">
                <a:solidFill>
                  <a:srgbClr val="00B050"/>
                </a:solidFill>
                <a:latin typeface="Arial" charset="0"/>
              </a:rPr>
              <a:t>Esporte mantido pelo Governo</a:t>
            </a:r>
          </a:p>
          <a:p>
            <a:pPr marL="180975" indent="-180975">
              <a:lnSpc>
                <a:spcPct val="150000"/>
              </a:lnSpc>
              <a:spcBef>
                <a:spcPts val="0"/>
              </a:spcBef>
              <a:buFontTx/>
              <a:buAutoNum type="arabicPeriod"/>
              <a:defRPr/>
            </a:pPr>
            <a:r>
              <a:rPr lang="pt-BR" sz="1200" b="1" dirty="0">
                <a:solidFill>
                  <a:srgbClr val="00B050"/>
                </a:solidFill>
                <a:latin typeface="Arial" charset="0"/>
              </a:rPr>
              <a:t>Organizações mantidas por sócios</a:t>
            </a:r>
          </a:p>
          <a:p>
            <a:pPr marL="180975" indent="-180975">
              <a:lnSpc>
                <a:spcPct val="150000"/>
              </a:lnSpc>
              <a:spcBef>
                <a:spcPts val="0"/>
              </a:spcBef>
              <a:buFontTx/>
              <a:buAutoNum type="arabicPeriod"/>
              <a:defRPr/>
            </a:pPr>
            <a:r>
              <a:rPr lang="pt-BR" sz="1200" b="1" dirty="0">
                <a:solidFill>
                  <a:srgbClr val="00B050"/>
                </a:solidFill>
                <a:latin typeface="Arial" charset="0"/>
              </a:rPr>
              <a:t>Organizações </a:t>
            </a:r>
            <a:r>
              <a:rPr lang="pt-BR" sz="1200" b="1" dirty="0" err="1">
                <a:solidFill>
                  <a:srgbClr val="00B050"/>
                </a:solidFill>
                <a:latin typeface="Arial" charset="0"/>
              </a:rPr>
              <a:t>não-lucrativas</a:t>
            </a:r>
            <a:endParaRPr lang="pt-BR" sz="1200" b="1" dirty="0">
              <a:solidFill>
                <a:srgbClr val="00B050"/>
              </a:solidFill>
              <a:latin typeface="Arial" charset="0"/>
            </a:endParaRPr>
          </a:p>
          <a:p>
            <a:pPr marL="180975" indent="-180975">
              <a:lnSpc>
                <a:spcPct val="150000"/>
              </a:lnSpc>
              <a:spcBef>
                <a:spcPts val="0"/>
              </a:spcBef>
              <a:buFontTx/>
              <a:buAutoNum type="arabicPeriod"/>
              <a:defRPr/>
            </a:pPr>
            <a:r>
              <a:rPr lang="pt-BR" sz="1200" b="1" dirty="0">
                <a:solidFill>
                  <a:srgbClr val="00B050"/>
                </a:solidFill>
                <a:latin typeface="Arial" charset="0"/>
              </a:rPr>
              <a:t>Escolas de Esporte</a:t>
            </a:r>
          </a:p>
          <a:p>
            <a:pPr marL="180975" indent="-180975">
              <a:lnSpc>
                <a:spcPct val="150000"/>
              </a:lnSpc>
              <a:spcBef>
                <a:spcPts val="0"/>
              </a:spcBef>
              <a:buFontTx/>
              <a:buAutoNum type="arabicPeriod"/>
              <a:defRPr/>
            </a:pPr>
            <a:r>
              <a:rPr lang="pt-BR" sz="1200" b="1" dirty="0">
                <a:solidFill>
                  <a:srgbClr val="00B050"/>
                </a:solidFill>
                <a:latin typeface="Arial" charset="0"/>
              </a:rPr>
              <a:t>Academias de </a:t>
            </a:r>
            <a:r>
              <a:rPr lang="pt-BR" sz="1200" b="1" dirty="0" err="1">
                <a:solidFill>
                  <a:srgbClr val="00B050"/>
                </a:solidFill>
                <a:latin typeface="Arial" charset="0"/>
              </a:rPr>
              <a:t>fitness</a:t>
            </a:r>
            <a:r>
              <a:rPr lang="pt-BR" sz="1200" b="1" dirty="0">
                <a:solidFill>
                  <a:srgbClr val="00B050"/>
                </a:solidFill>
                <a:latin typeface="Arial" charset="0"/>
              </a:rPr>
              <a:t> e esportes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6732588" y="4292600"/>
            <a:ext cx="2232025" cy="2382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0975" indent="-180975">
              <a:lnSpc>
                <a:spcPct val="80000"/>
              </a:lnSpc>
              <a:spcBef>
                <a:spcPct val="50000"/>
              </a:spcBef>
              <a:buFontTx/>
              <a:buAutoNum type="arabicPeriod"/>
              <a:defRPr/>
            </a:pPr>
            <a:r>
              <a:rPr lang="pt-BR" sz="12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Produtos promocionais</a:t>
            </a:r>
          </a:p>
          <a:p>
            <a:pPr marL="180975" indent="-180975">
              <a:lnSpc>
                <a:spcPct val="80000"/>
              </a:lnSpc>
              <a:spcBef>
                <a:spcPct val="50000"/>
              </a:spcBef>
              <a:buFontTx/>
              <a:buAutoNum type="arabicPeriod"/>
              <a:defRPr/>
            </a:pPr>
            <a:r>
              <a:rPr lang="pt-BR" sz="12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Eventos promocionais</a:t>
            </a:r>
          </a:p>
          <a:p>
            <a:pPr marL="180975" indent="-180975">
              <a:lnSpc>
                <a:spcPct val="80000"/>
              </a:lnSpc>
              <a:spcBef>
                <a:spcPct val="50000"/>
              </a:spcBef>
              <a:buFontTx/>
              <a:buAutoNum type="arabicPeriod"/>
              <a:defRPr/>
            </a:pPr>
            <a:r>
              <a:rPr lang="pt-BR" sz="12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Mídia</a:t>
            </a:r>
          </a:p>
          <a:p>
            <a:pPr marL="180975" indent="-180975">
              <a:lnSpc>
                <a:spcPct val="80000"/>
              </a:lnSpc>
              <a:spcBef>
                <a:spcPct val="50000"/>
              </a:spcBef>
              <a:buFontTx/>
              <a:buAutoNum type="arabicPeriod"/>
              <a:defRPr/>
            </a:pPr>
            <a:r>
              <a:rPr lang="pt-BR" sz="12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Patrocínio</a:t>
            </a:r>
            <a:br>
              <a:rPr lang="pt-BR" sz="12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</a:br>
            <a:r>
              <a:rPr lang="pt-BR" sz="12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evento único</a:t>
            </a:r>
            <a:br>
              <a:rPr lang="pt-BR" sz="12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</a:br>
            <a:r>
              <a:rPr lang="pt-BR" sz="12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múltiplos eventos</a:t>
            </a:r>
            <a:br>
              <a:rPr lang="pt-BR" sz="12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</a:br>
            <a:r>
              <a:rPr lang="pt-BR" sz="12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equipe</a:t>
            </a:r>
            <a:br>
              <a:rPr lang="pt-BR" sz="12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</a:br>
            <a:r>
              <a:rPr lang="pt-BR" sz="12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individual</a:t>
            </a:r>
            <a:br>
              <a:rPr lang="pt-BR" sz="12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</a:br>
            <a:r>
              <a:rPr lang="pt-BR" sz="12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circuito ou liga</a:t>
            </a:r>
          </a:p>
          <a:p>
            <a:pPr marL="180975" indent="-180975">
              <a:lnSpc>
                <a:spcPct val="80000"/>
              </a:lnSpc>
              <a:spcBef>
                <a:spcPct val="50000"/>
              </a:spcBef>
              <a:buFontTx/>
              <a:buAutoNum type="arabicPeriod"/>
              <a:defRPr/>
            </a:pPr>
            <a:r>
              <a:rPr lang="pt-BR" sz="12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Endosso</a:t>
            </a:r>
            <a:br>
              <a:rPr lang="pt-BR" sz="12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</a:br>
            <a:r>
              <a:rPr lang="pt-BR" sz="12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individual</a:t>
            </a:r>
            <a:br>
              <a:rPr lang="pt-BR" sz="12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</a:br>
            <a:r>
              <a:rPr lang="pt-BR" sz="12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equipe</a:t>
            </a:r>
            <a:br>
              <a:rPr lang="pt-BR" sz="12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</a:br>
            <a:r>
              <a:rPr lang="pt-BR" sz="12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organização</a:t>
            </a:r>
          </a:p>
        </p:txBody>
      </p:sp>
      <p:sp>
        <p:nvSpPr>
          <p:cNvPr id="3" name="Line 11"/>
          <p:cNvSpPr>
            <a:spLocks noChangeShapeType="1"/>
          </p:cNvSpPr>
          <p:nvPr/>
        </p:nvSpPr>
        <p:spPr bwMode="auto">
          <a:xfrm>
            <a:off x="4716463" y="407670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249" name="Line 12"/>
          <p:cNvSpPr>
            <a:spLocks noChangeShapeType="1"/>
          </p:cNvSpPr>
          <p:nvPr/>
        </p:nvSpPr>
        <p:spPr bwMode="auto">
          <a:xfrm>
            <a:off x="7740650" y="3789363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" name="Line 14"/>
          <p:cNvSpPr>
            <a:spLocks noChangeShapeType="1"/>
          </p:cNvSpPr>
          <p:nvPr/>
        </p:nvSpPr>
        <p:spPr bwMode="auto">
          <a:xfrm>
            <a:off x="4716463" y="1844675"/>
            <a:ext cx="0" cy="300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251" name="Line 15"/>
          <p:cNvSpPr>
            <a:spLocks noChangeShapeType="1"/>
          </p:cNvSpPr>
          <p:nvPr/>
        </p:nvSpPr>
        <p:spPr bwMode="auto">
          <a:xfrm flipV="1">
            <a:off x="1619250" y="1844675"/>
            <a:ext cx="0" cy="300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252" name="Line 16"/>
          <p:cNvSpPr>
            <a:spLocks noChangeShapeType="1"/>
          </p:cNvSpPr>
          <p:nvPr/>
        </p:nvSpPr>
        <p:spPr bwMode="auto">
          <a:xfrm flipV="1">
            <a:off x="7596188" y="184467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grpSp>
        <p:nvGrpSpPr>
          <p:cNvPr id="2" name="Grupo 25"/>
          <p:cNvGrpSpPr>
            <a:grpSpLocks/>
          </p:cNvGrpSpPr>
          <p:nvPr/>
        </p:nvGrpSpPr>
        <p:grpSpPr bwMode="auto">
          <a:xfrm>
            <a:off x="0" y="0"/>
            <a:ext cx="9144000" cy="260350"/>
            <a:chOff x="0" y="0"/>
            <a:chExt cx="9144000" cy="260648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18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9144000" cy="260648"/>
            </a:xfrm>
            <a:prstGeom prst="rect">
              <a:avLst/>
            </a:prstGeom>
            <a:grpFill/>
            <a:ln w="25400">
              <a:solidFill>
                <a:srgbClr val="808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9" name="Text Box 2"/>
            <p:cNvSpPr txBox="1">
              <a:spLocks noChangeArrowheads="1"/>
            </p:cNvSpPr>
            <p:nvPr/>
          </p:nvSpPr>
          <p:spPr bwMode="auto">
            <a:xfrm>
              <a:off x="323528" y="0"/>
              <a:ext cx="8534400" cy="24128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82600" indent="-482600" algn="ctr">
                <a:lnSpc>
                  <a:spcPct val="80000"/>
                </a:lnSpc>
                <a:spcBef>
                  <a:spcPct val="50000"/>
                </a:spcBef>
                <a:defRPr/>
              </a:pPr>
              <a:r>
                <a:rPr lang="pt-BR" sz="1200" b="1" dirty="0">
                  <a:latin typeface="Comic Sans MS" pitchFamily="66" charset="0"/>
                  <a:cs typeface="Times New Roman" pitchFamily="18" charset="0"/>
                </a:rPr>
                <a:t>DIMENSÕES ECONÔMICAS E ADMINISTRATIVAS DA EDUCAÇÃO FÍSICA E DO ESPORTE</a:t>
              </a:r>
              <a:endParaRPr lang="en-GB" sz="1200" dirty="0">
                <a:cs typeface="Times New Roman" pitchFamily="18" charset="0"/>
              </a:endParaRPr>
            </a:p>
          </p:txBody>
        </p:sp>
      </p:grpSp>
      <p:sp>
        <p:nvSpPr>
          <p:cNvPr id="10254" name="Text Box 4"/>
          <p:cNvSpPr txBox="1">
            <a:spLocks noChangeArrowheads="1"/>
          </p:cNvSpPr>
          <p:nvPr/>
        </p:nvSpPr>
        <p:spPr bwMode="auto">
          <a:xfrm>
            <a:off x="684213" y="1484313"/>
            <a:ext cx="7823200" cy="40005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000">
                <a:solidFill>
                  <a:srgbClr val="0000FF"/>
                </a:solidFill>
                <a:latin typeface="Arial" charset="0"/>
              </a:rPr>
              <a:t>SEGMENTAÇÃO DA INDÚSTRIA DO ESPORTE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6500019" y="2171911"/>
            <a:ext cx="2192338" cy="16922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1600" b="1" dirty="0">
                <a:solidFill>
                  <a:srgbClr val="FF0000"/>
                </a:solidFill>
                <a:latin typeface="Arial" charset="0"/>
              </a:rPr>
              <a:t>PROMOÇÃO ESPORTIVA</a:t>
            </a:r>
          </a:p>
          <a:p>
            <a:pPr algn="ctr">
              <a:spcBef>
                <a:spcPct val="50000"/>
              </a:spcBef>
              <a:defRPr/>
            </a:pPr>
            <a:r>
              <a:rPr lang="pt-BR" sz="1600" b="1" dirty="0">
                <a:solidFill>
                  <a:schemeClr val="bg2"/>
                </a:solidFill>
                <a:latin typeface="Arial" charset="0"/>
              </a:rPr>
              <a:t>Produtos oferecidos como instrumentos para se promover o produto esporte</a:t>
            </a: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3276699" y="4333875"/>
            <a:ext cx="3311525" cy="24003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0975" indent="-180975">
              <a:lnSpc>
                <a:spcPct val="150000"/>
              </a:lnSpc>
              <a:spcBef>
                <a:spcPct val="50000"/>
              </a:spcBef>
              <a:buFontTx/>
              <a:buAutoNum type="arabicPeriod"/>
              <a:defRPr/>
            </a:pPr>
            <a:r>
              <a:rPr lang="pt-BR" sz="12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Produtos esportivos</a:t>
            </a:r>
            <a:br>
              <a:rPr lang="pt-BR" sz="12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</a:br>
            <a:r>
              <a:rPr lang="pt-BR" sz="12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a) equipamentos</a:t>
            </a:r>
            <a:br>
              <a:rPr lang="pt-BR" sz="12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</a:br>
            <a:r>
              <a:rPr lang="pt-BR" sz="12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b) acessórios</a:t>
            </a:r>
          </a:p>
          <a:p>
            <a:pPr marL="180975" indent="-180975">
              <a:lnSpc>
                <a:spcPct val="150000"/>
              </a:lnSpc>
              <a:spcBef>
                <a:spcPct val="50000"/>
              </a:spcBef>
              <a:buFontTx/>
              <a:buAutoNum type="arabicPeriod"/>
              <a:defRPr/>
            </a:pPr>
            <a:r>
              <a:rPr lang="pt-BR" sz="12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Produtos para melhora do desempenho</a:t>
            </a:r>
            <a:br>
              <a:rPr lang="pt-BR" sz="12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</a:br>
            <a:r>
              <a:rPr lang="pt-BR" sz="12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a) instrutor</a:t>
            </a:r>
            <a:r>
              <a:rPr lang="pt-BR" sz="1200" b="1" i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/>
            </a:r>
            <a:br>
              <a:rPr lang="pt-BR" sz="1200" b="1" i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</a:br>
            <a:r>
              <a:rPr lang="pt-BR" sz="12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b) acompanhamento médico</a:t>
            </a:r>
            <a:br>
              <a:rPr lang="pt-BR" sz="12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</a:br>
            <a:r>
              <a:rPr lang="pt-BR" sz="12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c) instalações  esportivas</a:t>
            </a:r>
            <a:br>
              <a:rPr lang="pt-BR" sz="12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</a:br>
            <a:r>
              <a:rPr lang="pt-BR" sz="12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d) sistema  governamental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3563938" y="2133600"/>
            <a:ext cx="2443162" cy="19383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1600" b="1" dirty="0">
                <a:solidFill>
                  <a:srgbClr val="FF0000"/>
                </a:solidFill>
                <a:latin typeface="Arial" charset="0"/>
              </a:rPr>
              <a:t>PRODUÇÃO ESPORTIVA</a:t>
            </a:r>
          </a:p>
          <a:p>
            <a:pPr algn="ctr">
              <a:spcBef>
                <a:spcPct val="50000"/>
              </a:spcBef>
              <a:defRPr/>
            </a:pPr>
            <a:r>
              <a:rPr lang="pt-BR" sz="1600" b="1" dirty="0">
                <a:solidFill>
                  <a:schemeClr val="bg2"/>
                </a:solidFill>
                <a:latin typeface="Arial" charset="0"/>
              </a:rPr>
              <a:t>Produtos necessários ou desejados à produção ou influência na qualidade da prática esportiva</a:t>
            </a:r>
          </a:p>
        </p:txBody>
      </p:sp>
      <p:sp>
        <p:nvSpPr>
          <p:cNvPr id="20" name="Line 11"/>
          <p:cNvSpPr>
            <a:spLocks noChangeShapeType="1"/>
          </p:cNvSpPr>
          <p:nvPr/>
        </p:nvSpPr>
        <p:spPr bwMode="auto">
          <a:xfrm>
            <a:off x="1619250" y="4071938"/>
            <a:ext cx="0" cy="49408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240387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DIMENSÕES ECONÔMICAS E ADMINISTRATIVAS DA EDUCAÇÃO FÍSICA E DO </a:t>
            </a:r>
            <a:r>
              <a:rPr lang="pt-BR" sz="1200" b="1" dirty="0" smtClean="0">
                <a:latin typeface="Comic Sans MS" pitchFamily="66" charset="0"/>
                <a:cs typeface="Times New Roman" pitchFamily="18" charset="0"/>
              </a:rPr>
              <a:t>ESPORTE</a:t>
            </a:r>
            <a:endParaRPr lang="en-GB" sz="12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600" b="1" smtClean="0"/>
              <a:t>Plano de Trabalho</a:t>
            </a:r>
            <a:br>
              <a:rPr lang="pt-BR" sz="3600" b="1" smtClean="0"/>
            </a:br>
            <a:endParaRPr lang="pt-BR" sz="3600" b="1" smtClean="0"/>
          </a:p>
        </p:txBody>
      </p:sp>
      <p:sp>
        <p:nvSpPr>
          <p:cNvPr id="112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90600" y="1981200"/>
            <a:ext cx="71628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pt-BR" smtClean="0"/>
          </a:p>
          <a:p>
            <a:pPr algn="ctr" eaLnBrk="1" hangingPunct="1">
              <a:buFont typeface="Wingdings" pitchFamily="2" charset="2"/>
              <a:buNone/>
            </a:pPr>
            <a:r>
              <a:rPr lang="pt-BR" sz="2800" b="1" smtClean="0"/>
              <a:t>É</a:t>
            </a:r>
            <a:r>
              <a:rPr lang="pt-BR" sz="2800" smtClean="0"/>
              <a:t> </a:t>
            </a:r>
            <a:r>
              <a:rPr lang="pt-BR" sz="2800" b="1" smtClean="0"/>
              <a:t>um documento que apresenta a formulação de um plano para produtos e/ou serviços.</a:t>
            </a:r>
            <a:br>
              <a:rPr lang="pt-BR" sz="2800" b="1" smtClean="0"/>
            </a:br>
            <a:r>
              <a:rPr lang="pt-BR" sz="2800" b="1" smtClean="0"/>
              <a:t>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pt-BR" sz="2800" b="1" smtClean="0"/>
              <a:t>O plano de trabalho estabelece os objetivos de uma empresa e sugere ações para atingi-los</a:t>
            </a:r>
            <a:r>
              <a:rPr lang="pt-BR" sz="1400" b="1" smtClean="0"/>
              <a:t> </a:t>
            </a:r>
            <a:r>
              <a:rPr lang="pt-BR" sz="2800" b="1" smtClean="0"/>
              <a:t>.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6400800" y="990600"/>
            <a:ext cx="1752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600"/>
              <a:t>Tambucci, 2004</a:t>
            </a:r>
          </a:p>
        </p:txBody>
      </p:sp>
      <p:sp>
        <p:nvSpPr>
          <p:cNvPr id="11269" name="Retângulo 4"/>
          <p:cNvSpPr>
            <a:spLocks noChangeArrowheads="1"/>
          </p:cNvSpPr>
          <p:nvPr/>
        </p:nvSpPr>
        <p:spPr bwMode="auto">
          <a:xfrm>
            <a:off x="3132138" y="1052513"/>
            <a:ext cx="2841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4000" b="1">
                <a:solidFill>
                  <a:srgbClr val="09C804"/>
                </a:solidFill>
              </a:rPr>
              <a:t>Finalidade</a:t>
            </a:r>
            <a:endParaRPr lang="pt-BR" sz="4000">
              <a:solidFill>
                <a:srgbClr val="09C804"/>
              </a:solidFill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240387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DIMENSÕES ECONÔMICAS E ADMINISTRATIVAS DA EDUCAÇÃO FÍSICA E DO </a:t>
            </a:r>
            <a:r>
              <a:rPr lang="pt-BR" sz="1200" b="1" dirty="0" smtClean="0">
                <a:latin typeface="Comic Sans MS" pitchFamily="66" charset="0"/>
                <a:cs typeface="Times New Roman" pitchFamily="18" charset="0"/>
              </a:rPr>
              <a:t>ESPORTE</a:t>
            </a:r>
            <a:endParaRPr lang="en-GB" sz="12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upo 8"/>
          <p:cNvGrpSpPr>
            <a:grpSpLocks/>
          </p:cNvGrpSpPr>
          <p:nvPr/>
        </p:nvGrpSpPr>
        <p:grpSpPr bwMode="auto">
          <a:xfrm>
            <a:off x="611188" y="1196975"/>
            <a:ext cx="8153400" cy="5300663"/>
            <a:chOff x="914400" y="1687076"/>
            <a:chExt cx="8153400" cy="4256525"/>
          </a:xfrm>
        </p:grpSpPr>
        <p:sp>
          <p:nvSpPr>
            <p:cNvPr id="8" name="Retângulo 7"/>
            <p:cNvSpPr/>
            <p:nvPr/>
          </p:nvSpPr>
          <p:spPr>
            <a:xfrm>
              <a:off x="915987" y="1687076"/>
              <a:ext cx="7943850" cy="425652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pt-BR" sz="18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9700" name="CaixaDeTexto 5"/>
            <p:cNvSpPr txBox="1">
              <a:spLocks noChangeArrowheads="1"/>
            </p:cNvSpPr>
            <p:nvPr/>
          </p:nvSpPr>
          <p:spPr bwMode="auto">
            <a:xfrm>
              <a:off x="989012" y="1865547"/>
              <a:ext cx="4111625" cy="40780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pt-BR" sz="1800" b="1" dirty="0">
                  <a:solidFill>
                    <a:srgbClr val="00B050"/>
                  </a:solidFill>
                </a:rPr>
                <a:t>Quem planeja sabe:</a:t>
              </a:r>
            </a:p>
            <a:p>
              <a:pPr>
                <a:defRPr/>
              </a:pPr>
              <a:endParaRPr lang="pt-BR" sz="1800" dirty="0">
                <a:solidFill>
                  <a:schemeClr val="bg1">
                    <a:lumMod val="50000"/>
                  </a:schemeClr>
                </a:solidFill>
              </a:endParaRPr>
            </a:p>
            <a:p>
              <a:pPr>
                <a:buFont typeface="Arial" charset="0"/>
                <a:buChar char="•"/>
                <a:defRPr/>
              </a:pPr>
              <a:r>
                <a:rPr lang="pt-BR" sz="1800" dirty="0">
                  <a:solidFill>
                    <a:schemeClr val="bg1">
                      <a:lumMod val="50000"/>
                    </a:schemeClr>
                  </a:solidFill>
                </a:rPr>
                <a:t> Avaliar as perspectivas a curto, </a:t>
              </a:r>
              <a:br>
                <a:rPr lang="pt-BR" sz="1800" dirty="0">
                  <a:solidFill>
                    <a:schemeClr val="bg1">
                      <a:lumMod val="50000"/>
                    </a:schemeClr>
                  </a:solidFill>
                </a:rPr>
              </a:br>
              <a:r>
                <a:rPr lang="pt-BR" sz="1800" dirty="0">
                  <a:solidFill>
                    <a:schemeClr val="bg1">
                      <a:lumMod val="50000"/>
                    </a:schemeClr>
                  </a:solidFill>
                </a:rPr>
                <a:t>  médio e a longo prazo;</a:t>
              </a:r>
              <a:br>
                <a:rPr lang="pt-BR" sz="1800" dirty="0">
                  <a:solidFill>
                    <a:schemeClr val="bg1">
                      <a:lumMod val="50000"/>
                    </a:schemeClr>
                  </a:solidFill>
                </a:rPr>
              </a:br>
              <a:endParaRPr lang="pt-BR" sz="1800" dirty="0">
                <a:solidFill>
                  <a:schemeClr val="bg1">
                    <a:lumMod val="50000"/>
                  </a:schemeClr>
                </a:solidFill>
              </a:endParaRPr>
            </a:p>
            <a:p>
              <a:pPr>
                <a:buFont typeface="Arial" charset="0"/>
                <a:buChar char="•"/>
                <a:defRPr/>
              </a:pPr>
              <a:r>
                <a:rPr lang="pt-BR" sz="1800" dirty="0">
                  <a:solidFill>
                    <a:schemeClr val="bg1">
                      <a:lumMod val="50000"/>
                    </a:schemeClr>
                  </a:solidFill>
                </a:rPr>
                <a:t> Entender o que ocorre no mercado</a:t>
              </a:r>
              <a:br>
                <a:rPr lang="pt-BR" sz="1800" dirty="0">
                  <a:solidFill>
                    <a:schemeClr val="bg1">
                      <a:lumMod val="50000"/>
                    </a:schemeClr>
                  </a:solidFill>
                </a:rPr>
              </a:br>
              <a:endParaRPr lang="pt-BR" sz="1800" dirty="0">
                <a:solidFill>
                  <a:schemeClr val="bg1">
                    <a:lumMod val="50000"/>
                  </a:schemeClr>
                </a:solidFill>
              </a:endParaRPr>
            </a:p>
            <a:p>
              <a:pPr>
                <a:buFont typeface="Arial" charset="0"/>
                <a:buChar char="•"/>
                <a:defRPr/>
              </a:pPr>
              <a:r>
                <a:rPr lang="pt-BR" sz="1800" dirty="0">
                  <a:solidFill>
                    <a:schemeClr val="bg1">
                      <a:lumMod val="50000"/>
                    </a:schemeClr>
                  </a:solidFill>
                </a:rPr>
                <a:t> Desenvolver diferenciais sobre os</a:t>
              </a:r>
              <a:br>
                <a:rPr lang="pt-BR" sz="1800" dirty="0">
                  <a:solidFill>
                    <a:schemeClr val="bg1">
                      <a:lumMod val="50000"/>
                    </a:schemeClr>
                  </a:solidFill>
                </a:rPr>
              </a:br>
              <a:r>
                <a:rPr lang="pt-BR" sz="1800" dirty="0">
                  <a:solidFill>
                    <a:schemeClr val="bg1">
                      <a:lumMod val="50000"/>
                    </a:schemeClr>
                  </a:solidFill>
                </a:rPr>
                <a:t>   concorrentes</a:t>
              </a:r>
              <a:br>
                <a:rPr lang="pt-BR" sz="1800" dirty="0">
                  <a:solidFill>
                    <a:schemeClr val="bg1">
                      <a:lumMod val="50000"/>
                    </a:schemeClr>
                  </a:solidFill>
                </a:rPr>
              </a:br>
              <a:endParaRPr lang="pt-BR" sz="1800" dirty="0">
                <a:solidFill>
                  <a:schemeClr val="bg1">
                    <a:lumMod val="50000"/>
                  </a:schemeClr>
                </a:solidFill>
              </a:endParaRPr>
            </a:p>
            <a:p>
              <a:pPr>
                <a:buFont typeface="Arial" charset="0"/>
                <a:buChar char="•"/>
                <a:defRPr/>
              </a:pPr>
              <a:r>
                <a:rPr lang="pt-BR" sz="1800" dirty="0">
                  <a:solidFill>
                    <a:schemeClr val="bg1">
                      <a:lumMod val="50000"/>
                    </a:schemeClr>
                  </a:solidFill>
                </a:rPr>
                <a:t> Antecipar as situações desfavoráveis</a:t>
              </a:r>
              <a:br>
                <a:rPr lang="pt-BR" sz="1800" dirty="0">
                  <a:solidFill>
                    <a:schemeClr val="bg1">
                      <a:lumMod val="50000"/>
                    </a:schemeClr>
                  </a:solidFill>
                </a:rPr>
              </a:br>
              <a:r>
                <a:rPr lang="pt-BR" sz="1800" dirty="0">
                  <a:solidFill>
                    <a:schemeClr val="bg1">
                      <a:lumMod val="50000"/>
                    </a:schemeClr>
                  </a:solidFill>
                </a:rPr>
                <a:t>  do mercado</a:t>
              </a:r>
              <a:br>
                <a:rPr lang="pt-BR" sz="1800" dirty="0">
                  <a:solidFill>
                    <a:schemeClr val="bg1">
                      <a:lumMod val="50000"/>
                    </a:schemeClr>
                  </a:solidFill>
                </a:rPr>
              </a:br>
              <a:endParaRPr lang="pt-BR" sz="1800" dirty="0">
                <a:solidFill>
                  <a:schemeClr val="bg1">
                    <a:lumMod val="50000"/>
                  </a:schemeClr>
                </a:solidFill>
              </a:endParaRPr>
            </a:p>
            <a:p>
              <a:pPr>
                <a:buFont typeface="Arial" charset="0"/>
                <a:buChar char="•"/>
                <a:defRPr/>
              </a:pPr>
              <a:r>
                <a:rPr lang="pt-BR" sz="1800" dirty="0">
                  <a:solidFill>
                    <a:schemeClr val="bg1">
                      <a:lumMod val="50000"/>
                    </a:schemeClr>
                  </a:solidFill>
                </a:rPr>
                <a:t> Criar participação e espaço no</a:t>
              </a:r>
              <a:br>
                <a:rPr lang="pt-BR" sz="1800" dirty="0">
                  <a:solidFill>
                    <a:schemeClr val="bg1">
                      <a:lumMod val="50000"/>
                    </a:schemeClr>
                  </a:solidFill>
                </a:rPr>
              </a:br>
              <a:r>
                <a:rPr lang="pt-BR" sz="1800" dirty="0">
                  <a:solidFill>
                    <a:schemeClr val="bg1">
                      <a:lumMod val="50000"/>
                    </a:schemeClr>
                  </a:solidFill>
                </a:rPr>
                <a:t>  mercado</a:t>
              </a:r>
              <a:br>
                <a:rPr lang="pt-BR" sz="1800" dirty="0">
                  <a:solidFill>
                    <a:schemeClr val="bg1">
                      <a:lumMod val="50000"/>
                    </a:schemeClr>
                  </a:solidFill>
                </a:rPr>
              </a:br>
              <a:endParaRPr lang="pt-BR" sz="1800" dirty="0">
                <a:solidFill>
                  <a:schemeClr val="bg1">
                    <a:lumMod val="50000"/>
                  </a:schemeClr>
                </a:solidFill>
              </a:endParaRPr>
            </a:p>
            <a:p>
              <a:pPr>
                <a:buFont typeface="Arial" charset="0"/>
                <a:buChar char="•"/>
                <a:defRPr/>
              </a:pPr>
              <a:r>
                <a:rPr lang="pt-BR" sz="1800" dirty="0">
                  <a:solidFill>
                    <a:schemeClr val="bg1">
                      <a:lumMod val="50000"/>
                    </a:schemeClr>
                  </a:solidFill>
                </a:rPr>
                <a:t> Desenvolver produtos e serviços</a:t>
              </a:r>
              <a:br>
                <a:rPr lang="pt-BR" sz="1800" dirty="0">
                  <a:solidFill>
                    <a:schemeClr val="bg1">
                      <a:lumMod val="50000"/>
                    </a:schemeClr>
                  </a:solidFill>
                </a:rPr>
              </a:br>
              <a:r>
                <a:rPr lang="pt-BR" sz="1800" dirty="0">
                  <a:solidFill>
                    <a:schemeClr val="bg1">
                      <a:lumMod val="50000"/>
                    </a:schemeClr>
                  </a:solidFill>
                </a:rPr>
                <a:t>  adequados ao mercado</a:t>
              </a:r>
            </a:p>
          </p:txBody>
        </p:sp>
        <p:sp>
          <p:nvSpPr>
            <p:cNvPr id="29701" name="CaixaDeTexto 6"/>
            <p:cNvSpPr txBox="1">
              <a:spLocks noChangeArrowheads="1"/>
            </p:cNvSpPr>
            <p:nvPr/>
          </p:nvSpPr>
          <p:spPr bwMode="auto">
            <a:xfrm>
              <a:off x="5026025" y="1903790"/>
              <a:ext cx="4041775" cy="2966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pt-BR" sz="1800" b="1" dirty="0">
                  <a:solidFill>
                    <a:srgbClr val="C00000"/>
                  </a:solidFill>
                </a:rPr>
                <a:t>Quem não planeja acaba por:</a:t>
              </a:r>
            </a:p>
            <a:p>
              <a:pPr>
                <a:defRPr/>
              </a:pPr>
              <a:endParaRPr lang="pt-BR" sz="1800" dirty="0">
                <a:solidFill>
                  <a:schemeClr val="bg1">
                    <a:lumMod val="50000"/>
                  </a:schemeClr>
                </a:solidFill>
              </a:endParaRPr>
            </a:p>
            <a:p>
              <a:pPr>
                <a:buFont typeface="Arial" charset="0"/>
                <a:buChar char="•"/>
                <a:defRPr/>
              </a:pPr>
              <a:r>
                <a:rPr lang="pt-BR" sz="1800" dirty="0">
                  <a:solidFill>
                    <a:schemeClr val="bg1">
                      <a:lumMod val="50000"/>
                    </a:schemeClr>
                  </a:solidFill>
                </a:rPr>
                <a:t> Ser surpreendido por alterações</a:t>
              </a:r>
              <a:br>
                <a:rPr lang="pt-BR" sz="1800" dirty="0">
                  <a:solidFill>
                    <a:schemeClr val="bg1">
                      <a:lumMod val="50000"/>
                    </a:schemeClr>
                  </a:solidFill>
                </a:rPr>
              </a:br>
              <a:r>
                <a:rPr lang="pt-BR" sz="1800" dirty="0">
                  <a:solidFill>
                    <a:schemeClr val="bg1">
                      <a:lumMod val="50000"/>
                    </a:schemeClr>
                  </a:solidFill>
                </a:rPr>
                <a:t>  no mercado</a:t>
              </a:r>
              <a:br>
                <a:rPr lang="pt-BR" sz="1800" dirty="0">
                  <a:solidFill>
                    <a:schemeClr val="bg1">
                      <a:lumMod val="50000"/>
                    </a:schemeClr>
                  </a:solidFill>
                </a:rPr>
              </a:br>
              <a:endParaRPr lang="pt-BR" sz="1800" dirty="0">
                <a:solidFill>
                  <a:schemeClr val="bg1">
                    <a:lumMod val="50000"/>
                  </a:schemeClr>
                </a:solidFill>
              </a:endParaRPr>
            </a:p>
            <a:p>
              <a:pPr>
                <a:buFont typeface="Arial" charset="0"/>
                <a:buChar char="•"/>
                <a:defRPr/>
              </a:pPr>
              <a:r>
                <a:rPr lang="pt-BR" sz="1800" dirty="0">
                  <a:solidFill>
                    <a:schemeClr val="bg1">
                      <a:lumMod val="50000"/>
                    </a:schemeClr>
                  </a:solidFill>
                </a:rPr>
                <a:t>Precisar de reprogramar-se</a:t>
              </a:r>
              <a:br>
                <a:rPr lang="pt-BR" sz="1800" dirty="0">
                  <a:solidFill>
                    <a:schemeClr val="bg1">
                      <a:lumMod val="50000"/>
                    </a:schemeClr>
                  </a:solidFill>
                </a:rPr>
              </a:br>
              <a:endParaRPr lang="pt-BR" sz="1800" dirty="0">
                <a:solidFill>
                  <a:schemeClr val="bg1">
                    <a:lumMod val="50000"/>
                  </a:schemeClr>
                </a:solidFill>
              </a:endParaRPr>
            </a:p>
            <a:p>
              <a:pPr>
                <a:buFont typeface="Arial" charset="0"/>
                <a:buChar char="•"/>
                <a:defRPr/>
              </a:pPr>
              <a:r>
                <a:rPr lang="pt-BR" sz="1800" dirty="0">
                  <a:solidFill>
                    <a:schemeClr val="bg1">
                      <a:lumMod val="50000"/>
                    </a:schemeClr>
                  </a:solidFill>
                </a:rPr>
                <a:t> Depender do dia-a-dia</a:t>
              </a:r>
              <a:br>
                <a:rPr lang="pt-BR" sz="1800" dirty="0">
                  <a:solidFill>
                    <a:schemeClr val="bg1">
                      <a:lumMod val="50000"/>
                    </a:schemeClr>
                  </a:solidFill>
                </a:rPr>
              </a:br>
              <a:endParaRPr lang="pt-BR" sz="1800" dirty="0">
                <a:solidFill>
                  <a:schemeClr val="bg1">
                    <a:lumMod val="50000"/>
                  </a:schemeClr>
                </a:solidFill>
              </a:endParaRPr>
            </a:p>
            <a:p>
              <a:pPr>
                <a:buFont typeface="Arial" charset="0"/>
                <a:buChar char="•"/>
                <a:defRPr/>
              </a:pPr>
              <a:r>
                <a:rPr lang="pt-BR" sz="1800" dirty="0">
                  <a:solidFill>
                    <a:schemeClr val="bg1">
                      <a:lumMod val="50000"/>
                    </a:schemeClr>
                  </a:solidFill>
                </a:rPr>
                <a:t> Depender das iniciativas da</a:t>
              </a:r>
              <a:br>
                <a:rPr lang="pt-BR" sz="1800" dirty="0">
                  <a:solidFill>
                    <a:schemeClr val="bg1">
                      <a:lumMod val="50000"/>
                    </a:schemeClr>
                  </a:solidFill>
                </a:rPr>
              </a:br>
              <a:r>
                <a:rPr lang="pt-BR" sz="1800" dirty="0">
                  <a:solidFill>
                    <a:schemeClr val="bg1">
                      <a:lumMod val="50000"/>
                    </a:schemeClr>
                  </a:solidFill>
                </a:rPr>
                <a:t>  concorrência</a:t>
              </a:r>
              <a:br>
                <a:rPr lang="pt-BR" sz="1800" dirty="0">
                  <a:solidFill>
                    <a:schemeClr val="bg1">
                      <a:lumMod val="50000"/>
                    </a:schemeClr>
                  </a:solidFill>
                </a:rPr>
              </a:br>
              <a:endParaRPr lang="pt-BR" sz="1800" dirty="0">
                <a:solidFill>
                  <a:schemeClr val="bg1">
                    <a:lumMod val="50000"/>
                  </a:schemeClr>
                </a:solidFill>
              </a:endParaRPr>
            </a:p>
            <a:p>
              <a:pPr>
                <a:buFont typeface="Arial" charset="0"/>
                <a:buChar char="•"/>
                <a:defRPr/>
              </a:pPr>
              <a:r>
                <a:rPr lang="pt-BR" sz="1800" dirty="0">
                  <a:solidFill>
                    <a:schemeClr val="bg1">
                      <a:lumMod val="50000"/>
                    </a:schemeClr>
                  </a:solidFill>
                </a:rPr>
                <a:t> Estar à mercê da conjuntura </a:t>
              </a:r>
            </a:p>
          </p:txBody>
        </p:sp>
        <p:cxnSp>
          <p:nvCxnSpPr>
            <p:cNvPr id="12" name="Conector reto 11"/>
            <p:cNvCxnSpPr/>
            <p:nvPr/>
          </p:nvCxnSpPr>
          <p:spPr>
            <a:xfrm rot="16200000" flipH="1">
              <a:off x="2936750" y="3924177"/>
              <a:ext cx="4037261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Conector reto 13"/>
            <p:cNvCxnSpPr/>
            <p:nvPr/>
          </p:nvCxnSpPr>
          <p:spPr>
            <a:xfrm>
              <a:off x="914400" y="2316822"/>
              <a:ext cx="7943850" cy="1275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Retângulo 9"/>
          <p:cNvSpPr/>
          <p:nvPr/>
        </p:nvSpPr>
        <p:spPr>
          <a:xfrm>
            <a:off x="2427288" y="381000"/>
            <a:ext cx="1936750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3200" b="1" dirty="0">
                <a:latin typeface="Arial" pitchFamily="34" charset="0"/>
                <a:ea typeface="+mj-ea"/>
                <a:cs typeface="Arial" pitchFamily="34" charset="0"/>
              </a:rPr>
              <a:t>Conceito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240387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DIMENSÕES ECONÔMICAS E ADMINISTRATIVAS DA EDUCAÇÃO FÍSICA E DO </a:t>
            </a:r>
            <a:r>
              <a:rPr lang="pt-BR" sz="1200" b="1" dirty="0" smtClean="0">
                <a:latin typeface="Comic Sans MS" pitchFamily="66" charset="0"/>
                <a:cs typeface="Times New Roman" pitchFamily="18" charset="0"/>
              </a:rPr>
              <a:t>ESPORTE</a:t>
            </a:r>
            <a:endParaRPr lang="en-GB" sz="12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 txBox="1">
            <a:spLocks noChangeArrowheads="1"/>
          </p:cNvSpPr>
          <p:nvPr/>
        </p:nvSpPr>
        <p:spPr bwMode="auto">
          <a:xfrm>
            <a:off x="-381000" y="1219200"/>
            <a:ext cx="861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t-BR" sz="2000" b="1">
              <a:cs typeface="Arial" charset="0"/>
            </a:endParaRPr>
          </a:p>
          <a:p>
            <a:pPr algn="ctr"/>
            <a:r>
              <a:rPr lang="pt-BR" sz="2000" b="1">
                <a:cs typeface="Arial" charset="0"/>
              </a:rPr>
              <a:t>A</a:t>
            </a:r>
            <a:r>
              <a:rPr lang="pt-BR" sz="2000">
                <a:cs typeface="Arial" charset="0"/>
              </a:rPr>
              <a:t>) </a:t>
            </a:r>
            <a:r>
              <a:rPr lang="pt-BR" sz="2000" b="1">
                <a:cs typeface="Arial" charset="0"/>
              </a:rPr>
              <a:t>Planejar é antecipar decisões: </a:t>
            </a:r>
            <a:br>
              <a:rPr lang="pt-BR" sz="2000" b="1">
                <a:cs typeface="Arial" charset="0"/>
              </a:rPr>
            </a:br>
            <a:r>
              <a:rPr lang="pt-BR" sz="2000">
                <a:cs typeface="Arial" charset="0"/>
              </a:rPr>
              <a:t/>
            </a:r>
            <a:br>
              <a:rPr lang="pt-BR" sz="2000">
                <a:cs typeface="Arial" charset="0"/>
              </a:rPr>
            </a:br>
            <a:endParaRPr lang="pt-BR" sz="2000">
              <a:cs typeface="Arial" charset="0"/>
            </a:endParaRPr>
          </a:p>
        </p:txBody>
      </p:sp>
      <p:sp>
        <p:nvSpPr>
          <p:cNvPr id="8195" name="Rectangle 3"/>
          <p:cNvSpPr txBox="1">
            <a:spLocks noChangeArrowheads="1"/>
          </p:cNvSpPr>
          <p:nvPr/>
        </p:nvSpPr>
        <p:spPr bwMode="auto">
          <a:xfrm>
            <a:off x="685800" y="2057400"/>
            <a:ext cx="8305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2" indent="977900" algn="just">
              <a:spcBef>
                <a:spcPct val="20000"/>
              </a:spcBef>
            </a:pPr>
            <a:r>
              <a:rPr lang="pt-BR">
                <a:cs typeface="Arial" charset="0"/>
              </a:rPr>
              <a:t>É um processo de decisão sobre o quê e como fazer, antes de agir. Não significa tomar decisões que deveriam ser tomadas no futuro, mas sim, decidir hoje sobre assuntos que se repercutirão no futuro.</a:t>
            </a:r>
          </a:p>
          <a:p>
            <a:pPr marL="342900" indent="-342900" algn="just">
              <a:spcBef>
                <a:spcPct val="20000"/>
              </a:spcBef>
              <a:buClr>
                <a:schemeClr val="folHlink"/>
              </a:buClr>
              <a:buFontTx/>
              <a:buChar char="•"/>
            </a:pPr>
            <a:endParaRPr lang="pt-BR">
              <a:cs typeface="Arial" charset="0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6200" y="3886200"/>
            <a:ext cx="8915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2" algn="just" eaLnBrk="0" hangingPunct="0"/>
            <a:r>
              <a:rPr lang="pt-BR" sz="2000" b="1">
                <a:cs typeface="Arial" charset="0"/>
              </a:rPr>
              <a:t>	</a:t>
            </a:r>
            <a:r>
              <a:rPr lang="pt-BR" sz="2000" b="1">
                <a:solidFill>
                  <a:srgbClr val="DEA900"/>
                </a:solidFill>
                <a:cs typeface="Arial" charset="0"/>
              </a:rPr>
              <a:t>B) Planejar é um Sistema  de Decisões:</a:t>
            </a:r>
          </a:p>
          <a:p>
            <a:pPr eaLnBrk="0" hangingPunct="0">
              <a:spcBef>
                <a:spcPct val="50000"/>
              </a:spcBef>
            </a:pPr>
            <a:endParaRPr lang="pt-BR">
              <a:cs typeface="Arial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2427288" y="381000"/>
            <a:ext cx="1916112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3200" b="1" dirty="0">
                <a:solidFill>
                  <a:srgbClr val="F6C40C"/>
                </a:solidFill>
                <a:latin typeface="Arial" pitchFamily="34" charset="0"/>
                <a:ea typeface="+mj-ea"/>
                <a:cs typeface="Arial" pitchFamily="34" charset="0"/>
              </a:rPr>
              <a:t>Natureza</a:t>
            </a:r>
            <a:endParaRPr lang="pt-BR" dirty="0">
              <a:solidFill>
                <a:srgbClr val="F6C40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8" name="Retângulo 14"/>
          <p:cNvSpPr>
            <a:spLocks noChangeArrowheads="1"/>
          </p:cNvSpPr>
          <p:nvPr/>
        </p:nvSpPr>
        <p:spPr bwMode="auto">
          <a:xfrm>
            <a:off x="685800" y="4572000"/>
            <a:ext cx="82296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2" indent="914400" algn="just" eaLnBrk="0" hangingPunct="0"/>
            <a:r>
              <a:rPr lang="pt-BR">
                <a:solidFill>
                  <a:srgbClr val="DEA900"/>
                </a:solidFill>
                <a:cs typeface="Arial" charset="0"/>
              </a:rPr>
              <a:t>Quando o futuro que desejamos envolve um conjunto de decisões interdependentes forma-se um sistema, onde o efeito de cada decisão no resultado desejado depende de, pelo menos, outra decisão.</a:t>
            </a:r>
          </a:p>
        </p:txBody>
      </p:sp>
      <p:sp>
        <p:nvSpPr>
          <p:cNvPr id="7" name="Botão de ação: Filme 4">
            <a:hlinkClick r:id="rId2" action="ppaction://program" highlightClick="1"/>
          </p:cNvPr>
          <p:cNvSpPr>
            <a:spLocks noChangeArrowheads="1"/>
          </p:cNvSpPr>
          <p:nvPr/>
        </p:nvSpPr>
        <p:spPr bwMode="auto">
          <a:xfrm>
            <a:off x="6732588" y="404813"/>
            <a:ext cx="863600" cy="476250"/>
          </a:xfrm>
          <a:prstGeom prst="actionButtonMovi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8" name="Retângulo 3"/>
          <p:cNvSpPr>
            <a:spLocks noChangeArrowheads="1"/>
          </p:cNvSpPr>
          <p:nvPr/>
        </p:nvSpPr>
        <p:spPr bwMode="auto">
          <a:xfrm>
            <a:off x="6516688" y="836613"/>
            <a:ext cx="1354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dirty="0">
                <a:hlinkClick r:id="rId2"/>
              </a:rPr>
              <a:t>SEBRAE </a:t>
            </a:r>
            <a:endParaRPr lang="pt-BR" dirty="0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240387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DIMENSÕES ECONÔMICAS E ADMINISTRATIVAS DA EDUCAÇÃO FÍSICA E DO </a:t>
            </a:r>
            <a:r>
              <a:rPr lang="pt-BR" sz="1200" b="1" dirty="0" smtClean="0">
                <a:latin typeface="Comic Sans MS" pitchFamily="66" charset="0"/>
                <a:cs typeface="Times New Roman" pitchFamily="18" charset="0"/>
              </a:rPr>
              <a:t>ESPORTE</a:t>
            </a:r>
            <a:endParaRPr lang="en-GB" sz="12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3"/>
          <p:cNvSpPr txBox="1">
            <a:spLocks noChangeArrowheads="1"/>
          </p:cNvSpPr>
          <p:nvPr/>
        </p:nvSpPr>
        <p:spPr bwMode="auto">
          <a:xfrm>
            <a:off x="1258888" y="404813"/>
            <a:ext cx="6705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3200" b="1"/>
              <a:t>Planejamento</a:t>
            </a:r>
          </a:p>
        </p:txBody>
      </p:sp>
      <p:sp>
        <p:nvSpPr>
          <p:cNvPr id="9219" name="CaixaDeTexto 3"/>
          <p:cNvSpPr txBox="1">
            <a:spLocks noChangeArrowheads="1"/>
          </p:cNvSpPr>
          <p:nvPr/>
        </p:nvSpPr>
        <p:spPr bwMode="auto">
          <a:xfrm>
            <a:off x="1763713" y="1557338"/>
            <a:ext cx="6070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PLANEJAR É DECIDIR  ANTECIPADAMENTE</a:t>
            </a:r>
          </a:p>
        </p:txBody>
      </p:sp>
      <p:sp>
        <p:nvSpPr>
          <p:cNvPr id="5" name="Retângulo 4"/>
          <p:cNvSpPr/>
          <p:nvPr/>
        </p:nvSpPr>
        <p:spPr>
          <a:xfrm>
            <a:off x="827584" y="2204864"/>
            <a:ext cx="3024336" cy="18002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b="1" dirty="0">
                <a:solidFill>
                  <a:srgbClr val="00B050"/>
                </a:solidFill>
              </a:rPr>
              <a:t>O quê </a:t>
            </a:r>
          </a:p>
          <a:p>
            <a:pPr>
              <a:defRPr/>
            </a:pPr>
            <a:r>
              <a:rPr lang="pt-BR" b="1" dirty="0">
                <a:solidFill>
                  <a:srgbClr val="00B050"/>
                </a:solidFill>
              </a:rPr>
              <a:t>De que maneira</a:t>
            </a:r>
          </a:p>
          <a:p>
            <a:pPr algn="ctr">
              <a:defRPr/>
            </a:pPr>
            <a:r>
              <a:rPr lang="pt-BR" b="1" dirty="0">
                <a:solidFill>
                  <a:srgbClr val="00B050"/>
                </a:solidFill>
              </a:rPr>
              <a:t>Quando</a:t>
            </a:r>
          </a:p>
          <a:p>
            <a:pPr algn="ctr">
              <a:defRPr/>
            </a:pPr>
            <a:r>
              <a:rPr lang="pt-BR" b="1" dirty="0">
                <a:solidFill>
                  <a:srgbClr val="00B050"/>
                </a:solidFill>
              </a:rPr>
              <a:t>Como</a:t>
            </a:r>
          </a:p>
        </p:txBody>
      </p:sp>
      <p:sp>
        <p:nvSpPr>
          <p:cNvPr id="6" name="Retângulo 5"/>
          <p:cNvSpPr/>
          <p:nvPr/>
        </p:nvSpPr>
        <p:spPr>
          <a:xfrm>
            <a:off x="5715000" y="2362200"/>
            <a:ext cx="2133600" cy="1295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b="1" dirty="0">
                <a:solidFill>
                  <a:srgbClr val="FF0000"/>
                </a:solidFill>
              </a:rPr>
              <a:t>FAZER</a:t>
            </a:r>
          </a:p>
        </p:txBody>
      </p:sp>
      <p:sp>
        <p:nvSpPr>
          <p:cNvPr id="7" name="Seta para a direita 6"/>
          <p:cNvSpPr/>
          <p:nvPr/>
        </p:nvSpPr>
        <p:spPr>
          <a:xfrm>
            <a:off x="4191000" y="2743200"/>
            <a:ext cx="1066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9227" name="CaixaDeTexto 7"/>
          <p:cNvSpPr txBox="1">
            <a:spLocks noChangeArrowheads="1"/>
          </p:cNvSpPr>
          <p:nvPr/>
        </p:nvSpPr>
        <p:spPr bwMode="auto">
          <a:xfrm>
            <a:off x="423863" y="4221163"/>
            <a:ext cx="83629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/>
              <a:t>O PLANEJAMENTO DEVE IDENTIFICAR  ANTECIPADAMENTE</a:t>
            </a:r>
          </a:p>
        </p:txBody>
      </p:sp>
      <p:sp>
        <p:nvSpPr>
          <p:cNvPr id="9" name="Retângulo 8"/>
          <p:cNvSpPr/>
          <p:nvPr/>
        </p:nvSpPr>
        <p:spPr>
          <a:xfrm>
            <a:off x="755576" y="4800600"/>
            <a:ext cx="2688153" cy="762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b="1" dirty="0">
                <a:solidFill>
                  <a:srgbClr val="7030A0"/>
                </a:solidFill>
              </a:rPr>
              <a:t>Os custos</a:t>
            </a:r>
          </a:p>
          <a:p>
            <a:pPr algn="ctr">
              <a:defRPr/>
            </a:pPr>
            <a:r>
              <a:rPr lang="pt-BR" b="1" dirty="0">
                <a:solidFill>
                  <a:srgbClr val="7030A0"/>
                </a:solidFill>
              </a:rPr>
              <a:t>Os benefícios</a:t>
            </a:r>
          </a:p>
        </p:txBody>
      </p:sp>
      <p:sp>
        <p:nvSpPr>
          <p:cNvPr id="10" name="Retângulo 9"/>
          <p:cNvSpPr/>
          <p:nvPr/>
        </p:nvSpPr>
        <p:spPr>
          <a:xfrm>
            <a:off x="755576" y="5791200"/>
            <a:ext cx="2688153" cy="762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b="1" dirty="0">
                <a:solidFill>
                  <a:srgbClr val="FC1ED7"/>
                </a:solidFill>
              </a:rPr>
              <a:t>Os recursos</a:t>
            </a:r>
          </a:p>
          <a:p>
            <a:pPr algn="ctr">
              <a:defRPr/>
            </a:pPr>
            <a:r>
              <a:rPr lang="pt-BR" b="1" dirty="0">
                <a:solidFill>
                  <a:srgbClr val="FC1ED7"/>
                </a:solidFill>
              </a:rPr>
              <a:t>necessários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5805928" y="5791200"/>
            <a:ext cx="2870527" cy="762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b="1" dirty="0">
                <a:solidFill>
                  <a:srgbClr val="002060"/>
                </a:solidFill>
              </a:rPr>
              <a:t>PARA FAZER O QUE SE DESEJA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5805928" y="4800600"/>
            <a:ext cx="2438479" cy="762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b="1" dirty="0">
                <a:solidFill>
                  <a:srgbClr val="002060"/>
                </a:solidFill>
              </a:rPr>
              <a:t>DO QUE VAI SER FEITO</a:t>
            </a:r>
          </a:p>
        </p:txBody>
      </p:sp>
      <p:sp>
        <p:nvSpPr>
          <p:cNvPr id="13" name="Seta para a direita 12"/>
          <p:cNvSpPr/>
          <p:nvPr/>
        </p:nvSpPr>
        <p:spPr>
          <a:xfrm>
            <a:off x="3976688" y="4953000"/>
            <a:ext cx="1066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4" name="Seta para a direita 13"/>
          <p:cNvSpPr/>
          <p:nvPr/>
        </p:nvSpPr>
        <p:spPr>
          <a:xfrm>
            <a:off x="3976688" y="5943600"/>
            <a:ext cx="1066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240387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DIMENSÕES ECONÔMICAS E ADMINISTRATIVAS DA EDUCAÇÃO FÍSICA E DO </a:t>
            </a:r>
            <a:r>
              <a:rPr lang="pt-BR" sz="1200" b="1" dirty="0" smtClean="0">
                <a:latin typeface="Comic Sans MS" pitchFamily="66" charset="0"/>
                <a:cs typeface="Times New Roman" pitchFamily="18" charset="0"/>
              </a:rPr>
              <a:t>ESPORTE</a:t>
            </a:r>
            <a:endParaRPr lang="en-GB" sz="12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722313" y="1455738"/>
          <a:ext cx="8421687" cy="532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Document" r:id="rId4" imgW="5613324" imgH="3550108" progId="Word.Document.8">
                  <p:embed/>
                </p:oleObj>
              </mc:Choice>
              <mc:Fallback>
                <p:oleObj name="Document" r:id="rId4" imgW="5613324" imgH="3550108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313" y="1455738"/>
                        <a:ext cx="8421687" cy="5326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990600" y="533400"/>
            <a:ext cx="6705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3200" b="1" dirty="0"/>
              <a:t>Níveis de </a:t>
            </a:r>
            <a:r>
              <a:rPr lang="pt-BR" sz="3200" b="1" dirty="0" smtClean="0"/>
              <a:t>Planejamento</a:t>
            </a:r>
            <a:endParaRPr lang="pt-BR" sz="3200" b="1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240387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DIMENSÕES ECONÔMICAS E ADMINISTRATIVAS DA EDUCAÇÃO FÍSICA E DO </a:t>
            </a:r>
            <a:r>
              <a:rPr lang="pt-BR" sz="1200" b="1" dirty="0" smtClean="0">
                <a:latin typeface="Comic Sans MS" pitchFamily="66" charset="0"/>
                <a:cs typeface="Times New Roman" pitchFamily="18" charset="0"/>
              </a:rPr>
              <a:t>ESPORTE</a:t>
            </a:r>
            <a:endParaRPr lang="en-GB" sz="12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o grafico">
  <a:themeElements>
    <a:clrScheme name="Plano grafico 1">
      <a:dk1>
        <a:srgbClr val="000000"/>
      </a:dk1>
      <a:lt1>
        <a:srgbClr val="FFFFFF"/>
      </a:lt1>
      <a:dk2>
        <a:srgbClr val="40458C"/>
      </a:dk2>
      <a:lt2>
        <a:srgbClr val="FFFFCC"/>
      </a:lt2>
      <a:accent1>
        <a:srgbClr val="8D8DB3"/>
      </a:accent1>
      <a:accent2>
        <a:srgbClr val="B2B2B2"/>
      </a:accent2>
      <a:accent3>
        <a:srgbClr val="AFB0C5"/>
      </a:accent3>
      <a:accent4>
        <a:srgbClr val="DADADA"/>
      </a:accent4>
      <a:accent5>
        <a:srgbClr val="C5C5D6"/>
      </a:accent5>
      <a:accent6>
        <a:srgbClr val="A1A1A1"/>
      </a:accent6>
      <a:hlink>
        <a:srgbClr val="6F89F7"/>
      </a:hlink>
      <a:folHlink>
        <a:srgbClr val="4F56AD"/>
      </a:folHlink>
    </a:clrScheme>
    <a:fontScheme name="Plano grafic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Plano grafico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Office\Templates\Estruturas de apresentação\Plano grafico.pot</Template>
  <TotalTime>687</TotalTime>
  <Words>1173</Words>
  <Application>Microsoft Office PowerPoint</Application>
  <PresentationFormat>Apresentação na tela (4:3)</PresentationFormat>
  <Paragraphs>257</Paragraphs>
  <Slides>21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3" baseType="lpstr">
      <vt:lpstr>Plano grafico</vt:lpstr>
      <vt:lpstr>Document</vt:lpstr>
      <vt:lpstr>Apresentação do PowerPoint</vt:lpstr>
      <vt:lpstr>Apresentação do PowerPoint</vt:lpstr>
      <vt:lpstr>Apresentação do PowerPoint</vt:lpstr>
      <vt:lpstr>INDÚSTRIA DO ESPORTE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Pitts; Stotlar, 2006</vt:lpstr>
      <vt:lpstr>Plano de Trabalho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PLANEJAMENTO x PROGRAMAÇÃO</vt:lpstr>
      <vt:lpstr>Apresentação do PowerPoint</vt:lpstr>
      <vt:lpstr>Balanced Scorecard (BSC)</vt:lpstr>
      <vt:lpstr>Apresentação do PowerPoint</vt:lpstr>
      <vt:lpstr>Business Intelligence (BI)</vt:lpstr>
      <vt:lpstr>Apresentação do PowerPoint</vt:lpstr>
      <vt:lpstr>Apresentação do PowerPoint</vt:lpstr>
      <vt:lpstr>PLANEJAMENTO ESTRATÉGICO</vt:lpstr>
      <vt:lpstr>ELEMENTOS DO PLANO  Souci, 2002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PLANEJAMENTO</dc:title>
  <dc:creator>flaviabastos</dc:creator>
  <cp:lastModifiedBy>PROFESSOR</cp:lastModifiedBy>
  <cp:revision>30</cp:revision>
  <dcterms:created xsi:type="dcterms:W3CDTF">2006-07-15T13:56:49Z</dcterms:created>
  <dcterms:modified xsi:type="dcterms:W3CDTF">2015-09-21T10:44:54Z</dcterms:modified>
</cp:coreProperties>
</file>