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442" r:id="rId2"/>
    <p:sldId id="432" r:id="rId3"/>
    <p:sldId id="458" r:id="rId4"/>
    <p:sldId id="433" r:id="rId5"/>
    <p:sldId id="434" r:id="rId6"/>
    <p:sldId id="435" r:id="rId7"/>
    <p:sldId id="436" r:id="rId8"/>
    <p:sldId id="437" r:id="rId9"/>
    <p:sldId id="438" r:id="rId10"/>
    <p:sldId id="439" r:id="rId11"/>
    <p:sldId id="440" r:id="rId12"/>
    <p:sldId id="441" r:id="rId13"/>
    <p:sldId id="456" r:id="rId14"/>
    <p:sldId id="443" r:id="rId15"/>
    <p:sldId id="455" r:id="rId16"/>
    <p:sldId id="444" r:id="rId17"/>
    <p:sldId id="445" r:id="rId18"/>
    <p:sldId id="446" r:id="rId19"/>
    <p:sldId id="447" r:id="rId20"/>
    <p:sldId id="448" r:id="rId21"/>
    <p:sldId id="449" r:id="rId22"/>
    <p:sldId id="450" r:id="rId23"/>
    <p:sldId id="451" r:id="rId24"/>
    <p:sldId id="452" r:id="rId25"/>
    <p:sldId id="454" r:id="rId26"/>
    <p:sldId id="453" r:id="rId27"/>
    <p:sldId id="457" r:id="rId28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66"/>
    <a:srgbClr val="CC00CC"/>
    <a:srgbClr val="E28C05"/>
    <a:srgbClr val="F79709"/>
    <a:srgbClr val="006663"/>
    <a:srgbClr val="176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17" autoAdjust="0"/>
    <p:restoredTop sz="94660" autoAdjust="0"/>
  </p:normalViewPr>
  <p:slideViewPr>
    <p:cSldViewPr>
      <p:cViewPr>
        <p:scale>
          <a:sx n="66" d="100"/>
          <a:sy n="66" d="100"/>
        </p:scale>
        <p:origin x="-1860" y="-64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682" y="-1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8A7BB-2BE1-407A-BB6C-46C4549501F5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FE612-1277-4808-B889-FD4B3A5FCD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45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pt-BR" altLang="en-US" smtClean="0"/>
          </a:p>
        </p:txBody>
      </p:sp>
      <p:sp>
        <p:nvSpPr>
          <p:cNvPr id="38915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pt-BR" altLang="en-US" smtClean="0"/>
          </a:p>
        </p:txBody>
      </p:sp>
      <p:sp>
        <p:nvSpPr>
          <p:cNvPr id="389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4225" cy="3446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5437" cy="382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401012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 userDrawn="1"/>
        </p:nvSpPr>
        <p:spPr>
          <a:xfrm>
            <a:off x="-72257" y="96491"/>
            <a:ext cx="10152881" cy="74631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Arredondar Retângulo em um Canto Diagonal 13"/>
          <p:cNvSpPr/>
          <p:nvPr userDrawn="1"/>
        </p:nvSpPr>
        <p:spPr>
          <a:xfrm flipV="1">
            <a:off x="-72256" y="1979637"/>
            <a:ext cx="8635993" cy="5580038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 userDrawn="1"/>
        </p:nvSpPr>
        <p:spPr>
          <a:xfrm>
            <a:off x="-72256" y="1"/>
            <a:ext cx="10153127" cy="52739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 userDrawn="1">
            <p:ph type="ctrTitle"/>
          </p:nvPr>
        </p:nvSpPr>
        <p:spPr>
          <a:xfrm>
            <a:off x="287784" y="533150"/>
            <a:ext cx="9505056" cy="1446487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 userDrawn="1">
            <p:ph type="subTitle" idx="1"/>
          </p:nvPr>
        </p:nvSpPr>
        <p:spPr>
          <a:xfrm>
            <a:off x="287784" y="2411685"/>
            <a:ext cx="8172822" cy="193191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78851" name="Picture 3" descr="E:\Usuarios\Elpellini\Desktop\SEMOP\MakingOf\minerva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09" y="6084093"/>
            <a:ext cx="1081895" cy="111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61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 userDrawn="1"/>
        </p:nvSpPr>
        <p:spPr>
          <a:xfrm>
            <a:off x="0" y="96491"/>
            <a:ext cx="10080872" cy="752427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Arredondar Retângulo em um Canto Diagonal 10"/>
          <p:cNvSpPr/>
          <p:nvPr userDrawn="1"/>
        </p:nvSpPr>
        <p:spPr>
          <a:xfrm flipV="1">
            <a:off x="0" y="780009"/>
            <a:ext cx="9787873" cy="6840760"/>
          </a:xfrm>
          <a:prstGeom prst="round2DiagRect">
            <a:avLst>
              <a:gd name="adj1" fmla="val 13669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 userDrawn="1"/>
        </p:nvSpPr>
        <p:spPr>
          <a:xfrm>
            <a:off x="0" y="6588149"/>
            <a:ext cx="9719458" cy="10326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ângulo 8"/>
          <p:cNvSpPr/>
          <p:nvPr userDrawn="1"/>
        </p:nvSpPr>
        <p:spPr>
          <a:xfrm>
            <a:off x="0" y="1"/>
            <a:ext cx="10080871" cy="527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 3" descr="E:\Usuarios\Elpellini\Desktop\SEMOP\MakingOf\minerva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0" y="53801"/>
            <a:ext cx="405584" cy="419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 userDrawn="1">
            <p:ph type="title"/>
          </p:nvPr>
        </p:nvSpPr>
        <p:spPr>
          <a:xfrm>
            <a:off x="358650" y="780009"/>
            <a:ext cx="9074150" cy="983604"/>
          </a:xfrm>
        </p:spPr>
        <p:txBody>
          <a:bodyPr/>
          <a:lstStyle>
            <a:lvl1pPr algn="l">
              <a:defRPr sz="4000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 userDrawn="1">
            <p:ph idx="1"/>
          </p:nvPr>
        </p:nvSpPr>
        <p:spPr>
          <a:xfrm>
            <a:off x="359792" y="1907629"/>
            <a:ext cx="9074150" cy="4733606"/>
          </a:xfrm>
        </p:spPr>
        <p:txBody>
          <a:bodyPr/>
          <a:lstStyle>
            <a:lvl1pPr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4" name="Retângulo 13"/>
          <p:cNvSpPr/>
          <p:nvPr userDrawn="1"/>
        </p:nvSpPr>
        <p:spPr>
          <a:xfrm>
            <a:off x="-246" y="527399"/>
            <a:ext cx="10080871" cy="4571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spaço Reservado para Número de Slide 5"/>
          <p:cNvSpPr txBox="1">
            <a:spLocks/>
          </p:cNvSpPr>
          <p:nvPr userDrawn="1"/>
        </p:nvSpPr>
        <p:spPr>
          <a:xfrm rot="16200000">
            <a:off x="9228083" y="6743472"/>
            <a:ext cx="1412578" cy="292999"/>
          </a:xfrm>
          <a:prstGeom prst="rect">
            <a:avLst/>
          </a:prstGeom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fld id="{517131AB-5B2B-4F2E-A2EF-D59A8F730202}" type="slidenum">
              <a:rPr lang="en-US" altLang="en-US" sz="12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‹nº›</a:t>
            </a:fld>
            <a:endParaRPr lang="en-US" altLang="en-US" sz="1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7958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0" y="1"/>
            <a:ext cx="10080871" cy="527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 3" descr="E:\Usuarios\Elpellini\Desktop\SEMOP\MakingOf\minerva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0" y="53801"/>
            <a:ext cx="405584" cy="419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 userDrawn="1">
            <p:ph type="title"/>
          </p:nvPr>
        </p:nvSpPr>
        <p:spPr>
          <a:xfrm>
            <a:off x="358650" y="780009"/>
            <a:ext cx="9074150" cy="983604"/>
          </a:xfrm>
        </p:spPr>
        <p:txBody>
          <a:bodyPr/>
          <a:lstStyle>
            <a:lvl1pPr algn="l">
              <a:defRPr sz="4000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 userDrawn="1">
            <p:ph idx="1"/>
          </p:nvPr>
        </p:nvSpPr>
        <p:spPr>
          <a:xfrm>
            <a:off x="359792" y="1907629"/>
            <a:ext cx="9074150" cy="4733606"/>
          </a:xfrm>
        </p:spPr>
        <p:txBody>
          <a:bodyPr/>
          <a:lstStyle>
            <a:lvl1pPr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4" name="Retângulo 13"/>
          <p:cNvSpPr/>
          <p:nvPr userDrawn="1"/>
        </p:nvSpPr>
        <p:spPr>
          <a:xfrm>
            <a:off x="-246" y="527399"/>
            <a:ext cx="10080871" cy="4571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spaço Reservado para Número de Slide 5"/>
          <p:cNvSpPr txBox="1">
            <a:spLocks/>
          </p:cNvSpPr>
          <p:nvPr userDrawn="1"/>
        </p:nvSpPr>
        <p:spPr>
          <a:xfrm rot="16200000">
            <a:off x="9228083" y="6743472"/>
            <a:ext cx="1412578" cy="292999"/>
          </a:xfrm>
          <a:prstGeom prst="rect">
            <a:avLst/>
          </a:prstGeom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fld id="{517131AB-5B2B-4F2E-A2EF-D59A8F730202}" type="slidenum">
              <a:rPr lang="en-US" altLang="en-US" sz="12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‹nº›</a:t>
            </a:fld>
            <a:endParaRPr lang="en-US" altLang="en-US" sz="1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3173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503238" y="303213"/>
            <a:ext cx="9074150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503808" y="1651723"/>
            <a:ext cx="9074150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43768" y="7020197"/>
            <a:ext cx="2352675" cy="401638"/>
          </a:xfrm>
          <a:prstGeom prst="rect">
            <a:avLst/>
          </a:prstGeom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>
              <a:defRPr sz="13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8108D8C-83F9-4384-8997-A9B5AFDC0E20}" type="datetime1">
              <a:rPr lang="en-US" altLang="en-US"/>
              <a:pPr>
                <a:defRPr/>
              </a:pPr>
              <a:t>10/29/2014</a:t>
            </a:fld>
            <a:endParaRPr lang="en-US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569794" y="7020197"/>
            <a:ext cx="2352675" cy="401638"/>
          </a:xfrm>
          <a:prstGeom prst="rect">
            <a:avLst/>
          </a:prstGeom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E1A4ABC-DAF9-41AB-80B4-8546B932D6A2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54" r:id="rId2"/>
    <p:sldLayoutId id="2147483855" r:id="rId3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557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476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395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314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20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838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758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677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597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515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435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354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ttssh2.sourceforge.jp/index.html.e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1800" y="683493"/>
            <a:ext cx="9217024" cy="1152128"/>
          </a:xfrm>
        </p:spPr>
        <p:txBody>
          <a:bodyPr/>
          <a:lstStyle/>
          <a:p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a Engenharia Elétrica - 323100</a:t>
            </a:r>
            <a:endParaRPr 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8741" y="5147989"/>
            <a:ext cx="7056363" cy="2232248"/>
          </a:xfrm>
        </p:spPr>
        <p:txBody>
          <a:bodyPr/>
          <a:lstStyle/>
          <a:p>
            <a:pPr>
              <a:tabLst>
                <a:tab pos="984250" algn="l"/>
                <a:tab pos="1520825" algn="l"/>
              </a:tabLst>
            </a:pPr>
            <a:r>
              <a:rPr lang="pt-BR" sz="2000" b="1" dirty="0" smtClean="0">
                <a:solidFill>
                  <a:schemeClr val="tx1"/>
                </a:solidFill>
              </a:rPr>
              <a:t>Escola Politécnica da Universidade de São Paulo</a:t>
            </a:r>
          </a:p>
          <a:p>
            <a:pPr>
              <a:tabLst>
                <a:tab pos="984250" algn="l"/>
                <a:tab pos="1520825" algn="l"/>
              </a:tabLst>
            </a:pPr>
            <a:r>
              <a:rPr lang="pt-BR" sz="2000" b="1" dirty="0" smtClean="0">
                <a:solidFill>
                  <a:schemeClr val="tx1"/>
                </a:solidFill>
              </a:rPr>
              <a:t>Departamentos da Engenharia Elétrica </a:t>
            </a:r>
          </a:p>
          <a:p>
            <a:pPr>
              <a:tabLst>
                <a:tab pos="984250" algn="l"/>
                <a:tab pos="1520825" algn="l"/>
              </a:tabLst>
            </a:pPr>
            <a:r>
              <a:rPr lang="pt-BR" sz="2000" b="1" dirty="0">
                <a:solidFill>
                  <a:schemeClr val="tx1"/>
                </a:solidFill>
              </a:rPr>
              <a:t>	PCS	Computação e Sistemas Digitais</a:t>
            </a:r>
          </a:p>
          <a:p>
            <a:pPr>
              <a:tabLst>
                <a:tab pos="984250" algn="l"/>
                <a:tab pos="1520825" algn="l"/>
              </a:tabLst>
            </a:pPr>
            <a:r>
              <a:rPr lang="pt-BR" sz="2000" b="1" dirty="0" smtClean="0">
                <a:solidFill>
                  <a:schemeClr val="tx1"/>
                </a:solidFill>
              </a:rPr>
              <a:t>	PEA 	Energia e Automação Elétricas</a:t>
            </a:r>
          </a:p>
          <a:p>
            <a:pPr>
              <a:tabLst>
                <a:tab pos="984250" algn="l"/>
                <a:tab pos="1520825" algn="l"/>
              </a:tabLst>
            </a:pPr>
            <a:r>
              <a:rPr lang="pt-BR" sz="2000" b="1" dirty="0">
                <a:solidFill>
                  <a:schemeClr val="tx1"/>
                </a:solidFill>
              </a:rPr>
              <a:t>	</a:t>
            </a:r>
            <a:r>
              <a:rPr lang="pt-BR" sz="2000" b="1" dirty="0" smtClean="0">
                <a:solidFill>
                  <a:schemeClr val="tx1"/>
                </a:solidFill>
              </a:rPr>
              <a:t>PSI	Sistemas Eletrônicos</a:t>
            </a:r>
          </a:p>
          <a:p>
            <a:pPr>
              <a:tabLst>
                <a:tab pos="984250" algn="l"/>
                <a:tab pos="1520825" algn="l"/>
              </a:tabLst>
            </a:pPr>
            <a:r>
              <a:rPr lang="pt-BR" sz="2000" b="1" dirty="0">
                <a:solidFill>
                  <a:schemeClr val="tx1"/>
                </a:solidFill>
              </a:rPr>
              <a:t>	PTC	Telecomunicações e Controle</a:t>
            </a:r>
          </a:p>
          <a:p>
            <a:pPr>
              <a:tabLst>
                <a:tab pos="984250" algn="l"/>
                <a:tab pos="1520825" algn="l"/>
              </a:tabLst>
            </a:pP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9" name="Subtítulo 2"/>
          <p:cNvSpPr txBox="1">
            <a:spLocks/>
          </p:cNvSpPr>
          <p:nvPr/>
        </p:nvSpPr>
        <p:spPr bwMode="auto">
          <a:xfrm>
            <a:off x="2232000" y="6984193"/>
            <a:ext cx="6120680" cy="468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>
            <a:lvl1pPr marL="0" indent="0" algn="ctr" defTabSz="100647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3920" indent="0" algn="ctr" defTabSz="100647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7838" indent="0" algn="ctr" defTabSz="100647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11758" indent="0" algn="ctr" defTabSz="100647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15677" indent="0" algn="ctr" defTabSz="100647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9597" indent="0" algn="ctr" defTabSz="1007838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23515" indent="0" algn="ctr" defTabSz="1007838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27435" indent="0" algn="ctr" defTabSz="1007838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31354" indent="0" algn="ctr" defTabSz="1007838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800" b="1" dirty="0" smtClean="0">
                <a:solidFill>
                  <a:schemeClr val="tx1"/>
                </a:solidFill>
              </a:rPr>
              <a:t>Outubro de 2014</a:t>
            </a:r>
            <a:endParaRPr lang="pt-BR" sz="1800" b="1" dirty="0">
              <a:solidFill>
                <a:schemeClr val="tx1"/>
              </a:solidFill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287784" y="5075981"/>
            <a:ext cx="8064896" cy="0"/>
          </a:xfrm>
          <a:prstGeom prst="line">
            <a:avLst/>
          </a:prstGeom>
          <a:ln w="38100">
            <a:solidFill>
              <a:srgbClr val="00666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287784" y="3491805"/>
            <a:ext cx="8064896" cy="0"/>
          </a:xfrm>
          <a:prstGeom prst="line">
            <a:avLst/>
          </a:prstGeom>
          <a:ln w="38100">
            <a:solidFill>
              <a:srgbClr val="00666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 bwMode="auto">
          <a:xfrm>
            <a:off x="318679" y="3779837"/>
            <a:ext cx="8064475" cy="1008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Comunicação serial, Acelerômetro, Display LCD</a:t>
            </a:r>
            <a:endParaRPr 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 bwMode="auto">
          <a:xfrm>
            <a:off x="323373" y="2267670"/>
            <a:ext cx="8064475" cy="1008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Aula S12</a:t>
            </a:r>
            <a:endParaRPr 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Subtítulo 2"/>
          <p:cNvSpPr txBox="1">
            <a:spLocks/>
          </p:cNvSpPr>
          <p:nvPr/>
        </p:nvSpPr>
        <p:spPr bwMode="auto">
          <a:xfrm>
            <a:off x="5760392" y="6548848"/>
            <a:ext cx="2592288" cy="468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/>
            <a:r>
              <a:rPr lang="pt-BR" sz="1800" b="1" dirty="0" smtClean="0">
                <a:solidFill>
                  <a:schemeClr val="tx1"/>
                </a:solidFill>
                <a:latin typeface="+mj-lt"/>
              </a:rPr>
              <a:t>V1.4</a:t>
            </a:r>
            <a:endParaRPr lang="pt-BR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241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2143" y="5364013"/>
            <a:ext cx="2066505" cy="219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Acelerômetro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691605"/>
            <a:ext cx="9074150" cy="5868070"/>
          </a:xfrm>
        </p:spPr>
        <p:txBody>
          <a:bodyPr/>
          <a:lstStyle/>
          <a:p>
            <a:r>
              <a:rPr lang="pt-BR" dirty="0" smtClean="0"/>
              <a:t>Dispositivo para medição das acelerações às quais está submetido.</a:t>
            </a:r>
          </a:p>
          <a:p>
            <a:r>
              <a:rPr lang="pt-BR" dirty="0" smtClean="0"/>
              <a:t>O kit FRDM KL25Z possui um acelerômetro </a:t>
            </a:r>
            <a:r>
              <a:rPr lang="pt-BR" dirty="0" err="1" smtClean="0"/>
              <a:t>triaxial</a:t>
            </a:r>
            <a:r>
              <a:rPr lang="pt-BR" dirty="0" smtClean="0"/>
              <a:t>, do tipo capacitivo, modelo MMA8451Q, capaz de medir a aceleração no eixo X, Y e Z, ortogonais ao chip.</a:t>
            </a:r>
          </a:p>
          <a:p>
            <a:r>
              <a:rPr lang="pt-BR" dirty="0" smtClean="0"/>
              <a:t>O MMA8451Q é conectado ao KL05Z via interface de comunicação serial I2C, com a seguinte </a:t>
            </a:r>
            <a:r>
              <a:rPr lang="pt-BR" dirty="0" err="1" smtClean="0"/>
              <a:t>pinagem</a:t>
            </a:r>
            <a:r>
              <a:rPr lang="pt-BR" dirty="0" smtClean="0"/>
              <a:t>:</a:t>
            </a:r>
          </a:p>
          <a:p>
            <a:pPr lvl="1"/>
            <a:r>
              <a:rPr lang="en-US" dirty="0" smtClean="0"/>
              <a:t>SCL </a:t>
            </a:r>
            <a:r>
              <a:rPr lang="en-US" dirty="0"/>
              <a:t>= </a:t>
            </a:r>
            <a:r>
              <a:rPr lang="en-US" dirty="0" smtClean="0"/>
              <a:t>PTE24	</a:t>
            </a:r>
          </a:p>
          <a:p>
            <a:pPr lvl="1"/>
            <a:r>
              <a:rPr lang="en-US" dirty="0" smtClean="0"/>
              <a:t>SDA </a:t>
            </a:r>
            <a:r>
              <a:rPr lang="en-US" dirty="0"/>
              <a:t>= </a:t>
            </a:r>
            <a:r>
              <a:rPr lang="en-US" dirty="0" smtClean="0"/>
              <a:t>PTE25</a:t>
            </a:r>
            <a:endParaRPr lang="en-US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4515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Pinos no FRDM KL25Z</a:t>
            </a:r>
            <a:endParaRPr lang="pt-BR" dirty="0"/>
          </a:p>
        </p:txBody>
      </p:sp>
      <p:pic>
        <p:nvPicPr>
          <p:cNvPr id="13316" name="Picture 4" descr="FRDM-KL25Z sensor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57" y="1835620"/>
            <a:ext cx="7584840" cy="5688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ângulo 6"/>
          <p:cNvSpPr/>
          <p:nvPr/>
        </p:nvSpPr>
        <p:spPr>
          <a:xfrm>
            <a:off x="2304008" y="3779837"/>
            <a:ext cx="2952328" cy="1008112"/>
          </a:xfrm>
          <a:prstGeom prst="rect">
            <a:avLst/>
          </a:prstGeom>
          <a:solidFill>
            <a:srgbClr val="FF0000">
              <a:alpha val="25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431800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 smtClean="0"/>
              <a:t>Acelerômetro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3537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15776" y="1835621"/>
            <a:ext cx="9433048" cy="569386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mbed.h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"MMA8451Q.h" //biblioteca do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Acelerometro</a:t>
            </a:r>
            <a:endParaRPr lang="pt-BR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Definição dos pinos de acordo com o modelo do KIT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SDA PTE25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SCL PTE24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MMA8451_I2C_ADDRESS (0x1d&lt;&lt;1)</a:t>
            </a:r>
          </a:p>
          <a:p>
            <a:endParaRPr lang="pt-BR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 //ativa o periférico e aloca os pinos da com. I2C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MMA8451Q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(SDA, SCL, MMA8451_I2C_ADDRESS); 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PwmOut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rled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(LED1);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PwmOut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gled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(LED2);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PwmOut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bled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(LED3);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 y, z;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("MMA8451 ID: %d\n",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acc.getWhoAmI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x =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acc.getAccX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//valor de acordo com a posição do eixo x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y =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acc.getAccY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//valor de acordo com a posição do eixo y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z =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acc.getAccZ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//valor de acordo com a posição do eixo z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rled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1.0 -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abs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 //intensidade da componente x na cor vermelha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gled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1.0 -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abs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(y); //intensidade da componente y na cor verde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bled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1.0 -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abs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(z); //intensidade da componente z na cor azul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(0.2);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("X: %1.2f, Y: %1.2f, Z: %1.2f\r", x, y, z);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pt-BR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431800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 smtClean="0"/>
              <a:t>Acelerômetro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9255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Dica: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431800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 smtClean="0"/>
              <a:t>Acelerômetro</a:t>
            </a:r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4733606"/>
          </a:xfrm>
        </p:spPr>
        <p:txBody>
          <a:bodyPr/>
          <a:lstStyle/>
          <a:p>
            <a:r>
              <a:rPr lang="pt-BR" dirty="0" smtClean="0"/>
              <a:t>Para testar este programa, crie um novo projeto no </a:t>
            </a:r>
            <a:r>
              <a:rPr lang="pt-BR" dirty="0" err="1" smtClean="0"/>
              <a:t>Mbed</a:t>
            </a:r>
            <a:r>
              <a:rPr lang="pt-BR" dirty="0" smtClean="0"/>
              <a:t> e utilize o </a:t>
            </a:r>
            <a:r>
              <a:rPr lang="pt-BR" i="1" dirty="0" err="1" smtClean="0"/>
              <a:t>template</a:t>
            </a:r>
            <a:r>
              <a:rPr lang="pt-BR" dirty="0" smtClean="0"/>
              <a:t> “</a:t>
            </a:r>
            <a:r>
              <a:rPr lang="pt-BR" dirty="0" err="1" smtClean="0"/>
              <a:t>Example</a:t>
            </a:r>
            <a:r>
              <a:rPr lang="pt-BR" dirty="0" smtClean="0"/>
              <a:t> </a:t>
            </a:r>
            <a:r>
              <a:rPr lang="pt-BR" dirty="0" err="1" smtClean="0"/>
              <a:t>program</a:t>
            </a:r>
            <a:r>
              <a:rPr lang="pt-BR" dirty="0" smtClean="0"/>
              <a:t> for FRDM </a:t>
            </a:r>
            <a:r>
              <a:rPr lang="pt-BR" dirty="0" err="1" smtClean="0"/>
              <a:t>boards</a:t>
            </a:r>
            <a:r>
              <a:rPr lang="pt-BR" dirty="0" smtClean="0"/>
              <a:t> </a:t>
            </a:r>
            <a:r>
              <a:rPr lang="pt-BR" dirty="0" err="1" smtClean="0"/>
              <a:t>with</a:t>
            </a:r>
            <a:r>
              <a:rPr lang="pt-BR" dirty="0" smtClean="0"/>
              <a:t> a </a:t>
            </a:r>
            <a:r>
              <a:rPr lang="pt-BR" dirty="0" err="1" smtClean="0"/>
              <a:t>Freescale</a:t>
            </a:r>
            <a:r>
              <a:rPr lang="pt-BR" dirty="0" smtClean="0"/>
              <a:t> MMA8451Q”.</a:t>
            </a:r>
          </a:p>
          <a:p>
            <a:r>
              <a:rPr lang="pt-BR" dirty="0" smtClean="0"/>
              <a:t>Depois, copie o conteúdo do código do exemplo no programa principal.</a:t>
            </a:r>
            <a:endParaRPr lang="en-US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4731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pt-BR" dirty="0" smtClean="0"/>
              <a:t>Display </a:t>
            </a:r>
            <a:r>
              <a:rPr lang="pt-BR" dirty="0" smtClean="0"/>
              <a:t>LCD</a:t>
            </a:r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691605"/>
            <a:ext cx="9074150" cy="5868070"/>
          </a:xfrm>
        </p:spPr>
        <p:txBody>
          <a:bodyPr/>
          <a:lstStyle/>
          <a:p>
            <a:r>
              <a:rPr lang="pt-BR" dirty="0"/>
              <a:t>Há diversos tipos e tamanhos de LCD alfanuméricos </a:t>
            </a:r>
            <a:r>
              <a:rPr lang="pt-BR" dirty="0" smtClean="0"/>
              <a:t>disponíveis comercialmente.</a:t>
            </a:r>
          </a:p>
          <a:p>
            <a:r>
              <a:rPr lang="pt-BR" dirty="0" smtClean="0"/>
              <a:t>Eles </a:t>
            </a:r>
            <a:r>
              <a:rPr lang="pt-BR" dirty="0"/>
              <a:t>são sempre especificados em número de </a:t>
            </a:r>
            <a:r>
              <a:rPr lang="pt-BR" dirty="0" smtClean="0"/>
              <a:t>caracteres exibidos</a:t>
            </a:r>
            <a:r>
              <a:rPr lang="pt-BR" dirty="0"/>
              <a:t>, no formato de colunas e </a:t>
            </a:r>
            <a:r>
              <a:rPr lang="pt-BR" dirty="0" smtClean="0"/>
              <a:t>linhas.</a:t>
            </a:r>
          </a:p>
          <a:p>
            <a:r>
              <a:rPr lang="pt-BR" dirty="0" smtClean="0"/>
              <a:t>Mais comuns:  08x02 </a:t>
            </a:r>
            <a:r>
              <a:rPr lang="pt-BR" dirty="0"/>
              <a:t>(oito colunas por duas linhas), </a:t>
            </a:r>
            <a:r>
              <a:rPr lang="pt-BR" dirty="0" smtClean="0"/>
              <a:t>16x01 </a:t>
            </a:r>
            <a:r>
              <a:rPr lang="pt-BR" dirty="0"/>
              <a:t>(16 </a:t>
            </a:r>
            <a:r>
              <a:rPr lang="pt-BR" dirty="0" smtClean="0"/>
              <a:t>colunas por </a:t>
            </a:r>
            <a:r>
              <a:rPr lang="pt-BR" dirty="0"/>
              <a:t>1 linha), </a:t>
            </a:r>
            <a:r>
              <a:rPr lang="pt-BR" b="1" dirty="0" smtClean="0"/>
              <a:t>16x02 </a:t>
            </a:r>
            <a:r>
              <a:rPr lang="pt-BR" b="1" dirty="0"/>
              <a:t>(16 colunas por 2 linhas)</a:t>
            </a:r>
            <a:r>
              <a:rPr lang="pt-BR" dirty="0"/>
              <a:t>, </a:t>
            </a:r>
            <a:r>
              <a:rPr lang="pt-BR" dirty="0" smtClean="0"/>
              <a:t>16x04 </a:t>
            </a:r>
            <a:r>
              <a:rPr lang="pt-BR" dirty="0"/>
              <a:t>(16 </a:t>
            </a:r>
            <a:r>
              <a:rPr lang="pt-BR" dirty="0" smtClean="0"/>
              <a:t>colunas por </a:t>
            </a:r>
            <a:r>
              <a:rPr lang="pt-BR" dirty="0"/>
              <a:t>4 linhas), </a:t>
            </a:r>
            <a:r>
              <a:rPr lang="pt-BR" dirty="0" smtClean="0"/>
              <a:t>20x01 </a:t>
            </a:r>
            <a:r>
              <a:rPr lang="pt-BR" dirty="0"/>
              <a:t>(20 colunas por 1 linha), </a:t>
            </a:r>
            <a:r>
              <a:rPr lang="pt-BR" dirty="0" smtClean="0"/>
              <a:t>20x02 </a:t>
            </a:r>
            <a:r>
              <a:rPr lang="pt-BR" dirty="0"/>
              <a:t>(20 </a:t>
            </a:r>
            <a:r>
              <a:rPr lang="pt-BR" dirty="0" smtClean="0"/>
              <a:t>colunas por </a:t>
            </a:r>
            <a:r>
              <a:rPr lang="pt-BR" dirty="0"/>
              <a:t>2 linhas) e </a:t>
            </a:r>
            <a:r>
              <a:rPr lang="pt-BR" dirty="0" smtClean="0"/>
              <a:t>20x04 </a:t>
            </a:r>
            <a:r>
              <a:rPr lang="pt-BR" dirty="0"/>
              <a:t>(20 colunas por 4 linhas).</a:t>
            </a:r>
          </a:p>
        </p:txBody>
      </p:sp>
    </p:spTree>
    <p:extLst>
      <p:ext uri="{BB962C8B-B14F-4D97-AF65-F5344CB8AC3E}">
        <p14:creationId xmlns:p14="http://schemas.microsoft.com/office/powerpoint/2010/main" val="120916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pt-BR" dirty="0" smtClean="0"/>
              <a:t>Funcionamento básico do cristal líquido</a:t>
            </a:r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691605"/>
            <a:ext cx="9074150" cy="5868070"/>
          </a:xfrm>
        </p:spPr>
        <p:txBody>
          <a:bodyPr/>
          <a:lstStyle/>
          <a:p>
            <a:r>
              <a:rPr lang="pt-BR" dirty="0" smtClean="0"/>
              <a:t>São dispositivos que trabalham com luz polarizada com um líquido eletricamente controlável.</a:t>
            </a:r>
          </a:p>
          <a:p>
            <a:r>
              <a:rPr lang="pt-BR" dirty="0" smtClean="0"/>
              <a:t>Ao se aplicar ou retirar uma tensão em alguns locais (pixels), os cristais do líquido são polarizados, permitindo ou impedindo a passagem da luz.</a:t>
            </a:r>
          </a:p>
          <a:p>
            <a:r>
              <a:rPr lang="pt-BR" dirty="0" smtClean="0"/>
              <a:t>Não são elementos que emitem luz própria, apenas alteram o estado de reflexão da luz ambiente.</a:t>
            </a:r>
          </a:p>
          <a:p>
            <a:r>
              <a:rPr lang="pt-BR" dirty="0" smtClean="0"/>
              <a:t>Para funcionamento em locais escuros, precisam de uma fonte de luz na parte traseira, denominada </a:t>
            </a:r>
            <a:r>
              <a:rPr lang="pt-BR" i="1" dirty="0" err="1" smtClean="0"/>
              <a:t>backlight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901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r>
              <a:rPr lang="en-US" dirty="0" smtClean="0"/>
              <a:t> de display LCD 16x02</a:t>
            </a:r>
            <a:endParaRPr lang="en-US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3635821"/>
            <a:ext cx="9074150" cy="3923854"/>
          </a:xfrm>
        </p:spPr>
        <p:txBody>
          <a:bodyPr/>
          <a:lstStyle/>
          <a:p>
            <a:r>
              <a:rPr lang="pt-BR" dirty="0" smtClean="0"/>
              <a:t>Cada </a:t>
            </a:r>
            <a:r>
              <a:rPr lang="pt-BR" dirty="0"/>
              <a:t>“célula”(caractere) do LCD </a:t>
            </a:r>
            <a:r>
              <a:rPr lang="pt-BR" dirty="0" smtClean="0"/>
              <a:t>possui 8 </a:t>
            </a:r>
            <a:r>
              <a:rPr lang="pt-BR" dirty="0"/>
              <a:t>pixels na vertical e </a:t>
            </a:r>
            <a:r>
              <a:rPr lang="pt-BR" dirty="0" smtClean="0"/>
              <a:t>5 </a:t>
            </a:r>
            <a:r>
              <a:rPr lang="pt-BR" dirty="0"/>
              <a:t>pixels na horizontal. </a:t>
            </a:r>
            <a:endParaRPr lang="pt-BR" dirty="0" smtClean="0"/>
          </a:p>
          <a:p>
            <a:r>
              <a:rPr lang="pt-BR" dirty="0" smtClean="0"/>
              <a:t>Cada caractere é desenhado com até 35 </a:t>
            </a:r>
            <a:r>
              <a:rPr lang="pt-BR" dirty="0"/>
              <a:t>pixels, </a:t>
            </a:r>
            <a:r>
              <a:rPr lang="pt-BR" dirty="0" smtClean="0"/>
              <a:t>pois a linha </a:t>
            </a:r>
            <a:r>
              <a:rPr lang="pt-BR" dirty="0"/>
              <a:t>inferior é </a:t>
            </a:r>
            <a:r>
              <a:rPr lang="pt-BR" dirty="0" smtClean="0"/>
              <a:t>normalmente reservada </a:t>
            </a:r>
            <a:r>
              <a:rPr lang="pt-BR" dirty="0"/>
              <a:t>para </a:t>
            </a:r>
            <a:r>
              <a:rPr lang="pt-BR" dirty="0" smtClean="0"/>
              <a:t>representar um cursor</a:t>
            </a:r>
            <a:r>
              <a:rPr lang="pt-BR" dirty="0"/>
              <a:t>.</a:t>
            </a:r>
          </a:p>
        </p:txBody>
      </p:sp>
      <p:pic>
        <p:nvPicPr>
          <p:cNvPr id="11266" name="Picture 2" descr="C:\Users\angelico\Dropbox\Sist_Micro_01_2013\Aula\figs\Fig_LCD_16x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131" y="1662577"/>
            <a:ext cx="3775397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:\Users\angelico\Dropbox\Sist_Micro_01_2013\Aula\figs\Fig_LCD_celula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609" y="5868068"/>
            <a:ext cx="2103151" cy="157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 txBox="1">
            <a:spLocks/>
          </p:cNvSpPr>
          <p:nvPr/>
        </p:nvSpPr>
        <p:spPr bwMode="auto">
          <a:xfrm>
            <a:off x="502666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/>
              <a:t>Interface com Display </a:t>
            </a:r>
            <a:r>
              <a:rPr lang="pt-BR" dirty="0" smtClean="0"/>
              <a:t>LCD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241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115541"/>
            <a:ext cx="9074150" cy="4733606"/>
          </a:xfrm>
        </p:spPr>
        <p:txBody>
          <a:bodyPr/>
          <a:lstStyle/>
          <a:p>
            <a:r>
              <a:rPr lang="pt-BR" dirty="0"/>
              <a:t>Os </a:t>
            </a:r>
            <a:r>
              <a:rPr lang="pt-BR" dirty="0" err="1"/>
              <a:t>LCDs</a:t>
            </a:r>
            <a:r>
              <a:rPr lang="pt-BR" dirty="0"/>
              <a:t> mais comuns são os gerenciados por um chip </a:t>
            </a:r>
            <a:r>
              <a:rPr lang="pt-BR" dirty="0" smtClean="0"/>
              <a:t>controlador Hitachi </a:t>
            </a:r>
            <a:r>
              <a:rPr lang="pt-BR" dirty="0"/>
              <a:t>HD44780</a:t>
            </a:r>
            <a:r>
              <a:rPr lang="pt-BR" dirty="0" smtClean="0"/>
              <a:t>.</a:t>
            </a:r>
          </a:p>
          <a:p>
            <a:r>
              <a:rPr lang="pt-BR" dirty="0" smtClean="0"/>
              <a:t>O módulo do display deve ser ligado à placa </a:t>
            </a:r>
            <a:r>
              <a:rPr lang="pt-BR" dirty="0" err="1" smtClean="0"/>
              <a:t>freedom</a:t>
            </a:r>
            <a:r>
              <a:rPr lang="pt-BR" dirty="0" smtClean="0"/>
              <a:t> através de um conjunto de conexões elétricas, denominadas </a:t>
            </a:r>
            <a:r>
              <a:rPr lang="pt-BR" b="1" dirty="0" smtClean="0"/>
              <a:t>barramento de dados</a:t>
            </a:r>
            <a:r>
              <a:rPr lang="pt-BR" dirty="0" smtClean="0"/>
              <a:t>.</a:t>
            </a:r>
          </a:p>
          <a:p>
            <a:r>
              <a:rPr lang="pt-BR" dirty="0" smtClean="0"/>
              <a:t>O barramento de dados pode ser de quatro </a:t>
            </a:r>
            <a:r>
              <a:rPr lang="pt-BR" dirty="0"/>
              <a:t>bits </a:t>
            </a:r>
            <a:r>
              <a:rPr lang="pt-BR" dirty="0" smtClean="0"/>
              <a:t>(modo </a:t>
            </a:r>
            <a:r>
              <a:rPr lang="pt-BR" i="1" dirty="0" err="1" smtClean="0"/>
              <a:t>nibble</a:t>
            </a:r>
            <a:r>
              <a:rPr lang="pt-BR" dirty="0" smtClean="0"/>
              <a:t>) ou </a:t>
            </a:r>
            <a:r>
              <a:rPr lang="pt-BR" dirty="0"/>
              <a:t>oito bits </a:t>
            </a:r>
            <a:r>
              <a:rPr lang="pt-BR" dirty="0" smtClean="0"/>
              <a:t>(modo </a:t>
            </a:r>
            <a:r>
              <a:rPr lang="pt-BR" i="1" dirty="0" smtClean="0"/>
              <a:t>byte</a:t>
            </a:r>
            <a:r>
              <a:rPr lang="pt-BR" dirty="0" smtClean="0"/>
              <a:t>).</a:t>
            </a:r>
          </a:p>
          <a:p>
            <a:r>
              <a:rPr lang="pt-BR" dirty="0"/>
              <a:t>No modo </a:t>
            </a:r>
            <a:r>
              <a:rPr lang="pt-BR" i="1" dirty="0" err="1" smtClean="0"/>
              <a:t>nibble</a:t>
            </a:r>
            <a:r>
              <a:rPr lang="pt-BR" dirty="0" smtClean="0"/>
              <a:t>, são usadas apenas quatro </a:t>
            </a:r>
            <a:r>
              <a:rPr lang="pt-BR" dirty="0"/>
              <a:t>linhas </a:t>
            </a:r>
            <a:r>
              <a:rPr lang="pt-BR" dirty="0" smtClean="0"/>
              <a:t>de dados </a:t>
            </a:r>
            <a:r>
              <a:rPr lang="pt-BR" dirty="0"/>
              <a:t>(D4 a D7</a:t>
            </a:r>
            <a:r>
              <a:rPr lang="pt-BR" dirty="0" smtClean="0"/>
              <a:t>), simplificando a montagem.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430658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/>
              <a:t>Interface com Display </a:t>
            </a:r>
            <a:r>
              <a:rPr lang="pt-BR" dirty="0" smtClean="0"/>
              <a:t>LCD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5438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Pinagem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Na maioria dos displays, a </a:t>
            </a:r>
            <a:r>
              <a:rPr lang="pt-BR" dirty="0" err="1"/>
              <a:t>pinagem</a:t>
            </a:r>
            <a:r>
              <a:rPr lang="pt-BR" dirty="0"/>
              <a:t> está impressa</a:t>
            </a:r>
            <a:r>
              <a:rPr lang="pt-BR" dirty="0" smtClean="0"/>
              <a:t>.</a:t>
            </a:r>
          </a:p>
        </p:txBody>
      </p:sp>
      <p:pic>
        <p:nvPicPr>
          <p:cNvPr id="12292" name="Picture 4" descr="C:\Users\angelico\Desktop\Fig_LCD_128x64_pinage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24" y="2555701"/>
            <a:ext cx="4248472" cy="4817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/>
          <p:cNvSpPr txBox="1">
            <a:spLocks/>
          </p:cNvSpPr>
          <p:nvPr/>
        </p:nvSpPr>
        <p:spPr bwMode="auto">
          <a:xfrm>
            <a:off x="430658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/>
              <a:t>Interface com Display </a:t>
            </a:r>
            <a:r>
              <a:rPr lang="pt-BR" dirty="0" smtClean="0"/>
              <a:t>LCD</a:t>
            </a:r>
            <a:endParaRPr lang="pt-BR" dirty="0"/>
          </a:p>
        </p:txBody>
      </p:sp>
      <p:sp>
        <p:nvSpPr>
          <p:cNvPr id="4" name="Chave direita 3"/>
          <p:cNvSpPr/>
          <p:nvPr/>
        </p:nvSpPr>
        <p:spPr>
          <a:xfrm>
            <a:off x="4967733" y="2843733"/>
            <a:ext cx="216595" cy="50405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256336" y="2843733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/>
                </a:solidFill>
                <a:latin typeface="+mn-lt"/>
              </a:rPr>
              <a:t>Alimentação</a:t>
            </a:r>
            <a:endParaRPr lang="pt-B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Chave direita 7"/>
          <p:cNvSpPr/>
          <p:nvPr/>
        </p:nvSpPr>
        <p:spPr>
          <a:xfrm>
            <a:off x="4967733" y="3419797"/>
            <a:ext cx="288603" cy="324036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5256336" y="4605024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/>
                </a:solidFill>
                <a:latin typeface="+mn-lt"/>
              </a:rPr>
              <a:t>Barramento de comunicação</a:t>
            </a:r>
            <a:endParaRPr lang="pt-B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Chave direita 9"/>
          <p:cNvSpPr/>
          <p:nvPr/>
        </p:nvSpPr>
        <p:spPr>
          <a:xfrm>
            <a:off x="4967733" y="6732165"/>
            <a:ext cx="216595" cy="50405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5256336" y="6732165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/>
                </a:solidFill>
                <a:latin typeface="+mn-lt"/>
              </a:rPr>
              <a:t>Energia para os </a:t>
            </a:r>
            <a:r>
              <a:rPr lang="pt-BR" dirty="0" err="1" smtClean="0">
                <a:solidFill>
                  <a:schemeClr val="tx1"/>
                </a:solidFill>
                <a:latin typeface="+mn-lt"/>
              </a:rPr>
              <a:t>LEDs</a:t>
            </a:r>
            <a:r>
              <a:rPr lang="pt-BR" dirty="0" smtClean="0">
                <a:solidFill>
                  <a:schemeClr val="tx1"/>
                </a:solidFill>
                <a:latin typeface="+mn-lt"/>
              </a:rPr>
              <a:t> de </a:t>
            </a:r>
            <a:r>
              <a:rPr lang="pt-BR" dirty="0" err="1" smtClean="0">
                <a:solidFill>
                  <a:schemeClr val="tx1"/>
                </a:solidFill>
                <a:latin typeface="+mn-lt"/>
              </a:rPr>
              <a:t>backlight</a:t>
            </a:r>
            <a:endParaRPr lang="pt-B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876737" y="3577765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(RS)</a:t>
            </a:r>
            <a:endParaRPr lang="en-US" sz="20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867871" y="3316496"/>
            <a:ext cx="940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(VEE)</a:t>
            </a:r>
            <a:endParaRPr lang="en-US" sz="20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218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0658" y="1403573"/>
            <a:ext cx="9074150" cy="5237662"/>
          </a:xfrm>
        </p:spPr>
        <p:txBody>
          <a:bodyPr/>
          <a:lstStyle/>
          <a:p>
            <a:r>
              <a:rPr lang="pt-BR" dirty="0" smtClean="0"/>
              <a:t>O pino 1 (</a:t>
            </a:r>
            <a:r>
              <a:rPr lang="pt-BR" i="1" dirty="0" err="1" smtClean="0"/>
              <a:t>V</a:t>
            </a:r>
            <a:r>
              <a:rPr lang="pt-BR" i="1" baseline="-25000" dirty="0" err="1" smtClean="0"/>
              <a:t>ss</a:t>
            </a:r>
            <a:r>
              <a:rPr lang="pt-BR" dirty="0" smtClean="0"/>
              <a:t>) é ligado ao terra e o pino 2 (</a:t>
            </a:r>
            <a:r>
              <a:rPr lang="pt-BR" i="1" dirty="0" err="1" smtClean="0"/>
              <a:t>V</a:t>
            </a:r>
            <a:r>
              <a:rPr lang="pt-BR" i="1" baseline="-25000" dirty="0" err="1" smtClean="0"/>
              <a:t>dd</a:t>
            </a:r>
            <a:r>
              <a:rPr lang="pt-BR" dirty="0" smtClean="0"/>
              <a:t>) na tensão de 5V.</a:t>
            </a:r>
          </a:p>
          <a:p>
            <a:r>
              <a:rPr lang="pt-BR" dirty="0" smtClean="0"/>
              <a:t>No pino 3 (</a:t>
            </a:r>
            <a:r>
              <a:rPr lang="pt-BR" i="1" dirty="0" err="1" smtClean="0"/>
              <a:t>Vo</a:t>
            </a:r>
            <a:r>
              <a:rPr lang="pt-BR" dirty="0" smtClean="0"/>
              <a:t>) deve-se ter uma tensão entre 0 e 5V para ajuste do contraste. Isso pode ser feito com um </a:t>
            </a:r>
            <a:r>
              <a:rPr lang="pt-BR" dirty="0" err="1" smtClean="0"/>
              <a:t>potênciômetro</a:t>
            </a:r>
            <a:r>
              <a:rPr lang="pt-BR" dirty="0" smtClean="0"/>
              <a:t>, como abaixo: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13315" name="Picture 3" descr="C:\Users\angelico\Desktop\Drawing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472" y="4106292"/>
            <a:ext cx="5581128" cy="3417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/>
          <p:cNvSpPr txBox="1">
            <a:spLocks/>
          </p:cNvSpPr>
          <p:nvPr/>
        </p:nvSpPr>
        <p:spPr bwMode="auto">
          <a:xfrm>
            <a:off x="430658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/>
              <a:t>Interface com Display </a:t>
            </a:r>
            <a:r>
              <a:rPr lang="pt-BR" dirty="0" smtClean="0"/>
              <a:t>LCD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9916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691605"/>
            <a:ext cx="9073008" cy="5544616"/>
          </a:xfrm>
        </p:spPr>
        <p:txBody>
          <a:bodyPr/>
          <a:lstStyle/>
          <a:p>
            <a:r>
              <a:rPr lang="pt-BR" dirty="0" smtClean="0"/>
              <a:t>Comunicação com </a:t>
            </a:r>
            <a:r>
              <a:rPr lang="pt-BR" dirty="0"/>
              <a:t>um PC host através de um "USB Virtual Serial </a:t>
            </a:r>
            <a:r>
              <a:rPr lang="pt-BR" dirty="0" err="1"/>
              <a:t>Port</a:t>
            </a:r>
            <a:r>
              <a:rPr lang="pt-BR" dirty="0"/>
              <a:t>" através do mesmo cabo USB que é usado para a programação. </a:t>
            </a:r>
            <a:r>
              <a:rPr lang="pt-BR" dirty="0" smtClean="0"/>
              <a:t> Isso </a:t>
            </a:r>
            <a:r>
              <a:rPr lang="pt-BR" dirty="0"/>
              <a:t>permite que você: </a:t>
            </a:r>
            <a:endParaRPr lang="pt-BR" dirty="0" smtClean="0"/>
          </a:p>
          <a:p>
            <a:pPr lvl="1"/>
            <a:r>
              <a:rPr lang="pt-BR" dirty="0"/>
              <a:t>Imprima mensagens para um terminal host PC (útil para depuração!) </a:t>
            </a:r>
          </a:p>
          <a:p>
            <a:pPr lvl="1"/>
            <a:r>
              <a:rPr lang="pt-BR" dirty="0"/>
              <a:t> Leia a entrada do teclado do PC host </a:t>
            </a:r>
          </a:p>
          <a:p>
            <a:pPr lvl="1"/>
            <a:r>
              <a:rPr lang="pt-BR" dirty="0"/>
              <a:t> Comunique-se com aplicativos e linguagens de programação em execução no PC host que podem se comunicar com uma porta serial, por exemplo, Perl, Python, Java, etc.</a:t>
            </a:r>
          </a:p>
          <a:p>
            <a:pPr marL="0" indent="0">
              <a:buNone/>
            </a:pPr>
            <a:endParaRPr lang="pt-BR" sz="2800" dirty="0" smtClean="0"/>
          </a:p>
          <a:p>
            <a:pPr marL="503238" lvl="1" indent="0">
              <a:buNone/>
            </a:pPr>
            <a:endParaRPr lang="pt-BR" altLang="pt-BR" sz="2400" dirty="0"/>
          </a:p>
          <a:p>
            <a:pPr lvl="1"/>
            <a:endParaRPr lang="pt-BR" altLang="pt-BR" sz="2400" dirty="0"/>
          </a:p>
          <a:p>
            <a:pPr lvl="1"/>
            <a:endParaRPr lang="pt-BR" sz="24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8650" y="755501"/>
            <a:ext cx="9074150" cy="983604"/>
          </a:xfrm>
        </p:spPr>
        <p:txBody>
          <a:bodyPr/>
          <a:lstStyle/>
          <a:p>
            <a:r>
              <a:rPr lang="pt-BR" sz="3600" dirty="0" smtClean="0"/>
              <a:t>Comunicação Serial - revisão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52175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115541"/>
            <a:ext cx="9074150" cy="4733606"/>
          </a:xfrm>
        </p:spPr>
        <p:txBody>
          <a:bodyPr/>
          <a:lstStyle/>
          <a:p>
            <a:r>
              <a:rPr lang="pt-BR" sz="2800" dirty="0" smtClean="0"/>
              <a:t>No modo </a:t>
            </a:r>
            <a:r>
              <a:rPr lang="pt-BR" sz="2800" i="1" dirty="0" err="1" smtClean="0"/>
              <a:t>nibble</a:t>
            </a:r>
            <a:r>
              <a:rPr lang="pt-BR" sz="2800" dirty="0" smtClean="0"/>
              <a:t>, o display é controlado por meio de comandos e dados, enviados pelos pinos RS, RW, D4, D5, D6 e D7)</a:t>
            </a:r>
          </a:p>
          <a:p>
            <a:r>
              <a:rPr lang="pt-BR" sz="2800" dirty="0" smtClean="0"/>
              <a:t>O pino RS designa o tipo de informação enviada:</a:t>
            </a:r>
          </a:p>
          <a:p>
            <a:pPr lvl="1"/>
            <a:r>
              <a:rPr lang="pt-BR" sz="2400" dirty="0" smtClean="0"/>
              <a:t>Se RS=0: envio de comandos; </a:t>
            </a:r>
          </a:p>
          <a:p>
            <a:pPr lvl="1"/>
            <a:r>
              <a:rPr lang="pt-BR" sz="2400" dirty="0" smtClean="0"/>
              <a:t>Se RS=1: </a:t>
            </a:r>
            <a:r>
              <a:rPr lang="pt-BR" sz="2400" dirty="0"/>
              <a:t>envio de </a:t>
            </a:r>
            <a:r>
              <a:rPr lang="pt-BR" sz="2400" dirty="0" smtClean="0"/>
              <a:t>dados.</a:t>
            </a:r>
          </a:p>
          <a:p>
            <a:r>
              <a:rPr lang="pt-BR" sz="2800" dirty="0" smtClean="0"/>
              <a:t>O pino RW controla a natureza da operação. </a:t>
            </a:r>
          </a:p>
          <a:p>
            <a:pPr lvl="1"/>
            <a:r>
              <a:rPr lang="pt-BR" sz="2400" dirty="0" smtClean="0"/>
              <a:t>Se RW=0: operação de escrita de dados no display;</a:t>
            </a:r>
          </a:p>
          <a:p>
            <a:pPr lvl="1"/>
            <a:r>
              <a:rPr lang="pt-BR" sz="2400" dirty="0" smtClean="0"/>
              <a:t>Se RW=1: </a:t>
            </a:r>
            <a:r>
              <a:rPr lang="pt-BR" sz="2400" dirty="0"/>
              <a:t>operação de leitura</a:t>
            </a:r>
            <a:r>
              <a:rPr lang="pt-BR" sz="2400" dirty="0" smtClean="0"/>
              <a:t>.</a:t>
            </a:r>
          </a:p>
          <a:p>
            <a:r>
              <a:rPr lang="pt-BR" sz="2800" dirty="0" smtClean="0"/>
              <a:t>Também possui um pino de habilitação (ENABLE).</a:t>
            </a:r>
            <a:endParaRPr lang="pt-BR" sz="2800" dirty="0"/>
          </a:p>
          <a:p>
            <a:r>
              <a:rPr lang="pt-BR" sz="2800" dirty="0" smtClean="0"/>
              <a:t>Em geral, </a:t>
            </a:r>
            <a:r>
              <a:rPr lang="pt-BR" sz="2800" dirty="0"/>
              <a:t>deixa-se permanentemente o </a:t>
            </a:r>
            <a:r>
              <a:rPr lang="pt-BR" sz="2800" dirty="0" smtClean="0"/>
              <a:t>pino ENABLE ligado em 3,3V e o pino RW ligado em GND.</a:t>
            </a:r>
          </a:p>
          <a:p>
            <a:endParaRPr lang="pt-BR" sz="2800" dirty="0" smtClean="0"/>
          </a:p>
          <a:p>
            <a:pPr marL="0" indent="0">
              <a:buNone/>
            </a:pPr>
            <a:endParaRPr lang="pt-BR" sz="2800" dirty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30658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/>
              <a:t>Interface com Display </a:t>
            </a:r>
            <a:r>
              <a:rPr lang="pt-BR" dirty="0" smtClean="0"/>
              <a:t>LCD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91714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8650" y="780009"/>
            <a:ext cx="9074150" cy="983604"/>
          </a:xfrm>
        </p:spPr>
        <p:txBody>
          <a:bodyPr/>
          <a:lstStyle/>
          <a:p>
            <a:r>
              <a:rPr lang="pt-BR" dirty="0" smtClean="0"/>
              <a:t>Biblioteca </a:t>
            </a:r>
            <a:r>
              <a:rPr lang="pt-BR" dirty="0" err="1" smtClean="0"/>
              <a:t>TextLCD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328592"/>
          </a:xfrm>
        </p:spPr>
        <p:txBody>
          <a:bodyPr/>
          <a:lstStyle/>
          <a:p>
            <a:r>
              <a:rPr lang="pt-BR" dirty="0" smtClean="0"/>
              <a:t>Biblioteca disponível no MBED para utilização do display LDC no kit FR25Z, modo </a:t>
            </a:r>
            <a:r>
              <a:rPr lang="pt-BR" i="1" dirty="0" err="1" smtClean="0"/>
              <a:t>nibble</a:t>
            </a:r>
            <a:r>
              <a:rPr lang="pt-BR" dirty="0" smtClean="0"/>
              <a:t>.</a:t>
            </a:r>
          </a:p>
          <a:p>
            <a:r>
              <a:rPr lang="pt-BR" dirty="0" smtClean="0"/>
              <a:t>A mesma deve ser incluída no cabeçalho do </a:t>
            </a:r>
            <a:r>
              <a:rPr lang="pt-BR" dirty="0"/>
              <a:t>programa </a:t>
            </a:r>
            <a:r>
              <a:rPr lang="pt-BR" dirty="0" smtClean="0"/>
              <a:t>principal: </a:t>
            </a:r>
            <a:r>
              <a:rPr lang="pt-BR" sz="2800" dirty="0">
                <a:latin typeface="Batang" panose="02030600000101010101" pitchFamily="18" charset="-127"/>
                <a:ea typeface="Batang" panose="02030600000101010101" pitchFamily="18" charset="-127"/>
              </a:rPr>
              <a:t>#include "</a:t>
            </a:r>
            <a:r>
              <a:rPr lang="pt-BR" sz="2800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TextLCD.h</a:t>
            </a:r>
            <a:r>
              <a:rPr lang="pt-BR" sz="2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"</a:t>
            </a:r>
          </a:p>
          <a:p>
            <a:r>
              <a:rPr lang="pt-BR" dirty="0" smtClean="0">
                <a:ea typeface="Batang" panose="02030600000101010101" pitchFamily="18" charset="-127"/>
              </a:rPr>
              <a:t>O seguinte comando define a </a:t>
            </a:r>
            <a:r>
              <a:rPr lang="pt-BR" dirty="0" err="1" smtClean="0">
                <a:ea typeface="Batang" panose="02030600000101010101" pitchFamily="18" charset="-127"/>
              </a:rPr>
              <a:t>pinagem</a:t>
            </a:r>
            <a:r>
              <a:rPr lang="pt-BR" dirty="0" smtClean="0">
                <a:ea typeface="Batang" panose="02030600000101010101" pitchFamily="18" charset="-127"/>
              </a:rPr>
              <a:t> utilizada do kit para interface com o di</a:t>
            </a:r>
            <a:r>
              <a:rPr lang="pt-BR" dirty="0">
                <a:ea typeface="Batang" panose="02030600000101010101" pitchFamily="18" charset="-127"/>
              </a:rPr>
              <a:t>splay LCD:</a:t>
            </a:r>
          </a:p>
          <a:p>
            <a:pPr marL="0" indent="0">
              <a:buNone/>
            </a:pPr>
            <a:r>
              <a:rPr lang="pt-BR" sz="2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   </a:t>
            </a:r>
            <a:r>
              <a:rPr lang="pt-BR" sz="2800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TextLCD</a:t>
            </a:r>
            <a:r>
              <a:rPr lang="pt-BR" sz="2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pt-BR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lcd</a:t>
            </a:r>
            <a:r>
              <a:rPr lang="pt-BR" sz="2800" dirty="0">
                <a:latin typeface="Batang" panose="02030600000101010101" pitchFamily="18" charset="-127"/>
                <a:ea typeface="Batang" panose="02030600000101010101" pitchFamily="18" charset="-127"/>
              </a:rPr>
              <a:t>(RS, </a:t>
            </a:r>
            <a:r>
              <a:rPr lang="pt-BR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Enable</a:t>
            </a:r>
            <a:r>
              <a:rPr lang="pt-BR" sz="2800" dirty="0">
                <a:latin typeface="Batang" panose="02030600000101010101" pitchFamily="18" charset="-127"/>
                <a:ea typeface="Batang" panose="02030600000101010101" pitchFamily="18" charset="-127"/>
              </a:rPr>
              <a:t>, DB4, DB5, DB6, DB7); </a:t>
            </a:r>
            <a:endParaRPr lang="pt-BR" sz="280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pt-BR" sz="2800" dirty="0" smtClean="0">
                <a:latin typeface="+mj-lt"/>
                <a:ea typeface="Batang" panose="02030600000101010101" pitchFamily="18" charset="-127"/>
              </a:rPr>
              <a:t>Como exemplo, o comando:</a:t>
            </a:r>
          </a:p>
          <a:p>
            <a:pPr marL="0" indent="0">
              <a:buNone/>
            </a:pPr>
            <a:r>
              <a:rPr lang="pt-BR" sz="2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    </a:t>
            </a:r>
            <a:r>
              <a:rPr lang="pt-BR" sz="2400" b="1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TextLCD</a:t>
            </a:r>
            <a:r>
              <a:rPr lang="pt-BR" sz="2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pt-BR" sz="2400" b="1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lcd</a:t>
            </a:r>
            <a:r>
              <a:rPr lang="pt-BR" sz="2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(PTA13, PTD5, PTC9, PTC8, PTA5, PTA4);</a:t>
            </a:r>
          </a:p>
          <a:p>
            <a:pPr marL="0" indent="0">
              <a:buNone/>
            </a:pPr>
            <a:r>
              <a:rPr lang="pt-BR" dirty="0" smtClean="0">
                <a:latin typeface="+mj-lt"/>
                <a:ea typeface="Batang" panose="02030600000101010101" pitchFamily="18" charset="-127"/>
              </a:rPr>
              <a:t>faz as seguintes atribuições:</a:t>
            </a:r>
            <a:endParaRPr lang="pt-BR" dirty="0">
              <a:latin typeface="+mj-lt"/>
              <a:ea typeface="Batang" panose="02030600000101010101" pitchFamily="18" charset="-127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31800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/>
              <a:t>Interface com Display </a:t>
            </a:r>
            <a:r>
              <a:rPr lang="pt-BR" dirty="0" smtClean="0"/>
              <a:t>LCD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0064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Biblioteca </a:t>
            </a:r>
            <a:r>
              <a:rPr lang="pt-BR" dirty="0" err="1"/>
              <a:t>TextLCD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4896544"/>
          </a:xfrm>
        </p:spPr>
        <p:txBody>
          <a:bodyPr/>
          <a:lstStyle/>
          <a:p>
            <a:pPr marL="0" indent="0">
              <a:buNone/>
            </a:pPr>
            <a:r>
              <a:rPr lang="pt-BR" sz="2400" dirty="0">
                <a:latin typeface="Batang" panose="02030600000101010101" pitchFamily="18" charset="-127"/>
                <a:ea typeface="Batang" panose="02030600000101010101" pitchFamily="18" charset="-127"/>
              </a:rPr>
              <a:t>/* PINAGEM DA LIGAÇÃO FR25Z - LDC **</a:t>
            </a:r>
          </a:p>
          <a:p>
            <a:pPr marL="0" indent="0">
              <a:buNone/>
            </a:pP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---------------------------------------------</a:t>
            </a:r>
          </a:p>
          <a:p>
            <a:pPr marL="0" indent="0">
              <a:buNone/>
            </a:pP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*  </a:t>
            </a:r>
            <a:r>
              <a:rPr lang="pt-BR" sz="2400" dirty="0">
                <a:latin typeface="Batang" panose="02030600000101010101" pitchFamily="18" charset="-127"/>
                <a:ea typeface="Batang" panose="02030600000101010101" pitchFamily="18" charset="-127"/>
              </a:rPr>
              <a:t>- DB4               : d4  -&gt; </a:t>
            </a: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PTC9</a:t>
            </a:r>
            <a:endParaRPr lang="pt-BR" sz="24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buNone/>
            </a:pP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*  </a:t>
            </a:r>
            <a:r>
              <a:rPr lang="pt-BR" sz="2400" dirty="0">
                <a:latin typeface="Batang" panose="02030600000101010101" pitchFamily="18" charset="-127"/>
                <a:ea typeface="Batang" panose="02030600000101010101" pitchFamily="18" charset="-127"/>
              </a:rPr>
              <a:t>- DB5               : d5  -&gt; </a:t>
            </a: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PTC8</a:t>
            </a:r>
            <a:endParaRPr lang="pt-BR" sz="24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buNone/>
            </a:pP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*  </a:t>
            </a:r>
            <a:r>
              <a:rPr lang="pt-BR" sz="2400" dirty="0">
                <a:latin typeface="Batang" panose="02030600000101010101" pitchFamily="18" charset="-127"/>
                <a:ea typeface="Batang" panose="02030600000101010101" pitchFamily="18" charset="-127"/>
              </a:rPr>
              <a:t>- DB6               : d6  -&gt; </a:t>
            </a: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PTA5</a:t>
            </a:r>
            <a:endParaRPr lang="pt-BR" sz="24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buNone/>
            </a:pP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*  </a:t>
            </a:r>
            <a:r>
              <a:rPr lang="pt-BR" sz="2400" dirty="0">
                <a:latin typeface="Batang" panose="02030600000101010101" pitchFamily="18" charset="-127"/>
                <a:ea typeface="Batang" panose="02030600000101010101" pitchFamily="18" charset="-127"/>
              </a:rPr>
              <a:t>- DB7               : d7  -&gt; </a:t>
            </a: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PTA4</a:t>
            </a:r>
            <a:endParaRPr lang="pt-BR" sz="24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buNone/>
            </a:pP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*  </a:t>
            </a:r>
            <a:r>
              <a:rPr lang="pt-BR" sz="2400" dirty="0">
                <a:latin typeface="Batang" panose="02030600000101010101" pitchFamily="18" charset="-127"/>
                <a:ea typeface="Batang" panose="02030600000101010101" pitchFamily="18" charset="-127"/>
              </a:rPr>
              <a:t>- RS              </a:t>
            </a: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  </a:t>
            </a:r>
            <a:r>
              <a:rPr lang="pt-BR" sz="2400" dirty="0">
                <a:latin typeface="Batang" panose="02030600000101010101" pitchFamily="18" charset="-127"/>
                <a:ea typeface="Batang" panose="02030600000101010101" pitchFamily="18" charset="-127"/>
              </a:rPr>
              <a:t>: d8  -&gt; </a:t>
            </a: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PTA13</a:t>
            </a:r>
            <a:endParaRPr lang="pt-BR" sz="24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buNone/>
            </a:pP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*  - </a:t>
            </a:r>
            <a:r>
              <a:rPr lang="pt-BR" sz="2400" dirty="0" err="1">
                <a:latin typeface="Batang" panose="02030600000101010101" pitchFamily="18" charset="-127"/>
                <a:ea typeface="Batang" panose="02030600000101010101" pitchFamily="18" charset="-127"/>
              </a:rPr>
              <a:t>Enable</a:t>
            </a:r>
            <a:r>
              <a:rPr lang="pt-BR" sz="2400" dirty="0">
                <a:latin typeface="Batang" panose="02030600000101010101" pitchFamily="18" charset="-127"/>
                <a:ea typeface="Batang" panose="02030600000101010101" pitchFamily="18" charset="-127"/>
              </a:rPr>
              <a:t>        </a:t>
            </a: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  </a:t>
            </a:r>
            <a:r>
              <a:rPr lang="pt-BR" sz="2400" dirty="0">
                <a:latin typeface="Batang" panose="02030600000101010101" pitchFamily="18" charset="-127"/>
                <a:ea typeface="Batang" panose="02030600000101010101" pitchFamily="18" charset="-127"/>
              </a:rPr>
              <a:t>: d9  -&gt; </a:t>
            </a: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PTD5</a:t>
            </a:r>
          </a:p>
          <a:p>
            <a:pPr marL="0" indent="0">
              <a:buNone/>
            </a:pP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*  </a:t>
            </a:r>
            <a:r>
              <a:rPr lang="pt-BR" sz="2400" dirty="0">
                <a:latin typeface="Batang" panose="02030600000101010101" pitchFamily="18" charset="-127"/>
                <a:ea typeface="Batang" panose="02030600000101010101" pitchFamily="18" charset="-127"/>
              </a:rPr>
              <a:t>- RW                : GND (</a:t>
            </a:r>
            <a:r>
              <a:rPr lang="pt-BR" sz="2400" dirty="0" err="1">
                <a:latin typeface="Batang" panose="02030600000101010101" pitchFamily="18" charset="-127"/>
                <a:ea typeface="Batang" panose="02030600000101010101" pitchFamily="18" charset="-127"/>
              </a:rPr>
              <a:t>only</a:t>
            </a:r>
            <a:r>
              <a:rPr lang="pt-BR" sz="2400" dirty="0">
                <a:latin typeface="Batang" panose="02030600000101010101" pitchFamily="18" charset="-127"/>
                <a:ea typeface="Batang" panose="02030600000101010101" pitchFamily="18" charset="-127"/>
              </a:rPr>
              <a:t> W </a:t>
            </a:r>
            <a:r>
              <a:rPr lang="pt-BR" sz="2400" dirty="0" err="1">
                <a:latin typeface="Batang" panose="02030600000101010101" pitchFamily="18" charset="-127"/>
                <a:ea typeface="Batang" panose="02030600000101010101" pitchFamily="18" charset="-127"/>
              </a:rPr>
              <a:t>mode</a:t>
            </a:r>
            <a:r>
              <a:rPr lang="pt-BR" sz="2400" dirty="0">
                <a:latin typeface="Batang" panose="02030600000101010101" pitchFamily="18" charset="-127"/>
                <a:ea typeface="Batang" panose="02030600000101010101" pitchFamily="18" charset="-127"/>
              </a:rPr>
              <a:t>)</a:t>
            </a:r>
          </a:p>
          <a:p>
            <a:pPr marL="0" indent="0">
              <a:buNone/>
            </a:pPr>
            <a:r>
              <a:rPr lang="pt-BR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---------------------------------------------</a:t>
            </a:r>
          </a:p>
          <a:p>
            <a:pPr marL="0" indent="0">
              <a:buNone/>
            </a:pPr>
            <a:r>
              <a:rPr lang="pt-BR" sz="2400" dirty="0">
                <a:latin typeface="Batang" panose="02030600000101010101" pitchFamily="18" charset="-127"/>
                <a:ea typeface="Batang" panose="02030600000101010101" pitchFamily="18" charset="-127"/>
              </a:rPr>
              <a:t>***/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30658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/>
              <a:t>Interface com Display </a:t>
            </a:r>
            <a:r>
              <a:rPr lang="pt-BR" dirty="0" smtClean="0"/>
              <a:t>LCD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4201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Biblioteca </a:t>
            </a:r>
            <a:r>
              <a:rPr lang="pt-BR" dirty="0" err="1"/>
              <a:t>TextLCD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comando </a:t>
            </a:r>
            <a:r>
              <a:rPr lang="pt-BR" sz="2800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lcd.cls</a:t>
            </a:r>
            <a:r>
              <a:rPr lang="pt-BR" sz="2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()</a:t>
            </a:r>
            <a:r>
              <a:rPr lang="pt-BR" dirty="0" smtClean="0"/>
              <a:t> limpa os caracteres do display;</a:t>
            </a:r>
          </a:p>
          <a:p>
            <a:r>
              <a:rPr lang="pt-BR" dirty="0"/>
              <a:t>O comando </a:t>
            </a:r>
            <a:r>
              <a:rPr lang="pt-BR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lcd.printf</a:t>
            </a:r>
            <a:r>
              <a:rPr lang="pt-BR" sz="2800" dirty="0">
                <a:latin typeface="Batang" panose="02030600000101010101" pitchFamily="18" charset="-127"/>
                <a:ea typeface="Batang" panose="02030600000101010101" pitchFamily="18" charset="-127"/>
              </a:rPr>
              <a:t>() </a:t>
            </a:r>
            <a:r>
              <a:rPr lang="pt-BR" dirty="0" smtClean="0"/>
              <a:t>imprime </a:t>
            </a:r>
            <a:r>
              <a:rPr lang="pt-BR" i="1" dirty="0" err="1" smtClean="0"/>
              <a:t>strings</a:t>
            </a:r>
            <a:r>
              <a:rPr lang="pt-BR" dirty="0" smtClean="0"/>
              <a:t> constantes e variáveis no display</a:t>
            </a:r>
            <a:r>
              <a:rPr lang="pt-BR" dirty="0" smtClean="0"/>
              <a:t>.</a:t>
            </a:r>
          </a:p>
          <a:p>
            <a:r>
              <a:rPr lang="pt-BR" dirty="0"/>
              <a:t>O comando </a:t>
            </a:r>
            <a:r>
              <a:rPr lang="pt-BR" sz="2800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lcd.locate</a:t>
            </a:r>
            <a:r>
              <a:rPr lang="pt-BR" sz="2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(</a:t>
            </a:r>
            <a:r>
              <a:rPr lang="pt-BR" sz="2800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x,y</a:t>
            </a:r>
            <a:r>
              <a:rPr lang="pt-BR" sz="2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) </a:t>
            </a:r>
            <a:r>
              <a:rPr lang="pt-BR" dirty="0" smtClean="0"/>
              <a:t>posiciona o display na coluna x (0 a 15), linha y (0 ou 1).</a:t>
            </a: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30658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/>
              <a:t>Interface com Display </a:t>
            </a:r>
            <a:r>
              <a:rPr lang="pt-BR" dirty="0" smtClean="0"/>
              <a:t>LCD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70904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de </a:t>
            </a:r>
            <a:r>
              <a:rPr lang="pt-BR" dirty="0" smtClean="0"/>
              <a:t>Aplicação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Utilize o display LCD 16x02 para mostrar o valor do acumulador de um contador cíclico de 0 a 59, com incremento a cada 0,5 segundos.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430658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/>
              <a:t>Interface com Display </a:t>
            </a:r>
            <a:r>
              <a:rPr lang="pt-BR" dirty="0" smtClean="0"/>
              <a:t>LCD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988072" y="6400028"/>
            <a:ext cx="1296144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1"/>
                </a:solidFill>
                <a:latin typeface="+mn-lt"/>
              </a:rPr>
              <a:t>BOARD</a:t>
            </a:r>
            <a:endParaRPr lang="pt-BR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332" y="3707829"/>
            <a:ext cx="6729363" cy="361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74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 bwMode="auto">
          <a:xfrm>
            <a:off x="430658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 smtClean="0"/>
              <a:t>Montagem com Display </a:t>
            </a:r>
            <a:r>
              <a:rPr lang="pt-BR" dirty="0"/>
              <a:t>7 Segmentos</a:t>
            </a:r>
          </a:p>
        </p:txBody>
      </p:sp>
      <p:pic>
        <p:nvPicPr>
          <p:cNvPr id="2050" name="Picture 2" descr="E:\Usuarios\Elpellini\Desktop\Montgem_Display_S12_b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68" y="857844"/>
            <a:ext cx="8737206" cy="6882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31765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Código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7824" y="1835621"/>
            <a:ext cx="7848872" cy="5026193"/>
          </a:xfr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#include "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mbed.h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#include "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TextLCD.h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TextLCD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lcd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(PTA13, PTD5, PTC9, PTC8, PTA5, PTA4);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int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main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   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int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count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= 0;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   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lcd.cls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   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lcd.printf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("CONTA DE 0 A 59");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   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wait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(0.5);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   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while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(1) {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       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lcd.locate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(0,1);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       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lcd.printf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("CT=%2d", 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count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       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count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= 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count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+ 1;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       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wait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(0.5);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       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if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(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count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== 60) </a:t>
            </a:r>
            <a:r>
              <a:rPr lang="pt-BR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count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=0;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}</a:t>
            </a:r>
            <a:endParaRPr lang="pt-BR" sz="2000" b="1" dirty="0">
              <a:solidFill>
                <a:schemeClr val="tx1"/>
              </a:solidFill>
              <a:latin typeface="Courier New" panose="02070309020205020404" pitchFamily="49" charset="0"/>
              <a:ea typeface="Arial Unicode MS" pitchFamily="34" charset="-128"/>
              <a:cs typeface="Courier New" panose="02070309020205020404" pitchFamily="49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430658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/>
              <a:t>Interface com Display </a:t>
            </a:r>
            <a:r>
              <a:rPr lang="pt-BR" dirty="0" smtClean="0"/>
              <a:t>LCD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199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Observação: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431800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 smtClean="0"/>
              <a:t>Acelerômetro</a:t>
            </a:r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4733606"/>
          </a:xfrm>
        </p:spPr>
        <p:txBody>
          <a:bodyPr/>
          <a:lstStyle/>
          <a:p>
            <a:r>
              <a:rPr lang="pt-BR" dirty="0" smtClean="0"/>
              <a:t>A </a:t>
            </a:r>
            <a:r>
              <a:rPr lang="pt-BR" dirty="0"/>
              <a:t>biblioteca </a:t>
            </a:r>
            <a:r>
              <a:rPr lang="pt-BR" dirty="0" err="1"/>
              <a:t>TextLCD.h</a:t>
            </a:r>
            <a:r>
              <a:rPr lang="pt-BR" dirty="0"/>
              <a:t> precisa </a:t>
            </a:r>
            <a:r>
              <a:rPr lang="pt-BR" dirty="0" smtClean="0"/>
              <a:t>ser importada no projeto.</a:t>
            </a:r>
            <a:endParaRPr lang="en-US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2987749"/>
            <a:ext cx="3217344" cy="4610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600" y="3346186"/>
            <a:ext cx="6113240" cy="2988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4983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691605"/>
            <a:ext cx="9073008" cy="5544616"/>
          </a:xfrm>
        </p:spPr>
        <p:txBody>
          <a:bodyPr/>
          <a:lstStyle/>
          <a:p>
            <a:pPr lvl="1"/>
            <a:r>
              <a:rPr lang="pt-BR" altLang="pt-BR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Serial </a:t>
            </a:r>
            <a:r>
              <a:rPr lang="pt-BR" altLang="pt-BR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pt-BR" altLang="pt-BR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(USBTX, USBRX):</a:t>
            </a:r>
            <a:r>
              <a:rPr lang="pt-BR" altLang="pt-BR" dirty="0"/>
              <a:t>define a comunicação serial com TX e RX via USB DAS. Define o </a:t>
            </a:r>
            <a:r>
              <a:rPr lang="pt-BR" altLang="pt-BR" dirty="0" err="1"/>
              <a:t>label</a:t>
            </a:r>
            <a:r>
              <a:rPr lang="pt-BR" altLang="pt-BR" dirty="0"/>
              <a:t> </a:t>
            </a:r>
            <a:r>
              <a:rPr lang="pt-BR" altLang="pt-BR" dirty="0" err="1"/>
              <a:t>name</a:t>
            </a:r>
            <a:r>
              <a:rPr lang="pt-BR" altLang="pt-BR" dirty="0" smtClean="0"/>
              <a:t>.</a:t>
            </a:r>
          </a:p>
          <a:p>
            <a:pPr lvl="1"/>
            <a:r>
              <a:rPr lang="pt-BR" altLang="pt-B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name.</a:t>
            </a:r>
            <a:r>
              <a:rPr lang="pt-BR" altLang="pt-BR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baud</a:t>
            </a:r>
            <a:r>
              <a:rPr lang="pt-BR" altLang="pt-B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altLang="pt-B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9600</a:t>
            </a:r>
            <a:r>
              <a:rPr lang="pt-BR" altLang="pt-B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pt-BR" altLang="pt-BR" dirty="0" smtClean="0"/>
              <a:t>define a taxa de transmissão (</a:t>
            </a:r>
            <a:r>
              <a:rPr lang="pt-BR" altLang="pt-BR" dirty="0" err="1" smtClean="0"/>
              <a:t>baud</a:t>
            </a:r>
            <a:r>
              <a:rPr lang="pt-BR" altLang="pt-BR" dirty="0" smtClean="0"/>
              <a:t> rate) em 9600 </a:t>
            </a:r>
            <a:r>
              <a:rPr lang="pt-BR" altLang="pt-BR" dirty="0" err="1" smtClean="0"/>
              <a:t>kbps</a:t>
            </a:r>
            <a:r>
              <a:rPr lang="pt-BR" altLang="pt-BR" dirty="0" smtClean="0"/>
              <a:t>. Aceita </a:t>
            </a:r>
            <a:r>
              <a:rPr lang="pt-BR" altLang="pt-BR" dirty="0" err="1" smtClean="0"/>
              <a:t>outors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valotes</a:t>
            </a:r>
            <a:r>
              <a:rPr lang="pt-BR" altLang="pt-BR" dirty="0" smtClean="0"/>
              <a:t> (19200, 38400, </a:t>
            </a:r>
            <a:r>
              <a:rPr lang="pt-BR" altLang="pt-BR" dirty="0" err="1" smtClean="0"/>
              <a:t>etc</a:t>
            </a:r>
            <a:r>
              <a:rPr lang="pt-BR" altLang="pt-BR" dirty="0" smtClean="0"/>
              <a:t>).</a:t>
            </a:r>
            <a:endParaRPr lang="pt-BR" altLang="pt-BR" dirty="0"/>
          </a:p>
          <a:p>
            <a:pPr lvl="1"/>
            <a:r>
              <a:rPr lang="pt-BR" altLang="pt-BR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name.</a:t>
            </a:r>
            <a:r>
              <a:rPr lang="pt-BR" altLang="pt-BR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pt-BR" altLang="pt-BR" dirty="0"/>
              <a:t>: imprime </a:t>
            </a:r>
            <a:r>
              <a:rPr lang="pt-BR" altLang="pt-BR" i="1" dirty="0" err="1"/>
              <a:t>string</a:t>
            </a:r>
            <a:r>
              <a:rPr lang="pt-BR" altLang="pt-BR" dirty="0"/>
              <a:t> KL25Z </a:t>
            </a:r>
            <a:r>
              <a:rPr lang="pt-BR" altLang="pt-BR" dirty="0">
                <a:sym typeface="Wingdings" panose="05000000000000000000" pitchFamily="2" charset="2"/>
              </a:rPr>
              <a:t> PC</a:t>
            </a:r>
            <a:r>
              <a:rPr lang="pt-BR" altLang="pt-BR" i="1" dirty="0"/>
              <a:t>;</a:t>
            </a:r>
            <a:endParaRPr lang="pt-BR" altLang="pt-BR" dirty="0"/>
          </a:p>
          <a:p>
            <a:pPr lvl="1"/>
            <a:r>
              <a:rPr lang="pt-BR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name.</a:t>
            </a:r>
            <a:r>
              <a:rPr lang="pt-BR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putc</a:t>
            </a:r>
            <a:r>
              <a:rPr lang="pt-BR" altLang="pt-BR" dirty="0"/>
              <a:t>: envia um caractere KL25Z </a:t>
            </a:r>
            <a:r>
              <a:rPr lang="pt-BR" altLang="pt-BR" dirty="0">
                <a:sym typeface="Wingdings" panose="05000000000000000000" pitchFamily="2" charset="2"/>
              </a:rPr>
              <a:t> PC</a:t>
            </a:r>
            <a:r>
              <a:rPr lang="pt-BR" altLang="pt-BR" i="1" dirty="0"/>
              <a:t>;</a:t>
            </a:r>
            <a:endParaRPr lang="pt-BR" altLang="pt-BR" dirty="0"/>
          </a:p>
          <a:p>
            <a:pPr lvl="1"/>
            <a:r>
              <a:rPr lang="pt-BR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name.</a:t>
            </a:r>
            <a:r>
              <a:rPr lang="pt-BR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</a:t>
            </a:r>
            <a:r>
              <a:rPr lang="pt-BR" altLang="pt-BR" dirty="0"/>
              <a:t>: recebe um caractere </a:t>
            </a:r>
            <a:r>
              <a:rPr lang="pt-BR" altLang="pt-BR" dirty="0">
                <a:sym typeface="Wingdings" panose="05000000000000000000" pitchFamily="2" charset="2"/>
              </a:rPr>
              <a:t>PC  </a:t>
            </a:r>
            <a:r>
              <a:rPr lang="pt-BR" altLang="pt-BR" dirty="0"/>
              <a:t>KL25Z.</a:t>
            </a:r>
          </a:p>
          <a:p>
            <a:pPr lvl="1"/>
            <a:endParaRPr lang="pt-BR" altLang="pt-BR" sz="2400" dirty="0"/>
          </a:p>
          <a:p>
            <a:pPr marL="503238" lvl="1" indent="0">
              <a:buNone/>
            </a:pPr>
            <a:endParaRPr lang="pt-BR" altLang="pt-BR" sz="2400" dirty="0"/>
          </a:p>
          <a:p>
            <a:pPr lvl="1"/>
            <a:endParaRPr lang="pt-BR" altLang="pt-BR" sz="2400" dirty="0"/>
          </a:p>
          <a:p>
            <a:pPr lvl="1"/>
            <a:endParaRPr lang="pt-BR" sz="24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8650" y="755501"/>
            <a:ext cx="9074150" cy="983604"/>
          </a:xfrm>
        </p:spPr>
        <p:txBody>
          <a:bodyPr/>
          <a:lstStyle/>
          <a:p>
            <a:r>
              <a:rPr lang="pt-BR" sz="3600" dirty="0" smtClean="0"/>
              <a:t>No </a:t>
            </a:r>
            <a:r>
              <a:rPr lang="pt-BR" sz="3600" dirty="0" err="1" smtClean="0"/>
              <a:t>Mbed</a:t>
            </a:r>
            <a:r>
              <a:rPr lang="pt-BR" sz="3600" dirty="0" smtClean="0"/>
              <a:t>: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7021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1800" y="-1"/>
            <a:ext cx="9074150" cy="586977"/>
          </a:xfrm>
        </p:spPr>
        <p:txBody>
          <a:bodyPr/>
          <a:lstStyle/>
          <a:p>
            <a:r>
              <a:rPr lang="pt-BR" dirty="0"/>
              <a:t>Comunicação Serial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6642" y="1043533"/>
            <a:ext cx="9074150" cy="4733606"/>
          </a:xfrm>
        </p:spPr>
        <p:txBody>
          <a:bodyPr/>
          <a:lstStyle/>
          <a:p>
            <a:r>
              <a:rPr lang="pt-BR" dirty="0" smtClean="0"/>
              <a:t>Ao conectar o cabo USB, </a:t>
            </a:r>
            <a:r>
              <a:rPr lang="pt-BR" dirty="0"/>
              <a:t>aparece enumerada no computador uma porta </a:t>
            </a:r>
            <a:r>
              <a:rPr lang="pt-BR" dirty="0" err="1" smtClean="0"/>
              <a:t>OpenSDA</a:t>
            </a:r>
            <a:r>
              <a:rPr lang="pt-BR" dirty="0" smtClean="0"/>
              <a:t> – CDC.</a:t>
            </a:r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12" y="2411685"/>
            <a:ext cx="6384793" cy="462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1655937" y="5508029"/>
            <a:ext cx="3672408" cy="360040"/>
          </a:xfrm>
          <a:prstGeom prst="rect">
            <a:avLst/>
          </a:prstGeom>
          <a:solidFill>
            <a:srgbClr val="FF0000">
              <a:alpha val="25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06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apareça</a:t>
            </a:r>
            <a:r>
              <a:rPr lang="en-US" dirty="0" smtClean="0"/>
              <a:t> no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windos</a:t>
            </a:r>
            <a:r>
              <a:rPr lang="en-US" dirty="0" smtClean="0"/>
              <a:t>, é </a:t>
            </a:r>
            <a:r>
              <a:rPr lang="en-US" dirty="0" err="1" smtClean="0"/>
              <a:t>necessário</a:t>
            </a:r>
            <a:r>
              <a:rPr lang="en-US" dirty="0" smtClean="0"/>
              <a:t> </a:t>
            </a:r>
            <a:r>
              <a:rPr lang="en-US" dirty="0" err="1" smtClean="0"/>
              <a:t>instalar</a:t>
            </a:r>
            <a:r>
              <a:rPr lang="en-US" dirty="0" smtClean="0"/>
              <a:t> o driver. </a:t>
            </a:r>
            <a:r>
              <a:rPr lang="en-US" dirty="0" err="1" smtClean="0"/>
              <a:t>Busque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b="1" dirty="0" smtClean="0"/>
              <a:t>Download </a:t>
            </a:r>
            <a:r>
              <a:rPr lang="en-US" b="1" dirty="0"/>
              <a:t>the </a:t>
            </a:r>
            <a:r>
              <a:rPr lang="en-US" b="1" dirty="0" err="1"/>
              <a:t>mbed</a:t>
            </a:r>
            <a:r>
              <a:rPr lang="en-US" b="1" dirty="0"/>
              <a:t> Windows serial port </a:t>
            </a:r>
            <a:r>
              <a:rPr lang="en-US" b="1" dirty="0" smtClean="0"/>
              <a:t>driver </a:t>
            </a:r>
            <a:r>
              <a:rPr lang="en-US" dirty="0" smtClean="0"/>
              <a:t>no </a:t>
            </a:r>
            <a:r>
              <a:rPr lang="en-US" i="1" dirty="0" smtClean="0"/>
              <a:t>Dashboard</a:t>
            </a:r>
            <a:r>
              <a:rPr lang="en-US" dirty="0" smtClean="0"/>
              <a:t> do </a:t>
            </a:r>
            <a:r>
              <a:rPr lang="en-US" dirty="0" err="1" smtClean="0"/>
              <a:t>mbed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Para o </a:t>
            </a:r>
            <a:r>
              <a:rPr lang="en-US" dirty="0" err="1" smtClean="0"/>
              <a:t>curso</a:t>
            </a:r>
            <a:r>
              <a:rPr lang="en-US" dirty="0" smtClean="0"/>
              <a:t>,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um </a:t>
            </a:r>
            <a:r>
              <a:rPr lang="en-US" dirty="0" err="1" smtClean="0"/>
              <a:t>aplicativo</a:t>
            </a:r>
            <a:r>
              <a:rPr lang="en-US" dirty="0" smtClean="0"/>
              <a:t> </a:t>
            </a:r>
            <a:r>
              <a:rPr lang="en-US" dirty="0" err="1" smtClean="0"/>
              <a:t>emulador</a:t>
            </a:r>
            <a:r>
              <a:rPr lang="en-US" dirty="0" smtClean="0"/>
              <a:t> de terminal </a:t>
            </a:r>
            <a:r>
              <a:rPr lang="en-US" dirty="0" err="1" smtClean="0"/>
              <a:t>denominado</a:t>
            </a:r>
            <a:r>
              <a:rPr lang="en-US" dirty="0" smtClean="0"/>
              <a:t> </a:t>
            </a:r>
            <a:r>
              <a:rPr lang="en-US" dirty="0" err="1" smtClean="0"/>
              <a:t>Tera</a:t>
            </a:r>
            <a:r>
              <a:rPr lang="en-US" dirty="0"/>
              <a:t> Term (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ttssh2.sourceforge.jp/index.html.en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31800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mtClean="0"/>
              <a:t>Comunicação Serial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1583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Escolher a opção serial e a porta enumerada.</a:t>
            </a:r>
            <a:endParaRPr lang="pt-B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83" y="2915741"/>
            <a:ext cx="91535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1"/>
          <p:cNvSpPr txBox="1">
            <a:spLocks/>
          </p:cNvSpPr>
          <p:nvPr/>
        </p:nvSpPr>
        <p:spPr bwMode="auto">
          <a:xfrm>
            <a:off x="431800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mtClean="0"/>
              <a:t>Comunicação Serial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6576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Básicos no </a:t>
            </a:r>
            <a:r>
              <a:rPr lang="pt-BR" dirty="0" err="1" smtClean="0"/>
              <a:t>Mbed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040560"/>
          </a:xfrm>
        </p:spPr>
        <p:txBody>
          <a:bodyPr/>
          <a:lstStyle/>
          <a:p>
            <a:r>
              <a:rPr lang="pt-BR" sz="2800" b="1" dirty="0" err="1"/>
              <a:t>Hello</a:t>
            </a:r>
            <a:r>
              <a:rPr lang="pt-BR" sz="2800" b="1" dirty="0"/>
              <a:t> World</a:t>
            </a:r>
            <a:r>
              <a:rPr lang="pt-BR" sz="2800" b="1" dirty="0" smtClean="0"/>
              <a:t>!</a:t>
            </a:r>
          </a:p>
          <a:p>
            <a:endParaRPr lang="pt-BR" b="1" dirty="0"/>
          </a:p>
          <a:p>
            <a:endParaRPr lang="en-US" b="1" dirty="0" smtClean="0"/>
          </a:p>
          <a:p>
            <a:r>
              <a:rPr lang="en-US" sz="2800" b="1" i="1" dirty="0" err="1" smtClean="0"/>
              <a:t>Papagaio</a:t>
            </a:r>
            <a:r>
              <a:rPr lang="en-US" sz="2800" b="1" i="1" dirty="0" smtClean="0"/>
              <a:t> de </a:t>
            </a:r>
            <a:r>
              <a:rPr lang="en-US" sz="2800" b="1" i="1" dirty="0" err="1" smtClean="0"/>
              <a:t>pirata</a:t>
            </a:r>
            <a:r>
              <a:rPr lang="en-US" sz="2800" b="1" i="1" dirty="0" smtClean="0"/>
              <a:t> - Echo </a:t>
            </a:r>
            <a:r>
              <a:rPr lang="en-US" sz="2800" b="1" i="1" dirty="0"/>
              <a:t>back characters you type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168104" y="2051645"/>
            <a:ext cx="4536504" cy="132343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pt-BR" alt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 "</a:t>
            </a:r>
            <a:r>
              <a:rPr lang="pt-BR" altLang="pt-BR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mbed.h</a:t>
            </a:r>
            <a:r>
              <a:rPr lang="pt-BR" alt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                 </a:t>
            </a:r>
            <a:endParaRPr lang="pt-BR" altLang="pt-BR" sz="16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pt-BR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Serial</a:t>
            </a:r>
            <a:r>
              <a:rPr lang="pt-BR" alt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t-BR" alt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</a:t>
            </a:r>
            <a:r>
              <a:rPr lang="pt-BR" alt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(USBTX, USBRX); </a:t>
            </a:r>
            <a:r>
              <a:rPr lang="pt-BR" altLang="pt-BR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 </a:t>
            </a:r>
            <a:r>
              <a:rPr lang="pt-BR" altLang="pt-BR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</a:t>
            </a:r>
            <a:r>
              <a:rPr lang="pt-BR" altLang="pt-BR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 </a:t>
            </a:r>
            <a:r>
              <a:rPr lang="pt-BR" altLang="pt-BR" sz="16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rx</a:t>
            </a:r>
            <a:r>
              <a:rPr lang="pt-BR" alt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endParaRPr lang="pt-BR" altLang="pt-BR" sz="16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pt-BR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alt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t-BR" alt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t-BR" alt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 {     </a:t>
            </a:r>
            <a:endParaRPr lang="pt-BR" altLang="pt-BR" sz="16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pt-BR" sz="16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pc.printf</a:t>
            </a:r>
            <a:r>
              <a:rPr lang="pt-BR" alt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alt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altLang="pt-BR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pt-BR" alt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World!\n"</a:t>
            </a:r>
            <a:r>
              <a:rPr lang="pt-BR" alt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pt-BR" altLang="pt-BR" sz="16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pt-BR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pt-BR" altLang="pt-BR" sz="1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31800" y="4426693"/>
            <a:ext cx="8208912" cy="230832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 "</a:t>
            </a:r>
            <a:r>
              <a:rPr lang="pt-BR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mbed.h</a:t>
            </a:r>
            <a:r>
              <a:rPr 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                 </a:t>
            </a:r>
            <a:endParaRPr lang="pt-BR" sz="16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Serial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(USBTX, USBRX);   </a:t>
            </a:r>
            <a:endParaRPr lang="pt-BR" sz="16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 {     </a:t>
            </a:r>
            <a:endParaRPr lang="pt-BR" sz="16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16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pc.</a:t>
            </a:r>
            <a:r>
              <a:rPr lang="pt-BR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Echoes</a:t>
            </a:r>
            <a:r>
              <a:rPr 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t-BR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</a:t>
            </a:r>
            <a:r>
              <a:rPr 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t-BR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t-BR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t-BR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screen</a:t>
            </a:r>
            <a:r>
              <a:rPr 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t-BR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anything</a:t>
            </a:r>
            <a:r>
              <a:rPr 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t-BR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</a:t>
            </a:r>
            <a:r>
              <a:rPr 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t-BR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pt-BR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\n"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    </a:t>
            </a:r>
            <a:endParaRPr lang="pt-BR" sz="16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t-BR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 {         </a:t>
            </a:r>
          </a:p>
          <a:p>
            <a:r>
              <a:rPr lang="pt-BR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	</a:t>
            </a:r>
            <a:r>
              <a:rPr lang="pt-BR" sz="16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pc.</a:t>
            </a:r>
            <a:r>
              <a:rPr lang="pt-BR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putc</a:t>
            </a:r>
            <a:r>
              <a:rPr lang="pt-BR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6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pc.</a:t>
            </a:r>
            <a:r>
              <a:rPr lang="pt-BR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     </a:t>
            </a:r>
            <a:endParaRPr lang="pt-BR" sz="16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pt-BR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altLang="pt-BR" sz="1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431800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mtClean="0"/>
              <a:t>Comunicação Serial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0162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Outros Exemplos: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76064"/>
          </a:xfrm>
        </p:spPr>
        <p:txBody>
          <a:bodyPr/>
          <a:lstStyle/>
          <a:p>
            <a:r>
              <a:rPr lang="pt-BR" dirty="0" smtClean="0"/>
              <a:t>Controla brilho do LED (‘u’ p/ UP e ‘d’ p/ DOWN).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43768" y="2555701"/>
            <a:ext cx="9289032" cy="501675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mbed.h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Serial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(USBTX, USBRX); //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rx</a:t>
            </a:r>
            <a:endParaRPr lang="pt-BR" sz="1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PwmOut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led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(LED1);</a:t>
            </a:r>
          </a:p>
          <a:p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char c; 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brightness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1.0;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pc.printf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("Press 'u' para aumentar brilho e 'd' para diminuir \n\r");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 {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 =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pc.getc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((c == 'u') &amp;&amp; (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brightness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0.0)) {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brightness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-= 0.1;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led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brightness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((c == 'd') &amp;&amp; (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brightness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1.0)) {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brightness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0.1;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led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brightness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} 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pc.printf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("Brilho  = %2.0f %% \r", (1.0-led)*100);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1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431800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mtClean="0"/>
              <a:t>Comunicação Serial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9159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4359" y="1835621"/>
            <a:ext cx="9289032" cy="575542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mbed.h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Serial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(USBTX, USBRX); //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rx</a:t>
            </a:r>
            <a:endParaRPr lang="pt-BR" sz="1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DigitalOut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r(LED1);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DigitalOut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g(LED2);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DigitalOut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b(LED3);</a:t>
            </a:r>
          </a:p>
          <a:p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char c;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r=1; g=1; b=1;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pc.printf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("Pressione a inicial da cor desejada (r ou g ou b)");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 {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 = </a:t>
            </a:r>
            <a:r>
              <a:rPr lang="pt-BR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pc.getc</a:t>
            </a:r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switch(c){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case 'r':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r=0; g=1; b=1;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break;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case 'g':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r=1; g=0; b=1;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break;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case 'b':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r=1; g=1; b=0;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break;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default: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r=1; g=1; b=1;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break;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}   }  }</a:t>
            </a:r>
            <a:endParaRPr lang="pt-BR" sz="1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4479" y="899517"/>
            <a:ext cx="9074150" cy="1008112"/>
          </a:xfrm>
        </p:spPr>
        <p:txBody>
          <a:bodyPr/>
          <a:lstStyle/>
          <a:p>
            <a:r>
              <a:rPr lang="pt-BR" dirty="0" smtClean="0"/>
              <a:t>Muda cor do </a:t>
            </a:r>
            <a:r>
              <a:rPr lang="pt-BR" dirty="0" err="1" smtClean="0"/>
              <a:t>led</a:t>
            </a:r>
            <a:r>
              <a:rPr lang="pt-BR" dirty="0" smtClean="0"/>
              <a:t> RGB (‘r’ </a:t>
            </a:r>
            <a:r>
              <a:rPr lang="pt-BR" dirty="0"/>
              <a:t>p/ </a:t>
            </a:r>
            <a:r>
              <a:rPr lang="pt-BR" dirty="0" smtClean="0"/>
              <a:t>RED, ‘g’ </a:t>
            </a:r>
            <a:r>
              <a:rPr lang="pt-BR" dirty="0"/>
              <a:t>p/ </a:t>
            </a:r>
            <a:r>
              <a:rPr lang="pt-BR" dirty="0" smtClean="0"/>
              <a:t>GREEN, ‘b’ p/ BLUE. Qualquer outra tecla apaga tudo).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431800" y="-1"/>
            <a:ext cx="9074150" cy="58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mtClean="0"/>
              <a:t>Comunicação Serial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68156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23743</TotalTime>
  <Words>1772</Words>
  <Application>Microsoft Office PowerPoint</Application>
  <PresentationFormat>Personalizar</PresentationFormat>
  <Paragraphs>232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Tema do Office</vt:lpstr>
      <vt:lpstr>Introdução a Engenharia Elétrica - 323100</vt:lpstr>
      <vt:lpstr>Comunicação Serial - revisão</vt:lpstr>
      <vt:lpstr>No Mbed:</vt:lpstr>
      <vt:lpstr>Comunicação Serial</vt:lpstr>
      <vt:lpstr>Apresentação do PowerPoint</vt:lpstr>
      <vt:lpstr>Apresentação do PowerPoint</vt:lpstr>
      <vt:lpstr>Exemplos Básicos no Mbed</vt:lpstr>
      <vt:lpstr>Outros Exemplos:</vt:lpstr>
      <vt:lpstr>Apresentação do PowerPoint</vt:lpstr>
      <vt:lpstr>Acelerômetro</vt:lpstr>
      <vt:lpstr>Pinos no FRDM KL25Z</vt:lpstr>
      <vt:lpstr>Exemplo:</vt:lpstr>
      <vt:lpstr>Dica:</vt:lpstr>
      <vt:lpstr>Display LCD</vt:lpstr>
      <vt:lpstr>Funcionamento básico do cristal líquido</vt:lpstr>
      <vt:lpstr>Exemplo de display LCD 16x02</vt:lpstr>
      <vt:lpstr>Apresentação do PowerPoint</vt:lpstr>
      <vt:lpstr>Pinagem</vt:lpstr>
      <vt:lpstr>Apresentação do PowerPoint</vt:lpstr>
      <vt:lpstr>Apresentação do PowerPoint</vt:lpstr>
      <vt:lpstr>Biblioteca TextLCD</vt:lpstr>
      <vt:lpstr>Biblioteca TextLCD</vt:lpstr>
      <vt:lpstr>Biblioteca TextLCD</vt:lpstr>
      <vt:lpstr>Exemplo de Aplicação</vt:lpstr>
      <vt:lpstr>Apresentação do PowerPoint</vt:lpstr>
      <vt:lpstr>Código</vt:lpstr>
      <vt:lpstr>Observação: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Recepção 2o ano Elétrica 2005 Apresentação do Departamento</dc:title>
  <dc:creator>Wilson Komatsu;Eduardo Lorenzetti Pellini</dc:creator>
  <cp:keywords>PEA EPUSP</cp:keywords>
  <cp:lastModifiedBy>angelico</cp:lastModifiedBy>
  <cp:revision>1269</cp:revision>
  <cp:lastPrinted>2013-09-18T02:17:29Z</cp:lastPrinted>
  <dcterms:modified xsi:type="dcterms:W3CDTF">2014-10-29T12:06:20Z</dcterms:modified>
</cp:coreProperties>
</file>