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442" r:id="rId2"/>
    <p:sldId id="432" r:id="rId3"/>
    <p:sldId id="458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56" r:id="rId14"/>
    <p:sldId id="443" r:id="rId15"/>
    <p:sldId id="455" r:id="rId16"/>
    <p:sldId id="444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4" r:id="rId26"/>
    <p:sldId id="453" r:id="rId27"/>
    <p:sldId id="457" r:id="rId28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CC00CC"/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7" autoAdjust="0"/>
    <p:restoredTop sz="94660" autoAdjust="0"/>
  </p:normalViewPr>
  <p:slideViewPr>
    <p:cSldViewPr>
      <p:cViewPr>
        <p:scale>
          <a:sx n="66" d="100"/>
          <a:sy n="66" d="100"/>
        </p:scale>
        <p:origin x="-1860" y="-6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17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10/29/2014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55" r:id="rId3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tssh2.sourceforge.jp/index.html.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Outubro de 2014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serial, Acelerômetro, Display LCD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S12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 bwMode="auto">
          <a:xfrm>
            <a:off x="5760392" y="6548848"/>
            <a:ext cx="2592288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  <a:latin typeface="+mj-lt"/>
              </a:rPr>
              <a:t>V1.4</a:t>
            </a:r>
            <a:endParaRPr lang="pt-BR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24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143" y="5364013"/>
            <a:ext cx="2066505" cy="219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Acelerômetro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4150" cy="5868070"/>
          </a:xfrm>
        </p:spPr>
        <p:txBody>
          <a:bodyPr/>
          <a:lstStyle/>
          <a:p>
            <a:r>
              <a:rPr lang="pt-BR" dirty="0" smtClean="0"/>
              <a:t>Dispositivo para medição das acelerações às quais está submetido.</a:t>
            </a:r>
          </a:p>
          <a:p>
            <a:r>
              <a:rPr lang="pt-BR" dirty="0" smtClean="0"/>
              <a:t>O kit FRDM KL25Z possui um acelerômetro </a:t>
            </a:r>
            <a:r>
              <a:rPr lang="pt-BR" dirty="0" err="1" smtClean="0"/>
              <a:t>triaxial</a:t>
            </a:r>
            <a:r>
              <a:rPr lang="pt-BR" dirty="0" smtClean="0"/>
              <a:t>, do tipo capacitivo, modelo MMA8451Q, capaz de medir a aceleração no eixo X, Y e Z, ortogonais ao chip.</a:t>
            </a:r>
          </a:p>
          <a:p>
            <a:r>
              <a:rPr lang="pt-BR" dirty="0" smtClean="0"/>
              <a:t>O MMA8451Q é conectado ao KL05Z via interface de comunicação serial I2C, com a seguinte </a:t>
            </a:r>
            <a:r>
              <a:rPr lang="pt-BR" dirty="0" err="1" smtClean="0"/>
              <a:t>pinagem</a:t>
            </a:r>
            <a:r>
              <a:rPr lang="pt-BR" dirty="0" smtClean="0"/>
              <a:t>:</a:t>
            </a:r>
          </a:p>
          <a:p>
            <a:pPr lvl="1"/>
            <a:r>
              <a:rPr lang="en-US" dirty="0" smtClean="0"/>
              <a:t>SCL </a:t>
            </a:r>
            <a:r>
              <a:rPr lang="en-US" dirty="0"/>
              <a:t>= </a:t>
            </a:r>
            <a:r>
              <a:rPr lang="en-US" dirty="0" smtClean="0"/>
              <a:t>PTE24	</a:t>
            </a:r>
          </a:p>
          <a:p>
            <a:pPr lvl="1"/>
            <a:r>
              <a:rPr lang="en-US" dirty="0" smtClean="0"/>
              <a:t>SDA </a:t>
            </a:r>
            <a:r>
              <a:rPr lang="en-US" dirty="0"/>
              <a:t>= </a:t>
            </a:r>
            <a:r>
              <a:rPr lang="en-US" dirty="0" smtClean="0"/>
              <a:t>PTE25</a:t>
            </a:r>
            <a:endParaRPr lang="en-US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515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Pinos no FRDM KL25Z</a:t>
            </a:r>
            <a:endParaRPr lang="pt-BR" dirty="0"/>
          </a:p>
        </p:txBody>
      </p:sp>
      <p:pic>
        <p:nvPicPr>
          <p:cNvPr id="13316" name="Picture 4" descr="FRDM-KL25Z sensor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7" y="1835620"/>
            <a:ext cx="7584840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304008" y="3779837"/>
            <a:ext cx="2952328" cy="1008112"/>
          </a:xfrm>
          <a:prstGeom prst="rect">
            <a:avLst/>
          </a:prstGeom>
          <a:solidFill>
            <a:srgbClr val="FF0000">
              <a:alpha val="2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Acelerômetro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353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5776" y="1835621"/>
            <a:ext cx="9433048" cy="569386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"MMA8451Q.h" //biblioteca do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Acelerometro</a:t>
            </a:r>
            <a:endParaRPr lang="pt-B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Definição dos pinos de acordo com o modelo do KIT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SDA PTE25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SCL PTE24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MMA8451_I2C_ADDRESS (0x1d&lt;&lt;1)</a:t>
            </a:r>
          </a:p>
          <a:p>
            <a:endParaRPr lang="pt-B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//ativa o periférico e aloca os pinos da com. I2C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MMA8451Q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(SDA, SCL, MMA8451_I2C_ADDRESS); 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PwmOut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(LED1);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PwmOut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(LED2);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PwmOut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(LED3);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("MMA8451 ID: %d\n",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acc.getWhoAmI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x =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acc.getAccX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//valor de acordo com a posição do eixo x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y =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acc.getAccY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//valor de acordo com a posição do eixo y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z =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acc.getAccZ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//valor de acordo com a posição do eixo z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1.0 -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 //intensidade da componente x na cor vermelha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1.0 -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(y); //intensidade da componente y na cor verde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bled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1.0 -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(z); //intensidade da componente z na cor azul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(0.2);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("X: %1.2f, Y: %1.2f, Z: %1.2f\r", x, y, z);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t-BR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Acelerômetro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255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Dica: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Acelerômetro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/>
          <a:p>
            <a:r>
              <a:rPr lang="pt-BR" dirty="0" smtClean="0"/>
              <a:t>Para testar este programa, crie um novo projeto no </a:t>
            </a:r>
            <a:r>
              <a:rPr lang="pt-BR" dirty="0" err="1" smtClean="0"/>
              <a:t>Mbed</a:t>
            </a:r>
            <a:r>
              <a:rPr lang="pt-BR" dirty="0" smtClean="0"/>
              <a:t> e utilize o </a:t>
            </a:r>
            <a:r>
              <a:rPr lang="pt-BR" i="1" dirty="0" err="1" smtClean="0"/>
              <a:t>template</a:t>
            </a:r>
            <a:r>
              <a:rPr lang="pt-BR" dirty="0" smtClean="0"/>
              <a:t> “</a:t>
            </a:r>
            <a:r>
              <a:rPr lang="pt-BR" dirty="0" err="1" smtClean="0"/>
              <a:t>Example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 for FRDM </a:t>
            </a:r>
            <a:r>
              <a:rPr lang="pt-BR" dirty="0" err="1" smtClean="0"/>
              <a:t>boards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a </a:t>
            </a:r>
            <a:r>
              <a:rPr lang="pt-BR" dirty="0" err="1" smtClean="0"/>
              <a:t>Freescale</a:t>
            </a:r>
            <a:r>
              <a:rPr lang="pt-BR" dirty="0" smtClean="0"/>
              <a:t> MMA8451Q”.</a:t>
            </a:r>
          </a:p>
          <a:p>
            <a:r>
              <a:rPr lang="pt-BR" dirty="0" smtClean="0"/>
              <a:t>Depois, copie o conteúdo do código do exemplo no programa principal.</a:t>
            </a:r>
            <a:endParaRPr lang="en-US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73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Display </a:t>
            </a:r>
            <a:r>
              <a:rPr lang="pt-BR" dirty="0" smtClean="0"/>
              <a:t>LCD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4150" cy="5868070"/>
          </a:xfrm>
        </p:spPr>
        <p:txBody>
          <a:bodyPr/>
          <a:lstStyle/>
          <a:p>
            <a:r>
              <a:rPr lang="pt-BR" dirty="0"/>
              <a:t>Há diversos tipos e tamanhos de LCD alfanuméricos </a:t>
            </a:r>
            <a:r>
              <a:rPr lang="pt-BR" dirty="0" smtClean="0"/>
              <a:t>disponíveis comercialmente.</a:t>
            </a:r>
          </a:p>
          <a:p>
            <a:r>
              <a:rPr lang="pt-BR" dirty="0" smtClean="0"/>
              <a:t>Eles </a:t>
            </a:r>
            <a:r>
              <a:rPr lang="pt-BR" dirty="0"/>
              <a:t>são sempre especificados em número de </a:t>
            </a:r>
            <a:r>
              <a:rPr lang="pt-BR" dirty="0" smtClean="0"/>
              <a:t>caracteres exibidos</a:t>
            </a:r>
            <a:r>
              <a:rPr lang="pt-BR" dirty="0"/>
              <a:t>, no formato de colunas e </a:t>
            </a:r>
            <a:r>
              <a:rPr lang="pt-BR" dirty="0" smtClean="0"/>
              <a:t>linhas.</a:t>
            </a:r>
          </a:p>
          <a:p>
            <a:r>
              <a:rPr lang="pt-BR" dirty="0" smtClean="0"/>
              <a:t>Mais comuns:  08x02 </a:t>
            </a:r>
            <a:r>
              <a:rPr lang="pt-BR" dirty="0"/>
              <a:t>(oito colunas por duas linhas), </a:t>
            </a:r>
            <a:r>
              <a:rPr lang="pt-BR" dirty="0" smtClean="0"/>
              <a:t>16x01 </a:t>
            </a:r>
            <a:r>
              <a:rPr lang="pt-BR" dirty="0"/>
              <a:t>(16 </a:t>
            </a:r>
            <a:r>
              <a:rPr lang="pt-BR" dirty="0" smtClean="0"/>
              <a:t>colunas por </a:t>
            </a:r>
            <a:r>
              <a:rPr lang="pt-BR" dirty="0"/>
              <a:t>1 linha), </a:t>
            </a:r>
            <a:r>
              <a:rPr lang="pt-BR" b="1" dirty="0" smtClean="0"/>
              <a:t>16x02 </a:t>
            </a:r>
            <a:r>
              <a:rPr lang="pt-BR" b="1" dirty="0"/>
              <a:t>(16 colunas por 2 linhas)</a:t>
            </a:r>
            <a:r>
              <a:rPr lang="pt-BR" dirty="0"/>
              <a:t>, </a:t>
            </a:r>
            <a:r>
              <a:rPr lang="pt-BR" dirty="0" smtClean="0"/>
              <a:t>16x04 </a:t>
            </a:r>
            <a:r>
              <a:rPr lang="pt-BR" dirty="0"/>
              <a:t>(16 </a:t>
            </a:r>
            <a:r>
              <a:rPr lang="pt-BR" dirty="0" smtClean="0"/>
              <a:t>colunas por </a:t>
            </a:r>
            <a:r>
              <a:rPr lang="pt-BR" dirty="0"/>
              <a:t>4 linhas), </a:t>
            </a:r>
            <a:r>
              <a:rPr lang="pt-BR" dirty="0" smtClean="0"/>
              <a:t>20x01 </a:t>
            </a:r>
            <a:r>
              <a:rPr lang="pt-BR" dirty="0"/>
              <a:t>(20 colunas por 1 linha), </a:t>
            </a:r>
            <a:r>
              <a:rPr lang="pt-BR" dirty="0" smtClean="0"/>
              <a:t>20x02 </a:t>
            </a:r>
            <a:r>
              <a:rPr lang="pt-BR" dirty="0"/>
              <a:t>(20 </a:t>
            </a:r>
            <a:r>
              <a:rPr lang="pt-BR" dirty="0" smtClean="0"/>
              <a:t>colunas por </a:t>
            </a:r>
            <a:r>
              <a:rPr lang="pt-BR" dirty="0"/>
              <a:t>2 linhas) e </a:t>
            </a:r>
            <a:r>
              <a:rPr lang="pt-BR" dirty="0" smtClean="0"/>
              <a:t>20x04 </a:t>
            </a:r>
            <a:r>
              <a:rPr lang="pt-BR" dirty="0"/>
              <a:t>(20 colunas por 4 linhas).</a:t>
            </a:r>
          </a:p>
        </p:txBody>
      </p:sp>
    </p:spTree>
    <p:extLst>
      <p:ext uri="{BB962C8B-B14F-4D97-AF65-F5344CB8AC3E}">
        <p14:creationId xmlns:p14="http://schemas.microsoft.com/office/powerpoint/2010/main" val="12091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Funcionamento básico do cristal líquido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4150" cy="5868070"/>
          </a:xfrm>
        </p:spPr>
        <p:txBody>
          <a:bodyPr/>
          <a:lstStyle/>
          <a:p>
            <a:r>
              <a:rPr lang="pt-BR" dirty="0" smtClean="0"/>
              <a:t>São dispositivos que trabalham com luz polarizada com um líquido eletricamente controlável.</a:t>
            </a:r>
          </a:p>
          <a:p>
            <a:r>
              <a:rPr lang="pt-BR" dirty="0" smtClean="0"/>
              <a:t>Ao se aplicar ou retirar uma tensão em alguns locais (pixels), os cristais do líquido são polarizados, permitindo ou impedindo a passagem da luz.</a:t>
            </a:r>
          </a:p>
          <a:p>
            <a:r>
              <a:rPr lang="pt-BR" dirty="0" smtClean="0"/>
              <a:t>Não são elementos que emitem luz própria, apenas alteram o estado de reflexão da luz ambiente.</a:t>
            </a:r>
          </a:p>
          <a:p>
            <a:r>
              <a:rPr lang="pt-BR" dirty="0" smtClean="0"/>
              <a:t>Para funcionamento em locais escuros, precisam de uma fonte de luz na parte traseira, denominada </a:t>
            </a:r>
            <a:r>
              <a:rPr lang="pt-BR" i="1" dirty="0" err="1" smtClean="0"/>
              <a:t>backlight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0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de display LCD 16x02</a:t>
            </a:r>
            <a:endParaRPr lang="en-US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3635821"/>
            <a:ext cx="9074150" cy="3923854"/>
          </a:xfrm>
        </p:spPr>
        <p:txBody>
          <a:bodyPr/>
          <a:lstStyle/>
          <a:p>
            <a:r>
              <a:rPr lang="pt-BR" dirty="0" smtClean="0"/>
              <a:t>Cada </a:t>
            </a:r>
            <a:r>
              <a:rPr lang="pt-BR" dirty="0"/>
              <a:t>“célula”(caractere) do LCD </a:t>
            </a:r>
            <a:r>
              <a:rPr lang="pt-BR" dirty="0" smtClean="0"/>
              <a:t>possui 8 </a:t>
            </a:r>
            <a:r>
              <a:rPr lang="pt-BR" dirty="0"/>
              <a:t>pixels na vertical e </a:t>
            </a:r>
            <a:r>
              <a:rPr lang="pt-BR" dirty="0" smtClean="0"/>
              <a:t>5 </a:t>
            </a:r>
            <a:r>
              <a:rPr lang="pt-BR" dirty="0"/>
              <a:t>pixels na horizontal. </a:t>
            </a:r>
            <a:endParaRPr lang="pt-BR" dirty="0" smtClean="0"/>
          </a:p>
          <a:p>
            <a:r>
              <a:rPr lang="pt-BR" dirty="0" smtClean="0"/>
              <a:t>Cada caractere é desenhado com até 35 </a:t>
            </a:r>
            <a:r>
              <a:rPr lang="pt-BR" dirty="0"/>
              <a:t>pixels, </a:t>
            </a:r>
            <a:r>
              <a:rPr lang="pt-BR" dirty="0" smtClean="0"/>
              <a:t>pois a linha </a:t>
            </a:r>
            <a:r>
              <a:rPr lang="pt-BR" dirty="0"/>
              <a:t>inferior é </a:t>
            </a:r>
            <a:r>
              <a:rPr lang="pt-BR" dirty="0" smtClean="0"/>
              <a:t>normalmente reservada </a:t>
            </a:r>
            <a:r>
              <a:rPr lang="pt-BR" dirty="0"/>
              <a:t>para </a:t>
            </a:r>
            <a:r>
              <a:rPr lang="pt-BR" dirty="0" smtClean="0"/>
              <a:t>representar um cursor</a:t>
            </a:r>
            <a:r>
              <a:rPr lang="pt-BR" dirty="0"/>
              <a:t>.</a:t>
            </a:r>
          </a:p>
        </p:txBody>
      </p:sp>
      <p:pic>
        <p:nvPicPr>
          <p:cNvPr id="11266" name="Picture 2" descr="C:\Users\angelico\Dropbox\Sist_Micro_01_2013\Aula\figs\Fig_LCD_16x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131" y="1662577"/>
            <a:ext cx="377539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angelico\Dropbox\Sist_Micro_01_2013\Aula\figs\Fig_LCD_celula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09" y="5868068"/>
            <a:ext cx="2103151" cy="157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 bwMode="auto">
          <a:xfrm>
            <a:off x="502666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24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115541"/>
            <a:ext cx="9074150" cy="4733606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dirty="0" err="1"/>
              <a:t>LCDs</a:t>
            </a:r>
            <a:r>
              <a:rPr lang="pt-BR" dirty="0"/>
              <a:t> mais comuns são os gerenciados por um chip </a:t>
            </a:r>
            <a:r>
              <a:rPr lang="pt-BR" dirty="0" smtClean="0"/>
              <a:t>controlador Hitachi </a:t>
            </a:r>
            <a:r>
              <a:rPr lang="pt-BR" dirty="0"/>
              <a:t>HD44780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módulo do display deve ser ligado à placa </a:t>
            </a:r>
            <a:r>
              <a:rPr lang="pt-BR" dirty="0" err="1" smtClean="0"/>
              <a:t>freedom</a:t>
            </a:r>
            <a:r>
              <a:rPr lang="pt-BR" dirty="0" smtClean="0"/>
              <a:t> através de um conjunto de conexões elétricas, denominadas </a:t>
            </a:r>
            <a:r>
              <a:rPr lang="pt-BR" b="1" dirty="0" smtClean="0"/>
              <a:t>barramento de dados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barramento de dados pode ser de quatro </a:t>
            </a:r>
            <a:r>
              <a:rPr lang="pt-BR" dirty="0"/>
              <a:t>bits </a:t>
            </a:r>
            <a:r>
              <a:rPr lang="pt-BR" dirty="0" smtClean="0"/>
              <a:t>(modo </a:t>
            </a:r>
            <a:r>
              <a:rPr lang="pt-BR" i="1" dirty="0" err="1" smtClean="0"/>
              <a:t>nibble</a:t>
            </a:r>
            <a:r>
              <a:rPr lang="pt-BR" dirty="0" smtClean="0"/>
              <a:t>) ou </a:t>
            </a:r>
            <a:r>
              <a:rPr lang="pt-BR" dirty="0"/>
              <a:t>oito bits </a:t>
            </a:r>
            <a:r>
              <a:rPr lang="pt-BR" dirty="0" smtClean="0"/>
              <a:t>(modo </a:t>
            </a:r>
            <a:r>
              <a:rPr lang="pt-BR" i="1" dirty="0" smtClean="0"/>
              <a:t>byte</a:t>
            </a:r>
            <a:r>
              <a:rPr lang="pt-BR" dirty="0" smtClean="0"/>
              <a:t>).</a:t>
            </a:r>
          </a:p>
          <a:p>
            <a:r>
              <a:rPr lang="pt-BR" dirty="0"/>
              <a:t>No modo </a:t>
            </a:r>
            <a:r>
              <a:rPr lang="pt-BR" i="1" dirty="0" err="1" smtClean="0"/>
              <a:t>nibble</a:t>
            </a:r>
            <a:r>
              <a:rPr lang="pt-BR" dirty="0" smtClean="0"/>
              <a:t>, são usadas apenas quatro </a:t>
            </a:r>
            <a:r>
              <a:rPr lang="pt-BR" dirty="0"/>
              <a:t>linhas </a:t>
            </a:r>
            <a:r>
              <a:rPr lang="pt-BR" dirty="0" smtClean="0"/>
              <a:t>de dados </a:t>
            </a:r>
            <a:r>
              <a:rPr lang="pt-BR" dirty="0"/>
              <a:t>(D4 a D7</a:t>
            </a:r>
            <a:r>
              <a:rPr lang="pt-BR" dirty="0" smtClean="0"/>
              <a:t>), simplificando a montagem.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438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maioria dos displays, a </a:t>
            </a:r>
            <a:r>
              <a:rPr lang="pt-BR" dirty="0" err="1"/>
              <a:t>pinagem</a:t>
            </a:r>
            <a:r>
              <a:rPr lang="pt-BR" dirty="0"/>
              <a:t> está impressa</a:t>
            </a:r>
            <a:r>
              <a:rPr lang="pt-BR" dirty="0" smtClean="0"/>
              <a:t>.</a:t>
            </a:r>
          </a:p>
        </p:txBody>
      </p:sp>
      <p:pic>
        <p:nvPicPr>
          <p:cNvPr id="12292" name="Picture 4" descr="C:\Users\angelico\Desktop\Fig_LCD_128x64_pinag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2555701"/>
            <a:ext cx="4248472" cy="481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4967733" y="2843733"/>
            <a:ext cx="216595" cy="5040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256336" y="284373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Alimentação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4967733" y="3419797"/>
            <a:ext cx="288603" cy="32403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256336" y="460502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Barramento de comunicação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4967733" y="6732165"/>
            <a:ext cx="216595" cy="50405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256336" y="673216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</a:rPr>
              <a:t>Energia para os </a:t>
            </a:r>
            <a:r>
              <a:rPr lang="pt-BR" dirty="0" err="1" smtClean="0">
                <a:solidFill>
                  <a:schemeClr val="tx1"/>
                </a:solidFill>
                <a:latin typeface="+mn-lt"/>
              </a:rPr>
              <a:t>LEDs</a:t>
            </a:r>
            <a:r>
              <a:rPr lang="pt-BR" dirty="0" smtClean="0">
                <a:solidFill>
                  <a:schemeClr val="tx1"/>
                </a:solidFill>
                <a:latin typeface="+mn-lt"/>
              </a:rPr>
              <a:t> de </a:t>
            </a:r>
            <a:r>
              <a:rPr lang="pt-BR" dirty="0" err="1" smtClean="0">
                <a:solidFill>
                  <a:schemeClr val="tx1"/>
                </a:solidFill>
                <a:latin typeface="+mn-lt"/>
              </a:rPr>
              <a:t>backlight</a:t>
            </a:r>
            <a:endParaRPr 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76737" y="3577765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(RS)</a:t>
            </a:r>
            <a:endParaRPr 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867871" y="3316496"/>
            <a:ext cx="9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(VEE)</a:t>
            </a:r>
            <a:endParaRPr lang="en-US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1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0658" y="1403573"/>
            <a:ext cx="9074150" cy="5237662"/>
          </a:xfrm>
        </p:spPr>
        <p:txBody>
          <a:bodyPr/>
          <a:lstStyle/>
          <a:p>
            <a:r>
              <a:rPr lang="pt-BR" dirty="0" smtClean="0"/>
              <a:t>O pino 1 (</a:t>
            </a:r>
            <a:r>
              <a:rPr lang="pt-BR" i="1" dirty="0" err="1" smtClean="0"/>
              <a:t>V</a:t>
            </a:r>
            <a:r>
              <a:rPr lang="pt-BR" i="1" baseline="-25000" dirty="0" err="1" smtClean="0"/>
              <a:t>ss</a:t>
            </a:r>
            <a:r>
              <a:rPr lang="pt-BR" dirty="0" smtClean="0"/>
              <a:t>) é ligado ao terra e o pino 2 (</a:t>
            </a:r>
            <a:r>
              <a:rPr lang="pt-BR" i="1" dirty="0" err="1" smtClean="0"/>
              <a:t>V</a:t>
            </a:r>
            <a:r>
              <a:rPr lang="pt-BR" i="1" baseline="-25000" dirty="0" err="1" smtClean="0"/>
              <a:t>dd</a:t>
            </a:r>
            <a:r>
              <a:rPr lang="pt-BR" dirty="0" smtClean="0"/>
              <a:t>) na tensão de 5V.</a:t>
            </a:r>
          </a:p>
          <a:p>
            <a:r>
              <a:rPr lang="pt-BR" dirty="0" smtClean="0"/>
              <a:t>No pino 3 (</a:t>
            </a:r>
            <a:r>
              <a:rPr lang="pt-BR" i="1" dirty="0" err="1" smtClean="0"/>
              <a:t>Vo</a:t>
            </a:r>
            <a:r>
              <a:rPr lang="pt-BR" dirty="0" smtClean="0"/>
              <a:t>) deve-se ter uma tensão entre 0 e 5V para ajuste do contraste. Isso pode ser feito com um </a:t>
            </a:r>
            <a:r>
              <a:rPr lang="pt-BR" dirty="0" err="1" smtClean="0"/>
              <a:t>potênciômetro</a:t>
            </a:r>
            <a:r>
              <a:rPr lang="pt-BR" dirty="0" smtClean="0"/>
              <a:t>, como abaixo: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3315" name="Picture 3" descr="C:\Users\angelico\Desktop\Drawing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72" y="4106292"/>
            <a:ext cx="5581128" cy="341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91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3008" cy="5544616"/>
          </a:xfrm>
        </p:spPr>
        <p:txBody>
          <a:bodyPr/>
          <a:lstStyle/>
          <a:p>
            <a:r>
              <a:rPr lang="pt-BR" dirty="0" smtClean="0"/>
              <a:t>Comunicação com </a:t>
            </a:r>
            <a:r>
              <a:rPr lang="pt-BR" dirty="0"/>
              <a:t>um PC host através de um "USB Virtual Serial </a:t>
            </a:r>
            <a:r>
              <a:rPr lang="pt-BR" dirty="0" err="1"/>
              <a:t>Port</a:t>
            </a:r>
            <a:r>
              <a:rPr lang="pt-BR" dirty="0"/>
              <a:t>" através do mesmo cabo USB que é usado para a programação. </a:t>
            </a:r>
            <a:r>
              <a:rPr lang="pt-BR" dirty="0" smtClean="0"/>
              <a:t> Isso </a:t>
            </a:r>
            <a:r>
              <a:rPr lang="pt-BR" dirty="0"/>
              <a:t>permite que você: </a:t>
            </a:r>
            <a:endParaRPr lang="pt-BR" dirty="0" smtClean="0"/>
          </a:p>
          <a:p>
            <a:pPr lvl="1"/>
            <a:r>
              <a:rPr lang="pt-BR" dirty="0"/>
              <a:t>Imprima mensagens para um terminal host PC (útil para depuração!) </a:t>
            </a:r>
          </a:p>
          <a:p>
            <a:pPr lvl="1"/>
            <a:r>
              <a:rPr lang="pt-BR" dirty="0"/>
              <a:t> Leia a entrada do teclado do PC host </a:t>
            </a:r>
          </a:p>
          <a:p>
            <a:pPr lvl="1"/>
            <a:r>
              <a:rPr lang="pt-BR" dirty="0"/>
              <a:t> Comunique-se com aplicativos e linguagens de programação em execução no PC host que podem se comunicar com uma porta serial, por exemplo, Perl, Python, Java, etc.</a:t>
            </a:r>
          </a:p>
          <a:p>
            <a:pPr marL="0" indent="0">
              <a:buNone/>
            </a:pPr>
            <a:endParaRPr lang="pt-BR" sz="2800" dirty="0" smtClean="0"/>
          </a:p>
          <a:p>
            <a:pPr marL="503238" lvl="1" indent="0">
              <a:buNone/>
            </a:pPr>
            <a:endParaRPr lang="pt-BR" altLang="pt-BR" sz="2400" dirty="0"/>
          </a:p>
          <a:p>
            <a:pPr lvl="1"/>
            <a:endParaRPr lang="pt-BR" altLang="pt-BR" sz="2400" dirty="0"/>
          </a:p>
          <a:p>
            <a:pPr lvl="1"/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55501"/>
            <a:ext cx="9074150" cy="983604"/>
          </a:xfrm>
        </p:spPr>
        <p:txBody>
          <a:bodyPr/>
          <a:lstStyle/>
          <a:p>
            <a:r>
              <a:rPr lang="pt-BR" sz="3600" dirty="0" smtClean="0"/>
              <a:t>Comunicação Serial - revisão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217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115541"/>
            <a:ext cx="9074150" cy="4733606"/>
          </a:xfrm>
        </p:spPr>
        <p:txBody>
          <a:bodyPr/>
          <a:lstStyle/>
          <a:p>
            <a:r>
              <a:rPr lang="pt-BR" sz="2800" dirty="0" smtClean="0"/>
              <a:t>No modo </a:t>
            </a:r>
            <a:r>
              <a:rPr lang="pt-BR" sz="2800" i="1" dirty="0" err="1" smtClean="0"/>
              <a:t>nibble</a:t>
            </a:r>
            <a:r>
              <a:rPr lang="pt-BR" sz="2800" dirty="0" smtClean="0"/>
              <a:t>, o display é controlado por meio de comandos e dados, enviados pelos pinos RS, RW, D4, D5, D6 e D7)</a:t>
            </a:r>
          </a:p>
          <a:p>
            <a:r>
              <a:rPr lang="pt-BR" sz="2800" dirty="0" smtClean="0"/>
              <a:t>O pino RS designa o tipo de informação enviada:</a:t>
            </a:r>
          </a:p>
          <a:p>
            <a:pPr lvl="1"/>
            <a:r>
              <a:rPr lang="pt-BR" sz="2400" dirty="0" smtClean="0"/>
              <a:t>Se RS=0: envio de comandos; </a:t>
            </a:r>
          </a:p>
          <a:p>
            <a:pPr lvl="1"/>
            <a:r>
              <a:rPr lang="pt-BR" sz="2400" dirty="0" smtClean="0"/>
              <a:t>Se RS=1: </a:t>
            </a:r>
            <a:r>
              <a:rPr lang="pt-BR" sz="2400" dirty="0"/>
              <a:t>envio de </a:t>
            </a:r>
            <a:r>
              <a:rPr lang="pt-BR" sz="2400" dirty="0" smtClean="0"/>
              <a:t>dados.</a:t>
            </a:r>
          </a:p>
          <a:p>
            <a:r>
              <a:rPr lang="pt-BR" sz="2800" dirty="0" smtClean="0"/>
              <a:t>O pino RW controla a natureza da operação. </a:t>
            </a:r>
          </a:p>
          <a:p>
            <a:pPr lvl="1"/>
            <a:r>
              <a:rPr lang="pt-BR" sz="2400" dirty="0" smtClean="0"/>
              <a:t>Se RW=0: operação de escrita de dados no display;</a:t>
            </a:r>
          </a:p>
          <a:p>
            <a:pPr lvl="1"/>
            <a:r>
              <a:rPr lang="pt-BR" sz="2400" dirty="0" smtClean="0"/>
              <a:t>Se RW=1: </a:t>
            </a:r>
            <a:r>
              <a:rPr lang="pt-BR" sz="2400" dirty="0"/>
              <a:t>operação de leitura</a:t>
            </a:r>
            <a:r>
              <a:rPr lang="pt-BR" sz="2400" dirty="0" smtClean="0"/>
              <a:t>.</a:t>
            </a:r>
          </a:p>
          <a:p>
            <a:r>
              <a:rPr lang="pt-BR" sz="2800" dirty="0" smtClean="0"/>
              <a:t>Também possui um pino de habilitação (ENABLE).</a:t>
            </a:r>
            <a:endParaRPr lang="pt-BR" sz="2800" dirty="0"/>
          </a:p>
          <a:p>
            <a:r>
              <a:rPr lang="pt-BR" sz="2800" dirty="0" smtClean="0"/>
              <a:t>Em geral, </a:t>
            </a:r>
            <a:r>
              <a:rPr lang="pt-BR" sz="2800" dirty="0"/>
              <a:t>deixa-se permanentemente o </a:t>
            </a:r>
            <a:r>
              <a:rPr lang="pt-BR" sz="2800" dirty="0" smtClean="0"/>
              <a:t>pino ENABLE ligado em 3,3V e o pino RW ligado em GND.</a:t>
            </a:r>
          </a:p>
          <a:p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171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/>
          <a:p>
            <a:r>
              <a:rPr lang="pt-BR" dirty="0" smtClean="0"/>
              <a:t>Biblioteca </a:t>
            </a:r>
            <a:r>
              <a:rPr lang="pt-BR" dirty="0" err="1" smtClean="0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328592"/>
          </a:xfrm>
        </p:spPr>
        <p:txBody>
          <a:bodyPr/>
          <a:lstStyle/>
          <a:p>
            <a:r>
              <a:rPr lang="pt-BR" dirty="0" smtClean="0"/>
              <a:t>Biblioteca disponível no MBED para utilização do display LDC no kit FR25Z, modo </a:t>
            </a:r>
            <a:r>
              <a:rPr lang="pt-BR" i="1" dirty="0" err="1" smtClean="0"/>
              <a:t>nibble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mesma deve ser incluída no cabeçalho do </a:t>
            </a:r>
            <a:r>
              <a:rPr lang="pt-BR" dirty="0"/>
              <a:t>programa </a:t>
            </a:r>
            <a:r>
              <a:rPr lang="pt-BR" dirty="0" smtClean="0"/>
              <a:t>principal: 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#include "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TextLCD.h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"</a:t>
            </a:r>
          </a:p>
          <a:p>
            <a:r>
              <a:rPr lang="pt-BR" dirty="0" smtClean="0">
                <a:ea typeface="Batang" panose="02030600000101010101" pitchFamily="18" charset="-127"/>
              </a:rPr>
              <a:t>O seguinte comando define a </a:t>
            </a:r>
            <a:r>
              <a:rPr lang="pt-BR" dirty="0" err="1" smtClean="0">
                <a:ea typeface="Batang" panose="02030600000101010101" pitchFamily="18" charset="-127"/>
              </a:rPr>
              <a:t>pinagem</a:t>
            </a:r>
            <a:r>
              <a:rPr lang="pt-BR" dirty="0" smtClean="0">
                <a:ea typeface="Batang" panose="02030600000101010101" pitchFamily="18" charset="-127"/>
              </a:rPr>
              <a:t> utilizada do kit para interface com o di</a:t>
            </a:r>
            <a:r>
              <a:rPr lang="pt-BR" dirty="0">
                <a:ea typeface="Batang" panose="02030600000101010101" pitchFamily="18" charset="-127"/>
              </a:rPr>
              <a:t>splay LCD:</a:t>
            </a:r>
          </a:p>
          <a:p>
            <a:pPr marL="0" indent="0">
              <a:buNone/>
            </a:pP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pt-BR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lcd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(RS, </a:t>
            </a:r>
            <a:r>
              <a:rPr lang="pt-BR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Enable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, DB4, DB5, DB6, DB7); </a:t>
            </a:r>
            <a:endParaRPr lang="pt-BR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pt-BR" sz="2800" dirty="0" smtClean="0">
                <a:latin typeface="+mj-lt"/>
                <a:ea typeface="Batang" panose="02030600000101010101" pitchFamily="18" charset="-127"/>
              </a:rPr>
              <a:t>Como exemplo, o comando:</a:t>
            </a:r>
          </a:p>
          <a:p>
            <a:pPr marL="0" indent="0">
              <a:buNone/>
            </a:pP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</a:t>
            </a:r>
            <a:r>
              <a:rPr lang="pt-BR" sz="24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TextLCD</a:t>
            </a: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pt-BR" sz="24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</a:t>
            </a:r>
            <a:r>
              <a:rPr lang="pt-BR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(PTA13, PTD5, PTC9, PTC8, PTA5, PTA4);</a:t>
            </a:r>
          </a:p>
          <a:p>
            <a:pPr marL="0" indent="0">
              <a:buNone/>
            </a:pPr>
            <a:r>
              <a:rPr lang="pt-BR" dirty="0" smtClean="0">
                <a:latin typeface="+mj-lt"/>
                <a:ea typeface="Batang" panose="02030600000101010101" pitchFamily="18" charset="-127"/>
              </a:rPr>
              <a:t>faz as seguintes atribuições:</a:t>
            </a:r>
            <a:endParaRPr lang="pt-BR" dirty="0">
              <a:latin typeface="+mj-lt"/>
              <a:ea typeface="Batang" panose="02030600000101010101" pitchFamily="18" charset="-127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0064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Biblioteca </a:t>
            </a:r>
            <a:r>
              <a:rPr lang="pt-BR" dirty="0" err="1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896544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/* PINAGEM DA LIGAÇÃO FR25Z - LDC **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---------------------------------------------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DB4               : d4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PTC9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DB5               : d5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PTC8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DB6               : d6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PTA5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DB7               : d7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PTA4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RS             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: d8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PTA13</a:t>
            </a:r>
            <a:endParaRPr lang="pt-BR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- 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Enable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: d9  -&gt; </a:t>
            </a: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PTD5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*  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- RW                : GND (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only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 W </a:t>
            </a:r>
            <a:r>
              <a:rPr lang="pt-B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mode</a:t>
            </a: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pt-BR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---------------------------------------------</a:t>
            </a:r>
          </a:p>
          <a:p>
            <a:pPr marL="0" indent="0">
              <a:buNone/>
            </a:pPr>
            <a:r>
              <a:rPr lang="pt-BR" sz="2400" dirty="0">
                <a:latin typeface="Batang" panose="02030600000101010101" pitchFamily="18" charset="-127"/>
                <a:ea typeface="Batang" panose="02030600000101010101" pitchFamily="18" charset="-127"/>
              </a:rPr>
              <a:t>***/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20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Biblioteca </a:t>
            </a:r>
            <a:r>
              <a:rPr lang="pt-BR" dirty="0" err="1"/>
              <a:t>TextLCD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comando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lcd.cls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()</a:t>
            </a:r>
            <a:r>
              <a:rPr lang="pt-BR" dirty="0" smtClean="0"/>
              <a:t> limpa os caracteres do display;</a:t>
            </a:r>
          </a:p>
          <a:p>
            <a:r>
              <a:rPr lang="pt-BR" dirty="0"/>
              <a:t>O comando </a:t>
            </a:r>
            <a:r>
              <a:rPr lang="pt-BR" sz="2800" dirty="0" err="1">
                <a:latin typeface="Batang" panose="02030600000101010101" pitchFamily="18" charset="-127"/>
                <a:ea typeface="Batang" panose="02030600000101010101" pitchFamily="18" charset="-127"/>
              </a:rPr>
              <a:t>lcd.printf</a:t>
            </a:r>
            <a:r>
              <a:rPr lang="pt-BR" sz="2800" dirty="0">
                <a:latin typeface="Batang" panose="02030600000101010101" pitchFamily="18" charset="-127"/>
                <a:ea typeface="Batang" panose="02030600000101010101" pitchFamily="18" charset="-127"/>
              </a:rPr>
              <a:t>() </a:t>
            </a:r>
            <a:r>
              <a:rPr lang="pt-BR" dirty="0" smtClean="0"/>
              <a:t>imprime </a:t>
            </a:r>
            <a:r>
              <a:rPr lang="pt-BR" i="1" dirty="0" err="1" smtClean="0"/>
              <a:t>strings</a:t>
            </a:r>
            <a:r>
              <a:rPr lang="pt-BR" dirty="0" smtClean="0"/>
              <a:t> constantes e variáveis no display</a:t>
            </a:r>
            <a:r>
              <a:rPr lang="pt-BR" dirty="0" smtClean="0"/>
              <a:t>.</a:t>
            </a:r>
          </a:p>
          <a:p>
            <a:r>
              <a:rPr lang="pt-BR" dirty="0"/>
              <a:t>O comando 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lcd.locate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pt-BR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x,y</a:t>
            </a:r>
            <a:r>
              <a:rPr lang="pt-BR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) </a:t>
            </a:r>
            <a:r>
              <a:rPr lang="pt-BR" dirty="0" smtClean="0"/>
              <a:t>posiciona o display na coluna x (0 a 15), linha y (0 ou 1).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7090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</a:t>
            </a:r>
            <a:r>
              <a:rPr lang="pt-BR" dirty="0" smtClean="0"/>
              <a:t>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o display LCD 16x02 para mostrar o valor do acumulador de um contador cíclico de 0 a 59, com incremento a cada 0,5 segundos.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88072" y="6400028"/>
            <a:ext cx="1296144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+mn-lt"/>
              </a:rPr>
              <a:t>BOARD</a:t>
            </a:r>
            <a:endParaRPr lang="pt-BR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332" y="3707829"/>
            <a:ext cx="6729363" cy="36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Montagem com Display </a:t>
            </a:r>
            <a:r>
              <a:rPr lang="pt-BR" dirty="0"/>
              <a:t>7 Segmentos</a:t>
            </a:r>
          </a:p>
        </p:txBody>
      </p:sp>
      <p:pic>
        <p:nvPicPr>
          <p:cNvPr id="2050" name="Picture 2" descr="E:\Usuarios\Elpellini\Desktop\Montgem_Display_S12_b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857844"/>
            <a:ext cx="8737206" cy="688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76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Código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7824" y="1835621"/>
            <a:ext cx="7848872" cy="5026193"/>
          </a:xfr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#include "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mbed.h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#include "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TextLCD.h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TextLCD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(PTA13, PTD5, PTC9, PTC8, PTA5, PTA4);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main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lcd.cls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lcd.printf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("CONTA DE 0 A 59");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wait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(0.5);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while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(1)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lcd.locate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(0,1);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lcd.printf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("CT=%2d",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+ 1;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wait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(0.5);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   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if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(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== 60) </a:t>
            </a:r>
            <a:r>
              <a:rPr lang="pt-BR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count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ea typeface="Arial Unicode MS" pitchFamily="34" charset="-128"/>
                <a:cs typeface="Courier New" panose="02070309020205020404" pitchFamily="49" charset="0"/>
              </a:rPr>
              <a:t>}</a:t>
            </a:r>
            <a:endParaRPr lang="pt-BR" sz="2000" b="1" dirty="0">
              <a:solidFill>
                <a:schemeClr val="tx1"/>
              </a:solidFill>
              <a:latin typeface="Courier New" panose="02070309020205020404" pitchFamily="49" charset="0"/>
              <a:ea typeface="Arial Unicode MS" pitchFamily="34" charset="-128"/>
              <a:cs typeface="Courier New" panose="02070309020205020404" pitchFamily="49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0658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/>
              <a:t>Interface com Display </a:t>
            </a:r>
            <a:r>
              <a:rPr lang="pt-BR" dirty="0" smtClean="0"/>
              <a:t>LCD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9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Observação: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dirty="0" smtClean="0"/>
              <a:t>Acelerômetro</a:t>
            </a:r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biblioteca </a:t>
            </a:r>
            <a:r>
              <a:rPr lang="pt-BR" dirty="0" err="1"/>
              <a:t>TextLCD.h</a:t>
            </a:r>
            <a:r>
              <a:rPr lang="pt-BR" dirty="0"/>
              <a:t> precisa </a:t>
            </a:r>
            <a:r>
              <a:rPr lang="pt-BR" dirty="0" smtClean="0"/>
              <a:t>ser importada no projeto.</a:t>
            </a:r>
            <a:endParaRPr lang="en-US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2987749"/>
            <a:ext cx="3217344" cy="461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600" y="3346186"/>
            <a:ext cx="6113240" cy="298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98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691605"/>
            <a:ext cx="9073008" cy="5544616"/>
          </a:xfrm>
        </p:spPr>
        <p:txBody>
          <a:bodyPr/>
          <a:lstStyle/>
          <a:p>
            <a:pPr lvl="1"/>
            <a:r>
              <a:rPr lang="pt-BR" altLang="pt-BR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alt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pt-BR" altLang="pt-BR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 USBRX):</a:t>
            </a:r>
            <a:r>
              <a:rPr lang="pt-BR" altLang="pt-BR" dirty="0"/>
              <a:t>define a comunicação serial com TX e RX via USB DAS. Define o </a:t>
            </a:r>
            <a:r>
              <a:rPr lang="pt-BR" altLang="pt-BR" dirty="0" err="1"/>
              <a:t>label</a:t>
            </a:r>
            <a:r>
              <a:rPr lang="pt-BR" altLang="pt-BR" dirty="0"/>
              <a:t> </a:t>
            </a:r>
            <a:r>
              <a:rPr lang="pt-BR" altLang="pt-BR" dirty="0" err="1"/>
              <a:t>name</a:t>
            </a:r>
            <a:r>
              <a:rPr lang="pt-BR" altLang="pt-BR" dirty="0" smtClean="0"/>
              <a:t>.</a:t>
            </a:r>
          </a:p>
          <a:p>
            <a:pPr lvl="1"/>
            <a:r>
              <a:rPr lang="pt-BR" altLang="pt-B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altLang="pt-B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baud</a:t>
            </a:r>
            <a:r>
              <a:rPr lang="pt-BR" alt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altLang="pt-B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9600</a:t>
            </a:r>
            <a:r>
              <a:rPr lang="pt-BR" alt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pt-BR" altLang="pt-BR" dirty="0" smtClean="0"/>
              <a:t>define a taxa de transmissão (</a:t>
            </a:r>
            <a:r>
              <a:rPr lang="pt-BR" altLang="pt-BR" dirty="0" err="1" smtClean="0"/>
              <a:t>baud</a:t>
            </a:r>
            <a:r>
              <a:rPr lang="pt-BR" altLang="pt-BR" dirty="0" smtClean="0"/>
              <a:t> rate) em 9600 </a:t>
            </a:r>
            <a:r>
              <a:rPr lang="pt-BR" altLang="pt-BR" dirty="0" err="1" smtClean="0"/>
              <a:t>kbps</a:t>
            </a:r>
            <a:r>
              <a:rPr lang="pt-BR" altLang="pt-BR" dirty="0" smtClean="0"/>
              <a:t>. Aceita </a:t>
            </a:r>
            <a:r>
              <a:rPr lang="pt-BR" altLang="pt-BR" dirty="0" err="1" smtClean="0"/>
              <a:t>outors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valotes</a:t>
            </a:r>
            <a:r>
              <a:rPr lang="pt-BR" altLang="pt-BR" dirty="0" smtClean="0"/>
              <a:t> (19200, 38400, </a:t>
            </a:r>
            <a:r>
              <a:rPr lang="pt-BR" altLang="pt-BR" dirty="0" err="1" smtClean="0"/>
              <a:t>etc</a:t>
            </a:r>
            <a:r>
              <a:rPr lang="pt-BR" altLang="pt-BR" dirty="0" smtClean="0"/>
              <a:t>).</a:t>
            </a:r>
            <a:endParaRPr lang="pt-BR" altLang="pt-BR" dirty="0"/>
          </a:p>
          <a:p>
            <a:pPr lvl="1"/>
            <a:r>
              <a:rPr lang="pt-BR" alt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alt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altLang="pt-BR" dirty="0"/>
              <a:t>: imprime </a:t>
            </a:r>
            <a:r>
              <a:rPr lang="pt-BR" altLang="pt-BR" i="1" dirty="0" err="1"/>
              <a:t>string</a:t>
            </a:r>
            <a:r>
              <a:rPr lang="pt-BR" altLang="pt-BR" dirty="0"/>
              <a:t> KL25Z </a:t>
            </a:r>
            <a:r>
              <a:rPr lang="pt-BR" altLang="pt-BR" dirty="0">
                <a:sym typeface="Wingdings" panose="05000000000000000000" pitchFamily="2" charset="2"/>
              </a:rPr>
              <a:t> PC</a:t>
            </a:r>
            <a:r>
              <a:rPr lang="pt-BR" altLang="pt-BR" i="1" dirty="0"/>
              <a:t>;</a:t>
            </a:r>
            <a:endParaRPr lang="pt-BR" altLang="pt-BR" dirty="0"/>
          </a:p>
          <a:p>
            <a:pPr lvl="1"/>
            <a:r>
              <a:rPr 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pt-BR" altLang="pt-BR" dirty="0"/>
              <a:t>: envia um caractere KL25Z </a:t>
            </a:r>
            <a:r>
              <a:rPr lang="pt-BR" altLang="pt-BR" dirty="0">
                <a:sym typeface="Wingdings" panose="05000000000000000000" pitchFamily="2" charset="2"/>
              </a:rPr>
              <a:t> PC</a:t>
            </a:r>
            <a:r>
              <a:rPr lang="pt-BR" altLang="pt-BR" i="1" dirty="0"/>
              <a:t>;</a:t>
            </a:r>
            <a:endParaRPr lang="pt-BR" altLang="pt-BR" dirty="0"/>
          </a:p>
          <a:p>
            <a:pPr lvl="1"/>
            <a:r>
              <a:rPr lang="pt-BR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pt-BR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pt-BR" altLang="pt-BR" dirty="0"/>
              <a:t>: recebe um caractere </a:t>
            </a:r>
            <a:r>
              <a:rPr lang="pt-BR" altLang="pt-BR" dirty="0">
                <a:sym typeface="Wingdings" panose="05000000000000000000" pitchFamily="2" charset="2"/>
              </a:rPr>
              <a:t>PC  </a:t>
            </a:r>
            <a:r>
              <a:rPr lang="pt-BR" altLang="pt-BR" dirty="0"/>
              <a:t>KL25Z.</a:t>
            </a:r>
          </a:p>
          <a:p>
            <a:pPr lvl="1"/>
            <a:endParaRPr lang="pt-BR" altLang="pt-BR" sz="2400" dirty="0"/>
          </a:p>
          <a:p>
            <a:pPr marL="503238" lvl="1" indent="0">
              <a:buNone/>
            </a:pPr>
            <a:endParaRPr lang="pt-BR" altLang="pt-BR" sz="2400" dirty="0"/>
          </a:p>
          <a:p>
            <a:pPr lvl="1"/>
            <a:endParaRPr lang="pt-BR" altLang="pt-BR" sz="2400" dirty="0"/>
          </a:p>
          <a:p>
            <a:pPr lvl="1"/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650" y="755501"/>
            <a:ext cx="9074150" cy="983604"/>
          </a:xfrm>
        </p:spPr>
        <p:txBody>
          <a:bodyPr/>
          <a:lstStyle/>
          <a:p>
            <a:r>
              <a:rPr lang="pt-BR" sz="3600" dirty="0" smtClean="0"/>
              <a:t>No </a:t>
            </a:r>
            <a:r>
              <a:rPr lang="pt-BR" sz="3600" dirty="0" err="1" smtClean="0"/>
              <a:t>Mbed</a:t>
            </a:r>
            <a:r>
              <a:rPr lang="pt-BR" sz="3600" dirty="0" smtClean="0"/>
              <a:t>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702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0" y="-1"/>
            <a:ext cx="9074150" cy="586977"/>
          </a:xfrm>
        </p:spPr>
        <p:txBody>
          <a:bodyPr/>
          <a:lstStyle/>
          <a:p>
            <a:r>
              <a:rPr lang="pt-BR" dirty="0"/>
              <a:t>Comunicação Serial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642" y="1043533"/>
            <a:ext cx="9074150" cy="4733606"/>
          </a:xfrm>
        </p:spPr>
        <p:txBody>
          <a:bodyPr/>
          <a:lstStyle/>
          <a:p>
            <a:r>
              <a:rPr lang="pt-BR" dirty="0" smtClean="0"/>
              <a:t>Ao conectar o cabo USB, </a:t>
            </a:r>
            <a:r>
              <a:rPr lang="pt-BR" dirty="0"/>
              <a:t>aparece enumerada no computador uma porta </a:t>
            </a:r>
            <a:r>
              <a:rPr lang="pt-BR" dirty="0" err="1" smtClean="0"/>
              <a:t>OpenSDA</a:t>
            </a:r>
            <a:r>
              <a:rPr lang="pt-BR" dirty="0" smtClean="0"/>
              <a:t> – CDC.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2" y="2411685"/>
            <a:ext cx="6384793" cy="46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655937" y="5508029"/>
            <a:ext cx="3672408" cy="360040"/>
          </a:xfrm>
          <a:prstGeom prst="rect">
            <a:avLst/>
          </a:prstGeom>
          <a:solidFill>
            <a:srgbClr val="FF0000">
              <a:alpha val="25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0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apareça</a:t>
            </a:r>
            <a:r>
              <a:rPr lang="en-US" dirty="0" smtClean="0"/>
              <a:t> no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windos</a:t>
            </a:r>
            <a:r>
              <a:rPr lang="en-US" dirty="0" smtClean="0"/>
              <a:t>,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instalar</a:t>
            </a:r>
            <a:r>
              <a:rPr lang="en-US" dirty="0" smtClean="0"/>
              <a:t> o driver. </a:t>
            </a:r>
            <a:r>
              <a:rPr lang="en-US" dirty="0" err="1" smtClean="0"/>
              <a:t>Busque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smtClean="0"/>
              <a:t>Download </a:t>
            </a:r>
            <a:r>
              <a:rPr lang="en-US" b="1" dirty="0"/>
              <a:t>the </a:t>
            </a:r>
            <a:r>
              <a:rPr lang="en-US" b="1" dirty="0" err="1"/>
              <a:t>mbed</a:t>
            </a:r>
            <a:r>
              <a:rPr lang="en-US" b="1" dirty="0"/>
              <a:t> Windows serial port </a:t>
            </a:r>
            <a:r>
              <a:rPr lang="en-US" b="1" dirty="0" smtClean="0"/>
              <a:t>driver </a:t>
            </a:r>
            <a:r>
              <a:rPr lang="en-US" dirty="0" smtClean="0"/>
              <a:t>no </a:t>
            </a:r>
            <a:r>
              <a:rPr lang="en-US" i="1" dirty="0" smtClean="0"/>
              <a:t>Dashboard</a:t>
            </a:r>
            <a:r>
              <a:rPr lang="en-US" dirty="0" smtClean="0"/>
              <a:t> do </a:t>
            </a:r>
            <a:r>
              <a:rPr lang="en-US" dirty="0" err="1" smtClean="0"/>
              <a:t>mbed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o </a:t>
            </a:r>
            <a:r>
              <a:rPr lang="en-US" dirty="0" err="1" smtClean="0"/>
              <a:t>curso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um </a:t>
            </a:r>
            <a:r>
              <a:rPr lang="en-US" dirty="0" err="1" smtClean="0"/>
              <a:t>aplicativo</a:t>
            </a:r>
            <a:r>
              <a:rPr lang="en-US" dirty="0" smtClean="0"/>
              <a:t> </a:t>
            </a:r>
            <a:r>
              <a:rPr lang="en-US" dirty="0" err="1" smtClean="0"/>
              <a:t>emulador</a:t>
            </a:r>
            <a:r>
              <a:rPr lang="en-US" dirty="0" smtClean="0"/>
              <a:t> de terminal </a:t>
            </a:r>
            <a:r>
              <a:rPr lang="en-US" dirty="0" err="1" smtClean="0"/>
              <a:t>denominado</a:t>
            </a:r>
            <a:r>
              <a:rPr lang="en-US" dirty="0" smtClean="0"/>
              <a:t> </a:t>
            </a:r>
            <a:r>
              <a:rPr lang="en-US" dirty="0" err="1" smtClean="0"/>
              <a:t>Tera</a:t>
            </a:r>
            <a:r>
              <a:rPr lang="en-US" dirty="0"/>
              <a:t> Term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ttssh2.sourceforge.jp/index.html.en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5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Escolher a opção serial e a porta enumerada.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3" y="2915741"/>
            <a:ext cx="91535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57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Básicos no </a:t>
            </a:r>
            <a:r>
              <a:rPr lang="pt-BR" dirty="0" err="1" smtClean="0"/>
              <a:t>Mbed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040560"/>
          </a:xfrm>
        </p:spPr>
        <p:txBody>
          <a:bodyPr/>
          <a:lstStyle/>
          <a:p>
            <a:r>
              <a:rPr lang="pt-BR" sz="2800" b="1" dirty="0" err="1"/>
              <a:t>Hello</a:t>
            </a:r>
            <a:r>
              <a:rPr lang="pt-BR" sz="2800" b="1" dirty="0"/>
              <a:t> World</a:t>
            </a:r>
            <a:r>
              <a:rPr lang="pt-BR" sz="2800" b="1" dirty="0" smtClean="0"/>
              <a:t>!</a:t>
            </a:r>
          </a:p>
          <a:p>
            <a:endParaRPr lang="pt-BR" b="1" dirty="0"/>
          </a:p>
          <a:p>
            <a:endParaRPr lang="en-US" b="1" dirty="0" smtClean="0"/>
          </a:p>
          <a:p>
            <a:r>
              <a:rPr lang="en-US" sz="2800" b="1" i="1" dirty="0" err="1" smtClean="0"/>
              <a:t>Papagaio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pirata</a:t>
            </a:r>
            <a:r>
              <a:rPr lang="en-US" sz="2800" b="1" i="1" dirty="0" smtClean="0"/>
              <a:t> - Echo </a:t>
            </a:r>
            <a:r>
              <a:rPr lang="en-US" sz="2800" b="1" i="1" dirty="0"/>
              <a:t>back characters you type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68104" y="2051645"/>
            <a:ext cx="4536504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 "</a:t>
            </a:r>
            <a:r>
              <a:rPr lang="pt-BR" alt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                 </a:t>
            </a:r>
            <a:endParaRPr lang="pt-BR" alt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alt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 USBRX); </a:t>
            </a:r>
            <a:r>
              <a:rPr lang="pt-BR" altLang="pt-BR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 </a:t>
            </a:r>
            <a:r>
              <a:rPr lang="pt-BR" altLang="pt-BR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altLang="pt-BR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pt-BR" altLang="pt-BR" sz="16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endParaRPr lang="pt-BR" alt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alt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 {     </a:t>
            </a:r>
            <a:endParaRPr lang="pt-BR" alt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alt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pt-BR" alt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World!\n"</a:t>
            </a:r>
            <a:r>
              <a:rPr lang="pt-BR" alt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pt-BR" alt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pt-BR" alt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1800" y="4426693"/>
            <a:ext cx="8208912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 "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                 </a:t>
            </a:r>
            <a:endParaRPr lang="pt-BR" sz="16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 USBRX);   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 {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Echoes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anything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t-BR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pt-BR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 {         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</a:t>
            </a:r>
            <a:r>
              <a:rPr lang="pt-BR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     </a:t>
            </a:r>
            <a:endParaRPr lang="pt-BR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alt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16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Exemplos: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76064"/>
          </a:xfrm>
        </p:spPr>
        <p:txBody>
          <a:bodyPr/>
          <a:lstStyle/>
          <a:p>
            <a:r>
              <a:rPr lang="pt-BR" dirty="0" smtClean="0"/>
              <a:t>Controla brilho do LED (‘u’ p/ UP e ‘d’ p/ DOWN).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43768" y="2555701"/>
            <a:ext cx="9289032" cy="50167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 USBRX); //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PwmOut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(LED1);</a:t>
            </a: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c; 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("Press 'u' para aumentar brilho e 'd' para diminuir \n\r");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 == 'u') &amp;&amp; (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0.0))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0.1;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((c == 'd') &amp;&amp; (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1.0))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0.1;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led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brightness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("Brilho  = %2.0f %% \r", (1.0-led)*100);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915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4359" y="1835621"/>
            <a:ext cx="9289032" cy="57554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mbed.h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Serial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(USBTX, USBRX); //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r(LED1);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g(LED2);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DigitalOut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b(LED3);</a:t>
            </a:r>
          </a:p>
          <a:p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char c;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r=1; g=1; b=1;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pc.printf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("Pressione a inicial da cor desejada (r ou g ou b)");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 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 = </a:t>
            </a:r>
            <a:r>
              <a:rPr lang="pt-BR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pc.getc</a:t>
            </a:r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switch(c){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'r':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r=0; g=1; b=1;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'g':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r=1; g=0; b=1;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'b':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r=1; g=1; b=0;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default: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r=1; g=1; b=1;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break;</a:t>
            </a:r>
          </a:p>
          <a:p>
            <a:r>
              <a:rPr lang="pt-BR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   }  }</a:t>
            </a:r>
            <a:endParaRPr lang="pt-BR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4479" y="899517"/>
            <a:ext cx="9074150" cy="1008112"/>
          </a:xfrm>
        </p:spPr>
        <p:txBody>
          <a:bodyPr/>
          <a:lstStyle/>
          <a:p>
            <a:r>
              <a:rPr lang="pt-BR" dirty="0" smtClean="0"/>
              <a:t>Muda cor do </a:t>
            </a:r>
            <a:r>
              <a:rPr lang="pt-BR" dirty="0" err="1" smtClean="0"/>
              <a:t>led</a:t>
            </a:r>
            <a:r>
              <a:rPr lang="pt-BR" dirty="0" smtClean="0"/>
              <a:t> RGB (‘r’ </a:t>
            </a:r>
            <a:r>
              <a:rPr lang="pt-BR" dirty="0"/>
              <a:t>p/ </a:t>
            </a:r>
            <a:r>
              <a:rPr lang="pt-BR" dirty="0" smtClean="0"/>
              <a:t>RED, ‘g’ </a:t>
            </a:r>
            <a:r>
              <a:rPr lang="pt-BR" dirty="0"/>
              <a:t>p/ </a:t>
            </a:r>
            <a:r>
              <a:rPr lang="pt-BR" dirty="0" smtClean="0"/>
              <a:t>GREEN, ‘b’ p/ BLUE. Qualquer outra tecla apaga tudo).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31800" y="-1"/>
            <a:ext cx="9074150" cy="58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Comunicação Serial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815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23743</TotalTime>
  <Words>1772</Words>
  <Application>Microsoft Office PowerPoint</Application>
  <PresentationFormat>Personalizar</PresentationFormat>
  <Paragraphs>232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Introdução a Engenharia Elétrica - 323100</vt:lpstr>
      <vt:lpstr>Comunicação Serial - revisão</vt:lpstr>
      <vt:lpstr>No Mbed:</vt:lpstr>
      <vt:lpstr>Comunicação Serial</vt:lpstr>
      <vt:lpstr>Apresentação do PowerPoint</vt:lpstr>
      <vt:lpstr>Apresentação do PowerPoint</vt:lpstr>
      <vt:lpstr>Exemplos Básicos no Mbed</vt:lpstr>
      <vt:lpstr>Outros Exemplos:</vt:lpstr>
      <vt:lpstr>Apresentação do PowerPoint</vt:lpstr>
      <vt:lpstr>Acelerômetro</vt:lpstr>
      <vt:lpstr>Pinos no FRDM KL25Z</vt:lpstr>
      <vt:lpstr>Exemplo:</vt:lpstr>
      <vt:lpstr>Dica:</vt:lpstr>
      <vt:lpstr>Display LCD</vt:lpstr>
      <vt:lpstr>Funcionamento básico do cristal líquido</vt:lpstr>
      <vt:lpstr>Exemplo de display LCD 16x02</vt:lpstr>
      <vt:lpstr>Apresentação do PowerPoint</vt:lpstr>
      <vt:lpstr>Pinagem</vt:lpstr>
      <vt:lpstr>Apresentação do PowerPoint</vt:lpstr>
      <vt:lpstr>Apresentação do PowerPoint</vt:lpstr>
      <vt:lpstr>Biblioteca TextLCD</vt:lpstr>
      <vt:lpstr>Biblioteca TextLCD</vt:lpstr>
      <vt:lpstr>Biblioteca TextLCD</vt:lpstr>
      <vt:lpstr>Exemplo de Aplicação</vt:lpstr>
      <vt:lpstr>Apresentação do PowerPoint</vt:lpstr>
      <vt:lpstr>Código</vt:lpstr>
      <vt:lpstr>Observação: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angelico</cp:lastModifiedBy>
  <cp:revision>1269</cp:revision>
  <cp:lastPrinted>2013-09-18T02:17:29Z</cp:lastPrinted>
  <dcterms:modified xsi:type="dcterms:W3CDTF">2014-10-29T12:06:20Z</dcterms:modified>
</cp:coreProperties>
</file>