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66"/>
  </p:notesMasterIdLst>
  <p:handoutMasterIdLst>
    <p:handoutMasterId r:id="rId67"/>
  </p:handoutMasterIdLst>
  <p:sldIdLst>
    <p:sldId id="302" r:id="rId2"/>
    <p:sldId id="314" r:id="rId3"/>
    <p:sldId id="390" r:id="rId4"/>
    <p:sldId id="415" r:id="rId5"/>
    <p:sldId id="391" r:id="rId6"/>
    <p:sldId id="392" r:id="rId7"/>
    <p:sldId id="394" r:id="rId8"/>
    <p:sldId id="398" r:id="rId9"/>
    <p:sldId id="399" r:id="rId10"/>
    <p:sldId id="389" r:id="rId11"/>
    <p:sldId id="420" r:id="rId12"/>
    <p:sldId id="419" r:id="rId13"/>
    <p:sldId id="403" r:id="rId14"/>
    <p:sldId id="373" r:id="rId15"/>
    <p:sldId id="374" r:id="rId16"/>
    <p:sldId id="375" r:id="rId17"/>
    <p:sldId id="376" r:id="rId18"/>
    <p:sldId id="418" r:id="rId19"/>
    <p:sldId id="377" r:id="rId20"/>
    <p:sldId id="416" r:id="rId21"/>
    <p:sldId id="378" r:id="rId22"/>
    <p:sldId id="379" r:id="rId23"/>
    <p:sldId id="380" r:id="rId24"/>
    <p:sldId id="412" r:id="rId25"/>
    <p:sldId id="381" r:id="rId26"/>
    <p:sldId id="401" r:id="rId27"/>
    <p:sldId id="383" r:id="rId28"/>
    <p:sldId id="384" r:id="rId29"/>
    <p:sldId id="402" r:id="rId30"/>
    <p:sldId id="404" r:id="rId31"/>
    <p:sldId id="413" r:id="rId32"/>
    <p:sldId id="339" r:id="rId33"/>
    <p:sldId id="341" r:id="rId34"/>
    <p:sldId id="342" r:id="rId35"/>
    <p:sldId id="350" r:id="rId36"/>
    <p:sldId id="354" r:id="rId37"/>
    <p:sldId id="345" r:id="rId38"/>
    <p:sldId id="417" r:id="rId39"/>
    <p:sldId id="405" r:id="rId40"/>
    <p:sldId id="414" r:id="rId41"/>
    <p:sldId id="340" r:id="rId42"/>
    <p:sldId id="347" r:id="rId43"/>
    <p:sldId id="343" r:id="rId44"/>
    <p:sldId id="346" r:id="rId45"/>
    <p:sldId id="348" r:id="rId46"/>
    <p:sldId id="352" r:id="rId47"/>
    <p:sldId id="349" r:id="rId48"/>
    <p:sldId id="356" r:id="rId49"/>
    <p:sldId id="357" r:id="rId50"/>
    <p:sldId id="358" r:id="rId51"/>
    <p:sldId id="359" r:id="rId52"/>
    <p:sldId id="360" r:id="rId53"/>
    <p:sldId id="361" r:id="rId54"/>
    <p:sldId id="406" r:id="rId55"/>
    <p:sldId id="362" r:id="rId56"/>
    <p:sldId id="371" r:id="rId57"/>
    <p:sldId id="372" r:id="rId58"/>
    <p:sldId id="385" r:id="rId59"/>
    <p:sldId id="407" r:id="rId60"/>
    <p:sldId id="409" r:id="rId61"/>
    <p:sldId id="410" r:id="rId62"/>
    <p:sldId id="386" r:id="rId63"/>
    <p:sldId id="411" r:id="rId64"/>
    <p:sldId id="338" r:id="rId65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0066"/>
    <a:srgbClr val="E28C05"/>
    <a:srgbClr val="F79709"/>
    <a:srgbClr val="006663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 autoAdjust="0"/>
  </p:normalViewPr>
  <p:slideViewPr>
    <p:cSldViewPr>
      <p:cViewPr>
        <p:scale>
          <a:sx n="75" d="100"/>
          <a:sy n="75" d="100"/>
        </p:scale>
        <p:origin x="-2598" y="-9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1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8/15/2016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55" r:id="rId3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48.emf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cale.com/webapp/sps/site/prod_summary.jsp?code=FRDM-KL25Z" TargetMode="External"/><Relationship Id="rId2" Type="http://schemas.openxmlformats.org/officeDocument/2006/relationships/hyperlink" Target="http://mbed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</a:t>
            </a:r>
            <a:r>
              <a:rPr lang="pt-BR" sz="1800" b="1" dirty="0" smtClean="0">
                <a:solidFill>
                  <a:schemeClr val="tx1"/>
                </a:solidFill>
              </a:rPr>
              <a:t>2016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GPIO como entradas digitais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S3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5760392" y="6548848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V1.3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Multímetro para medição de tensões elétricas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800" dirty="0" smtClean="0"/>
              <a:t>Ajuste um multímetro para leitura de tensões elétricas, em corrente contínua, até uma faixa de 20,0 [V].</a:t>
            </a:r>
          </a:p>
          <a:p>
            <a:r>
              <a:rPr lang="pt-BR" sz="2800" dirty="0" smtClean="0"/>
              <a:t>A ponta de prova preta, ficará ligada no multímetro no borne ou terminal COMUM ou COM.</a:t>
            </a:r>
          </a:p>
          <a:p>
            <a:r>
              <a:rPr lang="pt-BR" sz="2800" dirty="0" smtClean="0"/>
              <a:t>A ponta de prova vermelha ficará ligada no multímetro no terminal multifuncional denominado V (para tensão).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3" y="1830387"/>
            <a:ext cx="4064861" cy="49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054247" y="3004841"/>
            <a:ext cx="31222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128544" y="3292107"/>
            <a:ext cx="351697" cy="351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772943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00678" y="6660157"/>
            <a:ext cx="443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 Assegure-se que 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as 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pontas de prova estão conectadas ao terminais corretos do multímetro!!!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6772943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Fonte de alimentação de bancada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400" dirty="0" smtClean="0"/>
              <a:t>Ao invés de um suporte de pilhas, os alunos poderão usar uma fonte ajustável de bancada.</a:t>
            </a:r>
          </a:p>
          <a:p>
            <a:r>
              <a:rPr lang="pt-BR" sz="2400" dirty="0" smtClean="0"/>
              <a:t>Essa fonte pode possuir mais de uma saída, com ajuste da tensão máxima e da corrente máxima que podem ser fornecidas ao equipamento sob teste.</a:t>
            </a:r>
          </a:p>
          <a:p>
            <a:r>
              <a:rPr lang="pt-BR" sz="2400" dirty="0" smtClean="0"/>
              <a:t>Peça ajuda ao professor para ajustar sua fonte. Mantenha a tensão em 3,0 [V].</a:t>
            </a:r>
          </a:p>
          <a:p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Uma vez ajustada, cuidado para não alterar seus parâmetros!!!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5" b="920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3522986"/>
            <a:ext cx="3432101" cy="291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6906239" y="2051645"/>
            <a:ext cx="2646294" cy="1512168"/>
            <a:chOff x="6886771" y="1259557"/>
            <a:chExt cx="2646294" cy="1512168"/>
          </a:xfrm>
        </p:grpSpPr>
        <p:sp>
          <p:nvSpPr>
            <p:cNvPr id="12" name="Retângulo 11"/>
            <p:cNvSpPr/>
            <p:nvPr/>
          </p:nvSpPr>
          <p:spPr>
            <a:xfrm>
              <a:off x="6886771" y="1259557"/>
              <a:ext cx="2646294" cy="15121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8136656" y="1459582"/>
              <a:ext cx="1245451" cy="1184895"/>
              <a:chOff x="8507359" y="1459582"/>
              <a:chExt cx="1245451" cy="1184895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8507359" y="1459582"/>
                <a:ext cx="831095" cy="4615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8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0.00</a:t>
                </a:r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8507361" y="2015638"/>
                <a:ext cx="383331" cy="445503"/>
                <a:chOff x="8001024" y="4592190"/>
                <a:chExt cx="495672" cy="576064"/>
              </a:xfrm>
            </p:grpSpPr>
            <p:sp>
              <p:nvSpPr>
                <p:cNvPr id="39" name="Elipse 38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0" name="Triângulo isósceles 39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>
                <a:off x="8952246" y="2015640"/>
                <a:ext cx="383331" cy="445503"/>
                <a:chOff x="8001024" y="4592190"/>
                <a:chExt cx="495672" cy="576064"/>
              </a:xfrm>
            </p:grpSpPr>
            <p:sp>
              <p:nvSpPr>
                <p:cNvPr id="37" name="Elipse 36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8" name="Triângulo isósceles 37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0" name="Grupo 29"/>
              <p:cNvGrpSpPr/>
              <p:nvPr/>
            </p:nvGrpSpPr>
            <p:grpSpPr>
              <a:xfrm>
                <a:off x="8613661" y="2496017"/>
                <a:ext cx="1139149" cy="148460"/>
                <a:chOff x="8613661" y="2496017"/>
                <a:chExt cx="1139149" cy="148460"/>
              </a:xfrm>
            </p:grpSpPr>
            <p:sp>
              <p:nvSpPr>
                <p:cNvPr id="31" name="Elipse 30"/>
                <p:cNvSpPr/>
                <p:nvPr/>
              </p:nvSpPr>
              <p:spPr>
                <a:xfrm>
                  <a:off x="8613661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32" name="Retângulo 31"/>
                <p:cNvSpPr/>
                <p:nvPr/>
              </p:nvSpPr>
              <p:spPr>
                <a:xfrm>
                  <a:off x="8831275" y="2496017"/>
                  <a:ext cx="444885" cy="13169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3" name="Elipse 32"/>
                <p:cNvSpPr/>
                <p:nvPr/>
              </p:nvSpPr>
              <p:spPr>
                <a:xfrm>
                  <a:off x="9146938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4" name="Elipse 33"/>
                <p:cNvSpPr/>
                <p:nvPr/>
              </p:nvSpPr>
              <p:spPr>
                <a:xfrm>
                  <a:off x="8880300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5" name="Elipse 34"/>
                <p:cNvSpPr/>
                <p:nvPr/>
              </p:nvSpPr>
              <p:spPr>
                <a:xfrm>
                  <a:off x="9500179" y="2547468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36" name="Elipse 35"/>
                <p:cNvSpPr/>
                <p:nvPr/>
              </p:nvSpPr>
              <p:spPr>
                <a:xfrm>
                  <a:off x="9665510" y="2550702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grpSp>
          <p:nvGrpSpPr>
            <p:cNvPr id="14" name="Grupo 13"/>
            <p:cNvGrpSpPr/>
            <p:nvPr/>
          </p:nvGrpSpPr>
          <p:grpSpPr>
            <a:xfrm>
              <a:off x="7056536" y="1459582"/>
              <a:ext cx="828216" cy="1189455"/>
              <a:chOff x="7192681" y="1459582"/>
              <a:chExt cx="828216" cy="1189455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7192681" y="1459582"/>
                <a:ext cx="828216" cy="4615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8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0.00</a:t>
                </a:r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16" name="Grupo 15"/>
              <p:cNvGrpSpPr/>
              <p:nvPr/>
            </p:nvGrpSpPr>
            <p:grpSpPr>
              <a:xfrm>
                <a:off x="7192681" y="2015640"/>
                <a:ext cx="383331" cy="445503"/>
                <a:chOff x="8001024" y="4592190"/>
                <a:chExt cx="495672" cy="576064"/>
              </a:xfrm>
            </p:grpSpPr>
            <p:sp>
              <p:nvSpPr>
                <p:cNvPr id="25" name="Elipse 24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Triângulo isósceles 25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7637566" y="2015641"/>
                <a:ext cx="383331" cy="445503"/>
                <a:chOff x="8001024" y="4592190"/>
                <a:chExt cx="495672" cy="576064"/>
              </a:xfrm>
            </p:grpSpPr>
            <p:sp>
              <p:nvSpPr>
                <p:cNvPr id="23" name="Elipse 22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Triângulo isósceles 23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8" name="Grupo 17"/>
              <p:cNvGrpSpPr/>
              <p:nvPr/>
            </p:nvGrpSpPr>
            <p:grpSpPr>
              <a:xfrm>
                <a:off x="7273094" y="2500577"/>
                <a:ext cx="662499" cy="148460"/>
                <a:chOff x="8613661" y="2496017"/>
                <a:chExt cx="662499" cy="148460"/>
              </a:xfrm>
            </p:grpSpPr>
            <p:sp>
              <p:nvSpPr>
                <p:cNvPr id="19" name="Elipse 18"/>
                <p:cNvSpPr/>
                <p:nvPr/>
              </p:nvSpPr>
              <p:spPr>
                <a:xfrm>
                  <a:off x="8613661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0" name="Retângulo 19"/>
                <p:cNvSpPr/>
                <p:nvPr/>
              </p:nvSpPr>
              <p:spPr>
                <a:xfrm>
                  <a:off x="8831275" y="2496017"/>
                  <a:ext cx="444885" cy="13169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Elipse 20"/>
                <p:cNvSpPr/>
                <p:nvPr/>
              </p:nvSpPr>
              <p:spPr>
                <a:xfrm>
                  <a:off x="9146938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22" name="Elipse 21"/>
                <p:cNvSpPr/>
                <p:nvPr/>
              </p:nvSpPr>
              <p:spPr>
                <a:xfrm>
                  <a:off x="8880300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</p:grpSp>
      <p:sp>
        <p:nvSpPr>
          <p:cNvPr id="6" name="Retângulo 5"/>
          <p:cNvSpPr/>
          <p:nvPr/>
        </p:nvSpPr>
        <p:spPr>
          <a:xfrm>
            <a:off x="6533012" y="5573118"/>
            <a:ext cx="595532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7129722" y="5702338"/>
            <a:ext cx="595532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7726432" y="5755234"/>
            <a:ext cx="502954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cxnSp>
        <p:nvCxnSpPr>
          <p:cNvPr id="43" name="Conector de seta reta 42"/>
          <p:cNvCxnSpPr/>
          <p:nvPr/>
        </p:nvCxnSpPr>
        <p:spPr>
          <a:xfrm flipV="1">
            <a:off x="6644903" y="5935254"/>
            <a:ext cx="94647" cy="5050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6183315" y="6466836"/>
            <a:ext cx="92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Saída 1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6" name="Conector de seta reta 45"/>
          <p:cNvCxnSpPr>
            <a:endCxn id="41" idx="2"/>
          </p:cNvCxnSpPr>
          <p:nvPr/>
        </p:nvCxnSpPr>
        <p:spPr>
          <a:xfrm flipV="1">
            <a:off x="7201138" y="6062378"/>
            <a:ext cx="226350" cy="1035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6739550" y="7124143"/>
            <a:ext cx="92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Saída 2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9" name="Conector de seta reta 48"/>
          <p:cNvCxnSpPr>
            <a:stCxn id="50" idx="0"/>
          </p:cNvCxnSpPr>
          <p:nvPr/>
        </p:nvCxnSpPr>
        <p:spPr>
          <a:xfrm flipH="1" flipV="1">
            <a:off x="8169712" y="6115275"/>
            <a:ext cx="464264" cy="5979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7910027" y="6713255"/>
            <a:ext cx="144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Saída 3</a:t>
            </a:r>
          </a:p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Não ajustável</a:t>
            </a:r>
            <a:endParaRPr lang="en-GB" sz="1600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001716" y="1261298"/>
            <a:ext cx="230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Ajustes dos limites de tensão e corrente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7244411" y="1915180"/>
            <a:ext cx="532205" cy="9084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flipH="1">
            <a:off x="7662727" y="1915180"/>
            <a:ext cx="114267" cy="908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" y="6538349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24" y="6517311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1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Atividade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400" dirty="0" smtClean="0"/>
              <a:t>Medir a tensão de uma fonte de alimentação ajustável ou </a:t>
            </a:r>
            <a:r>
              <a:rPr lang="pt-BR" sz="2400" dirty="0" smtClean="0"/>
              <a:t>um de </a:t>
            </a:r>
            <a:r>
              <a:rPr lang="pt-BR" sz="2400" dirty="0" smtClean="0"/>
              <a:t>conjunto de pilhas.</a:t>
            </a:r>
          </a:p>
          <a:p>
            <a:pPr lvl="1"/>
            <a:r>
              <a:rPr lang="pt-BR" sz="2400" dirty="0" smtClean="0"/>
              <a:t>Aplique as pontas de prova aos terminais de saída da fonte</a:t>
            </a:r>
          </a:p>
          <a:p>
            <a:pPr lvl="2"/>
            <a:r>
              <a:rPr lang="pt-BR" sz="2000" dirty="0" smtClean="0"/>
              <a:t>Ponta vermelha no terminal vermelho ou positivo.</a:t>
            </a:r>
          </a:p>
          <a:p>
            <a:pPr lvl="2"/>
            <a:r>
              <a:rPr lang="pt-BR" sz="2000" dirty="0" smtClean="0"/>
              <a:t>Ponta preta no </a:t>
            </a:r>
            <a:r>
              <a:rPr lang="pt-BR" sz="2000" dirty="0"/>
              <a:t>terminal </a:t>
            </a:r>
            <a:r>
              <a:rPr lang="pt-BR" sz="2000" dirty="0" smtClean="0"/>
              <a:t>preto </a:t>
            </a:r>
            <a:r>
              <a:rPr lang="pt-BR" sz="2000" dirty="0"/>
              <a:t>ou </a:t>
            </a:r>
            <a:r>
              <a:rPr lang="pt-BR" sz="2000" dirty="0" smtClean="0"/>
              <a:t>negativo.</a:t>
            </a:r>
            <a:endParaRPr lang="pt-BR" sz="2000" dirty="0"/>
          </a:p>
          <a:p>
            <a:r>
              <a:rPr lang="pt-BR" sz="2400" u="sng" dirty="0" smtClean="0"/>
              <a:t>No caso da fonte, </a:t>
            </a:r>
            <a:r>
              <a:rPr lang="pt-BR" sz="2400" u="sng" dirty="0" smtClean="0"/>
              <a:t>verifique se sua </a:t>
            </a:r>
            <a:r>
              <a:rPr lang="pt-BR" sz="2400" u="sng" dirty="0" smtClean="0"/>
              <a:t>tensão </a:t>
            </a:r>
            <a:r>
              <a:rPr lang="pt-BR" sz="2400" u="sng" dirty="0" smtClean="0"/>
              <a:t>está ajustada para 3,0 </a:t>
            </a:r>
            <a:r>
              <a:rPr lang="pt-BR" sz="2400" u="sng" dirty="0" smtClean="0"/>
              <a:t>[V].</a:t>
            </a:r>
          </a:p>
          <a:p>
            <a:r>
              <a:rPr lang="pt-BR" sz="2400" dirty="0" smtClean="0"/>
              <a:t>Veja o que ocorre quando se inverte a posição das pontas de prova na saída da fonte ou </a:t>
            </a:r>
            <a:r>
              <a:rPr lang="pt-BR" sz="2400" dirty="0" smtClean="0"/>
              <a:t>das pilhas</a:t>
            </a:r>
            <a:r>
              <a:rPr lang="pt-BR" sz="2800" dirty="0" smtClean="0"/>
              <a:t>.</a:t>
            </a:r>
          </a:p>
          <a:p>
            <a:endParaRPr lang="pt-BR" sz="2800" u="sng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5804780" y="3824225"/>
            <a:ext cx="1080120" cy="1728192"/>
            <a:chOff x="6048424" y="1835621"/>
            <a:chExt cx="1080120" cy="1728192"/>
          </a:xfrm>
        </p:grpSpPr>
        <p:sp>
          <p:nvSpPr>
            <p:cNvPr id="3" name="Retângulo 2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0.00</a:t>
              </a:r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riângulo isósceles 5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sp>
        <p:nvSpPr>
          <p:cNvPr id="47" name="Forma livre 46"/>
          <p:cNvSpPr/>
          <p:nvPr/>
        </p:nvSpPr>
        <p:spPr>
          <a:xfrm>
            <a:off x="6377939" y="3506749"/>
            <a:ext cx="2168203" cy="2671703"/>
          </a:xfrm>
          <a:custGeom>
            <a:avLst/>
            <a:gdLst>
              <a:gd name="connsiteX0" fmla="*/ 1034157 w 2199786"/>
              <a:gd name="connsiteY0" fmla="*/ 0 h 2657469"/>
              <a:gd name="connsiteX1" fmla="*/ 968843 w 2199786"/>
              <a:gd name="connsiteY1" fmla="*/ 370114 h 2657469"/>
              <a:gd name="connsiteX2" fmla="*/ 1415157 w 2199786"/>
              <a:gd name="connsiteY2" fmla="*/ 1251857 h 2657469"/>
              <a:gd name="connsiteX3" fmla="*/ 1861472 w 2199786"/>
              <a:gd name="connsiteY3" fmla="*/ 1349828 h 2657469"/>
              <a:gd name="connsiteX4" fmla="*/ 2177157 w 2199786"/>
              <a:gd name="connsiteY4" fmla="*/ 1066800 h 2657469"/>
              <a:gd name="connsiteX5" fmla="*/ 2046529 w 2199786"/>
              <a:gd name="connsiteY5" fmla="*/ 990600 h 2657469"/>
              <a:gd name="connsiteX6" fmla="*/ 1894129 w 2199786"/>
              <a:gd name="connsiteY6" fmla="*/ 1066800 h 2657469"/>
              <a:gd name="connsiteX7" fmla="*/ 1872357 w 2199786"/>
              <a:gd name="connsiteY7" fmla="*/ 1088571 h 2657469"/>
              <a:gd name="connsiteX8" fmla="*/ 1807043 w 2199786"/>
              <a:gd name="connsiteY8" fmla="*/ 1230086 h 2657469"/>
              <a:gd name="connsiteX9" fmla="*/ 1698186 w 2199786"/>
              <a:gd name="connsiteY9" fmla="*/ 1589314 h 2657469"/>
              <a:gd name="connsiteX10" fmla="*/ 1752614 w 2199786"/>
              <a:gd name="connsiteY10" fmla="*/ 1926771 h 2657469"/>
              <a:gd name="connsiteX11" fmla="*/ 1099472 w 2199786"/>
              <a:gd name="connsiteY11" fmla="*/ 2264228 h 2657469"/>
              <a:gd name="connsiteX12" fmla="*/ 1034157 w 2199786"/>
              <a:gd name="connsiteY12" fmla="*/ 2024743 h 2657469"/>
              <a:gd name="connsiteX13" fmla="*/ 1143014 w 2199786"/>
              <a:gd name="connsiteY13" fmla="*/ 2068286 h 2657469"/>
              <a:gd name="connsiteX14" fmla="*/ 1186557 w 2199786"/>
              <a:gd name="connsiteY14" fmla="*/ 2394857 h 2657469"/>
              <a:gd name="connsiteX15" fmla="*/ 1077700 w 2199786"/>
              <a:gd name="connsiteY15" fmla="*/ 2525486 h 2657469"/>
              <a:gd name="connsiteX16" fmla="*/ 925300 w 2199786"/>
              <a:gd name="connsiteY16" fmla="*/ 2645228 h 2657469"/>
              <a:gd name="connsiteX17" fmla="*/ 751129 w 2199786"/>
              <a:gd name="connsiteY17" fmla="*/ 2656114 h 2657469"/>
              <a:gd name="connsiteX18" fmla="*/ 500757 w 2199786"/>
              <a:gd name="connsiteY18" fmla="*/ 2645228 h 2657469"/>
              <a:gd name="connsiteX19" fmla="*/ 348357 w 2199786"/>
              <a:gd name="connsiteY19" fmla="*/ 2579914 h 2657469"/>
              <a:gd name="connsiteX20" fmla="*/ 174186 w 2199786"/>
              <a:gd name="connsiteY20" fmla="*/ 2492828 h 2657469"/>
              <a:gd name="connsiteX21" fmla="*/ 130643 w 2199786"/>
              <a:gd name="connsiteY21" fmla="*/ 2416628 h 2657469"/>
              <a:gd name="connsiteX22" fmla="*/ 54443 w 2199786"/>
              <a:gd name="connsiteY22" fmla="*/ 2122714 h 2657469"/>
              <a:gd name="connsiteX23" fmla="*/ 43557 w 2199786"/>
              <a:gd name="connsiteY23" fmla="*/ 2057400 h 2657469"/>
              <a:gd name="connsiteX24" fmla="*/ 21786 w 2199786"/>
              <a:gd name="connsiteY24" fmla="*/ 1992086 h 2657469"/>
              <a:gd name="connsiteX25" fmla="*/ 14 w 2199786"/>
              <a:gd name="connsiteY25" fmla="*/ 1926771 h 2657469"/>
              <a:gd name="connsiteX0" fmla="*/ 1034157 w 2199786"/>
              <a:gd name="connsiteY0" fmla="*/ 0 h 2659797"/>
              <a:gd name="connsiteX1" fmla="*/ 968843 w 2199786"/>
              <a:gd name="connsiteY1" fmla="*/ 370114 h 2659797"/>
              <a:gd name="connsiteX2" fmla="*/ 1415157 w 2199786"/>
              <a:gd name="connsiteY2" fmla="*/ 1251857 h 2659797"/>
              <a:gd name="connsiteX3" fmla="*/ 1861472 w 2199786"/>
              <a:gd name="connsiteY3" fmla="*/ 1349828 h 2659797"/>
              <a:gd name="connsiteX4" fmla="*/ 2177157 w 2199786"/>
              <a:gd name="connsiteY4" fmla="*/ 1066800 h 2659797"/>
              <a:gd name="connsiteX5" fmla="*/ 2046529 w 2199786"/>
              <a:gd name="connsiteY5" fmla="*/ 990600 h 2659797"/>
              <a:gd name="connsiteX6" fmla="*/ 1894129 w 2199786"/>
              <a:gd name="connsiteY6" fmla="*/ 1066800 h 2659797"/>
              <a:gd name="connsiteX7" fmla="*/ 1872357 w 2199786"/>
              <a:gd name="connsiteY7" fmla="*/ 1088571 h 2659797"/>
              <a:gd name="connsiteX8" fmla="*/ 1807043 w 2199786"/>
              <a:gd name="connsiteY8" fmla="*/ 1230086 h 2659797"/>
              <a:gd name="connsiteX9" fmla="*/ 1698186 w 2199786"/>
              <a:gd name="connsiteY9" fmla="*/ 1589314 h 2659797"/>
              <a:gd name="connsiteX10" fmla="*/ 1752614 w 2199786"/>
              <a:gd name="connsiteY10" fmla="*/ 1926771 h 2659797"/>
              <a:gd name="connsiteX11" fmla="*/ 1099472 w 2199786"/>
              <a:gd name="connsiteY11" fmla="*/ 2264228 h 2659797"/>
              <a:gd name="connsiteX12" fmla="*/ 1034157 w 2199786"/>
              <a:gd name="connsiteY12" fmla="*/ 2024743 h 2659797"/>
              <a:gd name="connsiteX13" fmla="*/ 1143014 w 2199786"/>
              <a:gd name="connsiteY13" fmla="*/ 2068286 h 2659797"/>
              <a:gd name="connsiteX14" fmla="*/ 1186557 w 2199786"/>
              <a:gd name="connsiteY14" fmla="*/ 2394857 h 2659797"/>
              <a:gd name="connsiteX15" fmla="*/ 1077700 w 2199786"/>
              <a:gd name="connsiteY15" fmla="*/ 2525486 h 2659797"/>
              <a:gd name="connsiteX16" fmla="*/ 925300 w 2199786"/>
              <a:gd name="connsiteY16" fmla="*/ 2645228 h 2659797"/>
              <a:gd name="connsiteX17" fmla="*/ 751129 w 2199786"/>
              <a:gd name="connsiteY17" fmla="*/ 2656114 h 2659797"/>
              <a:gd name="connsiteX18" fmla="*/ 500757 w 2199786"/>
              <a:gd name="connsiteY18" fmla="*/ 2645228 h 2659797"/>
              <a:gd name="connsiteX19" fmla="*/ 174186 w 2199786"/>
              <a:gd name="connsiteY19" fmla="*/ 2492828 h 2659797"/>
              <a:gd name="connsiteX20" fmla="*/ 130643 w 2199786"/>
              <a:gd name="connsiteY20" fmla="*/ 2416628 h 2659797"/>
              <a:gd name="connsiteX21" fmla="*/ 54443 w 2199786"/>
              <a:gd name="connsiteY21" fmla="*/ 2122714 h 2659797"/>
              <a:gd name="connsiteX22" fmla="*/ 43557 w 2199786"/>
              <a:gd name="connsiteY22" fmla="*/ 2057400 h 2659797"/>
              <a:gd name="connsiteX23" fmla="*/ 21786 w 2199786"/>
              <a:gd name="connsiteY23" fmla="*/ 1992086 h 2659797"/>
              <a:gd name="connsiteX24" fmla="*/ 14 w 2199786"/>
              <a:gd name="connsiteY24" fmla="*/ 1926771 h 2659797"/>
              <a:gd name="connsiteX0" fmla="*/ 1100832 w 2199786"/>
              <a:gd name="connsiteY0" fmla="*/ 0 h 2671703"/>
              <a:gd name="connsiteX1" fmla="*/ 968843 w 2199786"/>
              <a:gd name="connsiteY1" fmla="*/ 382020 h 2671703"/>
              <a:gd name="connsiteX2" fmla="*/ 1415157 w 2199786"/>
              <a:gd name="connsiteY2" fmla="*/ 1263763 h 2671703"/>
              <a:gd name="connsiteX3" fmla="*/ 1861472 w 2199786"/>
              <a:gd name="connsiteY3" fmla="*/ 1361734 h 2671703"/>
              <a:gd name="connsiteX4" fmla="*/ 2177157 w 2199786"/>
              <a:gd name="connsiteY4" fmla="*/ 1078706 h 2671703"/>
              <a:gd name="connsiteX5" fmla="*/ 2046529 w 2199786"/>
              <a:gd name="connsiteY5" fmla="*/ 1002506 h 2671703"/>
              <a:gd name="connsiteX6" fmla="*/ 1894129 w 2199786"/>
              <a:gd name="connsiteY6" fmla="*/ 1078706 h 2671703"/>
              <a:gd name="connsiteX7" fmla="*/ 1872357 w 2199786"/>
              <a:gd name="connsiteY7" fmla="*/ 1100477 h 2671703"/>
              <a:gd name="connsiteX8" fmla="*/ 1807043 w 2199786"/>
              <a:gd name="connsiteY8" fmla="*/ 1241992 h 2671703"/>
              <a:gd name="connsiteX9" fmla="*/ 1698186 w 2199786"/>
              <a:gd name="connsiteY9" fmla="*/ 1601220 h 2671703"/>
              <a:gd name="connsiteX10" fmla="*/ 1752614 w 2199786"/>
              <a:gd name="connsiteY10" fmla="*/ 1938677 h 2671703"/>
              <a:gd name="connsiteX11" fmla="*/ 1099472 w 2199786"/>
              <a:gd name="connsiteY11" fmla="*/ 2276134 h 2671703"/>
              <a:gd name="connsiteX12" fmla="*/ 1034157 w 2199786"/>
              <a:gd name="connsiteY12" fmla="*/ 2036649 h 2671703"/>
              <a:gd name="connsiteX13" fmla="*/ 1143014 w 2199786"/>
              <a:gd name="connsiteY13" fmla="*/ 2080192 h 2671703"/>
              <a:gd name="connsiteX14" fmla="*/ 1186557 w 2199786"/>
              <a:gd name="connsiteY14" fmla="*/ 2406763 h 2671703"/>
              <a:gd name="connsiteX15" fmla="*/ 1077700 w 2199786"/>
              <a:gd name="connsiteY15" fmla="*/ 2537392 h 2671703"/>
              <a:gd name="connsiteX16" fmla="*/ 925300 w 2199786"/>
              <a:gd name="connsiteY16" fmla="*/ 2657134 h 2671703"/>
              <a:gd name="connsiteX17" fmla="*/ 751129 w 2199786"/>
              <a:gd name="connsiteY17" fmla="*/ 2668020 h 2671703"/>
              <a:gd name="connsiteX18" fmla="*/ 500757 w 2199786"/>
              <a:gd name="connsiteY18" fmla="*/ 2657134 h 2671703"/>
              <a:gd name="connsiteX19" fmla="*/ 174186 w 2199786"/>
              <a:gd name="connsiteY19" fmla="*/ 2504734 h 2671703"/>
              <a:gd name="connsiteX20" fmla="*/ 130643 w 2199786"/>
              <a:gd name="connsiteY20" fmla="*/ 2428534 h 2671703"/>
              <a:gd name="connsiteX21" fmla="*/ 54443 w 2199786"/>
              <a:gd name="connsiteY21" fmla="*/ 2134620 h 2671703"/>
              <a:gd name="connsiteX22" fmla="*/ 43557 w 2199786"/>
              <a:gd name="connsiteY22" fmla="*/ 2069306 h 2671703"/>
              <a:gd name="connsiteX23" fmla="*/ 21786 w 2199786"/>
              <a:gd name="connsiteY23" fmla="*/ 2003992 h 2671703"/>
              <a:gd name="connsiteX24" fmla="*/ 14 w 2199786"/>
              <a:gd name="connsiteY24" fmla="*/ 1938677 h 2671703"/>
              <a:gd name="connsiteX0" fmla="*/ 1100832 w 2199786"/>
              <a:gd name="connsiteY0" fmla="*/ 0 h 2671703"/>
              <a:gd name="connsiteX1" fmla="*/ 968843 w 2199786"/>
              <a:gd name="connsiteY1" fmla="*/ 382020 h 2671703"/>
              <a:gd name="connsiteX2" fmla="*/ 1415157 w 2199786"/>
              <a:gd name="connsiteY2" fmla="*/ 1263763 h 2671703"/>
              <a:gd name="connsiteX3" fmla="*/ 1861472 w 2199786"/>
              <a:gd name="connsiteY3" fmla="*/ 1361734 h 2671703"/>
              <a:gd name="connsiteX4" fmla="*/ 2177157 w 2199786"/>
              <a:gd name="connsiteY4" fmla="*/ 1078706 h 2671703"/>
              <a:gd name="connsiteX5" fmla="*/ 2046529 w 2199786"/>
              <a:gd name="connsiteY5" fmla="*/ 1002506 h 2671703"/>
              <a:gd name="connsiteX6" fmla="*/ 1894129 w 2199786"/>
              <a:gd name="connsiteY6" fmla="*/ 1078706 h 2671703"/>
              <a:gd name="connsiteX7" fmla="*/ 1872357 w 2199786"/>
              <a:gd name="connsiteY7" fmla="*/ 1100477 h 2671703"/>
              <a:gd name="connsiteX8" fmla="*/ 1807043 w 2199786"/>
              <a:gd name="connsiteY8" fmla="*/ 1241992 h 2671703"/>
              <a:gd name="connsiteX9" fmla="*/ 1698186 w 2199786"/>
              <a:gd name="connsiteY9" fmla="*/ 1601220 h 2671703"/>
              <a:gd name="connsiteX10" fmla="*/ 1752614 w 2199786"/>
              <a:gd name="connsiteY10" fmla="*/ 1938677 h 2671703"/>
              <a:gd name="connsiteX11" fmla="*/ 1099472 w 2199786"/>
              <a:gd name="connsiteY11" fmla="*/ 2276134 h 2671703"/>
              <a:gd name="connsiteX12" fmla="*/ 1034157 w 2199786"/>
              <a:gd name="connsiteY12" fmla="*/ 2036649 h 2671703"/>
              <a:gd name="connsiteX13" fmla="*/ 1143014 w 2199786"/>
              <a:gd name="connsiteY13" fmla="*/ 2080192 h 2671703"/>
              <a:gd name="connsiteX14" fmla="*/ 1186557 w 2199786"/>
              <a:gd name="connsiteY14" fmla="*/ 2406763 h 2671703"/>
              <a:gd name="connsiteX15" fmla="*/ 1077700 w 2199786"/>
              <a:gd name="connsiteY15" fmla="*/ 2537392 h 2671703"/>
              <a:gd name="connsiteX16" fmla="*/ 925300 w 2199786"/>
              <a:gd name="connsiteY16" fmla="*/ 2657134 h 2671703"/>
              <a:gd name="connsiteX17" fmla="*/ 751129 w 2199786"/>
              <a:gd name="connsiteY17" fmla="*/ 2668020 h 2671703"/>
              <a:gd name="connsiteX18" fmla="*/ 500757 w 2199786"/>
              <a:gd name="connsiteY18" fmla="*/ 2657134 h 2671703"/>
              <a:gd name="connsiteX19" fmla="*/ 174186 w 2199786"/>
              <a:gd name="connsiteY19" fmla="*/ 2504734 h 2671703"/>
              <a:gd name="connsiteX20" fmla="*/ 130643 w 2199786"/>
              <a:gd name="connsiteY20" fmla="*/ 2428534 h 2671703"/>
              <a:gd name="connsiteX21" fmla="*/ 54443 w 2199786"/>
              <a:gd name="connsiteY21" fmla="*/ 2134620 h 2671703"/>
              <a:gd name="connsiteX22" fmla="*/ 43557 w 2199786"/>
              <a:gd name="connsiteY22" fmla="*/ 2069306 h 2671703"/>
              <a:gd name="connsiteX23" fmla="*/ 21786 w 2199786"/>
              <a:gd name="connsiteY23" fmla="*/ 2003992 h 2671703"/>
              <a:gd name="connsiteX24" fmla="*/ 14 w 2199786"/>
              <a:gd name="connsiteY24" fmla="*/ 1938677 h 2671703"/>
              <a:gd name="connsiteX0" fmla="*/ 1100832 w 2199786"/>
              <a:gd name="connsiteY0" fmla="*/ 0 h 2671703"/>
              <a:gd name="connsiteX1" fmla="*/ 968843 w 2199786"/>
              <a:gd name="connsiteY1" fmla="*/ 382020 h 2671703"/>
              <a:gd name="connsiteX2" fmla="*/ 1415157 w 2199786"/>
              <a:gd name="connsiteY2" fmla="*/ 1263763 h 2671703"/>
              <a:gd name="connsiteX3" fmla="*/ 1861472 w 2199786"/>
              <a:gd name="connsiteY3" fmla="*/ 1361734 h 2671703"/>
              <a:gd name="connsiteX4" fmla="*/ 2177157 w 2199786"/>
              <a:gd name="connsiteY4" fmla="*/ 1078706 h 2671703"/>
              <a:gd name="connsiteX5" fmla="*/ 2046529 w 2199786"/>
              <a:gd name="connsiteY5" fmla="*/ 1002506 h 2671703"/>
              <a:gd name="connsiteX6" fmla="*/ 1894129 w 2199786"/>
              <a:gd name="connsiteY6" fmla="*/ 1078706 h 2671703"/>
              <a:gd name="connsiteX7" fmla="*/ 1872357 w 2199786"/>
              <a:gd name="connsiteY7" fmla="*/ 1100477 h 2671703"/>
              <a:gd name="connsiteX8" fmla="*/ 1807043 w 2199786"/>
              <a:gd name="connsiteY8" fmla="*/ 1241992 h 2671703"/>
              <a:gd name="connsiteX9" fmla="*/ 1698186 w 2199786"/>
              <a:gd name="connsiteY9" fmla="*/ 1601220 h 2671703"/>
              <a:gd name="connsiteX10" fmla="*/ 1752614 w 2199786"/>
              <a:gd name="connsiteY10" fmla="*/ 1938677 h 2671703"/>
              <a:gd name="connsiteX11" fmla="*/ 1099472 w 2199786"/>
              <a:gd name="connsiteY11" fmla="*/ 2276134 h 2671703"/>
              <a:gd name="connsiteX12" fmla="*/ 1034157 w 2199786"/>
              <a:gd name="connsiteY12" fmla="*/ 2036649 h 2671703"/>
              <a:gd name="connsiteX13" fmla="*/ 1143014 w 2199786"/>
              <a:gd name="connsiteY13" fmla="*/ 2080192 h 2671703"/>
              <a:gd name="connsiteX14" fmla="*/ 1186557 w 2199786"/>
              <a:gd name="connsiteY14" fmla="*/ 2406763 h 2671703"/>
              <a:gd name="connsiteX15" fmla="*/ 1077700 w 2199786"/>
              <a:gd name="connsiteY15" fmla="*/ 2537392 h 2671703"/>
              <a:gd name="connsiteX16" fmla="*/ 925300 w 2199786"/>
              <a:gd name="connsiteY16" fmla="*/ 2657134 h 2671703"/>
              <a:gd name="connsiteX17" fmla="*/ 751129 w 2199786"/>
              <a:gd name="connsiteY17" fmla="*/ 2668020 h 2671703"/>
              <a:gd name="connsiteX18" fmla="*/ 500757 w 2199786"/>
              <a:gd name="connsiteY18" fmla="*/ 2657134 h 2671703"/>
              <a:gd name="connsiteX19" fmla="*/ 174186 w 2199786"/>
              <a:gd name="connsiteY19" fmla="*/ 2504734 h 2671703"/>
              <a:gd name="connsiteX20" fmla="*/ 130643 w 2199786"/>
              <a:gd name="connsiteY20" fmla="*/ 2428534 h 2671703"/>
              <a:gd name="connsiteX21" fmla="*/ 54443 w 2199786"/>
              <a:gd name="connsiteY21" fmla="*/ 2134620 h 2671703"/>
              <a:gd name="connsiteX22" fmla="*/ 43557 w 2199786"/>
              <a:gd name="connsiteY22" fmla="*/ 2069306 h 2671703"/>
              <a:gd name="connsiteX23" fmla="*/ 21786 w 2199786"/>
              <a:gd name="connsiteY23" fmla="*/ 2003992 h 2671703"/>
              <a:gd name="connsiteX24" fmla="*/ 14 w 2199786"/>
              <a:gd name="connsiteY24" fmla="*/ 1938677 h 2671703"/>
              <a:gd name="connsiteX0" fmla="*/ 1100832 w 2199786"/>
              <a:gd name="connsiteY0" fmla="*/ 0 h 2671703"/>
              <a:gd name="connsiteX1" fmla="*/ 1011705 w 2199786"/>
              <a:gd name="connsiteY1" fmla="*/ 460601 h 2671703"/>
              <a:gd name="connsiteX2" fmla="*/ 1415157 w 2199786"/>
              <a:gd name="connsiteY2" fmla="*/ 1263763 h 2671703"/>
              <a:gd name="connsiteX3" fmla="*/ 1861472 w 2199786"/>
              <a:gd name="connsiteY3" fmla="*/ 1361734 h 2671703"/>
              <a:gd name="connsiteX4" fmla="*/ 2177157 w 2199786"/>
              <a:gd name="connsiteY4" fmla="*/ 1078706 h 2671703"/>
              <a:gd name="connsiteX5" fmla="*/ 2046529 w 2199786"/>
              <a:gd name="connsiteY5" fmla="*/ 1002506 h 2671703"/>
              <a:gd name="connsiteX6" fmla="*/ 1894129 w 2199786"/>
              <a:gd name="connsiteY6" fmla="*/ 1078706 h 2671703"/>
              <a:gd name="connsiteX7" fmla="*/ 1872357 w 2199786"/>
              <a:gd name="connsiteY7" fmla="*/ 1100477 h 2671703"/>
              <a:gd name="connsiteX8" fmla="*/ 1807043 w 2199786"/>
              <a:gd name="connsiteY8" fmla="*/ 1241992 h 2671703"/>
              <a:gd name="connsiteX9" fmla="*/ 1698186 w 2199786"/>
              <a:gd name="connsiteY9" fmla="*/ 1601220 h 2671703"/>
              <a:gd name="connsiteX10" fmla="*/ 1752614 w 2199786"/>
              <a:gd name="connsiteY10" fmla="*/ 1938677 h 2671703"/>
              <a:gd name="connsiteX11" fmla="*/ 1099472 w 2199786"/>
              <a:gd name="connsiteY11" fmla="*/ 2276134 h 2671703"/>
              <a:gd name="connsiteX12" fmla="*/ 1034157 w 2199786"/>
              <a:gd name="connsiteY12" fmla="*/ 2036649 h 2671703"/>
              <a:gd name="connsiteX13" fmla="*/ 1143014 w 2199786"/>
              <a:gd name="connsiteY13" fmla="*/ 2080192 h 2671703"/>
              <a:gd name="connsiteX14" fmla="*/ 1186557 w 2199786"/>
              <a:gd name="connsiteY14" fmla="*/ 2406763 h 2671703"/>
              <a:gd name="connsiteX15" fmla="*/ 1077700 w 2199786"/>
              <a:gd name="connsiteY15" fmla="*/ 2537392 h 2671703"/>
              <a:gd name="connsiteX16" fmla="*/ 925300 w 2199786"/>
              <a:gd name="connsiteY16" fmla="*/ 2657134 h 2671703"/>
              <a:gd name="connsiteX17" fmla="*/ 751129 w 2199786"/>
              <a:gd name="connsiteY17" fmla="*/ 2668020 h 2671703"/>
              <a:gd name="connsiteX18" fmla="*/ 500757 w 2199786"/>
              <a:gd name="connsiteY18" fmla="*/ 2657134 h 2671703"/>
              <a:gd name="connsiteX19" fmla="*/ 174186 w 2199786"/>
              <a:gd name="connsiteY19" fmla="*/ 2504734 h 2671703"/>
              <a:gd name="connsiteX20" fmla="*/ 130643 w 2199786"/>
              <a:gd name="connsiteY20" fmla="*/ 2428534 h 2671703"/>
              <a:gd name="connsiteX21" fmla="*/ 54443 w 2199786"/>
              <a:gd name="connsiteY21" fmla="*/ 2134620 h 2671703"/>
              <a:gd name="connsiteX22" fmla="*/ 43557 w 2199786"/>
              <a:gd name="connsiteY22" fmla="*/ 2069306 h 2671703"/>
              <a:gd name="connsiteX23" fmla="*/ 21786 w 2199786"/>
              <a:gd name="connsiteY23" fmla="*/ 2003992 h 2671703"/>
              <a:gd name="connsiteX24" fmla="*/ 14 w 2199786"/>
              <a:gd name="connsiteY24" fmla="*/ 1938677 h 267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99786" h="2671703">
                <a:moveTo>
                  <a:pt x="1100832" y="0"/>
                </a:moveTo>
                <a:cubicBezTo>
                  <a:pt x="1038579" y="78127"/>
                  <a:pt x="959318" y="249974"/>
                  <a:pt x="1011705" y="460601"/>
                </a:cubicBezTo>
                <a:cubicBezTo>
                  <a:pt x="1064093" y="671228"/>
                  <a:pt x="1273529" y="1113574"/>
                  <a:pt x="1415157" y="1263763"/>
                </a:cubicBezTo>
                <a:cubicBezTo>
                  <a:pt x="1556785" y="1413952"/>
                  <a:pt x="1712700" y="1329077"/>
                  <a:pt x="1861472" y="1361734"/>
                </a:cubicBezTo>
                <a:cubicBezTo>
                  <a:pt x="2007019" y="1318609"/>
                  <a:pt x="2280045" y="1335926"/>
                  <a:pt x="2177157" y="1078706"/>
                </a:cubicBezTo>
                <a:cubicBezTo>
                  <a:pt x="2158435" y="1031902"/>
                  <a:pt x="2090072" y="1027906"/>
                  <a:pt x="2046529" y="1002506"/>
                </a:cubicBezTo>
                <a:cubicBezTo>
                  <a:pt x="1995729" y="1027906"/>
                  <a:pt x="1943631" y="1050861"/>
                  <a:pt x="1894129" y="1078706"/>
                </a:cubicBezTo>
                <a:cubicBezTo>
                  <a:pt x="1885184" y="1083738"/>
                  <a:pt x="1877187" y="1091421"/>
                  <a:pt x="1872357" y="1100477"/>
                </a:cubicBezTo>
                <a:cubicBezTo>
                  <a:pt x="1847908" y="1146318"/>
                  <a:pt x="1826597" y="1193859"/>
                  <a:pt x="1807043" y="1241992"/>
                </a:cubicBezTo>
                <a:cubicBezTo>
                  <a:pt x="1723674" y="1447208"/>
                  <a:pt x="1738607" y="1412590"/>
                  <a:pt x="1698186" y="1601220"/>
                </a:cubicBezTo>
                <a:cubicBezTo>
                  <a:pt x="1701260" y="1614286"/>
                  <a:pt x="1779113" y="1901137"/>
                  <a:pt x="1752614" y="1938677"/>
                </a:cubicBezTo>
                <a:cubicBezTo>
                  <a:pt x="1586903" y="2173434"/>
                  <a:pt x="1350212" y="2197331"/>
                  <a:pt x="1099472" y="2276134"/>
                </a:cubicBezTo>
                <a:cubicBezTo>
                  <a:pt x="1070960" y="2240494"/>
                  <a:pt x="922908" y="2110815"/>
                  <a:pt x="1034157" y="2036649"/>
                </a:cubicBezTo>
                <a:cubicBezTo>
                  <a:pt x="1066674" y="2014971"/>
                  <a:pt x="1106728" y="2065678"/>
                  <a:pt x="1143014" y="2080192"/>
                </a:cubicBezTo>
                <a:cubicBezTo>
                  <a:pt x="1179128" y="2188534"/>
                  <a:pt x="1235074" y="2287675"/>
                  <a:pt x="1186557" y="2406763"/>
                </a:cubicBezTo>
                <a:cubicBezTo>
                  <a:pt x="1165172" y="2459254"/>
                  <a:pt x="1118622" y="2498175"/>
                  <a:pt x="1077700" y="2537392"/>
                </a:cubicBezTo>
                <a:cubicBezTo>
                  <a:pt x="1031056" y="2582092"/>
                  <a:pt x="985284" y="2633140"/>
                  <a:pt x="925300" y="2657134"/>
                </a:cubicBezTo>
                <a:cubicBezTo>
                  <a:pt x="871290" y="2678738"/>
                  <a:pt x="809186" y="2664391"/>
                  <a:pt x="751129" y="2668020"/>
                </a:cubicBezTo>
                <a:cubicBezTo>
                  <a:pt x="667672" y="2664391"/>
                  <a:pt x="596914" y="2684348"/>
                  <a:pt x="500757" y="2657134"/>
                </a:cubicBezTo>
                <a:cubicBezTo>
                  <a:pt x="404600" y="2629920"/>
                  <a:pt x="235872" y="2542834"/>
                  <a:pt x="174186" y="2504734"/>
                </a:cubicBezTo>
                <a:cubicBezTo>
                  <a:pt x="159672" y="2479334"/>
                  <a:pt x="140915" y="2455926"/>
                  <a:pt x="130643" y="2428534"/>
                </a:cubicBezTo>
                <a:cubicBezTo>
                  <a:pt x="91077" y="2323025"/>
                  <a:pt x="74261" y="2240315"/>
                  <a:pt x="54443" y="2134620"/>
                </a:cubicBezTo>
                <a:cubicBezTo>
                  <a:pt x="50375" y="2112926"/>
                  <a:pt x="48910" y="2090719"/>
                  <a:pt x="43557" y="2069306"/>
                </a:cubicBezTo>
                <a:cubicBezTo>
                  <a:pt x="37991" y="2047042"/>
                  <a:pt x="29629" y="2025559"/>
                  <a:pt x="21786" y="2003992"/>
                </a:cubicBezTo>
                <a:cubicBezTo>
                  <a:pt x="-1334" y="1940413"/>
                  <a:pt x="14" y="1970177"/>
                  <a:pt x="14" y="193867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orma livre 47"/>
          <p:cNvSpPr/>
          <p:nvPr/>
        </p:nvSpPr>
        <p:spPr>
          <a:xfrm>
            <a:off x="5976257" y="3553014"/>
            <a:ext cx="2200003" cy="2883012"/>
          </a:xfrm>
          <a:custGeom>
            <a:avLst/>
            <a:gdLst>
              <a:gd name="connsiteX0" fmla="*/ 1077686 w 2255897"/>
              <a:gd name="connsiteY0" fmla="*/ 0 h 2852057"/>
              <a:gd name="connsiteX1" fmla="*/ 1088572 w 2255897"/>
              <a:gd name="connsiteY1" fmla="*/ 293914 h 2852057"/>
              <a:gd name="connsiteX2" fmla="*/ 1099457 w 2255897"/>
              <a:gd name="connsiteY2" fmla="*/ 370114 h 2852057"/>
              <a:gd name="connsiteX3" fmla="*/ 1132114 w 2255897"/>
              <a:gd name="connsiteY3" fmla="*/ 457200 h 2852057"/>
              <a:gd name="connsiteX4" fmla="*/ 1404257 w 2255897"/>
              <a:gd name="connsiteY4" fmla="*/ 947057 h 2852057"/>
              <a:gd name="connsiteX5" fmla="*/ 1513114 w 2255897"/>
              <a:gd name="connsiteY5" fmla="*/ 1023257 h 2852057"/>
              <a:gd name="connsiteX6" fmla="*/ 1556657 w 2255897"/>
              <a:gd name="connsiteY6" fmla="*/ 1034143 h 2852057"/>
              <a:gd name="connsiteX7" fmla="*/ 1796143 w 2255897"/>
              <a:gd name="connsiteY7" fmla="*/ 1055914 h 2852057"/>
              <a:gd name="connsiteX8" fmla="*/ 1948543 w 2255897"/>
              <a:gd name="connsiteY8" fmla="*/ 870857 h 2852057"/>
              <a:gd name="connsiteX9" fmla="*/ 1839686 w 2255897"/>
              <a:gd name="connsiteY9" fmla="*/ 859972 h 2852057"/>
              <a:gd name="connsiteX10" fmla="*/ 1752600 w 2255897"/>
              <a:gd name="connsiteY10" fmla="*/ 914400 h 2852057"/>
              <a:gd name="connsiteX11" fmla="*/ 1687286 w 2255897"/>
              <a:gd name="connsiteY11" fmla="*/ 1034143 h 2852057"/>
              <a:gd name="connsiteX12" fmla="*/ 1698172 w 2255897"/>
              <a:gd name="connsiteY12" fmla="*/ 1175657 h 2852057"/>
              <a:gd name="connsiteX13" fmla="*/ 1970314 w 2255897"/>
              <a:gd name="connsiteY13" fmla="*/ 1436914 h 2852057"/>
              <a:gd name="connsiteX14" fmla="*/ 2198914 w 2255897"/>
              <a:gd name="connsiteY14" fmla="*/ 1785257 h 2852057"/>
              <a:gd name="connsiteX15" fmla="*/ 2166257 w 2255897"/>
              <a:gd name="connsiteY15" fmla="*/ 2394857 h 2852057"/>
              <a:gd name="connsiteX16" fmla="*/ 2046514 w 2255897"/>
              <a:gd name="connsiteY16" fmla="*/ 2481943 h 2852057"/>
              <a:gd name="connsiteX17" fmla="*/ 1905000 w 2255897"/>
              <a:gd name="connsiteY17" fmla="*/ 2427514 h 2852057"/>
              <a:gd name="connsiteX18" fmla="*/ 1894114 w 2255897"/>
              <a:gd name="connsiteY18" fmla="*/ 2351314 h 2852057"/>
              <a:gd name="connsiteX19" fmla="*/ 1992086 w 2255897"/>
              <a:gd name="connsiteY19" fmla="*/ 2329543 h 2852057"/>
              <a:gd name="connsiteX20" fmla="*/ 2100943 w 2255897"/>
              <a:gd name="connsiteY20" fmla="*/ 2449286 h 2852057"/>
              <a:gd name="connsiteX21" fmla="*/ 1970314 w 2255897"/>
              <a:gd name="connsiteY21" fmla="*/ 2764972 h 2852057"/>
              <a:gd name="connsiteX22" fmla="*/ 1785257 w 2255897"/>
              <a:gd name="connsiteY22" fmla="*/ 2852057 h 2852057"/>
              <a:gd name="connsiteX23" fmla="*/ 859972 w 2255897"/>
              <a:gd name="connsiteY23" fmla="*/ 2754086 h 2852057"/>
              <a:gd name="connsiteX24" fmla="*/ 261257 w 2255897"/>
              <a:gd name="connsiteY24" fmla="*/ 2569029 h 2852057"/>
              <a:gd name="connsiteX25" fmla="*/ 152400 w 2255897"/>
              <a:gd name="connsiteY25" fmla="*/ 2492829 h 2852057"/>
              <a:gd name="connsiteX26" fmla="*/ 108857 w 2255897"/>
              <a:gd name="connsiteY26" fmla="*/ 2383972 h 2852057"/>
              <a:gd name="connsiteX27" fmla="*/ 76200 w 2255897"/>
              <a:gd name="connsiteY27" fmla="*/ 2198914 h 2852057"/>
              <a:gd name="connsiteX28" fmla="*/ 10886 w 2255897"/>
              <a:gd name="connsiteY28" fmla="*/ 1817914 h 2852057"/>
              <a:gd name="connsiteX29" fmla="*/ 0 w 2255897"/>
              <a:gd name="connsiteY29" fmla="*/ 1807029 h 2852057"/>
              <a:gd name="connsiteX0" fmla="*/ 1077686 w 2255897"/>
              <a:gd name="connsiteY0" fmla="*/ 0 h 2852057"/>
              <a:gd name="connsiteX1" fmla="*/ 1088572 w 2255897"/>
              <a:gd name="connsiteY1" fmla="*/ 293914 h 2852057"/>
              <a:gd name="connsiteX2" fmla="*/ 1099457 w 2255897"/>
              <a:gd name="connsiteY2" fmla="*/ 370114 h 2852057"/>
              <a:gd name="connsiteX3" fmla="*/ 1132114 w 2255897"/>
              <a:gd name="connsiteY3" fmla="*/ 457200 h 2852057"/>
              <a:gd name="connsiteX4" fmla="*/ 1404257 w 2255897"/>
              <a:gd name="connsiteY4" fmla="*/ 947057 h 2852057"/>
              <a:gd name="connsiteX5" fmla="*/ 1513114 w 2255897"/>
              <a:gd name="connsiteY5" fmla="*/ 1023257 h 2852057"/>
              <a:gd name="connsiteX6" fmla="*/ 1556657 w 2255897"/>
              <a:gd name="connsiteY6" fmla="*/ 1034143 h 2852057"/>
              <a:gd name="connsiteX7" fmla="*/ 1796143 w 2255897"/>
              <a:gd name="connsiteY7" fmla="*/ 1055914 h 2852057"/>
              <a:gd name="connsiteX8" fmla="*/ 1948543 w 2255897"/>
              <a:gd name="connsiteY8" fmla="*/ 870857 h 2852057"/>
              <a:gd name="connsiteX9" fmla="*/ 1839686 w 2255897"/>
              <a:gd name="connsiteY9" fmla="*/ 859972 h 2852057"/>
              <a:gd name="connsiteX10" fmla="*/ 1752600 w 2255897"/>
              <a:gd name="connsiteY10" fmla="*/ 914400 h 2852057"/>
              <a:gd name="connsiteX11" fmla="*/ 1687286 w 2255897"/>
              <a:gd name="connsiteY11" fmla="*/ 1034143 h 2852057"/>
              <a:gd name="connsiteX12" fmla="*/ 1698172 w 2255897"/>
              <a:gd name="connsiteY12" fmla="*/ 1175657 h 2852057"/>
              <a:gd name="connsiteX13" fmla="*/ 1970314 w 2255897"/>
              <a:gd name="connsiteY13" fmla="*/ 1436914 h 2852057"/>
              <a:gd name="connsiteX14" fmla="*/ 2198914 w 2255897"/>
              <a:gd name="connsiteY14" fmla="*/ 1785257 h 2852057"/>
              <a:gd name="connsiteX15" fmla="*/ 2166257 w 2255897"/>
              <a:gd name="connsiteY15" fmla="*/ 2394857 h 2852057"/>
              <a:gd name="connsiteX16" fmla="*/ 2046514 w 2255897"/>
              <a:gd name="connsiteY16" fmla="*/ 2481943 h 2852057"/>
              <a:gd name="connsiteX17" fmla="*/ 1905000 w 2255897"/>
              <a:gd name="connsiteY17" fmla="*/ 2427514 h 2852057"/>
              <a:gd name="connsiteX18" fmla="*/ 1894114 w 2255897"/>
              <a:gd name="connsiteY18" fmla="*/ 2351314 h 2852057"/>
              <a:gd name="connsiteX19" fmla="*/ 1992086 w 2255897"/>
              <a:gd name="connsiteY19" fmla="*/ 2329543 h 2852057"/>
              <a:gd name="connsiteX20" fmla="*/ 2100943 w 2255897"/>
              <a:gd name="connsiteY20" fmla="*/ 2449286 h 2852057"/>
              <a:gd name="connsiteX21" fmla="*/ 1970314 w 2255897"/>
              <a:gd name="connsiteY21" fmla="*/ 2764972 h 2852057"/>
              <a:gd name="connsiteX22" fmla="*/ 1785257 w 2255897"/>
              <a:gd name="connsiteY22" fmla="*/ 2852057 h 2852057"/>
              <a:gd name="connsiteX23" fmla="*/ 859972 w 2255897"/>
              <a:gd name="connsiteY23" fmla="*/ 2754086 h 2852057"/>
              <a:gd name="connsiteX24" fmla="*/ 261257 w 2255897"/>
              <a:gd name="connsiteY24" fmla="*/ 2569029 h 2852057"/>
              <a:gd name="connsiteX25" fmla="*/ 152400 w 2255897"/>
              <a:gd name="connsiteY25" fmla="*/ 2492829 h 2852057"/>
              <a:gd name="connsiteX26" fmla="*/ 108857 w 2255897"/>
              <a:gd name="connsiteY26" fmla="*/ 2383972 h 2852057"/>
              <a:gd name="connsiteX27" fmla="*/ 76200 w 2255897"/>
              <a:gd name="connsiteY27" fmla="*/ 2198914 h 2852057"/>
              <a:gd name="connsiteX28" fmla="*/ 10886 w 2255897"/>
              <a:gd name="connsiteY28" fmla="*/ 1817914 h 2852057"/>
              <a:gd name="connsiteX29" fmla="*/ 0 w 2255897"/>
              <a:gd name="connsiteY29" fmla="*/ 1807029 h 2852057"/>
              <a:gd name="connsiteX0" fmla="*/ 1077686 w 2255897"/>
              <a:gd name="connsiteY0" fmla="*/ 0 h 2852057"/>
              <a:gd name="connsiteX1" fmla="*/ 1099457 w 2255897"/>
              <a:gd name="connsiteY1" fmla="*/ 370114 h 2852057"/>
              <a:gd name="connsiteX2" fmla="*/ 1132114 w 2255897"/>
              <a:gd name="connsiteY2" fmla="*/ 457200 h 2852057"/>
              <a:gd name="connsiteX3" fmla="*/ 1404257 w 2255897"/>
              <a:gd name="connsiteY3" fmla="*/ 947057 h 2852057"/>
              <a:gd name="connsiteX4" fmla="*/ 1513114 w 2255897"/>
              <a:gd name="connsiteY4" fmla="*/ 1023257 h 2852057"/>
              <a:gd name="connsiteX5" fmla="*/ 1556657 w 2255897"/>
              <a:gd name="connsiteY5" fmla="*/ 1034143 h 2852057"/>
              <a:gd name="connsiteX6" fmla="*/ 1796143 w 2255897"/>
              <a:gd name="connsiteY6" fmla="*/ 1055914 h 2852057"/>
              <a:gd name="connsiteX7" fmla="*/ 1948543 w 2255897"/>
              <a:gd name="connsiteY7" fmla="*/ 870857 h 2852057"/>
              <a:gd name="connsiteX8" fmla="*/ 1839686 w 2255897"/>
              <a:gd name="connsiteY8" fmla="*/ 859972 h 2852057"/>
              <a:gd name="connsiteX9" fmla="*/ 1752600 w 2255897"/>
              <a:gd name="connsiteY9" fmla="*/ 914400 h 2852057"/>
              <a:gd name="connsiteX10" fmla="*/ 1687286 w 2255897"/>
              <a:gd name="connsiteY10" fmla="*/ 1034143 h 2852057"/>
              <a:gd name="connsiteX11" fmla="*/ 1698172 w 2255897"/>
              <a:gd name="connsiteY11" fmla="*/ 1175657 h 2852057"/>
              <a:gd name="connsiteX12" fmla="*/ 1970314 w 2255897"/>
              <a:gd name="connsiteY12" fmla="*/ 1436914 h 2852057"/>
              <a:gd name="connsiteX13" fmla="*/ 2198914 w 2255897"/>
              <a:gd name="connsiteY13" fmla="*/ 1785257 h 2852057"/>
              <a:gd name="connsiteX14" fmla="*/ 2166257 w 2255897"/>
              <a:gd name="connsiteY14" fmla="*/ 2394857 h 2852057"/>
              <a:gd name="connsiteX15" fmla="*/ 2046514 w 2255897"/>
              <a:gd name="connsiteY15" fmla="*/ 2481943 h 2852057"/>
              <a:gd name="connsiteX16" fmla="*/ 1905000 w 2255897"/>
              <a:gd name="connsiteY16" fmla="*/ 2427514 h 2852057"/>
              <a:gd name="connsiteX17" fmla="*/ 1894114 w 2255897"/>
              <a:gd name="connsiteY17" fmla="*/ 2351314 h 2852057"/>
              <a:gd name="connsiteX18" fmla="*/ 1992086 w 2255897"/>
              <a:gd name="connsiteY18" fmla="*/ 2329543 h 2852057"/>
              <a:gd name="connsiteX19" fmla="*/ 2100943 w 2255897"/>
              <a:gd name="connsiteY19" fmla="*/ 2449286 h 2852057"/>
              <a:gd name="connsiteX20" fmla="*/ 1970314 w 2255897"/>
              <a:gd name="connsiteY20" fmla="*/ 2764972 h 2852057"/>
              <a:gd name="connsiteX21" fmla="*/ 1785257 w 2255897"/>
              <a:gd name="connsiteY21" fmla="*/ 2852057 h 2852057"/>
              <a:gd name="connsiteX22" fmla="*/ 859972 w 2255897"/>
              <a:gd name="connsiteY22" fmla="*/ 2754086 h 2852057"/>
              <a:gd name="connsiteX23" fmla="*/ 261257 w 2255897"/>
              <a:gd name="connsiteY23" fmla="*/ 2569029 h 2852057"/>
              <a:gd name="connsiteX24" fmla="*/ 152400 w 2255897"/>
              <a:gd name="connsiteY24" fmla="*/ 2492829 h 2852057"/>
              <a:gd name="connsiteX25" fmla="*/ 108857 w 2255897"/>
              <a:gd name="connsiteY25" fmla="*/ 2383972 h 2852057"/>
              <a:gd name="connsiteX26" fmla="*/ 76200 w 2255897"/>
              <a:gd name="connsiteY26" fmla="*/ 2198914 h 2852057"/>
              <a:gd name="connsiteX27" fmla="*/ 10886 w 2255897"/>
              <a:gd name="connsiteY27" fmla="*/ 1817914 h 2852057"/>
              <a:gd name="connsiteX28" fmla="*/ 0 w 2255897"/>
              <a:gd name="connsiteY28" fmla="*/ 1807029 h 2852057"/>
              <a:gd name="connsiteX0" fmla="*/ 1077686 w 2255897"/>
              <a:gd name="connsiteY0" fmla="*/ 0 h 2852057"/>
              <a:gd name="connsiteX1" fmla="*/ 1054213 w 2255897"/>
              <a:gd name="connsiteY1" fmla="*/ 255814 h 2852057"/>
              <a:gd name="connsiteX2" fmla="*/ 1132114 w 2255897"/>
              <a:gd name="connsiteY2" fmla="*/ 457200 h 2852057"/>
              <a:gd name="connsiteX3" fmla="*/ 1404257 w 2255897"/>
              <a:gd name="connsiteY3" fmla="*/ 947057 h 2852057"/>
              <a:gd name="connsiteX4" fmla="*/ 1513114 w 2255897"/>
              <a:gd name="connsiteY4" fmla="*/ 1023257 h 2852057"/>
              <a:gd name="connsiteX5" fmla="*/ 1556657 w 2255897"/>
              <a:gd name="connsiteY5" fmla="*/ 1034143 h 2852057"/>
              <a:gd name="connsiteX6" fmla="*/ 1796143 w 2255897"/>
              <a:gd name="connsiteY6" fmla="*/ 1055914 h 2852057"/>
              <a:gd name="connsiteX7" fmla="*/ 1948543 w 2255897"/>
              <a:gd name="connsiteY7" fmla="*/ 870857 h 2852057"/>
              <a:gd name="connsiteX8" fmla="*/ 1839686 w 2255897"/>
              <a:gd name="connsiteY8" fmla="*/ 859972 h 2852057"/>
              <a:gd name="connsiteX9" fmla="*/ 1752600 w 2255897"/>
              <a:gd name="connsiteY9" fmla="*/ 914400 h 2852057"/>
              <a:gd name="connsiteX10" fmla="*/ 1687286 w 2255897"/>
              <a:gd name="connsiteY10" fmla="*/ 1034143 h 2852057"/>
              <a:gd name="connsiteX11" fmla="*/ 1698172 w 2255897"/>
              <a:gd name="connsiteY11" fmla="*/ 1175657 h 2852057"/>
              <a:gd name="connsiteX12" fmla="*/ 1970314 w 2255897"/>
              <a:gd name="connsiteY12" fmla="*/ 1436914 h 2852057"/>
              <a:gd name="connsiteX13" fmla="*/ 2198914 w 2255897"/>
              <a:gd name="connsiteY13" fmla="*/ 1785257 h 2852057"/>
              <a:gd name="connsiteX14" fmla="*/ 2166257 w 2255897"/>
              <a:gd name="connsiteY14" fmla="*/ 2394857 h 2852057"/>
              <a:gd name="connsiteX15" fmla="*/ 2046514 w 2255897"/>
              <a:gd name="connsiteY15" fmla="*/ 2481943 h 2852057"/>
              <a:gd name="connsiteX16" fmla="*/ 1905000 w 2255897"/>
              <a:gd name="connsiteY16" fmla="*/ 2427514 h 2852057"/>
              <a:gd name="connsiteX17" fmla="*/ 1894114 w 2255897"/>
              <a:gd name="connsiteY17" fmla="*/ 2351314 h 2852057"/>
              <a:gd name="connsiteX18" fmla="*/ 1992086 w 2255897"/>
              <a:gd name="connsiteY18" fmla="*/ 2329543 h 2852057"/>
              <a:gd name="connsiteX19" fmla="*/ 2100943 w 2255897"/>
              <a:gd name="connsiteY19" fmla="*/ 2449286 h 2852057"/>
              <a:gd name="connsiteX20" fmla="*/ 1970314 w 2255897"/>
              <a:gd name="connsiteY20" fmla="*/ 2764972 h 2852057"/>
              <a:gd name="connsiteX21" fmla="*/ 1785257 w 2255897"/>
              <a:gd name="connsiteY21" fmla="*/ 2852057 h 2852057"/>
              <a:gd name="connsiteX22" fmla="*/ 859972 w 2255897"/>
              <a:gd name="connsiteY22" fmla="*/ 2754086 h 2852057"/>
              <a:gd name="connsiteX23" fmla="*/ 261257 w 2255897"/>
              <a:gd name="connsiteY23" fmla="*/ 2569029 h 2852057"/>
              <a:gd name="connsiteX24" fmla="*/ 152400 w 2255897"/>
              <a:gd name="connsiteY24" fmla="*/ 2492829 h 2852057"/>
              <a:gd name="connsiteX25" fmla="*/ 108857 w 2255897"/>
              <a:gd name="connsiteY25" fmla="*/ 2383972 h 2852057"/>
              <a:gd name="connsiteX26" fmla="*/ 76200 w 2255897"/>
              <a:gd name="connsiteY26" fmla="*/ 2198914 h 2852057"/>
              <a:gd name="connsiteX27" fmla="*/ 10886 w 2255897"/>
              <a:gd name="connsiteY27" fmla="*/ 1817914 h 2852057"/>
              <a:gd name="connsiteX28" fmla="*/ 0 w 2255897"/>
              <a:gd name="connsiteY28" fmla="*/ 1807029 h 2852057"/>
              <a:gd name="connsiteX0" fmla="*/ 1077686 w 2255897"/>
              <a:gd name="connsiteY0" fmla="*/ 0 h 2852057"/>
              <a:gd name="connsiteX1" fmla="*/ 1054213 w 2255897"/>
              <a:gd name="connsiteY1" fmla="*/ 255814 h 2852057"/>
              <a:gd name="connsiteX2" fmla="*/ 1132114 w 2255897"/>
              <a:gd name="connsiteY2" fmla="*/ 457200 h 2852057"/>
              <a:gd name="connsiteX3" fmla="*/ 1404257 w 2255897"/>
              <a:gd name="connsiteY3" fmla="*/ 947057 h 2852057"/>
              <a:gd name="connsiteX4" fmla="*/ 1513114 w 2255897"/>
              <a:gd name="connsiteY4" fmla="*/ 1023257 h 2852057"/>
              <a:gd name="connsiteX5" fmla="*/ 1556657 w 2255897"/>
              <a:gd name="connsiteY5" fmla="*/ 1034143 h 2852057"/>
              <a:gd name="connsiteX6" fmla="*/ 1796143 w 2255897"/>
              <a:gd name="connsiteY6" fmla="*/ 1055914 h 2852057"/>
              <a:gd name="connsiteX7" fmla="*/ 1948543 w 2255897"/>
              <a:gd name="connsiteY7" fmla="*/ 870857 h 2852057"/>
              <a:gd name="connsiteX8" fmla="*/ 1839686 w 2255897"/>
              <a:gd name="connsiteY8" fmla="*/ 859972 h 2852057"/>
              <a:gd name="connsiteX9" fmla="*/ 1752600 w 2255897"/>
              <a:gd name="connsiteY9" fmla="*/ 914400 h 2852057"/>
              <a:gd name="connsiteX10" fmla="*/ 1687286 w 2255897"/>
              <a:gd name="connsiteY10" fmla="*/ 1034143 h 2852057"/>
              <a:gd name="connsiteX11" fmla="*/ 1698172 w 2255897"/>
              <a:gd name="connsiteY11" fmla="*/ 1175657 h 2852057"/>
              <a:gd name="connsiteX12" fmla="*/ 1970314 w 2255897"/>
              <a:gd name="connsiteY12" fmla="*/ 1436914 h 2852057"/>
              <a:gd name="connsiteX13" fmla="*/ 2198914 w 2255897"/>
              <a:gd name="connsiteY13" fmla="*/ 1785257 h 2852057"/>
              <a:gd name="connsiteX14" fmla="*/ 2166257 w 2255897"/>
              <a:gd name="connsiteY14" fmla="*/ 2394857 h 2852057"/>
              <a:gd name="connsiteX15" fmla="*/ 2046514 w 2255897"/>
              <a:gd name="connsiteY15" fmla="*/ 2481943 h 2852057"/>
              <a:gd name="connsiteX16" fmla="*/ 1905000 w 2255897"/>
              <a:gd name="connsiteY16" fmla="*/ 2427514 h 2852057"/>
              <a:gd name="connsiteX17" fmla="*/ 1894114 w 2255897"/>
              <a:gd name="connsiteY17" fmla="*/ 2351314 h 2852057"/>
              <a:gd name="connsiteX18" fmla="*/ 1992086 w 2255897"/>
              <a:gd name="connsiteY18" fmla="*/ 2329543 h 2852057"/>
              <a:gd name="connsiteX19" fmla="*/ 2100943 w 2255897"/>
              <a:gd name="connsiteY19" fmla="*/ 2449286 h 2852057"/>
              <a:gd name="connsiteX20" fmla="*/ 1970314 w 2255897"/>
              <a:gd name="connsiteY20" fmla="*/ 2764972 h 2852057"/>
              <a:gd name="connsiteX21" fmla="*/ 1785257 w 2255897"/>
              <a:gd name="connsiteY21" fmla="*/ 2852057 h 2852057"/>
              <a:gd name="connsiteX22" fmla="*/ 859972 w 2255897"/>
              <a:gd name="connsiteY22" fmla="*/ 2754086 h 2852057"/>
              <a:gd name="connsiteX23" fmla="*/ 261257 w 2255897"/>
              <a:gd name="connsiteY23" fmla="*/ 2569029 h 2852057"/>
              <a:gd name="connsiteX24" fmla="*/ 152400 w 2255897"/>
              <a:gd name="connsiteY24" fmla="*/ 2492829 h 2852057"/>
              <a:gd name="connsiteX25" fmla="*/ 108857 w 2255897"/>
              <a:gd name="connsiteY25" fmla="*/ 2383972 h 2852057"/>
              <a:gd name="connsiteX26" fmla="*/ 76200 w 2255897"/>
              <a:gd name="connsiteY26" fmla="*/ 2198914 h 2852057"/>
              <a:gd name="connsiteX27" fmla="*/ 10886 w 2255897"/>
              <a:gd name="connsiteY27" fmla="*/ 1817914 h 2852057"/>
              <a:gd name="connsiteX28" fmla="*/ 0 w 2255897"/>
              <a:gd name="connsiteY28" fmla="*/ 1807029 h 2852057"/>
              <a:gd name="connsiteX0" fmla="*/ 1080067 w 2255897"/>
              <a:gd name="connsiteY0" fmla="*/ 0 h 2859200"/>
              <a:gd name="connsiteX1" fmla="*/ 1054213 w 2255897"/>
              <a:gd name="connsiteY1" fmla="*/ 262957 h 2859200"/>
              <a:gd name="connsiteX2" fmla="*/ 1132114 w 2255897"/>
              <a:gd name="connsiteY2" fmla="*/ 464343 h 2859200"/>
              <a:gd name="connsiteX3" fmla="*/ 1404257 w 2255897"/>
              <a:gd name="connsiteY3" fmla="*/ 954200 h 2859200"/>
              <a:gd name="connsiteX4" fmla="*/ 1513114 w 2255897"/>
              <a:gd name="connsiteY4" fmla="*/ 1030400 h 2859200"/>
              <a:gd name="connsiteX5" fmla="*/ 1556657 w 2255897"/>
              <a:gd name="connsiteY5" fmla="*/ 1041286 h 2859200"/>
              <a:gd name="connsiteX6" fmla="*/ 1796143 w 2255897"/>
              <a:gd name="connsiteY6" fmla="*/ 1063057 h 2859200"/>
              <a:gd name="connsiteX7" fmla="*/ 1948543 w 2255897"/>
              <a:gd name="connsiteY7" fmla="*/ 878000 h 2859200"/>
              <a:gd name="connsiteX8" fmla="*/ 1839686 w 2255897"/>
              <a:gd name="connsiteY8" fmla="*/ 867115 h 2859200"/>
              <a:gd name="connsiteX9" fmla="*/ 1752600 w 2255897"/>
              <a:gd name="connsiteY9" fmla="*/ 921543 h 2859200"/>
              <a:gd name="connsiteX10" fmla="*/ 1687286 w 2255897"/>
              <a:gd name="connsiteY10" fmla="*/ 1041286 h 2859200"/>
              <a:gd name="connsiteX11" fmla="*/ 1698172 w 2255897"/>
              <a:gd name="connsiteY11" fmla="*/ 1182800 h 2859200"/>
              <a:gd name="connsiteX12" fmla="*/ 1970314 w 2255897"/>
              <a:gd name="connsiteY12" fmla="*/ 1444057 h 2859200"/>
              <a:gd name="connsiteX13" fmla="*/ 2198914 w 2255897"/>
              <a:gd name="connsiteY13" fmla="*/ 1792400 h 2859200"/>
              <a:gd name="connsiteX14" fmla="*/ 2166257 w 2255897"/>
              <a:gd name="connsiteY14" fmla="*/ 2402000 h 2859200"/>
              <a:gd name="connsiteX15" fmla="*/ 2046514 w 2255897"/>
              <a:gd name="connsiteY15" fmla="*/ 2489086 h 2859200"/>
              <a:gd name="connsiteX16" fmla="*/ 1905000 w 2255897"/>
              <a:gd name="connsiteY16" fmla="*/ 2434657 h 2859200"/>
              <a:gd name="connsiteX17" fmla="*/ 1894114 w 2255897"/>
              <a:gd name="connsiteY17" fmla="*/ 2358457 h 2859200"/>
              <a:gd name="connsiteX18" fmla="*/ 1992086 w 2255897"/>
              <a:gd name="connsiteY18" fmla="*/ 2336686 h 2859200"/>
              <a:gd name="connsiteX19" fmla="*/ 2100943 w 2255897"/>
              <a:gd name="connsiteY19" fmla="*/ 2456429 h 2859200"/>
              <a:gd name="connsiteX20" fmla="*/ 1970314 w 2255897"/>
              <a:gd name="connsiteY20" fmla="*/ 2772115 h 2859200"/>
              <a:gd name="connsiteX21" fmla="*/ 1785257 w 2255897"/>
              <a:gd name="connsiteY21" fmla="*/ 2859200 h 2859200"/>
              <a:gd name="connsiteX22" fmla="*/ 859972 w 2255897"/>
              <a:gd name="connsiteY22" fmla="*/ 2761229 h 2859200"/>
              <a:gd name="connsiteX23" fmla="*/ 261257 w 2255897"/>
              <a:gd name="connsiteY23" fmla="*/ 2576172 h 2859200"/>
              <a:gd name="connsiteX24" fmla="*/ 152400 w 2255897"/>
              <a:gd name="connsiteY24" fmla="*/ 2499972 h 2859200"/>
              <a:gd name="connsiteX25" fmla="*/ 108857 w 2255897"/>
              <a:gd name="connsiteY25" fmla="*/ 2391115 h 2859200"/>
              <a:gd name="connsiteX26" fmla="*/ 76200 w 2255897"/>
              <a:gd name="connsiteY26" fmla="*/ 2206057 h 2859200"/>
              <a:gd name="connsiteX27" fmla="*/ 10886 w 2255897"/>
              <a:gd name="connsiteY27" fmla="*/ 1825057 h 2859200"/>
              <a:gd name="connsiteX28" fmla="*/ 0 w 2255897"/>
              <a:gd name="connsiteY28" fmla="*/ 1814172 h 2859200"/>
              <a:gd name="connsiteX0" fmla="*/ 1080067 w 2255897"/>
              <a:gd name="connsiteY0" fmla="*/ 0 h 2859200"/>
              <a:gd name="connsiteX1" fmla="*/ 1054213 w 2255897"/>
              <a:gd name="connsiteY1" fmla="*/ 262957 h 2859200"/>
              <a:gd name="connsiteX2" fmla="*/ 1134495 w 2255897"/>
              <a:gd name="connsiteY2" fmla="*/ 559593 h 2859200"/>
              <a:gd name="connsiteX3" fmla="*/ 1404257 w 2255897"/>
              <a:gd name="connsiteY3" fmla="*/ 954200 h 2859200"/>
              <a:gd name="connsiteX4" fmla="*/ 1513114 w 2255897"/>
              <a:gd name="connsiteY4" fmla="*/ 1030400 h 2859200"/>
              <a:gd name="connsiteX5" fmla="*/ 1556657 w 2255897"/>
              <a:gd name="connsiteY5" fmla="*/ 1041286 h 2859200"/>
              <a:gd name="connsiteX6" fmla="*/ 1796143 w 2255897"/>
              <a:gd name="connsiteY6" fmla="*/ 1063057 h 2859200"/>
              <a:gd name="connsiteX7" fmla="*/ 1948543 w 2255897"/>
              <a:gd name="connsiteY7" fmla="*/ 878000 h 2859200"/>
              <a:gd name="connsiteX8" fmla="*/ 1839686 w 2255897"/>
              <a:gd name="connsiteY8" fmla="*/ 867115 h 2859200"/>
              <a:gd name="connsiteX9" fmla="*/ 1752600 w 2255897"/>
              <a:gd name="connsiteY9" fmla="*/ 921543 h 2859200"/>
              <a:gd name="connsiteX10" fmla="*/ 1687286 w 2255897"/>
              <a:gd name="connsiteY10" fmla="*/ 1041286 h 2859200"/>
              <a:gd name="connsiteX11" fmla="*/ 1698172 w 2255897"/>
              <a:gd name="connsiteY11" fmla="*/ 1182800 h 2859200"/>
              <a:gd name="connsiteX12" fmla="*/ 1970314 w 2255897"/>
              <a:gd name="connsiteY12" fmla="*/ 1444057 h 2859200"/>
              <a:gd name="connsiteX13" fmla="*/ 2198914 w 2255897"/>
              <a:gd name="connsiteY13" fmla="*/ 1792400 h 2859200"/>
              <a:gd name="connsiteX14" fmla="*/ 2166257 w 2255897"/>
              <a:gd name="connsiteY14" fmla="*/ 2402000 h 2859200"/>
              <a:gd name="connsiteX15" fmla="*/ 2046514 w 2255897"/>
              <a:gd name="connsiteY15" fmla="*/ 2489086 h 2859200"/>
              <a:gd name="connsiteX16" fmla="*/ 1905000 w 2255897"/>
              <a:gd name="connsiteY16" fmla="*/ 2434657 h 2859200"/>
              <a:gd name="connsiteX17" fmla="*/ 1894114 w 2255897"/>
              <a:gd name="connsiteY17" fmla="*/ 2358457 h 2859200"/>
              <a:gd name="connsiteX18" fmla="*/ 1992086 w 2255897"/>
              <a:gd name="connsiteY18" fmla="*/ 2336686 h 2859200"/>
              <a:gd name="connsiteX19" fmla="*/ 2100943 w 2255897"/>
              <a:gd name="connsiteY19" fmla="*/ 2456429 h 2859200"/>
              <a:gd name="connsiteX20" fmla="*/ 1970314 w 2255897"/>
              <a:gd name="connsiteY20" fmla="*/ 2772115 h 2859200"/>
              <a:gd name="connsiteX21" fmla="*/ 1785257 w 2255897"/>
              <a:gd name="connsiteY21" fmla="*/ 2859200 h 2859200"/>
              <a:gd name="connsiteX22" fmla="*/ 859972 w 2255897"/>
              <a:gd name="connsiteY22" fmla="*/ 2761229 h 2859200"/>
              <a:gd name="connsiteX23" fmla="*/ 261257 w 2255897"/>
              <a:gd name="connsiteY23" fmla="*/ 2576172 h 2859200"/>
              <a:gd name="connsiteX24" fmla="*/ 152400 w 2255897"/>
              <a:gd name="connsiteY24" fmla="*/ 2499972 h 2859200"/>
              <a:gd name="connsiteX25" fmla="*/ 108857 w 2255897"/>
              <a:gd name="connsiteY25" fmla="*/ 2391115 h 2859200"/>
              <a:gd name="connsiteX26" fmla="*/ 76200 w 2255897"/>
              <a:gd name="connsiteY26" fmla="*/ 2206057 h 2859200"/>
              <a:gd name="connsiteX27" fmla="*/ 10886 w 2255897"/>
              <a:gd name="connsiteY27" fmla="*/ 1825057 h 2859200"/>
              <a:gd name="connsiteX28" fmla="*/ 0 w 2255897"/>
              <a:gd name="connsiteY28" fmla="*/ 1814172 h 2859200"/>
              <a:gd name="connsiteX0" fmla="*/ 1080067 w 2255897"/>
              <a:gd name="connsiteY0" fmla="*/ 0 h 2859200"/>
              <a:gd name="connsiteX1" fmla="*/ 1028019 w 2255897"/>
              <a:gd name="connsiteY1" fmla="*/ 274863 h 2859200"/>
              <a:gd name="connsiteX2" fmla="*/ 1134495 w 2255897"/>
              <a:gd name="connsiteY2" fmla="*/ 559593 h 2859200"/>
              <a:gd name="connsiteX3" fmla="*/ 1404257 w 2255897"/>
              <a:gd name="connsiteY3" fmla="*/ 954200 h 2859200"/>
              <a:gd name="connsiteX4" fmla="*/ 1513114 w 2255897"/>
              <a:gd name="connsiteY4" fmla="*/ 1030400 h 2859200"/>
              <a:gd name="connsiteX5" fmla="*/ 1556657 w 2255897"/>
              <a:gd name="connsiteY5" fmla="*/ 1041286 h 2859200"/>
              <a:gd name="connsiteX6" fmla="*/ 1796143 w 2255897"/>
              <a:gd name="connsiteY6" fmla="*/ 1063057 h 2859200"/>
              <a:gd name="connsiteX7" fmla="*/ 1948543 w 2255897"/>
              <a:gd name="connsiteY7" fmla="*/ 878000 h 2859200"/>
              <a:gd name="connsiteX8" fmla="*/ 1839686 w 2255897"/>
              <a:gd name="connsiteY8" fmla="*/ 867115 h 2859200"/>
              <a:gd name="connsiteX9" fmla="*/ 1752600 w 2255897"/>
              <a:gd name="connsiteY9" fmla="*/ 921543 h 2859200"/>
              <a:gd name="connsiteX10" fmla="*/ 1687286 w 2255897"/>
              <a:gd name="connsiteY10" fmla="*/ 1041286 h 2859200"/>
              <a:gd name="connsiteX11" fmla="*/ 1698172 w 2255897"/>
              <a:gd name="connsiteY11" fmla="*/ 1182800 h 2859200"/>
              <a:gd name="connsiteX12" fmla="*/ 1970314 w 2255897"/>
              <a:gd name="connsiteY12" fmla="*/ 1444057 h 2859200"/>
              <a:gd name="connsiteX13" fmla="*/ 2198914 w 2255897"/>
              <a:gd name="connsiteY13" fmla="*/ 1792400 h 2859200"/>
              <a:gd name="connsiteX14" fmla="*/ 2166257 w 2255897"/>
              <a:gd name="connsiteY14" fmla="*/ 2402000 h 2859200"/>
              <a:gd name="connsiteX15" fmla="*/ 2046514 w 2255897"/>
              <a:gd name="connsiteY15" fmla="*/ 2489086 h 2859200"/>
              <a:gd name="connsiteX16" fmla="*/ 1905000 w 2255897"/>
              <a:gd name="connsiteY16" fmla="*/ 2434657 h 2859200"/>
              <a:gd name="connsiteX17" fmla="*/ 1894114 w 2255897"/>
              <a:gd name="connsiteY17" fmla="*/ 2358457 h 2859200"/>
              <a:gd name="connsiteX18" fmla="*/ 1992086 w 2255897"/>
              <a:gd name="connsiteY18" fmla="*/ 2336686 h 2859200"/>
              <a:gd name="connsiteX19" fmla="*/ 2100943 w 2255897"/>
              <a:gd name="connsiteY19" fmla="*/ 2456429 h 2859200"/>
              <a:gd name="connsiteX20" fmla="*/ 1970314 w 2255897"/>
              <a:gd name="connsiteY20" fmla="*/ 2772115 h 2859200"/>
              <a:gd name="connsiteX21" fmla="*/ 1785257 w 2255897"/>
              <a:gd name="connsiteY21" fmla="*/ 2859200 h 2859200"/>
              <a:gd name="connsiteX22" fmla="*/ 859972 w 2255897"/>
              <a:gd name="connsiteY22" fmla="*/ 2761229 h 2859200"/>
              <a:gd name="connsiteX23" fmla="*/ 261257 w 2255897"/>
              <a:gd name="connsiteY23" fmla="*/ 2576172 h 2859200"/>
              <a:gd name="connsiteX24" fmla="*/ 152400 w 2255897"/>
              <a:gd name="connsiteY24" fmla="*/ 2499972 h 2859200"/>
              <a:gd name="connsiteX25" fmla="*/ 108857 w 2255897"/>
              <a:gd name="connsiteY25" fmla="*/ 2391115 h 2859200"/>
              <a:gd name="connsiteX26" fmla="*/ 76200 w 2255897"/>
              <a:gd name="connsiteY26" fmla="*/ 2206057 h 2859200"/>
              <a:gd name="connsiteX27" fmla="*/ 10886 w 2255897"/>
              <a:gd name="connsiteY27" fmla="*/ 1825057 h 2859200"/>
              <a:gd name="connsiteX28" fmla="*/ 0 w 2255897"/>
              <a:gd name="connsiteY28" fmla="*/ 1814172 h 2859200"/>
              <a:gd name="connsiteX0" fmla="*/ 1091973 w 2255897"/>
              <a:gd name="connsiteY0" fmla="*/ 0 h 2866344"/>
              <a:gd name="connsiteX1" fmla="*/ 1028019 w 2255897"/>
              <a:gd name="connsiteY1" fmla="*/ 282007 h 2866344"/>
              <a:gd name="connsiteX2" fmla="*/ 1134495 w 2255897"/>
              <a:gd name="connsiteY2" fmla="*/ 566737 h 2866344"/>
              <a:gd name="connsiteX3" fmla="*/ 1404257 w 2255897"/>
              <a:gd name="connsiteY3" fmla="*/ 961344 h 2866344"/>
              <a:gd name="connsiteX4" fmla="*/ 1513114 w 2255897"/>
              <a:gd name="connsiteY4" fmla="*/ 1037544 h 2866344"/>
              <a:gd name="connsiteX5" fmla="*/ 1556657 w 2255897"/>
              <a:gd name="connsiteY5" fmla="*/ 1048430 h 2866344"/>
              <a:gd name="connsiteX6" fmla="*/ 1796143 w 2255897"/>
              <a:gd name="connsiteY6" fmla="*/ 1070201 h 2866344"/>
              <a:gd name="connsiteX7" fmla="*/ 1948543 w 2255897"/>
              <a:gd name="connsiteY7" fmla="*/ 885144 h 2866344"/>
              <a:gd name="connsiteX8" fmla="*/ 1839686 w 2255897"/>
              <a:gd name="connsiteY8" fmla="*/ 874259 h 2866344"/>
              <a:gd name="connsiteX9" fmla="*/ 1752600 w 2255897"/>
              <a:gd name="connsiteY9" fmla="*/ 928687 h 2866344"/>
              <a:gd name="connsiteX10" fmla="*/ 1687286 w 2255897"/>
              <a:gd name="connsiteY10" fmla="*/ 1048430 h 2866344"/>
              <a:gd name="connsiteX11" fmla="*/ 1698172 w 2255897"/>
              <a:gd name="connsiteY11" fmla="*/ 1189944 h 2866344"/>
              <a:gd name="connsiteX12" fmla="*/ 1970314 w 2255897"/>
              <a:gd name="connsiteY12" fmla="*/ 1451201 h 2866344"/>
              <a:gd name="connsiteX13" fmla="*/ 2198914 w 2255897"/>
              <a:gd name="connsiteY13" fmla="*/ 1799544 h 2866344"/>
              <a:gd name="connsiteX14" fmla="*/ 2166257 w 2255897"/>
              <a:gd name="connsiteY14" fmla="*/ 2409144 h 2866344"/>
              <a:gd name="connsiteX15" fmla="*/ 2046514 w 2255897"/>
              <a:gd name="connsiteY15" fmla="*/ 2496230 h 2866344"/>
              <a:gd name="connsiteX16" fmla="*/ 1905000 w 2255897"/>
              <a:gd name="connsiteY16" fmla="*/ 2441801 h 2866344"/>
              <a:gd name="connsiteX17" fmla="*/ 1894114 w 2255897"/>
              <a:gd name="connsiteY17" fmla="*/ 2365601 h 2866344"/>
              <a:gd name="connsiteX18" fmla="*/ 1992086 w 2255897"/>
              <a:gd name="connsiteY18" fmla="*/ 2343830 h 2866344"/>
              <a:gd name="connsiteX19" fmla="*/ 2100943 w 2255897"/>
              <a:gd name="connsiteY19" fmla="*/ 2463573 h 2866344"/>
              <a:gd name="connsiteX20" fmla="*/ 1970314 w 2255897"/>
              <a:gd name="connsiteY20" fmla="*/ 2779259 h 2866344"/>
              <a:gd name="connsiteX21" fmla="*/ 1785257 w 2255897"/>
              <a:gd name="connsiteY21" fmla="*/ 2866344 h 2866344"/>
              <a:gd name="connsiteX22" fmla="*/ 859972 w 2255897"/>
              <a:gd name="connsiteY22" fmla="*/ 2768373 h 2866344"/>
              <a:gd name="connsiteX23" fmla="*/ 261257 w 2255897"/>
              <a:gd name="connsiteY23" fmla="*/ 2583316 h 2866344"/>
              <a:gd name="connsiteX24" fmla="*/ 152400 w 2255897"/>
              <a:gd name="connsiteY24" fmla="*/ 2507116 h 2866344"/>
              <a:gd name="connsiteX25" fmla="*/ 108857 w 2255897"/>
              <a:gd name="connsiteY25" fmla="*/ 2398259 h 2866344"/>
              <a:gd name="connsiteX26" fmla="*/ 76200 w 2255897"/>
              <a:gd name="connsiteY26" fmla="*/ 2213201 h 2866344"/>
              <a:gd name="connsiteX27" fmla="*/ 10886 w 2255897"/>
              <a:gd name="connsiteY27" fmla="*/ 1832201 h 2866344"/>
              <a:gd name="connsiteX28" fmla="*/ 0 w 2255897"/>
              <a:gd name="connsiteY28" fmla="*/ 1821316 h 2866344"/>
              <a:gd name="connsiteX0" fmla="*/ 1103879 w 2255897"/>
              <a:gd name="connsiteY0" fmla="*/ 0 h 2883012"/>
              <a:gd name="connsiteX1" fmla="*/ 1028019 w 2255897"/>
              <a:gd name="connsiteY1" fmla="*/ 298675 h 2883012"/>
              <a:gd name="connsiteX2" fmla="*/ 1134495 w 2255897"/>
              <a:gd name="connsiteY2" fmla="*/ 583405 h 2883012"/>
              <a:gd name="connsiteX3" fmla="*/ 1404257 w 2255897"/>
              <a:gd name="connsiteY3" fmla="*/ 978012 h 2883012"/>
              <a:gd name="connsiteX4" fmla="*/ 1513114 w 2255897"/>
              <a:gd name="connsiteY4" fmla="*/ 1054212 h 2883012"/>
              <a:gd name="connsiteX5" fmla="*/ 1556657 w 2255897"/>
              <a:gd name="connsiteY5" fmla="*/ 1065098 h 2883012"/>
              <a:gd name="connsiteX6" fmla="*/ 1796143 w 2255897"/>
              <a:gd name="connsiteY6" fmla="*/ 1086869 h 2883012"/>
              <a:gd name="connsiteX7" fmla="*/ 1948543 w 2255897"/>
              <a:gd name="connsiteY7" fmla="*/ 901812 h 2883012"/>
              <a:gd name="connsiteX8" fmla="*/ 1839686 w 2255897"/>
              <a:gd name="connsiteY8" fmla="*/ 890927 h 2883012"/>
              <a:gd name="connsiteX9" fmla="*/ 1752600 w 2255897"/>
              <a:gd name="connsiteY9" fmla="*/ 945355 h 2883012"/>
              <a:gd name="connsiteX10" fmla="*/ 1687286 w 2255897"/>
              <a:gd name="connsiteY10" fmla="*/ 1065098 h 2883012"/>
              <a:gd name="connsiteX11" fmla="*/ 1698172 w 2255897"/>
              <a:gd name="connsiteY11" fmla="*/ 1206612 h 2883012"/>
              <a:gd name="connsiteX12" fmla="*/ 1970314 w 2255897"/>
              <a:gd name="connsiteY12" fmla="*/ 1467869 h 2883012"/>
              <a:gd name="connsiteX13" fmla="*/ 2198914 w 2255897"/>
              <a:gd name="connsiteY13" fmla="*/ 1816212 h 2883012"/>
              <a:gd name="connsiteX14" fmla="*/ 2166257 w 2255897"/>
              <a:gd name="connsiteY14" fmla="*/ 2425812 h 2883012"/>
              <a:gd name="connsiteX15" fmla="*/ 2046514 w 2255897"/>
              <a:gd name="connsiteY15" fmla="*/ 2512898 h 2883012"/>
              <a:gd name="connsiteX16" fmla="*/ 1905000 w 2255897"/>
              <a:gd name="connsiteY16" fmla="*/ 2458469 h 2883012"/>
              <a:gd name="connsiteX17" fmla="*/ 1894114 w 2255897"/>
              <a:gd name="connsiteY17" fmla="*/ 2382269 h 2883012"/>
              <a:gd name="connsiteX18" fmla="*/ 1992086 w 2255897"/>
              <a:gd name="connsiteY18" fmla="*/ 2360498 h 2883012"/>
              <a:gd name="connsiteX19" fmla="*/ 2100943 w 2255897"/>
              <a:gd name="connsiteY19" fmla="*/ 2480241 h 2883012"/>
              <a:gd name="connsiteX20" fmla="*/ 1970314 w 2255897"/>
              <a:gd name="connsiteY20" fmla="*/ 2795927 h 2883012"/>
              <a:gd name="connsiteX21" fmla="*/ 1785257 w 2255897"/>
              <a:gd name="connsiteY21" fmla="*/ 2883012 h 2883012"/>
              <a:gd name="connsiteX22" fmla="*/ 859972 w 2255897"/>
              <a:gd name="connsiteY22" fmla="*/ 2785041 h 2883012"/>
              <a:gd name="connsiteX23" fmla="*/ 261257 w 2255897"/>
              <a:gd name="connsiteY23" fmla="*/ 2599984 h 2883012"/>
              <a:gd name="connsiteX24" fmla="*/ 152400 w 2255897"/>
              <a:gd name="connsiteY24" fmla="*/ 2523784 h 2883012"/>
              <a:gd name="connsiteX25" fmla="*/ 108857 w 2255897"/>
              <a:gd name="connsiteY25" fmla="*/ 2414927 h 2883012"/>
              <a:gd name="connsiteX26" fmla="*/ 76200 w 2255897"/>
              <a:gd name="connsiteY26" fmla="*/ 2229869 h 2883012"/>
              <a:gd name="connsiteX27" fmla="*/ 10886 w 2255897"/>
              <a:gd name="connsiteY27" fmla="*/ 1848869 h 2883012"/>
              <a:gd name="connsiteX28" fmla="*/ 0 w 2255897"/>
              <a:gd name="connsiteY28" fmla="*/ 1837984 h 2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55897" h="2883012">
                <a:moveTo>
                  <a:pt x="1103879" y="0"/>
                </a:moveTo>
                <a:cubicBezTo>
                  <a:pt x="1051265" y="115207"/>
                  <a:pt x="1022916" y="201441"/>
                  <a:pt x="1028019" y="298675"/>
                </a:cubicBezTo>
                <a:cubicBezTo>
                  <a:pt x="1033122" y="395909"/>
                  <a:pt x="1071789" y="470182"/>
                  <a:pt x="1134495" y="583405"/>
                </a:cubicBezTo>
                <a:cubicBezTo>
                  <a:pt x="1197201" y="696628"/>
                  <a:pt x="1341154" y="899544"/>
                  <a:pt x="1404257" y="978012"/>
                </a:cubicBezTo>
                <a:cubicBezTo>
                  <a:pt x="1467360" y="1056480"/>
                  <a:pt x="1474658" y="1032237"/>
                  <a:pt x="1513114" y="1054212"/>
                </a:cubicBezTo>
                <a:cubicBezTo>
                  <a:pt x="1526104" y="1061635"/>
                  <a:pt x="1541795" y="1063383"/>
                  <a:pt x="1556657" y="1065098"/>
                </a:cubicBezTo>
                <a:cubicBezTo>
                  <a:pt x="1636287" y="1074286"/>
                  <a:pt x="1716314" y="1079612"/>
                  <a:pt x="1796143" y="1086869"/>
                </a:cubicBezTo>
                <a:cubicBezTo>
                  <a:pt x="1849598" y="1062571"/>
                  <a:pt x="2014939" y="1025119"/>
                  <a:pt x="1948543" y="901812"/>
                </a:cubicBezTo>
                <a:cubicBezTo>
                  <a:pt x="1931254" y="869704"/>
                  <a:pt x="1875972" y="894555"/>
                  <a:pt x="1839686" y="890927"/>
                </a:cubicBezTo>
                <a:cubicBezTo>
                  <a:pt x="1810657" y="909070"/>
                  <a:pt x="1775142" y="919593"/>
                  <a:pt x="1752600" y="945355"/>
                </a:cubicBezTo>
                <a:cubicBezTo>
                  <a:pt x="1722660" y="979572"/>
                  <a:pt x="1696559" y="1020588"/>
                  <a:pt x="1687286" y="1065098"/>
                </a:cubicBezTo>
                <a:cubicBezTo>
                  <a:pt x="1677637" y="1111414"/>
                  <a:pt x="1679118" y="1163308"/>
                  <a:pt x="1698172" y="1206612"/>
                </a:cubicBezTo>
                <a:cubicBezTo>
                  <a:pt x="1746878" y="1317308"/>
                  <a:pt x="1891614" y="1392195"/>
                  <a:pt x="1970314" y="1467869"/>
                </a:cubicBezTo>
                <a:cubicBezTo>
                  <a:pt x="2100462" y="1593011"/>
                  <a:pt x="2111608" y="1650331"/>
                  <a:pt x="2198914" y="1816212"/>
                </a:cubicBezTo>
                <a:cubicBezTo>
                  <a:pt x="2255594" y="2088275"/>
                  <a:pt x="2304733" y="2134283"/>
                  <a:pt x="2166257" y="2425812"/>
                </a:cubicBezTo>
                <a:cubicBezTo>
                  <a:pt x="2145081" y="2470392"/>
                  <a:pt x="2086428" y="2483869"/>
                  <a:pt x="2046514" y="2512898"/>
                </a:cubicBezTo>
                <a:cubicBezTo>
                  <a:pt x="1999343" y="2494755"/>
                  <a:pt x="1943373" y="2491360"/>
                  <a:pt x="1905000" y="2458469"/>
                </a:cubicBezTo>
                <a:cubicBezTo>
                  <a:pt x="1885519" y="2441771"/>
                  <a:pt x="1877068" y="2401446"/>
                  <a:pt x="1894114" y="2382269"/>
                </a:cubicBezTo>
                <a:cubicBezTo>
                  <a:pt x="1916340" y="2357265"/>
                  <a:pt x="1959429" y="2367755"/>
                  <a:pt x="1992086" y="2360498"/>
                </a:cubicBezTo>
                <a:cubicBezTo>
                  <a:pt x="2028372" y="2400412"/>
                  <a:pt x="2084955" y="2428722"/>
                  <a:pt x="2100943" y="2480241"/>
                </a:cubicBezTo>
                <a:cubicBezTo>
                  <a:pt x="2147333" y="2629720"/>
                  <a:pt x="2084186" y="2718657"/>
                  <a:pt x="1970314" y="2795927"/>
                </a:cubicBezTo>
                <a:cubicBezTo>
                  <a:pt x="1913901" y="2834207"/>
                  <a:pt x="1846943" y="2853984"/>
                  <a:pt x="1785257" y="2883012"/>
                </a:cubicBezTo>
                <a:cubicBezTo>
                  <a:pt x="1376270" y="2851551"/>
                  <a:pt x="1228510" y="2854142"/>
                  <a:pt x="859972" y="2785041"/>
                </a:cubicBezTo>
                <a:cubicBezTo>
                  <a:pt x="602990" y="2736857"/>
                  <a:pt x="487836" y="2713274"/>
                  <a:pt x="261257" y="2599984"/>
                </a:cubicBezTo>
                <a:cubicBezTo>
                  <a:pt x="221641" y="2580176"/>
                  <a:pt x="188686" y="2549184"/>
                  <a:pt x="152400" y="2523784"/>
                </a:cubicBezTo>
                <a:cubicBezTo>
                  <a:pt x="137886" y="2487498"/>
                  <a:pt x="120625" y="2452194"/>
                  <a:pt x="108857" y="2414927"/>
                </a:cubicBezTo>
                <a:cubicBezTo>
                  <a:pt x="92771" y="2363986"/>
                  <a:pt x="80715" y="2284050"/>
                  <a:pt x="76200" y="2229869"/>
                </a:cubicBezTo>
                <a:cubicBezTo>
                  <a:pt x="52482" y="1945250"/>
                  <a:pt x="104926" y="1999330"/>
                  <a:pt x="10886" y="1848869"/>
                </a:cubicBezTo>
                <a:cubicBezTo>
                  <a:pt x="8166" y="1844518"/>
                  <a:pt x="3629" y="1841612"/>
                  <a:pt x="0" y="1837984"/>
                </a:cubicBezTo>
              </a:path>
            </a:pathLst>
          </a:cu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6669088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6393258" y="651614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 Depois de ajustada não varie mais a tensão na fonte de alimentação.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100" name="Grupo 4099"/>
          <p:cNvGrpSpPr/>
          <p:nvPr/>
        </p:nvGrpSpPr>
        <p:grpSpPr>
          <a:xfrm>
            <a:off x="8712720" y="3209136"/>
            <a:ext cx="785731" cy="2261427"/>
            <a:chOff x="8544335" y="3209136"/>
            <a:chExt cx="1059698" cy="3049938"/>
          </a:xfrm>
        </p:grpSpPr>
        <p:grpSp>
          <p:nvGrpSpPr>
            <p:cNvPr id="25" name="Grupo 24"/>
            <p:cNvGrpSpPr/>
            <p:nvPr/>
          </p:nvGrpSpPr>
          <p:grpSpPr>
            <a:xfrm>
              <a:off x="8677306" y="4591264"/>
              <a:ext cx="926727" cy="1667810"/>
              <a:chOff x="8657804" y="3220896"/>
              <a:chExt cx="926727" cy="166781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8657804" y="3220896"/>
                <a:ext cx="926727" cy="166781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8710694" y="3419797"/>
                <a:ext cx="396826" cy="136079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68000">
                    <a:schemeClr val="accent6">
                      <a:lumMod val="75000"/>
                    </a:schemeClr>
                  </a:gs>
                  <a:gs pos="7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Retângulo 48"/>
              <p:cNvSpPr/>
              <p:nvPr/>
            </p:nvSpPr>
            <p:spPr>
              <a:xfrm>
                <a:off x="8804826" y="3373661"/>
                <a:ext cx="208562" cy="4613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6" name="Grupo 15"/>
              <p:cNvGrpSpPr/>
              <p:nvPr/>
            </p:nvGrpSpPr>
            <p:grpSpPr>
              <a:xfrm rot="10800000">
                <a:off x="9144768" y="3373661"/>
                <a:ext cx="396826" cy="1414076"/>
                <a:chOff x="8863094" y="3518918"/>
                <a:chExt cx="396826" cy="1414076"/>
              </a:xfrm>
            </p:grpSpPr>
            <p:sp>
              <p:nvSpPr>
                <p:cNvPr id="50" name="Retângulo 49"/>
                <p:cNvSpPr/>
                <p:nvPr/>
              </p:nvSpPr>
              <p:spPr>
                <a:xfrm>
                  <a:off x="8863094" y="3572197"/>
                  <a:ext cx="396826" cy="136079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  <a:gs pos="7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1" name="Retângulo 50"/>
                <p:cNvSpPr/>
                <p:nvPr/>
              </p:nvSpPr>
              <p:spPr>
                <a:xfrm>
                  <a:off x="8957226" y="3518918"/>
                  <a:ext cx="208562" cy="46136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53" name="Retângulo 52"/>
              <p:cNvSpPr/>
              <p:nvPr/>
            </p:nvSpPr>
            <p:spPr>
              <a:xfrm>
                <a:off x="8710694" y="3327525"/>
                <a:ext cx="396825" cy="4613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9144769" y="3327525"/>
                <a:ext cx="396825" cy="4613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5" name="Retângulo 54"/>
              <p:cNvSpPr/>
              <p:nvPr/>
            </p:nvSpPr>
            <p:spPr>
              <a:xfrm>
                <a:off x="8710694" y="4790293"/>
                <a:ext cx="828671" cy="4613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 rot="14021799">
              <a:off x="8451236" y="3349162"/>
              <a:ext cx="438610" cy="252412"/>
              <a:chOff x="7324632" y="3975919"/>
              <a:chExt cx="438610" cy="252412"/>
            </a:xfrm>
          </p:grpSpPr>
          <p:cxnSp>
            <p:nvCxnSpPr>
              <p:cNvPr id="57" name="Conector reto 56"/>
              <p:cNvCxnSpPr/>
              <p:nvPr/>
            </p:nvCxnSpPr>
            <p:spPr>
              <a:xfrm rot="7578201" flipH="1" flipV="1">
                <a:off x="7527646" y="3941579"/>
                <a:ext cx="199559" cy="2716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94"/>
              <a:stretch/>
            </p:blipFill>
            <p:spPr bwMode="auto">
              <a:xfrm>
                <a:off x="7324632" y="3975919"/>
                <a:ext cx="365868" cy="252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Grupo 62"/>
            <p:cNvGrpSpPr/>
            <p:nvPr/>
          </p:nvGrpSpPr>
          <p:grpSpPr>
            <a:xfrm rot="17536549">
              <a:off x="9103959" y="3323740"/>
              <a:ext cx="481619" cy="252412"/>
              <a:chOff x="6815477" y="3790057"/>
              <a:chExt cx="1045986" cy="252412"/>
            </a:xfrm>
          </p:grpSpPr>
          <p:cxnSp>
            <p:nvCxnSpPr>
              <p:cNvPr id="64" name="Conector reto 63"/>
              <p:cNvCxnSpPr/>
              <p:nvPr/>
            </p:nvCxnSpPr>
            <p:spPr>
              <a:xfrm>
                <a:off x="7416576" y="3894712"/>
                <a:ext cx="4448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136"/>
              <a:stretch/>
            </p:blipFill>
            <p:spPr bwMode="auto">
              <a:xfrm>
                <a:off x="6815477" y="3790057"/>
                <a:ext cx="875023" cy="252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Forma livre 40"/>
            <p:cNvSpPr/>
            <p:nvPr/>
          </p:nvSpPr>
          <p:spPr>
            <a:xfrm>
              <a:off x="8763768" y="3634740"/>
              <a:ext cx="312420" cy="975360"/>
            </a:xfrm>
            <a:custGeom>
              <a:avLst/>
              <a:gdLst>
                <a:gd name="connsiteX0" fmla="*/ 304800 w 312420"/>
                <a:gd name="connsiteY0" fmla="*/ 975360 h 975360"/>
                <a:gd name="connsiteX1" fmla="*/ 312420 w 312420"/>
                <a:gd name="connsiteY1" fmla="*/ 937260 h 975360"/>
                <a:gd name="connsiteX2" fmla="*/ 304800 w 312420"/>
                <a:gd name="connsiteY2" fmla="*/ 792480 h 975360"/>
                <a:gd name="connsiteX3" fmla="*/ 297180 w 312420"/>
                <a:gd name="connsiteY3" fmla="*/ 754380 h 975360"/>
                <a:gd name="connsiteX4" fmla="*/ 281940 w 312420"/>
                <a:gd name="connsiteY4" fmla="*/ 701040 h 975360"/>
                <a:gd name="connsiteX5" fmla="*/ 274320 w 312420"/>
                <a:gd name="connsiteY5" fmla="*/ 647700 h 975360"/>
                <a:gd name="connsiteX6" fmla="*/ 259080 w 312420"/>
                <a:gd name="connsiteY6" fmla="*/ 624840 h 975360"/>
                <a:gd name="connsiteX7" fmla="*/ 251460 w 312420"/>
                <a:gd name="connsiteY7" fmla="*/ 579120 h 975360"/>
                <a:gd name="connsiteX8" fmla="*/ 236220 w 312420"/>
                <a:gd name="connsiteY8" fmla="*/ 525780 h 975360"/>
                <a:gd name="connsiteX9" fmla="*/ 228600 w 312420"/>
                <a:gd name="connsiteY9" fmla="*/ 495300 h 975360"/>
                <a:gd name="connsiteX10" fmla="*/ 213360 w 312420"/>
                <a:gd name="connsiteY10" fmla="*/ 449580 h 975360"/>
                <a:gd name="connsiteX11" fmla="*/ 205740 w 312420"/>
                <a:gd name="connsiteY11" fmla="*/ 419100 h 975360"/>
                <a:gd name="connsiteX12" fmla="*/ 190500 w 312420"/>
                <a:gd name="connsiteY12" fmla="*/ 396240 h 975360"/>
                <a:gd name="connsiteX13" fmla="*/ 175260 w 312420"/>
                <a:gd name="connsiteY13" fmla="*/ 327660 h 975360"/>
                <a:gd name="connsiteX14" fmla="*/ 152400 w 312420"/>
                <a:gd name="connsiteY14" fmla="*/ 297180 h 975360"/>
                <a:gd name="connsiteX15" fmla="*/ 129540 w 312420"/>
                <a:gd name="connsiteY15" fmla="*/ 228600 h 975360"/>
                <a:gd name="connsiteX16" fmla="*/ 114300 w 312420"/>
                <a:gd name="connsiteY16" fmla="*/ 205740 h 975360"/>
                <a:gd name="connsiteX17" fmla="*/ 91440 w 312420"/>
                <a:gd name="connsiteY17" fmla="*/ 152400 h 975360"/>
                <a:gd name="connsiteX18" fmla="*/ 83820 w 312420"/>
                <a:gd name="connsiteY18" fmla="*/ 129540 h 975360"/>
                <a:gd name="connsiteX19" fmla="*/ 53340 w 312420"/>
                <a:gd name="connsiteY19" fmla="*/ 83820 h 975360"/>
                <a:gd name="connsiteX20" fmla="*/ 38100 w 312420"/>
                <a:gd name="connsiteY20" fmla="*/ 53340 h 975360"/>
                <a:gd name="connsiteX21" fmla="*/ 30480 w 312420"/>
                <a:gd name="connsiteY21" fmla="*/ 30480 h 975360"/>
                <a:gd name="connsiteX22" fmla="*/ 0 w 312420"/>
                <a:gd name="connsiteY22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420" h="975360">
                  <a:moveTo>
                    <a:pt x="304800" y="975360"/>
                  </a:moveTo>
                  <a:cubicBezTo>
                    <a:pt x="307340" y="962660"/>
                    <a:pt x="312420" y="950212"/>
                    <a:pt x="312420" y="937260"/>
                  </a:cubicBezTo>
                  <a:cubicBezTo>
                    <a:pt x="312420" y="888933"/>
                    <a:pt x="308813" y="840640"/>
                    <a:pt x="304800" y="792480"/>
                  </a:cubicBezTo>
                  <a:cubicBezTo>
                    <a:pt x="303724" y="779573"/>
                    <a:pt x="299990" y="767023"/>
                    <a:pt x="297180" y="754380"/>
                  </a:cubicBezTo>
                  <a:cubicBezTo>
                    <a:pt x="290801" y="725676"/>
                    <a:pt x="290426" y="726497"/>
                    <a:pt x="281940" y="701040"/>
                  </a:cubicBezTo>
                  <a:cubicBezTo>
                    <a:pt x="279400" y="683260"/>
                    <a:pt x="279481" y="664903"/>
                    <a:pt x="274320" y="647700"/>
                  </a:cubicBezTo>
                  <a:cubicBezTo>
                    <a:pt x="271688" y="638928"/>
                    <a:pt x="261976" y="633528"/>
                    <a:pt x="259080" y="624840"/>
                  </a:cubicBezTo>
                  <a:cubicBezTo>
                    <a:pt x="254194" y="610183"/>
                    <a:pt x="254490" y="594270"/>
                    <a:pt x="251460" y="579120"/>
                  </a:cubicBezTo>
                  <a:cubicBezTo>
                    <a:pt x="243520" y="539418"/>
                    <a:pt x="245903" y="559672"/>
                    <a:pt x="236220" y="525780"/>
                  </a:cubicBezTo>
                  <a:cubicBezTo>
                    <a:pt x="233343" y="515710"/>
                    <a:pt x="231609" y="505331"/>
                    <a:pt x="228600" y="495300"/>
                  </a:cubicBezTo>
                  <a:cubicBezTo>
                    <a:pt x="223984" y="479913"/>
                    <a:pt x="217256" y="465165"/>
                    <a:pt x="213360" y="449580"/>
                  </a:cubicBezTo>
                  <a:cubicBezTo>
                    <a:pt x="210820" y="439420"/>
                    <a:pt x="209865" y="428726"/>
                    <a:pt x="205740" y="419100"/>
                  </a:cubicBezTo>
                  <a:cubicBezTo>
                    <a:pt x="202132" y="410682"/>
                    <a:pt x="195580" y="403860"/>
                    <a:pt x="190500" y="396240"/>
                  </a:cubicBezTo>
                  <a:cubicBezTo>
                    <a:pt x="189698" y="392232"/>
                    <a:pt x="178847" y="334834"/>
                    <a:pt x="175260" y="327660"/>
                  </a:cubicBezTo>
                  <a:cubicBezTo>
                    <a:pt x="169580" y="316301"/>
                    <a:pt x="158568" y="308282"/>
                    <a:pt x="152400" y="297180"/>
                  </a:cubicBezTo>
                  <a:cubicBezTo>
                    <a:pt x="113736" y="227585"/>
                    <a:pt x="155434" y="289019"/>
                    <a:pt x="129540" y="228600"/>
                  </a:cubicBezTo>
                  <a:cubicBezTo>
                    <a:pt x="125932" y="220182"/>
                    <a:pt x="119380" y="213360"/>
                    <a:pt x="114300" y="205740"/>
                  </a:cubicBezTo>
                  <a:cubicBezTo>
                    <a:pt x="98441" y="142305"/>
                    <a:pt x="117752" y="205023"/>
                    <a:pt x="91440" y="152400"/>
                  </a:cubicBezTo>
                  <a:cubicBezTo>
                    <a:pt x="87848" y="145216"/>
                    <a:pt x="87721" y="136561"/>
                    <a:pt x="83820" y="129540"/>
                  </a:cubicBezTo>
                  <a:cubicBezTo>
                    <a:pt x="74925" y="113529"/>
                    <a:pt x="61531" y="100203"/>
                    <a:pt x="53340" y="83820"/>
                  </a:cubicBezTo>
                  <a:cubicBezTo>
                    <a:pt x="48260" y="73660"/>
                    <a:pt x="42575" y="63781"/>
                    <a:pt x="38100" y="53340"/>
                  </a:cubicBezTo>
                  <a:cubicBezTo>
                    <a:pt x="34936" y="45957"/>
                    <a:pt x="35498" y="36752"/>
                    <a:pt x="30480" y="30480"/>
                  </a:cubicBezTo>
                  <a:cubicBezTo>
                    <a:pt x="-18561" y="-30822"/>
                    <a:pt x="25022" y="50044"/>
                    <a:pt x="0" y="0"/>
                  </a:cubicBezTo>
                </a:path>
              </a:pathLst>
            </a:cu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6" name="Forma livre 65"/>
            <p:cNvSpPr/>
            <p:nvPr/>
          </p:nvSpPr>
          <p:spPr>
            <a:xfrm flipH="1">
              <a:off x="9125318" y="3634740"/>
              <a:ext cx="115934" cy="975360"/>
            </a:xfrm>
            <a:custGeom>
              <a:avLst/>
              <a:gdLst>
                <a:gd name="connsiteX0" fmla="*/ 304800 w 312420"/>
                <a:gd name="connsiteY0" fmla="*/ 975360 h 975360"/>
                <a:gd name="connsiteX1" fmla="*/ 312420 w 312420"/>
                <a:gd name="connsiteY1" fmla="*/ 937260 h 975360"/>
                <a:gd name="connsiteX2" fmla="*/ 304800 w 312420"/>
                <a:gd name="connsiteY2" fmla="*/ 792480 h 975360"/>
                <a:gd name="connsiteX3" fmla="*/ 297180 w 312420"/>
                <a:gd name="connsiteY3" fmla="*/ 754380 h 975360"/>
                <a:gd name="connsiteX4" fmla="*/ 281940 w 312420"/>
                <a:gd name="connsiteY4" fmla="*/ 701040 h 975360"/>
                <a:gd name="connsiteX5" fmla="*/ 274320 w 312420"/>
                <a:gd name="connsiteY5" fmla="*/ 647700 h 975360"/>
                <a:gd name="connsiteX6" fmla="*/ 259080 w 312420"/>
                <a:gd name="connsiteY6" fmla="*/ 624840 h 975360"/>
                <a:gd name="connsiteX7" fmla="*/ 251460 w 312420"/>
                <a:gd name="connsiteY7" fmla="*/ 579120 h 975360"/>
                <a:gd name="connsiteX8" fmla="*/ 236220 w 312420"/>
                <a:gd name="connsiteY8" fmla="*/ 525780 h 975360"/>
                <a:gd name="connsiteX9" fmla="*/ 228600 w 312420"/>
                <a:gd name="connsiteY9" fmla="*/ 495300 h 975360"/>
                <a:gd name="connsiteX10" fmla="*/ 213360 w 312420"/>
                <a:gd name="connsiteY10" fmla="*/ 449580 h 975360"/>
                <a:gd name="connsiteX11" fmla="*/ 205740 w 312420"/>
                <a:gd name="connsiteY11" fmla="*/ 419100 h 975360"/>
                <a:gd name="connsiteX12" fmla="*/ 190500 w 312420"/>
                <a:gd name="connsiteY12" fmla="*/ 396240 h 975360"/>
                <a:gd name="connsiteX13" fmla="*/ 175260 w 312420"/>
                <a:gd name="connsiteY13" fmla="*/ 327660 h 975360"/>
                <a:gd name="connsiteX14" fmla="*/ 152400 w 312420"/>
                <a:gd name="connsiteY14" fmla="*/ 297180 h 975360"/>
                <a:gd name="connsiteX15" fmla="*/ 129540 w 312420"/>
                <a:gd name="connsiteY15" fmla="*/ 228600 h 975360"/>
                <a:gd name="connsiteX16" fmla="*/ 114300 w 312420"/>
                <a:gd name="connsiteY16" fmla="*/ 205740 h 975360"/>
                <a:gd name="connsiteX17" fmla="*/ 91440 w 312420"/>
                <a:gd name="connsiteY17" fmla="*/ 152400 h 975360"/>
                <a:gd name="connsiteX18" fmla="*/ 83820 w 312420"/>
                <a:gd name="connsiteY18" fmla="*/ 129540 h 975360"/>
                <a:gd name="connsiteX19" fmla="*/ 53340 w 312420"/>
                <a:gd name="connsiteY19" fmla="*/ 83820 h 975360"/>
                <a:gd name="connsiteX20" fmla="*/ 38100 w 312420"/>
                <a:gd name="connsiteY20" fmla="*/ 53340 h 975360"/>
                <a:gd name="connsiteX21" fmla="*/ 30480 w 312420"/>
                <a:gd name="connsiteY21" fmla="*/ 30480 h 975360"/>
                <a:gd name="connsiteX22" fmla="*/ 0 w 312420"/>
                <a:gd name="connsiteY22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420" h="975360">
                  <a:moveTo>
                    <a:pt x="304800" y="975360"/>
                  </a:moveTo>
                  <a:cubicBezTo>
                    <a:pt x="307340" y="962660"/>
                    <a:pt x="312420" y="950212"/>
                    <a:pt x="312420" y="937260"/>
                  </a:cubicBezTo>
                  <a:cubicBezTo>
                    <a:pt x="312420" y="888933"/>
                    <a:pt x="308813" y="840640"/>
                    <a:pt x="304800" y="792480"/>
                  </a:cubicBezTo>
                  <a:cubicBezTo>
                    <a:pt x="303724" y="779573"/>
                    <a:pt x="299990" y="767023"/>
                    <a:pt x="297180" y="754380"/>
                  </a:cubicBezTo>
                  <a:cubicBezTo>
                    <a:pt x="290801" y="725676"/>
                    <a:pt x="290426" y="726497"/>
                    <a:pt x="281940" y="701040"/>
                  </a:cubicBezTo>
                  <a:cubicBezTo>
                    <a:pt x="279400" y="683260"/>
                    <a:pt x="279481" y="664903"/>
                    <a:pt x="274320" y="647700"/>
                  </a:cubicBezTo>
                  <a:cubicBezTo>
                    <a:pt x="271688" y="638928"/>
                    <a:pt x="261976" y="633528"/>
                    <a:pt x="259080" y="624840"/>
                  </a:cubicBezTo>
                  <a:cubicBezTo>
                    <a:pt x="254194" y="610183"/>
                    <a:pt x="254490" y="594270"/>
                    <a:pt x="251460" y="579120"/>
                  </a:cubicBezTo>
                  <a:cubicBezTo>
                    <a:pt x="243520" y="539418"/>
                    <a:pt x="245903" y="559672"/>
                    <a:pt x="236220" y="525780"/>
                  </a:cubicBezTo>
                  <a:cubicBezTo>
                    <a:pt x="233343" y="515710"/>
                    <a:pt x="231609" y="505331"/>
                    <a:pt x="228600" y="495300"/>
                  </a:cubicBezTo>
                  <a:cubicBezTo>
                    <a:pt x="223984" y="479913"/>
                    <a:pt x="217256" y="465165"/>
                    <a:pt x="213360" y="449580"/>
                  </a:cubicBezTo>
                  <a:cubicBezTo>
                    <a:pt x="210820" y="439420"/>
                    <a:pt x="209865" y="428726"/>
                    <a:pt x="205740" y="419100"/>
                  </a:cubicBezTo>
                  <a:cubicBezTo>
                    <a:pt x="202132" y="410682"/>
                    <a:pt x="195580" y="403860"/>
                    <a:pt x="190500" y="396240"/>
                  </a:cubicBezTo>
                  <a:cubicBezTo>
                    <a:pt x="189698" y="392232"/>
                    <a:pt x="178847" y="334834"/>
                    <a:pt x="175260" y="327660"/>
                  </a:cubicBezTo>
                  <a:cubicBezTo>
                    <a:pt x="169580" y="316301"/>
                    <a:pt x="158568" y="308282"/>
                    <a:pt x="152400" y="297180"/>
                  </a:cubicBezTo>
                  <a:cubicBezTo>
                    <a:pt x="113736" y="227585"/>
                    <a:pt x="155434" y="289019"/>
                    <a:pt x="129540" y="228600"/>
                  </a:cubicBezTo>
                  <a:cubicBezTo>
                    <a:pt x="125932" y="220182"/>
                    <a:pt x="119380" y="213360"/>
                    <a:pt x="114300" y="205740"/>
                  </a:cubicBezTo>
                  <a:cubicBezTo>
                    <a:pt x="98441" y="142305"/>
                    <a:pt x="117752" y="205023"/>
                    <a:pt x="91440" y="152400"/>
                  </a:cubicBezTo>
                  <a:cubicBezTo>
                    <a:pt x="87848" y="145216"/>
                    <a:pt x="87721" y="136561"/>
                    <a:pt x="83820" y="129540"/>
                  </a:cubicBezTo>
                  <a:cubicBezTo>
                    <a:pt x="74925" y="113529"/>
                    <a:pt x="61531" y="100203"/>
                    <a:pt x="53340" y="83820"/>
                  </a:cubicBezTo>
                  <a:cubicBezTo>
                    <a:pt x="48260" y="73660"/>
                    <a:pt x="42575" y="63781"/>
                    <a:pt x="38100" y="53340"/>
                  </a:cubicBezTo>
                  <a:cubicBezTo>
                    <a:pt x="34936" y="45957"/>
                    <a:pt x="35498" y="36752"/>
                    <a:pt x="30480" y="30480"/>
                  </a:cubicBezTo>
                  <a:cubicBezTo>
                    <a:pt x="-18561" y="-30822"/>
                    <a:pt x="25022" y="50044"/>
                    <a:pt x="0" y="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4098" name="Grupo 4097"/>
          <p:cNvGrpSpPr/>
          <p:nvPr/>
        </p:nvGrpSpPr>
        <p:grpSpPr>
          <a:xfrm>
            <a:off x="6886771" y="1259557"/>
            <a:ext cx="2646294" cy="1512168"/>
            <a:chOff x="6886771" y="1259557"/>
            <a:chExt cx="2646294" cy="1512168"/>
          </a:xfrm>
        </p:grpSpPr>
        <p:sp>
          <p:nvSpPr>
            <p:cNvPr id="17" name="Retângulo 16"/>
            <p:cNvSpPr/>
            <p:nvPr/>
          </p:nvSpPr>
          <p:spPr>
            <a:xfrm>
              <a:off x="6886771" y="1259557"/>
              <a:ext cx="2646294" cy="15121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096" name="Grupo 4095"/>
            <p:cNvGrpSpPr/>
            <p:nvPr/>
          </p:nvGrpSpPr>
          <p:grpSpPr>
            <a:xfrm>
              <a:off x="8136656" y="1459582"/>
              <a:ext cx="1245451" cy="1184895"/>
              <a:chOff x="8507359" y="1459582"/>
              <a:chExt cx="1245451" cy="1184895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8507359" y="1459582"/>
                <a:ext cx="831095" cy="4615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8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0.00</a:t>
                </a:r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30" name="Grupo 29"/>
              <p:cNvGrpSpPr/>
              <p:nvPr/>
            </p:nvGrpSpPr>
            <p:grpSpPr>
              <a:xfrm>
                <a:off x="8507361" y="2015638"/>
                <a:ext cx="383331" cy="445503"/>
                <a:chOff x="8001024" y="4592190"/>
                <a:chExt cx="495672" cy="576064"/>
              </a:xfrm>
            </p:grpSpPr>
            <p:sp>
              <p:nvSpPr>
                <p:cNvPr id="31" name="Elipse 30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Triângulo isósceles 31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3" name="Grupo 32"/>
              <p:cNvGrpSpPr/>
              <p:nvPr/>
            </p:nvGrpSpPr>
            <p:grpSpPr>
              <a:xfrm>
                <a:off x="8952246" y="2015640"/>
                <a:ext cx="383331" cy="445503"/>
                <a:chOff x="8001024" y="4592190"/>
                <a:chExt cx="495672" cy="576064"/>
              </a:xfrm>
            </p:grpSpPr>
            <p:sp>
              <p:nvSpPr>
                <p:cNvPr id="34" name="Elipse 33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" name="Triângulo isósceles 34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43" name="Grupo 42"/>
              <p:cNvGrpSpPr/>
              <p:nvPr/>
            </p:nvGrpSpPr>
            <p:grpSpPr>
              <a:xfrm>
                <a:off x="8613661" y="2496017"/>
                <a:ext cx="1139149" cy="148460"/>
                <a:chOff x="8613661" y="2496017"/>
                <a:chExt cx="1139149" cy="148460"/>
              </a:xfrm>
            </p:grpSpPr>
            <p:sp>
              <p:nvSpPr>
                <p:cNvPr id="38" name="Elipse 37"/>
                <p:cNvSpPr/>
                <p:nvPr/>
              </p:nvSpPr>
              <p:spPr>
                <a:xfrm>
                  <a:off x="8613661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42" name="Retângulo 41"/>
                <p:cNvSpPr/>
                <p:nvPr/>
              </p:nvSpPr>
              <p:spPr>
                <a:xfrm>
                  <a:off x="8831275" y="2496017"/>
                  <a:ext cx="444885" cy="13169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Elipse 38"/>
                <p:cNvSpPr/>
                <p:nvPr/>
              </p:nvSpPr>
              <p:spPr>
                <a:xfrm>
                  <a:off x="9146938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8880300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9500179" y="2547468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 dirty="0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9665510" y="2550702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  <p:grpSp>
          <p:nvGrpSpPr>
            <p:cNvPr id="4097" name="Grupo 4096"/>
            <p:cNvGrpSpPr/>
            <p:nvPr/>
          </p:nvGrpSpPr>
          <p:grpSpPr>
            <a:xfrm>
              <a:off x="7056536" y="1459582"/>
              <a:ext cx="828216" cy="1189455"/>
              <a:chOff x="7192681" y="1459582"/>
              <a:chExt cx="828216" cy="1189455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7192681" y="1459582"/>
                <a:ext cx="828216" cy="4615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800" b="1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0.00</a:t>
                </a:r>
                <a:endParaRPr lang="pt-BR" sz="18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14" name="Grupo 13"/>
              <p:cNvGrpSpPr/>
              <p:nvPr/>
            </p:nvGrpSpPr>
            <p:grpSpPr>
              <a:xfrm>
                <a:off x="7192681" y="2015640"/>
                <a:ext cx="383331" cy="445503"/>
                <a:chOff x="8001024" y="4592190"/>
                <a:chExt cx="495672" cy="576064"/>
              </a:xfrm>
            </p:grpSpPr>
            <p:sp>
              <p:nvSpPr>
                <p:cNvPr id="18" name="Elipse 17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Triângulo isósceles 19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27" name="Grupo 26"/>
              <p:cNvGrpSpPr/>
              <p:nvPr/>
            </p:nvGrpSpPr>
            <p:grpSpPr>
              <a:xfrm>
                <a:off x="7637566" y="2015641"/>
                <a:ext cx="383331" cy="445503"/>
                <a:chOff x="8001024" y="4592190"/>
                <a:chExt cx="495672" cy="576064"/>
              </a:xfrm>
            </p:grpSpPr>
            <p:sp>
              <p:nvSpPr>
                <p:cNvPr id="28" name="Elipse 27"/>
                <p:cNvSpPr/>
                <p:nvPr/>
              </p:nvSpPr>
              <p:spPr>
                <a:xfrm>
                  <a:off x="8001024" y="4643933"/>
                  <a:ext cx="495672" cy="5040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Triângulo isósceles 28"/>
                <p:cNvSpPr/>
                <p:nvPr/>
              </p:nvSpPr>
              <p:spPr>
                <a:xfrm rot="1800000">
                  <a:off x="8208664" y="4592190"/>
                  <a:ext cx="72008" cy="576064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71" name="Grupo 70"/>
              <p:cNvGrpSpPr/>
              <p:nvPr/>
            </p:nvGrpSpPr>
            <p:grpSpPr>
              <a:xfrm>
                <a:off x="7273094" y="2500577"/>
                <a:ext cx="662499" cy="148460"/>
                <a:chOff x="8613661" y="2496017"/>
                <a:chExt cx="662499" cy="148460"/>
              </a:xfrm>
            </p:grpSpPr>
            <p:sp>
              <p:nvSpPr>
                <p:cNvPr id="72" name="Elipse 71"/>
                <p:cNvSpPr/>
                <p:nvPr/>
              </p:nvSpPr>
              <p:spPr>
                <a:xfrm>
                  <a:off x="8613661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3" name="Retângulo 72"/>
                <p:cNvSpPr/>
                <p:nvPr/>
              </p:nvSpPr>
              <p:spPr>
                <a:xfrm>
                  <a:off x="8831275" y="2496017"/>
                  <a:ext cx="444885" cy="13169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9146938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8880300" y="2555701"/>
                  <a:ext cx="87300" cy="88776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</p:grpSp>
      </p:grpSp>
      <p:grpSp>
        <p:nvGrpSpPr>
          <p:cNvPr id="46" name="Grupo 45"/>
          <p:cNvGrpSpPr/>
          <p:nvPr/>
        </p:nvGrpSpPr>
        <p:grpSpPr>
          <a:xfrm rot="17257799">
            <a:off x="7100642" y="2970882"/>
            <a:ext cx="1045986" cy="252412"/>
            <a:chOff x="6815477" y="3790057"/>
            <a:chExt cx="1045986" cy="252412"/>
          </a:xfrm>
        </p:grpSpPr>
        <p:cxnSp>
          <p:nvCxnSpPr>
            <p:cNvPr id="52" name="Conector reto 51"/>
            <p:cNvCxnSpPr/>
            <p:nvPr/>
          </p:nvCxnSpPr>
          <p:spPr>
            <a:xfrm>
              <a:off x="7416576" y="3894712"/>
              <a:ext cx="444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36"/>
            <a:stretch/>
          </p:blipFill>
          <p:spPr bwMode="auto">
            <a:xfrm>
              <a:off x="6815477" y="3790057"/>
              <a:ext cx="875023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upo 44"/>
          <p:cNvGrpSpPr/>
          <p:nvPr/>
        </p:nvGrpSpPr>
        <p:grpSpPr>
          <a:xfrm rot="16843148">
            <a:off x="6596869" y="3012731"/>
            <a:ext cx="1097343" cy="252412"/>
            <a:chOff x="6806440" y="3975919"/>
            <a:chExt cx="1097343" cy="252412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7458896" y="4077395"/>
              <a:ext cx="444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94"/>
            <a:stretch/>
          </p:blipFill>
          <p:spPr bwMode="auto">
            <a:xfrm>
              <a:off x="6806440" y="3975919"/>
              <a:ext cx="884060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940719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CaixaDeTexto 82"/>
          <p:cNvSpPr txBox="1"/>
          <p:nvPr/>
        </p:nvSpPr>
        <p:spPr>
          <a:xfrm>
            <a:off x="2828870" y="7877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 Assegure-se que o multímetro está na função de medição de tensões elétricas!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3" y="936505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77578" y="5582252"/>
            <a:ext cx="934449" cy="9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CaixaDeTexto 85"/>
          <p:cNvSpPr txBox="1"/>
          <p:nvPr/>
        </p:nvSpPr>
        <p:spPr>
          <a:xfrm>
            <a:off x="8568704" y="5622428"/>
            <a:ext cx="60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+mn-lt"/>
              </a:rPr>
              <a:t>+</a:t>
            </a:r>
            <a:endParaRPr lang="en-GB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Lei de Ohm e instrumentos de medição.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err="1" smtClean="0">
                <a:solidFill>
                  <a:srgbClr val="FF0000"/>
                </a:solidFill>
              </a:rPr>
              <a:t>Protoboard</a:t>
            </a:r>
            <a:r>
              <a:rPr lang="pt-BR" b="1" dirty="0" smtClean="0">
                <a:solidFill>
                  <a:srgbClr val="FF0000"/>
                </a:solidFill>
              </a:rPr>
              <a:t>, medidas elétricas e sinais digitais.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Aplicação com o </a:t>
            </a:r>
            <a:r>
              <a:rPr lang="pt-BR" dirty="0" err="1" smtClean="0"/>
              <a:t>microcontrolador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3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Permite a montagem rápida de circuitos elétricos, através do uso de componentes, fios e conexões, inseridos em uma </a:t>
            </a:r>
            <a:r>
              <a:rPr lang="pt-BR" sz="2800" b="1" dirty="0" smtClean="0"/>
              <a:t>matriz de contatos</a:t>
            </a:r>
            <a:r>
              <a:rPr lang="pt-BR" sz="28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/>
              <a:t>Protoboard</a:t>
            </a:r>
            <a:r>
              <a:rPr lang="pt-BR" sz="3600" dirty="0" smtClean="0"/>
              <a:t> ou placa de prototipagem</a:t>
            </a:r>
            <a:endParaRPr lang="en-GB" sz="3600" dirty="0"/>
          </a:p>
        </p:txBody>
      </p:sp>
      <p:pic>
        <p:nvPicPr>
          <p:cNvPr id="6150" name="Picture 6" descr="http://blog.mark-stevens.co.uk/wp-content/uploads/2014/01/OriginalBreadboardWithoutTLC5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3275781"/>
            <a:ext cx="5425923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215776" y="7298065"/>
            <a:ext cx="240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ysClr val="windowText" lastClr="000000"/>
                </a:solidFill>
                <a:latin typeface="+mn-lt"/>
              </a:rPr>
              <a:t>Fonte: http://blog.mark-stevens.co.uk/</a:t>
            </a:r>
            <a:endParaRPr lang="en-GB" sz="11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152" name="Picture 8" descr="http://s3.amazonaws.com/robotc-wiki/wiki-images/d/d8/Breadboard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2771725"/>
            <a:ext cx="3240360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3.bp.blogspot.com/_EhiFurnDO2Y/TTZ_9hIlceI/AAAAAAAAAH4/dsVFNVqjsCs/s200/Jump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8504" y="5160381"/>
            <a:ext cx="2854064" cy="2411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1" y="1907629"/>
            <a:ext cx="5040561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Existem orifícios para conexão de componentes e fios elétricos.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Algumas regiões são usadas para concentrar vias de alimentação e outras para uso geral de componentes.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Existem ligações internas entre alguns dos orifícios dispostos em uma mesma linha ou coluna.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Vários modelos e configurações.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Visão geral</a:t>
            </a:r>
            <a:endParaRPr lang="en-GB" sz="3600" dirty="0"/>
          </a:p>
        </p:txBody>
      </p:sp>
      <p:pic>
        <p:nvPicPr>
          <p:cNvPr id="7170" name="Picture 2" descr="Picture of bread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r="48764" b="1342"/>
          <a:stretch/>
        </p:blipFill>
        <p:spPr bwMode="auto">
          <a:xfrm>
            <a:off x="5544369" y="1753350"/>
            <a:ext cx="3960440" cy="57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Regiões e locais para conexão</a:t>
            </a:r>
            <a:endParaRPr lang="en-GB" sz="36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2232000" y="1722502"/>
            <a:ext cx="7272808" cy="5801751"/>
            <a:chOff x="4104208" y="3216022"/>
            <a:chExt cx="5400600" cy="4308231"/>
          </a:xfrm>
        </p:grpSpPr>
        <p:pic>
          <p:nvPicPr>
            <p:cNvPr id="7170" name="Picture 2" descr="Picture of breadboar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46" r="48764" b="1342"/>
            <a:stretch/>
          </p:blipFill>
          <p:spPr bwMode="auto">
            <a:xfrm>
              <a:off x="6548167" y="3216022"/>
              <a:ext cx="2956641" cy="430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ector de seta reta 4"/>
            <p:cNvCxnSpPr/>
            <p:nvPr/>
          </p:nvCxnSpPr>
          <p:spPr>
            <a:xfrm>
              <a:off x="6154138" y="4083928"/>
              <a:ext cx="504057" cy="284256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aixaDeTexto 5"/>
            <p:cNvSpPr txBox="1"/>
            <p:nvPr/>
          </p:nvSpPr>
          <p:spPr>
            <a:xfrm>
              <a:off x="4108599" y="3576096"/>
              <a:ext cx="2089500" cy="525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ysClr val="windowText" lastClr="000000"/>
                  </a:solidFill>
                  <a:latin typeface="+mn-lt"/>
                </a:rPr>
                <a:t>Local ou barramento para vias de alimentação</a:t>
              </a:r>
              <a:endParaRPr lang="en-GB" sz="200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104208" y="4728224"/>
              <a:ext cx="2110673" cy="75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ysClr val="windowText" lastClr="000000"/>
                  </a:solidFill>
                  <a:latin typeface="+mn-lt"/>
                </a:rPr>
                <a:t>Local ou barramentos para aplicação de componentes</a:t>
              </a:r>
              <a:endParaRPr lang="en-GB" sz="200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197419" y="3360072"/>
              <a:ext cx="864096" cy="4032448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692961" y="3357023"/>
              <a:ext cx="441241" cy="4032448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Conector de seta reta 15"/>
            <p:cNvCxnSpPr/>
            <p:nvPr/>
          </p:nvCxnSpPr>
          <p:spPr>
            <a:xfrm>
              <a:off x="6197298" y="5082167"/>
              <a:ext cx="956161" cy="582161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63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439248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Sob os orifícios da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existem ligações já estabelecidas entre algumas linhas e colunas.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Conectividade da </a:t>
            </a:r>
            <a:r>
              <a:rPr lang="pt-BR" sz="3600" dirty="0" err="1" smtClean="0"/>
              <a:t>protoboard</a:t>
            </a:r>
            <a:endParaRPr lang="en-GB" sz="3600" dirty="0"/>
          </a:p>
        </p:txBody>
      </p:sp>
      <p:pic>
        <p:nvPicPr>
          <p:cNvPr id="7170" name="Picture 2" descr="Picture of bread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99" b="1094"/>
          <a:stretch/>
        </p:blipFill>
        <p:spPr bwMode="auto">
          <a:xfrm>
            <a:off x="4896296" y="1694118"/>
            <a:ext cx="3949516" cy="58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de seta reta 20"/>
          <p:cNvCxnSpPr>
            <a:stCxn id="27" idx="3"/>
          </p:cNvCxnSpPr>
          <p:nvPr/>
        </p:nvCxnSpPr>
        <p:spPr>
          <a:xfrm flipV="1">
            <a:off x="4248224" y="3719745"/>
            <a:ext cx="1008112" cy="138993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719832" y="6129211"/>
            <a:ext cx="3553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Os orifícios em cada linha estão interligados no barramento de componentes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4320232" y="5868069"/>
            <a:ext cx="1512168" cy="76897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151880" y="460185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Os orifícios de cada coluna estão todos interligados no barramento de alimentação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15017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Existem diversos modelos, cores, tipos e arranjos.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Antes de fazer qualquer conexão elétrica, assegure-se que as ligações internas da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, em linhas e colunas, estão de acordo com o esperado. Caso contrário você pode criar um curto circuito facilmente e perder tudo...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/>
              <a:t>Protoboard</a:t>
            </a:r>
            <a:r>
              <a:rPr lang="pt-BR" sz="3600" dirty="0" smtClean="0"/>
              <a:t> em sala de aula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4181" r="3879" b="9279"/>
          <a:stretch/>
        </p:blipFill>
        <p:spPr bwMode="auto">
          <a:xfrm>
            <a:off x="3744168" y="5364013"/>
            <a:ext cx="5765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2" y="4499917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511920" y="4355901"/>
            <a:ext cx="610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 Assegure-se que as conexões internas estão como esperado. Use o multímetro como teste de continuidade e explore sua </a:t>
            </a:r>
            <a:r>
              <a:rPr lang="pt-BR" sz="1800" b="1" dirty="0" err="1" smtClean="0">
                <a:solidFill>
                  <a:sysClr val="windowText" lastClr="000000"/>
                </a:solidFill>
                <a:latin typeface="+mn-lt"/>
              </a:rPr>
              <a:t>protoboard</a:t>
            </a:r>
            <a:r>
              <a:rPr lang="pt-BR" sz="1800" b="1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antes de qualquer montagem.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0" y="4499917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5561669"/>
            <a:ext cx="2664008" cy="19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6410" r="29475" b="8347"/>
          <a:stretch/>
        </p:blipFill>
        <p:spPr bwMode="auto">
          <a:xfrm>
            <a:off x="7557818" y="3063936"/>
            <a:ext cx="1551707" cy="2734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rda 17"/>
          <p:cNvSpPr/>
          <p:nvPr/>
        </p:nvSpPr>
        <p:spPr>
          <a:xfrm rot="11700000">
            <a:off x="7993672" y="2540541"/>
            <a:ext cx="649979" cy="649979"/>
          </a:xfrm>
          <a:prstGeom prst="chord">
            <a:avLst>
              <a:gd name="adj1" fmla="val 1405286"/>
              <a:gd name="adj2" fmla="val 18372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8333671" y="2819840"/>
            <a:ext cx="200530" cy="81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2627709"/>
            <a:ext cx="6552728" cy="4752528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 smtClean="0"/>
              <a:t>Conhecendo um 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Diodo Emissor de Luz.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err="1" smtClean="0"/>
              <a:t>Bipolo</a:t>
            </a:r>
            <a:r>
              <a:rPr lang="pt-BR" sz="2400" dirty="0" smtClean="0"/>
              <a:t>, dois terminais, com polaridade.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b="1" dirty="0" smtClean="0"/>
              <a:t>Acende</a:t>
            </a:r>
            <a:r>
              <a:rPr lang="pt-BR" sz="2400" dirty="0" smtClean="0"/>
              <a:t> se uma corrente percorrer o componente </a:t>
            </a:r>
            <a:r>
              <a:rPr lang="pt-BR" sz="2400" u="sng" dirty="0" smtClean="0"/>
              <a:t>no sentido do anodo para o catodo</a:t>
            </a:r>
            <a:r>
              <a:rPr lang="pt-BR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A corrente </a:t>
            </a:r>
            <a:r>
              <a:rPr lang="pt-BR" sz="2400" b="1" dirty="0" smtClean="0"/>
              <a:t>nominal</a:t>
            </a:r>
            <a:r>
              <a:rPr lang="pt-BR" sz="2400" dirty="0" smtClean="0"/>
              <a:t> que pode percorrer o LED é de cerca de 10,0 [</a:t>
            </a:r>
            <a:r>
              <a:rPr lang="pt-BR" sz="2400" dirty="0" err="1" smtClean="0"/>
              <a:t>mA</a:t>
            </a:r>
            <a:r>
              <a:rPr lang="pt-BR" sz="2400" dirty="0" smtClean="0"/>
              <a:t>] (obtendo-se seu brilho máximo).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Nesse circunstância, esse LED apresenta uma queda de tensão </a:t>
            </a:r>
            <a:r>
              <a:rPr lang="pt-BR" sz="2400" b="1" dirty="0" smtClean="0"/>
              <a:t>nominal</a:t>
            </a:r>
            <a:r>
              <a:rPr lang="pt-BR" sz="2400" dirty="0" smtClean="0"/>
              <a:t> de 1,8 [V].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Exemplo de aplicação – montagem de LED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60" y="5857006"/>
            <a:ext cx="1562100" cy="101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696496" y="5491837"/>
            <a:ext cx="115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Catodo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95204" y="5419829"/>
            <a:ext cx="115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Anodo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7200552" y="4915774"/>
            <a:ext cx="927782" cy="57606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1" idx="2"/>
          </p:cNvCxnSpPr>
          <p:nvPr/>
        </p:nvCxnSpPr>
        <p:spPr>
          <a:xfrm>
            <a:off x="7275334" y="5891947"/>
            <a:ext cx="423726" cy="60800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8779180" y="4915998"/>
            <a:ext cx="653620" cy="50383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9109525" y="5798590"/>
            <a:ext cx="323275" cy="62935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7200552" y="3771822"/>
            <a:ext cx="821157" cy="37141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5576211" y="306393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Chanfro no encapsulamento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7147239" y="2865530"/>
            <a:ext cx="821157" cy="19840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8136656" y="2829526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8457431" y="2822779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/>
          <p:cNvCxnSpPr/>
          <p:nvPr/>
        </p:nvCxnSpPr>
        <p:spPr>
          <a:xfrm flipH="1">
            <a:off x="8796367" y="6732165"/>
            <a:ext cx="497425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8692324" y="6878190"/>
            <a:ext cx="115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Corrente</a:t>
            </a:r>
          </a:p>
          <a:p>
            <a:pPr algn="ctr"/>
            <a:r>
              <a:rPr lang="pt-BR" sz="2000" b="1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 bwMode="auto">
          <a:xfrm>
            <a:off x="359792" y="1691605"/>
            <a:ext cx="8934000" cy="10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defTabSz="1006475">
              <a:spcBef>
                <a:spcPct val="20000"/>
              </a:spcBef>
              <a:buFont typeface="Arial" panose="020B0604020202020204" pitchFamily="34" charset="0"/>
              <a:buChar char="•"/>
              <a:defRPr sz="2800" b="1" u="sng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lvl="1" indent="-314325" defTabSz="10064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0" u="none" dirty="0"/>
              <a:t>A partir da fonte, iremos ligar um LED com o uso de uma </a:t>
            </a:r>
            <a:r>
              <a:rPr lang="pt-BR" sz="2400" b="0" u="none" dirty="0" smtClean="0"/>
              <a:t>fonte de tensão, um botão, um resistor e uma </a:t>
            </a:r>
            <a:r>
              <a:rPr lang="pt-BR" sz="2400" b="0" u="none" dirty="0" err="1" smtClean="0"/>
              <a:t>protoboard</a:t>
            </a:r>
            <a:r>
              <a:rPr lang="pt-BR" sz="2400" b="0" u="none" dirty="0"/>
              <a:t>.</a:t>
            </a:r>
          </a:p>
          <a:p>
            <a:pPr lvl="1"/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52280" y="2699717"/>
            <a:ext cx="1684364" cy="5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Lei de Ohm e instrumentos de medição.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Protoboard</a:t>
            </a:r>
            <a:r>
              <a:rPr lang="pt-BR" dirty="0" smtClean="0"/>
              <a:t>, medidas elétricas e sinais digitais.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Aplicação com o </a:t>
            </a:r>
            <a:r>
              <a:rPr lang="pt-BR" dirty="0" err="1" smtClean="0"/>
              <a:t>microcontrolador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Conhecendo botões e interruptores</a:t>
            </a:r>
            <a:endParaRPr lang="en-GB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8136904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Os tipos comuns de botões possuem contatos elétricos móveis.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Podem ser do tipo normalmente aberto – NA (sem nenhuma interação humana o contato está </a:t>
            </a:r>
            <a:r>
              <a:rPr lang="pt-BR" sz="2400" dirty="0" smtClean="0"/>
              <a:t>desligado, NO – </a:t>
            </a:r>
            <a:r>
              <a:rPr lang="pt-BR" sz="2400" dirty="0" err="1" smtClean="0"/>
              <a:t>normally</a:t>
            </a:r>
            <a:r>
              <a:rPr lang="pt-BR" sz="2400" dirty="0" smtClean="0"/>
              <a:t> open).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Podem ser do tipo normalmente fechado – NF (sem nenhuma interação humana o contato está ligado, NC – </a:t>
            </a:r>
            <a:r>
              <a:rPr lang="pt-BR" sz="2400" dirty="0" err="1" smtClean="0"/>
              <a:t>normally</a:t>
            </a:r>
            <a:r>
              <a:rPr lang="pt-BR" sz="2400" dirty="0" smtClean="0"/>
              <a:t> </a:t>
            </a:r>
            <a:r>
              <a:rPr lang="pt-BR" sz="2400" dirty="0" err="1" smtClean="0"/>
              <a:t>closed</a:t>
            </a:r>
            <a:r>
              <a:rPr lang="pt-BR" sz="24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Podem também ser tanto NA como NF, com </a:t>
            </a:r>
            <a:r>
              <a:rPr lang="pt-BR" sz="2400" dirty="0" err="1" smtClean="0"/>
              <a:t>retentividade</a:t>
            </a:r>
            <a:r>
              <a:rPr lang="pt-BR" sz="2400" dirty="0" smtClean="0"/>
              <a:t>, com múltiplos </a:t>
            </a:r>
            <a:r>
              <a:rPr lang="pt-BR" sz="2400" dirty="0" err="1" smtClean="0"/>
              <a:t>pólos</a:t>
            </a:r>
            <a:r>
              <a:rPr lang="pt-BR" sz="2400" dirty="0" smtClean="0"/>
              <a:t>, etc.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2" y="6318770"/>
            <a:ext cx="3048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2" t="10821" r="37172" b="17403"/>
          <a:stretch/>
        </p:blipFill>
        <p:spPr bwMode="auto">
          <a:xfrm>
            <a:off x="8748579" y="5148763"/>
            <a:ext cx="684221" cy="208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r="20975"/>
          <a:stretch/>
        </p:blipFill>
        <p:spPr bwMode="auto">
          <a:xfrm>
            <a:off x="8443866" y="2572816"/>
            <a:ext cx="120495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24423" r="19793" b="18692"/>
          <a:stretch/>
        </p:blipFill>
        <p:spPr bwMode="auto">
          <a:xfrm rot="20025267">
            <a:off x="159291" y="6235178"/>
            <a:ext cx="1418603" cy="105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8" y="6255890"/>
            <a:ext cx="929052" cy="10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5724053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8352680" y="471594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Chave SPDT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496696" y="702019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>
                <a:solidFill>
                  <a:sysClr val="windowText" lastClr="000000"/>
                </a:solidFill>
                <a:latin typeface="+mn-lt"/>
              </a:rPr>
              <a:t>Push</a:t>
            </a:r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 Button</a:t>
            </a:r>
          </a:p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NA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42236" y="5796061"/>
            <a:ext cx="218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Micro Switch NA e NF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40112" y="5961563"/>
            <a:ext cx="232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Switches miniatura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63554" y="6023215"/>
            <a:ext cx="232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>
                <a:solidFill>
                  <a:sysClr val="windowText" lastClr="000000"/>
                </a:solidFill>
                <a:latin typeface="+mn-lt"/>
              </a:rPr>
              <a:t>Dip</a:t>
            </a:r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 Switch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760" y="596156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Chave DPDT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1810" r="13241" b="15134"/>
          <a:stretch/>
        </p:blipFill>
        <p:spPr bwMode="auto">
          <a:xfrm>
            <a:off x="4896296" y="6942351"/>
            <a:ext cx="641344" cy="58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55" y="1078825"/>
            <a:ext cx="1540061" cy="5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9" y="1763613"/>
            <a:ext cx="1514847" cy="45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81" y="5943103"/>
            <a:ext cx="2886075" cy="15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5135140" y="5929511"/>
            <a:ext cx="3217540" cy="1538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14501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b="1" dirty="0" smtClean="0"/>
              <a:t>degradação</a:t>
            </a:r>
            <a:r>
              <a:rPr lang="pt-BR" sz="2400" dirty="0" smtClean="0"/>
              <a:t>, </a:t>
            </a:r>
            <a:r>
              <a:rPr lang="pt-BR" sz="2400" b="1" dirty="0" smtClean="0"/>
              <a:t>perda </a:t>
            </a:r>
            <a:r>
              <a:rPr lang="pt-BR" sz="2400" b="1" dirty="0"/>
              <a:t>de vida</a:t>
            </a:r>
            <a:r>
              <a:rPr lang="pt-BR" sz="2400" dirty="0"/>
              <a:t> </a:t>
            </a:r>
            <a:r>
              <a:rPr lang="pt-BR" sz="2400" dirty="0" smtClean="0"/>
              <a:t>útil </a:t>
            </a:r>
            <a:r>
              <a:rPr lang="pt-BR" sz="2400" dirty="0"/>
              <a:t>ou até a </a:t>
            </a:r>
            <a:r>
              <a:rPr lang="pt-BR" sz="2400" b="1" dirty="0"/>
              <a:t>queima</a:t>
            </a:r>
            <a:r>
              <a:rPr lang="pt-BR" sz="2400" dirty="0"/>
              <a:t> </a:t>
            </a:r>
            <a:r>
              <a:rPr lang="pt-BR" sz="2400" dirty="0" smtClean="0"/>
              <a:t>de um componente ocorre se houver:</a:t>
            </a:r>
            <a:endParaRPr lang="pt-B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A aplicação de uma corrente, tensão, frequência, temperatura, potência, etc. com </a:t>
            </a:r>
            <a:r>
              <a:rPr lang="pt-BR" sz="2400" u="sng" dirty="0" smtClean="0"/>
              <a:t>valores superiores</a:t>
            </a:r>
            <a:r>
              <a:rPr lang="pt-BR" sz="2400" dirty="0" smtClean="0"/>
              <a:t> aos limites máximos estabelecidos pelo fabricante.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A aplicação de tensões ou correntes em </a:t>
            </a:r>
            <a:r>
              <a:rPr lang="pt-BR" sz="2400" u="sng" dirty="0" smtClean="0"/>
              <a:t>sentido inverso</a:t>
            </a:r>
            <a:r>
              <a:rPr lang="pt-BR" sz="2400" dirty="0" smtClean="0"/>
              <a:t>, para aqueles componentes que apresentam polaridade definida.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u="sng" dirty="0" smtClean="0"/>
              <a:t>O engenheiro projetista deve garantir que todos os componentes elétricos trabalhem dentro de suas condições nominais.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Tais limites são citados nos </a:t>
            </a:r>
            <a:r>
              <a:rPr lang="pt-BR" sz="2400" i="1" dirty="0" err="1" smtClean="0"/>
              <a:t>datasheets</a:t>
            </a:r>
            <a:r>
              <a:rPr lang="pt-BR" sz="2400" dirty="0" smtClean="0"/>
              <a:t> dos componentes.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7904" y="780009"/>
            <a:ext cx="8064896" cy="983604"/>
          </a:xfrm>
        </p:spPr>
        <p:txBody>
          <a:bodyPr/>
          <a:lstStyle/>
          <a:p>
            <a:r>
              <a:rPr lang="pt-BR" sz="3600" dirty="0" smtClean="0"/>
              <a:t>Atenção: Limites operacionais</a:t>
            </a:r>
            <a:endParaRPr lang="en-GB" sz="36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947292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983748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3008" cy="10081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O LED não pode ser ligado diretamente a uma fonte de tensão maior que sua tensão nominal.</a:t>
            </a:r>
            <a:endParaRPr lang="pt-BR" sz="24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Circuito </a:t>
            </a:r>
            <a:r>
              <a:rPr lang="pt-BR" sz="3600" dirty="0" smtClean="0">
                <a:solidFill>
                  <a:srgbClr val="FF0000"/>
                </a:solidFill>
              </a:rPr>
              <a:t>ERRADO</a:t>
            </a:r>
            <a:r>
              <a:rPr lang="pt-BR" sz="3600" dirty="0" smtClean="0"/>
              <a:t> para ligar um LED</a:t>
            </a:r>
            <a:endParaRPr lang="en-GB" sz="3600" dirty="0"/>
          </a:p>
        </p:txBody>
      </p:sp>
      <p:pic>
        <p:nvPicPr>
          <p:cNvPr id="2051" name="Picture 3" descr="E:\Usuarios\Elpellini\Desktop\323100 - Introducao a Eng Eletrica\Aula S3 Introducao a Engenharia Elétrica\PROTOBOARD_LED_SWITCH_ERRADO_Esquemátic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3"/>
          <a:stretch/>
        </p:blipFill>
        <p:spPr bwMode="auto">
          <a:xfrm>
            <a:off x="3698338" y="2915741"/>
            <a:ext cx="4792810" cy="44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5050626" y="3063936"/>
            <a:ext cx="25099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Interruptor tipo normalmente aberto (NA)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929231" y="4726896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Bateria de 3,0 V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8330699" y="5292005"/>
            <a:ext cx="1" cy="64807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8491148" y="5292005"/>
            <a:ext cx="115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Corrente</a:t>
            </a:r>
          </a:p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?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359792" y="3063935"/>
            <a:ext cx="3600400" cy="43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2800" dirty="0" err="1" smtClean="0"/>
              <a:t>Ex</a:t>
            </a:r>
            <a:r>
              <a:rPr lang="pt-BR" sz="2800" dirty="0" smtClean="0"/>
              <a:t>: LED com fonte de 3,0 V.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Circuito com pouca resistência.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Corrente elevada.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u="sng" dirty="0" smtClean="0">
                <a:solidFill>
                  <a:srgbClr val="FF0000"/>
                </a:solidFill>
              </a:rPr>
              <a:t>Queima do LED.</a:t>
            </a:r>
            <a:endParaRPr lang="pt-BR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5537918"/>
            <a:ext cx="677560" cy="9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4" y="5537917"/>
            <a:ext cx="677560" cy="9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Usuarios\Elpellini\Desktop\323100 - Introducao a Eng Eletrica\Aula S3 Introducao a Engenharia Elétrica\PROTOBOARD_LED_SWITCH_Esquemátic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6"/>
          <a:stretch/>
        </p:blipFill>
        <p:spPr bwMode="auto">
          <a:xfrm>
            <a:off x="3705096" y="2627709"/>
            <a:ext cx="4791600" cy="47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9073008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O LED deve ser ligado em série com um resistor.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Qual o valor da resistência R?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Dimensionamento do circuito</a:t>
            </a:r>
            <a:endParaRPr lang="en-GB" sz="3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050627" y="300830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929231" y="4690126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8330699" y="3120382"/>
            <a:ext cx="1" cy="64807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624488" y="5075981"/>
            <a:ext cx="143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Queda de tensão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∆V = 1,8 [V]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24488" y="2915741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Resistor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R=?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Arco 3"/>
          <p:cNvSpPr/>
          <p:nvPr/>
        </p:nvSpPr>
        <p:spPr>
          <a:xfrm rot="18900000">
            <a:off x="6748772" y="6048334"/>
            <a:ext cx="1224136" cy="1265920"/>
          </a:xfrm>
          <a:prstGeom prst="arc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424688" y="2915741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Corrente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desejada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+mj-lt"/>
                <a:cs typeface="Courier New" panose="02070309020205020404" pitchFamily="49" charset="0"/>
              </a:rPr>
              <a:t>I = 10,0 </a:t>
            </a:r>
            <a:r>
              <a:rPr lang="pt-BR" sz="1800" b="1" dirty="0" err="1" smtClean="0">
                <a:solidFill>
                  <a:sysClr val="windowText" lastClr="000000"/>
                </a:solidFill>
                <a:latin typeface="+mj-lt"/>
                <a:cs typeface="Courier New" panose="02070309020205020404" pitchFamily="49" charset="0"/>
              </a:rPr>
              <a:t>mA</a:t>
            </a:r>
            <a:endParaRPr lang="en-GB" sz="1800" b="1" dirty="0">
              <a:solidFill>
                <a:sysClr val="windowText" lastClr="000000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Usuarios\Elpellini\Desktop\323100 - Introducao a Eng Eletrica\Aula S3 Introducao a Engenharia Elétrica\PROTOBOARD_LED_SWITCH_Esquemátic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6"/>
          <a:stretch/>
        </p:blipFill>
        <p:spPr bwMode="auto">
          <a:xfrm>
            <a:off x="3705096" y="2627709"/>
            <a:ext cx="4791600" cy="47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Cálculo do resistor...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050627" y="300830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Interruptor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929231" y="4690126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8330699" y="3120382"/>
            <a:ext cx="1" cy="64807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624488" y="5075981"/>
            <a:ext cx="143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Queda de tensão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+mn-lt"/>
                <a:cs typeface="Courier New" panose="02070309020205020404" pitchFamily="49" charset="0"/>
              </a:rPr>
              <a:t>∆V = 1,8 [V]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24488" y="2915741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Resistor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R=?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Arco 3"/>
          <p:cNvSpPr/>
          <p:nvPr/>
        </p:nvSpPr>
        <p:spPr>
          <a:xfrm rot="18900000">
            <a:off x="6748772" y="6048334"/>
            <a:ext cx="1224136" cy="1265920"/>
          </a:xfrm>
          <a:prstGeom prst="arc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424688" y="2915741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Corrente</a:t>
            </a:r>
          </a:p>
          <a:p>
            <a:pPr algn="ctr"/>
            <a:r>
              <a:rPr lang="pt-BR" sz="1800" dirty="0" smtClean="0">
                <a:solidFill>
                  <a:sysClr val="windowText" lastClr="000000"/>
                </a:solidFill>
                <a:latin typeface="+mj-lt"/>
              </a:rPr>
              <a:t>desejada</a:t>
            </a:r>
          </a:p>
          <a:p>
            <a:pPr algn="ctr"/>
            <a:r>
              <a:rPr lang="pt-BR" sz="1800" b="1" dirty="0" smtClean="0">
                <a:solidFill>
                  <a:sysClr val="windowText" lastClr="000000"/>
                </a:solidFill>
                <a:latin typeface="+mj-lt"/>
                <a:cs typeface="Courier New" panose="02070309020205020404" pitchFamily="49" charset="0"/>
              </a:rPr>
              <a:t>I = 10,0 </a:t>
            </a:r>
            <a:r>
              <a:rPr lang="pt-BR" sz="1800" b="1" dirty="0" err="1" smtClean="0">
                <a:solidFill>
                  <a:sysClr val="windowText" lastClr="000000"/>
                </a:solidFill>
                <a:latin typeface="+mj-lt"/>
                <a:cs typeface="Courier New" panose="02070309020205020404" pitchFamily="49" charset="0"/>
              </a:rPr>
              <a:t>mA</a:t>
            </a:r>
            <a:endParaRPr lang="en-GB" sz="1800" b="1" dirty="0">
              <a:solidFill>
                <a:sysClr val="windowText" lastClr="00000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359792" y="3059757"/>
            <a:ext cx="4032448" cy="3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Bateria = 3,0 [V]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Tensão no LED = 1,8 [V]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Tensão que sobra aplicada ao resistor V = 3,0 – 1,8 = 1,2 [V]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Corrente desejada no LED de 10,0 [</a:t>
            </a:r>
            <a:r>
              <a:rPr lang="pt-BR" sz="2000" dirty="0" err="1" smtClean="0"/>
              <a:t>mA</a:t>
            </a:r>
            <a:r>
              <a:rPr lang="pt-BR" sz="20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Lei de Ohm V = R . I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R = V / I = 1,2 / 0,010 = 120 [</a:t>
            </a:r>
            <a:r>
              <a:rPr lang="el-GR" sz="2000" dirty="0" smtClean="0"/>
              <a:t>Ω</a:t>
            </a:r>
            <a:r>
              <a:rPr lang="pt-BR" sz="20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9744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Circuito final</a:t>
            </a:r>
            <a:endParaRPr lang="en-GB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619597"/>
            <a:ext cx="5472608" cy="545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248224" y="3419797"/>
            <a:ext cx="288032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ysClr val="windowText" lastClr="000000"/>
                </a:solidFill>
                <a:latin typeface="+mn-lt"/>
              </a:rPr>
              <a:t>Como montar na </a:t>
            </a:r>
            <a:r>
              <a:rPr lang="pt-BR" sz="2800" dirty="0" err="1" smtClean="0">
                <a:solidFill>
                  <a:sysClr val="windowText" lastClr="000000"/>
                </a:solidFill>
                <a:latin typeface="+mn-lt"/>
              </a:rPr>
              <a:t>protoboard</a:t>
            </a:r>
            <a:r>
              <a:rPr lang="pt-BR" sz="2800" dirty="0" smtClean="0">
                <a:solidFill>
                  <a:sysClr val="windowText" lastClr="000000"/>
                </a:solidFill>
                <a:latin typeface="+mn-lt"/>
              </a:rPr>
              <a:t> ?</a:t>
            </a:r>
            <a:endParaRPr lang="en-GB" sz="2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878497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Monte o circuito de alimentação do LED, usando: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Uma </a:t>
            </a:r>
            <a:r>
              <a:rPr lang="pt-BR" dirty="0" err="1" smtClean="0"/>
              <a:t>protoboard</a:t>
            </a:r>
            <a:r>
              <a:rPr lang="pt-BR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Duas pilhas AA em um suporte de pilhas, como fonte de 3,0 [V].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botão </a:t>
            </a:r>
            <a:r>
              <a:rPr lang="pt-BR" dirty="0" err="1" smtClean="0"/>
              <a:t>micro-switch</a:t>
            </a:r>
            <a:r>
              <a:rPr lang="pt-BR" dirty="0" smtClean="0"/>
              <a:t> (identifique seus terminais com teste de continuidade </a:t>
            </a:r>
            <a:r>
              <a:rPr lang="pt-BR" dirty="0"/>
              <a:t>do multímetro</a:t>
            </a:r>
            <a:r>
              <a:rPr lang="pt-BR" dirty="0" smtClean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LED vermelho.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Um resistor de valor adequado (identifique o resistor com a função de </a:t>
            </a:r>
            <a:r>
              <a:rPr lang="pt-BR" dirty="0" err="1" smtClean="0"/>
              <a:t>ohmímetro</a:t>
            </a:r>
            <a:r>
              <a:rPr lang="pt-BR" dirty="0"/>
              <a:t> </a:t>
            </a:r>
            <a:r>
              <a:rPr lang="pt-BR" dirty="0" smtClean="0"/>
              <a:t>do multímetro).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Fios e conexões elétricas.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Atividade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538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Montando em </a:t>
            </a:r>
            <a:r>
              <a:rPr lang="pt-BR" sz="3600" dirty="0" err="1" smtClean="0"/>
              <a:t>protoboard</a:t>
            </a:r>
            <a:r>
              <a:rPr lang="pt-BR" sz="3600" dirty="0" smtClean="0"/>
              <a:t> de mercado</a:t>
            </a:r>
            <a:endParaRPr lang="en-GB" sz="3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1800" y="6788542"/>
            <a:ext cx="9217024" cy="33855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ysClr val="windowText" lastClr="000000"/>
                </a:solidFill>
              </a:rPr>
              <a:t>Desenho e esquema produzido com o software </a:t>
            </a:r>
            <a:r>
              <a:rPr lang="pt-BR" sz="1600" dirty="0" err="1" smtClean="0">
                <a:solidFill>
                  <a:sysClr val="windowText" lastClr="000000"/>
                </a:solidFill>
              </a:rPr>
              <a:t>Fritzing</a:t>
            </a:r>
            <a:r>
              <a:rPr lang="pt-BR" sz="1600" dirty="0" smtClean="0">
                <a:solidFill>
                  <a:sysClr val="windowText" lastClr="000000"/>
                </a:solidFill>
              </a:rPr>
              <a:t>, disponível no </a:t>
            </a:r>
            <a:r>
              <a:rPr lang="pt-BR" sz="1600" dirty="0" err="1" smtClean="0">
                <a:solidFill>
                  <a:sysClr val="windowText" lastClr="000000"/>
                </a:solidFill>
              </a:rPr>
              <a:t>moodle</a:t>
            </a:r>
            <a:r>
              <a:rPr lang="pt-BR" sz="1600" dirty="0" smtClean="0">
                <a:solidFill>
                  <a:sysClr val="windowText" lastClr="000000"/>
                </a:solidFill>
              </a:rPr>
              <a:t>.</a:t>
            </a:r>
            <a:endParaRPr lang="en-GB" sz="16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F:\Epellini\POLI\323100 - Introducao a Eng Eletrica\Aula S3 Introducao a Engenharia Elétrica\PROTOBOARD_LED_SWITCH_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1706038"/>
            <a:ext cx="6235997" cy="49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14501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Medir com o voltímetro em CC...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Qual </a:t>
            </a:r>
            <a:r>
              <a:rPr lang="pt-BR" sz="2400" dirty="0"/>
              <a:t>a tensão entre o </a:t>
            </a:r>
            <a:r>
              <a:rPr lang="pt-BR" sz="2400" dirty="0" smtClean="0"/>
              <a:t>terminal negativo da fonte e o terminal da chave ligado ao resistor com o botão pressionado? E com o botão liberado?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Para analisar</a:t>
            </a:r>
            <a:endParaRPr lang="en-GB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3995861"/>
            <a:ext cx="3449278" cy="34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791840" y="4688321"/>
            <a:ext cx="1080120" cy="1728192"/>
            <a:chOff x="6048424" y="1835621"/>
            <a:chExt cx="1080120" cy="1728192"/>
          </a:xfrm>
        </p:grpSpPr>
        <p:sp>
          <p:nvSpPr>
            <p:cNvPr id="6" name="Retângulo 5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0.00</a:t>
              </a:r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riângulo isósceles 8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 rot="862711">
            <a:off x="3450064" y="4063355"/>
            <a:ext cx="1097343" cy="252412"/>
            <a:chOff x="6806440" y="3975919"/>
            <a:chExt cx="1097343" cy="252412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7458896" y="4077395"/>
              <a:ext cx="444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94"/>
            <a:stretch/>
          </p:blipFill>
          <p:spPr bwMode="auto">
            <a:xfrm>
              <a:off x="6806440" y="3975919"/>
              <a:ext cx="884060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 rot="20814683">
            <a:off x="3104277" y="6404422"/>
            <a:ext cx="1045986" cy="252412"/>
            <a:chOff x="6815477" y="3790057"/>
            <a:chExt cx="1045986" cy="252412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7416576" y="3894712"/>
              <a:ext cx="444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36"/>
            <a:stretch/>
          </p:blipFill>
          <p:spPr bwMode="auto">
            <a:xfrm>
              <a:off x="6815477" y="3790057"/>
              <a:ext cx="875023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Forma livre 21"/>
          <p:cNvSpPr/>
          <p:nvPr/>
        </p:nvSpPr>
        <p:spPr>
          <a:xfrm>
            <a:off x="1337559" y="6246976"/>
            <a:ext cx="1824454" cy="1008403"/>
          </a:xfrm>
          <a:custGeom>
            <a:avLst/>
            <a:gdLst>
              <a:gd name="connsiteX0" fmla="*/ 4131 w 1824454"/>
              <a:gd name="connsiteY0" fmla="*/ 0 h 1008403"/>
              <a:gd name="connsiteX1" fmla="*/ 29768 w 1824454"/>
              <a:gd name="connsiteY1" fmla="*/ 256374 h 1008403"/>
              <a:gd name="connsiteX2" fmla="*/ 55405 w 1824454"/>
              <a:gd name="connsiteY2" fmla="*/ 290557 h 1008403"/>
              <a:gd name="connsiteX3" fmla="*/ 89589 w 1824454"/>
              <a:gd name="connsiteY3" fmla="*/ 307648 h 1008403"/>
              <a:gd name="connsiteX4" fmla="*/ 140863 w 1824454"/>
              <a:gd name="connsiteY4" fmla="*/ 350377 h 1008403"/>
              <a:gd name="connsiteX5" fmla="*/ 166501 w 1824454"/>
              <a:gd name="connsiteY5" fmla="*/ 376015 h 1008403"/>
              <a:gd name="connsiteX6" fmla="*/ 200684 w 1824454"/>
              <a:gd name="connsiteY6" fmla="*/ 401652 h 1008403"/>
              <a:gd name="connsiteX7" fmla="*/ 251959 w 1824454"/>
              <a:gd name="connsiteY7" fmla="*/ 444381 h 1008403"/>
              <a:gd name="connsiteX8" fmla="*/ 320325 w 1824454"/>
              <a:gd name="connsiteY8" fmla="*/ 478564 h 1008403"/>
              <a:gd name="connsiteX9" fmla="*/ 354508 w 1824454"/>
              <a:gd name="connsiteY9" fmla="*/ 495656 h 1008403"/>
              <a:gd name="connsiteX10" fmla="*/ 397237 w 1824454"/>
              <a:gd name="connsiteY10" fmla="*/ 512747 h 1008403"/>
              <a:gd name="connsiteX11" fmla="*/ 482695 w 1824454"/>
              <a:gd name="connsiteY11" fmla="*/ 555476 h 1008403"/>
              <a:gd name="connsiteX12" fmla="*/ 551062 w 1824454"/>
              <a:gd name="connsiteY12" fmla="*/ 581114 h 1008403"/>
              <a:gd name="connsiteX13" fmla="*/ 585245 w 1824454"/>
              <a:gd name="connsiteY13" fmla="*/ 598205 h 1008403"/>
              <a:gd name="connsiteX14" fmla="*/ 713432 w 1824454"/>
              <a:gd name="connsiteY14" fmla="*/ 623843 h 1008403"/>
              <a:gd name="connsiteX15" fmla="*/ 927077 w 1824454"/>
              <a:gd name="connsiteY15" fmla="*/ 598205 h 1008403"/>
              <a:gd name="connsiteX16" fmla="*/ 961260 w 1824454"/>
              <a:gd name="connsiteY16" fmla="*/ 572568 h 1008403"/>
              <a:gd name="connsiteX17" fmla="*/ 986897 w 1824454"/>
              <a:gd name="connsiteY17" fmla="*/ 538385 h 1008403"/>
              <a:gd name="connsiteX18" fmla="*/ 995443 w 1824454"/>
              <a:gd name="connsiteY18" fmla="*/ 393106 h 1008403"/>
              <a:gd name="connsiteX19" fmla="*/ 969805 w 1824454"/>
              <a:gd name="connsiteY19" fmla="*/ 384560 h 1008403"/>
              <a:gd name="connsiteX20" fmla="*/ 944168 w 1824454"/>
              <a:gd name="connsiteY20" fmla="*/ 367469 h 1008403"/>
              <a:gd name="connsiteX21" fmla="*/ 867256 w 1824454"/>
              <a:gd name="connsiteY21" fmla="*/ 350377 h 1008403"/>
              <a:gd name="connsiteX22" fmla="*/ 670703 w 1824454"/>
              <a:gd name="connsiteY22" fmla="*/ 358923 h 1008403"/>
              <a:gd name="connsiteX23" fmla="*/ 636520 w 1824454"/>
              <a:gd name="connsiteY23" fmla="*/ 393106 h 1008403"/>
              <a:gd name="connsiteX24" fmla="*/ 610882 w 1824454"/>
              <a:gd name="connsiteY24" fmla="*/ 444381 h 1008403"/>
              <a:gd name="connsiteX25" fmla="*/ 585245 w 1824454"/>
              <a:gd name="connsiteY25" fmla="*/ 478564 h 1008403"/>
              <a:gd name="connsiteX26" fmla="*/ 576699 w 1824454"/>
              <a:gd name="connsiteY26" fmla="*/ 546931 h 1008403"/>
              <a:gd name="connsiteX27" fmla="*/ 559607 w 1824454"/>
              <a:gd name="connsiteY27" fmla="*/ 598205 h 1008403"/>
              <a:gd name="connsiteX28" fmla="*/ 576699 w 1824454"/>
              <a:gd name="connsiteY28" fmla="*/ 786213 h 1008403"/>
              <a:gd name="connsiteX29" fmla="*/ 585245 w 1824454"/>
              <a:gd name="connsiteY29" fmla="*/ 828942 h 1008403"/>
              <a:gd name="connsiteX30" fmla="*/ 636520 w 1824454"/>
              <a:gd name="connsiteY30" fmla="*/ 880217 h 1008403"/>
              <a:gd name="connsiteX31" fmla="*/ 687794 w 1824454"/>
              <a:gd name="connsiteY31" fmla="*/ 922945 h 1008403"/>
              <a:gd name="connsiteX32" fmla="*/ 730523 w 1824454"/>
              <a:gd name="connsiteY32" fmla="*/ 940037 h 1008403"/>
              <a:gd name="connsiteX33" fmla="*/ 781798 w 1824454"/>
              <a:gd name="connsiteY33" fmla="*/ 965674 h 1008403"/>
              <a:gd name="connsiteX34" fmla="*/ 824527 w 1824454"/>
              <a:gd name="connsiteY34" fmla="*/ 982766 h 1008403"/>
              <a:gd name="connsiteX35" fmla="*/ 858710 w 1824454"/>
              <a:gd name="connsiteY35" fmla="*/ 999858 h 1008403"/>
              <a:gd name="connsiteX36" fmla="*/ 927077 w 1824454"/>
              <a:gd name="connsiteY36" fmla="*/ 1008403 h 1008403"/>
              <a:gd name="connsiteX37" fmla="*/ 1029626 w 1824454"/>
              <a:gd name="connsiteY37" fmla="*/ 999858 h 1008403"/>
              <a:gd name="connsiteX38" fmla="*/ 1055263 w 1824454"/>
              <a:gd name="connsiteY38" fmla="*/ 974220 h 1008403"/>
              <a:gd name="connsiteX39" fmla="*/ 1080901 w 1824454"/>
              <a:gd name="connsiteY39" fmla="*/ 957129 h 1008403"/>
              <a:gd name="connsiteX40" fmla="*/ 1140721 w 1824454"/>
              <a:gd name="connsiteY40" fmla="*/ 914400 h 1008403"/>
              <a:gd name="connsiteX41" fmla="*/ 1157813 w 1824454"/>
              <a:gd name="connsiteY41" fmla="*/ 888762 h 1008403"/>
              <a:gd name="connsiteX42" fmla="*/ 1166359 w 1824454"/>
              <a:gd name="connsiteY42" fmla="*/ 863125 h 1008403"/>
              <a:gd name="connsiteX43" fmla="*/ 1183450 w 1824454"/>
              <a:gd name="connsiteY43" fmla="*/ 828942 h 1008403"/>
              <a:gd name="connsiteX44" fmla="*/ 1209088 w 1824454"/>
              <a:gd name="connsiteY44" fmla="*/ 786213 h 1008403"/>
              <a:gd name="connsiteX45" fmla="*/ 1226179 w 1824454"/>
              <a:gd name="connsiteY45" fmla="*/ 752030 h 1008403"/>
              <a:gd name="connsiteX46" fmla="*/ 1243271 w 1824454"/>
              <a:gd name="connsiteY46" fmla="*/ 726392 h 1008403"/>
              <a:gd name="connsiteX47" fmla="*/ 1260362 w 1824454"/>
              <a:gd name="connsiteY47" fmla="*/ 692209 h 1008403"/>
              <a:gd name="connsiteX48" fmla="*/ 1268908 w 1824454"/>
              <a:gd name="connsiteY48" fmla="*/ 658026 h 1008403"/>
              <a:gd name="connsiteX49" fmla="*/ 1320183 w 1824454"/>
              <a:gd name="connsiteY49" fmla="*/ 598205 h 1008403"/>
              <a:gd name="connsiteX50" fmla="*/ 1328729 w 1824454"/>
              <a:gd name="connsiteY50" fmla="*/ 572568 h 1008403"/>
              <a:gd name="connsiteX51" fmla="*/ 1354366 w 1824454"/>
              <a:gd name="connsiteY51" fmla="*/ 555476 h 1008403"/>
              <a:gd name="connsiteX52" fmla="*/ 1431278 w 1824454"/>
              <a:gd name="connsiteY52" fmla="*/ 521293 h 1008403"/>
              <a:gd name="connsiteX53" fmla="*/ 1456916 w 1824454"/>
              <a:gd name="connsiteY53" fmla="*/ 512747 h 1008403"/>
              <a:gd name="connsiteX54" fmla="*/ 1482553 w 1824454"/>
              <a:gd name="connsiteY54" fmla="*/ 495656 h 1008403"/>
              <a:gd name="connsiteX55" fmla="*/ 1516736 w 1824454"/>
              <a:gd name="connsiteY55" fmla="*/ 487110 h 1008403"/>
              <a:gd name="connsiteX56" fmla="*/ 1550920 w 1824454"/>
              <a:gd name="connsiteY56" fmla="*/ 470018 h 1008403"/>
              <a:gd name="connsiteX57" fmla="*/ 1585103 w 1824454"/>
              <a:gd name="connsiteY57" fmla="*/ 461473 h 1008403"/>
              <a:gd name="connsiteX58" fmla="*/ 1636377 w 1824454"/>
              <a:gd name="connsiteY58" fmla="*/ 444381 h 1008403"/>
              <a:gd name="connsiteX59" fmla="*/ 1662015 w 1824454"/>
              <a:gd name="connsiteY59" fmla="*/ 435835 h 1008403"/>
              <a:gd name="connsiteX60" fmla="*/ 1721835 w 1824454"/>
              <a:gd name="connsiteY60" fmla="*/ 427289 h 1008403"/>
              <a:gd name="connsiteX61" fmla="*/ 1798748 w 1824454"/>
              <a:gd name="connsiteY61" fmla="*/ 401652 h 1008403"/>
              <a:gd name="connsiteX62" fmla="*/ 1824385 w 1824454"/>
              <a:gd name="connsiteY62" fmla="*/ 384560 h 10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24454" h="1008403">
                <a:moveTo>
                  <a:pt x="4131" y="0"/>
                </a:moveTo>
                <a:cubicBezTo>
                  <a:pt x="8374" y="110324"/>
                  <a:pt x="-19644" y="177312"/>
                  <a:pt x="29768" y="256374"/>
                </a:cubicBezTo>
                <a:cubicBezTo>
                  <a:pt x="37317" y="268452"/>
                  <a:pt x="44591" y="281288"/>
                  <a:pt x="55405" y="290557"/>
                </a:cubicBezTo>
                <a:cubicBezTo>
                  <a:pt x="65078" y="298848"/>
                  <a:pt x="78194" y="301951"/>
                  <a:pt x="89589" y="307648"/>
                </a:cubicBezTo>
                <a:cubicBezTo>
                  <a:pt x="123282" y="358190"/>
                  <a:pt x="85666" y="310951"/>
                  <a:pt x="140863" y="350377"/>
                </a:cubicBezTo>
                <a:cubicBezTo>
                  <a:pt x="150698" y="357402"/>
                  <a:pt x="157325" y="368150"/>
                  <a:pt x="166501" y="376015"/>
                </a:cubicBezTo>
                <a:cubicBezTo>
                  <a:pt x="177315" y="385284"/>
                  <a:pt x="189562" y="392755"/>
                  <a:pt x="200684" y="401652"/>
                </a:cubicBezTo>
                <a:cubicBezTo>
                  <a:pt x="218057" y="415550"/>
                  <a:pt x="233966" y="431295"/>
                  <a:pt x="251959" y="444381"/>
                </a:cubicBezTo>
                <a:cubicBezTo>
                  <a:pt x="305251" y="483139"/>
                  <a:pt x="277391" y="460163"/>
                  <a:pt x="320325" y="478564"/>
                </a:cubicBezTo>
                <a:cubicBezTo>
                  <a:pt x="332034" y="483582"/>
                  <a:pt x="342867" y="490482"/>
                  <a:pt x="354508" y="495656"/>
                </a:cubicBezTo>
                <a:cubicBezTo>
                  <a:pt x="368526" y="501886"/>
                  <a:pt x="383770" y="505401"/>
                  <a:pt x="397237" y="512747"/>
                </a:cubicBezTo>
                <a:cubicBezTo>
                  <a:pt x="483330" y="559707"/>
                  <a:pt x="414263" y="538370"/>
                  <a:pt x="482695" y="555476"/>
                </a:cubicBezTo>
                <a:cubicBezTo>
                  <a:pt x="535352" y="590581"/>
                  <a:pt x="477143" y="556475"/>
                  <a:pt x="551062" y="581114"/>
                </a:cubicBezTo>
                <a:cubicBezTo>
                  <a:pt x="563147" y="585142"/>
                  <a:pt x="572925" y="594963"/>
                  <a:pt x="585245" y="598205"/>
                </a:cubicBezTo>
                <a:cubicBezTo>
                  <a:pt x="627386" y="609295"/>
                  <a:pt x="713432" y="623843"/>
                  <a:pt x="713432" y="623843"/>
                </a:cubicBezTo>
                <a:cubicBezTo>
                  <a:pt x="778707" y="620407"/>
                  <a:pt x="862642" y="630423"/>
                  <a:pt x="927077" y="598205"/>
                </a:cubicBezTo>
                <a:cubicBezTo>
                  <a:pt x="939816" y="591835"/>
                  <a:pt x="951189" y="582639"/>
                  <a:pt x="961260" y="572568"/>
                </a:cubicBezTo>
                <a:cubicBezTo>
                  <a:pt x="971331" y="562497"/>
                  <a:pt x="978351" y="549779"/>
                  <a:pt x="986897" y="538385"/>
                </a:cubicBezTo>
                <a:cubicBezTo>
                  <a:pt x="1000101" y="485571"/>
                  <a:pt x="1017723" y="448805"/>
                  <a:pt x="995443" y="393106"/>
                </a:cubicBezTo>
                <a:cubicBezTo>
                  <a:pt x="992097" y="384742"/>
                  <a:pt x="977862" y="388589"/>
                  <a:pt x="969805" y="384560"/>
                </a:cubicBezTo>
                <a:cubicBezTo>
                  <a:pt x="960619" y="379967"/>
                  <a:pt x="953354" y="372062"/>
                  <a:pt x="944168" y="367469"/>
                </a:cubicBezTo>
                <a:cubicBezTo>
                  <a:pt x="923129" y="356949"/>
                  <a:pt x="886952" y="353660"/>
                  <a:pt x="867256" y="350377"/>
                </a:cubicBezTo>
                <a:cubicBezTo>
                  <a:pt x="801738" y="353226"/>
                  <a:pt x="735186" y="346982"/>
                  <a:pt x="670703" y="358923"/>
                </a:cubicBezTo>
                <a:cubicBezTo>
                  <a:pt x="654858" y="361857"/>
                  <a:pt x="647007" y="380871"/>
                  <a:pt x="636520" y="393106"/>
                </a:cubicBezTo>
                <a:cubicBezTo>
                  <a:pt x="598239" y="437768"/>
                  <a:pt x="636877" y="398889"/>
                  <a:pt x="610882" y="444381"/>
                </a:cubicBezTo>
                <a:cubicBezTo>
                  <a:pt x="603816" y="456747"/>
                  <a:pt x="593791" y="467170"/>
                  <a:pt x="585245" y="478564"/>
                </a:cubicBezTo>
                <a:cubicBezTo>
                  <a:pt x="582396" y="501353"/>
                  <a:pt x="581511" y="524474"/>
                  <a:pt x="576699" y="546931"/>
                </a:cubicBezTo>
                <a:cubicBezTo>
                  <a:pt x="572924" y="564547"/>
                  <a:pt x="559607" y="580189"/>
                  <a:pt x="559607" y="598205"/>
                </a:cubicBezTo>
                <a:cubicBezTo>
                  <a:pt x="559607" y="661133"/>
                  <a:pt x="569750" y="723670"/>
                  <a:pt x="576699" y="786213"/>
                </a:cubicBezTo>
                <a:cubicBezTo>
                  <a:pt x="578303" y="800649"/>
                  <a:pt x="579346" y="815669"/>
                  <a:pt x="585245" y="828942"/>
                </a:cubicBezTo>
                <a:cubicBezTo>
                  <a:pt x="601168" y="864770"/>
                  <a:pt x="610480" y="859964"/>
                  <a:pt x="636520" y="880217"/>
                </a:cubicBezTo>
                <a:cubicBezTo>
                  <a:pt x="654081" y="893876"/>
                  <a:pt x="669024" y="911001"/>
                  <a:pt x="687794" y="922945"/>
                </a:cubicBezTo>
                <a:cubicBezTo>
                  <a:pt x="700736" y="931181"/>
                  <a:pt x="716558" y="933689"/>
                  <a:pt x="730523" y="940037"/>
                </a:cubicBezTo>
                <a:cubicBezTo>
                  <a:pt x="747919" y="947944"/>
                  <a:pt x="764402" y="957767"/>
                  <a:pt x="781798" y="965674"/>
                </a:cubicBezTo>
                <a:cubicBezTo>
                  <a:pt x="795763" y="972022"/>
                  <a:pt x="810509" y="976536"/>
                  <a:pt x="824527" y="982766"/>
                </a:cubicBezTo>
                <a:cubicBezTo>
                  <a:pt x="836168" y="987940"/>
                  <a:pt x="846351" y="996768"/>
                  <a:pt x="858710" y="999858"/>
                </a:cubicBezTo>
                <a:cubicBezTo>
                  <a:pt x="880991" y="1005428"/>
                  <a:pt x="904288" y="1005555"/>
                  <a:pt x="927077" y="1008403"/>
                </a:cubicBezTo>
                <a:cubicBezTo>
                  <a:pt x="961260" y="1005555"/>
                  <a:pt x="996483" y="1008696"/>
                  <a:pt x="1029626" y="999858"/>
                </a:cubicBezTo>
                <a:cubicBezTo>
                  <a:pt x="1041304" y="996744"/>
                  <a:pt x="1045979" y="981957"/>
                  <a:pt x="1055263" y="974220"/>
                </a:cubicBezTo>
                <a:cubicBezTo>
                  <a:pt x="1063153" y="967645"/>
                  <a:pt x="1072543" y="963099"/>
                  <a:pt x="1080901" y="957129"/>
                </a:cubicBezTo>
                <a:cubicBezTo>
                  <a:pt x="1155118" y="904117"/>
                  <a:pt x="1080289" y="954687"/>
                  <a:pt x="1140721" y="914400"/>
                </a:cubicBezTo>
                <a:cubicBezTo>
                  <a:pt x="1146418" y="905854"/>
                  <a:pt x="1153220" y="897949"/>
                  <a:pt x="1157813" y="888762"/>
                </a:cubicBezTo>
                <a:cubicBezTo>
                  <a:pt x="1161842" y="880705"/>
                  <a:pt x="1162811" y="871405"/>
                  <a:pt x="1166359" y="863125"/>
                </a:cubicBezTo>
                <a:cubicBezTo>
                  <a:pt x="1171377" y="851416"/>
                  <a:pt x="1177263" y="840078"/>
                  <a:pt x="1183450" y="828942"/>
                </a:cubicBezTo>
                <a:cubicBezTo>
                  <a:pt x="1191517" y="814422"/>
                  <a:pt x="1201021" y="800733"/>
                  <a:pt x="1209088" y="786213"/>
                </a:cubicBezTo>
                <a:cubicBezTo>
                  <a:pt x="1215275" y="775077"/>
                  <a:pt x="1219859" y="763091"/>
                  <a:pt x="1226179" y="752030"/>
                </a:cubicBezTo>
                <a:cubicBezTo>
                  <a:pt x="1231275" y="743112"/>
                  <a:pt x="1238175" y="735310"/>
                  <a:pt x="1243271" y="726392"/>
                </a:cubicBezTo>
                <a:cubicBezTo>
                  <a:pt x="1249591" y="715331"/>
                  <a:pt x="1255889" y="704137"/>
                  <a:pt x="1260362" y="692209"/>
                </a:cubicBezTo>
                <a:cubicBezTo>
                  <a:pt x="1264486" y="681212"/>
                  <a:pt x="1263655" y="668531"/>
                  <a:pt x="1268908" y="658026"/>
                </a:cubicBezTo>
                <a:cubicBezTo>
                  <a:pt x="1279870" y="636103"/>
                  <a:pt x="1303081" y="615307"/>
                  <a:pt x="1320183" y="598205"/>
                </a:cubicBezTo>
                <a:cubicBezTo>
                  <a:pt x="1323032" y="589659"/>
                  <a:pt x="1323102" y="579602"/>
                  <a:pt x="1328729" y="572568"/>
                </a:cubicBezTo>
                <a:cubicBezTo>
                  <a:pt x="1335145" y="564548"/>
                  <a:pt x="1345449" y="560572"/>
                  <a:pt x="1354366" y="555476"/>
                </a:cubicBezTo>
                <a:cubicBezTo>
                  <a:pt x="1379079" y="541354"/>
                  <a:pt x="1404647" y="531280"/>
                  <a:pt x="1431278" y="521293"/>
                </a:cubicBezTo>
                <a:cubicBezTo>
                  <a:pt x="1439713" y="518130"/>
                  <a:pt x="1448859" y="516776"/>
                  <a:pt x="1456916" y="512747"/>
                </a:cubicBezTo>
                <a:cubicBezTo>
                  <a:pt x="1466102" y="508154"/>
                  <a:pt x="1473113" y="499702"/>
                  <a:pt x="1482553" y="495656"/>
                </a:cubicBezTo>
                <a:cubicBezTo>
                  <a:pt x="1493348" y="491029"/>
                  <a:pt x="1505739" y="491234"/>
                  <a:pt x="1516736" y="487110"/>
                </a:cubicBezTo>
                <a:cubicBezTo>
                  <a:pt x="1528664" y="482637"/>
                  <a:pt x="1538991" y="474491"/>
                  <a:pt x="1550920" y="470018"/>
                </a:cubicBezTo>
                <a:cubicBezTo>
                  <a:pt x="1561917" y="465894"/>
                  <a:pt x="1573853" y="464848"/>
                  <a:pt x="1585103" y="461473"/>
                </a:cubicBezTo>
                <a:cubicBezTo>
                  <a:pt x="1602359" y="456296"/>
                  <a:pt x="1619286" y="450078"/>
                  <a:pt x="1636377" y="444381"/>
                </a:cubicBezTo>
                <a:cubicBezTo>
                  <a:pt x="1644923" y="441532"/>
                  <a:pt x="1653097" y="437109"/>
                  <a:pt x="1662015" y="435835"/>
                </a:cubicBezTo>
                <a:lnTo>
                  <a:pt x="1721835" y="427289"/>
                </a:lnTo>
                <a:lnTo>
                  <a:pt x="1798748" y="401652"/>
                </a:lnTo>
                <a:cubicBezTo>
                  <a:pt x="1827087" y="392205"/>
                  <a:pt x="1824385" y="402114"/>
                  <a:pt x="1824385" y="3845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905854" y="3999432"/>
            <a:ext cx="2640651" cy="3153398"/>
          </a:xfrm>
          <a:custGeom>
            <a:avLst/>
            <a:gdLst>
              <a:gd name="connsiteX0" fmla="*/ 34183 w 2640651"/>
              <a:gd name="connsiteY0" fmla="*/ 2273181 h 3153398"/>
              <a:gd name="connsiteX1" fmla="*/ 25638 w 2640651"/>
              <a:gd name="connsiteY1" fmla="*/ 2324456 h 3153398"/>
              <a:gd name="connsiteX2" fmla="*/ 17092 w 2640651"/>
              <a:gd name="connsiteY2" fmla="*/ 2358639 h 3153398"/>
              <a:gd name="connsiteX3" fmla="*/ 8546 w 2640651"/>
              <a:gd name="connsiteY3" fmla="*/ 2444097 h 3153398"/>
              <a:gd name="connsiteX4" fmla="*/ 0 w 2640651"/>
              <a:gd name="connsiteY4" fmla="*/ 2495372 h 3153398"/>
              <a:gd name="connsiteX5" fmla="*/ 8546 w 2640651"/>
              <a:gd name="connsiteY5" fmla="*/ 2649196 h 3153398"/>
              <a:gd name="connsiteX6" fmla="*/ 34183 w 2640651"/>
              <a:gd name="connsiteY6" fmla="*/ 2691925 h 3153398"/>
              <a:gd name="connsiteX7" fmla="*/ 51275 w 2640651"/>
              <a:gd name="connsiteY7" fmla="*/ 2734654 h 3153398"/>
              <a:gd name="connsiteX8" fmla="*/ 68367 w 2640651"/>
              <a:gd name="connsiteY8" fmla="*/ 2760291 h 3153398"/>
              <a:gd name="connsiteX9" fmla="*/ 85458 w 2640651"/>
              <a:gd name="connsiteY9" fmla="*/ 2794475 h 3153398"/>
              <a:gd name="connsiteX10" fmla="*/ 111096 w 2640651"/>
              <a:gd name="connsiteY10" fmla="*/ 2811566 h 3153398"/>
              <a:gd name="connsiteX11" fmla="*/ 136733 w 2640651"/>
              <a:gd name="connsiteY11" fmla="*/ 2845749 h 3153398"/>
              <a:gd name="connsiteX12" fmla="*/ 162370 w 2640651"/>
              <a:gd name="connsiteY12" fmla="*/ 2862841 h 3153398"/>
              <a:gd name="connsiteX13" fmla="*/ 188008 w 2640651"/>
              <a:gd name="connsiteY13" fmla="*/ 2888478 h 3153398"/>
              <a:gd name="connsiteX14" fmla="*/ 222191 w 2640651"/>
              <a:gd name="connsiteY14" fmla="*/ 2914116 h 3153398"/>
              <a:gd name="connsiteX15" fmla="*/ 282011 w 2640651"/>
              <a:gd name="connsiteY15" fmla="*/ 2956845 h 3153398"/>
              <a:gd name="connsiteX16" fmla="*/ 333286 w 2640651"/>
              <a:gd name="connsiteY16" fmla="*/ 2991028 h 3153398"/>
              <a:gd name="connsiteX17" fmla="*/ 418744 w 2640651"/>
              <a:gd name="connsiteY17" fmla="*/ 3042303 h 3153398"/>
              <a:gd name="connsiteX18" fmla="*/ 470019 w 2640651"/>
              <a:gd name="connsiteY18" fmla="*/ 3050848 h 3153398"/>
              <a:gd name="connsiteX19" fmla="*/ 512748 w 2640651"/>
              <a:gd name="connsiteY19" fmla="*/ 3076486 h 3153398"/>
              <a:gd name="connsiteX20" fmla="*/ 606752 w 2640651"/>
              <a:gd name="connsiteY20" fmla="*/ 3110669 h 3153398"/>
              <a:gd name="connsiteX21" fmla="*/ 700755 w 2640651"/>
              <a:gd name="connsiteY21" fmla="*/ 3144852 h 3153398"/>
              <a:gd name="connsiteX22" fmla="*/ 769122 w 2640651"/>
              <a:gd name="connsiteY22" fmla="*/ 3153398 h 3153398"/>
              <a:gd name="connsiteX23" fmla="*/ 974221 w 2640651"/>
              <a:gd name="connsiteY23" fmla="*/ 3136306 h 3153398"/>
              <a:gd name="connsiteX24" fmla="*/ 1042587 w 2640651"/>
              <a:gd name="connsiteY24" fmla="*/ 3110669 h 3153398"/>
              <a:gd name="connsiteX25" fmla="*/ 1076770 w 2640651"/>
              <a:gd name="connsiteY25" fmla="*/ 3093577 h 3153398"/>
              <a:gd name="connsiteX26" fmla="*/ 1119499 w 2640651"/>
              <a:gd name="connsiteY26" fmla="*/ 3076486 h 3153398"/>
              <a:gd name="connsiteX27" fmla="*/ 1179320 w 2640651"/>
              <a:gd name="connsiteY27" fmla="*/ 3050848 h 3153398"/>
              <a:gd name="connsiteX28" fmla="*/ 1204957 w 2640651"/>
              <a:gd name="connsiteY28" fmla="*/ 3025211 h 3153398"/>
              <a:gd name="connsiteX29" fmla="*/ 1239140 w 2640651"/>
              <a:gd name="connsiteY29" fmla="*/ 3008119 h 3153398"/>
              <a:gd name="connsiteX30" fmla="*/ 1264778 w 2640651"/>
              <a:gd name="connsiteY30" fmla="*/ 2982482 h 3153398"/>
              <a:gd name="connsiteX31" fmla="*/ 1298961 w 2640651"/>
              <a:gd name="connsiteY31" fmla="*/ 2956845 h 3153398"/>
              <a:gd name="connsiteX32" fmla="*/ 1350236 w 2640651"/>
              <a:gd name="connsiteY32" fmla="*/ 2922661 h 3153398"/>
              <a:gd name="connsiteX33" fmla="*/ 1375873 w 2640651"/>
              <a:gd name="connsiteY33" fmla="*/ 2905570 h 3153398"/>
              <a:gd name="connsiteX34" fmla="*/ 1461331 w 2640651"/>
              <a:gd name="connsiteY34" fmla="*/ 2837204 h 3153398"/>
              <a:gd name="connsiteX35" fmla="*/ 1529697 w 2640651"/>
              <a:gd name="connsiteY35" fmla="*/ 2777383 h 3153398"/>
              <a:gd name="connsiteX36" fmla="*/ 1606610 w 2640651"/>
              <a:gd name="connsiteY36" fmla="*/ 2666288 h 3153398"/>
              <a:gd name="connsiteX37" fmla="*/ 1640793 w 2640651"/>
              <a:gd name="connsiteY37" fmla="*/ 2623559 h 3153398"/>
              <a:gd name="connsiteX38" fmla="*/ 1666430 w 2640651"/>
              <a:gd name="connsiteY38" fmla="*/ 2572284 h 3153398"/>
              <a:gd name="connsiteX39" fmla="*/ 1692067 w 2640651"/>
              <a:gd name="connsiteY39" fmla="*/ 2529555 h 3153398"/>
              <a:gd name="connsiteX40" fmla="*/ 1734796 w 2640651"/>
              <a:gd name="connsiteY40" fmla="*/ 2427005 h 3153398"/>
              <a:gd name="connsiteX41" fmla="*/ 1751888 w 2640651"/>
              <a:gd name="connsiteY41" fmla="*/ 2367185 h 3153398"/>
              <a:gd name="connsiteX42" fmla="*/ 1777525 w 2640651"/>
              <a:gd name="connsiteY42" fmla="*/ 2307364 h 3153398"/>
              <a:gd name="connsiteX43" fmla="*/ 1820254 w 2640651"/>
              <a:gd name="connsiteY43" fmla="*/ 2179177 h 3153398"/>
              <a:gd name="connsiteX44" fmla="*/ 1828800 w 2640651"/>
              <a:gd name="connsiteY44" fmla="*/ 2110811 h 3153398"/>
              <a:gd name="connsiteX45" fmla="*/ 1837346 w 2640651"/>
              <a:gd name="connsiteY45" fmla="*/ 2050990 h 3153398"/>
              <a:gd name="connsiteX46" fmla="*/ 1828800 w 2640651"/>
              <a:gd name="connsiteY46" fmla="*/ 1794617 h 3153398"/>
              <a:gd name="connsiteX47" fmla="*/ 1794617 w 2640651"/>
              <a:gd name="connsiteY47" fmla="*/ 1726250 h 3153398"/>
              <a:gd name="connsiteX48" fmla="*/ 1717705 w 2640651"/>
              <a:gd name="connsiteY48" fmla="*/ 1709159 h 3153398"/>
              <a:gd name="connsiteX49" fmla="*/ 1606610 w 2640651"/>
              <a:gd name="connsiteY49" fmla="*/ 1717704 h 3153398"/>
              <a:gd name="connsiteX50" fmla="*/ 1546789 w 2640651"/>
              <a:gd name="connsiteY50" fmla="*/ 1751888 h 3153398"/>
              <a:gd name="connsiteX51" fmla="*/ 1538243 w 2640651"/>
              <a:gd name="connsiteY51" fmla="*/ 1888620 h 3153398"/>
              <a:gd name="connsiteX52" fmla="*/ 1572426 w 2640651"/>
              <a:gd name="connsiteY52" fmla="*/ 1905712 h 3153398"/>
              <a:gd name="connsiteX53" fmla="*/ 1657884 w 2640651"/>
              <a:gd name="connsiteY53" fmla="*/ 1922804 h 3153398"/>
              <a:gd name="connsiteX54" fmla="*/ 1692067 w 2640651"/>
              <a:gd name="connsiteY54" fmla="*/ 1931349 h 3153398"/>
              <a:gd name="connsiteX55" fmla="*/ 1862983 w 2640651"/>
              <a:gd name="connsiteY55" fmla="*/ 1897166 h 3153398"/>
              <a:gd name="connsiteX56" fmla="*/ 1897167 w 2640651"/>
              <a:gd name="connsiteY56" fmla="*/ 1862983 h 3153398"/>
              <a:gd name="connsiteX57" fmla="*/ 1922804 w 2640651"/>
              <a:gd name="connsiteY57" fmla="*/ 1828800 h 3153398"/>
              <a:gd name="connsiteX58" fmla="*/ 1931350 w 2640651"/>
              <a:gd name="connsiteY58" fmla="*/ 1768979 h 3153398"/>
              <a:gd name="connsiteX59" fmla="*/ 1948441 w 2640651"/>
              <a:gd name="connsiteY59" fmla="*/ 1743342 h 3153398"/>
              <a:gd name="connsiteX60" fmla="*/ 1956987 w 2640651"/>
              <a:gd name="connsiteY60" fmla="*/ 1709159 h 3153398"/>
              <a:gd name="connsiteX61" fmla="*/ 1974079 w 2640651"/>
              <a:gd name="connsiteY61" fmla="*/ 1657884 h 3153398"/>
              <a:gd name="connsiteX62" fmla="*/ 1974079 w 2640651"/>
              <a:gd name="connsiteY62" fmla="*/ 1333144 h 3153398"/>
              <a:gd name="connsiteX63" fmla="*/ 1965533 w 2640651"/>
              <a:gd name="connsiteY63" fmla="*/ 1281869 h 3153398"/>
              <a:gd name="connsiteX64" fmla="*/ 1939896 w 2640651"/>
              <a:gd name="connsiteY64" fmla="*/ 1239140 h 3153398"/>
              <a:gd name="connsiteX65" fmla="*/ 1922804 w 2640651"/>
              <a:gd name="connsiteY65" fmla="*/ 1187865 h 3153398"/>
              <a:gd name="connsiteX66" fmla="*/ 1905712 w 2640651"/>
              <a:gd name="connsiteY66" fmla="*/ 1153682 h 3153398"/>
              <a:gd name="connsiteX67" fmla="*/ 1871529 w 2640651"/>
              <a:gd name="connsiteY67" fmla="*/ 1068224 h 3153398"/>
              <a:gd name="connsiteX68" fmla="*/ 1854438 w 2640651"/>
              <a:gd name="connsiteY68" fmla="*/ 1042587 h 3153398"/>
              <a:gd name="connsiteX69" fmla="*/ 1828800 w 2640651"/>
              <a:gd name="connsiteY69" fmla="*/ 1008404 h 3153398"/>
              <a:gd name="connsiteX70" fmla="*/ 1777525 w 2640651"/>
              <a:gd name="connsiteY70" fmla="*/ 940037 h 3153398"/>
              <a:gd name="connsiteX71" fmla="*/ 1700613 w 2640651"/>
              <a:gd name="connsiteY71" fmla="*/ 880217 h 3153398"/>
              <a:gd name="connsiteX72" fmla="*/ 1666430 w 2640651"/>
              <a:gd name="connsiteY72" fmla="*/ 871671 h 3153398"/>
              <a:gd name="connsiteX73" fmla="*/ 1606610 w 2640651"/>
              <a:gd name="connsiteY73" fmla="*/ 837488 h 3153398"/>
              <a:gd name="connsiteX74" fmla="*/ 1589518 w 2640651"/>
              <a:gd name="connsiteY74" fmla="*/ 786213 h 3153398"/>
              <a:gd name="connsiteX75" fmla="*/ 1580972 w 2640651"/>
              <a:gd name="connsiteY75" fmla="*/ 760575 h 3153398"/>
              <a:gd name="connsiteX76" fmla="*/ 1563881 w 2640651"/>
              <a:gd name="connsiteY76" fmla="*/ 726392 h 3153398"/>
              <a:gd name="connsiteX77" fmla="*/ 1572426 w 2640651"/>
              <a:gd name="connsiteY77" fmla="*/ 615297 h 3153398"/>
              <a:gd name="connsiteX78" fmla="*/ 1589518 w 2640651"/>
              <a:gd name="connsiteY78" fmla="*/ 572568 h 3153398"/>
              <a:gd name="connsiteX79" fmla="*/ 1598064 w 2640651"/>
              <a:gd name="connsiteY79" fmla="*/ 546931 h 3153398"/>
              <a:gd name="connsiteX80" fmla="*/ 1649339 w 2640651"/>
              <a:gd name="connsiteY80" fmla="*/ 487110 h 3153398"/>
              <a:gd name="connsiteX81" fmla="*/ 1657884 w 2640651"/>
              <a:gd name="connsiteY81" fmla="*/ 461473 h 3153398"/>
              <a:gd name="connsiteX82" fmla="*/ 1751888 w 2640651"/>
              <a:gd name="connsiteY82" fmla="*/ 418744 h 3153398"/>
              <a:gd name="connsiteX83" fmla="*/ 1871529 w 2640651"/>
              <a:gd name="connsiteY83" fmla="*/ 427289 h 3153398"/>
              <a:gd name="connsiteX84" fmla="*/ 1905712 w 2640651"/>
              <a:gd name="connsiteY84" fmla="*/ 435835 h 3153398"/>
              <a:gd name="connsiteX85" fmla="*/ 2008262 w 2640651"/>
              <a:gd name="connsiteY85" fmla="*/ 452927 h 3153398"/>
              <a:gd name="connsiteX86" fmla="*/ 2050991 w 2640651"/>
              <a:gd name="connsiteY86" fmla="*/ 470018 h 3153398"/>
              <a:gd name="connsiteX87" fmla="*/ 2136449 w 2640651"/>
              <a:gd name="connsiteY87" fmla="*/ 478564 h 3153398"/>
              <a:gd name="connsiteX88" fmla="*/ 2170632 w 2640651"/>
              <a:gd name="connsiteY88" fmla="*/ 487110 h 3153398"/>
              <a:gd name="connsiteX89" fmla="*/ 2221907 w 2640651"/>
              <a:gd name="connsiteY89" fmla="*/ 478564 h 3153398"/>
              <a:gd name="connsiteX90" fmla="*/ 2256090 w 2640651"/>
              <a:gd name="connsiteY90" fmla="*/ 410198 h 3153398"/>
              <a:gd name="connsiteX91" fmla="*/ 2273182 w 2640651"/>
              <a:gd name="connsiteY91" fmla="*/ 376015 h 3153398"/>
              <a:gd name="connsiteX92" fmla="*/ 2290273 w 2640651"/>
              <a:gd name="connsiteY92" fmla="*/ 324740 h 3153398"/>
              <a:gd name="connsiteX93" fmla="*/ 2298819 w 2640651"/>
              <a:gd name="connsiteY93" fmla="*/ 299103 h 3153398"/>
              <a:gd name="connsiteX94" fmla="*/ 2307365 w 2640651"/>
              <a:gd name="connsiteY94" fmla="*/ 264919 h 3153398"/>
              <a:gd name="connsiteX95" fmla="*/ 2324456 w 2640651"/>
              <a:gd name="connsiteY95" fmla="*/ 239282 h 3153398"/>
              <a:gd name="connsiteX96" fmla="*/ 2350094 w 2640651"/>
              <a:gd name="connsiteY96" fmla="*/ 136732 h 3153398"/>
              <a:gd name="connsiteX97" fmla="*/ 2358639 w 2640651"/>
              <a:gd name="connsiteY97" fmla="*/ 102549 h 3153398"/>
              <a:gd name="connsiteX98" fmla="*/ 2375731 w 2640651"/>
              <a:gd name="connsiteY98" fmla="*/ 76912 h 3153398"/>
              <a:gd name="connsiteX99" fmla="*/ 2409914 w 2640651"/>
              <a:gd name="connsiteY99" fmla="*/ 25637 h 3153398"/>
              <a:gd name="connsiteX100" fmla="*/ 2435552 w 2640651"/>
              <a:gd name="connsiteY100" fmla="*/ 17091 h 3153398"/>
              <a:gd name="connsiteX101" fmla="*/ 2461189 w 2640651"/>
              <a:gd name="connsiteY101" fmla="*/ 0 h 3153398"/>
              <a:gd name="connsiteX102" fmla="*/ 2572284 w 2640651"/>
              <a:gd name="connsiteY102" fmla="*/ 25637 h 3153398"/>
              <a:gd name="connsiteX103" fmla="*/ 2597922 w 2640651"/>
              <a:gd name="connsiteY103" fmla="*/ 34183 h 3153398"/>
              <a:gd name="connsiteX104" fmla="*/ 2640651 w 2640651"/>
              <a:gd name="connsiteY104" fmla="*/ 59820 h 315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640651" h="3153398">
                <a:moveTo>
                  <a:pt x="34183" y="2273181"/>
                </a:moveTo>
                <a:cubicBezTo>
                  <a:pt x="31335" y="2290273"/>
                  <a:pt x="29036" y="2307465"/>
                  <a:pt x="25638" y="2324456"/>
                </a:cubicBezTo>
                <a:cubicBezTo>
                  <a:pt x="23335" y="2335973"/>
                  <a:pt x="18753" y="2347012"/>
                  <a:pt x="17092" y="2358639"/>
                </a:cubicBezTo>
                <a:cubicBezTo>
                  <a:pt x="13043" y="2386979"/>
                  <a:pt x="12097" y="2415690"/>
                  <a:pt x="8546" y="2444097"/>
                </a:cubicBezTo>
                <a:cubicBezTo>
                  <a:pt x="6397" y="2461291"/>
                  <a:pt x="2849" y="2478280"/>
                  <a:pt x="0" y="2495372"/>
                </a:cubicBezTo>
                <a:cubicBezTo>
                  <a:pt x="2849" y="2546647"/>
                  <a:pt x="-253" y="2598602"/>
                  <a:pt x="8546" y="2649196"/>
                </a:cubicBezTo>
                <a:cubicBezTo>
                  <a:pt x="11392" y="2665560"/>
                  <a:pt x="26755" y="2677069"/>
                  <a:pt x="34183" y="2691925"/>
                </a:cubicBezTo>
                <a:cubicBezTo>
                  <a:pt x="41043" y="2705646"/>
                  <a:pt x="44414" y="2720933"/>
                  <a:pt x="51275" y="2734654"/>
                </a:cubicBezTo>
                <a:cubicBezTo>
                  <a:pt x="55868" y="2743840"/>
                  <a:pt x="63271" y="2751373"/>
                  <a:pt x="68367" y="2760291"/>
                </a:cubicBezTo>
                <a:cubicBezTo>
                  <a:pt x="74687" y="2771352"/>
                  <a:pt x="77302" y="2784688"/>
                  <a:pt x="85458" y="2794475"/>
                </a:cubicBezTo>
                <a:cubicBezTo>
                  <a:pt x="92033" y="2802365"/>
                  <a:pt x="102550" y="2805869"/>
                  <a:pt x="111096" y="2811566"/>
                </a:cubicBezTo>
                <a:cubicBezTo>
                  <a:pt x="119642" y="2822960"/>
                  <a:pt x="126662" y="2835678"/>
                  <a:pt x="136733" y="2845749"/>
                </a:cubicBezTo>
                <a:cubicBezTo>
                  <a:pt x="143995" y="2853012"/>
                  <a:pt x="154480" y="2856266"/>
                  <a:pt x="162370" y="2862841"/>
                </a:cubicBezTo>
                <a:cubicBezTo>
                  <a:pt x="171654" y="2870578"/>
                  <a:pt x="178832" y="2880613"/>
                  <a:pt x="188008" y="2888478"/>
                </a:cubicBezTo>
                <a:cubicBezTo>
                  <a:pt x="198822" y="2897747"/>
                  <a:pt x="211472" y="2904737"/>
                  <a:pt x="222191" y="2914116"/>
                </a:cubicBezTo>
                <a:cubicBezTo>
                  <a:pt x="272101" y="2957788"/>
                  <a:pt x="235856" y="2941459"/>
                  <a:pt x="282011" y="2956845"/>
                </a:cubicBezTo>
                <a:cubicBezTo>
                  <a:pt x="341675" y="3016507"/>
                  <a:pt x="275570" y="2958047"/>
                  <a:pt x="333286" y="2991028"/>
                </a:cubicBezTo>
                <a:cubicBezTo>
                  <a:pt x="386456" y="3021411"/>
                  <a:pt x="349767" y="3019311"/>
                  <a:pt x="418744" y="3042303"/>
                </a:cubicBezTo>
                <a:cubicBezTo>
                  <a:pt x="435182" y="3047782"/>
                  <a:pt x="452927" y="3048000"/>
                  <a:pt x="470019" y="3050848"/>
                </a:cubicBezTo>
                <a:cubicBezTo>
                  <a:pt x="484262" y="3059394"/>
                  <a:pt x="497891" y="3069058"/>
                  <a:pt x="512748" y="3076486"/>
                </a:cubicBezTo>
                <a:cubicBezTo>
                  <a:pt x="541051" y="3090638"/>
                  <a:pt x="577512" y="3100036"/>
                  <a:pt x="606752" y="3110669"/>
                </a:cubicBezTo>
                <a:cubicBezTo>
                  <a:pt x="636010" y="3121309"/>
                  <a:pt x="670393" y="3138346"/>
                  <a:pt x="700755" y="3144852"/>
                </a:cubicBezTo>
                <a:cubicBezTo>
                  <a:pt x="723212" y="3149664"/>
                  <a:pt x="746333" y="3150549"/>
                  <a:pt x="769122" y="3153398"/>
                </a:cubicBezTo>
                <a:cubicBezTo>
                  <a:pt x="855387" y="3148858"/>
                  <a:pt x="902630" y="3154203"/>
                  <a:pt x="974221" y="3136306"/>
                </a:cubicBezTo>
                <a:cubicBezTo>
                  <a:pt x="990335" y="3132278"/>
                  <a:pt x="1032496" y="3115154"/>
                  <a:pt x="1042587" y="3110669"/>
                </a:cubicBezTo>
                <a:cubicBezTo>
                  <a:pt x="1054228" y="3105495"/>
                  <a:pt x="1065129" y="3098751"/>
                  <a:pt x="1076770" y="3093577"/>
                </a:cubicBezTo>
                <a:cubicBezTo>
                  <a:pt x="1090788" y="3087347"/>
                  <a:pt x="1105136" y="3081872"/>
                  <a:pt x="1119499" y="3076486"/>
                </a:cubicBezTo>
                <a:cubicBezTo>
                  <a:pt x="1142991" y="3067677"/>
                  <a:pt x="1157206" y="3066644"/>
                  <a:pt x="1179320" y="3050848"/>
                </a:cubicBezTo>
                <a:cubicBezTo>
                  <a:pt x="1189154" y="3043823"/>
                  <a:pt x="1195123" y="3032236"/>
                  <a:pt x="1204957" y="3025211"/>
                </a:cubicBezTo>
                <a:cubicBezTo>
                  <a:pt x="1215323" y="3017806"/>
                  <a:pt x="1228774" y="3015524"/>
                  <a:pt x="1239140" y="3008119"/>
                </a:cubicBezTo>
                <a:cubicBezTo>
                  <a:pt x="1248975" y="3001094"/>
                  <a:pt x="1255602" y="2990347"/>
                  <a:pt x="1264778" y="2982482"/>
                </a:cubicBezTo>
                <a:cubicBezTo>
                  <a:pt x="1275592" y="2973213"/>
                  <a:pt x="1287293" y="2965013"/>
                  <a:pt x="1298961" y="2956845"/>
                </a:cubicBezTo>
                <a:cubicBezTo>
                  <a:pt x="1315789" y="2945065"/>
                  <a:pt x="1333144" y="2934056"/>
                  <a:pt x="1350236" y="2922661"/>
                </a:cubicBezTo>
                <a:cubicBezTo>
                  <a:pt x="1358782" y="2916964"/>
                  <a:pt x="1367853" y="2911986"/>
                  <a:pt x="1375873" y="2905570"/>
                </a:cubicBezTo>
                <a:lnTo>
                  <a:pt x="1461331" y="2837204"/>
                </a:lnTo>
                <a:cubicBezTo>
                  <a:pt x="1488567" y="2815804"/>
                  <a:pt x="1507887" y="2805903"/>
                  <a:pt x="1529697" y="2777383"/>
                </a:cubicBezTo>
                <a:cubicBezTo>
                  <a:pt x="1557057" y="2741605"/>
                  <a:pt x="1578474" y="2701459"/>
                  <a:pt x="1606610" y="2666288"/>
                </a:cubicBezTo>
                <a:cubicBezTo>
                  <a:pt x="1618004" y="2652045"/>
                  <a:pt x="1631001" y="2638947"/>
                  <a:pt x="1640793" y="2623559"/>
                </a:cubicBezTo>
                <a:cubicBezTo>
                  <a:pt x="1651052" y="2607437"/>
                  <a:pt x="1657280" y="2589060"/>
                  <a:pt x="1666430" y="2572284"/>
                </a:cubicBezTo>
                <a:cubicBezTo>
                  <a:pt x="1674384" y="2557702"/>
                  <a:pt x="1684000" y="2544075"/>
                  <a:pt x="1692067" y="2529555"/>
                </a:cubicBezTo>
                <a:cubicBezTo>
                  <a:pt x="1711005" y="2495466"/>
                  <a:pt x="1721954" y="2465531"/>
                  <a:pt x="1734796" y="2427005"/>
                </a:cubicBezTo>
                <a:cubicBezTo>
                  <a:pt x="1741354" y="2407331"/>
                  <a:pt x="1744913" y="2386715"/>
                  <a:pt x="1751888" y="2367185"/>
                </a:cubicBezTo>
                <a:cubicBezTo>
                  <a:pt x="1759185" y="2346755"/>
                  <a:pt x="1771054" y="2328071"/>
                  <a:pt x="1777525" y="2307364"/>
                </a:cubicBezTo>
                <a:cubicBezTo>
                  <a:pt x="1821768" y="2165786"/>
                  <a:pt x="1766133" y="2287421"/>
                  <a:pt x="1820254" y="2179177"/>
                </a:cubicBezTo>
                <a:cubicBezTo>
                  <a:pt x="1823103" y="2156388"/>
                  <a:pt x="1825765" y="2133576"/>
                  <a:pt x="1828800" y="2110811"/>
                </a:cubicBezTo>
                <a:cubicBezTo>
                  <a:pt x="1831462" y="2090845"/>
                  <a:pt x="1837346" y="2071133"/>
                  <a:pt x="1837346" y="2050990"/>
                </a:cubicBezTo>
                <a:cubicBezTo>
                  <a:pt x="1837346" y="1965485"/>
                  <a:pt x="1836102" y="1879810"/>
                  <a:pt x="1828800" y="1794617"/>
                </a:cubicBezTo>
                <a:cubicBezTo>
                  <a:pt x="1827992" y="1785195"/>
                  <a:pt x="1806762" y="1735966"/>
                  <a:pt x="1794617" y="1726250"/>
                </a:cubicBezTo>
                <a:cubicBezTo>
                  <a:pt x="1783543" y="1717391"/>
                  <a:pt x="1718232" y="1709247"/>
                  <a:pt x="1717705" y="1709159"/>
                </a:cubicBezTo>
                <a:cubicBezTo>
                  <a:pt x="1680673" y="1712007"/>
                  <a:pt x="1643186" y="1711250"/>
                  <a:pt x="1606610" y="1717704"/>
                </a:cubicBezTo>
                <a:cubicBezTo>
                  <a:pt x="1591863" y="1720306"/>
                  <a:pt x="1559950" y="1743114"/>
                  <a:pt x="1546789" y="1751888"/>
                </a:cubicBezTo>
                <a:cubicBezTo>
                  <a:pt x="1529801" y="1802852"/>
                  <a:pt x="1513354" y="1828886"/>
                  <a:pt x="1538243" y="1888620"/>
                </a:cubicBezTo>
                <a:cubicBezTo>
                  <a:pt x="1543143" y="1900379"/>
                  <a:pt x="1560717" y="1900694"/>
                  <a:pt x="1572426" y="1905712"/>
                </a:cubicBezTo>
                <a:cubicBezTo>
                  <a:pt x="1604754" y="1919567"/>
                  <a:pt x="1616914" y="1915355"/>
                  <a:pt x="1657884" y="1922804"/>
                </a:cubicBezTo>
                <a:cubicBezTo>
                  <a:pt x="1669440" y="1924905"/>
                  <a:pt x="1680673" y="1928501"/>
                  <a:pt x="1692067" y="1931349"/>
                </a:cubicBezTo>
                <a:cubicBezTo>
                  <a:pt x="1732899" y="1926245"/>
                  <a:pt x="1817821" y="1931037"/>
                  <a:pt x="1862983" y="1897166"/>
                </a:cubicBezTo>
                <a:cubicBezTo>
                  <a:pt x="1875874" y="1887497"/>
                  <a:pt x="1886556" y="1875110"/>
                  <a:pt x="1897167" y="1862983"/>
                </a:cubicBezTo>
                <a:cubicBezTo>
                  <a:pt x="1906546" y="1852264"/>
                  <a:pt x="1914258" y="1840194"/>
                  <a:pt x="1922804" y="1828800"/>
                </a:cubicBezTo>
                <a:cubicBezTo>
                  <a:pt x="1925653" y="1808860"/>
                  <a:pt x="1925562" y="1788272"/>
                  <a:pt x="1931350" y="1768979"/>
                </a:cubicBezTo>
                <a:cubicBezTo>
                  <a:pt x="1934301" y="1759142"/>
                  <a:pt x="1944395" y="1752782"/>
                  <a:pt x="1948441" y="1743342"/>
                </a:cubicBezTo>
                <a:cubicBezTo>
                  <a:pt x="1953068" y="1732547"/>
                  <a:pt x="1953612" y="1720409"/>
                  <a:pt x="1956987" y="1709159"/>
                </a:cubicBezTo>
                <a:cubicBezTo>
                  <a:pt x="1962164" y="1691903"/>
                  <a:pt x="1968382" y="1674976"/>
                  <a:pt x="1974079" y="1657884"/>
                </a:cubicBezTo>
                <a:cubicBezTo>
                  <a:pt x="1987150" y="1501037"/>
                  <a:pt x="1987466" y="1547336"/>
                  <a:pt x="1974079" y="1333144"/>
                </a:cubicBezTo>
                <a:cubicBezTo>
                  <a:pt x="1972998" y="1315850"/>
                  <a:pt x="1971454" y="1298153"/>
                  <a:pt x="1965533" y="1281869"/>
                </a:cubicBezTo>
                <a:cubicBezTo>
                  <a:pt x="1959857" y="1266259"/>
                  <a:pt x="1946769" y="1254261"/>
                  <a:pt x="1939896" y="1239140"/>
                </a:cubicBezTo>
                <a:cubicBezTo>
                  <a:pt x="1932441" y="1222739"/>
                  <a:pt x="1929495" y="1204593"/>
                  <a:pt x="1922804" y="1187865"/>
                </a:cubicBezTo>
                <a:cubicBezTo>
                  <a:pt x="1918073" y="1176037"/>
                  <a:pt x="1910730" y="1165391"/>
                  <a:pt x="1905712" y="1153682"/>
                </a:cubicBezTo>
                <a:cubicBezTo>
                  <a:pt x="1893626" y="1125482"/>
                  <a:pt x="1888547" y="1093752"/>
                  <a:pt x="1871529" y="1068224"/>
                </a:cubicBezTo>
                <a:cubicBezTo>
                  <a:pt x="1865832" y="1059678"/>
                  <a:pt x="1860408" y="1050944"/>
                  <a:pt x="1854438" y="1042587"/>
                </a:cubicBezTo>
                <a:cubicBezTo>
                  <a:pt x="1846159" y="1030997"/>
                  <a:pt x="1836701" y="1020255"/>
                  <a:pt x="1828800" y="1008404"/>
                </a:cubicBezTo>
                <a:cubicBezTo>
                  <a:pt x="1801824" y="967940"/>
                  <a:pt x="1811358" y="968231"/>
                  <a:pt x="1777525" y="940037"/>
                </a:cubicBezTo>
                <a:cubicBezTo>
                  <a:pt x="1752574" y="919245"/>
                  <a:pt x="1732122" y="888094"/>
                  <a:pt x="1700613" y="880217"/>
                </a:cubicBezTo>
                <a:cubicBezTo>
                  <a:pt x="1689219" y="877368"/>
                  <a:pt x="1677427" y="875795"/>
                  <a:pt x="1666430" y="871671"/>
                </a:cubicBezTo>
                <a:cubicBezTo>
                  <a:pt x="1641650" y="862378"/>
                  <a:pt x="1627860" y="851655"/>
                  <a:pt x="1606610" y="837488"/>
                </a:cubicBezTo>
                <a:lnTo>
                  <a:pt x="1589518" y="786213"/>
                </a:lnTo>
                <a:cubicBezTo>
                  <a:pt x="1586669" y="777667"/>
                  <a:pt x="1585001" y="768632"/>
                  <a:pt x="1580972" y="760575"/>
                </a:cubicBezTo>
                <a:lnTo>
                  <a:pt x="1563881" y="726392"/>
                </a:lnTo>
                <a:cubicBezTo>
                  <a:pt x="1566729" y="689360"/>
                  <a:pt x="1566320" y="651933"/>
                  <a:pt x="1572426" y="615297"/>
                </a:cubicBezTo>
                <a:cubicBezTo>
                  <a:pt x="1574948" y="600165"/>
                  <a:pt x="1584132" y="586931"/>
                  <a:pt x="1589518" y="572568"/>
                </a:cubicBezTo>
                <a:cubicBezTo>
                  <a:pt x="1592681" y="564134"/>
                  <a:pt x="1594036" y="554988"/>
                  <a:pt x="1598064" y="546931"/>
                </a:cubicBezTo>
                <a:cubicBezTo>
                  <a:pt x="1611081" y="520897"/>
                  <a:pt x="1628308" y="508140"/>
                  <a:pt x="1649339" y="487110"/>
                </a:cubicBezTo>
                <a:cubicBezTo>
                  <a:pt x="1652187" y="478564"/>
                  <a:pt x="1650774" y="467003"/>
                  <a:pt x="1657884" y="461473"/>
                </a:cubicBezTo>
                <a:cubicBezTo>
                  <a:pt x="1686547" y="439180"/>
                  <a:pt x="1718965" y="429717"/>
                  <a:pt x="1751888" y="418744"/>
                </a:cubicBezTo>
                <a:cubicBezTo>
                  <a:pt x="1791768" y="421592"/>
                  <a:pt x="1831792" y="422874"/>
                  <a:pt x="1871529" y="427289"/>
                </a:cubicBezTo>
                <a:cubicBezTo>
                  <a:pt x="1883202" y="428586"/>
                  <a:pt x="1894168" y="433670"/>
                  <a:pt x="1905712" y="435835"/>
                </a:cubicBezTo>
                <a:cubicBezTo>
                  <a:pt x="1939773" y="442222"/>
                  <a:pt x="2008262" y="452927"/>
                  <a:pt x="2008262" y="452927"/>
                </a:cubicBezTo>
                <a:cubicBezTo>
                  <a:pt x="2022505" y="458624"/>
                  <a:pt x="2035949" y="467010"/>
                  <a:pt x="2050991" y="470018"/>
                </a:cubicBezTo>
                <a:cubicBezTo>
                  <a:pt x="2079063" y="475632"/>
                  <a:pt x="2108109" y="474515"/>
                  <a:pt x="2136449" y="478564"/>
                </a:cubicBezTo>
                <a:cubicBezTo>
                  <a:pt x="2148076" y="480225"/>
                  <a:pt x="2159238" y="484261"/>
                  <a:pt x="2170632" y="487110"/>
                </a:cubicBezTo>
                <a:cubicBezTo>
                  <a:pt x="2187724" y="484261"/>
                  <a:pt x="2206760" y="486979"/>
                  <a:pt x="2221907" y="478564"/>
                </a:cubicBezTo>
                <a:cubicBezTo>
                  <a:pt x="2251740" y="461990"/>
                  <a:pt x="2246440" y="435930"/>
                  <a:pt x="2256090" y="410198"/>
                </a:cubicBezTo>
                <a:cubicBezTo>
                  <a:pt x="2260563" y="398270"/>
                  <a:pt x="2268451" y="387843"/>
                  <a:pt x="2273182" y="376015"/>
                </a:cubicBezTo>
                <a:cubicBezTo>
                  <a:pt x="2279873" y="359287"/>
                  <a:pt x="2284576" y="341832"/>
                  <a:pt x="2290273" y="324740"/>
                </a:cubicBezTo>
                <a:cubicBezTo>
                  <a:pt x="2293122" y="316194"/>
                  <a:pt x="2296634" y="307842"/>
                  <a:pt x="2298819" y="299103"/>
                </a:cubicBezTo>
                <a:cubicBezTo>
                  <a:pt x="2301668" y="287708"/>
                  <a:pt x="2302738" y="275715"/>
                  <a:pt x="2307365" y="264919"/>
                </a:cubicBezTo>
                <a:cubicBezTo>
                  <a:pt x="2311411" y="255479"/>
                  <a:pt x="2318759" y="247828"/>
                  <a:pt x="2324456" y="239282"/>
                </a:cubicBezTo>
                <a:cubicBezTo>
                  <a:pt x="2339206" y="136036"/>
                  <a:pt x="2322449" y="219669"/>
                  <a:pt x="2350094" y="136732"/>
                </a:cubicBezTo>
                <a:cubicBezTo>
                  <a:pt x="2353808" y="125590"/>
                  <a:pt x="2354012" y="113344"/>
                  <a:pt x="2358639" y="102549"/>
                </a:cubicBezTo>
                <a:cubicBezTo>
                  <a:pt x="2362685" y="93109"/>
                  <a:pt x="2371138" y="86098"/>
                  <a:pt x="2375731" y="76912"/>
                </a:cubicBezTo>
                <a:cubicBezTo>
                  <a:pt x="2391410" y="45555"/>
                  <a:pt x="2373465" y="49937"/>
                  <a:pt x="2409914" y="25637"/>
                </a:cubicBezTo>
                <a:cubicBezTo>
                  <a:pt x="2417409" y="20640"/>
                  <a:pt x="2427495" y="21120"/>
                  <a:pt x="2435552" y="17091"/>
                </a:cubicBezTo>
                <a:cubicBezTo>
                  <a:pt x="2444738" y="12498"/>
                  <a:pt x="2452643" y="5697"/>
                  <a:pt x="2461189" y="0"/>
                </a:cubicBezTo>
                <a:cubicBezTo>
                  <a:pt x="2538844" y="11094"/>
                  <a:pt x="2501902" y="2177"/>
                  <a:pt x="2572284" y="25637"/>
                </a:cubicBezTo>
                <a:lnTo>
                  <a:pt x="2597922" y="34183"/>
                </a:lnTo>
                <a:cubicBezTo>
                  <a:pt x="2628859" y="54808"/>
                  <a:pt x="2614372" y="46682"/>
                  <a:pt x="2640651" y="598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1620200" y="6316242"/>
            <a:ext cx="7128792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145016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t-BR" sz="28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Pode-se interpretar que as tensões no terminal do anodo do LED, com o botão pressionado ou liberado, estão associadas a níveis lógicos, binários, ‘1’ ou ‘0’.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smtClean="0"/>
              <a:t>Botão liberado – tensão próxima de 0,0 V – nível lógico ‘0’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Botão pressionado – tensão </a:t>
            </a:r>
            <a:r>
              <a:rPr lang="pt-BR" sz="2400" dirty="0" smtClean="0"/>
              <a:t>próxima de 3,0 V – nível </a:t>
            </a:r>
            <a:r>
              <a:rPr lang="pt-BR" sz="2400" dirty="0"/>
              <a:t>lógico ‘1’ </a:t>
            </a: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Esses sinais são denominados DIGITAIS !!</a:t>
            </a: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Sinais digitais</a:t>
            </a:r>
            <a:endParaRPr lang="en-GB" sz="36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404176" y="7052135"/>
            <a:ext cx="756084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1556576" y="5972015"/>
            <a:ext cx="0" cy="123252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-72256" y="5900007"/>
            <a:ext cx="160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Tensão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12888" y="7124143"/>
            <a:ext cx="160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tempo [s]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7" name="Conector angulado 26"/>
          <p:cNvCxnSpPr/>
          <p:nvPr/>
        </p:nvCxnSpPr>
        <p:spPr>
          <a:xfrm flipV="1">
            <a:off x="1620200" y="6300117"/>
            <a:ext cx="2088232" cy="68001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rot="10800000">
            <a:off x="3708432" y="6300117"/>
            <a:ext cx="1224136" cy="68001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/>
          <p:nvPr/>
        </p:nvCxnSpPr>
        <p:spPr>
          <a:xfrm flipV="1">
            <a:off x="4860560" y="6316242"/>
            <a:ext cx="3096344" cy="663886"/>
          </a:xfrm>
          <a:prstGeom prst="bentConnector3">
            <a:avLst>
              <a:gd name="adj1" fmla="val 9029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/>
          <p:nvPr/>
        </p:nvCxnSpPr>
        <p:spPr>
          <a:xfrm rot="10800000">
            <a:off x="7812888" y="6316245"/>
            <a:ext cx="801156" cy="663885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>
            <a:off x="2664316" y="5724053"/>
            <a:ext cx="3597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024088" y="5560292"/>
            <a:ext cx="160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ysClr val="windowText" lastClr="000000"/>
                </a:solidFill>
                <a:latin typeface="+mn-lt"/>
              </a:rPr>
              <a:t>Botão pressionado</a:t>
            </a:r>
            <a:endParaRPr lang="en-GB" sz="14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 flipH="1">
            <a:off x="4419029" y="5755991"/>
            <a:ext cx="3597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4778801" y="5592230"/>
            <a:ext cx="160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ysClr val="windowText" lastClr="000000"/>
                </a:solidFill>
                <a:latin typeface="+mn-lt"/>
              </a:rPr>
              <a:t>Botão liberado</a:t>
            </a:r>
            <a:endParaRPr lang="en-GB" sz="14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5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6311" l="9662" r="93720">
                        <a14:foregroundMark x1="24155" y1="41393" x2="70048" y2="90164"/>
                        <a14:foregroundMark x1="78261" y1="92623" x2="11594" y2="43852"/>
                        <a14:foregroundMark x1="28986" y1="79098" x2="87440" y2="50820"/>
                        <a14:foregroundMark x1="17874" y1="65164" x2="93720" y2="56148"/>
                        <a14:foregroundMark x1="18841" y1="33607" x2="92271" y2="65164"/>
                        <a14:foregroundMark x1="35749" y1="21311" x2="45411" y2="3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96" y="939168"/>
            <a:ext cx="2576060" cy="303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7416824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 smtClean="0"/>
              <a:t>Um material, quando submetido a uma certa tensão elétrica contínua, permite a passagem de uma certa quantidade de corrente elétrica. A razão entre tal tensão e corrente é denominada de resistência elétrica, medida em Ohms [</a:t>
            </a:r>
            <a:r>
              <a:rPr lang="el-GR" sz="2000" dirty="0" smtClean="0"/>
              <a:t>Ω</a:t>
            </a:r>
            <a:r>
              <a:rPr lang="pt-BR" sz="2000" dirty="0" smtClean="0"/>
              <a:t>].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Lei de Ohm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4042271"/>
            <a:ext cx="5322992" cy="31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rco 12"/>
          <p:cNvSpPr/>
          <p:nvPr/>
        </p:nvSpPr>
        <p:spPr>
          <a:xfrm rot="13514555">
            <a:off x="1912011" y="4370354"/>
            <a:ext cx="1584176" cy="1584176"/>
          </a:xfrm>
          <a:prstGeom prst="arc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933943" y="4931965"/>
            <a:ext cx="160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3,0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5776" y="4211885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Fonte de alimentação com tensão elétrica</a:t>
            </a:r>
          </a:p>
          <a:p>
            <a:pPr algn="ctr"/>
            <a:r>
              <a:rPr lang="pt-BR" sz="2000" b="1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360795" y="4787949"/>
            <a:ext cx="221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Material com resistência elétrica</a:t>
            </a:r>
          </a:p>
          <a:p>
            <a:pPr algn="ctr"/>
            <a:r>
              <a:rPr lang="pt-BR" sz="2000" b="1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28344" y="4962387"/>
            <a:ext cx="160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120 [</a:t>
            </a:r>
            <a:r>
              <a:rPr lang="el-GR" sz="2000" dirty="0" smtClean="0">
                <a:solidFill>
                  <a:sysClr val="windowText" lastClr="000000"/>
                </a:solidFill>
                <a:latin typeface="+mn-lt"/>
              </a:rPr>
              <a:t>Ω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4464247" y="4097623"/>
            <a:ext cx="504056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384126" y="3497902"/>
            <a:ext cx="266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Corrente elétrica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84126" y="4243823"/>
            <a:ext cx="266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?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2880072" y="6948189"/>
            <a:ext cx="7022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3672160" y="6764103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Referência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29500" y="6300117"/>
            <a:ext cx="34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= R.I</a:t>
            </a:r>
            <a:endParaRPr lang="en-GB" sz="44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540815" y="3735991"/>
            <a:ext cx="221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 smtClean="0">
                <a:solidFill>
                  <a:sysClr val="windowText" lastClr="000000"/>
                </a:solidFill>
                <a:latin typeface="+mn-lt"/>
              </a:rPr>
              <a:t>George Ohm</a:t>
            </a:r>
            <a:endParaRPr lang="en-GB" sz="1600" b="1" i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Lei de Ohm e instrumentos de medição.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Protoboard</a:t>
            </a:r>
            <a:r>
              <a:rPr lang="pt-BR" dirty="0"/>
              <a:t>, medidas elétricas e sinais digitais.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Aplicação com o </a:t>
            </a:r>
            <a:r>
              <a:rPr lang="pt-BR" b="1" dirty="0" err="1" smtClean="0">
                <a:solidFill>
                  <a:srgbClr val="FF0000"/>
                </a:solidFill>
              </a:rPr>
              <a:t>microcontrolador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ou pinos do microcontrolador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3888432" cy="5472608"/>
          </a:xfrm>
        </p:spPr>
        <p:txBody>
          <a:bodyPr/>
          <a:lstStyle/>
          <a:p>
            <a:r>
              <a:rPr lang="pt-BR" dirty="0" smtClean="0"/>
              <a:t>Encapsulamento LQFP (</a:t>
            </a:r>
            <a:r>
              <a:rPr lang="pt-BR" dirty="0" err="1" smtClean="0"/>
              <a:t>low</a:t>
            </a:r>
            <a:r>
              <a:rPr lang="pt-BR" dirty="0" smtClean="0"/>
              <a:t> profile </a:t>
            </a:r>
            <a:r>
              <a:rPr lang="pt-BR" dirty="0" err="1" smtClean="0"/>
              <a:t>quad</a:t>
            </a:r>
            <a:r>
              <a:rPr lang="pt-BR" dirty="0" smtClean="0"/>
              <a:t> flat </a:t>
            </a:r>
            <a:r>
              <a:rPr lang="pt-BR" dirty="0" err="1" smtClean="0"/>
              <a:t>package</a:t>
            </a:r>
            <a:r>
              <a:rPr lang="pt-BR" dirty="0" smtClean="0"/>
              <a:t>)</a:t>
            </a:r>
          </a:p>
          <a:p>
            <a:r>
              <a:rPr lang="pt-BR" dirty="0" smtClean="0"/>
              <a:t>80 terminais no encapsulamento</a:t>
            </a:r>
          </a:p>
        </p:txBody>
      </p:sp>
      <p:pic>
        <p:nvPicPr>
          <p:cNvPr id="1030" name="Picture 6" descr="http://www.kamami.pl/published/publicdata/BTC10/attachments/SC/products_pictures/tqfp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17035" r="18148" b="17576"/>
          <a:stretch/>
        </p:blipFill>
        <p:spPr bwMode="auto">
          <a:xfrm>
            <a:off x="3877298" y="2710603"/>
            <a:ext cx="5588001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3178338" y="6382056"/>
            <a:ext cx="936104" cy="717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3538378" y="6740980"/>
            <a:ext cx="432048" cy="352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a livre 10"/>
          <p:cNvSpPr/>
          <p:nvPr/>
        </p:nvSpPr>
        <p:spPr>
          <a:xfrm>
            <a:off x="3099143" y="5630273"/>
            <a:ext cx="2188093" cy="1143000"/>
          </a:xfrm>
          <a:custGeom>
            <a:avLst/>
            <a:gdLst>
              <a:gd name="connsiteX0" fmla="*/ 500808 w 2188093"/>
              <a:gd name="connsiteY0" fmla="*/ 1143000 h 1143000"/>
              <a:gd name="connsiteX1" fmla="*/ 424608 w 2188093"/>
              <a:gd name="connsiteY1" fmla="*/ 957943 h 1143000"/>
              <a:gd name="connsiteX2" fmla="*/ 293979 w 2188093"/>
              <a:gd name="connsiteY2" fmla="*/ 849085 h 1143000"/>
              <a:gd name="connsiteX3" fmla="*/ 76265 w 2188093"/>
              <a:gd name="connsiteY3" fmla="*/ 631371 h 1143000"/>
              <a:gd name="connsiteX4" fmla="*/ 65 w 2188093"/>
              <a:gd name="connsiteY4" fmla="*/ 359228 h 1143000"/>
              <a:gd name="connsiteX5" fmla="*/ 87150 w 2188093"/>
              <a:gd name="connsiteY5" fmla="*/ 163285 h 1143000"/>
              <a:gd name="connsiteX6" fmla="*/ 740293 w 2188093"/>
              <a:gd name="connsiteY6" fmla="*/ 0 h 1143000"/>
              <a:gd name="connsiteX7" fmla="*/ 1077750 w 2188093"/>
              <a:gd name="connsiteY7" fmla="*/ 152400 h 1143000"/>
              <a:gd name="connsiteX8" fmla="*/ 1458750 w 2188093"/>
              <a:gd name="connsiteY8" fmla="*/ 402771 h 1143000"/>
              <a:gd name="connsiteX9" fmla="*/ 1643808 w 2188093"/>
              <a:gd name="connsiteY9" fmla="*/ 435428 h 1143000"/>
              <a:gd name="connsiteX10" fmla="*/ 1861522 w 2188093"/>
              <a:gd name="connsiteY10" fmla="*/ 413657 h 1143000"/>
              <a:gd name="connsiteX11" fmla="*/ 2101008 w 2188093"/>
              <a:gd name="connsiteY11" fmla="*/ 228600 h 1143000"/>
              <a:gd name="connsiteX12" fmla="*/ 2122779 w 2188093"/>
              <a:gd name="connsiteY12" fmla="*/ 185057 h 1143000"/>
              <a:gd name="connsiteX13" fmla="*/ 2177208 w 2188093"/>
              <a:gd name="connsiteY13" fmla="*/ 97971 h 1143000"/>
              <a:gd name="connsiteX14" fmla="*/ 2188093 w 2188093"/>
              <a:gd name="connsiteY14" fmla="*/ 65314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8093" h="1143000">
                <a:moveTo>
                  <a:pt x="500808" y="1143000"/>
                </a:moveTo>
                <a:cubicBezTo>
                  <a:pt x="475408" y="1081314"/>
                  <a:pt x="462999" y="1012499"/>
                  <a:pt x="424608" y="957943"/>
                </a:cubicBezTo>
                <a:cubicBezTo>
                  <a:pt x="391989" y="911589"/>
                  <a:pt x="335329" y="887851"/>
                  <a:pt x="293979" y="849085"/>
                </a:cubicBezTo>
                <a:cubicBezTo>
                  <a:pt x="219106" y="778891"/>
                  <a:pt x="148836" y="703942"/>
                  <a:pt x="76265" y="631371"/>
                </a:cubicBezTo>
                <a:cubicBezTo>
                  <a:pt x="50865" y="540657"/>
                  <a:pt x="-2125" y="453406"/>
                  <a:pt x="65" y="359228"/>
                </a:cubicBezTo>
                <a:cubicBezTo>
                  <a:pt x="1727" y="287773"/>
                  <a:pt x="33645" y="210675"/>
                  <a:pt x="87150" y="163285"/>
                </a:cubicBezTo>
                <a:cubicBezTo>
                  <a:pt x="292204" y="-18334"/>
                  <a:pt x="489808" y="15181"/>
                  <a:pt x="740293" y="0"/>
                </a:cubicBezTo>
                <a:cubicBezTo>
                  <a:pt x="852779" y="50800"/>
                  <a:pt x="970061" y="92094"/>
                  <a:pt x="1077750" y="152400"/>
                </a:cubicBezTo>
                <a:cubicBezTo>
                  <a:pt x="1248815" y="248196"/>
                  <a:pt x="1279470" y="337579"/>
                  <a:pt x="1458750" y="402771"/>
                </a:cubicBezTo>
                <a:cubicBezTo>
                  <a:pt x="1517618" y="424177"/>
                  <a:pt x="1582122" y="424542"/>
                  <a:pt x="1643808" y="435428"/>
                </a:cubicBezTo>
                <a:cubicBezTo>
                  <a:pt x="1716379" y="428171"/>
                  <a:pt x="1793309" y="439468"/>
                  <a:pt x="1861522" y="413657"/>
                </a:cubicBezTo>
                <a:cubicBezTo>
                  <a:pt x="1958995" y="376775"/>
                  <a:pt x="2030073" y="299533"/>
                  <a:pt x="2101008" y="228600"/>
                </a:cubicBezTo>
                <a:cubicBezTo>
                  <a:pt x="2108265" y="214086"/>
                  <a:pt x="2114898" y="199242"/>
                  <a:pt x="2122779" y="185057"/>
                </a:cubicBezTo>
                <a:cubicBezTo>
                  <a:pt x="2144665" y="145662"/>
                  <a:pt x="2154522" y="131999"/>
                  <a:pt x="2177208" y="97971"/>
                </a:cubicBezTo>
                <a:lnTo>
                  <a:pt x="2188093" y="6531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3763236" y="6043930"/>
            <a:ext cx="2090057" cy="1175657"/>
          </a:xfrm>
          <a:custGeom>
            <a:avLst/>
            <a:gdLst>
              <a:gd name="connsiteX0" fmla="*/ 0 w 2090057"/>
              <a:gd name="connsiteY0" fmla="*/ 892628 h 1175657"/>
              <a:gd name="connsiteX1" fmla="*/ 65315 w 2090057"/>
              <a:gd name="connsiteY1" fmla="*/ 947057 h 1175657"/>
              <a:gd name="connsiteX2" fmla="*/ 87086 w 2090057"/>
              <a:gd name="connsiteY2" fmla="*/ 979714 h 1175657"/>
              <a:gd name="connsiteX3" fmla="*/ 174172 w 2090057"/>
              <a:gd name="connsiteY3" fmla="*/ 1066800 h 1175657"/>
              <a:gd name="connsiteX4" fmla="*/ 315686 w 2090057"/>
              <a:gd name="connsiteY4" fmla="*/ 1153886 h 1175657"/>
              <a:gd name="connsiteX5" fmla="*/ 424543 w 2090057"/>
              <a:gd name="connsiteY5" fmla="*/ 1175657 h 1175657"/>
              <a:gd name="connsiteX6" fmla="*/ 729343 w 2090057"/>
              <a:gd name="connsiteY6" fmla="*/ 1110343 h 1175657"/>
              <a:gd name="connsiteX7" fmla="*/ 1001486 w 2090057"/>
              <a:gd name="connsiteY7" fmla="*/ 664028 h 1175657"/>
              <a:gd name="connsiteX8" fmla="*/ 1240972 w 2090057"/>
              <a:gd name="connsiteY8" fmla="*/ 370114 h 1175657"/>
              <a:gd name="connsiteX9" fmla="*/ 1687286 w 2090057"/>
              <a:gd name="connsiteY9" fmla="*/ 315686 h 1175657"/>
              <a:gd name="connsiteX10" fmla="*/ 1894115 w 2090057"/>
              <a:gd name="connsiteY10" fmla="*/ 261257 h 1175657"/>
              <a:gd name="connsiteX11" fmla="*/ 1937657 w 2090057"/>
              <a:gd name="connsiteY11" fmla="*/ 217714 h 1175657"/>
              <a:gd name="connsiteX12" fmla="*/ 1992086 w 2090057"/>
              <a:gd name="connsiteY12" fmla="*/ 130628 h 1175657"/>
              <a:gd name="connsiteX13" fmla="*/ 2057400 w 2090057"/>
              <a:gd name="connsiteY13" fmla="*/ 32657 h 1175657"/>
              <a:gd name="connsiteX14" fmla="*/ 2079172 w 2090057"/>
              <a:gd name="connsiteY14" fmla="*/ 10886 h 1175657"/>
              <a:gd name="connsiteX15" fmla="*/ 2090057 w 2090057"/>
              <a:gd name="connsiteY15" fmla="*/ 0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057" h="1175657">
                <a:moveTo>
                  <a:pt x="0" y="892628"/>
                </a:moveTo>
                <a:cubicBezTo>
                  <a:pt x="21772" y="910771"/>
                  <a:pt x="45275" y="927017"/>
                  <a:pt x="65315" y="947057"/>
                </a:cubicBezTo>
                <a:cubicBezTo>
                  <a:pt x="74566" y="956308"/>
                  <a:pt x="78286" y="970033"/>
                  <a:pt x="87086" y="979714"/>
                </a:cubicBezTo>
                <a:cubicBezTo>
                  <a:pt x="114701" y="1010091"/>
                  <a:pt x="142115" y="1041154"/>
                  <a:pt x="174172" y="1066800"/>
                </a:cubicBezTo>
                <a:cubicBezTo>
                  <a:pt x="226365" y="1108555"/>
                  <a:pt x="246342" y="1130772"/>
                  <a:pt x="315686" y="1153886"/>
                </a:cubicBezTo>
                <a:cubicBezTo>
                  <a:pt x="350791" y="1165588"/>
                  <a:pt x="388257" y="1168400"/>
                  <a:pt x="424543" y="1175657"/>
                </a:cubicBezTo>
                <a:cubicBezTo>
                  <a:pt x="518828" y="1169371"/>
                  <a:pt x="647566" y="1176976"/>
                  <a:pt x="729343" y="1110343"/>
                </a:cubicBezTo>
                <a:cubicBezTo>
                  <a:pt x="897277" y="973509"/>
                  <a:pt x="902832" y="851471"/>
                  <a:pt x="1001486" y="664028"/>
                </a:cubicBezTo>
                <a:cubicBezTo>
                  <a:pt x="1053945" y="564356"/>
                  <a:pt x="1146877" y="434099"/>
                  <a:pt x="1240972" y="370114"/>
                </a:cubicBezTo>
                <a:cubicBezTo>
                  <a:pt x="1347694" y="297543"/>
                  <a:pt x="1609716" y="318361"/>
                  <a:pt x="1687286" y="315686"/>
                </a:cubicBezTo>
                <a:cubicBezTo>
                  <a:pt x="1752609" y="303809"/>
                  <a:pt x="1833941" y="296359"/>
                  <a:pt x="1894115" y="261257"/>
                </a:cubicBezTo>
                <a:cubicBezTo>
                  <a:pt x="1911845" y="250914"/>
                  <a:pt x="1924140" y="233162"/>
                  <a:pt x="1937657" y="217714"/>
                </a:cubicBezTo>
                <a:cubicBezTo>
                  <a:pt x="1977936" y="171680"/>
                  <a:pt x="1964093" y="181015"/>
                  <a:pt x="1992086" y="130628"/>
                </a:cubicBezTo>
                <a:cubicBezTo>
                  <a:pt x="2012990" y="93000"/>
                  <a:pt x="2030131" y="65380"/>
                  <a:pt x="2057400" y="32657"/>
                </a:cubicBezTo>
                <a:cubicBezTo>
                  <a:pt x="2063970" y="24773"/>
                  <a:pt x="2071915" y="18143"/>
                  <a:pt x="2079172" y="10886"/>
                </a:cubicBezTo>
                <a:lnTo>
                  <a:pt x="209005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/>
        </p:nvGrpSpPr>
        <p:grpSpPr>
          <a:xfrm>
            <a:off x="5346962" y="6927915"/>
            <a:ext cx="360040" cy="156532"/>
            <a:chOff x="4544640" y="6403042"/>
            <a:chExt cx="360040" cy="156532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4544640" y="6403042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4608264" y="6477024"/>
              <a:ext cx="2160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4680272" y="6559574"/>
              <a:ext cx="720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reto 24"/>
          <p:cNvCxnSpPr>
            <a:endCxn id="12" idx="9"/>
          </p:cNvCxnSpPr>
          <p:nvPr/>
        </p:nvCxnSpPr>
        <p:spPr>
          <a:xfrm flipH="1" flipV="1">
            <a:off x="5450522" y="6359616"/>
            <a:ext cx="76460" cy="557413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rma livre 25"/>
          <p:cNvSpPr/>
          <p:nvPr/>
        </p:nvSpPr>
        <p:spPr>
          <a:xfrm>
            <a:off x="5679122" y="6283416"/>
            <a:ext cx="762000" cy="293914"/>
          </a:xfrm>
          <a:custGeom>
            <a:avLst/>
            <a:gdLst>
              <a:gd name="connsiteX0" fmla="*/ 0 w 762000"/>
              <a:gd name="connsiteY0" fmla="*/ 0 h 293914"/>
              <a:gd name="connsiteX1" fmla="*/ 315686 w 762000"/>
              <a:gd name="connsiteY1" fmla="*/ 206828 h 293914"/>
              <a:gd name="connsiteX2" fmla="*/ 359229 w 762000"/>
              <a:gd name="connsiteY2" fmla="*/ 250371 h 293914"/>
              <a:gd name="connsiteX3" fmla="*/ 478971 w 762000"/>
              <a:gd name="connsiteY3" fmla="*/ 293914 h 293914"/>
              <a:gd name="connsiteX4" fmla="*/ 598714 w 762000"/>
              <a:gd name="connsiteY4" fmla="*/ 272142 h 293914"/>
              <a:gd name="connsiteX5" fmla="*/ 674914 w 762000"/>
              <a:gd name="connsiteY5" fmla="*/ 228600 h 293914"/>
              <a:gd name="connsiteX6" fmla="*/ 696686 w 762000"/>
              <a:gd name="connsiteY6" fmla="*/ 195942 h 293914"/>
              <a:gd name="connsiteX7" fmla="*/ 707571 w 762000"/>
              <a:gd name="connsiteY7" fmla="*/ 163285 h 293914"/>
              <a:gd name="connsiteX8" fmla="*/ 740229 w 762000"/>
              <a:gd name="connsiteY8" fmla="*/ 152400 h 293914"/>
              <a:gd name="connsiteX9" fmla="*/ 762000 w 762000"/>
              <a:gd name="connsiteY9" fmla="*/ 130628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000" h="293914">
                <a:moveTo>
                  <a:pt x="0" y="0"/>
                </a:moveTo>
                <a:cubicBezTo>
                  <a:pt x="168636" y="48181"/>
                  <a:pt x="72739" y="10602"/>
                  <a:pt x="315686" y="206828"/>
                </a:cubicBezTo>
                <a:cubicBezTo>
                  <a:pt x="331654" y="219725"/>
                  <a:pt x="342150" y="238985"/>
                  <a:pt x="359229" y="250371"/>
                </a:cubicBezTo>
                <a:cubicBezTo>
                  <a:pt x="374373" y="260467"/>
                  <a:pt x="466281" y="289684"/>
                  <a:pt x="478971" y="293914"/>
                </a:cubicBezTo>
                <a:cubicBezTo>
                  <a:pt x="518885" y="286657"/>
                  <a:pt x="559515" y="282595"/>
                  <a:pt x="598714" y="272142"/>
                </a:cubicBezTo>
                <a:cubicBezTo>
                  <a:pt x="621733" y="266003"/>
                  <a:pt x="654736" y="242052"/>
                  <a:pt x="674914" y="228600"/>
                </a:cubicBezTo>
                <a:cubicBezTo>
                  <a:pt x="682171" y="217714"/>
                  <a:pt x="690835" y="207644"/>
                  <a:pt x="696686" y="195942"/>
                </a:cubicBezTo>
                <a:cubicBezTo>
                  <a:pt x="701817" y="185679"/>
                  <a:pt x="699457" y="171399"/>
                  <a:pt x="707571" y="163285"/>
                </a:cubicBezTo>
                <a:cubicBezTo>
                  <a:pt x="715685" y="155171"/>
                  <a:pt x="729343" y="156028"/>
                  <a:pt x="740229" y="152400"/>
                </a:cubicBezTo>
                <a:lnTo>
                  <a:pt x="762000" y="130628"/>
                </a:lnTo>
              </a:path>
            </a:pathLst>
          </a:custGeom>
          <a:ln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257906" y="6043113"/>
            <a:ext cx="360040" cy="156532"/>
            <a:chOff x="4544640" y="6403042"/>
            <a:chExt cx="360040" cy="156532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4544640" y="6403042"/>
              <a:ext cx="360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4608264" y="6477024"/>
              <a:ext cx="21602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4680272" y="6559574"/>
              <a:ext cx="7200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lipse 26"/>
          <p:cNvSpPr/>
          <p:nvPr/>
        </p:nvSpPr>
        <p:spPr>
          <a:xfrm>
            <a:off x="1209326" y="5331561"/>
            <a:ext cx="440432" cy="43204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33" name="Conector reto 32"/>
          <p:cNvCxnSpPr>
            <a:endCxn id="27" idx="4"/>
          </p:cNvCxnSpPr>
          <p:nvPr/>
        </p:nvCxnSpPr>
        <p:spPr>
          <a:xfrm flipV="1">
            <a:off x="1429542" y="5763609"/>
            <a:ext cx="0" cy="26626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1430335" y="5060538"/>
            <a:ext cx="0" cy="26626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430336" y="5065301"/>
            <a:ext cx="2806397" cy="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orma livre 38"/>
          <p:cNvSpPr/>
          <p:nvPr/>
        </p:nvSpPr>
        <p:spPr>
          <a:xfrm>
            <a:off x="6215743" y="5780314"/>
            <a:ext cx="2286291" cy="1329050"/>
          </a:xfrm>
          <a:custGeom>
            <a:avLst/>
            <a:gdLst>
              <a:gd name="connsiteX0" fmla="*/ 0 w 2286291"/>
              <a:gd name="connsiteY0" fmla="*/ 794657 h 1329050"/>
              <a:gd name="connsiteX1" fmla="*/ 849086 w 2286291"/>
              <a:gd name="connsiteY1" fmla="*/ 1262743 h 1329050"/>
              <a:gd name="connsiteX2" fmla="*/ 1077686 w 2286291"/>
              <a:gd name="connsiteY2" fmla="*/ 1328057 h 1329050"/>
              <a:gd name="connsiteX3" fmla="*/ 1436914 w 2286291"/>
              <a:gd name="connsiteY3" fmla="*/ 1317172 h 1329050"/>
              <a:gd name="connsiteX4" fmla="*/ 1698171 w 2286291"/>
              <a:gd name="connsiteY4" fmla="*/ 1219200 h 1329050"/>
              <a:gd name="connsiteX5" fmla="*/ 1883228 w 2286291"/>
              <a:gd name="connsiteY5" fmla="*/ 1110343 h 1329050"/>
              <a:gd name="connsiteX6" fmla="*/ 2188028 w 2286291"/>
              <a:gd name="connsiteY6" fmla="*/ 816429 h 1329050"/>
              <a:gd name="connsiteX7" fmla="*/ 2264228 w 2286291"/>
              <a:gd name="connsiteY7" fmla="*/ 631372 h 1329050"/>
              <a:gd name="connsiteX8" fmla="*/ 2286000 w 2286291"/>
              <a:gd name="connsiteY8" fmla="*/ 489857 h 1329050"/>
              <a:gd name="connsiteX9" fmla="*/ 2253343 w 2286291"/>
              <a:gd name="connsiteY9" fmla="*/ 239486 h 1329050"/>
              <a:gd name="connsiteX10" fmla="*/ 2220686 w 2286291"/>
              <a:gd name="connsiteY10" fmla="*/ 195943 h 1329050"/>
              <a:gd name="connsiteX11" fmla="*/ 2111828 w 2286291"/>
              <a:gd name="connsiteY11" fmla="*/ 97972 h 1329050"/>
              <a:gd name="connsiteX12" fmla="*/ 2046514 w 2286291"/>
              <a:gd name="connsiteY12" fmla="*/ 43543 h 1329050"/>
              <a:gd name="connsiteX13" fmla="*/ 1959428 w 2286291"/>
              <a:gd name="connsiteY13" fmla="*/ 21772 h 1329050"/>
              <a:gd name="connsiteX14" fmla="*/ 1937657 w 2286291"/>
              <a:gd name="connsiteY14" fmla="*/ 0 h 13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291" h="1329050">
                <a:moveTo>
                  <a:pt x="0" y="794657"/>
                </a:moveTo>
                <a:cubicBezTo>
                  <a:pt x="456211" y="892419"/>
                  <a:pt x="-81606" y="759075"/>
                  <a:pt x="849086" y="1262743"/>
                </a:cubicBezTo>
                <a:cubicBezTo>
                  <a:pt x="918783" y="1300462"/>
                  <a:pt x="1001486" y="1306286"/>
                  <a:pt x="1077686" y="1328057"/>
                </a:cubicBezTo>
                <a:cubicBezTo>
                  <a:pt x="1197429" y="1324429"/>
                  <a:pt x="1318918" y="1337873"/>
                  <a:pt x="1436914" y="1317172"/>
                </a:cubicBezTo>
                <a:cubicBezTo>
                  <a:pt x="1528522" y="1301100"/>
                  <a:pt x="1613784" y="1258306"/>
                  <a:pt x="1698171" y="1219200"/>
                </a:cubicBezTo>
                <a:cubicBezTo>
                  <a:pt x="1763104" y="1189109"/>
                  <a:pt x="1823395" y="1149608"/>
                  <a:pt x="1883228" y="1110343"/>
                </a:cubicBezTo>
                <a:cubicBezTo>
                  <a:pt x="2019424" y="1020964"/>
                  <a:pt x="2100831" y="960304"/>
                  <a:pt x="2188028" y="816429"/>
                </a:cubicBezTo>
                <a:cubicBezTo>
                  <a:pt x="2222604" y="759378"/>
                  <a:pt x="2238828" y="693058"/>
                  <a:pt x="2264228" y="631372"/>
                </a:cubicBezTo>
                <a:cubicBezTo>
                  <a:pt x="2271485" y="584200"/>
                  <a:pt x="2284297" y="537553"/>
                  <a:pt x="2286000" y="489857"/>
                </a:cubicBezTo>
                <a:cubicBezTo>
                  <a:pt x="2287978" y="434465"/>
                  <a:pt x="2280195" y="303933"/>
                  <a:pt x="2253343" y="239486"/>
                </a:cubicBezTo>
                <a:cubicBezTo>
                  <a:pt x="2246365" y="222739"/>
                  <a:pt x="2232890" y="209368"/>
                  <a:pt x="2220686" y="195943"/>
                </a:cubicBezTo>
                <a:cubicBezTo>
                  <a:pt x="2059948" y="19131"/>
                  <a:pt x="2201796" y="172943"/>
                  <a:pt x="2111828" y="97972"/>
                </a:cubicBezTo>
                <a:cubicBezTo>
                  <a:pt x="2075715" y="67878"/>
                  <a:pt x="2087055" y="63814"/>
                  <a:pt x="2046514" y="43543"/>
                </a:cubicBezTo>
                <a:cubicBezTo>
                  <a:pt x="2024197" y="32384"/>
                  <a:pt x="1980133" y="25913"/>
                  <a:pt x="1959428" y="21772"/>
                </a:cubicBezTo>
                <a:lnTo>
                  <a:pt x="1937657" y="0"/>
                </a:lnTo>
              </a:path>
            </a:pathLst>
          </a:custGeom>
          <a:ln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Forma livre 40"/>
          <p:cNvSpPr/>
          <p:nvPr/>
        </p:nvSpPr>
        <p:spPr>
          <a:xfrm>
            <a:off x="4920343" y="5551714"/>
            <a:ext cx="130628" cy="435429"/>
          </a:xfrm>
          <a:custGeom>
            <a:avLst/>
            <a:gdLst>
              <a:gd name="connsiteX0" fmla="*/ 130628 w 130628"/>
              <a:gd name="connsiteY0" fmla="*/ 435429 h 435429"/>
              <a:gd name="connsiteX1" fmla="*/ 0 w 130628"/>
              <a:gd name="connsiteY1" fmla="*/ 195943 h 435429"/>
              <a:gd name="connsiteX2" fmla="*/ 32657 w 130628"/>
              <a:gd name="connsiteY2" fmla="*/ 97972 h 435429"/>
              <a:gd name="connsiteX3" fmla="*/ 97971 w 130628"/>
              <a:gd name="connsiteY3" fmla="*/ 32657 h 435429"/>
              <a:gd name="connsiteX4" fmla="*/ 119743 w 130628"/>
              <a:gd name="connsiteY4" fmla="*/ 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435429">
                <a:moveTo>
                  <a:pt x="130628" y="435429"/>
                </a:moveTo>
                <a:cubicBezTo>
                  <a:pt x="835" y="234838"/>
                  <a:pt x="25295" y="322418"/>
                  <a:pt x="0" y="195943"/>
                </a:cubicBezTo>
                <a:cubicBezTo>
                  <a:pt x="10886" y="163286"/>
                  <a:pt x="14946" y="127490"/>
                  <a:pt x="32657" y="97972"/>
                </a:cubicBezTo>
                <a:cubicBezTo>
                  <a:pt x="48498" y="71570"/>
                  <a:pt x="76199" y="54429"/>
                  <a:pt x="97971" y="32657"/>
                </a:cubicBezTo>
                <a:cubicBezTo>
                  <a:pt x="122309" y="8319"/>
                  <a:pt x="119743" y="21150"/>
                  <a:pt x="119743" y="0"/>
                </a:cubicBezTo>
              </a:path>
            </a:pathLst>
          </a:custGeom>
          <a:ln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429542" y="5414455"/>
            <a:ext cx="0" cy="26626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1430388" y="5426497"/>
            <a:ext cx="72008" cy="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1355999" y="5668712"/>
            <a:ext cx="72008" cy="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1497634" y="5416973"/>
            <a:ext cx="0" cy="163064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1348856" y="5547487"/>
            <a:ext cx="0" cy="13313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276995" y="5323943"/>
            <a:ext cx="103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Clock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969602" y="6764103"/>
            <a:ext cx="163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VDD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3,3 V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5472360" y="6876181"/>
            <a:ext cx="103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GND</a:t>
            </a:r>
            <a:endParaRPr lang="en-GB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178338" y="6260047"/>
            <a:ext cx="103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+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7632600" y="694818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Terminais de alimentação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2448024" y="4718611"/>
            <a:ext cx="181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pt-BR" dirty="0"/>
              <a:t>Terminal para </a:t>
            </a:r>
            <a:r>
              <a:rPr lang="pt-BR" dirty="0" err="1"/>
              <a:t>clock</a:t>
            </a:r>
            <a:endParaRPr lang="en-GB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8582354" y="2483693"/>
            <a:ext cx="1234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Terminais  de uso geral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9" name="Conector de seta reta 58"/>
          <p:cNvCxnSpPr>
            <a:stCxn id="58" idx="2"/>
          </p:cNvCxnSpPr>
          <p:nvPr/>
        </p:nvCxnSpPr>
        <p:spPr>
          <a:xfrm>
            <a:off x="9199540" y="3499356"/>
            <a:ext cx="0" cy="1000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do microcontrolador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A placa FRDM-KL25Z possui um </a:t>
            </a:r>
            <a:r>
              <a:rPr lang="pt-BR" dirty="0" err="1" smtClean="0"/>
              <a:t>microcontrolador</a:t>
            </a:r>
            <a:r>
              <a:rPr lang="pt-BR" dirty="0" smtClean="0"/>
              <a:t> </a:t>
            </a:r>
            <a:r>
              <a:rPr lang="pt-BR" dirty="0" err="1" smtClean="0"/>
              <a:t>Freescale</a:t>
            </a:r>
            <a:r>
              <a:rPr lang="pt-BR" dirty="0" smtClean="0"/>
              <a:t> </a:t>
            </a:r>
            <a:r>
              <a:rPr lang="pt-BR" dirty="0" err="1" smtClean="0"/>
              <a:t>Kinetis</a:t>
            </a:r>
            <a:r>
              <a:rPr lang="pt-BR" dirty="0" smtClean="0"/>
              <a:t>, com um processador ARM CORTEX M0+, memória interna, etc.</a:t>
            </a:r>
          </a:p>
          <a:p>
            <a:r>
              <a:rPr lang="pt-BR" dirty="0" smtClean="0"/>
              <a:t>Esse circuito integrado possui um </a:t>
            </a:r>
            <a:r>
              <a:rPr lang="pt-BR" b="1" dirty="0" smtClean="0"/>
              <a:t>encapsulamento com 80 terminais elétricos visíveis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Dos 80 terminais elétricos, alguns são dedicados à alimentação, envio de sinal de </a:t>
            </a:r>
            <a:r>
              <a:rPr lang="pt-BR" i="1" dirty="0" err="1" smtClean="0"/>
              <a:t>clock</a:t>
            </a:r>
            <a:r>
              <a:rPr lang="pt-BR" dirty="0" smtClean="0"/>
              <a:t> e outros sinais de controle básico do </a:t>
            </a:r>
            <a:r>
              <a:rPr lang="pt-BR" i="1" dirty="0" smtClean="0"/>
              <a:t>chip</a:t>
            </a:r>
            <a:r>
              <a:rPr lang="pt-BR" dirty="0" smtClean="0"/>
              <a:t> (sinal de reset, tensões de referência, etc.).</a:t>
            </a:r>
          </a:p>
          <a:p>
            <a:r>
              <a:rPr lang="pt-BR" dirty="0" smtClean="0"/>
              <a:t>Outros terminais são de uso geral ou especial.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55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“utilizáveis” nesse </a:t>
            </a:r>
            <a:r>
              <a:rPr lang="pt-BR" i="1" dirty="0" smtClean="0"/>
              <a:t>chip</a:t>
            </a:r>
            <a:endParaRPr lang="en-GB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Dos 80, 66 pinos estão disponíveis para o usuário</a:t>
            </a:r>
          </a:p>
          <a:p>
            <a:r>
              <a:rPr lang="pt-BR" dirty="0"/>
              <a:t>Alguns pinos são dedicados para periféricos </a:t>
            </a:r>
            <a:r>
              <a:rPr lang="pt-BR" dirty="0" smtClean="0"/>
              <a:t>especiais, como a porta USB</a:t>
            </a:r>
            <a:endParaRPr lang="pt-BR" dirty="0"/>
          </a:p>
          <a:p>
            <a:r>
              <a:rPr lang="pt-BR" dirty="0" smtClean="0"/>
              <a:t>Outros pinos são de uso geral, configuráveis como:</a:t>
            </a:r>
          </a:p>
          <a:p>
            <a:pPr lvl="1"/>
            <a:r>
              <a:rPr lang="pt-BR" dirty="0" smtClean="0"/>
              <a:t>Entradas, ou</a:t>
            </a:r>
          </a:p>
          <a:p>
            <a:pPr lvl="1"/>
            <a:r>
              <a:rPr lang="pt-BR" dirty="0" smtClean="0"/>
              <a:t>Saídas.</a:t>
            </a:r>
          </a:p>
          <a:p>
            <a:pPr algn="ctr"/>
            <a:r>
              <a:rPr lang="pt-BR" dirty="0" smtClean="0"/>
              <a:t>Todos esses terminais livres estão concentrados ou organizados em </a:t>
            </a:r>
            <a:r>
              <a:rPr lang="pt-BR" sz="4000" b="1" i="1" dirty="0" err="1" smtClean="0"/>
              <a:t>Ports</a:t>
            </a:r>
            <a:endParaRPr lang="pt-BR" b="1" i="1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184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organizados por </a:t>
            </a:r>
            <a:r>
              <a:rPr lang="pt-BR" i="1" dirty="0" err="1"/>
              <a:t>p</a:t>
            </a:r>
            <a:r>
              <a:rPr lang="pt-BR" i="1" dirty="0" err="1" smtClean="0"/>
              <a:t>orts</a:t>
            </a:r>
            <a:endParaRPr lang="en-GB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b="1" i="1" dirty="0" err="1" smtClean="0"/>
              <a:t>Ports</a:t>
            </a:r>
            <a:r>
              <a:rPr lang="pt-BR" dirty="0" smtClean="0"/>
              <a:t>, ou portas, são agrupamentos de terminais em um microcontrolador.</a:t>
            </a:r>
          </a:p>
          <a:p>
            <a:r>
              <a:rPr lang="pt-BR" dirty="0" smtClean="0"/>
              <a:t>No KL25Z existem os </a:t>
            </a:r>
            <a:r>
              <a:rPr lang="pt-BR" dirty="0" err="1" smtClean="0"/>
              <a:t>Ports</a:t>
            </a:r>
            <a:r>
              <a:rPr lang="pt-BR" dirty="0" smtClean="0"/>
              <a:t> A, B, C, D e </a:t>
            </a:r>
            <a:r>
              <a:rPr lang="pt-BR" dirty="0" err="1" smtClean="0"/>
              <a:t>E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Cada </a:t>
            </a:r>
            <a:r>
              <a:rPr lang="pt-BR" dirty="0" err="1" smtClean="0"/>
              <a:t>Port</a:t>
            </a:r>
            <a:r>
              <a:rPr lang="pt-BR" dirty="0" smtClean="0"/>
              <a:t> pode ter de 1 a 31 vias ou canais, mas nem todos estão disponíveis.</a:t>
            </a:r>
          </a:p>
          <a:p>
            <a:r>
              <a:rPr lang="pt-BR" dirty="0" smtClean="0"/>
              <a:t>São nomeados PTA1, PTA2, PTB10, PTE5, ...</a:t>
            </a:r>
          </a:p>
          <a:p>
            <a:pPr marL="0" indent="0">
              <a:buNone/>
            </a:pPr>
            <a:r>
              <a:rPr lang="pt-BR" sz="2400" b="1" dirty="0" smtClean="0"/>
              <a:t>	Nome:		</a:t>
            </a:r>
            <a:r>
              <a:rPr lang="pt-BR" sz="4400" b="1" dirty="0" smtClean="0"/>
              <a:t>PTA1</a:t>
            </a:r>
          </a:p>
          <a:p>
            <a:pPr marL="0" indent="0">
              <a:buNone/>
            </a:pPr>
            <a:r>
              <a:rPr lang="pt-BR" sz="2400" b="1" dirty="0" smtClean="0"/>
              <a:t>	Interpretação:	</a:t>
            </a:r>
            <a:r>
              <a:rPr lang="pt-BR" sz="4400" b="1" dirty="0" smtClean="0"/>
              <a:t>PORT A – via 1</a:t>
            </a:r>
          </a:p>
        </p:txBody>
      </p:sp>
    </p:spTree>
    <p:extLst>
      <p:ext uri="{BB962C8B-B14F-4D97-AF65-F5344CB8AC3E}">
        <p14:creationId xmlns:p14="http://schemas.microsoft.com/office/powerpoint/2010/main" val="33235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Disposição dos </a:t>
            </a:r>
            <a:r>
              <a:rPr lang="pt-BR" i="1" dirty="0" err="1" smtClean="0"/>
              <a:t>ports</a:t>
            </a:r>
            <a:r>
              <a:rPr lang="pt-BR" dirty="0" smtClean="0"/>
              <a:t> no encapsulamento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Cada via de um </a:t>
            </a:r>
            <a:r>
              <a:rPr lang="pt-BR" i="1" dirty="0" err="1" smtClean="0"/>
              <a:t>port</a:t>
            </a:r>
            <a:r>
              <a:rPr lang="pt-BR" dirty="0" smtClean="0"/>
              <a:t> está associado a um terminal.</a:t>
            </a:r>
          </a:p>
          <a:p>
            <a:r>
              <a:rPr lang="pt-BR" dirty="0" smtClean="0"/>
              <a:t>Ás vezes não estão dispostos em sequência.</a:t>
            </a:r>
          </a:p>
          <a:p>
            <a:r>
              <a:rPr lang="pt-BR" dirty="0" smtClean="0"/>
              <a:t>Mais detalhes podem ser vistos no </a:t>
            </a:r>
            <a:r>
              <a:rPr lang="pt-BR" b="1" dirty="0" err="1" smtClean="0"/>
              <a:t>datasheet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sz="4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9" b="66606"/>
          <a:stretch/>
        </p:blipFill>
        <p:spPr bwMode="auto">
          <a:xfrm>
            <a:off x="2664048" y="3707829"/>
            <a:ext cx="7064152" cy="37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9" b="66606"/>
          <a:stretch/>
        </p:blipFill>
        <p:spPr bwMode="auto">
          <a:xfrm>
            <a:off x="2664048" y="3707829"/>
            <a:ext cx="7064152" cy="37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/>
          <p:nvPr/>
        </p:nvSpPr>
        <p:spPr>
          <a:xfrm rot="5400000">
            <a:off x="3312120" y="5676266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4" y="5724053"/>
            <a:ext cx="4191851" cy="26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696496" y="4715941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Ligação dos </a:t>
            </a:r>
            <a:r>
              <a:rPr lang="pt-BR" i="1" dirty="0" err="1" smtClean="0"/>
              <a:t>ports</a:t>
            </a:r>
            <a:r>
              <a:rPr lang="pt-BR" dirty="0" smtClean="0"/>
              <a:t> ao mundo exterior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505056" cy="5472608"/>
          </a:xfrm>
        </p:spPr>
        <p:txBody>
          <a:bodyPr/>
          <a:lstStyle/>
          <a:p>
            <a:r>
              <a:rPr lang="pt-BR" sz="2800" dirty="0" smtClean="0"/>
              <a:t>Cada terminal de um </a:t>
            </a:r>
            <a:r>
              <a:rPr lang="pt-BR" sz="2800" i="1" dirty="0" err="1" smtClean="0"/>
              <a:t>port</a:t>
            </a:r>
            <a:r>
              <a:rPr lang="pt-BR" sz="2800" dirty="0" smtClean="0"/>
              <a:t> pode ser ligado a um outro circuito, acessório ou deixado livre para uso em um conector.</a:t>
            </a:r>
            <a:endParaRPr lang="pt-BR" sz="40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987749"/>
            <a:ext cx="5721966" cy="24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96496" y="5331618"/>
            <a:ext cx="192460" cy="226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ixaDeTexto 10"/>
          <p:cNvSpPr txBox="1"/>
          <p:nvPr/>
        </p:nvSpPr>
        <p:spPr>
          <a:xfrm>
            <a:off x="287784" y="3635821"/>
            <a:ext cx="103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0183" y="3127960"/>
            <a:ext cx="103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+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943968" y="3235711"/>
            <a:ext cx="103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LED azul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024088" y="3203773"/>
            <a:ext cx="103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R11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6132784" y="4199535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ysClr val="windowText" lastClr="000000"/>
                </a:solidFill>
                <a:latin typeface="+mn-lt"/>
              </a:rPr>
              <a:t>PTD1</a:t>
            </a:r>
            <a:endParaRPr lang="en-GB" sz="16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 rot="16200000">
            <a:off x="3778632" y="5851189"/>
            <a:ext cx="192460" cy="226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ixaDeTexto 18"/>
          <p:cNvSpPr txBox="1"/>
          <p:nvPr/>
        </p:nvSpPr>
        <p:spPr>
          <a:xfrm>
            <a:off x="2608823" y="5652045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ysClr val="windowText" lastClr="000000"/>
                </a:solidFill>
                <a:latin typeface="+mn-lt"/>
              </a:rPr>
              <a:t>PTE0</a:t>
            </a:r>
            <a:endParaRPr lang="en-GB" sz="16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86148" y="5364013"/>
            <a:ext cx="103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J2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79581" y="5678421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20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79580" y="5999072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18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91784" y="6304019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16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-322891" y="6339187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15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-322891" y="6033571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17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-331683" y="5678421"/>
            <a:ext cx="103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19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2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Acesso a alguns </a:t>
            </a:r>
            <a:r>
              <a:rPr lang="pt-BR" sz="3600" dirty="0" err="1" smtClean="0"/>
              <a:t>ports</a:t>
            </a:r>
            <a:r>
              <a:rPr lang="pt-BR" sz="3600" dirty="0" smtClean="0"/>
              <a:t> e terminais </a:t>
            </a:r>
            <a:endParaRPr lang="en-GB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Pode ser feito, principalmente, nos conectores  de expansão J1, J2, J10 e J9 da placa </a:t>
            </a:r>
            <a:r>
              <a:rPr lang="pt-BR" dirty="0" err="1" smtClean="0"/>
              <a:t>Freedom</a:t>
            </a:r>
            <a:r>
              <a:rPr lang="pt-BR" dirty="0" smtClean="0"/>
              <a:t>.</a:t>
            </a:r>
          </a:p>
        </p:txBody>
      </p:sp>
      <p:pic>
        <p:nvPicPr>
          <p:cNvPr id="4" name="Picture 2" descr="FRDM-KL25Z_AB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3918"/>
          <a:stretch/>
        </p:blipFill>
        <p:spPr bwMode="auto">
          <a:xfrm>
            <a:off x="1969790" y="3164497"/>
            <a:ext cx="6238875" cy="3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1601218" y="4787949"/>
            <a:ext cx="450604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22686" y="5956046"/>
            <a:ext cx="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J9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1570758" y="6156101"/>
            <a:ext cx="2520280" cy="53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78670" y="458789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J10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6696497" y="3707829"/>
            <a:ext cx="1944217" cy="88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5184329" y="3707829"/>
            <a:ext cx="3240361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8482423" y="5141842"/>
            <a:ext cx="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J2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640714" y="433586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J1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3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699718"/>
            <a:ext cx="4752528" cy="484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Lista de </a:t>
            </a:r>
            <a:r>
              <a:rPr lang="pt-BR" sz="3600" dirty="0" err="1" smtClean="0"/>
              <a:t>ports</a:t>
            </a:r>
            <a:r>
              <a:rPr lang="pt-BR" sz="3600" dirty="0" smtClean="0"/>
              <a:t> e funções no encarte</a:t>
            </a:r>
            <a:endParaRPr lang="en-GB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No encarte da caixa do kit existe um guia de referência rápida dos pinos e </a:t>
            </a:r>
            <a:r>
              <a:rPr lang="pt-BR" sz="2800" dirty="0" err="1" smtClean="0"/>
              <a:t>ports</a:t>
            </a:r>
            <a:r>
              <a:rPr lang="pt-BR" sz="2800" dirty="0" smtClean="0"/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04408" y="5955792"/>
            <a:ext cx="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J9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04408" y="323852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J10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03462" y="6419884"/>
            <a:ext cx="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J2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08064" y="320992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J1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6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5448"/>
          <a:stretch/>
        </p:blipFill>
        <p:spPr bwMode="auto">
          <a:xfrm>
            <a:off x="863848" y="1437000"/>
            <a:ext cx="8064896" cy="615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Detalhes dos pinos com suas funções especiais</a:t>
            </a:r>
            <a:endParaRPr lang="en-GB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50644" y="5508029"/>
            <a:ext cx="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J9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68504" y="22334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J10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05596" y="6156101"/>
            <a:ext cx="67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J2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92040" y="223907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J1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2" y="6719607"/>
            <a:ext cx="1083880" cy="8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3" b="7722"/>
          <a:stretch/>
        </p:blipFill>
        <p:spPr bwMode="auto">
          <a:xfrm>
            <a:off x="4683851" y="6160416"/>
            <a:ext cx="2146920" cy="13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3862434"/>
            <a:ext cx="3024336" cy="366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29573"/>
          <a:stretch/>
        </p:blipFill>
        <p:spPr bwMode="auto">
          <a:xfrm>
            <a:off x="7356400" y="2907222"/>
            <a:ext cx="1872208" cy="6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Conhecendo um resistor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691605"/>
            <a:ext cx="8136904" cy="56886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Alguns tipos tem o valor de sua resistência identificados por um código em faixas coloridas.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84528" y="355945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Vários tipos e tamanhos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890134" y="5693343"/>
            <a:ext cx="17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Resistor de maior potência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0988" y="6842334"/>
            <a:ext cx="109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Resistor SMD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28544" y="2411685"/>
            <a:ext cx="232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Detalhe de um resistor PTH de 1/8W e </a:t>
            </a:r>
            <a:r>
              <a:rPr lang="pt-BR" sz="1600" dirty="0" err="1" smtClean="0">
                <a:solidFill>
                  <a:sysClr val="windowText" lastClr="000000"/>
                </a:solidFill>
                <a:latin typeface="+mn-lt"/>
              </a:rPr>
              <a:t>tol</a:t>
            </a:r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. de 5%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376016" y="5724053"/>
            <a:ext cx="232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Resistores para aplicações Shunt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248" y="5724053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ysClr val="windowText" lastClr="000000"/>
                </a:solidFill>
                <a:latin typeface="+mn-lt"/>
              </a:rPr>
              <a:t>Resistor de carbono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57" y="1115541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6" y="6120658"/>
            <a:ext cx="1584176" cy="5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6246535"/>
            <a:ext cx="2232248" cy="12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483693"/>
            <a:ext cx="4582378" cy="22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4608264" y="2718357"/>
            <a:ext cx="1313566" cy="2861680"/>
            <a:chOff x="5166906" y="2670684"/>
            <a:chExt cx="1529590" cy="2861680"/>
          </a:xfrm>
        </p:grpSpPr>
        <p:sp>
          <p:nvSpPr>
            <p:cNvPr id="4" name="Retângulo 3"/>
            <p:cNvSpPr/>
            <p:nvPr/>
          </p:nvSpPr>
          <p:spPr>
            <a:xfrm>
              <a:off x="5166906" y="2670684"/>
              <a:ext cx="1529590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Preto 0</a:t>
              </a:r>
              <a:endParaRPr lang="pt-BR" sz="1800" b="1" dirty="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166906" y="2944135"/>
              <a:ext cx="1529590" cy="288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Marrom 1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5166906" y="3228108"/>
              <a:ext cx="1529590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Vermelho 2</a:t>
              </a:r>
              <a:endParaRPr lang="pt-BR" sz="1800" b="1" dirty="0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166906" y="3516140"/>
              <a:ext cx="1529590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Laranja 3</a:t>
              </a:r>
              <a:endParaRPr lang="pt-BR" sz="1800" b="1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5166906" y="3804172"/>
              <a:ext cx="1529590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Amarelo 4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5166906" y="4092204"/>
              <a:ext cx="1529590" cy="2880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Verde 5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166906" y="4380236"/>
              <a:ext cx="1529590" cy="2880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Azul 6</a:t>
              </a:r>
              <a:endParaRPr lang="pt-BR" sz="1800" b="1" dirty="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5166906" y="4668268"/>
              <a:ext cx="1529590" cy="288032"/>
            </a:xfrm>
            <a:prstGeom prst="rect">
              <a:avLst/>
            </a:prstGeom>
            <a:solidFill>
              <a:srgbClr val="CC00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Violeta 7</a:t>
              </a:r>
              <a:endParaRPr lang="pt-BR" sz="1800" b="1" dirty="0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5166906" y="4956300"/>
              <a:ext cx="152959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Cinza 8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5166906" y="5244332"/>
              <a:ext cx="152959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Branco 9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031002" y="2712417"/>
            <a:ext cx="799769" cy="2861680"/>
            <a:chOff x="5166906" y="2670684"/>
            <a:chExt cx="1529590" cy="2861680"/>
          </a:xfrm>
        </p:grpSpPr>
        <p:sp>
          <p:nvSpPr>
            <p:cNvPr id="40" name="Retângulo 39"/>
            <p:cNvSpPr/>
            <p:nvPr/>
          </p:nvSpPr>
          <p:spPr>
            <a:xfrm>
              <a:off x="5166906" y="2670684"/>
              <a:ext cx="1529590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1</a:t>
              </a:r>
              <a:endParaRPr lang="pt-BR" sz="1800" b="1" dirty="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5166906" y="2944135"/>
              <a:ext cx="1529590" cy="288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10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5166906" y="3228108"/>
              <a:ext cx="1529590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100</a:t>
              </a:r>
              <a:endParaRPr lang="pt-BR" sz="1800" b="1" dirty="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5166906" y="3516140"/>
              <a:ext cx="1529590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1000</a:t>
              </a:r>
              <a:endParaRPr lang="pt-BR" sz="1800" b="1" dirty="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5166906" y="3804172"/>
              <a:ext cx="1529590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10000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5166906" y="4092204"/>
              <a:ext cx="1529590" cy="2880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10E+5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5166906" y="4380236"/>
              <a:ext cx="1529590" cy="2880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10E+6</a:t>
              </a:r>
              <a:endParaRPr lang="pt-BR" sz="1800" b="1" dirty="0"/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5166906" y="4668268"/>
              <a:ext cx="1529590" cy="288032"/>
            </a:xfrm>
            <a:prstGeom prst="rect">
              <a:avLst/>
            </a:prstGeom>
            <a:solidFill>
              <a:srgbClr val="CC00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/>
                <a:t>10E+7</a:t>
              </a:r>
              <a:endParaRPr lang="pt-BR" sz="1800" b="1" dirty="0"/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5166906" y="4956300"/>
              <a:ext cx="152959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10E+8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5166906" y="5244332"/>
              <a:ext cx="152959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800" b="1" dirty="0" smtClean="0">
                  <a:solidFill>
                    <a:schemeClr val="tx1"/>
                  </a:solidFill>
                </a:rPr>
                <a:t>10E+9</a:t>
              </a:r>
              <a:endParaRPr lang="pt-BR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5766434" y="2361163"/>
            <a:ext cx="1328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ysClr val="windowText" lastClr="000000"/>
                </a:solidFill>
                <a:latin typeface="+mn-lt"/>
              </a:rPr>
              <a:t>Multiplicador</a:t>
            </a:r>
            <a:endParaRPr lang="en-GB" sz="16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608264" y="2361163"/>
            <a:ext cx="1313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ysClr val="windowText" lastClr="000000"/>
                </a:solidFill>
                <a:latin typeface="+mn-lt"/>
              </a:rPr>
              <a:t>Cifra</a:t>
            </a:r>
            <a:endParaRPr lang="en-GB" sz="16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96096" y="5019538"/>
            <a:ext cx="1313566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 Ouro ±5%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3096096" y="5311217"/>
            <a:ext cx="131356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Prata ±10%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096096" y="4672612"/>
            <a:ext cx="1313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ysClr val="windowText" lastClr="000000"/>
                </a:solidFill>
                <a:latin typeface="+mn-lt"/>
              </a:rPr>
              <a:t>Tolerância</a:t>
            </a:r>
            <a:endParaRPr lang="en-GB" sz="16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5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0"/>
            <a:ext cx="9074150" cy="539478"/>
          </a:xfrm>
        </p:spPr>
        <p:txBody>
          <a:bodyPr/>
          <a:lstStyle/>
          <a:p>
            <a:r>
              <a:rPr lang="pt-BR" sz="3200" dirty="0" smtClean="0"/>
              <a:t>Lista de </a:t>
            </a:r>
            <a:r>
              <a:rPr lang="pt-BR" sz="3200" dirty="0" err="1" smtClean="0"/>
              <a:t>ports</a:t>
            </a:r>
            <a:r>
              <a:rPr lang="pt-BR" sz="3200" dirty="0" smtClean="0"/>
              <a:t> e terminais do KL25Z 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5" y="645167"/>
            <a:ext cx="9161909" cy="67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GPIO - General </a:t>
            </a:r>
            <a:r>
              <a:rPr lang="pt-BR" dirty="0" err="1"/>
              <a:t>Purpose</a:t>
            </a:r>
            <a:r>
              <a:rPr lang="pt-BR" dirty="0"/>
              <a:t> Input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smtClean="0"/>
              <a:t>Output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Nome dado aos terminais que podem assumir a função de entradas </a:t>
            </a:r>
            <a:r>
              <a:rPr lang="pt-BR" b="1" dirty="0" smtClean="0"/>
              <a:t>ou</a:t>
            </a:r>
            <a:r>
              <a:rPr lang="pt-BR" dirty="0" smtClean="0"/>
              <a:t> saídas, com uso livre pelo usuário, conforme sua necessidade</a:t>
            </a:r>
          </a:p>
          <a:p>
            <a:r>
              <a:rPr lang="pt-BR" dirty="0" smtClean="0"/>
              <a:t>Um mesmo pino pode ser:</a:t>
            </a:r>
          </a:p>
          <a:p>
            <a:pPr lvl="1"/>
            <a:r>
              <a:rPr lang="pt-BR" dirty="0" smtClean="0"/>
              <a:t>Entrada, que recebe um sinal digital proveniente de um sensor externo (por exemplo um botão), </a:t>
            </a:r>
            <a:r>
              <a:rPr lang="pt-BR" b="1" dirty="0" smtClean="0"/>
              <a:t>ou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Saída, que envia um sinal digital para acionamento ou comando de um outro dispositivo (por exemplo, um LED ou relé eletromecânico).</a:t>
            </a:r>
          </a:p>
          <a:p>
            <a:r>
              <a:rPr lang="pt-BR" dirty="0" smtClean="0"/>
              <a:t>Quase todos os </a:t>
            </a:r>
            <a:r>
              <a:rPr lang="pt-BR" i="1" dirty="0" err="1" smtClean="0"/>
              <a:t>ports</a:t>
            </a:r>
            <a:r>
              <a:rPr lang="pt-BR" dirty="0" smtClean="0"/>
              <a:t> do </a:t>
            </a:r>
            <a:r>
              <a:rPr lang="pt-BR" dirty="0" err="1" smtClean="0"/>
              <a:t>microcontrolador</a:t>
            </a:r>
            <a:r>
              <a:rPr lang="pt-BR" dirty="0" smtClean="0"/>
              <a:t> podem ser usados como GPIO.</a:t>
            </a:r>
          </a:p>
        </p:txBody>
      </p:sp>
    </p:spTree>
    <p:extLst>
      <p:ext uri="{BB962C8B-B14F-4D97-AF65-F5344CB8AC3E}">
        <p14:creationId xmlns:p14="http://schemas.microsoft.com/office/powerpoint/2010/main" val="27031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GPIOs</a:t>
            </a:r>
            <a:r>
              <a:rPr lang="pt-BR" dirty="0" smtClean="0"/>
              <a:t> – Configuração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361040" cy="5652046"/>
          </a:xfrm>
        </p:spPr>
        <p:txBody>
          <a:bodyPr/>
          <a:lstStyle/>
          <a:p>
            <a:r>
              <a:rPr lang="pt-BR" dirty="0" smtClean="0"/>
              <a:t>Os terminais de GPIO podem assumir um ou outro papel (entrada ou saída), mas: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b="1" dirty="0" smtClean="0"/>
              <a:t>Quem faz essa configuração?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O “usuário-programador” !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b="1" dirty="0" smtClean="0"/>
              <a:t>Quando se faz essa configuração?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Durante a execução do programa embutido!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b="1" dirty="0" smtClean="0"/>
              <a:t>Onde se faz essa configuração?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Em qualquer lugar do programa!</a:t>
            </a:r>
          </a:p>
          <a:p>
            <a:r>
              <a:rPr lang="pt-BR" dirty="0" smtClean="0"/>
              <a:t>Entretanto, no momento da energização, o que ocorre?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105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Inicialização de um </a:t>
            </a:r>
            <a:r>
              <a:rPr lang="pt-BR" dirty="0" err="1" smtClean="0"/>
              <a:t>microcontrolador</a:t>
            </a:r>
            <a:r>
              <a:rPr lang="pt-BR" dirty="0" smtClean="0"/>
              <a:t>...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Quando o microcontrolador é energizado, inicialmente ele é mantido “</a:t>
            </a:r>
            <a:r>
              <a:rPr lang="pt-BR" dirty="0" err="1" smtClean="0"/>
              <a:t>resetado</a:t>
            </a:r>
            <a:r>
              <a:rPr lang="pt-BR" dirty="0" smtClean="0"/>
              <a:t>” por uma eletrônica interna ao chip.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Até então, todos os </a:t>
            </a:r>
            <a:r>
              <a:rPr lang="pt-BR" dirty="0" smtClean="0"/>
              <a:t>terminais de </a:t>
            </a:r>
            <a:r>
              <a:rPr lang="pt-BR" dirty="0"/>
              <a:t>GPIO do </a:t>
            </a:r>
            <a:r>
              <a:rPr lang="pt-BR" dirty="0" err="1"/>
              <a:t>microcontrolador</a:t>
            </a:r>
            <a:r>
              <a:rPr lang="pt-BR" dirty="0"/>
              <a:t> </a:t>
            </a:r>
            <a:r>
              <a:rPr lang="pt-BR" dirty="0" smtClean="0"/>
              <a:t>são ajustados como entradas.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Quando a alimentação do </a:t>
            </a:r>
            <a:r>
              <a:rPr lang="pt-BR" i="1" dirty="0" smtClean="0"/>
              <a:t>chip</a:t>
            </a:r>
            <a:r>
              <a:rPr lang="pt-BR" dirty="0" smtClean="0"/>
              <a:t> está estável, o “reset” é liberado, permitindo o “boot”, ou a leitura do programa do usuário, gravado na memória FLASH. O tempo do passo 1 ao 3 dura poucos [µs].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34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Inicialização de um microcontrolador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pt-BR" dirty="0" smtClean="0"/>
              <a:t>Assim que é executado, o programa do usuário pode configurar os terminais que desejar, na função de GPIO, como entradas, saídas, ou para funções especiais com outros periféricos.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t-BR" dirty="0" smtClean="0"/>
              <a:t>Durante o funcionamento, um pino pode ser reconfigurado para outra função, conforme a necessidade.</a:t>
            </a:r>
          </a:p>
        </p:txBody>
      </p:sp>
    </p:spTree>
    <p:extLst>
      <p:ext uri="{BB962C8B-B14F-4D97-AF65-F5344CB8AC3E}">
        <p14:creationId xmlns:p14="http://schemas.microsoft.com/office/powerpoint/2010/main" val="616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Terminais GPIO utilizados como entradas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80072" y="1907629"/>
            <a:ext cx="6553870" cy="5472608"/>
          </a:xfrm>
        </p:spPr>
        <p:txBody>
          <a:bodyPr/>
          <a:lstStyle/>
          <a:p>
            <a:r>
              <a:rPr lang="pt-BR" dirty="0" smtClean="0"/>
              <a:t>Os pinos de GPIO configurados como entradas se comportam internamente como resistores com alto valor de resistência (&gt;100k</a:t>
            </a:r>
            <a:r>
              <a:rPr lang="el-GR" dirty="0" smtClean="0"/>
              <a:t>Ω</a:t>
            </a:r>
            <a:r>
              <a:rPr lang="pt-BR" dirty="0" smtClean="0"/>
              <a:t>).</a:t>
            </a:r>
          </a:p>
          <a:p>
            <a:r>
              <a:rPr lang="pt-BR" dirty="0"/>
              <a:t>Um </a:t>
            </a:r>
            <a:r>
              <a:rPr lang="pt-BR" dirty="0" smtClean="0"/>
              <a:t>equipamento externo </a:t>
            </a:r>
            <a:r>
              <a:rPr lang="pt-BR" dirty="0"/>
              <a:t>pode ser ligado a </a:t>
            </a:r>
            <a:r>
              <a:rPr lang="pt-BR" dirty="0" smtClean="0"/>
              <a:t>esse terminal </a:t>
            </a:r>
            <a:r>
              <a:rPr lang="pt-BR" dirty="0"/>
              <a:t>de </a:t>
            </a:r>
            <a:r>
              <a:rPr lang="pt-BR" dirty="0" smtClean="0"/>
              <a:t>entrada, </a:t>
            </a:r>
            <a:r>
              <a:rPr lang="pt-BR" dirty="0"/>
              <a:t>para que o microcontrolador possa </a:t>
            </a:r>
            <a:r>
              <a:rPr lang="pt-BR" dirty="0" smtClean="0"/>
              <a:t>ler ou receber </a:t>
            </a:r>
            <a:r>
              <a:rPr lang="pt-BR" dirty="0"/>
              <a:t>a informação desse </a:t>
            </a:r>
            <a:r>
              <a:rPr lang="pt-BR" dirty="0" smtClean="0"/>
              <a:t>dispositivo, codificada em uma determinada tensão ou nível lógico (sinal digital).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ângulo 6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rma livre 17"/>
          <p:cNvSpPr/>
          <p:nvPr/>
        </p:nvSpPr>
        <p:spPr>
          <a:xfrm>
            <a:off x="378069" y="4009292"/>
            <a:ext cx="1582616" cy="1667744"/>
          </a:xfrm>
          <a:custGeom>
            <a:avLst/>
            <a:gdLst>
              <a:gd name="connsiteX0" fmla="*/ 1565031 w 1582616"/>
              <a:gd name="connsiteY0" fmla="*/ 228600 h 1667744"/>
              <a:gd name="connsiteX1" fmla="*/ 1582616 w 1582616"/>
              <a:gd name="connsiteY1" fmla="*/ 905608 h 1667744"/>
              <a:gd name="connsiteX2" fmla="*/ 1441939 w 1582616"/>
              <a:gd name="connsiteY2" fmla="*/ 826477 h 1667744"/>
              <a:gd name="connsiteX3" fmla="*/ 1397977 w 1582616"/>
              <a:gd name="connsiteY3" fmla="*/ 808893 h 1667744"/>
              <a:gd name="connsiteX4" fmla="*/ 1345223 w 1582616"/>
              <a:gd name="connsiteY4" fmla="*/ 800100 h 1667744"/>
              <a:gd name="connsiteX5" fmla="*/ 1318846 w 1582616"/>
              <a:gd name="connsiteY5" fmla="*/ 791308 h 1667744"/>
              <a:gd name="connsiteX6" fmla="*/ 1186962 w 1582616"/>
              <a:gd name="connsiteY6" fmla="*/ 800100 h 1667744"/>
              <a:gd name="connsiteX7" fmla="*/ 1143000 w 1582616"/>
              <a:gd name="connsiteY7" fmla="*/ 817685 h 1667744"/>
              <a:gd name="connsiteX8" fmla="*/ 1107831 w 1582616"/>
              <a:gd name="connsiteY8" fmla="*/ 826477 h 1667744"/>
              <a:gd name="connsiteX9" fmla="*/ 1028700 w 1582616"/>
              <a:gd name="connsiteY9" fmla="*/ 896816 h 1667744"/>
              <a:gd name="connsiteX10" fmla="*/ 1011116 w 1582616"/>
              <a:gd name="connsiteY10" fmla="*/ 923193 h 1667744"/>
              <a:gd name="connsiteX11" fmla="*/ 1002323 w 1582616"/>
              <a:gd name="connsiteY11" fmla="*/ 949570 h 1667744"/>
              <a:gd name="connsiteX12" fmla="*/ 975946 w 1582616"/>
              <a:gd name="connsiteY12" fmla="*/ 1011116 h 1667744"/>
              <a:gd name="connsiteX13" fmla="*/ 958362 w 1582616"/>
              <a:gd name="connsiteY13" fmla="*/ 1072662 h 1667744"/>
              <a:gd name="connsiteX14" fmla="*/ 940777 w 1582616"/>
              <a:gd name="connsiteY14" fmla="*/ 1099039 h 1667744"/>
              <a:gd name="connsiteX15" fmla="*/ 923193 w 1582616"/>
              <a:gd name="connsiteY15" fmla="*/ 1195754 h 1667744"/>
              <a:gd name="connsiteX16" fmla="*/ 914400 w 1582616"/>
              <a:gd name="connsiteY16" fmla="*/ 1318846 h 1667744"/>
              <a:gd name="connsiteX17" fmla="*/ 879231 w 1582616"/>
              <a:gd name="connsiteY17" fmla="*/ 1380393 h 1667744"/>
              <a:gd name="connsiteX18" fmla="*/ 861646 w 1582616"/>
              <a:gd name="connsiteY18" fmla="*/ 1433146 h 1667744"/>
              <a:gd name="connsiteX19" fmla="*/ 826477 w 1582616"/>
              <a:gd name="connsiteY19" fmla="*/ 1485900 h 1667744"/>
              <a:gd name="connsiteX20" fmla="*/ 808893 w 1582616"/>
              <a:gd name="connsiteY20" fmla="*/ 1512277 h 1667744"/>
              <a:gd name="connsiteX21" fmla="*/ 782516 w 1582616"/>
              <a:gd name="connsiteY21" fmla="*/ 1538654 h 1667744"/>
              <a:gd name="connsiteX22" fmla="*/ 764931 w 1582616"/>
              <a:gd name="connsiteY22" fmla="*/ 1565031 h 1667744"/>
              <a:gd name="connsiteX23" fmla="*/ 703385 w 1582616"/>
              <a:gd name="connsiteY23" fmla="*/ 1600200 h 1667744"/>
              <a:gd name="connsiteX24" fmla="*/ 677008 w 1582616"/>
              <a:gd name="connsiteY24" fmla="*/ 1608993 h 1667744"/>
              <a:gd name="connsiteX25" fmla="*/ 580293 w 1582616"/>
              <a:gd name="connsiteY25" fmla="*/ 1635370 h 1667744"/>
              <a:gd name="connsiteX26" fmla="*/ 527539 w 1582616"/>
              <a:gd name="connsiteY26" fmla="*/ 1652954 h 1667744"/>
              <a:gd name="connsiteX27" fmla="*/ 228600 w 1582616"/>
              <a:gd name="connsiteY27" fmla="*/ 1652954 h 1667744"/>
              <a:gd name="connsiteX28" fmla="*/ 202223 w 1582616"/>
              <a:gd name="connsiteY28" fmla="*/ 1644162 h 1667744"/>
              <a:gd name="connsiteX29" fmla="*/ 140677 w 1582616"/>
              <a:gd name="connsiteY29" fmla="*/ 1600200 h 1667744"/>
              <a:gd name="connsiteX30" fmla="*/ 105508 w 1582616"/>
              <a:gd name="connsiteY30" fmla="*/ 1547446 h 1667744"/>
              <a:gd name="connsiteX31" fmla="*/ 96716 w 1582616"/>
              <a:gd name="connsiteY31" fmla="*/ 1512277 h 1667744"/>
              <a:gd name="connsiteX32" fmla="*/ 79131 w 1582616"/>
              <a:gd name="connsiteY32" fmla="*/ 1450731 h 1667744"/>
              <a:gd name="connsiteX33" fmla="*/ 87923 w 1582616"/>
              <a:gd name="connsiteY33" fmla="*/ 1336431 h 1667744"/>
              <a:gd name="connsiteX34" fmla="*/ 105508 w 1582616"/>
              <a:gd name="connsiteY34" fmla="*/ 1310054 h 1667744"/>
              <a:gd name="connsiteX35" fmla="*/ 114300 w 1582616"/>
              <a:gd name="connsiteY35" fmla="*/ 1283677 h 1667744"/>
              <a:gd name="connsiteX36" fmla="*/ 131885 w 1582616"/>
              <a:gd name="connsiteY36" fmla="*/ 1248508 h 1667744"/>
              <a:gd name="connsiteX37" fmla="*/ 149469 w 1582616"/>
              <a:gd name="connsiteY37" fmla="*/ 1195754 h 1667744"/>
              <a:gd name="connsiteX38" fmla="*/ 158262 w 1582616"/>
              <a:gd name="connsiteY38" fmla="*/ 1169377 h 1667744"/>
              <a:gd name="connsiteX39" fmla="*/ 149469 w 1582616"/>
              <a:gd name="connsiteY39" fmla="*/ 1019908 h 1667744"/>
              <a:gd name="connsiteX40" fmla="*/ 140677 w 1582616"/>
              <a:gd name="connsiteY40" fmla="*/ 993531 h 1667744"/>
              <a:gd name="connsiteX41" fmla="*/ 114300 w 1582616"/>
              <a:gd name="connsiteY41" fmla="*/ 958362 h 1667744"/>
              <a:gd name="connsiteX42" fmla="*/ 96716 w 1582616"/>
              <a:gd name="connsiteY42" fmla="*/ 896816 h 1667744"/>
              <a:gd name="connsiteX43" fmla="*/ 61546 w 1582616"/>
              <a:gd name="connsiteY43" fmla="*/ 835270 h 1667744"/>
              <a:gd name="connsiteX44" fmla="*/ 26377 w 1582616"/>
              <a:gd name="connsiteY44" fmla="*/ 756139 h 1667744"/>
              <a:gd name="connsiteX45" fmla="*/ 8793 w 1582616"/>
              <a:gd name="connsiteY45" fmla="*/ 703385 h 1667744"/>
              <a:gd name="connsiteX46" fmla="*/ 0 w 1582616"/>
              <a:gd name="connsiteY46" fmla="*/ 677008 h 1667744"/>
              <a:gd name="connsiteX47" fmla="*/ 8793 w 1582616"/>
              <a:gd name="connsiteY47" fmla="*/ 378070 h 1667744"/>
              <a:gd name="connsiteX48" fmla="*/ 26377 w 1582616"/>
              <a:gd name="connsiteY48" fmla="*/ 325316 h 1667744"/>
              <a:gd name="connsiteX49" fmla="*/ 52754 w 1582616"/>
              <a:gd name="connsiteY49" fmla="*/ 254977 h 1667744"/>
              <a:gd name="connsiteX50" fmla="*/ 70339 w 1582616"/>
              <a:gd name="connsiteY50" fmla="*/ 193431 h 1667744"/>
              <a:gd name="connsiteX51" fmla="*/ 105508 w 1582616"/>
              <a:gd name="connsiteY51" fmla="*/ 140677 h 1667744"/>
              <a:gd name="connsiteX52" fmla="*/ 140677 w 1582616"/>
              <a:gd name="connsiteY52" fmla="*/ 79131 h 1667744"/>
              <a:gd name="connsiteX53" fmla="*/ 175846 w 1582616"/>
              <a:gd name="connsiteY53" fmla="*/ 52754 h 1667744"/>
              <a:gd name="connsiteX54" fmla="*/ 202223 w 1582616"/>
              <a:gd name="connsiteY54" fmla="*/ 43962 h 1667744"/>
              <a:gd name="connsiteX55" fmla="*/ 228600 w 1582616"/>
              <a:gd name="connsiteY55" fmla="*/ 26377 h 1667744"/>
              <a:gd name="connsiteX56" fmla="*/ 263769 w 1582616"/>
              <a:gd name="connsiteY56" fmla="*/ 17585 h 1667744"/>
              <a:gd name="connsiteX57" fmla="*/ 334108 w 1582616"/>
              <a:gd name="connsiteY57" fmla="*/ 0 h 1667744"/>
              <a:gd name="connsiteX58" fmla="*/ 509954 w 1582616"/>
              <a:gd name="connsiteY58" fmla="*/ 8793 h 1667744"/>
              <a:gd name="connsiteX59" fmla="*/ 580293 w 1582616"/>
              <a:gd name="connsiteY59" fmla="*/ 35170 h 1667744"/>
              <a:gd name="connsiteX60" fmla="*/ 615462 w 1582616"/>
              <a:gd name="connsiteY60" fmla="*/ 43962 h 1667744"/>
              <a:gd name="connsiteX61" fmla="*/ 641839 w 1582616"/>
              <a:gd name="connsiteY61" fmla="*/ 70339 h 1667744"/>
              <a:gd name="connsiteX62" fmla="*/ 677008 w 1582616"/>
              <a:gd name="connsiteY62" fmla="*/ 87923 h 1667744"/>
              <a:gd name="connsiteX63" fmla="*/ 703385 w 1582616"/>
              <a:gd name="connsiteY63" fmla="*/ 105508 h 1667744"/>
              <a:gd name="connsiteX64" fmla="*/ 747346 w 1582616"/>
              <a:gd name="connsiteY64" fmla="*/ 149470 h 1667744"/>
              <a:gd name="connsiteX65" fmla="*/ 764931 w 1582616"/>
              <a:gd name="connsiteY65" fmla="*/ 175846 h 1667744"/>
              <a:gd name="connsiteX66" fmla="*/ 791308 w 1582616"/>
              <a:gd name="connsiteY66" fmla="*/ 202223 h 1667744"/>
              <a:gd name="connsiteX67" fmla="*/ 808893 w 1582616"/>
              <a:gd name="connsiteY67" fmla="*/ 228600 h 1667744"/>
              <a:gd name="connsiteX68" fmla="*/ 870439 w 1582616"/>
              <a:gd name="connsiteY68" fmla="*/ 263770 h 1667744"/>
              <a:gd name="connsiteX69" fmla="*/ 923193 w 1582616"/>
              <a:gd name="connsiteY69" fmla="*/ 290146 h 1667744"/>
              <a:gd name="connsiteX70" fmla="*/ 993531 w 1582616"/>
              <a:gd name="connsiteY70" fmla="*/ 316523 h 1667744"/>
              <a:gd name="connsiteX71" fmla="*/ 1046285 w 1582616"/>
              <a:gd name="connsiteY71" fmla="*/ 334108 h 1667744"/>
              <a:gd name="connsiteX72" fmla="*/ 1318846 w 1582616"/>
              <a:gd name="connsiteY72" fmla="*/ 342900 h 1667744"/>
              <a:gd name="connsiteX73" fmla="*/ 1494693 w 1582616"/>
              <a:gd name="connsiteY73" fmla="*/ 334108 h 1667744"/>
              <a:gd name="connsiteX74" fmla="*/ 1521069 w 1582616"/>
              <a:gd name="connsiteY74" fmla="*/ 325316 h 1667744"/>
              <a:gd name="connsiteX75" fmla="*/ 1538654 w 1582616"/>
              <a:gd name="connsiteY75" fmla="*/ 298939 h 1667744"/>
              <a:gd name="connsiteX76" fmla="*/ 1573823 w 1582616"/>
              <a:gd name="connsiteY76" fmla="*/ 281354 h 1667744"/>
              <a:gd name="connsiteX77" fmla="*/ 1565031 w 1582616"/>
              <a:gd name="connsiteY77" fmla="*/ 228600 h 166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2616" h="1667744">
                <a:moveTo>
                  <a:pt x="1565031" y="228600"/>
                </a:moveTo>
                <a:lnTo>
                  <a:pt x="1582616" y="905608"/>
                </a:lnTo>
                <a:cubicBezTo>
                  <a:pt x="1402882" y="795003"/>
                  <a:pt x="1522677" y="856754"/>
                  <a:pt x="1441939" y="826477"/>
                </a:cubicBezTo>
                <a:cubicBezTo>
                  <a:pt x="1427161" y="820935"/>
                  <a:pt x="1413204" y="813046"/>
                  <a:pt x="1397977" y="808893"/>
                </a:cubicBezTo>
                <a:cubicBezTo>
                  <a:pt x="1380778" y="804202"/>
                  <a:pt x="1362626" y="803967"/>
                  <a:pt x="1345223" y="800100"/>
                </a:cubicBezTo>
                <a:cubicBezTo>
                  <a:pt x="1336176" y="798089"/>
                  <a:pt x="1327638" y="794239"/>
                  <a:pt x="1318846" y="791308"/>
                </a:cubicBezTo>
                <a:cubicBezTo>
                  <a:pt x="1274885" y="794239"/>
                  <a:pt x="1230533" y="793564"/>
                  <a:pt x="1186962" y="800100"/>
                </a:cubicBezTo>
                <a:cubicBezTo>
                  <a:pt x="1171354" y="802441"/>
                  <a:pt x="1157973" y="812694"/>
                  <a:pt x="1143000" y="817685"/>
                </a:cubicBezTo>
                <a:cubicBezTo>
                  <a:pt x="1131536" y="821506"/>
                  <a:pt x="1119554" y="823546"/>
                  <a:pt x="1107831" y="826477"/>
                </a:cubicBezTo>
                <a:cubicBezTo>
                  <a:pt x="1076118" y="847619"/>
                  <a:pt x="1052788" y="860682"/>
                  <a:pt x="1028700" y="896816"/>
                </a:cubicBezTo>
                <a:cubicBezTo>
                  <a:pt x="1022839" y="905608"/>
                  <a:pt x="1015842" y="913742"/>
                  <a:pt x="1011116" y="923193"/>
                </a:cubicBezTo>
                <a:cubicBezTo>
                  <a:pt x="1006971" y="931483"/>
                  <a:pt x="1005974" y="941051"/>
                  <a:pt x="1002323" y="949570"/>
                </a:cubicBezTo>
                <a:cubicBezTo>
                  <a:pt x="982231" y="996451"/>
                  <a:pt x="987727" y="969885"/>
                  <a:pt x="975946" y="1011116"/>
                </a:cubicBezTo>
                <a:cubicBezTo>
                  <a:pt x="972190" y="1024261"/>
                  <a:pt x="965389" y="1058609"/>
                  <a:pt x="958362" y="1072662"/>
                </a:cubicBezTo>
                <a:cubicBezTo>
                  <a:pt x="953636" y="1082114"/>
                  <a:pt x="946639" y="1090247"/>
                  <a:pt x="940777" y="1099039"/>
                </a:cubicBezTo>
                <a:cubicBezTo>
                  <a:pt x="936032" y="1122765"/>
                  <a:pt x="925443" y="1173253"/>
                  <a:pt x="923193" y="1195754"/>
                </a:cubicBezTo>
                <a:cubicBezTo>
                  <a:pt x="919100" y="1236685"/>
                  <a:pt x="921163" y="1278270"/>
                  <a:pt x="914400" y="1318846"/>
                </a:cubicBezTo>
                <a:cubicBezTo>
                  <a:pt x="911920" y="1333723"/>
                  <a:pt x="888099" y="1367091"/>
                  <a:pt x="879231" y="1380393"/>
                </a:cubicBezTo>
                <a:cubicBezTo>
                  <a:pt x="873369" y="1397977"/>
                  <a:pt x="871928" y="1417723"/>
                  <a:pt x="861646" y="1433146"/>
                </a:cubicBezTo>
                <a:lnTo>
                  <a:pt x="826477" y="1485900"/>
                </a:lnTo>
                <a:cubicBezTo>
                  <a:pt x="820616" y="1494692"/>
                  <a:pt x="816365" y="1504805"/>
                  <a:pt x="808893" y="1512277"/>
                </a:cubicBezTo>
                <a:cubicBezTo>
                  <a:pt x="800101" y="1521069"/>
                  <a:pt x="790476" y="1529102"/>
                  <a:pt x="782516" y="1538654"/>
                </a:cubicBezTo>
                <a:cubicBezTo>
                  <a:pt x="775751" y="1546772"/>
                  <a:pt x="772403" y="1557559"/>
                  <a:pt x="764931" y="1565031"/>
                </a:cubicBezTo>
                <a:cubicBezTo>
                  <a:pt x="753892" y="1576070"/>
                  <a:pt x="715456" y="1595027"/>
                  <a:pt x="703385" y="1600200"/>
                </a:cubicBezTo>
                <a:cubicBezTo>
                  <a:pt x="694866" y="1603851"/>
                  <a:pt x="685527" y="1605342"/>
                  <a:pt x="677008" y="1608993"/>
                </a:cubicBezTo>
                <a:cubicBezTo>
                  <a:pt x="609880" y="1637762"/>
                  <a:pt x="676039" y="1621691"/>
                  <a:pt x="580293" y="1635370"/>
                </a:cubicBezTo>
                <a:cubicBezTo>
                  <a:pt x="562708" y="1641231"/>
                  <a:pt x="545293" y="1647628"/>
                  <a:pt x="527539" y="1652954"/>
                </a:cubicBezTo>
                <a:cubicBezTo>
                  <a:pt x="425102" y="1683684"/>
                  <a:pt x="372837" y="1657762"/>
                  <a:pt x="228600" y="1652954"/>
                </a:cubicBezTo>
                <a:cubicBezTo>
                  <a:pt x="219808" y="1650023"/>
                  <a:pt x="210512" y="1648307"/>
                  <a:pt x="202223" y="1644162"/>
                </a:cubicBezTo>
                <a:cubicBezTo>
                  <a:pt x="189368" y="1637734"/>
                  <a:pt x="148641" y="1606173"/>
                  <a:pt x="140677" y="1600200"/>
                </a:cubicBezTo>
                <a:cubicBezTo>
                  <a:pt x="113227" y="1517848"/>
                  <a:pt x="158195" y="1639649"/>
                  <a:pt x="105508" y="1547446"/>
                </a:cubicBezTo>
                <a:cubicBezTo>
                  <a:pt x="99513" y="1536954"/>
                  <a:pt x="100036" y="1523896"/>
                  <a:pt x="96716" y="1512277"/>
                </a:cubicBezTo>
                <a:cubicBezTo>
                  <a:pt x="71488" y="1423983"/>
                  <a:pt x="106616" y="1560674"/>
                  <a:pt x="79131" y="1450731"/>
                </a:cubicBezTo>
                <a:cubicBezTo>
                  <a:pt x="82062" y="1412631"/>
                  <a:pt x="80881" y="1373989"/>
                  <a:pt x="87923" y="1336431"/>
                </a:cubicBezTo>
                <a:cubicBezTo>
                  <a:pt x="89870" y="1326045"/>
                  <a:pt x="100782" y="1319506"/>
                  <a:pt x="105508" y="1310054"/>
                </a:cubicBezTo>
                <a:cubicBezTo>
                  <a:pt x="109653" y="1301765"/>
                  <a:pt x="110649" y="1292196"/>
                  <a:pt x="114300" y="1283677"/>
                </a:cubicBezTo>
                <a:cubicBezTo>
                  <a:pt x="119463" y="1271630"/>
                  <a:pt x="127017" y="1260677"/>
                  <a:pt x="131885" y="1248508"/>
                </a:cubicBezTo>
                <a:cubicBezTo>
                  <a:pt x="138769" y="1231298"/>
                  <a:pt x="143607" y="1213339"/>
                  <a:pt x="149469" y="1195754"/>
                </a:cubicBezTo>
                <a:lnTo>
                  <a:pt x="158262" y="1169377"/>
                </a:lnTo>
                <a:cubicBezTo>
                  <a:pt x="155331" y="1119554"/>
                  <a:pt x="154435" y="1069569"/>
                  <a:pt x="149469" y="1019908"/>
                </a:cubicBezTo>
                <a:cubicBezTo>
                  <a:pt x="148547" y="1010686"/>
                  <a:pt x="145275" y="1001578"/>
                  <a:pt x="140677" y="993531"/>
                </a:cubicBezTo>
                <a:cubicBezTo>
                  <a:pt x="133407" y="980808"/>
                  <a:pt x="123092" y="970085"/>
                  <a:pt x="114300" y="958362"/>
                </a:cubicBezTo>
                <a:cubicBezTo>
                  <a:pt x="111483" y="947095"/>
                  <a:pt x="103022" y="909428"/>
                  <a:pt x="96716" y="896816"/>
                </a:cubicBezTo>
                <a:cubicBezTo>
                  <a:pt x="64994" y="833372"/>
                  <a:pt x="92373" y="912339"/>
                  <a:pt x="61546" y="835270"/>
                </a:cubicBezTo>
                <a:cubicBezTo>
                  <a:pt x="30156" y="756795"/>
                  <a:pt x="60210" y="806887"/>
                  <a:pt x="26377" y="756139"/>
                </a:cubicBezTo>
                <a:lnTo>
                  <a:pt x="8793" y="703385"/>
                </a:lnTo>
                <a:lnTo>
                  <a:pt x="0" y="677008"/>
                </a:lnTo>
                <a:cubicBezTo>
                  <a:pt x="2931" y="577362"/>
                  <a:pt x="1337" y="477480"/>
                  <a:pt x="8793" y="378070"/>
                </a:cubicBezTo>
                <a:cubicBezTo>
                  <a:pt x="10179" y="359586"/>
                  <a:pt x="21882" y="343298"/>
                  <a:pt x="26377" y="325316"/>
                </a:cubicBezTo>
                <a:cubicBezTo>
                  <a:pt x="38348" y="277431"/>
                  <a:pt x="29765" y="300954"/>
                  <a:pt x="52754" y="254977"/>
                </a:cubicBezTo>
                <a:cubicBezTo>
                  <a:pt x="54825" y="246694"/>
                  <a:pt x="64604" y="203755"/>
                  <a:pt x="70339" y="193431"/>
                </a:cubicBezTo>
                <a:cubicBezTo>
                  <a:pt x="80603" y="174957"/>
                  <a:pt x="96056" y="159580"/>
                  <a:pt x="105508" y="140677"/>
                </a:cubicBezTo>
                <a:cubicBezTo>
                  <a:pt x="112402" y="126889"/>
                  <a:pt x="128252" y="91556"/>
                  <a:pt x="140677" y="79131"/>
                </a:cubicBezTo>
                <a:cubicBezTo>
                  <a:pt x="151039" y="68769"/>
                  <a:pt x="163123" y="60024"/>
                  <a:pt x="175846" y="52754"/>
                </a:cubicBezTo>
                <a:cubicBezTo>
                  <a:pt x="183893" y="48156"/>
                  <a:pt x="193431" y="46893"/>
                  <a:pt x="202223" y="43962"/>
                </a:cubicBezTo>
                <a:cubicBezTo>
                  <a:pt x="211015" y="38100"/>
                  <a:pt x="218887" y="30540"/>
                  <a:pt x="228600" y="26377"/>
                </a:cubicBezTo>
                <a:cubicBezTo>
                  <a:pt x="239707" y="21617"/>
                  <a:pt x="251973" y="20206"/>
                  <a:pt x="263769" y="17585"/>
                </a:cubicBezTo>
                <a:cubicBezTo>
                  <a:pt x="327426" y="3440"/>
                  <a:pt x="286976" y="15712"/>
                  <a:pt x="334108" y="0"/>
                </a:cubicBezTo>
                <a:cubicBezTo>
                  <a:pt x="392723" y="2931"/>
                  <a:pt x="451468" y="3919"/>
                  <a:pt x="509954" y="8793"/>
                </a:cubicBezTo>
                <a:cubicBezTo>
                  <a:pt x="548644" y="12017"/>
                  <a:pt x="544288" y="21668"/>
                  <a:pt x="580293" y="35170"/>
                </a:cubicBezTo>
                <a:cubicBezTo>
                  <a:pt x="591607" y="39413"/>
                  <a:pt x="603739" y="41031"/>
                  <a:pt x="615462" y="43962"/>
                </a:cubicBezTo>
                <a:cubicBezTo>
                  <a:pt x="624254" y="52754"/>
                  <a:pt x="631721" y="63112"/>
                  <a:pt x="641839" y="70339"/>
                </a:cubicBezTo>
                <a:cubicBezTo>
                  <a:pt x="652504" y="77957"/>
                  <a:pt x="665628" y="81420"/>
                  <a:pt x="677008" y="87923"/>
                </a:cubicBezTo>
                <a:cubicBezTo>
                  <a:pt x="686183" y="93166"/>
                  <a:pt x="694593" y="99646"/>
                  <a:pt x="703385" y="105508"/>
                </a:cubicBezTo>
                <a:cubicBezTo>
                  <a:pt x="750270" y="175838"/>
                  <a:pt x="688737" y="90862"/>
                  <a:pt x="747346" y="149470"/>
                </a:cubicBezTo>
                <a:cubicBezTo>
                  <a:pt x="754818" y="156942"/>
                  <a:pt x="758166" y="167728"/>
                  <a:pt x="764931" y="175846"/>
                </a:cubicBezTo>
                <a:cubicBezTo>
                  <a:pt x="772891" y="185398"/>
                  <a:pt x="783348" y="192671"/>
                  <a:pt x="791308" y="202223"/>
                </a:cubicBezTo>
                <a:cubicBezTo>
                  <a:pt x="798073" y="210341"/>
                  <a:pt x="801421" y="221128"/>
                  <a:pt x="808893" y="228600"/>
                </a:cubicBezTo>
                <a:cubicBezTo>
                  <a:pt x="823176" y="242883"/>
                  <a:pt x="854346" y="254574"/>
                  <a:pt x="870439" y="263770"/>
                </a:cubicBezTo>
                <a:cubicBezTo>
                  <a:pt x="954928" y="312049"/>
                  <a:pt x="842586" y="255600"/>
                  <a:pt x="923193" y="290146"/>
                </a:cubicBezTo>
                <a:cubicBezTo>
                  <a:pt x="1014918" y="329457"/>
                  <a:pt x="903469" y="289504"/>
                  <a:pt x="993531" y="316523"/>
                </a:cubicBezTo>
                <a:cubicBezTo>
                  <a:pt x="1011285" y="321849"/>
                  <a:pt x="1027759" y="333510"/>
                  <a:pt x="1046285" y="334108"/>
                </a:cubicBezTo>
                <a:lnTo>
                  <a:pt x="1318846" y="342900"/>
                </a:lnTo>
                <a:cubicBezTo>
                  <a:pt x="1377462" y="339969"/>
                  <a:pt x="1436225" y="339192"/>
                  <a:pt x="1494693" y="334108"/>
                </a:cubicBezTo>
                <a:cubicBezTo>
                  <a:pt x="1503926" y="333305"/>
                  <a:pt x="1513832" y="331105"/>
                  <a:pt x="1521069" y="325316"/>
                </a:cubicBezTo>
                <a:cubicBezTo>
                  <a:pt x="1529321" y="318715"/>
                  <a:pt x="1531182" y="306411"/>
                  <a:pt x="1538654" y="298939"/>
                </a:cubicBezTo>
                <a:cubicBezTo>
                  <a:pt x="1557865" y="279728"/>
                  <a:pt x="1557128" y="281354"/>
                  <a:pt x="1573823" y="281354"/>
                </a:cubicBezTo>
                <a:lnTo>
                  <a:pt x="1565031" y="228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upo 54"/>
          <p:cNvGrpSpPr/>
          <p:nvPr/>
        </p:nvGrpSpPr>
        <p:grpSpPr>
          <a:xfrm>
            <a:off x="690102" y="4427909"/>
            <a:ext cx="1279193" cy="945861"/>
            <a:chOff x="3888184" y="4347517"/>
            <a:chExt cx="1279193" cy="945861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3888184" y="5147989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3960192" y="5218624"/>
              <a:ext cx="216024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V="1">
              <a:off x="4032200" y="5292005"/>
              <a:ext cx="72008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V="1">
              <a:off x="4072396" y="4499917"/>
              <a:ext cx="0" cy="6413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4068204" y="4499917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4388048" y="4355901"/>
              <a:ext cx="3810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4428433" y="4355901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4499871" y="4351139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>
              <a:off x="4578452" y="4353520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4652841" y="4347517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4730852" y="4347517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4805241" y="4491533"/>
              <a:ext cx="381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H="1">
              <a:off x="4843341" y="4491533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393783" y="4451229"/>
            <a:ext cx="372565" cy="241392"/>
            <a:chOff x="762110" y="1979637"/>
            <a:chExt cx="1045167" cy="1152128"/>
          </a:xfrm>
          <a:noFill/>
        </p:grpSpPr>
        <p:cxnSp>
          <p:nvCxnSpPr>
            <p:cNvPr id="13" name="Conector reto 12"/>
            <p:cNvCxnSpPr/>
            <p:nvPr/>
          </p:nvCxnSpPr>
          <p:spPr>
            <a:xfrm>
              <a:off x="762110" y="2627709"/>
              <a:ext cx="1045167" cy="50405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V="1">
              <a:off x="762110" y="2195661"/>
              <a:ext cx="1045167" cy="43204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1568774" y="2267669"/>
              <a:ext cx="238503" cy="7920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Arco 24"/>
            <p:cNvSpPr/>
            <p:nvPr/>
          </p:nvSpPr>
          <p:spPr>
            <a:xfrm>
              <a:off x="1599540" y="1979637"/>
              <a:ext cx="207737" cy="432048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Arco 38"/>
            <p:cNvSpPr/>
            <p:nvPr/>
          </p:nvSpPr>
          <p:spPr>
            <a:xfrm>
              <a:off x="1607159" y="2051645"/>
              <a:ext cx="200118" cy="360040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64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Interpretando a tensão aplicada a uma entrada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O microcontrolador consegue ler a tensão que é imposta nesse terminal, e a classifica entre duas condições ou estados digitais: </a:t>
            </a:r>
          </a:p>
          <a:p>
            <a:pPr lvl="1"/>
            <a:r>
              <a:rPr lang="pt-BR" dirty="0" smtClean="0"/>
              <a:t>um estado </a:t>
            </a:r>
            <a:r>
              <a:rPr lang="pt-BR" dirty="0"/>
              <a:t>de tensão </a:t>
            </a:r>
            <a:r>
              <a:rPr lang="pt-BR" dirty="0" smtClean="0"/>
              <a:t>baixa, próximo de zero volts, ou </a:t>
            </a:r>
            <a:r>
              <a:rPr lang="pt-BR" dirty="0"/>
              <a:t>nível lógico </a:t>
            </a:r>
            <a:r>
              <a:rPr lang="pt-BR" dirty="0" smtClean="0"/>
              <a:t>0, ou;</a:t>
            </a:r>
          </a:p>
          <a:p>
            <a:pPr lvl="1"/>
            <a:r>
              <a:rPr lang="pt-BR" dirty="0" smtClean="0"/>
              <a:t>um estado tensão maior, próximo do valor da tensão de alimentação, ou nível lógico 1.</a:t>
            </a:r>
          </a:p>
          <a:p>
            <a:r>
              <a:rPr lang="pt-BR" dirty="0" smtClean="0"/>
              <a:t>A informação lida pelo microcontrolador é armazenada em um registrador (variável) interno para uso no </a:t>
            </a:r>
            <a:r>
              <a:rPr lang="pt-BR" i="1" dirty="0" smtClean="0"/>
              <a:t>software</a:t>
            </a:r>
            <a:r>
              <a:rPr lang="pt-BR" dirty="0" smtClean="0"/>
              <a:t> feito pelo programador.</a:t>
            </a:r>
          </a:p>
          <a:p>
            <a:r>
              <a:rPr lang="pt-BR" dirty="0" smtClean="0"/>
              <a:t>Mas, e se outras tensões forem aplicadas?</a:t>
            </a:r>
          </a:p>
        </p:txBody>
      </p:sp>
    </p:spTree>
    <p:extLst>
      <p:ext uri="{BB962C8B-B14F-4D97-AF65-F5344CB8AC3E}">
        <p14:creationId xmlns:p14="http://schemas.microsoft.com/office/powerpoint/2010/main" val="18937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Padrão CMOS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O KL25Z aceita em suas entradas o padrão CMOS de tensões nominais. </a:t>
            </a:r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Caso a tensão de alimentação VDD seja 3,3 V...</a:t>
            </a:r>
          </a:p>
          <a:p>
            <a:pPr lvl="1"/>
            <a:r>
              <a:rPr lang="pt-BR" dirty="0" smtClean="0"/>
              <a:t>Estado lógico zero </a:t>
            </a:r>
            <a:r>
              <a:rPr lang="pt-BR" dirty="0" smtClean="0">
                <a:sym typeface="Wingdings" panose="05000000000000000000" pitchFamily="2" charset="2"/>
              </a:rPr>
              <a:t> tensões inferiores a </a:t>
            </a:r>
            <a:r>
              <a:rPr lang="pt-BR" dirty="0" smtClean="0"/>
              <a:t>1/3 de VDD</a:t>
            </a:r>
          </a:p>
          <a:p>
            <a:pPr lvl="1"/>
            <a:r>
              <a:rPr lang="pt-BR" dirty="0"/>
              <a:t>Estado </a:t>
            </a:r>
            <a:r>
              <a:rPr lang="pt-BR" dirty="0" smtClean="0"/>
              <a:t>lógico um </a:t>
            </a:r>
            <a:r>
              <a:rPr lang="pt-BR" dirty="0">
                <a:sym typeface="Wingdings" panose="05000000000000000000" pitchFamily="2" charset="2"/>
              </a:rPr>
              <a:t> tensões </a:t>
            </a:r>
            <a:r>
              <a:rPr lang="pt-BR" dirty="0" smtClean="0">
                <a:sym typeface="Wingdings" panose="05000000000000000000" pitchFamily="2" charset="2"/>
              </a:rPr>
              <a:t>superiores a </a:t>
            </a:r>
            <a:r>
              <a:rPr lang="pt-BR" dirty="0" smtClean="0"/>
              <a:t>2/3 </a:t>
            </a:r>
            <a:r>
              <a:rPr lang="pt-BR" dirty="0"/>
              <a:t>de </a:t>
            </a:r>
            <a:r>
              <a:rPr lang="pt-BR" dirty="0" smtClean="0"/>
              <a:t>VDD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448024" y="6583059"/>
            <a:ext cx="5832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880072" y="4998883"/>
            <a:ext cx="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4323441" y="6439043"/>
            <a:ext cx="2881472" cy="288032"/>
            <a:chOff x="4323441" y="6858597"/>
            <a:chExt cx="2881472" cy="504056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5760392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323441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7204913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5760392" y="5430931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80072" y="6583059"/>
            <a:ext cx="14477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760392" y="5430931"/>
            <a:ext cx="1444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312120" y="6583059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1,1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225834" y="6583059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064648" y="6583059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60392" y="6583059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2,2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151880" y="463884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Estado lógico</a:t>
            </a:r>
          </a:p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identificado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07864" y="526459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018749" y="62389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0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2736056" y="5430931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3099881" y="5430931"/>
            <a:ext cx="25885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905354" y="6908119"/>
            <a:ext cx="472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Tensão aplicada à uma entrada 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9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48024" y="5646955"/>
            <a:ext cx="4320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para as demais tensões aplicadas?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Existem cinco situações</a:t>
            </a:r>
          </a:p>
          <a:p>
            <a:pPr marL="1017588" lvl="1" indent="-514350">
              <a:buFont typeface="+mj-lt"/>
              <a:buAutoNum type="arabicPeriod"/>
            </a:pPr>
            <a:r>
              <a:rPr lang="pt-BR" dirty="0"/>
              <a:t>Tensões muito menores que 0,0 [V] ou </a:t>
            </a:r>
            <a:r>
              <a:rPr lang="pt-BR" dirty="0" smtClean="0"/>
              <a:t>GND</a:t>
            </a:r>
            <a:endParaRPr lang="pt-BR" dirty="0"/>
          </a:p>
          <a:p>
            <a:pPr marL="1017588" lvl="1" indent="-514350">
              <a:buFont typeface="+mj-lt"/>
              <a:buAutoNum type="arabicPeriod"/>
            </a:pPr>
            <a:r>
              <a:rPr lang="pt-BR" dirty="0"/>
              <a:t>Tensões pouco menores que 0,0 [V] ou GND</a:t>
            </a:r>
          </a:p>
          <a:p>
            <a:pPr marL="1017588" lvl="1" indent="-514350">
              <a:buFont typeface="+mj-lt"/>
              <a:buAutoNum type="arabicPeriod"/>
            </a:pPr>
            <a:r>
              <a:rPr lang="pt-BR" dirty="0"/>
              <a:t>Tensões entre 1/3 e 2/3 de VDD</a:t>
            </a:r>
          </a:p>
          <a:p>
            <a:pPr marL="1017588" lvl="1" indent="-514350">
              <a:buFont typeface="+mj-lt"/>
              <a:buAutoNum type="arabicPeriod"/>
            </a:pPr>
            <a:r>
              <a:rPr lang="pt-BR" dirty="0" smtClean="0"/>
              <a:t>Tensões pouco maiores que VDD</a:t>
            </a:r>
          </a:p>
          <a:p>
            <a:pPr marL="1017588" lvl="1" indent="-514350">
              <a:buFont typeface="+mj-lt"/>
              <a:buAutoNum type="arabicPeriod"/>
            </a:pPr>
            <a:r>
              <a:rPr lang="pt-BR" dirty="0"/>
              <a:t>Tensões muito maiores que VDD</a:t>
            </a:r>
          </a:p>
          <a:p>
            <a:pPr lvl="1"/>
            <a:endParaRPr lang="pt-BR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80072" y="5214907"/>
            <a:ext cx="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4323441" y="6655067"/>
            <a:ext cx="2881472" cy="288032"/>
            <a:chOff x="4323441" y="6858597"/>
            <a:chExt cx="2881472" cy="504056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5760392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323441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7204913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5760392" y="5646955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760392" y="5646955"/>
            <a:ext cx="1444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312120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1,1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225834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928744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60392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2,2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2736056" y="5646955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3099881" y="5646955"/>
            <a:ext cx="25885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977362" y="7124143"/>
            <a:ext cx="458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Tensão aplicada à uma entrada 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223888" y="5646955"/>
            <a:ext cx="1219106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en-GB" dirty="0"/>
          </a:p>
        </p:txBody>
      </p:sp>
      <p:sp>
        <p:nvSpPr>
          <p:cNvPr id="26" name="Retângulo 25"/>
          <p:cNvSpPr/>
          <p:nvPr/>
        </p:nvSpPr>
        <p:spPr>
          <a:xfrm>
            <a:off x="7629817" y="5638163"/>
            <a:ext cx="1152128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en-GB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863848" y="6799083"/>
            <a:ext cx="8496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80072" y="6799083"/>
            <a:ext cx="14477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7197769" y="5636309"/>
            <a:ext cx="4320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en-GB" dirty="0"/>
          </a:p>
        </p:txBody>
      </p:sp>
      <p:sp>
        <p:nvSpPr>
          <p:cNvPr id="35" name="Retângulo 34"/>
          <p:cNvSpPr/>
          <p:nvPr/>
        </p:nvSpPr>
        <p:spPr>
          <a:xfrm>
            <a:off x="4323440" y="5636309"/>
            <a:ext cx="1436951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Situações proibidas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u="sng" dirty="0" smtClean="0"/>
              <a:t>Situações 1 e 5: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Tensões aplicadas fora dos limites máximo e mínimo do circuito integrado.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Queima, degradação ou mau funcionamento.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No caso do KL25Z (</a:t>
            </a:r>
            <a:r>
              <a:rPr lang="pt-BR" dirty="0" err="1" smtClean="0">
                <a:sym typeface="Wingdings" panose="05000000000000000000" pitchFamily="2" charset="2"/>
              </a:rPr>
              <a:t>datasheet</a:t>
            </a:r>
            <a:r>
              <a:rPr lang="pt-BR" dirty="0" smtClean="0">
                <a:sym typeface="Wingdings" panose="05000000000000000000" pitchFamily="2" charset="2"/>
              </a:rPr>
              <a:t>):</a:t>
            </a:r>
          </a:p>
          <a:p>
            <a:pPr lvl="1"/>
            <a:r>
              <a:rPr lang="pt-BR" dirty="0" err="1" smtClean="0">
                <a:sym typeface="Wingdings" panose="05000000000000000000" pitchFamily="2" charset="2"/>
              </a:rPr>
              <a:t>VMin</a:t>
            </a:r>
            <a:r>
              <a:rPr lang="pt-BR" dirty="0" smtClean="0">
                <a:sym typeface="Wingdings" panose="05000000000000000000" pitchFamily="2" charset="2"/>
              </a:rPr>
              <a:t> = </a:t>
            </a:r>
            <a:r>
              <a:rPr lang="pt-BR" b="1" dirty="0" smtClean="0">
                <a:sym typeface="Wingdings" panose="05000000000000000000" pitchFamily="2" charset="2"/>
              </a:rPr>
              <a:t>-0,3 [V]</a:t>
            </a:r>
          </a:p>
          <a:p>
            <a:pPr lvl="1"/>
            <a:r>
              <a:rPr lang="pt-BR" dirty="0" err="1" smtClean="0">
                <a:sym typeface="Wingdings" panose="05000000000000000000" pitchFamily="2" charset="2"/>
              </a:rPr>
              <a:t>VMax</a:t>
            </a:r>
            <a:r>
              <a:rPr lang="pt-BR" dirty="0" smtClean="0">
                <a:sym typeface="Wingdings" panose="05000000000000000000" pitchFamily="2" charset="2"/>
              </a:rPr>
              <a:t> = VDD + 0,3 [V] = </a:t>
            </a:r>
            <a:r>
              <a:rPr lang="pt-BR" b="1" dirty="0" smtClean="0">
                <a:sym typeface="Wingdings" panose="05000000000000000000" pitchFamily="2" charset="2"/>
              </a:rPr>
              <a:t>3,6 [V]</a:t>
            </a:r>
            <a:r>
              <a:rPr lang="pt-BR" dirty="0" smtClean="0">
                <a:sym typeface="Wingdings" panose="05000000000000000000" pitchFamily="2" charset="2"/>
              </a:rPr>
              <a:t> para VDD = 3,3 [V].</a:t>
            </a:r>
          </a:p>
          <a:p>
            <a:endParaRPr lang="pt-BR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80072" y="5214907"/>
            <a:ext cx="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4323441" y="6655067"/>
            <a:ext cx="2881472" cy="288032"/>
            <a:chOff x="4323441" y="6858597"/>
            <a:chExt cx="2881472" cy="504056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5760392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323441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7204913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5760392" y="5646955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760392" y="5646955"/>
            <a:ext cx="14445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312120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1,1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721778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928744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60392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2,2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2736056" y="5646955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3099881" y="5646955"/>
            <a:ext cx="25885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977362" y="7124143"/>
            <a:ext cx="458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Tensão aplicada à uma entrada 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63848" y="5646955"/>
            <a:ext cx="1579146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en-GB" dirty="0"/>
          </a:p>
        </p:txBody>
      </p:sp>
      <p:sp>
        <p:nvSpPr>
          <p:cNvPr id="26" name="Retângulo 25"/>
          <p:cNvSpPr/>
          <p:nvPr/>
        </p:nvSpPr>
        <p:spPr>
          <a:xfrm>
            <a:off x="7629816" y="5638163"/>
            <a:ext cx="1514951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en-GB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863848" y="6799083"/>
            <a:ext cx="8496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80072" y="6799083"/>
            <a:ext cx="144773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2438563" y="5169048"/>
            <a:ext cx="4432" cy="1923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7629817" y="5169048"/>
            <a:ext cx="4432" cy="1923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675417" y="6806168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VMin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629817" y="6789807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VMax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3275781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3548930"/>
            <a:ext cx="3701462" cy="24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George Ohm realizou experimentos empíricos para verificar sua teoria, com aparatos complicados para medir tensão e corrente.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Atualmente dispõe-se de vários instrumentos para o propósito de medições elétricas.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Instrumentos de medição</a:t>
            </a:r>
            <a:endParaRPr lang="en-GB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0" y="6108451"/>
            <a:ext cx="2178572" cy="163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99" y="56691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4" y="3419797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3131765"/>
            <a:ext cx="3240360" cy="242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90" y="5592613"/>
            <a:ext cx="3363326" cy="1931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71" y="5334644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48024" y="5646955"/>
            <a:ext cx="4320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Situações toleráveis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u="sng" dirty="0" smtClean="0"/>
              <a:t>Situação 2:</a:t>
            </a:r>
            <a:r>
              <a:rPr lang="pt-BR" dirty="0" smtClean="0"/>
              <a:t> o microcontrolador interpreta a tensão como um estado digital zero, nível lógico zero.</a:t>
            </a:r>
          </a:p>
          <a:p>
            <a:r>
              <a:rPr lang="pt-BR" u="sng" dirty="0"/>
              <a:t>Situação </a:t>
            </a:r>
            <a:r>
              <a:rPr lang="pt-BR" u="sng" dirty="0" smtClean="0"/>
              <a:t>4:</a:t>
            </a:r>
            <a:r>
              <a:rPr lang="pt-BR" dirty="0" smtClean="0"/>
              <a:t> </a:t>
            </a:r>
            <a:r>
              <a:rPr lang="pt-BR" dirty="0"/>
              <a:t>o microcontrolador interpreta a tensão como um estado digital </a:t>
            </a:r>
            <a:r>
              <a:rPr lang="pt-BR" dirty="0" smtClean="0"/>
              <a:t>um, </a:t>
            </a:r>
            <a:r>
              <a:rPr lang="pt-BR" dirty="0"/>
              <a:t>nível lógico </a:t>
            </a:r>
            <a:r>
              <a:rPr lang="pt-BR" dirty="0" smtClean="0"/>
              <a:t>um.</a:t>
            </a:r>
            <a:endParaRPr lang="pt-BR" dirty="0"/>
          </a:p>
          <a:p>
            <a:r>
              <a:rPr lang="pt-BR" dirty="0" smtClean="0"/>
              <a:t>Não há problemas na operação do circuito nessas situações.</a:t>
            </a:r>
            <a:endParaRPr lang="pt-BR" dirty="0"/>
          </a:p>
          <a:p>
            <a:pPr lvl="1"/>
            <a:endParaRPr lang="pt-BR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80072" y="5214907"/>
            <a:ext cx="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4323441" y="6655067"/>
            <a:ext cx="2881472" cy="288032"/>
            <a:chOff x="4323441" y="6858597"/>
            <a:chExt cx="2881472" cy="504056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5760392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323441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7204913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5760392" y="5646955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312120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1,1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721778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928744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60392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2,2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2736056" y="5646955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3099881" y="5646955"/>
            <a:ext cx="25885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903705" y="7124143"/>
            <a:ext cx="473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Tensão aplicada à uma entrada 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863848" y="6799083"/>
            <a:ext cx="8496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7197769" y="5636309"/>
            <a:ext cx="4320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en-GB" dirty="0"/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2438563" y="5169048"/>
            <a:ext cx="4432" cy="1923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7629817" y="5169048"/>
            <a:ext cx="4432" cy="1923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675417" y="6806168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VMin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629817" y="6789807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VMax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760392" y="5646955"/>
            <a:ext cx="18716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438563" y="6788437"/>
            <a:ext cx="1889239" cy="106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indeterminada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u="sng" dirty="0" smtClean="0"/>
              <a:t>Situação 3:</a:t>
            </a:r>
            <a:r>
              <a:rPr lang="pt-BR" sz="2800" dirty="0" smtClean="0"/>
              <a:t> estado lógico, a princípio, indeterminado.</a:t>
            </a:r>
          </a:p>
          <a:p>
            <a:r>
              <a:rPr lang="pt-BR" sz="2800" dirty="0" smtClean="0"/>
              <a:t>O microcontrolador admite como estado lógico, o último estado válido identificado.</a:t>
            </a:r>
          </a:p>
          <a:p>
            <a:r>
              <a:rPr lang="pt-BR" sz="2800" dirty="0" smtClean="0"/>
              <a:t>A variação da tensão aplicada e os estados lógicos resultantes delimitam a região 3. </a:t>
            </a:r>
          </a:p>
          <a:p>
            <a:r>
              <a:rPr lang="pt-BR" sz="2800" dirty="0" smtClean="0"/>
              <a:t>Essa região delimita uma banda morta ou zona de histerese.</a:t>
            </a:r>
            <a:endParaRPr lang="pt-BR" sz="2800" dirty="0"/>
          </a:p>
          <a:p>
            <a:pPr lvl="1"/>
            <a:endParaRPr lang="pt-BR" sz="2400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80072" y="5214907"/>
            <a:ext cx="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4323441" y="6655067"/>
            <a:ext cx="2881472" cy="288032"/>
            <a:chOff x="4323441" y="6858597"/>
            <a:chExt cx="2881472" cy="504056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5760392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4323441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7204913" y="6858597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5760392" y="5646955"/>
            <a:ext cx="0" cy="1152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312120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1,1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225834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928744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60392" y="6799083"/>
            <a:ext cx="10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2,2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2736056" y="5646955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3099881" y="5646955"/>
            <a:ext cx="25885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473306" y="7124143"/>
            <a:ext cx="559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Tensão aplicada à uma entrada 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863848" y="6799083"/>
            <a:ext cx="84969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4323440" y="5636309"/>
            <a:ext cx="1436951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en-GB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4323440" y="5636309"/>
            <a:ext cx="3306377" cy="10646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448024" y="6799083"/>
            <a:ext cx="3312368" cy="0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5760391" y="5636309"/>
            <a:ext cx="0" cy="115212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4323440" y="5641632"/>
            <a:ext cx="0" cy="115212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140995" y="52920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151880" y="637212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0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1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Tensões nas entradas digitais do KL25Z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Deve-se </a:t>
            </a:r>
            <a:r>
              <a:rPr lang="pt-BR" b="1" dirty="0" smtClean="0"/>
              <a:t>garantir</a:t>
            </a:r>
            <a:r>
              <a:rPr lang="pt-BR" dirty="0" smtClean="0"/>
              <a:t> que todas as tensões aplicadas estejam dentro dos valores nominais do dispositivo: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err="1" smtClean="0"/>
              <a:t>Vmin</a:t>
            </a:r>
            <a:r>
              <a:rPr lang="pt-BR" dirty="0" smtClean="0"/>
              <a:t> &gt; -0,3 [V]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err="1" smtClean="0"/>
              <a:t>Vmax</a:t>
            </a:r>
            <a:r>
              <a:rPr lang="pt-BR" dirty="0" smtClean="0"/>
              <a:t> &lt; 3,6 [V].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06" y="4499917"/>
            <a:ext cx="7009718" cy="28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40706" y="5796061"/>
            <a:ext cx="700971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/>
          <p:cNvSpPr txBox="1"/>
          <p:nvPr/>
        </p:nvSpPr>
        <p:spPr>
          <a:xfrm>
            <a:off x="3888184" y="3131765"/>
            <a:ext cx="580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Curiosidade: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 Durante a energização de um circuito, as tensões podem assumir, instantaneamente, valores além dos máximos e mínimos permitidos!! Mas são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transitórios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, como as descargas de ESD, e possuem pouca energia.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7864" y="60840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Datasheet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44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76" y="4041942"/>
            <a:ext cx="4435214" cy="19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com um botão </a:t>
            </a:r>
            <a:r>
              <a:rPr lang="pt-BR" dirty="0" err="1" smtClean="0"/>
              <a:t>Push-button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36104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Importante: Deve-se assegurar que a tensão aplicada em um terminal seja aquela necessária para garantir o nível zero ou nível 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No caso a seguir, pressionando o botão temos 3,3 [V] ou nível lógico 1.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944216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ângulo 43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 47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 49"/>
          <p:cNvSpPr/>
          <p:nvPr/>
        </p:nvSpPr>
        <p:spPr>
          <a:xfrm>
            <a:off x="1933733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 50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 51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 52"/>
          <p:cNvSpPr/>
          <p:nvPr/>
        </p:nvSpPr>
        <p:spPr>
          <a:xfrm>
            <a:off x="1944216" y="37798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tângulo 53"/>
          <p:cNvSpPr/>
          <p:nvPr/>
        </p:nvSpPr>
        <p:spPr>
          <a:xfrm>
            <a:off x="0" y="363582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orma livre 54"/>
          <p:cNvSpPr/>
          <p:nvPr/>
        </p:nvSpPr>
        <p:spPr>
          <a:xfrm>
            <a:off x="378069" y="4009292"/>
            <a:ext cx="1582616" cy="1667744"/>
          </a:xfrm>
          <a:custGeom>
            <a:avLst/>
            <a:gdLst>
              <a:gd name="connsiteX0" fmla="*/ 1565031 w 1582616"/>
              <a:gd name="connsiteY0" fmla="*/ 228600 h 1667744"/>
              <a:gd name="connsiteX1" fmla="*/ 1582616 w 1582616"/>
              <a:gd name="connsiteY1" fmla="*/ 905608 h 1667744"/>
              <a:gd name="connsiteX2" fmla="*/ 1441939 w 1582616"/>
              <a:gd name="connsiteY2" fmla="*/ 826477 h 1667744"/>
              <a:gd name="connsiteX3" fmla="*/ 1397977 w 1582616"/>
              <a:gd name="connsiteY3" fmla="*/ 808893 h 1667744"/>
              <a:gd name="connsiteX4" fmla="*/ 1345223 w 1582616"/>
              <a:gd name="connsiteY4" fmla="*/ 800100 h 1667744"/>
              <a:gd name="connsiteX5" fmla="*/ 1318846 w 1582616"/>
              <a:gd name="connsiteY5" fmla="*/ 791308 h 1667744"/>
              <a:gd name="connsiteX6" fmla="*/ 1186962 w 1582616"/>
              <a:gd name="connsiteY6" fmla="*/ 800100 h 1667744"/>
              <a:gd name="connsiteX7" fmla="*/ 1143000 w 1582616"/>
              <a:gd name="connsiteY7" fmla="*/ 817685 h 1667744"/>
              <a:gd name="connsiteX8" fmla="*/ 1107831 w 1582616"/>
              <a:gd name="connsiteY8" fmla="*/ 826477 h 1667744"/>
              <a:gd name="connsiteX9" fmla="*/ 1028700 w 1582616"/>
              <a:gd name="connsiteY9" fmla="*/ 896816 h 1667744"/>
              <a:gd name="connsiteX10" fmla="*/ 1011116 w 1582616"/>
              <a:gd name="connsiteY10" fmla="*/ 923193 h 1667744"/>
              <a:gd name="connsiteX11" fmla="*/ 1002323 w 1582616"/>
              <a:gd name="connsiteY11" fmla="*/ 949570 h 1667744"/>
              <a:gd name="connsiteX12" fmla="*/ 975946 w 1582616"/>
              <a:gd name="connsiteY12" fmla="*/ 1011116 h 1667744"/>
              <a:gd name="connsiteX13" fmla="*/ 958362 w 1582616"/>
              <a:gd name="connsiteY13" fmla="*/ 1072662 h 1667744"/>
              <a:gd name="connsiteX14" fmla="*/ 940777 w 1582616"/>
              <a:gd name="connsiteY14" fmla="*/ 1099039 h 1667744"/>
              <a:gd name="connsiteX15" fmla="*/ 923193 w 1582616"/>
              <a:gd name="connsiteY15" fmla="*/ 1195754 h 1667744"/>
              <a:gd name="connsiteX16" fmla="*/ 914400 w 1582616"/>
              <a:gd name="connsiteY16" fmla="*/ 1318846 h 1667744"/>
              <a:gd name="connsiteX17" fmla="*/ 879231 w 1582616"/>
              <a:gd name="connsiteY17" fmla="*/ 1380393 h 1667744"/>
              <a:gd name="connsiteX18" fmla="*/ 861646 w 1582616"/>
              <a:gd name="connsiteY18" fmla="*/ 1433146 h 1667744"/>
              <a:gd name="connsiteX19" fmla="*/ 826477 w 1582616"/>
              <a:gd name="connsiteY19" fmla="*/ 1485900 h 1667744"/>
              <a:gd name="connsiteX20" fmla="*/ 808893 w 1582616"/>
              <a:gd name="connsiteY20" fmla="*/ 1512277 h 1667744"/>
              <a:gd name="connsiteX21" fmla="*/ 782516 w 1582616"/>
              <a:gd name="connsiteY21" fmla="*/ 1538654 h 1667744"/>
              <a:gd name="connsiteX22" fmla="*/ 764931 w 1582616"/>
              <a:gd name="connsiteY22" fmla="*/ 1565031 h 1667744"/>
              <a:gd name="connsiteX23" fmla="*/ 703385 w 1582616"/>
              <a:gd name="connsiteY23" fmla="*/ 1600200 h 1667744"/>
              <a:gd name="connsiteX24" fmla="*/ 677008 w 1582616"/>
              <a:gd name="connsiteY24" fmla="*/ 1608993 h 1667744"/>
              <a:gd name="connsiteX25" fmla="*/ 580293 w 1582616"/>
              <a:gd name="connsiteY25" fmla="*/ 1635370 h 1667744"/>
              <a:gd name="connsiteX26" fmla="*/ 527539 w 1582616"/>
              <a:gd name="connsiteY26" fmla="*/ 1652954 h 1667744"/>
              <a:gd name="connsiteX27" fmla="*/ 228600 w 1582616"/>
              <a:gd name="connsiteY27" fmla="*/ 1652954 h 1667744"/>
              <a:gd name="connsiteX28" fmla="*/ 202223 w 1582616"/>
              <a:gd name="connsiteY28" fmla="*/ 1644162 h 1667744"/>
              <a:gd name="connsiteX29" fmla="*/ 140677 w 1582616"/>
              <a:gd name="connsiteY29" fmla="*/ 1600200 h 1667744"/>
              <a:gd name="connsiteX30" fmla="*/ 105508 w 1582616"/>
              <a:gd name="connsiteY30" fmla="*/ 1547446 h 1667744"/>
              <a:gd name="connsiteX31" fmla="*/ 96716 w 1582616"/>
              <a:gd name="connsiteY31" fmla="*/ 1512277 h 1667744"/>
              <a:gd name="connsiteX32" fmla="*/ 79131 w 1582616"/>
              <a:gd name="connsiteY32" fmla="*/ 1450731 h 1667744"/>
              <a:gd name="connsiteX33" fmla="*/ 87923 w 1582616"/>
              <a:gd name="connsiteY33" fmla="*/ 1336431 h 1667744"/>
              <a:gd name="connsiteX34" fmla="*/ 105508 w 1582616"/>
              <a:gd name="connsiteY34" fmla="*/ 1310054 h 1667744"/>
              <a:gd name="connsiteX35" fmla="*/ 114300 w 1582616"/>
              <a:gd name="connsiteY35" fmla="*/ 1283677 h 1667744"/>
              <a:gd name="connsiteX36" fmla="*/ 131885 w 1582616"/>
              <a:gd name="connsiteY36" fmla="*/ 1248508 h 1667744"/>
              <a:gd name="connsiteX37" fmla="*/ 149469 w 1582616"/>
              <a:gd name="connsiteY37" fmla="*/ 1195754 h 1667744"/>
              <a:gd name="connsiteX38" fmla="*/ 158262 w 1582616"/>
              <a:gd name="connsiteY38" fmla="*/ 1169377 h 1667744"/>
              <a:gd name="connsiteX39" fmla="*/ 149469 w 1582616"/>
              <a:gd name="connsiteY39" fmla="*/ 1019908 h 1667744"/>
              <a:gd name="connsiteX40" fmla="*/ 140677 w 1582616"/>
              <a:gd name="connsiteY40" fmla="*/ 993531 h 1667744"/>
              <a:gd name="connsiteX41" fmla="*/ 114300 w 1582616"/>
              <a:gd name="connsiteY41" fmla="*/ 958362 h 1667744"/>
              <a:gd name="connsiteX42" fmla="*/ 96716 w 1582616"/>
              <a:gd name="connsiteY42" fmla="*/ 896816 h 1667744"/>
              <a:gd name="connsiteX43" fmla="*/ 61546 w 1582616"/>
              <a:gd name="connsiteY43" fmla="*/ 835270 h 1667744"/>
              <a:gd name="connsiteX44" fmla="*/ 26377 w 1582616"/>
              <a:gd name="connsiteY44" fmla="*/ 756139 h 1667744"/>
              <a:gd name="connsiteX45" fmla="*/ 8793 w 1582616"/>
              <a:gd name="connsiteY45" fmla="*/ 703385 h 1667744"/>
              <a:gd name="connsiteX46" fmla="*/ 0 w 1582616"/>
              <a:gd name="connsiteY46" fmla="*/ 677008 h 1667744"/>
              <a:gd name="connsiteX47" fmla="*/ 8793 w 1582616"/>
              <a:gd name="connsiteY47" fmla="*/ 378070 h 1667744"/>
              <a:gd name="connsiteX48" fmla="*/ 26377 w 1582616"/>
              <a:gd name="connsiteY48" fmla="*/ 325316 h 1667744"/>
              <a:gd name="connsiteX49" fmla="*/ 52754 w 1582616"/>
              <a:gd name="connsiteY49" fmla="*/ 254977 h 1667744"/>
              <a:gd name="connsiteX50" fmla="*/ 70339 w 1582616"/>
              <a:gd name="connsiteY50" fmla="*/ 193431 h 1667744"/>
              <a:gd name="connsiteX51" fmla="*/ 105508 w 1582616"/>
              <a:gd name="connsiteY51" fmla="*/ 140677 h 1667744"/>
              <a:gd name="connsiteX52" fmla="*/ 140677 w 1582616"/>
              <a:gd name="connsiteY52" fmla="*/ 79131 h 1667744"/>
              <a:gd name="connsiteX53" fmla="*/ 175846 w 1582616"/>
              <a:gd name="connsiteY53" fmla="*/ 52754 h 1667744"/>
              <a:gd name="connsiteX54" fmla="*/ 202223 w 1582616"/>
              <a:gd name="connsiteY54" fmla="*/ 43962 h 1667744"/>
              <a:gd name="connsiteX55" fmla="*/ 228600 w 1582616"/>
              <a:gd name="connsiteY55" fmla="*/ 26377 h 1667744"/>
              <a:gd name="connsiteX56" fmla="*/ 263769 w 1582616"/>
              <a:gd name="connsiteY56" fmla="*/ 17585 h 1667744"/>
              <a:gd name="connsiteX57" fmla="*/ 334108 w 1582616"/>
              <a:gd name="connsiteY57" fmla="*/ 0 h 1667744"/>
              <a:gd name="connsiteX58" fmla="*/ 509954 w 1582616"/>
              <a:gd name="connsiteY58" fmla="*/ 8793 h 1667744"/>
              <a:gd name="connsiteX59" fmla="*/ 580293 w 1582616"/>
              <a:gd name="connsiteY59" fmla="*/ 35170 h 1667744"/>
              <a:gd name="connsiteX60" fmla="*/ 615462 w 1582616"/>
              <a:gd name="connsiteY60" fmla="*/ 43962 h 1667744"/>
              <a:gd name="connsiteX61" fmla="*/ 641839 w 1582616"/>
              <a:gd name="connsiteY61" fmla="*/ 70339 h 1667744"/>
              <a:gd name="connsiteX62" fmla="*/ 677008 w 1582616"/>
              <a:gd name="connsiteY62" fmla="*/ 87923 h 1667744"/>
              <a:gd name="connsiteX63" fmla="*/ 703385 w 1582616"/>
              <a:gd name="connsiteY63" fmla="*/ 105508 h 1667744"/>
              <a:gd name="connsiteX64" fmla="*/ 747346 w 1582616"/>
              <a:gd name="connsiteY64" fmla="*/ 149470 h 1667744"/>
              <a:gd name="connsiteX65" fmla="*/ 764931 w 1582616"/>
              <a:gd name="connsiteY65" fmla="*/ 175846 h 1667744"/>
              <a:gd name="connsiteX66" fmla="*/ 791308 w 1582616"/>
              <a:gd name="connsiteY66" fmla="*/ 202223 h 1667744"/>
              <a:gd name="connsiteX67" fmla="*/ 808893 w 1582616"/>
              <a:gd name="connsiteY67" fmla="*/ 228600 h 1667744"/>
              <a:gd name="connsiteX68" fmla="*/ 870439 w 1582616"/>
              <a:gd name="connsiteY68" fmla="*/ 263770 h 1667744"/>
              <a:gd name="connsiteX69" fmla="*/ 923193 w 1582616"/>
              <a:gd name="connsiteY69" fmla="*/ 290146 h 1667744"/>
              <a:gd name="connsiteX70" fmla="*/ 993531 w 1582616"/>
              <a:gd name="connsiteY70" fmla="*/ 316523 h 1667744"/>
              <a:gd name="connsiteX71" fmla="*/ 1046285 w 1582616"/>
              <a:gd name="connsiteY71" fmla="*/ 334108 h 1667744"/>
              <a:gd name="connsiteX72" fmla="*/ 1318846 w 1582616"/>
              <a:gd name="connsiteY72" fmla="*/ 342900 h 1667744"/>
              <a:gd name="connsiteX73" fmla="*/ 1494693 w 1582616"/>
              <a:gd name="connsiteY73" fmla="*/ 334108 h 1667744"/>
              <a:gd name="connsiteX74" fmla="*/ 1521069 w 1582616"/>
              <a:gd name="connsiteY74" fmla="*/ 325316 h 1667744"/>
              <a:gd name="connsiteX75" fmla="*/ 1538654 w 1582616"/>
              <a:gd name="connsiteY75" fmla="*/ 298939 h 1667744"/>
              <a:gd name="connsiteX76" fmla="*/ 1573823 w 1582616"/>
              <a:gd name="connsiteY76" fmla="*/ 281354 h 1667744"/>
              <a:gd name="connsiteX77" fmla="*/ 1565031 w 1582616"/>
              <a:gd name="connsiteY77" fmla="*/ 228600 h 166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2616" h="1667744">
                <a:moveTo>
                  <a:pt x="1565031" y="228600"/>
                </a:moveTo>
                <a:lnTo>
                  <a:pt x="1582616" y="905608"/>
                </a:lnTo>
                <a:cubicBezTo>
                  <a:pt x="1402882" y="795003"/>
                  <a:pt x="1522677" y="856754"/>
                  <a:pt x="1441939" y="826477"/>
                </a:cubicBezTo>
                <a:cubicBezTo>
                  <a:pt x="1427161" y="820935"/>
                  <a:pt x="1413204" y="813046"/>
                  <a:pt x="1397977" y="808893"/>
                </a:cubicBezTo>
                <a:cubicBezTo>
                  <a:pt x="1380778" y="804202"/>
                  <a:pt x="1362626" y="803967"/>
                  <a:pt x="1345223" y="800100"/>
                </a:cubicBezTo>
                <a:cubicBezTo>
                  <a:pt x="1336176" y="798089"/>
                  <a:pt x="1327638" y="794239"/>
                  <a:pt x="1318846" y="791308"/>
                </a:cubicBezTo>
                <a:cubicBezTo>
                  <a:pt x="1274885" y="794239"/>
                  <a:pt x="1230533" y="793564"/>
                  <a:pt x="1186962" y="800100"/>
                </a:cubicBezTo>
                <a:cubicBezTo>
                  <a:pt x="1171354" y="802441"/>
                  <a:pt x="1157973" y="812694"/>
                  <a:pt x="1143000" y="817685"/>
                </a:cubicBezTo>
                <a:cubicBezTo>
                  <a:pt x="1131536" y="821506"/>
                  <a:pt x="1119554" y="823546"/>
                  <a:pt x="1107831" y="826477"/>
                </a:cubicBezTo>
                <a:cubicBezTo>
                  <a:pt x="1076118" y="847619"/>
                  <a:pt x="1052788" y="860682"/>
                  <a:pt x="1028700" y="896816"/>
                </a:cubicBezTo>
                <a:cubicBezTo>
                  <a:pt x="1022839" y="905608"/>
                  <a:pt x="1015842" y="913742"/>
                  <a:pt x="1011116" y="923193"/>
                </a:cubicBezTo>
                <a:cubicBezTo>
                  <a:pt x="1006971" y="931483"/>
                  <a:pt x="1005974" y="941051"/>
                  <a:pt x="1002323" y="949570"/>
                </a:cubicBezTo>
                <a:cubicBezTo>
                  <a:pt x="982231" y="996451"/>
                  <a:pt x="987727" y="969885"/>
                  <a:pt x="975946" y="1011116"/>
                </a:cubicBezTo>
                <a:cubicBezTo>
                  <a:pt x="972190" y="1024261"/>
                  <a:pt x="965389" y="1058609"/>
                  <a:pt x="958362" y="1072662"/>
                </a:cubicBezTo>
                <a:cubicBezTo>
                  <a:pt x="953636" y="1082114"/>
                  <a:pt x="946639" y="1090247"/>
                  <a:pt x="940777" y="1099039"/>
                </a:cubicBezTo>
                <a:cubicBezTo>
                  <a:pt x="936032" y="1122765"/>
                  <a:pt x="925443" y="1173253"/>
                  <a:pt x="923193" y="1195754"/>
                </a:cubicBezTo>
                <a:cubicBezTo>
                  <a:pt x="919100" y="1236685"/>
                  <a:pt x="921163" y="1278270"/>
                  <a:pt x="914400" y="1318846"/>
                </a:cubicBezTo>
                <a:cubicBezTo>
                  <a:pt x="911920" y="1333723"/>
                  <a:pt x="888099" y="1367091"/>
                  <a:pt x="879231" y="1380393"/>
                </a:cubicBezTo>
                <a:cubicBezTo>
                  <a:pt x="873369" y="1397977"/>
                  <a:pt x="871928" y="1417723"/>
                  <a:pt x="861646" y="1433146"/>
                </a:cubicBezTo>
                <a:lnTo>
                  <a:pt x="826477" y="1485900"/>
                </a:lnTo>
                <a:cubicBezTo>
                  <a:pt x="820616" y="1494692"/>
                  <a:pt x="816365" y="1504805"/>
                  <a:pt x="808893" y="1512277"/>
                </a:cubicBezTo>
                <a:cubicBezTo>
                  <a:pt x="800101" y="1521069"/>
                  <a:pt x="790476" y="1529102"/>
                  <a:pt x="782516" y="1538654"/>
                </a:cubicBezTo>
                <a:cubicBezTo>
                  <a:pt x="775751" y="1546772"/>
                  <a:pt x="772403" y="1557559"/>
                  <a:pt x="764931" y="1565031"/>
                </a:cubicBezTo>
                <a:cubicBezTo>
                  <a:pt x="753892" y="1576070"/>
                  <a:pt x="715456" y="1595027"/>
                  <a:pt x="703385" y="1600200"/>
                </a:cubicBezTo>
                <a:cubicBezTo>
                  <a:pt x="694866" y="1603851"/>
                  <a:pt x="685527" y="1605342"/>
                  <a:pt x="677008" y="1608993"/>
                </a:cubicBezTo>
                <a:cubicBezTo>
                  <a:pt x="609880" y="1637762"/>
                  <a:pt x="676039" y="1621691"/>
                  <a:pt x="580293" y="1635370"/>
                </a:cubicBezTo>
                <a:cubicBezTo>
                  <a:pt x="562708" y="1641231"/>
                  <a:pt x="545293" y="1647628"/>
                  <a:pt x="527539" y="1652954"/>
                </a:cubicBezTo>
                <a:cubicBezTo>
                  <a:pt x="425102" y="1683684"/>
                  <a:pt x="372837" y="1657762"/>
                  <a:pt x="228600" y="1652954"/>
                </a:cubicBezTo>
                <a:cubicBezTo>
                  <a:pt x="219808" y="1650023"/>
                  <a:pt x="210512" y="1648307"/>
                  <a:pt x="202223" y="1644162"/>
                </a:cubicBezTo>
                <a:cubicBezTo>
                  <a:pt x="189368" y="1637734"/>
                  <a:pt x="148641" y="1606173"/>
                  <a:pt x="140677" y="1600200"/>
                </a:cubicBezTo>
                <a:cubicBezTo>
                  <a:pt x="113227" y="1517848"/>
                  <a:pt x="158195" y="1639649"/>
                  <a:pt x="105508" y="1547446"/>
                </a:cubicBezTo>
                <a:cubicBezTo>
                  <a:pt x="99513" y="1536954"/>
                  <a:pt x="100036" y="1523896"/>
                  <a:pt x="96716" y="1512277"/>
                </a:cubicBezTo>
                <a:cubicBezTo>
                  <a:pt x="71488" y="1423983"/>
                  <a:pt x="106616" y="1560674"/>
                  <a:pt x="79131" y="1450731"/>
                </a:cubicBezTo>
                <a:cubicBezTo>
                  <a:pt x="82062" y="1412631"/>
                  <a:pt x="80881" y="1373989"/>
                  <a:pt x="87923" y="1336431"/>
                </a:cubicBezTo>
                <a:cubicBezTo>
                  <a:pt x="89870" y="1326045"/>
                  <a:pt x="100782" y="1319506"/>
                  <a:pt x="105508" y="1310054"/>
                </a:cubicBezTo>
                <a:cubicBezTo>
                  <a:pt x="109653" y="1301765"/>
                  <a:pt x="110649" y="1292196"/>
                  <a:pt x="114300" y="1283677"/>
                </a:cubicBezTo>
                <a:cubicBezTo>
                  <a:pt x="119463" y="1271630"/>
                  <a:pt x="127017" y="1260677"/>
                  <a:pt x="131885" y="1248508"/>
                </a:cubicBezTo>
                <a:cubicBezTo>
                  <a:pt x="138769" y="1231298"/>
                  <a:pt x="143607" y="1213339"/>
                  <a:pt x="149469" y="1195754"/>
                </a:cubicBezTo>
                <a:lnTo>
                  <a:pt x="158262" y="1169377"/>
                </a:lnTo>
                <a:cubicBezTo>
                  <a:pt x="155331" y="1119554"/>
                  <a:pt x="154435" y="1069569"/>
                  <a:pt x="149469" y="1019908"/>
                </a:cubicBezTo>
                <a:cubicBezTo>
                  <a:pt x="148547" y="1010686"/>
                  <a:pt x="145275" y="1001578"/>
                  <a:pt x="140677" y="993531"/>
                </a:cubicBezTo>
                <a:cubicBezTo>
                  <a:pt x="133407" y="980808"/>
                  <a:pt x="123092" y="970085"/>
                  <a:pt x="114300" y="958362"/>
                </a:cubicBezTo>
                <a:cubicBezTo>
                  <a:pt x="111483" y="947095"/>
                  <a:pt x="103022" y="909428"/>
                  <a:pt x="96716" y="896816"/>
                </a:cubicBezTo>
                <a:cubicBezTo>
                  <a:pt x="64994" y="833372"/>
                  <a:pt x="92373" y="912339"/>
                  <a:pt x="61546" y="835270"/>
                </a:cubicBezTo>
                <a:cubicBezTo>
                  <a:pt x="30156" y="756795"/>
                  <a:pt x="60210" y="806887"/>
                  <a:pt x="26377" y="756139"/>
                </a:cubicBezTo>
                <a:lnTo>
                  <a:pt x="8793" y="703385"/>
                </a:lnTo>
                <a:lnTo>
                  <a:pt x="0" y="677008"/>
                </a:lnTo>
                <a:cubicBezTo>
                  <a:pt x="2931" y="577362"/>
                  <a:pt x="1337" y="477480"/>
                  <a:pt x="8793" y="378070"/>
                </a:cubicBezTo>
                <a:cubicBezTo>
                  <a:pt x="10179" y="359586"/>
                  <a:pt x="21882" y="343298"/>
                  <a:pt x="26377" y="325316"/>
                </a:cubicBezTo>
                <a:cubicBezTo>
                  <a:pt x="38348" y="277431"/>
                  <a:pt x="29765" y="300954"/>
                  <a:pt x="52754" y="254977"/>
                </a:cubicBezTo>
                <a:cubicBezTo>
                  <a:pt x="54825" y="246694"/>
                  <a:pt x="64604" y="203755"/>
                  <a:pt x="70339" y="193431"/>
                </a:cubicBezTo>
                <a:cubicBezTo>
                  <a:pt x="80603" y="174957"/>
                  <a:pt x="96056" y="159580"/>
                  <a:pt x="105508" y="140677"/>
                </a:cubicBezTo>
                <a:cubicBezTo>
                  <a:pt x="112402" y="126889"/>
                  <a:pt x="128252" y="91556"/>
                  <a:pt x="140677" y="79131"/>
                </a:cubicBezTo>
                <a:cubicBezTo>
                  <a:pt x="151039" y="68769"/>
                  <a:pt x="163123" y="60024"/>
                  <a:pt x="175846" y="52754"/>
                </a:cubicBezTo>
                <a:cubicBezTo>
                  <a:pt x="183893" y="48156"/>
                  <a:pt x="193431" y="46893"/>
                  <a:pt x="202223" y="43962"/>
                </a:cubicBezTo>
                <a:cubicBezTo>
                  <a:pt x="211015" y="38100"/>
                  <a:pt x="218887" y="30540"/>
                  <a:pt x="228600" y="26377"/>
                </a:cubicBezTo>
                <a:cubicBezTo>
                  <a:pt x="239707" y="21617"/>
                  <a:pt x="251973" y="20206"/>
                  <a:pt x="263769" y="17585"/>
                </a:cubicBezTo>
                <a:cubicBezTo>
                  <a:pt x="327426" y="3440"/>
                  <a:pt x="286976" y="15712"/>
                  <a:pt x="334108" y="0"/>
                </a:cubicBezTo>
                <a:cubicBezTo>
                  <a:pt x="392723" y="2931"/>
                  <a:pt x="451468" y="3919"/>
                  <a:pt x="509954" y="8793"/>
                </a:cubicBezTo>
                <a:cubicBezTo>
                  <a:pt x="548644" y="12017"/>
                  <a:pt x="544288" y="21668"/>
                  <a:pt x="580293" y="35170"/>
                </a:cubicBezTo>
                <a:cubicBezTo>
                  <a:pt x="591607" y="39413"/>
                  <a:pt x="603739" y="41031"/>
                  <a:pt x="615462" y="43962"/>
                </a:cubicBezTo>
                <a:cubicBezTo>
                  <a:pt x="624254" y="52754"/>
                  <a:pt x="631721" y="63112"/>
                  <a:pt x="641839" y="70339"/>
                </a:cubicBezTo>
                <a:cubicBezTo>
                  <a:pt x="652504" y="77957"/>
                  <a:pt x="665628" y="81420"/>
                  <a:pt x="677008" y="87923"/>
                </a:cubicBezTo>
                <a:cubicBezTo>
                  <a:pt x="686183" y="93166"/>
                  <a:pt x="694593" y="99646"/>
                  <a:pt x="703385" y="105508"/>
                </a:cubicBezTo>
                <a:cubicBezTo>
                  <a:pt x="750270" y="175838"/>
                  <a:pt x="688737" y="90862"/>
                  <a:pt x="747346" y="149470"/>
                </a:cubicBezTo>
                <a:cubicBezTo>
                  <a:pt x="754818" y="156942"/>
                  <a:pt x="758166" y="167728"/>
                  <a:pt x="764931" y="175846"/>
                </a:cubicBezTo>
                <a:cubicBezTo>
                  <a:pt x="772891" y="185398"/>
                  <a:pt x="783348" y="192671"/>
                  <a:pt x="791308" y="202223"/>
                </a:cubicBezTo>
                <a:cubicBezTo>
                  <a:pt x="798073" y="210341"/>
                  <a:pt x="801421" y="221128"/>
                  <a:pt x="808893" y="228600"/>
                </a:cubicBezTo>
                <a:cubicBezTo>
                  <a:pt x="823176" y="242883"/>
                  <a:pt x="854346" y="254574"/>
                  <a:pt x="870439" y="263770"/>
                </a:cubicBezTo>
                <a:cubicBezTo>
                  <a:pt x="954928" y="312049"/>
                  <a:pt x="842586" y="255600"/>
                  <a:pt x="923193" y="290146"/>
                </a:cubicBezTo>
                <a:cubicBezTo>
                  <a:pt x="1014918" y="329457"/>
                  <a:pt x="903469" y="289504"/>
                  <a:pt x="993531" y="316523"/>
                </a:cubicBezTo>
                <a:cubicBezTo>
                  <a:pt x="1011285" y="321849"/>
                  <a:pt x="1027759" y="333510"/>
                  <a:pt x="1046285" y="334108"/>
                </a:cubicBezTo>
                <a:lnTo>
                  <a:pt x="1318846" y="342900"/>
                </a:lnTo>
                <a:cubicBezTo>
                  <a:pt x="1377462" y="339969"/>
                  <a:pt x="1436225" y="339192"/>
                  <a:pt x="1494693" y="334108"/>
                </a:cubicBezTo>
                <a:cubicBezTo>
                  <a:pt x="1503926" y="333305"/>
                  <a:pt x="1513832" y="331105"/>
                  <a:pt x="1521069" y="325316"/>
                </a:cubicBezTo>
                <a:cubicBezTo>
                  <a:pt x="1529321" y="318715"/>
                  <a:pt x="1531182" y="306411"/>
                  <a:pt x="1538654" y="298939"/>
                </a:cubicBezTo>
                <a:cubicBezTo>
                  <a:pt x="1557865" y="279728"/>
                  <a:pt x="1557128" y="281354"/>
                  <a:pt x="1573823" y="281354"/>
                </a:cubicBezTo>
                <a:lnTo>
                  <a:pt x="1565031" y="228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upo 55"/>
          <p:cNvGrpSpPr/>
          <p:nvPr/>
        </p:nvGrpSpPr>
        <p:grpSpPr>
          <a:xfrm>
            <a:off x="690102" y="4427909"/>
            <a:ext cx="1279193" cy="945861"/>
            <a:chOff x="3888184" y="4347517"/>
            <a:chExt cx="1279193" cy="945861"/>
          </a:xfrm>
        </p:grpSpPr>
        <p:cxnSp>
          <p:nvCxnSpPr>
            <p:cNvPr id="57" name="Conector reto 56"/>
            <p:cNvCxnSpPr/>
            <p:nvPr/>
          </p:nvCxnSpPr>
          <p:spPr>
            <a:xfrm>
              <a:off x="3888184" y="5147989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3960192" y="5218624"/>
              <a:ext cx="216024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V="1">
              <a:off x="4032200" y="5292005"/>
              <a:ext cx="72008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V="1">
              <a:off x="4072396" y="4499917"/>
              <a:ext cx="0" cy="6413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>
              <a:off x="4068204" y="4499917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H="1">
              <a:off x="4388048" y="4355901"/>
              <a:ext cx="3810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4428433" y="4355901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>
              <a:off x="4499871" y="4351139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4578452" y="4353520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H="1">
              <a:off x="4652841" y="4347517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4730852" y="4347517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>
              <a:off x="4805241" y="4491533"/>
              <a:ext cx="381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H="1">
              <a:off x="4843341" y="4491533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CaixaDeTexto 69"/>
          <p:cNvSpPr txBox="1"/>
          <p:nvPr/>
        </p:nvSpPr>
        <p:spPr>
          <a:xfrm>
            <a:off x="7030592" y="44981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5616376" y="52738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GND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022480" y="429811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+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2631876" y="418019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75" name="Grupo 74"/>
          <p:cNvGrpSpPr/>
          <p:nvPr/>
        </p:nvGrpSpPr>
        <p:grpSpPr>
          <a:xfrm>
            <a:off x="393783" y="4451229"/>
            <a:ext cx="372565" cy="241392"/>
            <a:chOff x="762110" y="1979637"/>
            <a:chExt cx="1045167" cy="1152128"/>
          </a:xfrm>
          <a:noFill/>
        </p:grpSpPr>
        <p:cxnSp>
          <p:nvCxnSpPr>
            <p:cNvPr id="76" name="Conector reto 75"/>
            <p:cNvCxnSpPr/>
            <p:nvPr/>
          </p:nvCxnSpPr>
          <p:spPr>
            <a:xfrm>
              <a:off x="762110" y="2627709"/>
              <a:ext cx="1045167" cy="50405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V="1">
              <a:off x="762110" y="2195661"/>
              <a:ext cx="1045167" cy="43204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1568774" y="2267669"/>
              <a:ext cx="238503" cy="7920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Arco 78"/>
            <p:cNvSpPr/>
            <p:nvPr/>
          </p:nvSpPr>
          <p:spPr>
            <a:xfrm>
              <a:off x="1599540" y="1979637"/>
              <a:ext cx="207737" cy="432048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Arco 79"/>
            <p:cNvSpPr/>
            <p:nvPr/>
          </p:nvSpPr>
          <p:spPr>
            <a:xfrm>
              <a:off x="1607159" y="2051645"/>
              <a:ext cx="200118" cy="360040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1" name="Espaço Reservado para Conteúdo 2"/>
          <p:cNvSpPr txBox="1">
            <a:spLocks/>
          </p:cNvSpPr>
          <p:nvPr/>
        </p:nvSpPr>
        <p:spPr bwMode="auto">
          <a:xfrm>
            <a:off x="2880072" y="6156101"/>
            <a:ext cx="655387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u="sng" dirty="0" smtClean="0"/>
              <a:t>Pergunta:</a:t>
            </a:r>
            <a:r>
              <a:rPr lang="pt-BR" sz="2800" dirty="0" smtClean="0"/>
              <a:t> Quando o botão não está pressionado, qual a tensão no </a:t>
            </a:r>
            <a:r>
              <a:rPr lang="pt-BR" sz="2800" dirty="0" err="1" smtClean="0"/>
              <a:t>port</a:t>
            </a:r>
            <a:r>
              <a:rPr lang="pt-BR" sz="2800" dirty="0" smtClean="0"/>
              <a:t>?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3840107" y="471594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Botão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7344568" y="7092604"/>
            <a:ext cx="208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Indeterminada!!!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1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45" y="4381301"/>
            <a:ext cx="4497999" cy="20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Uso de resistor de </a:t>
            </a:r>
            <a:r>
              <a:rPr lang="pt-BR" sz="3600" dirty="0" err="1" smtClean="0"/>
              <a:t>pull-down</a:t>
            </a:r>
            <a:endParaRPr lang="en-GB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Para garantir que a tensão aplicada em um dado terminal sempre assuma uma tensão conhecida, no nível lógico </a:t>
            </a:r>
            <a:r>
              <a:rPr lang="pt-BR" sz="2800" dirty="0" smtClean="0"/>
              <a:t>zero, quando o botão </a:t>
            </a:r>
            <a:r>
              <a:rPr lang="pt-BR" sz="2800" dirty="0"/>
              <a:t>não </a:t>
            </a:r>
            <a:r>
              <a:rPr lang="pt-BR" sz="2800" dirty="0" smtClean="0"/>
              <a:t>está pressionado.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ângulo 12"/>
          <p:cNvSpPr/>
          <p:nvPr/>
        </p:nvSpPr>
        <p:spPr>
          <a:xfrm>
            <a:off x="1944216" y="77402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ângulo 17"/>
          <p:cNvSpPr/>
          <p:nvPr/>
        </p:nvSpPr>
        <p:spPr>
          <a:xfrm>
            <a:off x="0" y="399586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78069" y="4369332"/>
            <a:ext cx="1582616" cy="1667744"/>
          </a:xfrm>
          <a:custGeom>
            <a:avLst/>
            <a:gdLst>
              <a:gd name="connsiteX0" fmla="*/ 1565031 w 1582616"/>
              <a:gd name="connsiteY0" fmla="*/ 228600 h 1667744"/>
              <a:gd name="connsiteX1" fmla="*/ 1582616 w 1582616"/>
              <a:gd name="connsiteY1" fmla="*/ 905608 h 1667744"/>
              <a:gd name="connsiteX2" fmla="*/ 1441939 w 1582616"/>
              <a:gd name="connsiteY2" fmla="*/ 826477 h 1667744"/>
              <a:gd name="connsiteX3" fmla="*/ 1397977 w 1582616"/>
              <a:gd name="connsiteY3" fmla="*/ 808893 h 1667744"/>
              <a:gd name="connsiteX4" fmla="*/ 1345223 w 1582616"/>
              <a:gd name="connsiteY4" fmla="*/ 800100 h 1667744"/>
              <a:gd name="connsiteX5" fmla="*/ 1318846 w 1582616"/>
              <a:gd name="connsiteY5" fmla="*/ 791308 h 1667744"/>
              <a:gd name="connsiteX6" fmla="*/ 1186962 w 1582616"/>
              <a:gd name="connsiteY6" fmla="*/ 800100 h 1667744"/>
              <a:gd name="connsiteX7" fmla="*/ 1143000 w 1582616"/>
              <a:gd name="connsiteY7" fmla="*/ 817685 h 1667744"/>
              <a:gd name="connsiteX8" fmla="*/ 1107831 w 1582616"/>
              <a:gd name="connsiteY8" fmla="*/ 826477 h 1667744"/>
              <a:gd name="connsiteX9" fmla="*/ 1028700 w 1582616"/>
              <a:gd name="connsiteY9" fmla="*/ 896816 h 1667744"/>
              <a:gd name="connsiteX10" fmla="*/ 1011116 w 1582616"/>
              <a:gd name="connsiteY10" fmla="*/ 923193 h 1667744"/>
              <a:gd name="connsiteX11" fmla="*/ 1002323 w 1582616"/>
              <a:gd name="connsiteY11" fmla="*/ 949570 h 1667744"/>
              <a:gd name="connsiteX12" fmla="*/ 975946 w 1582616"/>
              <a:gd name="connsiteY12" fmla="*/ 1011116 h 1667744"/>
              <a:gd name="connsiteX13" fmla="*/ 958362 w 1582616"/>
              <a:gd name="connsiteY13" fmla="*/ 1072662 h 1667744"/>
              <a:gd name="connsiteX14" fmla="*/ 940777 w 1582616"/>
              <a:gd name="connsiteY14" fmla="*/ 1099039 h 1667744"/>
              <a:gd name="connsiteX15" fmla="*/ 923193 w 1582616"/>
              <a:gd name="connsiteY15" fmla="*/ 1195754 h 1667744"/>
              <a:gd name="connsiteX16" fmla="*/ 914400 w 1582616"/>
              <a:gd name="connsiteY16" fmla="*/ 1318846 h 1667744"/>
              <a:gd name="connsiteX17" fmla="*/ 879231 w 1582616"/>
              <a:gd name="connsiteY17" fmla="*/ 1380393 h 1667744"/>
              <a:gd name="connsiteX18" fmla="*/ 861646 w 1582616"/>
              <a:gd name="connsiteY18" fmla="*/ 1433146 h 1667744"/>
              <a:gd name="connsiteX19" fmla="*/ 826477 w 1582616"/>
              <a:gd name="connsiteY19" fmla="*/ 1485900 h 1667744"/>
              <a:gd name="connsiteX20" fmla="*/ 808893 w 1582616"/>
              <a:gd name="connsiteY20" fmla="*/ 1512277 h 1667744"/>
              <a:gd name="connsiteX21" fmla="*/ 782516 w 1582616"/>
              <a:gd name="connsiteY21" fmla="*/ 1538654 h 1667744"/>
              <a:gd name="connsiteX22" fmla="*/ 764931 w 1582616"/>
              <a:gd name="connsiteY22" fmla="*/ 1565031 h 1667744"/>
              <a:gd name="connsiteX23" fmla="*/ 703385 w 1582616"/>
              <a:gd name="connsiteY23" fmla="*/ 1600200 h 1667744"/>
              <a:gd name="connsiteX24" fmla="*/ 677008 w 1582616"/>
              <a:gd name="connsiteY24" fmla="*/ 1608993 h 1667744"/>
              <a:gd name="connsiteX25" fmla="*/ 580293 w 1582616"/>
              <a:gd name="connsiteY25" fmla="*/ 1635370 h 1667744"/>
              <a:gd name="connsiteX26" fmla="*/ 527539 w 1582616"/>
              <a:gd name="connsiteY26" fmla="*/ 1652954 h 1667744"/>
              <a:gd name="connsiteX27" fmla="*/ 228600 w 1582616"/>
              <a:gd name="connsiteY27" fmla="*/ 1652954 h 1667744"/>
              <a:gd name="connsiteX28" fmla="*/ 202223 w 1582616"/>
              <a:gd name="connsiteY28" fmla="*/ 1644162 h 1667744"/>
              <a:gd name="connsiteX29" fmla="*/ 140677 w 1582616"/>
              <a:gd name="connsiteY29" fmla="*/ 1600200 h 1667744"/>
              <a:gd name="connsiteX30" fmla="*/ 105508 w 1582616"/>
              <a:gd name="connsiteY30" fmla="*/ 1547446 h 1667744"/>
              <a:gd name="connsiteX31" fmla="*/ 96716 w 1582616"/>
              <a:gd name="connsiteY31" fmla="*/ 1512277 h 1667744"/>
              <a:gd name="connsiteX32" fmla="*/ 79131 w 1582616"/>
              <a:gd name="connsiteY32" fmla="*/ 1450731 h 1667744"/>
              <a:gd name="connsiteX33" fmla="*/ 87923 w 1582616"/>
              <a:gd name="connsiteY33" fmla="*/ 1336431 h 1667744"/>
              <a:gd name="connsiteX34" fmla="*/ 105508 w 1582616"/>
              <a:gd name="connsiteY34" fmla="*/ 1310054 h 1667744"/>
              <a:gd name="connsiteX35" fmla="*/ 114300 w 1582616"/>
              <a:gd name="connsiteY35" fmla="*/ 1283677 h 1667744"/>
              <a:gd name="connsiteX36" fmla="*/ 131885 w 1582616"/>
              <a:gd name="connsiteY36" fmla="*/ 1248508 h 1667744"/>
              <a:gd name="connsiteX37" fmla="*/ 149469 w 1582616"/>
              <a:gd name="connsiteY37" fmla="*/ 1195754 h 1667744"/>
              <a:gd name="connsiteX38" fmla="*/ 158262 w 1582616"/>
              <a:gd name="connsiteY38" fmla="*/ 1169377 h 1667744"/>
              <a:gd name="connsiteX39" fmla="*/ 149469 w 1582616"/>
              <a:gd name="connsiteY39" fmla="*/ 1019908 h 1667744"/>
              <a:gd name="connsiteX40" fmla="*/ 140677 w 1582616"/>
              <a:gd name="connsiteY40" fmla="*/ 993531 h 1667744"/>
              <a:gd name="connsiteX41" fmla="*/ 114300 w 1582616"/>
              <a:gd name="connsiteY41" fmla="*/ 958362 h 1667744"/>
              <a:gd name="connsiteX42" fmla="*/ 96716 w 1582616"/>
              <a:gd name="connsiteY42" fmla="*/ 896816 h 1667744"/>
              <a:gd name="connsiteX43" fmla="*/ 61546 w 1582616"/>
              <a:gd name="connsiteY43" fmla="*/ 835270 h 1667744"/>
              <a:gd name="connsiteX44" fmla="*/ 26377 w 1582616"/>
              <a:gd name="connsiteY44" fmla="*/ 756139 h 1667744"/>
              <a:gd name="connsiteX45" fmla="*/ 8793 w 1582616"/>
              <a:gd name="connsiteY45" fmla="*/ 703385 h 1667744"/>
              <a:gd name="connsiteX46" fmla="*/ 0 w 1582616"/>
              <a:gd name="connsiteY46" fmla="*/ 677008 h 1667744"/>
              <a:gd name="connsiteX47" fmla="*/ 8793 w 1582616"/>
              <a:gd name="connsiteY47" fmla="*/ 378070 h 1667744"/>
              <a:gd name="connsiteX48" fmla="*/ 26377 w 1582616"/>
              <a:gd name="connsiteY48" fmla="*/ 325316 h 1667744"/>
              <a:gd name="connsiteX49" fmla="*/ 52754 w 1582616"/>
              <a:gd name="connsiteY49" fmla="*/ 254977 h 1667744"/>
              <a:gd name="connsiteX50" fmla="*/ 70339 w 1582616"/>
              <a:gd name="connsiteY50" fmla="*/ 193431 h 1667744"/>
              <a:gd name="connsiteX51" fmla="*/ 105508 w 1582616"/>
              <a:gd name="connsiteY51" fmla="*/ 140677 h 1667744"/>
              <a:gd name="connsiteX52" fmla="*/ 140677 w 1582616"/>
              <a:gd name="connsiteY52" fmla="*/ 79131 h 1667744"/>
              <a:gd name="connsiteX53" fmla="*/ 175846 w 1582616"/>
              <a:gd name="connsiteY53" fmla="*/ 52754 h 1667744"/>
              <a:gd name="connsiteX54" fmla="*/ 202223 w 1582616"/>
              <a:gd name="connsiteY54" fmla="*/ 43962 h 1667744"/>
              <a:gd name="connsiteX55" fmla="*/ 228600 w 1582616"/>
              <a:gd name="connsiteY55" fmla="*/ 26377 h 1667744"/>
              <a:gd name="connsiteX56" fmla="*/ 263769 w 1582616"/>
              <a:gd name="connsiteY56" fmla="*/ 17585 h 1667744"/>
              <a:gd name="connsiteX57" fmla="*/ 334108 w 1582616"/>
              <a:gd name="connsiteY57" fmla="*/ 0 h 1667744"/>
              <a:gd name="connsiteX58" fmla="*/ 509954 w 1582616"/>
              <a:gd name="connsiteY58" fmla="*/ 8793 h 1667744"/>
              <a:gd name="connsiteX59" fmla="*/ 580293 w 1582616"/>
              <a:gd name="connsiteY59" fmla="*/ 35170 h 1667744"/>
              <a:gd name="connsiteX60" fmla="*/ 615462 w 1582616"/>
              <a:gd name="connsiteY60" fmla="*/ 43962 h 1667744"/>
              <a:gd name="connsiteX61" fmla="*/ 641839 w 1582616"/>
              <a:gd name="connsiteY61" fmla="*/ 70339 h 1667744"/>
              <a:gd name="connsiteX62" fmla="*/ 677008 w 1582616"/>
              <a:gd name="connsiteY62" fmla="*/ 87923 h 1667744"/>
              <a:gd name="connsiteX63" fmla="*/ 703385 w 1582616"/>
              <a:gd name="connsiteY63" fmla="*/ 105508 h 1667744"/>
              <a:gd name="connsiteX64" fmla="*/ 747346 w 1582616"/>
              <a:gd name="connsiteY64" fmla="*/ 149470 h 1667744"/>
              <a:gd name="connsiteX65" fmla="*/ 764931 w 1582616"/>
              <a:gd name="connsiteY65" fmla="*/ 175846 h 1667744"/>
              <a:gd name="connsiteX66" fmla="*/ 791308 w 1582616"/>
              <a:gd name="connsiteY66" fmla="*/ 202223 h 1667744"/>
              <a:gd name="connsiteX67" fmla="*/ 808893 w 1582616"/>
              <a:gd name="connsiteY67" fmla="*/ 228600 h 1667744"/>
              <a:gd name="connsiteX68" fmla="*/ 870439 w 1582616"/>
              <a:gd name="connsiteY68" fmla="*/ 263770 h 1667744"/>
              <a:gd name="connsiteX69" fmla="*/ 923193 w 1582616"/>
              <a:gd name="connsiteY69" fmla="*/ 290146 h 1667744"/>
              <a:gd name="connsiteX70" fmla="*/ 993531 w 1582616"/>
              <a:gd name="connsiteY70" fmla="*/ 316523 h 1667744"/>
              <a:gd name="connsiteX71" fmla="*/ 1046285 w 1582616"/>
              <a:gd name="connsiteY71" fmla="*/ 334108 h 1667744"/>
              <a:gd name="connsiteX72" fmla="*/ 1318846 w 1582616"/>
              <a:gd name="connsiteY72" fmla="*/ 342900 h 1667744"/>
              <a:gd name="connsiteX73" fmla="*/ 1494693 w 1582616"/>
              <a:gd name="connsiteY73" fmla="*/ 334108 h 1667744"/>
              <a:gd name="connsiteX74" fmla="*/ 1521069 w 1582616"/>
              <a:gd name="connsiteY74" fmla="*/ 325316 h 1667744"/>
              <a:gd name="connsiteX75" fmla="*/ 1538654 w 1582616"/>
              <a:gd name="connsiteY75" fmla="*/ 298939 h 1667744"/>
              <a:gd name="connsiteX76" fmla="*/ 1573823 w 1582616"/>
              <a:gd name="connsiteY76" fmla="*/ 281354 h 1667744"/>
              <a:gd name="connsiteX77" fmla="*/ 1565031 w 1582616"/>
              <a:gd name="connsiteY77" fmla="*/ 228600 h 166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2616" h="1667744">
                <a:moveTo>
                  <a:pt x="1565031" y="228600"/>
                </a:moveTo>
                <a:lnTo>
                  <a:pt x="1582616" y="905608"/>
                </a:lnTo>
                <a:cubicBezTo>
                  <a:pt x="1402882" y="795003"/>
                  <a:pt x="1522677" y="856754"/>
                  <a:pt x="1441939" y="826477"/>
                </a:cubicBezTo>
                <a:cubicBezTo>
                  <a:pt x="1427161" y="820935"/>
                  <a:pt x="1413204" y="813046"/>
                  <a:pt x="1397977" y="808893"/>
                </a:cubicBezTo>
                <a:cubicBezTo>
                  <a:pt x="1380778" y="804202"/>
                  <a:pt x="1362626" y="803967"/>
                  <a:pt x="1345223" y="800100"/>
                </a:cubicBezTo>
                <a:cubicBezTo>
                  <a:pt x="1336176" y="798089"/>
                  <a:pt x="1327638" y="794239"/>
                  <a:pt x="1318846" y="791308"/>
                </a:cubicBezTo>
                <a:cubicBezTo>
                  <a:pt x="1274885" y="794239"/>
                  <a:pt x="1230533" y="793564"/>
                  <a:pt x="1186962" y="800100"/>
                </a:cubicBezTo>
                <a:cubicBezTo>
                  <a:pt x="1171354" y="802441"/>
                  <a:pt x="1157973" y="812694"/>
                  <a:pt x="1143000" y="817685"/>
                </a:cubicBezTo>
                <a:cubicBezTo>
                  <a:pt x="1131536" y="821506"/>
                  <a:pt x="1119554" y="823546"/>
                  <a:pt x="1107831" y="826477"/>
                </a:cubicBezTo>
                <a:cubicBezTo>
                  <a:pt x="1076118" y="847619"/>
                  <a:pt x="1052788" y="860682"/>
                  <a:pt x="1028700" y="896816"/>
                </a:cubicBezTo>
                <a:cubicBezTo>
                  <a:pt x="1022839" y="905608"/>
                  <a:pt x="1015842" y="913742"/>
                  <a:pt x="1011116" y="923193"/>
                </a:cubicBezTo>
                <a:cubicBezTo>
                  <a:pt x="1006971" y="931483"/>
                  <a:pt x="1005974" y="941051"/>
                  <a:pt x="1002323" y="949570"/>
                </a:cubicBezTo>
                <a:cubicBezTo>
                  <a:pt x="982231" y="996451"/>
                  <a:pt x="987727" y="969885"/>
                  <a:pt x="975946" y="1011116"/>
                </a:cubicBezTo>
                <a:cubicBezTo>
                  <a:pt x="972190" y="1024261"/>
                  <a:pt x="965389" y="1058609"/>
                  <a:pt x="958362" y="1072662"/>
                </a:cubicBezTo>
                <a:cubicBezTo>
                  <a:pt x="953636" y="1082114"/>
                  <a:pt x="946639" y="1090247"/>
                  <a:pt x="940777" y="1099039"/>
                </a:cubicBezTo>
                <a:cubicBezTo>
                  <a:pt x="936032" y="1122765"/>
                  <a:pt x="925443" y="1173253"/>
                  <a:pt x="923193" y="1195754"/>
                </a:cubicBezTo>
                <a:cubicBezTo>
                  <a:pt x="919100" y="1236685"/>
                  <a:pt x="921163" y="1278270"/>
                  <a:pt x="914400" y="1318846"/>
                </a:cubicBezTo>
                <a:cubicBezTo>
                  <a:pt x="911920" y="1333723"/>
                  <a:pt x="888099" y="1367091"/>
                  <a:pt x="879231" y="1380393"/>
                </a:cubicBezTo>
                <a:cubicBezTo>
                  <a:pt x="873369" y="1397977"/>
                  <a:pt x="871928" y="1417723"/>
                  <a:pt x="861646" y="1433146"/>
                </a:cubicBezTo>
                <a:lnTo>
                  <a:pt x="826477" y="1485900"/>
                </a:lnTo>
                <a:cubicBezTo>
                  <a:pt x="820616" y="1494692"/>
                  <a:pt x="816365" y="1504805"/>
                  <a:pt x="808893" y="1512277"/>
                </a:cubicBezTo>
                <a:cubicBezTo>
                  <a:pt x="800101" y="1521069"/>
                  <a:pt x="790476" y="1529102"/>
                  <a:pt x="782516" y="1538654"/>
                </a:cubicBezTo>
                <a:cubicBezTo>
                  <a:pt x="775751" y="1546772"/>
                  <a:pt x="772403" y="1557559"/>
                  <a:pt x="764931" y="1565031"/>
                </a:cubicBezTo>
                <a:cubicBezTo>
                  <a:pt x="753892" y="1576070"/>
                  <a:pt x="715456" y="1595027"/>
                  <a:pt x="703385" y="1600200"/>
                </a:cubicBezTo>
                <a:cubicBezTo>
                  <a:pt x="694866" y="1603851"/>
                  <a:pt x="685527" y="1605342"/>
                  <a:pt x="677008" y="1608993"/>
                </a:cubicBezTo>
                <a:cubicBezTo>
                  <a:pt x="609880" y="1637762"/>
                  <a:pt x="676039" y="1621691"/>
                  <a:pt x="580293" y="1635370"/>
                </a:cubicBezTo>
                <a:cubicBezTo>
                  <a:pt x="562708" y="1641231"/>
                  <a:pt x="545293" y="1647628"/>
                  <a:pt x="527539" y="1652954"/>
                </a:cubicBezTo>
                <a:cubicBezTo>
                  <a:pt x="425102" y="1683684"/>
                  <a:pt x="372837" y="1657762"/>
                  <a:pt x="228600" y="1652954"/>
                </a:cubicBezTo>
                <a:cubicBezTo>
                  <a:pt x="219808" y="1650023"/>
                  <a:pt x="210512" y="1648307"/>
                  <a:pt x="202223" y="1644162"/>
                </a:cubicBezTo>
                <a:cubicBezTo>
                  <a:pt x="189368" y="1637734"/>
                  <a:pt x="148641" y="1606173"/>
                  <a:pt x="140677" y="1600200"/>
                </a:cubicBezTo>
                <a:cubicBezTo>
                  <a:pt x="113227" y="1517848"/>
                  <a:pt x="158195" y="1639649"/>
                  <a:pt x="105508" y="1547446"/>
                </a:cubicBezTo>
                <a:cubicBezTo>
                  <a:pt x="99513" y="1536954"/>
                  <a:pt x="100036" y="1523896"/>
                  <a:pt x="96716" y="1512277"/>
                </a:cubicBezTo>
                <a:cubicBezTo>
                  <a:pt x="71488" y="1423983"/>
                  <a:pt x="106616" y="1560674"/>
                  <a:pt x="79131" y="1450731"/>
                </a:cubicBezTo>
                <a:cubicBezTo>
                  <a:pt x="82062" y="1412631"/>
                  <a:pt x="80881" y="1373989"/>
                  <a:pt x="87923" y="1336431"/>
                </a:cubicBezTo>
                <a:cubicBezTo>
                  <a:pt x="89870" y="1326045"/>
                  <a:pt x="100782" y="1319506"/>
                  <a:pt x="105508" y="1310054"/>
                </a:cubicBezTo>
                <a:cubicBezTo>
                  <a:pt x="109653" y="1301765"/>
                  <a:pt x="110649" y="1292196"/>
                  <a:pt x="114300" y="1283677"/>
                </a:cubicBezTo>
                <a:cubicBezTo>
                  <a:pt x="119463" y="1271630"/>
                  <a:pt x="127017" y="1260677"/>
                  <a:pt x="131885" y="1248508"/>
                </a:cubicBezTo>
                <a:cubicBezTo>
                  <a:pt x="138769" y="1231298"/>
                  <a:pt x="143607" y="1213339"/>
                  <a:pt x="149469" y="1195754"/>
                </a:cubicBezTo>
                <a:lnTo>
                  <a:pt x="158262" y="1169377"/>
                </a:lnTo>
                <a:cubicBezTo>
                  <a:pt x="155331" y="1119554"/>
                  <a:pt x="154435" y="1069569"/>
                  <a:pt x="149469" y="1019908"/>
                </a:cubicBezTo>
                <a:cubicBezTo>
                  <a:pt x="148547" y="1010686"/>
                  <a:pt x="145275" y="1001578"/>
                  <a:pt x="140677" y="993531"/>
                </a:cubicBezTo>
                <a:cubicBezTo>
                  <a:pt x="133407" y="980808"/>
                  <a:pt x="123092" y="970085"/>
                  <a:pt x="114300" y="958362"/>
                </a:cubicBezTo>
                <a:cubicBezTo>
                  <a:pt x="111483" y="947095"/>
                  <a:pt x="103022" y="909428"/>
                  <a:pt x="96716" y="896816"/>
                </a:cubicBezTo>
                <a:cubicBezTo>
                  <a:pt x="64994" y="833372"/>
                  <a:pt x="92373" y="912339"/>
                  <a:pt x="61546" y="835270"/>
                </a:cubicBezTo>
                <a:cubicBezTo>
                  <a:pt x="30156" y="756795"/>
                  <a:pt x="60210" y="806887"/>
                  <a:pt x="26377" y="756139"/>
                </a:cubicBezTo>
                <a:lnTo>
                  <a:pt x="8793" y="703385"/>
                </a:lnTo>
                <a:lnTo>
                  <a:pt x="0" y="677008"/>
                </a:lnTo>
                <a:cubicBezTo>
                  <a:pt x="2931" y="577362"/>
                  <a:pt x="1337" y="477480"/>
                  <a:pt x="8793" y="378070"/>
                </a:cubicBezTo>
                <a:cubicBezTo>
                  <a:pt x="10179" y="359586"/>
                  <a:pt x="21882" y="343298"/>
                  <a:pt x="26377" y="325316"/>
                </a:cubicBezTo>
                <a:cubicBezTo>
                  <a:pt x="38348" y="277431"/>
                  <a:pt x="29765" y="300954"/>
                  <a:pt x="52754" y="254977"/>
                </a:cubicBezTo>
                <a:cubicBezTo>
                  <a:pt x="54825" y="246694"/>
                  <a:pt x="64604" y="203755"/>
                  <a:pt x="70339" y="193431"/>
                </a:cubicBezTo>
                <a:cubicBezTo>
                  <a:pt x="80603" y="174957"/>
                  <a:pt x="96056" y="159580"/>
                  <a:pt x="105508" y="140677"/>
                </a:cubicBezTo>
                <a:cubicBezTo>
                  <a:pt x="112402" y="126889"/>
                  <a:pt x="128252" y="91556"/>
                  <a:pt x="140677" y="79131"/>
                </a:cubicBezTo>
                <a:cubicBezTo>
                  <a:pt x="151039" y="68769"/>
                  <a:pt x="163123" y="60024"/>
                  <a:pt x="175846" y="52754"/>
                </a:cubicBezTo>
                <a:cubicBezTo>
                  <a:pt x="183893" y="48156"/>
                  <a:pt x="193431" y="46893"/>
                  <a:pt x="202223" y="43962"/>
                </a:cubicBezTo>
                <a:cubicBezTo>
                  <a:pt x="211015" y="38100"/>
                  <a:pt x="218887" y="30540"/>
                  <a:pt x="228600" y="26377"/>
                </a:cubicBezTo>
                <a:cubicBezTo>
                  <a:pt x="239707" y="21617"/>
                  <a:pt x="251973" y="20206"/>
                  <a:pt x="263769" y="17585"/>
                </a:cubicBezTo>
                <a:cubicBezTo>
                  <a:pt x="327426" y="3440"/>
                  <a:pt x="286976" y="15712"/>
                  <a:pt x="334108" y="0"/>
                </a:cubicBezTo>
                <a:cubicBezTo>
                  <a:pt x="392723" y="2931"/>
                  <a:pt x="451468" y="3919"/>
                  <a:pt x="509954" y="8793"/>
                </a:cubicBezTo>
                <a:cubicBezTo>
                  <a:pt x="548644" y="12017"/>
                  <a:pt x="544288" y="21668"/>
                  <a:pt x="580293" y="35170"/>
                </a:cubicBezTo>
                <a:cubicBezTo>
                  <a:pt x="591607" y="39413"/>
                  <a:pt x="603739" y="41031"/>
                  <a:pt x="615462" y="43962"/>
                </a:cubicBezTo>
                <a:cubicBezTo>
                  <a:pt x="624254" y="52754"/>
                  <a:pt x="631721" y="63112"/>
                  <a:pt x="641839" y="70339"/>
                </a:cubicBezTo>
                <a:cubicBezTo>
                  <a:pt x="652504" y="77957"/>
                  <a:pt x="665628" y="81420"/>
                  <a:pt x="677008" y="87923"/>
                </a:cubicBezTo>
                <a:cubicBezTo>
                  <a:pt x="686183" y="93166"/>
                  <a:pt x="694593" y="99646"/>
                  <a:pt x="703385" y="105508"/>
                </a:cubicBezTo>
                <a:cubicBezTo>
                  <a:pt x="750270" y="175838"/>
                  <a:pt x="688737" y="90862"/>
                  <a:pt x="747346" y="149470"/>
                </a:cubicBezTo>
                <a:cubicBezTo>
                  <a:pt x="754818" y="156942"/>
                  <a:pt x="758166" y="167728"/>
                  <a:pt x="764931" y="175846"/>
                </a:cubicBezTo>
                <a:cubicBezTo>
                  <a:pt x="772891" y="185398"/>
                  <a:pt x="783348" y="192671"/>
                  <a:pt x="791308" y="202223"/>
                </a:cubicBezTo>
                <a:cubicBezTo>
                  <a:pt x="798073" y="210341"/>
                  <a:pt x="801421" y="221128"/>
                  <a:pt x="808893" y="228600"/>
                </a:cubicBezTo>
                <a:cubicBezTo>
                  <a:pt x="823176" y="242883"/>
                  <a:pt x="854346" y="254574"/>
                  <a:pt x="870439" y="263770"/>
                </a:cubicBezTo>
                <a:cubicBezTo>
                  <a:pt x="954928" y="312049"/>
                  <a:pt x="842586" y="255600"/>
                  <a:pt x="923193" y="290146"/>
                </a:cubicBezTo>
                <a:cubicBezTo>
                  <a:pt x="1014918" y="329457"/>
                  <a:pt x="903469" y="289504"/>
                  <a:pt x="993531" y="316523"/>
                </a:cubicBezTo>
                <a:cubicBezTo>
                  <a:pt x="1011285" y="321849"/>
                  <a:pt x="1027759" y="333510"/>
                  <a:pt x="1046285" y="334108"/>
                </a:cubicBezTo>
                <a:lnTo>
                  <a:pt x="1318846" y="342900"/>
                </a:lnTo>
                <a:cubicBezTo>
                  <a:pt x="1377462" y="339969"/>
                  <a:pt x="1436225" y="339192"/>
                  <a:pt x="1494693" y="334108"/>
                </a:cubicBezTo>
                <a:cubicBezTo>
                  <a:pt x="1503926" y="333305"/>
                  <a:pt x="1513832" y="331105"/>
                  <a:pt x="1521069" y="325316"/>
                </a:cubicBezTo>
                <a:cubicBezTo>
                  <a:pt x="1529321" y="318715"/>
                  <a:pt x="1531182" y="306411"/>
                  <a:pt x="1538654" y="298939"/>
                </a:cubicBezTo>
                <a:cubicBezTo>
                  <a:pt x="1557865" y="279728"/>
                  <a:pt x="1557128" y="281354"/>
                  <a:pt x="1573823" y="281354"/>
                </a:cubicBezTo>
                <a:lnTo>
                  <a:pt x="1565031" y="228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upo 19"/>
          <p:cNvGrpSpPr/>
          <p:nvPr/>
        </p:nvGrpSpPr>
        <p:grpSpPr>
          <a:xfrm>
            <a:off x="690102" y="4787949"/>
            <a:ext cx="1279193" cy="945861"/>
            <a:chOff x="3888184" y="4347517"/>
            <a:chExt cx="1279193" cy="945861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888184" y="5147989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3960192" y="5218624"/>
              <a:ext cx="216024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V="1">
              <a:off x="4032200" y="5292005"/>
              <a:ext cx="72008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V="1">
              <a:off x="4072396" y="4499917"/>
              <a:ext cx="0" cy="6413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4068204" y="4499917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4388048" y="4355901"/>
              <a:ext cx="3810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4428433" y="4355901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4499871" y="4351139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4578452" y="4353520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4652841" y="4347517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4730852" y="4347517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4805241" y="4491533"/>
              <a:ext cx="381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4843341" y="4491533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ixaDeTexto 34"/>
          <p:cNvSpPr txBox="1"/>
          <p:nvPr/>
        </p:nvSpPr>
        <p:spPr>
          <a:xfrm>
            <a:off x="7056536" y="496390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408464" y="582799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GND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022480" y="465815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+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006522" y="469835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ysClr val="windowText" lastClr="000000"/>
                </a:solidFill>
                <a:latin typeface="+mn-lt"/>
              </a:rPr>
              <a:t>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374068" y="5900007"/>
            <a:ext cx="253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Resistor de </a:t>
            </a:r>
            <a:r>
              <a:rPr lang="pt-BR" sz="2000" b="1" dirty="0" err="1" smtClean="0">
                <a:solidFill>
                  <a:schemeClr val="tx1"/>
                </a:solidFill>
                <a:latin typeface="+mn-lt"/>
              </a:rPr>
              <a:t>pull-down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302060" y="6482682"/>
            <a:ext cx="605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+mn-lt"/>
              </a:rPr>
              <a:t>Com a botão liberado, a tensão em PTXN é </a:t>
            </a:r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0,0 [V].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Com o botão pressionado, a tensão em PTXN é 3,3 [V].</a:t>
            </a:r>
            <a:endParaRPr lang="pt-BR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655408" y="519813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 [k</a:t>
            </a:r>
            <a:r>
              <a:rPr lang="el-GR" sz="2000" dirty="0" smtClean="0">
                <a:solidFill>
                  <a:sysClr val="windowText" lastClr="000000"/>
                </a:solidFill>
                <a:latin typeface="+mn-lt"/>
              </a:rPr>
              <a:t>Ω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414713" y="4692621"/>
            <a:ext cx="372565" cy="241392"/>
            <a:chOff x="762110" y="1979637"/>
            <a:chExt cx="1045167" cy="1152128"/>
          </a:xfrm>
          <a:noFill/>
        </p:grpSpPr>
        <p:cxnSp>
          <p:nvCxnSpPr>
            <p:cNvPr id="46" name="Conector reto 45"/>
            <p:cNvCxnSpPr/>
            <p:nvPr/>
          </p:nvCxnSpPr>
          <p:spPr>
            <a:xfrm>
              <a:off x="762110" y="2627709"/>
              <a:ext cx="1045167" cy="50405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V="1">
              <a:off x="762110" y="2195661"/>
              <a:ext cx="1045167" cy="43204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8" name="Elipse 47"/>
            <p:cNvSpPr/>
            <p:nvPr/>
          </p:nvSpPr>
          <p:spPr>
            <a:xfrm>
              <a:off x="1568774" y="2267669"/>
              <a:ext cx="238503" cy="7920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Arco 48"/>
            <p:cNvSpPr/>
            <p:nvPr/>
          </p:nvSpPr>
          <p:spPr>
            <a:xfrm>
              <a:off x="1599540" y="1979637"/>
              <a:ext cx="207737" cy="432048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Arco 49"/>
            <p:cNvSpPr/>
            <p:nvPr/>
          </p:nvSpPr>
          <p:spPr>
            <a:xfrm>
              <a:off x="1607159" y="2051645"/>
              <a:ext cx="200118" cy="360040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CaixaDeTexto 50"/>
          <p:cNvSpPr txBox="1"/>
          <p:nvPr/>
        </p:nvSpPr>
        <p:spPr>
          <a:xfrm>
            <a:off x="3840107" y="421188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Botão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0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40" y="3888528"/>
            <a:ext cx="4425852" cy="24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Aplicação dual: uso de resistor de </a:t>
            </a:r>
            <a:r>
              <a:rPr lang="pt-BR" sz="3600" dirty="0" err="1" smtClean="0"/>
              <a:t>pull-up</a:t>
            </a:r>
            <a:endParaRPr lang="en-GB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Para garantir que a tensão aplicada em um dado terminal sempre assuma uma tensão conhecida, no nível lógico um, quando o botão não está pressionado.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44216" y="55800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ângulo 7"/>
          <p:cNvSpPr/>
          <p:nvPr/>
        </p:nvSpPr>
        <p:spPr>
          <a:xfrm>
            <a:off x="1944216" y="59400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/>
          <p:cNvSpPr/>
          <p:nvPr/>
        </p:nvSpPr>
        <p:spPr>
          <a:xfrm>
            <a:off x="1944216" y="63001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/>
          <p:cNvSpPr/>
          <p:nvPr/>
        </p:nvSpPr>
        <p:spPr>
          <a:xfrm>
            <a:off x="1944216" y="66601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ângulo 10"/>
          <p:cNvSpPr/>
          <p:nvPr/>
        </p:nvSpPr>
        <p:spPr>
          <a:xfrm>
            <a:off x="1944216" y="70201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/>
          <p:cNvSpPr/>
          <p:nvPr/>
        </p:nvSpPr>
        <p:spPr>
          <a:xfrm>
            <a:off x="1944216" y="738023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ângulo 12"/>
          <p:cNvSpPr/>
          <p:nvPr/>
        </p:nvSpPr>
        <p:spPr>
          <a:xfrm>
            <a:off x="1944216" y="77402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933733" y="449991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/>
          <p:cNvSpPr/>
          <p:nvPr/>
        </p:nvSpPr>
        <p:spPr>
          <a:xfrm>
            <a:off x="1933733" y="485995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933733" y="521999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/>
          <p:cNvSpPr/>
          <p:nvPr/>
        </p:nvSpPr>
        <p:spPr>
          <a:xfrm>
            <a:off x="1944216" y="4139877"/>
            <a:ext cx="72008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ângulo 17"/>
          <p:cNvSpPr/>
          <p:nvPr/>
        </p:nvSpPr>
        <p:spPr>
          <a:xfrm>
            <a:off x="0" y="3995861"/>
            <a:ext cx="1944216" cy="4032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a livre 18"/>
          <p:cNvSpPr/>
          <p:nvPr/>
        </p:nvSpPr>
        <p:spPr>
          <a:xfrm>
            <a:off x="378069" y="4369332"/>
            <a:ext cx="1582616" cy="1667744"/>
          </a:xfrm>
          <a:custGeom>
            <a:avLst/>
            <a:gdLst>
              <a:gd name="connsiteX0" fmla="*/ 1565031 w 1582616"/>
              <a:gd name="connsiteY0" fmla="*/ 228600 h 1667744"/>
              <a:gd name="connsiteX1" fmla="*/ 1582616 w 1582616"/>
              <a:gd name="connsiteY1" fmla="*/ 905608 h 1667744"/>
              <a:gd name="connsiteX2" fmla="*/ 1441939 w 1582616"/>
              <a:gd name="connsiteY2" fmla="*/ 826477 h 1667744"/>
              <a:gd name="connsiteX3" fmla="*/ 1397977 w 1582616"/>
              <a:gd name="connsiteY3" fmla="*/ 808893 h 1667744"/>
              <a:gd name="connsiteX4" fmla="*/ 1345223 w 1582616"/>
              <a:gd name="connsiteY4" fmla="*/ 800100 h 1667744"/>
              <a:gd name="connsiteX5" fmla="*/ 1318846 w 1582616"/>
              <a:gd name="connsiteY5" fmla="*/ 791308 h 1667744"/>
              <a:gd name="connsiteX6" fmla="*/ 1186962 w 1582616"/>
              <a:gd name="connsiteY6" fmla="*/ 800100 h 1667744"/>
              <a:gd name="connsiteX7" fmla="*/ 1143000 w 1582616"/>
              <a:gd name="connsiteY7" fmla="*/ 817685 h 1667744"/>
              <a:gd name="connsiteX8" fmla="*/ 1107831 w 1582616"/>
              <a:gd name="connsiteY8" fmla="*/ 826477 h 1667744"/>
              <a:gd name="connsiteX9" fmla="*/ 1028700 w 1582616"/>
              <a:gd name="connsiteY9" fmla="*/ 896816 h 1667744"/>
              <a:gd name="connsiteX10" fmla="*/ 1011116 w 1582616"/>
              <a:gd name="connsiteY10" fmla="*/ 923193 h 1667744"/>
              <a:gd name="connsiteX11" fmla="*/ 1002323 w 1582616"/>
              <a:gd name="connsiteY11" fmla="*/ 949570 h 1667744"/>
              <a:gd name="connsiteX12" fmla="*/ 975946 w 1582616"/>
              <a:gd name="connsiteY12" fmla="*/ 1011116 h 1667744"/>
              <a:gd name="connsiteX13" fmla="*/ 958362 w 1582616"/>
              <a:gd name="connsiteY13" fmla="*/ 1072662 h 1667744"/>
              <a:gd name="connsiteX14" fmla="*/ 940777 w 1582616"/>
              <a:gd name="connsiteY14" fmla="*/ 1099039 h 1667744"/>
              <a:gd name="connsiteX15" fmla="*/ 923193 w 1582616"/>
              <a:gd name="connsiteY15" fmla="*/ 1195754 h 1667744"/>
              <a:gd name="connsiteX16" fmla="*/ 914400 w 1582616"/>
              <a:gd name="connsiteY16" fmla="*/ 1318846 h 1667744"/>
              <a:gd name="connsiteX17" fmla="*/ 879231 w 1582616"/>
              <a:gd name="connsiteY17" fmla="*/ 1380393 h 1667744"/>
              <a:gd name="connsiteX18" fmla="*/ 861646 w 1582616"/>
              <a:gd name="connsiteY18" fmla="*/ 1433146 h 1667744"/>
              <a:gd name="connsiteX19" fmla="*/ 826477 w 1582616"/>
              <a:gd name="connsiteY19" fmla="*/ 1485900 h 1667744"/>
              <a:gd name="connsiteX20" fmla="*/ 808893 w 1582616"/>
              <a:gd name="connsiteY20" fmla="*/ 1512277 h 1667744"/>
              <a:gd name="connsiteX21" fmla="*/ 782516 w 1582616"/>
              <a:gd name="connsiteY21" fmla="*/ 1538654 h 1667744"/>
              <a:gd name="connsiteX22" fmla="*/ 764931 w 1582616"/>
              <a:gd name="connsiteY22" fmla="*/ 1565031 h 1667744"/>
              <a:gd name="connsiteX23" fmla="*/ 703385 w 1582616"/>
              <a:gd name="connsiteY23" fmla="*/ 1600200 h 1667744"/>
              <a:gd name="connsiteX24" fmla="*/ 677008 w 1582616"/>
              <a:gd name="connsiteY24" fmla="*/ 1608993 h 1667744"/>
              <a:gd name="connsiteX25" fmla="*/ 580293 w 1582616"/>
              <a:gd name="connsiteY25" fmla="*/ 1635370 h 1667744"/>
              <a:gd name="connsiteX26" fmla="*/ 527539 w 1582616"/>
              <a:gd name="connsiteY26" fmla="*/ 1652954 h 1667744"/>
              <a:gd name="connsiteX27" fmla="*/ 228600 w 1582616"/>
              <a:gd name="connsiteY27" fmla="*/ 1652954 h 1667744"/>
              <a:gd name="connsiteX28" fmla="*/ 202223 w 1582616"/>
              <a:gd name="connsiteY28" fmla="*/ 1644162 h 1667744"/>
              <a:gd name="connsiteX29" fmla="*/ 140677 w 1582616"/>
              <a:gd name="connsiteY29" fmla="*/ 1600200 h 1667744"/>
              <a:gd name="connsiteX30" fmla="*/ 105508 w 1582616"/>
              <a:gd name="connsiteY30" fmla="*/ 1547446 h 1667744"/>
              <a:gd name="connsiteX31" fmla="*/ 96716 w 1582616"/>
              <a:gd name="connsiteY31" fmla="*/ 1512277 h 1667744"/>
              <a:gd name="connsiteX32" fmla="*/ 79131 w 1582616"/>
              <a:gd name="connsiteY32" fmla="*/ 1450731 h 1667744"/>
              <a:gd name="connsiteX33" fmla="*/ 87923 w 1582616"/>
              <a:gd name="connsiteY33" fmla="*/ 1336431 h 1667744"/>
              <a:gd name="connsiteX34" fmla="*/ 105508 w 1582616"/>
              <a:gd name="connsiteY34" fmla="*/ 1310054 h 1667744"/>
              <a:gd name="connsiteX35" fmla="*/ 114300 w 1582616"/>
              <a:gd name="connsiteY35" fmla="*/ 1283677 h 1667744"/>
              <a:gd name="connsiteX36" fmla="*/ 131885 w 1582616"/>
              <a:gd name="connsiteY36" fmla="*/ 1248508 h 1667744"/>
              <a:gd name="connsiteX37" fmla="*/ 149469 w 1582616"/>
              <a:gd name="connsiteY37" fmla="*/ 1195754 h 1667744"/>
              <a:gd name="connsiteX38" fmla="*/ 158262 w 1582616"/>
              <a:gd name="connsiteY38" fmla="*/ 1169377 h 1667744"/>
              <a:gd name="connsiteX39" fmla="*/ 149469 w 1582616"/>
              <a:gd name="connsiteY39" fmla="*/ 1019908 h 1667744"/>
              <a:gd name="connsiteX40" fmla="*/ 140677 w 1582616"/>
              <a:gd name="connsiteY40" fmla="*/ 993531 h 1667744"/>
              <a:gd name="connsiteX41" fmla="*/ 114300 w 1582616"/>
              <a:gd name="connsiteY41" fmla="*/ 958362 h 1667744"/>
              <a:gd name="connsiteX42" fmla="*/ 96716 w 1582616"/>
              <a:gd name="connsiteY42" fmla="*/ 896816 h 1667744"/>
              <a:gd name="connsiteX43" fmla="*/ 61546 w 1582616"/>
              <a:gd name="connsiteY43" fmla="*/ 835270 h 1667744"/>
              <a:gd name="connsiteX44" fmla="*/ 26377 w 1582616"/>
              <a:gd name="connsiteY44" fmla="*/ 756139 h 1667744"/>
              <a:gd name="connsiteX45" fmla="*/ 8793 w 1582616"/>
              <a:gd name="connsiteY45" fmla="*/ 703385 h 1667744"/>
              <a:gd name="connsiteX46" fmla="*/ 0 w 1582616"/>
              <a:gd name="connsiteY46" fmla="*/ 677008 h 1667744"/>
              <a:gd name="connsiteX47" fmla="*/ 8793 w 1582616"/>
              <a:gd name="connsiteY47" fmla="*/ 378070 h 1667744"/>
              <a:gd name="connsiteX48" fmla="*/ 26377 w 1582616"/>
              <a:gd name="connsiteY48" fmla="*/ 325316 h 1667744"/>
              <a:gd name="connsiteX49" fmla="*/ 52754 w 1582616"/>
              <a:gd name="connsiteY49" fmla="*/ 254977 h 1667744"/>
              <a:gd name="connsiteX50" fmla="*/ 70339 w 1582616"/>
              <a:gd name="connsiteY50" fmla="*/ 193431 h 1667744"/>
              <a:gd name="connsiteX51" fmla="*/ 105508 w 1582616"/>
              <a:gd name="connsiteY51" fmla="*/ 140677 h 1667744"/>
              <a:gd name="connsiteX52" fmla="*/ 140677 w 1582616"/>
              <a:gd name="connsiteY52" fmla="*/ 79131 h 1667744"/>
              <a:gd name="connsiteX53" fmla="*/ 175846 w 1582616"/>
              <a:gd name="connsiteY53" fmla="*/ 52754 h 1667744"/>
              <a:gd name="connsiteX54" fmla="*/ 202223 w 1582616"/>
              <a:gd name="connsiteY54" fmla="*/ 43962 h 1667744"/>
              <a:gd name="connsiteX55" fmla="*/ 228600 w 1582616"/>
              <a:gd name="connsiteY55" fmla="*/ 26377 h 1667744"/>
              <a:gd name="connsiteX56" fmla="*/ 263769 w 1582616"/>
              <a:gd name="connsiteY56" fmla="*/ 17585 h 1667744"/>
              <a:gd name="connsiteX57" fmla="*/ 334108 w 1582616"/>
              <a:gd name="connsiteY57" fmla="*/ 0 h 1667744"/>
              <a:gd name="connsiteX58" fmla="*/ 509954 w 1582616"/>
              <a:gd name="connsiteY58" fmla="*/ 8793 h 1667744"/>
              <a:gd name="connsiteX59" fmla="*/ 580293 w 1582616"/>
              <a:gd name="connsiteY59" fmla="*/ 35170 h 1667744"/>
              <a:gd name="connsiteX60" fmla="*/ 615462 w 1582616"/>
              <a:gd name="connsiteY60" fmla="*/ 43962 h 1667744"/>
              <a:gd name="connsiteX61" fmla="*/ 641839 w 1582616"/>
              <a:gd name="connsiteY61" fmla="*/ 70339 h 1667744"/>
              <a:gd name="connsiteX62" fmla="*/ 677008 w 1582616"/>
              <a:gd name="connsiteY62" fmla="*/ 87923 h 1667744"/>
              <a:gd name="connsiteX63" fmla="*/ 703385 w 1582616"/>
              <a:gd name="connsiteY63" fmla="*/ 105508 h 1667744"/>
              <a:gd name="connsiteX64" fmla="*/ 747346 w 1582616"/>
              <a:gd name="connsiteY64" fmla="*/ 149470 h 1667744"/>
              <a:gd name="connsiteX65" fmla="*/ 764931 w 1582616"/>
              <a:gd name="connsiteY65" fmla="*/ 175846 h 1667744"/>
              <a:gd name="connsiteX66" fmla="*/ 791308 w 1582616"/>
              <a:gd name="connsiteY66" fmla="*/ 202223 h 1667744"/>
              <a:gd name="connsiteX67" fmla="*/ 808893 w 1582616"/>
              <a:gd name="connsiteY67" fmla="*/ 228600 h 1667744"/>
              <a:gd name="connsiteX68" fmla="*/ 870439 w 1582616"/>
              <a:gd name="connsiteY68" fmla="*/ 263770 h 1667744"/>
              <a:gd name="connsiteX69" fmla="*/ 923193 w 1582616"/>
              <a:gd name="connsiteY69" fmla="*/ 290146 h 1667744"/>
              <a:gd name="connsiteX70" fmla="*/ 993531 w 1582616"/>
              <a:gd name="connsiteY70" fmla="*/ 316523 h 1667744"/>
              <a:gd name="connsiteX71" fmla="*/ 1046285 w 1582616"/>
              <a:gd name="connsiteY71" fmla="*/ 334108 h 1667744"/>
              <a:gd name="connsiteX72" fmla="*/ 1318846 w 1582616"/>
              <a:gd name="connsiteY72" fmla="*/ 342900 h 1667744"/>
              <a:gd name="connsiteX73" fmla="*/ 1494693 w 1582616"/>
              <a:gd name="connsiteY73" fmla="*/ 334108 h 1667744"/>
              <a:gd name="connsiteX74" fmla="*/ 1521069 w 1582616"/>
              <a:gd name="connsiteY74" fmla="*/ 325316 h 1667744"/>
              <a:gd name="connsiteX75" fmla="*/ 1538654 w 1582616"/>
              <a:gd name="connsiteY75" fmla="*/ 298939 h 1667744"/>
              <a:gd name="connsiteX76" fmla="*/ 1573823 w 1582616"/>
              <a:gd name="connsiteY76" fmla="*/ 281354 h 1667744"/>
              <a:gd name="connsiteX77" fmla="*/ 1565031 w 1582616"/>
              <a:gd name="connsiteY77" fmla="*/ 228600 h 166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2616" h="1667744">
                <a:moveTo>
                  <a:pt x="1565031" y="228600"/>
                </a:moveTo>
                <a:lnTo>
                  <a:pt x="1582616" y="905608"/>
                </a:lnTo>
                <a:cubicBezTo>
                  <a:pt x="1402882" y="795003"/>
                  <a:pt x="1522677" y="856754"/>
                  <a:pt x="1441939" y="826477"/>
                </a:cubicBezTo>
                <a:cubicBezTo>
                  <a:pt x="1427161" y="820935"/>
                  <a:pt x="1413204" y="813046"/>
                  <a:pt x="1397977" y="808893"/>
                </a:cubicBezTo>
                <a:cubicBezTo>
                  <a:pt x="1380778" y="804202"/>
                  <a:pt x="1362626" y="803967"/>
                  <a:pt x="1345223" y="800100"/>
                </a:cubicBezTo>
                <a:cubicBezTo>
                  <a:pt x="1336176" y="798089"/>
                  <a:pt x="1327638" y="794239"/>
                  <a:pt x="1318846" y="791308"/>
                </a:cubicBezTo>
                <a:cubicBezTo>
                  <a:pt x="1274885" y="794239"/>
                  <a:pt x="1230533" y="793564"/>
                  <a:pt x="1186962" y="800100"/>
                </a:cubicBezTo>
                <a:cubicBezTo>
                  <a:pt x="1171354" y="802441"/>
                  <a:pt x="1157973" y="812694"/>
                  <a:pt x="1143000" y="817685"/>
                </a:cubicBezTo>
                <a:cubicBezTo>
                  <a:pt x="1131536" y="821506"/>
                  <a:pt x="1119554" y="823546"/>
                  <a:pt x="1107831" y="826477"/>
                </a:cubicBezTo>
                <a:cubicBezTo>
                  <a:pt x="1076118" y="847619"/>
                  <a:pt x="1052788" y="860682"/>
                  <a:pt x="1028700" y="896816"/>
                </a:cubicBezTo>
                <a:cubicBezTo>
                  <a:pt x="1022839" y="905608"/>
                  <a:pt x="1015842" y="913742"/>
                  <a:pt x="1011116" y="923193"/>
                </a:cubicBezTo>
                <a:cubicBezTo>
                  <a:pt x="1006971" y="931483"/>
                  <a:pt x="1005974" y="941051"/>
                  <a:pt x="1002323" y="949570"/>
                </a:cubicBezTo>
                <a:cubicBezTo>
                  <a:pt x="982231" y="996451"/>
                  <a:pt x="987727" y="969885"/>
                  <a:pt x="975946" y="1011116"/>
                </a:cubicBezTo>
                <a:cubicBezTo>
                  <a:pt x="972190" y="1024261"/>
                  <a:pt x="965389" y="1058609"/>
                  <a:pt x="958362" y="1072662"/>
                </a:cubicBezTo>
                <a:cubicBezTo>
                  <a:pt x="953636" y="1082114"/>
                  <a:pt x="946639" y="1090247"/>
                  <a:pt x="940777" y="1099039"/>
                </a:cubicBezTo>
                <a:cubicBezTo>
                  <a:pt x="936032" y="1122765"/>
                  <a:pt x="925443" y="1173253"/>
                  <a:pt x="923193" y="1195754"/>
                </a:cubicBezTo>
                <a:cubicBezTo>
                  <a:pt x="919100" y="1236685"/>
                  <a:pt x="921163" y="1278270"/>
                  <a:pt x="914400" y="1318846"/>
                </a:cubicBezTo>
                <a:cubicBezTo>
                  <a:pt x="911920" y="1333723"/>
                  <a:pt x="888099" y="1367091"/>
                  <a:pt x="879231" y="1380393"/>
                </a:cubicBezTo>
                <a:cubicBezTo>
                  <a:pt x="873369" y="1397977"/>
                  <a:pt x="871928" y="1417723"/>
                  <a:pt x="861646" y="1433146"/>
                </a:cubicBezTo>
                <a:lnTo>
                  <a:pt x="826477" y="1485900"/>
                </a:lnTo>
                <a:cubicBezTo>
                  <a:pt x="820616" y="1494692"/>
                  <a:pt x="816365" y="1504805"/>
                  <a:pt x="808893" y="1512277"/>
                </a:cubicBezTo>
                <a:cubicBezTo>
                  <a:pt x="800101" y="1521069"/>
                  <a:pt x="790476" y="1529102"/>
                  <a:pt x="782516" y="1538654"/>
                </a:cubicBezTo>
                <a:cubicBezTo>
                  <a:pt x="775751" y="1546772"/>
                  <a:pt x="772403" y="1557559"/>
                  <a:pt x="764931" y="1565031"/>
                </a:cubicBezTo>
                <a:cubicBezTo>
                  <a:pt x="753892" y="1576070"/>
                  <a:pt x="715456" y="1595027"/>
                  <a:pt x="703385" y="1600200"/>
                </a:cubicBezTo>
                <a:cubicBezTo>
                  <a:pt x="694866" y="1603851"/>
                  <a:pt x="685527" y="1605342"/>
                  <a:pt x="677008" y="1608993"/>
                </a:cubicBezTo>
                <a:cubicBezTo>
                  <a:pt x="609880" y="1637762"/>
                  <a:pt x="676039" y="1621691"/>
                  <a:pt x="580293" y="1635370"/>
                </a:cubicBezTo>
                <a:cubicBezTo>
                  <a:pt x="562708" y="1641231"/>
                  <a:pt x="545293" y="1647628"/>
                  <a:pt x="527539" y="1652954"/>
                </a:cubicBezTo>
                <a:cubicBezTo>
                  <a:pt x="425102" y="1683684"/>
                  <a:pt x="372837" y="1657762"/>
                  <a:pt x="228600" y="1652954"/>
                </a:cubicBezTo>
                <a:cubicBezTo>
                  <a:pt x="219808" y="1650023"/>
                  <a:pt x="210512" y="1648307"/>
                  <a:pt x="202223" y="1644162"/>
                </a:cubicBezTo>
                <a:cubicBezTo>
                  <a:pt x="189368" y="1637734"/>
                  <a:pt x="148641" y="1606173"/>
                  <a:pt x="140677" y="1600200"/>
                </a:cubicBezTo>
                <a:cubicBezTo>
                  <a:pt x="113227" y="1517848"/>
                  <a:pt x="158195" y="1639649"/>
                  <a:pt x="105508" y="1547446"/>
                </a:cubicBezTo>
                <a:cubicBezTo>
                  <a:pt x="99513" y="1536954"/>
                  <a:pt x="100036" y="1523896"/>
                  <a:pt x="96716" y="1512277"/>
                </a:cubicBezTo>
                <a:cubicBezTo>
                  <a:pt x="71488" y="1423983"/>
                  <a:pt x="106616" y="1560674"/>
                  <a:pt x="79131" y="1450731"/>
                </a:cubicBezTo>
                <a:cubicBezTo>
                  <a:pt x="82062" y="1412631"/>
                  <a:pt x="80881" y="1373989"/>
                  <a:pt x="87923" y="1336431"/>
                </a:cubicBezTo>
                <a:cubicBezTo>
                  <a:pt x="89870" y="1326045"/>
                  <a:pt x="100782" y="1319506"/>
                  <a:pt x="105508" y="1310054"/>
                </a:cubicBezTo>
                <a:cubicBezTo>
                  <a:pt x="109653" y="1301765"/>
                  <a:pt x="110649" y="1292196"/>
                  <a:pt x="114300" y="1283677"/>
                </a:cubicBezTo>
                <a:cubicBezTo>
                  <a:pt x="119463" y="1271630"/>
                  <a:pt x="127017" y="1260677"/>
                  <a:pt x="131885" y="1248508"/>
                </a:cubicBezTo>
                <a:cubicBezTo>
                  <a:pt x="138769" y="1231298"/>
                  <a:pt x="143607" y="1213339"/>
                  <a:pt x="149469" y="1195754"/>
                </a:cubicBezTo>
                <a:lnTo>
                  <a:pt x="158262" y="1169377"/>
                </a:lnTo>
                <a:cubicBezTo>
                  <a:pt x="155331" y="1119554"/>
                  <a:pt x="154435" y="1069569"/>
                  <a:pt x="149469" y="1019908"/>
                </a:cubicBezTo>
                <a:cubicBezTo>
                  <a:pt x="148547" y="1010686"/>
                  <a:pt x="145275" y="1001578"/>
                  <a:pt x="140677" y="993531"/>
                </a:cubicBezTo>
                <a:cubicBezTo>
                  <a:pt x="133407" y="980808"/>
                  <a:pt x="123092" y="970085"/>
                  <a:pt x="114300" y="958362"/>
                </a:cubicBezTo>
                <a:cubicBezTo>
                  <a:pt x="111483" y="947095"/>
                  <a:pt x="103022" y="909428"/>
                  <a:pt x="96716" y="896816"/>
                </a:cubicBezTo>
                <a:cubicBezTo>
                  <a:pt x="64994" y="833372"/>
                  <a:pt x="92373" y="912339"/>
                  <a:pt x="61546" y="835270"/>
                </a:cubicBezTo>
                <a:cubicBezTo>
                  <a:pt x="30156" y="756795"/>
                  <a:pt x="60210" y="806887"/>
                  <a:pt x="26377" y="756139"/>
                </a:cubicBezTo>
                <a:lnTo>
                  <a:pt x="8793" y="703385"/>
                </a:lnTo>
                <a:lnTo>
                  <a:pt x="0" y="677008"/>
                </a:lnTo>
                <a:cubicBezTo>
                  <a:pt x="2931" y="577362"/>
                  <a:pt x="1337" y="477480"/>
                  <a:pt x="8793" y="378070"/>
                </a:cubicBezTo>
                <a:cubicBezTo>
                  <a:pt x="10179" y="359586"/>
                  <a:pt x="21882" y="343298"/>
                  <a:pt x="26377" y="325316"/>
                </a:cubicBezTo>
                <a:cubicBezTo>
                  <a:pt x="38348" y="277431"/>
                  <a:pt x="29765" y="300954"/>
                  <a:pt x="52754" y="254977"/>
                </a:cubicBezTo>
                <a:cubicBezTo>
                  <a:pt x="54825" y="246694"/>
                  <a:pt x="64604" y="203755"/>
                  <a:pt x="70339" y="193431"/>
                </a:cubicBezTo>
                <a:cubicBezTo>
                  <a:pt x="80603" y="174957"/>
                  <a:pt x="96056" y="159580"/>
                  <a:pt x="105508" y="140677"/>
                </a:cubicBezTo>
                <a:cubicBezTo>
                  <a:pt x="112402" y="126889"/>
                  <a:pt x="128252" y="91556"/>
                  <a:pt x="140677" y="79131"/>
                </a:cubicBezTo>
                <a:cubicBezTo>
                  <a:pt x="151039" y="68769"/>
                  <a:pt x="163123" y="60024"/>
                  <a:pt x="175846" y="52754"/>
                </a:cubicBezTo>
                <a:cubicBezTo>
                  <a:pt x="183893" y="48156"/>
                  <a:pt x="193431" y="46893"/>
                  <a:pt x="202223" y="43962"/>
                </a:cubicBezTo>
                <a:cubicBezTo>
                  <a:pt x="211015" y="38100"/>
                  <a:pt x="218887" y="30540"/>
                  <a:pt x="228600" y="26377"/>
                </a:cubicBezTo>
                <a:cubicBezTo>
                  <a:pt x="239707" y="21617"/>
                  <a:pt x="251973" y="20206"/>
                  <a:pt x="263769" y="17585"/>
                </a:cubicBezTo>
                <a:cubicBezTo>
                  <a:pt x="327426" y="3440"/>
                  <a:pt x="286976" y="15712"/>
                  <a:pt x="334108" y="0"/>
                </a:cubicBezTo>
                <a:cubicBezTo>
                  <a:pt x="392723" y="2931"/>
                  <a:pt x="451468" y="3919"/>
                  <a:pt x="509954" y="8793"/>
                </a:cubicBezTo>
                <a:cubicBezTo>
                  <a:pt x="548644" y="12017"/>
                  <a:pt x="544288" y="21668"/>
                  <a:pt x="580293" y="35170"/>
                </a:cubicBezTo>
                <a:cubicBezTo>
                  <a:pt x="591607" y="39413"/>
                  <a:pt x="603739" y="41031"/>
                  <a:pt x="615462" y="43962"/>
                </a:cubicBezTo>
                <a:cubicBezTo>
                  <a:pt x="624254" y="52754"/>
                  <a:pt x="631721" y="63112"/>
                  <a:pt x="641839" y="70339"/>
                </a:cubicBezTo>
                <a:cubicBezTo>
                  <a:pt x="652504" y="77957"/>
                  <a:pt x="665628" y="81420"/>
                  <a:pt x="677008" y="87923"/>
                </a:cubicBezTo>
                <a:cubicBezTo>
                  <a:pt x="686183" y="93166"/>
                  <a:pt x="694593" y="99646"/>
                  <a:pt x="703385" y="105508"/>
                </a:cubicBezTo>
                <a:cubicBezTo>
                  <a:pt x="750270" y="175838"/>
                  <a:pt x="688737" y="90862"/>
                  <a:pt x="747346" y="149470"/>
                </a:cubicBezTo>
                <a:cubicBezTo>
                  <a:pt x="754818" y="156942"/>
                  <a:pt x="758166" y="167728"/>
                  <a:pt x="764931" y="175846"/>
                </a:cubicBezTo>
                <a:cubicBezTo>
                  <a:pt x="772891" y="185398"/>
                  <a:pt x="783348" y="192671"/>
                  <a:pt x="791308" y="202223"/>
                </a:cubicBezTo>
                <a:cubicBezTo>
                  <a:pt x="798073" y="210341"/>
                  <a:pt x="801421" y="221128"/>
                  <a:pt x="808893" y="228600"/>
                </a:cubicBezTo>
                <a:cubicBezTo>
                  <a:pt x="823176" y="242883"/>
                  <a:pt x="854346" y="254574"/>
                  <a:pt x="870439" y="263770"/>
                </a:cubicBezTo>
                <a:cubicBezTo>
                  <a:pt x="954928" y="312049"/>
                  <a:pt x="842586" y="255600"/>
                  <a:pt x="923193" y="290146"/>
                </a:cubicBezTo>
                <a:cubicBezTo>
                  <a:pt x="1014918" y="329457"/>
                  <a:pt x="903469" y="289504"/>
                  <a:pt x="993531" y="316523"/>
                </a:cubicBezTo>
                <a:cubicBezTo>
                  <a:pt x="1011285" y="321849"/>
                  <a:pt x="1027759" y="333510"/>
                  <a:pt x="1046285" y="334108"/>
                </a:cubicBezTo>
                <a:lnTo>
                  <a:pt x="1318846" y="342900"/>
                </a:lnTo>
                <a:cubicBezTo>
                  <a:pt x="1377462" y="339969"/>
                  <a:pt x="1436225" y="339192"/>
                  <a:pt x="1494693" y="334108"/>
                </a:cubicBezTo>
                <a:cubicBezTo>
                  <a:pt x="1503926" y="333305"/>
                  <a:pt x="1513832" y="331105"/>
                  <a:pt x="1521069" y="325316"/>
                </a:cubicBezTo>
                <a:cubicBezTo>
                  <a:pt x="1529321" y="318715"/>
                  <a:pt x="1531182" y="306411"/>
                  <a:pt x="1538654" y="298939"/>
                </a:cubicBezTo>
                <a:cubicBezTo>
                  <a:pt x="1557865" y="279728"/>
                  <a:pt x="1557128" y="281354"/>
                  <a:pt x="1573823" y="281354"/>
                </a:cubicBezTo>
                <a:lnTo>
                  <a:pt x="1565031" y="228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upo 19"/>
          <p:cNvGrpSpPr/>
          <p:nvPr/>
        </p:nvGrpSpPr>
        <p:grpSpPr>
          <a:xfrm>
            <a:off x="690102" y="4787949"/>
            <a:ext cx="1279193" cy="945861"/>
            <a:chOff x="3888184" y="4347517"/>
            <a:chExt cx="1279193" cy="945861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888184" y="5147989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3960192" y="5218624"/>
              <a:ext cx="216024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V="1">
              <a:off x="4032200" y="5292005"/>
              <a:ext cx="72008" cy="1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V="1">
              <a:off x="4072396" y="4499917"/>
              <a:ext cx="0" cy="6413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4068204" y="4499917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4388048" y="4355901"/>
              <a:ext cx="3810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4428433" y="4355901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4499871" y="4351139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4578452" y="4353520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4652841" y="4347517"/>
              <a:ext cx="76200" cy="2964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4730852" y="4347517"/>
              <a:ext cx="72008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4805241" y="4491533"/>
              <a:ext cx="381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4843341" y="4491533"/>
              <a:ext cx="3240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ixaDeTexto 34"/>
          <p:cNvSpPr txBox="1"/>
          <p:nvPr/>
        </p:nvSpPr>
        <p:spPr>
          <a:xfrm>
            <a:off x="7030592" y="48582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3,3 [V]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616376" y="563390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GND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022480" y="465815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+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006522" y="469835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ysClr val="windowText" lastClr="000000"/>
                </a:solidFill>
                <a:latin typeface="+mn-lt"/>
              </a:rPr>
              <a:t>PTXN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374068" y="3563813"/>
            <a:ext cx="253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Resistor de </a:t>
            </a:r>
            <a:r>
              <a:rPr lang="pt-BR" sz="2000" b="1" dirty="0" err="1" smtClean="0">
                <a:solidFill>
                  <a:schemeClr val="tx1"/>
                </a:solidFill>
                <a:latin typeface="+mn-lt"/>
              </a:rPr>
              <a:t>pull-up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302060" y="6482682"/>
            <a:ext cx="605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Com a botão liberado, a tensão em PTXN é 3,3 [V].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Com o botão pressionado, a tensão em PTXN é 0,0 [V].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14713" y="4692621"/>
            <a:ext cx="372565" cy="241392"/>
            <a:chOff x="762110" y="1979637"/>
            <a:chExt cx="1045167" cy="1152128"/>
          </a:xfrm>
          <a:noFill/>
        </p:grpSpPr>
        <p:cxnSp>
          <p:nvCxnSpPr>
            <p:cNvPr id="45" name="Conector reto 44"/>
            <p:cNvCxnSpPr/>
            <p:nvPr/>
          </p:nvCxnSpPr>
          <p:spPr>
            <a:xfrm>
              <a:off x="762110" y="2627709"/>
              <a:ext cx="1045167" cy="50405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762110" y="2195661"/>
              <a:ext cx="1045167" cy="43204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7" name="Elipse 46"/>
            <p:cNvSpPr/>
            <p:nvPr/>
          </p:nvSpPr>
          <p:spPr>
            <a:xfrm>
              <a:off x="1568774" y="2267669"/>
              <a:ext cx="238503" cy="7920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Arco 47"/>
            <p:cNvSpPr/>
            <p:nvPr/>
          </p:nvSpPr>
          <p:spPr>
            <a:xfrm>
              <a:off x="1599540" y="1979637"/>
              <a:ext cx="207737" cy="432048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Arco 48"/>
            <p:cNvSpPr/>
            <p:nvPr/>
          </p:nvSpPr>
          <p:spPr>
            <a:xfrm>
              <a:off x="1607159" y="2051645"/>
              <a:ext cx="200118" cy="360040"/>
            </a:xfrm>
            <a:prstGeom prst="arc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3672160" y="406786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 [k</a:t>
            </a:r>
            <a:r>
              <a:rPr lang="el-GR" sz="2000" dirty="0" smtClean="0">
                <a:solidFill>
                  <a:sysClr val="windowText" lastClr="000000"/>
                </a:solidFill>
                <a:latin typeface="+mn-lt"/>
              </a:rPr>
              <a:t>Ω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]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40107" y="48918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Botão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5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7" y="3203773"/>
            <a:ext cx="4751539" cy="35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Montar na </a:t>
            </a:r>
            <a:r>
              <a:rPr lang="pt-BR" sz="2800" dirty="0" err="1" smtClean="0"/>
              <a:t>protoboard</a:t>
            </a:r>
            <a:r>
              <a:rPr lang="pt-BR" sz="2800" dirty="0" smtClean="0"/>
              <a:t> e interconectar ao kit </a:t>
            </a:r>
            <a:r>
              <a:rPr lang="pt-BR" sz="2800" dirty="0" err="1" smtClean="0"/>
              <a:t>Freedom</a:t>
            </a:r>
            <a:r>
              <a:rPr lang="pt-BR" sz="28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Montagem de botão com </a:t>
            </a:r>
            <a:r>
              <a:rPr lang="pt-BR" sz="3600" dirty="0" err="1" smtClean="0"/>
              <a:t>pull-down</a:t>
            </a:r>
            <a:endParaRPr lang="en-GB" sz="36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416576" y="253054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Ligado ao P3V3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Pino 8 do conector J9 do kit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455435" y="5586128"/>
            <a:ext cx="2049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Ligado ao GND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Pino 12 ou 14 do conector J9 do kit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655936" y="4616632"/>
            <a:ext cx="1501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+mn-lt"/>
              </a:rPr>
              <a:t>Ligado ao PTA1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+mn-lt"/>
              </a:rPr>
              <a:t>Pino 2 do conector J1 do kit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464248" y="457192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  <a:latin typeface="+mn-lt"/>
              </a:rPr>
              <a:t>Resistor de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</a:rPr>
              <a:t>pull-down</a:t>
            </a:r>
            <a:r>
              <a:rPr lang="pt-BR" sz="2000" dirty="0" smtClean="0">
                <a:solidFill>
                  <a:schemeClr val="tx1"/>
                </a:solidFill>
                <a:latin typeface="+mn-lt"/>
              </a:rPr>
              <a:t> 1,0 [k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Ω</a:t>
            </a:r>
            <a:r>
              <a:rPr lang="pt-BR" sz="2000" dirty="0" smtClean="0">
                <a:solidFill>
                  <a:schemeClr val="tx1"/>
                </a:solidFill>
                <a:latin typeface="+mn-lt"/>
              </a:rPr>
              <a:t>]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392240" y="354067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Push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button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1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2" b="8081"/>
          <a:stretch/>
        </p:blipFill>
        <p:spPr bwMode="auto">
          <a:xfrm>
            <a:off x="86665" y="2098158"/>
            <a:ext cx="9634167" cy="47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Montagem com </a:t>
            </a:r>
            <a:r>
              <a:rPr lang="pt-BR" sz="3200" dirty="0" err="1" smtClean="0"/>
              <a:t>protoboard</a:t>
            </a:r>
            <a:r>
              <a:rPr lang="pt-BR" sz="3200" dirty="0" smtClean="0"/>
              <a:t> de mercado e kit</a:t>
            </a:r>
            <a:endParaRPr lang="en-GB" sz="3200" dirty="0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871959" y="1763613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871959" y="1579527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Atenção, use a fileira mais de fora da placa dos conectores J2 e J1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1880345" y="6228109"/>
            <a:ext cx="495671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880344" y="6980127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Atenção, use a fileira mais de fora da placa dos conectores J9 e J10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6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para desenvolver no MBED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Criar um novo projeto do MBED (</a:t>
            </a:r>
            <a:r>
              <a:rPr lang="pt-BR" sz="2800" dirty="0" err="1" smtClean="0"/>
              <a:t>empty</a:t>
            </a:r>
            <a:r>
              <a:rPr lang="pt-BR" sz="2800" dirty="0" smtClean="0"/>
              <a:t> </a:t>
            </a:r>
            <a:r>
              <a:rPr lang="pt-BR" sz="2800" dirty="0" err="1" smtClean="0"/>
              <a:t>project</a:t>
            </a:r>
            <a:r>
              <a:rPr lang="pt-BR" sz="28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Não se esqueça de fazer “</a:t>
            </a:r>
            <a:r>
              <a:rPr lang="pt-BR" sz="2800" dirty="0" err="1" smtClean="0"/>
              <a:t>Import</a:t>
            </a:r>
            <a:r>
              <a:rPr lang="pt-BR" sz="2800" dirty="0" smtClean="0"/>
              <a:t> Library... </a:t>
            </a:r>
            <a:r>
              <a:rPr lang="pt-BR" sz="2800" dirty="0" err="1" smtClean="0"/>
              <a:t>Mbed.h</a:t>
            </a:r>
            <a:r>
              <a:rPr lang="pt-BR" sz="2800" dirty="0" smtClean="0"/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Copiar o código fonte que se encontra no arquivo EntradaDigital.cpp disponível no </a:t>
            </a:r>
            <a:r>
              <a:rPr lang="pt-BR" sz="2800" dirty="0" err="1" smtClean="0"/>
              <a:t>moodle</a:t>
            </a:r>
            <a:r>
              <a:rPr lang="pt-BR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Analisar o funcionamento.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Verificar a operação do sistema.</a:t>
            </a:r>
          </a:p>
        </p:txBody>
      </p:sp>
    </p:spTree>
    <p:extLst>
      <p:ext uri="{BB962C8B-B14F-4D97-AF65-F5344CB8AC3E}">
        <p14:creationId xmlns:p14="http://schemas.microsoft.com/office/powerpoint/2010/main" val="9778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658" y="-228103"/>
            <a:ext cx="9074150" cy="983604"/>
          </a:xfrm>
        </p:spPr>
        <p:txBody>
          <a:bodyPr/>
          <a:lstStyle/>
          <a:p>
            <a:r>
              <a:rPr lang="pt-BR" dirty="0" smtClean="0"/>
              <a:t>Programa para desenvolver no MBED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27509"/>
            <a:ext cx="9577064" cy="6732166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DigitalIn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(PTA1);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(LED_GREEN);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(LED_RED);</a:t>
            </a:r>
          </a:p>
          <a:p>
            <a:pPr marL="0" indent="0">
              <a:buNone/>
            </a:pPr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44368" y="111554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ysClr val="windowText" lastClr="000000"/>
                </a:solidFill>
                <a:latin typeface="+mn-lt"/>
              </a:rPr>
              <a:t>EntradaDigital.cpp</a:t>
            </a:r>
            <a:endParaRPr lang="en-GB" sz="32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0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23"/>
          <a:stretch/>
        </p:blipFill>
        <p:spPr bwMode="auto">
          <a:xfrm>
            <a:off x="7272560" y="2555701"/>
            <a:ext cx="2376264" cy="221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4762">
            <a:off x="801618" y="3404141"/>
            <a:ext cx="2667567" cy="38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Mede tensões, correntes, resistências, frequências, capacitâncias, ganhos, temperaturas,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Vários tipos, fabricantes, funcionalidades, tamanhos e custos.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Multímetro digital</a:t>
            </a:r>
            <a:endParaRPr lang="en-GB" sz="3600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1943970" y="3891915"/>
            <a:ext cx="7022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736058" y="3707829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Visor para leitura direta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2116486" y="4972035"/>
            <a:ext cx="70221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908574" y="4787949"/>
            <a:ext cx="472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Seletor de funções e escalas de medição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4320232" y="5980147"/>
            <a:ext cx="7022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112320" y="579606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Ponta de prova preta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4115144" y="6332602"/>
            <a:ext cx="7022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907232" y="614851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Ponta de prova vermelha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flipH="1" flipV="1">
            <a:off x="2736058" y="5395951"/>
            <a:ext cx="522192" cy="1840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348124" y="5395951"/>
            <a:ext cx="471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Bornes para conexão das pontas de prova</a:t>
            </a:r>
            <a:endParaRPr lang="en-GB" sz="20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 flipH="1">
            <a:off x="2467592" y="5596006"/>
            <a:ext cx="79065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359" l="3571" r="97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4715941"/>
            <a:ext cx="1600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7272560" y="4988004"/>
            <a:ext cx="1440160" cy="11614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348124" y="6660157"/>
            <a:ext cx="464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ysClr val="windowText" lastClr="000000"/>
                </a:solidFill>
                <a:latin typeface="+mn-lt"/>
              </a:rPr>
              <a:t>Pontas de prova são colocadas nos pontos onde deseja-se efetuar as medidas</a:t>
            </a:r>
            <a:endParaRPr lang="en-GB" sz="2000" b="1" u="sng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programas para testar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Fazer um programa que cada vez que o botão for acionado, seja acessa uma cor diferente no LED RGB, ciclicamente. Por exemplo:  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Seja ‘</a:t>
            </a:r>
            <a:r>
              <a:rPr lang="pt-BR" sz="2800" dirty="0" smtClean="0">
                <a:sym typeface="Wingdings" panose="05000000000000000000" pitchFamily="2" charset="2"/>
              </a:rPr>
              <a:t>’ um pressionamento de botão...</a:t>
            </a:r>
            <a:endParaRPr lang="pt-B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O LED RGB assume as seguintes cores, na sequência: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400" dirty="0" smtClean="0"/>
              <a:t>Verde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err="1" smtClean="0">
                <a:sym typeface="Wingdings" panose="05000000000000000000" pitchFamily="2" charset="2"/>
              </a:rPr>
              <a:t>VermelhoAmareloAzulBrancoVerdeVermelho</a:t>
            </a:r>
            <a:r>
              <a:rPr lang="pt-BR" sz="2400" dirty="0" smtClean="0">
                <a:sym typeface="Wingdings" panose="05000000000000000000" pitchFamily="2" charset="2"/>
              </a:rPr>
              <a:t>...</a:t>
            </a:r>
          </a:p>
          <a:p>
            <a:pPr marL="0" indent="0" algn="ctr"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sz="2400" dirty="0" smtClean="0"/>
              <a:t>Atenção: Seu programa deve perceber a mudança do estado da chave, de zero para um, para executar a transição para um novo estado de cor.</a:t>
            </a:r>
          </a:p>
        </p:txBody>
      </p:sp>
    </p:spTree>
    <p:extLst>
      <p:ext uri="{BB962C8B-B14F-4D97-AF65-F5344CB8AC3E}">
        <p14:creationId xmlns:p14="http://schemas.microsoft.com/office/powerpoint/2010/main" val="3843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dirty="0" smtClean="0"/>
              <a:t>Exemplo para inspiração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77064" cy="6480720"/>
          </a:xfrm>
        </p:spPr>
        <p:txBody>
          <a:bodyPr numCol="2" spcCol="180000"/>
          <a:lstStyle/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pt-B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lastbotao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DigitalIn</a:t>
            </a: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(PTA1);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(LED_GREEN);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(LED_RED);</a:t>
            </a:r>
          </a:p>
          <a:p>
            <a:pPr marL="0" indent="0">
              <a:buNone/>
            </a:pPr>
            <a:endParaRPr lang="pt-B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lang="pt-B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{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==1 &amp;&amp;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lastbotao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==0) 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!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led_verde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!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led_vermelho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lastbotao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</a:t>
            </a:r>
            <a:r>
              <a:rPr lang="pt-BR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(0.1);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2880074" y="6598352"/>
            <a:ext cx="792086" cy="1277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672160" y="6372125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Esta linha está comentada, mas ela é importante para que o programa execute corretamente. Tente entender o papel dessa instrução neste programa.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52280" y="1115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ysClr val="windowText" lastClr="000000"/>
                </a:solidFill>
                <a:latin typeface="+mn-lt"/>
              </a:rPr>
              <a:t>EntradaDigitalToggle.cpp</a:t>
            </a:r>
            <a:endParaRPr lang="en-GB" sz="32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típicos de chaves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i="1" u="sng" dirty="0" err="1" smtClean="0"/>
              <a:t>Bouncing</a:t>
            </a:r>
            <a:endParaRPr lang="pt-BR" b="1" i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Incerteza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Repique do contato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Devido à parte </a:t>
            </a:r>
          </a:p>
          <a:p>
            <a:pPr marL="503238" lvl="1" indent="0">
              <a:buNone/>
            </a:pPr>
            <a:r>
              <a:rPr lang="pt-BR" dirty="0" smtClean="0"/>
              <a:t>    mecânica da chave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b="1" u="sng" dirty="0" smtClean="0"/>
              <a:t>Resistência de contato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Quando pressionado, o botão </a:t>
            </a:r>
            <a:r>
              <a:rPr lang="pt-BR" u="sng" dirty="0" smtClean="0"/>
              <a:t>deveria</a:t>
            </a:r>
            <a:r>
              <a:rPr lang="pt-BR" dirty="0" smtClean="0"/>
              <a:t> ter resistência equivalente igual a zero.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Mas o contato se desgasta e envelhece com o tempo.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96" y="1538738"/>
            <a:ext cx="5016328" cy="37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4355647"/>
            <a:ext cx="4297191" cy="318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Reed Switch: ativado pelo campo magnético.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Outros tipos de chaves</a:t>
            </a:r>
            <a:endParaRPr lang="en-GB" sz="36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40512" y="4211885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Ligado ao P3V3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Pino 8 do conector J9 do kit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40512" y="6228109"/>
            <a:ext cx="1931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Ligado ao GND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Pino 12 ou 14 do conector J9 do kit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808064" y="566378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1,0 k</a:t>
            </a:r>
            <a:r>
              <a:rPr lang="el-GR" sz="2000" dirty="0" smtClean="0">
                <a:solidFill>
                  <a:sysClr val="windowText" lastClr="000000"/>
                </a:solidFill>
                <a:latin typeface="+mn-lt"/>
              </a:rPr>
              <a:t>Ω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450268" y="5388981"/>
            <a:ext cx="1501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+mn-lt"/>
              </a:rPr>
              <a:t>Ligado ao PTA1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+mn-lt"/>
              </a:rPr>
              <a:t>Pino 2 do conector J1 do kit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320232" y="56637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Resistor de </a:t>
            </a:r>
            <a:r>
              <a:rPr lang="pt-BR" sz="2000" b="1" dirty="0" err="1" smtClean="0">
                <a:solidFill>
                  <a:schemeClr val="tx1"/>
                </a:solidFill>
                <a:latin typeface="+mn-lt"/>
              </a:rPr>
              <a:t>pull-down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091112" y="499837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Reed Switch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356500"/>
            <a:ext cx="44386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 rot="19863438">
            <a:off x="4746109" y="4948640"/>
            <a:ext cx="472575" cy="37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upo 16"/>
          <p:cNvGrpSpPr/>
          <p:nvPr/>
        </p:nvGrpSpPr>
        <p:grpSpPr>
          <a:xfrm>
            <a:off x="4832865" y="4672960"/>
            <a:ext cx="288032" cy="364810"/>
            <a:chOff x="4519433" y="3334248"/>
            <a:chExt cx="576468" cy="855760"/>
          </a:xfrm>
        </p:grpSpPr>
        <p:sp>
          <p:nvSpPr>
            <p:cNvPr id="18" name="Retângulo 17"/>
            <p:cNvSpPr/>
            <p:nvPr/>
          </p:nvSpPr>
          <p:spPr>
            <a:xfrm>
              <a:off x="4519433" y="3757960"/>
              <a:ext cx="576064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S</a:t>
              </a:r>
              <a:endParaRPr lang="pt-BR" sz="1200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519837" y="3334248"/>
              <a:ext cx="576064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N</a:t>
              </a:r>
              <a:endParaRPr lang="pt-BR" sz="1200" dirty="0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5544368" y="2627709"/>
            <a:ext cx="352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Ao aproximar um imã da ampola de vidro, os contatos internos se fecham.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1" l="1786" r="100000">
                        <a14:foregroundMark x1="24107" y1="29911" x2="41071" y2="72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755501"/>
            <a:ext cx="2269436" cy="226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609288" y="373976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Imã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64448" y="11474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Imã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759206" y="7691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dirty="0" smtClean="0">
                <a:solidFill>
                  <a:sysClr val="windowText" lastClr="000000"/>
                </a:solidFill>
                <a:latin typeface="+mn-lt"/>
              </a:rPr>
              <a:t>Reed switch</a:t>
            </a:r>
            <a:endParaRPr lang="en-GB" sz="18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159992" y="2483693"/>
            <a:ext cx="936104" cy="263853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3415464" y="2627709"/>
            <a:ext cx="936104" cy="235050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312119" y="2356500"/>
            <a:ext cx="1495345" cy="289292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1727944" y="2356500"/>
            <a:ext cx="1499447" cy="289292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2938955" y="3500141"/>
            <a:ext cx="576468" cy="855760"/>
            <a:chOff x="4519433" y="3334248"/>
            <a:chExt cx="576468" cy="855760"/>
          </a:xfrm>
        </p:grpSpPr>
        <p:sp>
          <p:nvSpPr>
            <p:cNvPr id="5" name="Retângulo 4"/>
            <p:cNvSpPr/>
            <p:nvPr/>
          </p:nvSpPr>
          <p:spPr>
            <a:xfrm>
              <a:off x="4519433" y="3757960"/>
              <a:ext cx="576064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S</a:t>
              </a:r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519837" y="3334248"/>
              <a:ext cx="576064" cy="43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N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0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Para saber 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/>
              <a:t>Orsini</a:t>
            </a:r>
            <a:r>
              <a:rPr lang="pt-BR" sz="2800" dirty="0"/>
              <a:t>, Luiz </a:t>
            </a:r>
            <a:r>
              <a:rPr lang="pt-BR" sz="2800" dirty="0" smtClean="0"/>
              <a:t>Queiroz, “Curso </a:t>
            </a:r>
            <a:r>
              <a:rPr lang="pt-BR" sz="2800" dirty="0"/>
              <a:t>de Circuitos Elétricos - Vol. </a:t>
            </a:r>
            <a:r>
              <a:rPr lang="pt-BR" sz="2800" dirty="0" smtClean="0"/>
              <a:t>1”, Editora Edgard </a:t>
            </a:r>
            <a:r>
              <a:rPr lang="pt-BR" sz="2800" dirty="0" err="1" smtClean="0"/>
              <a:t>Blucher</a:t>
            </a:r>
            <a:r>
              <a:rPr lang="pt-BR" sz="2800" dirty="0" smtClean="0"/>
              <a:t>, 2ª Edição, 1998.</a:t>
            </a:r>
          </a:p>
          <a:p>
            <a:r>
              <a:rPr lang="pt-BR" sz="2800" dirty="0" err="1" smtClean="0"/>
              <a:t>Mbed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2"/>
              </a:rPr>
              <a:t>http://mbed.org</a:t>
            </a:r>
            <a:r>
              <a:rPr lang="pt-BR" sz="2800" dirty="0" smtClean="0"/>
              <a:t>.</a:t>
            </a:r>
          </a:p>
          <a:p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Freedom</a:t>
            </a:r>
            <a:r>
              <a:rPr lang="pt-BR" sz="2800" dirty="0" smtClean="0"/>
              <a:t> </a:t>
            </a:r>
            <a:r>
              <a:rPr lang="pt-BR" sz="2800" dirty="0" err="1" smtClean="0"/>
              <a:t>Board</a:t>
            </a:r>
            <a:r>
              <a:rPr lang="pt-BR" sz="2800" dirty="0" smtClean="0"/>
              <a:t> FRDM-KL25Z, </a:t>
            </a:r>
            <a:r>
              <a:rPr lang="pt-BR" sz="2800" dirty="0">
                <a:hlinkClick r:id="rId3"/>
              </a:rPr>
              <a:t>http://</a:t>
            </a:r>
            <a:r>
              <a:rPr lang="pt-BR" sz="2800" dirty="0" smtClean="0">
                <a:hlinkClick r:id="rId3"/>
              </a:rPr>
              <a:t>www.freescale.com/webapp/sps/site/prod_summary.jsp?code=FRDM-KL25Z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Monk, S., “</a:t>
            </a:r>
            <a:r>
              <a:rPr lang="pt-BR" sz="2800" dirty="0" err="1" smtClean="0"/>
              <a:t>Hacking</a:t>
            </a:r>
            <a:r>
              <a:rPr lang="pt-BR" sz="2800" dirty="0" smtClean="0"/>
              <a:t> </a:t>
            </a:r>
            <a:r>
              <a:rPr lang="pt-BR" sz="2800" dirty="0" err="1" smtClean="0"/>
              <a:t>Electronics</a:t>
            </a:r>
            <a:r>
              <a:rPr lang="pt-BR" sz="2800" dirty="0" smtClean="0"/>
              <a:t>. Na </a:t>
            </a:r>
            <a:r>
              <a:rPr lang="pt-BR" sz="2800" dirty="0" err="1" smtClean="0"/>
              <a:t>illustrated</a:t>
            </a:r>
            <a:r>
              <a:rPr lang="pt-BR" sz="2800" dirty="0" smtClean="0"/>
              <a:t> DIY </a:t>
            </a:r>
            <a:r>
              <a:rPr lang="pt-BR" sz="2800" dirty="0" err="1" smtClean="0"/>
              <a:t>guide</a:t>
            </a:r>
            <a:r>
              <a:rPr lang="pt-BR" sz="2800" dirty="0" smtClean="0"/>
              <a:t> for </a:t>
            </a:r>
            <a:r>
              <a:rPr lang="pt-BR" sz="2800" dirty="0" err="1" smtClean="0"/>
              <a:t>makers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hobbyists</a:t>
            </a:r>
            <a:r>
              <a:rPr lang="pt-BR" sz="2800" dirty="0" smtClean="0"/>
              <a:t>”, Mc </a:t>
            </a:r>
            <a:r>
              <a:rPr lang="pt-BR" sz="2800" dirty="0" err="1" smtClean="0"/>
              <a:t>Graw</a:t>
            </a:r>
            <a:r>
              <a:rPr lang="pt-BR" sz="2800" dirty="0" smtClean="0"/>
              <a:t> Hill </a:t>
            </a:r>
            <a:r>
              <a:rPr lang="pt-BR" sz="2800" dirty="0" err="1" smtClean="0"/>
              <a:t>Education</a:t>
            </a:r>
            <a:r>
              <a:rPr lang="pt-BR" sz="2800" dirty="0" smtClean="0"/>
              <a:t>, 2013.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Cuidados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400" dirty="0" smtClean="0"/>
              <a:t>Segurar as pontas de prova apenas pelas partes isoladas.</a:t>
            </a:r>
          </a:p>
          <a:p>
            <a:r>
              <a:rPr lang="pt-BR" sz="2400" dirty="0" smtClean="0"/>
              <a:t>Não tocar nas partes metálicas.</a:t>
            </a:r>
          </a:p>
          <a:p>
            <a:r>
              <a:rPr lang="pt-BR" sz="2400" dirty="0" smtClean="0"/>
              <a:t>Durante as medições em um circuito energizado, deve-se manter as pontas de prova afastadas uma da outra para evitar </a:t>
            </a:r>
            <a:r>
              <a:rPr lang="pt-BR" sz="2400" dirty="0" err="1" smtClean="0"/>
              <a:t>curto-circuitos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4944393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3" y="1830387"/>
            <a:ext cx="4064861" cy="49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472361" y="2483693"/>
            <a:ext cx="1440160" cy="4320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Multímetro para medição de resistência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800" dirty="0"/>
              <a:t>Ajuste um multímetro para leitura de </a:t>
            </a:r>
            <a:r>
              <a:rPr lang="pt-BR" sz="2800" dirty="0" smtClean="0"/>
              <a:t>resistência elétrica, em uma faixa até 200 [</a:t>
            </a:r>
            <a:r>
              <a:rPr lang="el-GR" sz="2800" dirty="0" smtClean="0"/>
              <a:t>Ω</a:t>
            </a:r>
            <a:r>
              <a:rPr lang="pt-BR" sz="2800" dirty="0" smtClean="0"/>
              <a:t>].</a:t>
            </a:r>
            <a:endParaRPr lang="pt-BR" sz="2800" dirty="0"/>
          </a:p>
          <a:p>
            <a:r>
              <a:rPr lang="pt-BR" sz="2800" dirty="0"/>
              <a:t>A ponta de prova preta, ficará ligada no multímetro no borne ou terminal COMUM ou COM.</a:t>
            </a:r>
          </a:p>
          <a:p>
            <a:r>
              <a:rPr lang="pt-BR" sz="2800" dirty="0"/>
              <a:t>A ponta de prova vermelha ficará ligada no multímetro no terminal multifuncional denominado </a:t>
            </a:r>
            <a:r>
              <a:rPr lang="pt-BR" sz="2800" dirty="0" smtClean="0"/>
              <a:t>V/</a:t>
            </a:r>
            <a:r>
              <a:rPr lang="el-GR" sz="2800" dirty="0"/>
              <a:t> Ω</a:t>
            </a:r>
            <a:r>
              <a:rPr lang="pt-BR" sz="2800" dirty="0" smtClean="0"/>
              <a:t> </a:t>
            </a:r>
            <a:r>
              <a:rPr lang="pt-BR" sz="2800" dirty="0"/>
              <a:t>(para </a:t>
            </a:r>
            <a:r>
              <a:rPr lang="pt-BR" sz="2800" dirty="0" smtClean="0"/>
              <a:t>tensão ou resistência).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03" y="1830387"/>
            <a:ext cx="4064861" cy="49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984528" y="4859957"/>
            <a:ext cx="288032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920631" y="4895974"/>
            <a:ext cx="351697" cy="351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3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6567024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69" y="3132757"/>
            <a:ext cx="1014962" cy="67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sz="3200" dirty="0" smtClean="0"/>
              <a:t>Atividade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5184576" cy="5760640"/>
          </a:xfrm>
        </p:spPr>
        <p:txBody>
          <a:bodyPr/>
          <a:lstStyle/>
          <a:p>
            <a:r>
              <a:rPr lang="pt-BR" sz="2800" dirty="0" smtClean="0"/>
              <a:t>Medir a resistência elétrica dos resistores fornecidos para a aula.</a:t>
            </a:r>
            <a:endParaRPr lang="pt-BR" sz="2800" u="sng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834420" y="4592427"/>
            <a:ext cx="1080120" cy="1728192"/>
            <a:chOff x="6048424" y="1835621"/>
            <a:chExt cx="1080120" cy="1728192"/>
          </a:xfrm>
        </p:grpSpPr>
        <p:sp>
          <p:nvSpPr>
            <p:cNvPr id="3" name="Retângulo 2"/>
            <p:cNvSpPr/>
            <p:nvPr/>
          </p:nvSpPr>
          <p:spPr>
            <a:xfrm>
              <a:off x="6048424" y="1835621"/>
              <a:ext cx="1080120" cy="17281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6344840" y="2555701"/>
              <a:ext cx="495672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6200824" y="1988021"/>
              <a:ext cx="783704" cy="351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00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0.00</a:t>
              </a:r>
              <a:endParaRPr lang="pt-BR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riângulo isósceles 5"/>
            <p:cNvSpPr/>
            <p:nvPr/>
          </p:nvSpPr>
          <p:spPr>
            <a:xfrm rot="1800000">
              <a:off x="6552480" y="2503958"/>
              <a:ext cx="72008" cy="576064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6152776" y="3347789"/>
              <a:ext cx="880952" cy="88776"/>
              <a:chOff x="6195850" y="3347789"/>
              <a:chExt cx="880952" cy="88776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6195850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6592676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6989502" y="3347789"/>
                <a:ext cx="87300" cy="8877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 rot="17562563">
            <a:off x="1648268" y="3783281"/>
            <a:ext cx="1097343" cy="252412"/>
            <a:chOff x="6806440" y="3975919"/>
            <a:chExt cx="1097343" cy="252412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7458896" y="4077395"/>
              <a:ext cx="444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94"/>
            <a:stretch/>
          </p:blipFill>
          <p:spPr bwMode="auto">
            <a:xfrm>
              <a:off x="6806440" y="3975919"/>
              <a:ext cx="884060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upo 45"/>
          <p:cNvGrpSpPr/>
          <p:nvPr/>
        </p:nvGrpSpPr>
        <p:grpSpPr>
          <a:xfrm rot="17772405">
            <a:off x="2564424" y="3761662"/>
            <a:ext cx="1045986" cy="252412"/>
            <a:chOff x="6815477" y="3790057"/>
            <a:chExt cx="1045986" cy="252412"/>
          </a:xfrm>
        </p:grpSpPr>
        <p:cxnSp>
          <p:nvCxnSpPr>
            <p:cNvPr id="52" name="Conector reto 51"/>
            <p:cNvCxnSpPr/>
            <p:nvPr/>
          </p:nvCxnSpPr>
          <p:spPr>
            <a:xfrm>
              <a:off x="7416576" y="3894712"/>
              <a:ext cx="444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36"/>
            <a:stretch/>
          </p:blipFill>
          <p:spPr bwMode="auto">
            <a:xfrm>
              <a:off x="6815477" y="3790057"/>
              <a:ext cx="875023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Forma livre 46"/>
          <p:cNvSpPr/>
          <p:nvPr/>
        </p:nvSpPr>
        <p:spPr>
          <a:xfrm>
            <a:off x="1375996" y="4286857"/>
            <a:ext cx="3158451" cy="2659797"/>
          </a:xfrm>
          <a:custGeom>
            <a:avLst/>
            <a:gdLst>
              <a:gd name="connsiteX0" fmla="*/ 1034157 w 2199786"/>
              <a:gd name="connsiteY0" fmla="*/ 0 h 2657469"/>
              <a:gd name="connsiteX1" fmla="*/ 968843 w 2199786"/>
              <a:gd name="connsiteY1" fmla="*/ 370114 h 2657469"/>
              <a:gd name="connsiteX2" fmla="*/ 1415157 w 2199786"/>
              <a:gd name="connsiteY2" fmla="*/ 1251857 h 2657469"/>
              <a:gd name="connsiteX3" fmla="*/ 1861472 w 2199786"/>
              <a:gd name="connsiteY3" fmla="*/ 1349828 h 2657469"/>
              <a:gd name="connsiteX4" fmla="*/ 2177157 w 2199786"/>
              <a:gd name="connsiteY4" fmla="*/ 1066800 h 2657469"/>
              <a:gd name="connsiteX5" fmla="*/ 2046529 w 2199786"/>
              <a:gd name="connsiteY5" fmla="*/ 990600 h 2657469"/>
              <a:gd name="connsiteX6" fmla="*/ 1894129 w 2199786"/>
              <a:gd name="connsiteY6" fmla="*/ 1066800 h 2657469"/>
              <a:gd name="connsiteX7" fmla="*/ 1872357 w 2199786"/>
              <a:gd name="connsiteY7" fmla="*/ 1088571 h 2657469"/>
              <a:gd name="connsiteX8" fmla="*/ 1807043 w 2199786"/>
              <a:gd name="connsiteY8" fmla="*/ 1230086 h 2657469"/>
              <a:gd name="connsiteX9" fmla="*/ 1698186 w 2199786"/>
              <a:gd name="connsiteY9" fmla="*/ 1589314 h 2657469"/>
              <a:gd name="connsiteX10" fmla="*/ 1752614 w 2199786"/>
              <a:gd name="connsiteY10" fmla="*/ 1926771 h 2657469"/>
              <a:gd name="connsiteX11" fmla="*/ 1099472 w 2199786"/>
              <a:gd name="connsiteY11" fmla="*/ 2264228 h 2657469"/>
              <a:gd name="connsiteX12" fmla="*/ 1034157 w 2199786"/>
              <a:gd name="connsiteY12" fmla="*/ 2024743 h 2657469"/>
              <a:gd name="connsiteX13" fmla="*/ 1143014 w 2199786"/>
              <a:gd name="connsiteY13" fmla="*/ 2068286 h 2657469"/>
              <a:gd name="connsiteX14" fmla="*/ 1186557 w 2199786"/>
              <a:gd name="connsiteY14" fmla="*/ 2394857 h 2657469"/>
              <a:gd name="connsiteX15" fmla="*/ 1077700 w 2199786"/>
              <a:gd name="connsiteY15" fmla="*/ 2525486 h 2657469"/>
              <a:gd name="connsiteX16" fmla="*/ 925300 w 2199786"/>
              <a:gd name="connsiteY16" fmla="*/ 2645228 h 2657469"/>
              <a:gd name="connsiteX17" fmla="*/ 751129 w 2199786"/>
              <a:gd name="connsiteY17" fmla="*/ 2656114 h 2657469"/>
              <a:gd name="connsiteX18" fmla="*/ 500757 w 2199786"/>
              <a:gd name="connsiteY18" fmla="*/ 2645228 h 2657469"/>
              <a:gd name="connsiteX19" fmla="*/ 348357 w 2199786"/>
              <a:gd name="connsiteY19" fmla="*/ 2579914 h 2657469"/>
              <a:gd name="connsiteX20" fmla="*/ 174186 w 2199786"/>
              <a:gd name="connsiteY20" fmla="*/ 2492828 h 2657469"/>
              <a:gd name="connsiteX21" fmla="*/ 130643 w 2199786"/>
              <a:gd name="connsiteY21" fmla="*/ 2416628 h 2657469"/>
              <a:gd name="connsiteX22" fmla="*/ 54443 w 2199786"/>
              <a:gd name="connsiteY22" fmla="*/ 2122714 h 2657469"/>
              <a:gd name="connsiteX23" fmla="*/ 43557 w 2199786"/>
              <a:gd name="connsiteY23" fmla="*/ 2057400 h 2657469"/>
              <a:gd name="connsiteX24" fmla="*/ 21786 w 2199786"/>
              <a:gd name="connsiteY24" fmla="*/ 1992086 h 2657469"/>
              <a:gd name="connsiteX25" fmla="*/ 14 w 2199786"/>
              <a:gd name="connsiteY25" fmla="*/ 1926771 h 2657469"/>
              <a:gd name="connsiteX0" fmla="*/ 1034157 w 2199786"/>
              <a:gd name="connsiteY0" fmla="*/ 0 h 2659797"/>
              <a:gd name="connsiteX1" fmla="*/ 968843 w 2199786"/>
              <a:gd name="connsiteY1" fmla="*/ 370114 h 2659797"/>
              <a:gd name="connsiteX2" fmla="*/ 1415157 w 2199786"/>
              <a:gd name="connsiteY2" fmla="*/ 1251857 h 2659797"/>
              <a:gd name="connsiteX3" fmla="*/ 1861472 w 2199786"/>
              <a:gd name="connsiteY3" fmla="*/ 1349828 h 2659797"/>
              <a:gd name="connsiteX4" fmla="*/ 2177157 w 2199786"/>
              <a:gd name="connsiteY4" fmla="*/ 1066800 h 2659797"/>
              <a:gd name="connsiteX5" fmla="*/ 2046529 w 2199786"/>
              <a:gd name="connsiteY5" fmla="*/ 990600 h 2659797"/>
              <a:gd name="connsiteX6" fmla="*/ 1894129 w 2199786"/>
              <a:gd name="connsiteY6" fmla="*/ 1066800 h 2659797"/>
              <a:gd name="connsiteX7" fmla="*/ 1872357 w 2199786"/>
              <a:gd name="connsiteY7" fmla="*/ 1088571 h 2659797"/>
              <a:gd name="connsiteX8" fmla="*/ 1807043 w 2199786"/>
              <a:gd name="connsiteY8" fmla="*/ 1230086 h 2659797"/>
              <a:gd name="connsiteX9" fmla="*/ 1698186 w 2199786"/>
              <a:gd name="connsiteY9" fmla="*/ 1589314 h 2659797"/>
              <a:gd name="connsiteX10" fmla="*/ 1752614 w 2199786"/>
              <a:gd name="connsiteY10" fmla="*/ 1926771 h 2659797"/>
              <a:gd name="connsiteX11" fmla="*/ 1099472 w 2199786"/>
              <a:gd name="connsiteY11" fmla="*/ 2264228 h 2659797"/>
              <a:gd name="connsiteX12" fmla="*/ 1034157 w 2199786"/>
              <a:gd name="connsiteY12" fmla="*/ 2024743 h 2659797"/>
              <a:gd name="connsiteX13" fmla="*/ 1143014 w 2199786"/>
              <a:gd name="connsiteY13" fmla="*/ 2068286 h 2659797"/>
              <a:gd name="connsiteX14" fmla="*/ 1186557 w 2199786"/>
              <a:gd name="connsiteY14" fmla="*/ 2394857 h 2659797"/>
              <a:gd name="connsiteX15" fmla="*/ 1077700 w 2199786"/>
              <a:gd name="connsiteY15" fmla="*/ 2525486 h 2659797"/>
              <a:gd name="connsiteX16" fmla="*/ 925300 w 2199786"/>
              <a:gd name="connsiteY16" fmla="*/ 2645228 h 2659797"/>
              <a:gd name="connsiteX17" fmla="*/ 751129 w 2199786"/>
              <a:gd name="connsiteY17" fmla="*/ 2656114 h 2659797"/>
              <a:gd name="connsiteX18" fmla="*/ 500757 w 2199786"/>
              <a:gd name="connsiteY18" fmla="*/ 2645228 h 2659797"/>
              <a:gd name="connsiteX19" fmla="*/ 174186 w 2199786"/>
              <a:gd name="connsiteY19" fmla="*/ 2492828 h 2659797"/>
              <a:gd name="connsiteX20" fmla="*/ 130643 w 2199786"/>
              <a:gd name="connsiteY20" fmla="*/ 2416628 h 2659797"/>
              <a:gd name="connsiteX21" fmla="*/ 54443 w 2199786"/>
              <a:gd name="connsiteY21" fmla="*/ 2122714 h 2659797"/>
              <a:gd name="connsiteX22" fmla="*/ 43557 w 2199786"/>
              <a:gd name="connsiteY22" fmla="*/ 2057400 h 2659797"/>
              <a:gd name="connsiteX23" fmla="*/ 21786 w 2199786"/>
              <a:gd name="connsiteY23" fmla="*/ 1992086 h 2659797"/>
              <a:gd name="connsiteX24" fmla="*/ 14 w 2199786"/>
              <a:gd name="connsiteY24" fmla="*/ 1926771 h 265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99786" h="2659797">
                <a:moveTo>
                  <a:pt x="1034157" y="0"/>
                </a:moveTo>
                <a:cubicBezTo>
                  <a:pt x="1012386" y="123371"/>
                  <a:pt x="956239" y="245472"/>
                  <a:pt x="968843" y="370114"/>
                </a:cubicBezTo>
                <a:cubicBezTo>
                  <a:pt x="1001502" y="693069"/>
                  <a:pt x="1092751" y="1083436"/>
                  <a:pt x="1415157" y="1251857"/>
                </a:cubicBezTo>
                <a:cubicBezTo>
                  <a:pt x="1550160" y="1322381"/>
                  <a:pt x="1712700" y="1317171"/>
                  <a:pt x="1861472" y="1349828"/>
                </a:cubicBezTo>
                <a:cubicBezTo>
                  <a:pt x="2007019" y="1306703"/>
                  <a:pt x="2280045" y="1324020"/>
                  <a:pt x="2177157" y="1066800"/>
                </a:cubicBezTo>
                <a:cubicBezTo>
                  <a:pt x="2158435" y="1019996"/>
                  <a:pt x="2090072" y="1016000"/>
                  <a:pt x="2046529" y="990600"/>
                </a:cubicBezTo>
                <a:cubicBezTo>
                  <a:pt x="1995729" y="1016000"/>
                  <a:pt x="1943631" y="1038955"/>
                  <a:pt x="1894129" y="1066800"/>
                </a:cubicBezTo>
                <a:cubicBezTo>
                  <a:pt x="1885184" y="1071832"/>
                  <a:pt x="1877187" y="1079515"/>
                  <a:pt x="1872357" y="1088571"/>
                </a:cubicBezTo>
                <a:cubicBezTo>
                  <a:pt x="1847908" y="1134412"/>
                  <a:pt x="1826597" y="1181953"/>
                  <a:pt x="1807043" y="1230086"/>
                </a:cubicBezTo>
                <a:cubicBezTo>
                  <a:pt x="1723674" y="1435302"/>
                  <a:pt x="1738607" y="1400684"/>
                  <a:pt x="1698186" y="1589314"/>
                </a:cubicBezTo>
                <a:cubicBezTo>
                  <a:pt x="1701260" y="1602380"/>
                  <a:pt x="1779113" y="1889231"/>
                  <a:pt x="1752614" y="1926771"/>
                </a:cubicBezTo>
                <a:cubicBezTo>
                  <a:pt x="1586903" y="2161528"/>
                  <a:pt x="1350212" y="2185425"/>
                  <a:pt x="1099472" y="2264228"/>
                </a:cubicBezTo>
                <a:cubicBezTo>
                  <a:pt x="1070960" y="2228588"/>
                  <a:pt x="922908" y="2098909"/>
                  <a:pt x="1034157" y="2024743"/>
                </a:cubicBezTo>
                <a:cubicBezTo>
                  <a:pt x="1066674" y="2003065"/>
                  <a:pt x="1106728" y="2053772"/>
                  <a:pt x="1143014" y="2068286"/>
                </a:cubicBezTo>
                <a:cubicBezTo>
                  <a:pt x="1179128" y="2176628"/>
                  <a:pt x="1235074" y="2275769"/>
                  <a:pt x="1186557" y="2394857"/>
                </a:cubicBezTo>
                <a:cubicBezTo>
                  <a:pt x="1165172" y="2447348"/>
                  <a:pt x="1118622" y="2486269"/>
                  <a:pt x="1077700" y="2525486"/>
                </a:cubicBezTo>
                <a:cubicBezTo>
                  <a:pt x="1031056" y="2570186"/>
                  <a:pt x="985284" y="2621234"/>
                  <a:pt x="925300" y="2645228"/>
                </a:cubicBezTo>
                <a:cubicBezTo>
                  <a:pt x="871290" y="2666832"/>
                  <a:pt x="809186" y="2652485"/>
                  <a:pt x="751129" y="2656114"/>
                </a:cubicBezTo>
                <a:cubicBezTo>
                  <a:pt x="667672" y="2652485"/>
                  <a:pt x="596914" y="2672442"/>
                  <a:pt x="500757" y="2645228"/>
                </a:cubicBezTo>
                <a:cubicBezTo>
                  <a:pt x="404600" y="2618014"/>
                  <a:pt x="235872" y="2530928"/>
                  <a:pt x="174186" y="2492828"/>
                </a:cubicBezTo>
                <a:cubicBezTo>
                  <a:pt x="159672" y="2467428"/>
                  <a:pt x="140915" y="2444020"/>
                  <a:pt x="130643" y="2416628"/>
                </a:cubicBezTo>
                <a:cubicBezTo>
                  <a:pt x="91077" y="2311119"/>
                  <a:pt x="74261" y="2228409"/>
                  <a:pt x="54443" y="2122714"/>
                </a:cubicBezTo>
                <a:cubicBezTo>
                  <a:pt x="50375" y="2101020"/>
                  <a:pt x="48910" y="2078813"/>
                  <a:pt x="43557" y="2057400"/>
                </a:cubicBezTo>
                <a:cubicBezTo>
                  <a:pt x="37991" y="2035136"/>
                  <a:pt x="29629" y="2013653"/>
                  <a:pt x="21786" y="1992086"/>
                </a:cubicBezTo>
                <a:cubicBezTo>
                  <a:pt x="-1334" y="1928507"/>
                  <a:pt x="14" y="1958271"/>
                  <a:pt x="14" y="19267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orma livre 47"/>
          <p:cNvSpPr/>
          <p:nvPr/>
        </p:nvSpPr>
        <p:spPr>
          <a:xfrm>
            <a:off x="1005898" y="4352171"/>
            <a:ext cx="2043770" cy="2852057"/>
          </a:xfrm>
          <a:custGeom>
            <a:avLst/>
            <a:gdLst>
              <a:gd name="connsiteX0" fmla="*/ 1077686 w 2255897"/>
              <a:gd name="connsiteY0" fmla="*/ 0 h 2852057"/>
              <a:gd name="connsiteX1" fmla="*/ 1088572 w 2255897"/>
              <a:gd name="connsiteY1" fmla="*/ 293914 h 2852057"/>
              <a:gd name="connsiteX2" fmla="*/ 1099457 w 2255897"/>
              <a:gd name="connsiteY2" fmla="*/ 370114 h 2852057"/>
              <a:gd name="connsiteX3" fmla="*/ 1132114 w 2255897"/>
              <a:gd name="connsiteY3" fmla="*/ 457200 h 2852057"/>
              <a:gd name="connsiteX4" fmla="*/ 1404257 w 2255897"/>
              <a:gd name="connsiteY4" fmla="*/ 947057 h 2852057"/>
              <a:gd name="connsiteX5" fmla="*/ 1513114 w 2255897"/>
              <a:gd name="connsiteY5" fmla="*/ 1023257 h 2852057"/>
              <a:gd name="connsiteX6" fmla="*/ 1556657 w 2255897"/>
              <a:gd name="connsiteY6" fmla="*/ 1034143 h 2852057"/>
              <a:gd name="connsiteX7" fmla="*/ 1796143 w 2255897"/>
              <a:gd name="connsiteY7" fmla="*/ 1055914 h 2852057"/>
              <a:gd name="connsiteX8" fmla="*/ 1948543 w 2255897"/>
              <a:gd name="connsiteY8" fmla="*/ 870857 h 2852057"/>
              <a:gd name="connsiteX9" fmla="*/ 1839686 w 2255897"/>
              <a:gd name="connsiteY9" fmla="*/ 859972 h 2852057"/>
              <a:gd name="connsiteX10" fmla="*/ 1752600 w 2255897"/>
              <a:gd name="connsiteY10" fmla="*/ 914400 h 2852057"/>
              <a:gd name="connsiteX11" fmla="*/ 1687286 w 2255897"/>
              <a:gd name="connsiteY11" fmla="*/ 1034143 h 2852057"/>
              <a:gd name="connsiteX12" fmla="*/ 1698172 w 2255897"/>
              <a:gd name="connsiteY12" fmla="*/ 1175657 h 2852057"/>
              <a:gd name="connsiteX13" fmla="*/ 1970314 w 2255897"/>
              <a:gd name="connsiteY13" fmla="*/ 1436914 h 2852057"/>
              <a:gd name="connsiteX14" fmla="*/ 2198914 w 2255897"/>
              <a:gd name="connsiteY14" fmla="*/ 1785257 h 2852057"/>
              <a:gd name="connsiteX15" fmla="*/ 2166257 w 2255897"/>
              <a:gd name="connsiteY15" fmla="*/ 2394857 h 2852057"/>
              <a:gd name="connsiteX16" fmla="*/ 2046514 w 2255897"/>
              <a:gd name="connsiteY16" fmla="*/ 2481943 h 2852057"/>
              <a:gd name="connsiteX17" fmla="*/ 1905000 w 2255897"/>
              <a:gd name="connsiteY17" fmla="*/ 2427514 h 2852057"/>
              <a:gd name="connsiteX18" fmla="*/ 1894114 w 2255897"/>
              <a:gd name="connsiteY18" fmla="*/ 2351314 h 2852057"/>
              <a:gd name="connsiteX19" fmla="*/ 1992086 w 2255897"/>
              <a:gd name="connsiteY19" fmla="*/ 2329543 h 2852057"/>
              <a:gd name="connsiteX20" fmla="*/ 2100943 w 2255897"/>
              <a:gd name="connsiteY20" fmla="*/ 2449286 h 2852057"/>
              <a:gd name="connsiteX21" fmla="*/ 1970314 w 2255897"/>
              <a:gd name="connsiteY21" fmla="*/ 2764972 h 2852057"/>
              <a:gd name="connsiteX22" fmla="*/ 1785257 w 2255897"/>
              <a:gd name="connsiteY22" fmla="*/ 2852057 h 2852057"/>
              <a:gd name="connsiteX23" fmla="*/ 859972 w 2255897"/>
              <a:gd name="connsiteY23" fmla="*/ 2754086 h 2852057"/>
              <a:gd name="connsiteX24" fmla="*/ 261257 w 2255897"/>
              <a:gd name="connsiteY24" fmla="*/ 2569029 h 2852057"/>
              <a:gd name="connsiteX25" fmla="*/ 152400 w 2255897"/>
              <a:gd name="connsiteY25" fmla="*/ 2492829 h 2852057"/>
              <a:gd name="connsiteX26" fmla="*/ 108857 w 2255897"/>
              <a:gd name="connsiteY26" fmla="*/ 2383972 h 2852057"/>
              <a:gd name="connsiteX27" fmla="*/ 76200 w 2255897"/>
              <a:gd name="connsiteY27" fmla="*/ 2198914 h 2852057"/>
              <a:gd name="connsiteX28" fmla="*/ 10886 w 2255897"/>
              <a:gd name="connsiteY28" fmla="*/ 1817914 h 2852057"/>
              <a:gd name="connsiteX29" fmla="*/ 0 w 2255897"/>
              <a:gd name="connsiteY29" fmla="*/ 1807029 h 285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55897" h="2852057">
                <a:moveTo>
                  <a:pt x="1077686" y="0"/>
                </a:moveTo>
                <a:cubicBezTo>
                  <a:pt x="1081315" y="97971"/>
                  <a:pt x="1082815" y="196045"/>
                  <a:pt x="1088572" y="293914"/>
                </a:cubicBezTo>
                <a:cubicBezTo>
                  <a:pt x="1090079" y="319528"/>
                  <a:pt x="1092846" y="345322"/>
                  <a:pt x="1099457" y="370114"/>
                </a:cubicBezTo>
                <a:cubicBezTo>
                  <a:pt x="1107445" y="400070"/>
                  <a:pt x="1120600" y="428415"/>
                  <a:pt x="1132114" y="457200"/>
                </a:cubicBezTo>
                <a:cubicBezTo>
                  <a:pt x="1200206" y="627430"/>
                  <a:pt x="1261849" y="820472"/>
                  <a:pt x="1404257" y="947057"/>
                </a:cubicBezTo>
                <a:cubicBezTo>
                  <a:pt x="1437361" y="976483"/>
                  <a:pt x="1474658" y="1001282"/>
                  <a:pt x="1513114" y="1023257"/>
                </a:cubicBezTo>
                <a:cubicBezTo>
                  <a:pt x="1526104" y="1030680"/>
                  <a:pt x="1541795" y="1032428"/>
                  <a:pt x="1556657" y="1034143"/>
                </a:cubicBezTo>
                <a:cubicBezTo>
                  <a:pt x="1636287" y="1043331"/>
                  <a:pt x="1716314" y="1048657"/>
                  <a:pt x="1796143" y="1055914"/>
                </a:cubicBezTo>
                <a:cubicBezTo>
                  <a:pt x="1849598" y="1031616"/>
                  <a:pt x="2014939" y="994164"/>
                  <a:pt x="1948543" y="870857"/>
                </a:cubicBezTo>
                <a:cubicBezTo>
                  <a:pt x="1931254" y="838749"/>
                  <a:pt x="1875972" y="863600"/>
                  <a:pt x="1839686" y="859972"/>
                </a:cubicBezTo>
                <a:cubicBezTo>
                  <a:pt x="1810657" y="878115"/>
                  <a:pt x="1775142" y="888638"/>
                  <a:pt x="1752600" y="914400"/>
                </a:cubicBezTo>
                <a:cubicBezTo>
                  <a:pt x="1722660" y="948617"/>
                  <a:pt x="1696559" y="989633"/>
                  <a:pt x="1687286" y="1034143"/>
                </a:cubicBezTo>
                <a:cubicBezTo>
                  <a:pt x="1677637" y="1080459"/>
                  <a:pt x="1679118" y="1132353"/>
                  <a:pt x="1698172" y="1175657"/>
                </a:cubicBezTo>
                <a:cubicBezTo>
                  <a:pt x="1746878" y="1286353"/>
                  <a:pt x="1891614" y="1361240"/>
                  <a:pt x="1970314" y="1436914"/>
                </a:cubicBezTo>
                <a:cubicBezTo>
                  <a:pt x="2100462" y="1562056"/>
                  <a:pt x="2111608" y="1619376"/>
                  <a:pt x="2198914" y="1785257"/>
                </a:cubicBezTo>
                <a:cubicBezTo>
                  <a:pt x="2255594" y="2057320"/>
                  <a:pt x="2304733" y="2103328"/>
                  <a:pt x="2166257" y="2394857"/>
                </a:cubicBezTo>
                <a:cubicBezTo>
                  <a:pt x="2145081" y="2439437"/>
                  <a:pt x="2086428" y="2452914"/>
                  <a:pt x="2046514" y="2481943"/>
                </a:cubicBezTo>
                <a:cubicBezTo>
                  <a:pt x="1999343" y="2463800"/>
                  <a:pt x="1943373" y="2460405"/>
                  <a:pt x="1905000" y="2427514"/>
                </a:cubicBezTo>
                <a:cubicBezTo>
                  <a:pt x="1885519" y="2410816"/>
                  <a:pt x="1877068" y="2370491"/>
                  <a:pt x="1894114" y="2351314"/>
                </a:cubicBezTo>
                <a:cubicBezTo>
                  <a:pt x="1916340" y="2326310"/>
                  <a:pt x="1959429" y="2336800"/>
                  <a:pt x="1992086" y="2329543"/>
                </a:cubicBezTo>
                <a:cubicBezTo>
                  <a:pt x="2028372" y="2369457"/>
                  <a:pt x="2084955" y="2397767"/>
                  <a:pt x="2100943" y="2449286"/>
                </a:cubicBezTo>
                <a:cubicBezTo>
                  <a:pt x="2147333" y="2598765"/>
                  <a:pt x="2084186" y="2687702"/>
                  <a:pt x="1970314" y="2764972"/>
                </a:cubicBezTo>
                <a:cubicBezTo>
                  <a:pt x="1913901" y="2803252"/>
                  <a:pt x="1846943" y="2823029"/>
                  <a:pt x="1785257" y="2852057"/>
                </a:cubicBezTo>
                <a:cubicBezTo>
                  <a:pt x="1376270" y="2820596"/>
                  <a:pt x="1228510" y="2823187"/>
                  <a:pt x="859972" y="2754086"/>
                </a:cubicBezTo>
                <a:cubicBezTo>
                  <a:pt x="602990" y="2705902"/>
                  <a:pt x="487836" y="2682319"/>
                  <a:pt x="261257" y="2569029"/>
                </a:cubicBezTo>
                <a:cubicBezTo>
                  <a:pt x="221641" y="2549221"/>
                  <a:pt x="188686" y="2518229"/>
                  <a:pt x="152400" y="2492829"/>
                </a:cubicBezTo>
                <a:cubicBezTo>
                  <a:pt x="137886" y="2456543"/>
                  <a:pt x="120625" y="2421239"/>
                  <a:pt x="108857" y="2383972"/>
                </a:cubicBezTo>
                <a:cubicBezTo>
                  <a:pt x="92771" y="2333031"/>
                  <a:pt x="80715" y="2253095"/>
                  <a:pt x="76200" y="2198914"/>
                </a:cubicBezTo>
                <a:cubicBezTo>
                  <a:pt x="52482" y="1914295"/>
                  <a:pt x="104926" y="1968375"/>
                  <a:pt x="10886" y="1817914"/>
                </a:cubicBezTo>
                <a:cubicBezTo>
                  <a:pt x="8166" y="1813563"/>
                  <a:pt x="3629" y="1810657"/>
                  <a:pt x="0" y="180702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4927218" y="3964563"/>
            <a:ext cx="4793614" cy="240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defTabSz="1006475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Para a verificação de continuidade elétrica (pequenos valores de resistência), o multímetro conta com uma função </a:t>
            </a:r>
            <a:r>
              <a:rPr lang="pt-BR" sz="2000" dirty="0" smtClean="0"/>
              <a:t>que </a:t>
            </a:r>
            <a:r>
              <a:rPr lang="pt-BR" sz="2000" dirty="0"/>
              <a:t>fornece um sinal </a:t>
            </a:r>
            <a:r>
              <a:rPr lang="pt-BR" sz="2000" dirty="0" smtClean="0"/>
              <a:t>sonoro, </a:t>
            </a:r>
            <a:r>
              <a:rPr lang="pt-BR" sz="2000" dirty="0"/>
              <a:t>indicando a presença de continuidade elétrica. Teste essa função com os fios elétricos </a:t>
            </a:r>
            <a:r>
              <a:rPr lang="pt-BR" sz="2000" dirty="0" smtClean="0"/>
              <a:t>fornecidos.</a:t>
            </a:r>
            <a:endParaRPr lang="en-GB" sz="2000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49179"/>
          <a:stretch/>
        </p:blipFill>
        <p:spPr bwMode="auto">
          <a:xfrm>
            <a:off x="5836778" y="905854"/>
            <a:ext cx="3621788" cy="3053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tângulo 49"/>
          <p:cNvSpPr/>
          <p:nvPr/>
        </p:nvSpPr>
        <p:spPr>
          <a:xfrm>
            <a:off x="7776616" y="1601072"/>
            <a:ext cx="432048" cy="468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34" y="6575952"/>
            <a:ext cx="684084" cy="6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ixaDeTexto 52"/>
          <p:cNvSpPr txBox="1"/>
          <p:nvPr/>
        </p:nvSpPr>
        <p:spPr>
          <a:xfrm>
            <a:off x="4912012" y="6355033"/>
            <a:ext cx="4016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+mn-lt"/>
              </a:rPr>
              <a:t>Jamais</a:t>
            </a:r>
            <a:r>
              <a:rPr lang="pt-BR" b="1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sz="1800" b="1" dirty="0" smtClean="0">
                <a:solidFill>
                  <a:sysClr val="windowText" lastClr="000000"/>
                </a:solidFill>
                <a:latin typeface="+mn-lt"/>
              </a:rPr>
              <a:t>tente medir resistência elétrica ou continuidade de um circuito energizado!!!!!</a:t>
            </a:r>
            <a:endParaRPr lang="en-GB" sz="1800" b="1" dirty="0">
              <a:solidFill>
                <a:sysClr val="windowText" lastClr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20835</TotalTime>
  <Words>3762</Words>
  <Application>Microsoft Office PowerPoint</Application>
  <PresentationFormat>Personalizar</PresentationFormat>
  <Paragraphs>555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Introdução a Engenharia Elétrica - 323100</vt:lpstr>
      <vt:lpstr>Sumário</vt:lpstr>
      <vt:lpstr>Lei de Ohm</vt:lpstr>
      <vt:lpstr>Conhecendo um resistor</vt:lpstr>
      <vt:lpstr>Instrumentos de medição</vt:lpstr>
      <vt:lpstr>Multímetro digital</vt:lpstr>
      <vt:lpstr>Cuidados</vt:lpstr>
      <vt:lpstr>Multímetro para medição de resistência</vt:lpstr>
      <vt:lpstr>Atividade</vt:lpstr>
      <vt:lpstr>Multímetro para medição de tensões elétricas</vt:lpstr>
      <vt:lpstr>Fonte de alimentação de bancada</vt:lpstr>
      <vt:lpstr>Atividade</vt:lpstr>
      <vt:lpstr>Sumário</vt:lpstr>
      <vt:lpstr>Protoboard ou placa de prototipagem</vt:lpstr>
      <vt:lpstr>Visão geral</vt:lpstr>
      <vt:lpstr>Regiões e locais para conexão</vt:lpstr>
      <vt:lpstr>Conectividade da protoboard</vt:lpstr>
      <vt:lpstr>Protoboard em sala de aula</vt:lpstr>
      <vt:lpstr>Exemplo de aplicação – montagem de LED</vt:lpstr>
      <vt:lpstr>Conhecendo botões e interruptores</vt:lpstr>
      <vt:lpstr>Atenção: Limites operacionais</vt:lpstr>
      <vt:lpstr>Circuito ERRADO para ligar um LED</vt:lpstr>
      <vt:lpstr>Dimensionamento do circuito</vt:lpstr>
      <vt:lpstr>Cálculo do resistor...</vt:lpstr>
      <vt:lpstr>Circuito final</vt:lpstr>
      <vt:lpstr>Atividade</vt:lpstr>
      <vt:lpstr>Montando em protoboard de mercado</vt:lpstr>
      <vt:lpstr>Para analisar</vt:lpstr>
      <vt:lpstr>Sinais digitais</vt:lpstr>
      <vt:lpstr>Sumário</vt:lpstr>
      <vt:lpstr>Terminais ou pinos do microcontrolador</vt:lpstr>
      <vt:lpstr>Terminais do microcontrolador</vt:lpstr>
      <vt:lpstr>Terminais “utilizáveis” nesse chip</vt:lpstr>
      <vt:lpstr>Terminais organizados por ports</vt:lpstr>
      <vt:lpstr>Disposição dos ports no encapsulamento</vt:lpstr>
      <vt:lpstr>Ligação dos ports ao mundo exterior</vt:lpstr>
      <vt:lpstr>Acesso a alguns ports e terminais </vt:lpstr>
      <vt:lpstr>Lista de ports e funções no encarte</vt:lpstr>
      <vt:lpstr>Detalhes dos pinos com suas funções especiais</vt:lpstr>
      <vt:lpstr>Lista de ports e terminais do KL25Z </vt:lpstr>
      <vt:lpstr>GPIO - General Purpose Input and Output</vt:lpstr>
      <vt:lpstr>GPIOs – Configuração</vt:lpstr>
      <vt:lpstr>Inicialização de um microcontrolador...</vt:lpstr>
      <vt:lpstr>Inicialização de um microcontrolador</vt:lpstr>
      <vt:lpstr>Terminais GPIO utilizados como entradas</vt:lpstr>
      <vt:lpstr>Interpretando a tensão aplicada a uma entrada</vt:lpstr>
      <vt:lpstr>Padrão CMOS</vt:lpstr>
      <vt:lpstr>E para as demais tensões aplicadas?</vt:lpstr>
      <vt:lpstr>Situações proibidas</vt:lpstr>
      <vt:lpstr>Situações toleráveis</vt:lpstr>
      <vt:lpstr>Situação indeterminada</vt:lpstr>
      <vt:lpstr>Tensões nas entradas digitais do KL25Z</vt:lpstr>
      <vt:lpstr>Aplicação com um botão Push-button</vt:lpstr>
      <vt:lpstr>Uso de resistor de pull-down</vt:lpstr>
      <vt:lpstr>Aplicação dual: uso de resistor de pull-up</vt:lpstr>
      <vt:lpstr>Montagem de botão com pull-down</vt:lpstr>
      <vt:lpstr>Montagem com protoboard de mercado e kit</vt:lpstr>
      <vt:lpstr>Programa para desenvolver no MBED</vt:lpstr>
      <vt:lpstr>Programa para desenvolver no MBED</vt:lpstr>
      <vt:lpstr>Outros programas para testar</vt:lpstr>
      <vt:lpstr>Exemplo para inspiração</vt:lpstr>
      <vt:lpstr>Problemas típicos de chaves</vt:lpstr>
      <vt:lpstr>Outros tipos de chaves</vt:lpstr>
      <vt:lpstr>Para saber mais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Eduardo Lorenzetti Pellini</cp:lastModifiedBy>
  <cp:revision>921</cp:revision>
  <cp:lastPrinted>2013-09-18T02:17:29Z</cp:lastPrinted>
  <dcterms:modified xsi:type="dcterms:W3CDTF">2016-08-15T13:41:48Z</dcterms:modified>
</cp:coreProperties>
</file>